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14" autoAdjust="0"/>
    <p:restoredTop sz="94660"/>
  </p:normalViewPr>
  <p:slideViewPr>
    <p:cSldViewPr snapToGrid="0">
      <p:cViewPr varScale="1">
        <p:scale>
          <a:sx n="150" d="100"/>
          <a:sy n="150" d="100"/>
        </p:scale>
        <p:origin x="624" y="1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DEF6B-3350-C78E-5F1D-52672D9FAE1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300860D-B6B6-1E46-53E6-124408E67C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AFBCF7-5310-177C-5A5A-2FAB3147C8EF}"/>
              </a:ext>
            </a:extLst>
          </p:cNvPr>
          <p:cNvSpPr>
            <a:spLocks noGrp="1"/>
          </p:cNvSpPr>
          <p:nvPr>
            <p:ph type="dt" sz="half" idx="10"/>
          </p:nvPr>
        </p:nvSpPr>
        <p:spPr/>
        <p:txBody>
          <a:bodyPr/>
          <a:lstStyle/>
          <a:p>
            <a:fld id="{CC5B36DD-D741-4B2B-87EC-9243FB8C05A2}" type="datetimeFigureOut">
              <a:rPr lang="en-GB" smtClean="0"/>
              <a:t>14/02/2026</a:t>
            </a:fld>
            <a:endParaRPr lang="en-GB"/>
          </a:p>
        </p:txBody>
      </p:sp>
      <p:sp>
        <p:nvSpPr>
          <p:cNvPr id="5" name="Footer Placeholder 4">
            <a:extLst>
              <a:ext uri="{FF2B5EF4-FFF2-40B4-BE49-F238E27FC236}">
                <a16:creationId xmlns:a16="http://schemas.microsoft.com/office/drawing/2014/main" id="{FB622B31-867B-8FA3-4FD8-4127CF64AA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EA7A8A-C57F-5B2B-45DC-8891F0530144}"/>
              </a:ext>
            </a:extLst>
          </p:cNvPr>
          <p:cNvSpPr>
            <a:spLocks noGrp="1"/>
          </p:cNvSpPr>
          <p:nvPr>
            <p:ph type="sldNum" sz="quarter" idx="12"/>
          </p:nvPr>
        </p:nvSpPr>
        <p:spPr/>
        <p:txBody>
          <a:bodyPr/>
          <a:lstStyle/>
          <a:p>
            <a:fld id="{2E5E07E7-2E78-47CE-AA15-23C1D1AE34C6}" type="slidenum">
              <a:rPr lang="en-GB" smtClean="0"/>
              <a:t>‹#›</a:t>
            </a:fld>
            <a:endParaRPr lang="en-GB"/>
          </a:p>
        </p:txBody>
      </p:sp>
    </p:spTree>
    <p:extLst>
      <p:ext uri="{BB962C8B-B14F-4D97-AF65-F5344CB8AC3E}">
        <p14:creationId xmlns:p14="http://schemas.microsoft.com/office/powerpoint/2010/main" val="24103334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9A476-B22A-327F-2E42-0233C83557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07F385-0358-583C-23AF-9F01EAF924C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EC3AC4-F8F9-993E-9711-FEDD0C467A5B}"/>
              </a:ext>
            </a:extLst>
          </p:cNvPr>
          <p:cNvSpPr>
            <a:spLocks noGrp="1"/>
          </p:cNvSpPr>
          <p:nvPr>
            <p:ph type="dt" sz="half" idx="10"/>
          </p:nvPr>
        </p:nvSpPr>
        <p:spPr/>
        <p:txBody>
          <a:bodyPr/>
          <a:lstStyle/>
          <a:p>
            <a:fld id="{CC5B36DD-D741-4B2B-87EC-9243FB8C05A2}" type="datetimeFigureOut">
              <a:rPr lang="en-GB" smtClean="0"/>
              <a:t>14/02/2026</a:t>
            </a:fld>
            <a:endParaRPr lang="en-GB"/>
          </a:p>
        </p:txBody>
      </p:sp>
      <p:sp>
        <p:nvSpPr>
          <p:cNvPr id="5" name="Footer Placeholder 4">
            <a:extLst>
              <a:ext uri="{FF2B5EF4-FFF2-40B4-BE49-F238E27FC236}">
                <a16:creationId xmlns:a16="http://schemas.microsoft.com/office/drawing/2014/main" id="{ACDEA045-CE77-0A59-58C0-A20EF49489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9B33CE-793E-DB5E-E931-A5AC01F9FD87}"/>
              </a:ext>
            </a:extLst>
          </p:cNvPr>
          <p:cNvSpPr>
            <a:spLocks noGrp="1"/>
          </p:cNvSpPr>
          <p:nvPr>
            <p:ph type="sldNum" sz="quarter" idx="12"/>
          </p:nvPr>
        </p:nvSpPr>
        <p:spPr/>
        <p:txBody>
          <a:bodyPr/>
          <a:lstStyle/>
          <a:p>
            <a:fld id="{2E5E07E7-2E78-47CE-AA15-23C1D1AE34C6}" type="slidenum">
              <a:rPr lang="en-GB" smtClean="0"/>
              <a:t>‹#›</a:t>
            </a:fld>
            <a:endParaRPr lang="en-GB"/>
          </a:p>
        </p:txBody>
      </p:sp>
    </p:spTree>
    <p:extLst>
      <p:ext uri="{BB962C8B-B14F-4D97-AF65-F5344CB8AC3E}">
        <p14:creationId xmlns:p14="http://schemas.microsoft.com/office/powerpoint/2010/main" val="1849510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7A139-A6CC-0899-E639-571A86641CE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452232A-8CB4-8B88-FF7B-A6627EC479F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4EF5EBD-049D-9007-AADC-D3D4120C3FC1}"/>
              </a:ext>
            </a:extLst>
          </p:cNvPr>
          <p:cNvSpPr>
            <a:spLocks noGrp="1"/>
          </p:cNvSpPr>
          <p:nvPr>
            <p:ph type="dt" sz="half" idx="10"/>
          </p:nvPr>
        </p:nvSpPr>
        <p:spPr/>
        <p:txBody>
          <a:bodyPr/>
          <a:lstStyle/>
          <a:p>
            <a:fld id="{CC5B36DD-D741-4B2B-87EC-9243FB8C05A2}" type="datetimeFigureOut">
              <a:rPr lang="en-GB" smtClean="0"/>
              <a:t>14/02/2026</a:t>
            </a:fld>
            <a:endParaRPr lang="en-GB"/>
          </a:p>
        </p:txBody>
      </p:sp>
      <p:sp>
        <p:nvSpPr>
          <p:cNvPr id="5" name="Footer Placeholder 4">
            <a:extLst>
              <a:ext uri="{FF2B5EF4-FFF2-40B4-BE49-F238E27FC236}">
                <a16:creationId xmlns:a16="http://schemas.microsoft.com/office/drawing/2014/main" id="{618942CF-BEFB-CA99-F059-C8358B579D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AA8408-F219-14CC-4589-079229CF9592}"/>
              </a:ext>
            </a:extLst>
          </p:cNvPr>
          <p:cNvSpPr>
            <a:spLocks noGrp="1"/>
          </p:cNvSpPr>
          <p:nvPr>
            <p:ph type="sldNum" sz="quarter" idx="12"/>
          </p:nvPr>
        </p:nvSpPr>
        <p:spPr/>
        <p:txBody>
          <a:bodyPr/>
          <a:lstStyle/>
          <a:p>
            <a:fld id="{2E5E07E7-2E78-47CE-AA15-23C1D1AE34C6}" type="slidenum">
              <a:rPr lang="en-GB" smtClean="0"/>
              <a:t>‹#›</a:t>
            </a:fld>
            <a:endParaRPr lang="en-GB"/>
          </a:p>
        </p:txBody>
      </p:sp>
    </p:spTree>
    <p:extLst>
      <p:ext uri="{BB962C8B-B14F-4D97-AF65-F5344CB8AC3E}">
        <p14:creationId xmlns:p14="http://schemas.microsoft.com/office/powerpoint/2010/main" val="24033738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707FB-336E-CD14-0D44-92E0615043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63AFE7-10BD-2B43-402B-68E87F49D46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3B48284-89D6-EB23-2A8C-EB997959EC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50E9FA2-CAC5-B3A7-9600-A11A5B8850C6}"/>
              </a:ext>
            </a:extLst>
          </p:cNvPr>
          <p:cNvSpPr>
            <a:spLocks noGrp="1"/>
          </p:cNvSpPr>
          <p:nvPr>
            <p:ph type="dt" sz="half" idx="10"/>
          </p:nvPr>
        </p:nvSpPr>
        <p:spPr/>
        <p:txBody>
          <a:bodyPr/>
          <a:lstStyle/>
          <a:p>
            <a:fld id="{CC5B36DD-D741-4B2B-87EC-9243FB8C05A2}" type="datetimeFigureOut">
              <a:rPr lang="en-GB" smtClean="0"/>
              <a:t>14/02/2026</a:t>
            </a:fld>
            <a:endParaRPr lang="en-GB"/>
          </a:p>
        </p:txBody>
      </p:sp>
      <p:sp>
        <p:nvSpPr>
          <p:cNvPr id="6" name="Footer Placeholder 5">
            <a:extLst>
              <a:ext uri="{FF2B5EF4-FFF2-40B4-BE49-F238E27FC236}">
                <a16:creationId xmlns:a16="http://schemas.microsoft.com/office/drawing/2014/main" id="{814311A0-A947-A568-0B08-4B84F06BBE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7B410E-6E2F-6F44-50E5-B487334CCB67}"/>
              </a:ext>
            </a:extLst>
          </p:cNvPr>
          <p:cNvSpPr>
            <a:spLocks noGrp="1"/>
          </p:cNvSpPr>
          <p:nvPr>
            <p:ph type="sldNum" sz="quarter" idx="12"/>
          </p:nvPr>
        </p:nvSpPr>
        <p:spPr/>
        <p:txBody>
          <a:bodyPr/>
          <a:lstStyle/>
          <a:p>
            <a:fld id="{2E5E07E7-2E78-47CE-AA15-23C1D1AE34C6}" type="slidenum">
              <a:rPr lang="en-GB" smtClean="0"/>
              <a:t>‹#›</a:t>
            </a:fld>
            <a:endParaRPr lang="en-GB"/>
          </a:p>
        </p:txBody>
      </p:sp>
    </p:spTree>
    <p:extLst>
      <p:ext uri="{BB962C8B-B14F-4D97-AF65-F5344CB8AC3E}">
        <p14:creationId xmlns:p14="http://schemas.microsoft.com/office/powerpoint/2010/main" val="33114757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DC6D9-F752-AB1A-DD5D-5E49FBF257E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E431D83-F97E-7451-A6E0-2DA4068E8F1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20D68D4-1889-D414-A72E-AFB3FDA8A30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AF4D24B-59DF-757C-6866-0B4CE971304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484E1B0-5BAE-C860-EDC0-AF60FE654DF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E0A83C0-E24A-3D85-20F5-8FD73BF0287E}"/>
              </a:ext>
            </a:extLst>
          </p:cNvPr>
          <p:cNvSpPr>
            <a:spLocks noGrp="1"/>
          </p:cNvSpPr>
          <p:nvPr>
            <p:ph type="dt" sz="half" idx="10"/>
          </p:nvPr>
        </p:nvSpPr>
        <p:spPr/>
        <p:txBody>
          <a:bodyPr/>
          <a:lstStyle/>
          <a:p>
            <a:fld id="{CC5B36DD-D741-4B2B-87EC-9243FB8C05A2}" type="datetimeFigureOut">
              <a:rPr lang="en-GB" smtClean="0"/>
              <a:t>14/02/2026</a:t>
            </a:fld>
            <a:endParaRPr lang="en-GB"/>
          </a:p>
        </p:txBody>
      </p:sp>
      <p:sp>
        <p:nvSpPr>
          <p:cNvPr id="8" name="Footer Placeholder 7">
            <a:extLst>
              <a:ext uri="{FF2B5EF4-FFF2-40B4-BE49-F238E27FC236}">
                <a16:creationId xmlns:a16="http://schemas.microsoft.com/office/drawing/2014/main" id="{14D7EA49-6087-E232-6CF2-1EC5F74644B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BE9AF41-1069-D8BD-F895-634FDFA84AC2}"/>
              </a:ext>
            </a:extLst>
          </p:cNvPr>
          <p:cNvSpPr>
            <a:spLocks noGrp="1"/>
          </p:cNvSpPr>
          <p:nvPr>
            <p:ph type="sldNum" sz="quarter" idx="12"/>
          </p:nvPr>
        </p:nvSpPr>
        <p:spPr/>
        <p:txBody>
          <a:bodyPr/>
          <a:lstStyle/>
          <a:p>
            <a:fld id="{2E5E07E7-2E78-47CE-AA15-23C1D1AE34C6}" type="slidenum">
              <a:rPr lang="en-GB" smtClean="0"/>
              <a:t>‹#›</a:t>
            </a:fld>
            <a:endParaRPr lang="en-GB"/>
          </a:p>
        </p:txBody>
      </p:sp>
    </p:spTree>
    <p:extLst>
      <p:ext uri="{BB962C8B-B14F-4D97-AF65-F5344CB8AC3E}">
        <p14:creationId xmlns:p14="http://schemas.microsoft.com/office/powerpoint/2010/main" val="41317288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21301-2655-DCAE-D0E8-37C30BA1D71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C5A629B-0DE6-3B6E-64F1-5E1231B934FC}"/>
              </a:ext>
            </a:extLst>
          </p:cNvPr>
          <p:cNvSpPr>
            <a:spLocks noGrp="1"/>
          </p:cNvSpPr>
          <p:nvPr>
            <p:ph type="dt" sz="half" idx="10"/>
          </p:nvPr>
        </p:nvSpPr>
        <p:spPr/>
        <p:txBody>
          <a:bodyPr/>
          <a:lstStyle/>
          <a:p>
            <a:fld id="{CC5B36DD-D741-4B2B-87EC-9243FB8C05A2}" type="datetimeFigureOut">
              <a:rPr lang="en-GB" smtClean="0"/>
              <a:t>14/02/2026</a:t>
            </a:fld>
            <a:endParaRPr lang="en-GB"/>
          </a:p>
        </p:txBody>
      </p:sp>
      <p:sp>
        <p:nvSpPr>
          <p:cNvPr id="4" name="Footer Placeholder 3">
            <a:extLst>
              <a:ext uri="{FF2B5EF4-FFF2-40B4-BE49-F238E27FC236}">
                <a16:creationId xmlns:a16="http://schemas.microsoft.com/office/drawing/2014/main" id="{19D2E6D2-A43F-5171-5F73-FE4445F064E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8D7CF95-3828-7442-C289-4B8544312FBA}"/>
              </a:ext>
            </a:extLst>
          </p:cNvPr>
          <p:cNvSpPr>
            <a:spLocks noGrp="1"/>
          </p:cNvSpPr>
          <p:nvPr>
            <p:ph type="sldNum" sz="quarter" idx="12"/>
          </p:nvPr>
        </p:nvSpPr>
        <p:spPr/>
        <p:txBody>
          <a:bodyPr/>
          <a:lstStyle/>
          <a:p>
            <a:fld id="{2E5E07E7-2E78-47CE-AA15-23C1D1AE34C6}" type="slidenum">
              <a:rPr lang="en-GB" smtClean="0"/>
              <a:t>‹#›</a:t>
            </a:fld>
            <a:endParaRPr lang="en-GB"/>
          </a:p>
        </p:txBody>
      </p:sp>
    </p:spTree>
    <p:extLst>
      <p:ext uri="{BB962C8B-B14F-4D97-AF65-F5344CB8AC3E}">
        <p14:creationId xmlns:p14="http://schemas.microsoft.com/office/powerpoint/2010/main" val="19699226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A0E1D26-F671-A889-D287-3245FFAB2040}"/>
              </a:ext>
            </a:extLst>
          </p:cNvPr>
          <p:cNvSpPr>
            <a:spLocks noGrp="1"/>
          </p:cNvSpPr>
          <p:nvPr>
            <p:ph type="dt" sz="half" idx="10"/>
          </p:nvPr>
        </p:nvSpPr>
        <p:spPr/>
        <p:txBody>
          <a:bodyPr/>
          <a:lstStyle/>
          <a:p>
            <a:fld id="{CC5B36DD-D741-4B2B-87EC-9243FB8C05A2}" type="datetimeFigureOut">
              <a:rPr lang="en-GB" smtClean="0"/>
              <a:t>14/02/2026</a:t>
            </a:fld>
            <a:endParaRPr lang="en-GB"/>
          </a:p>
        </p:txBody>
      </p:sp>
      <p:sp>
        <p:nvSpPr>
          <p:cNvPr id="3" name="Footer Placeholder 2">
            <a:extLst>
              <a:ext uri="{FF2B5EF4-FFF2-40B4-BE49-F238E27FC236}">
                <a16:creationId xmlns:a16="http://schemas.microsoft.com/office/drawing/2014/main" id="{607B37CC-10D8-AF3A-B0C7-72F9C287566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A88AE4B-F662-0831-FEC6-3E8D96D447E5}"/>
              </a:ext>
            </a:extLst>
          </p:cNvPr>
          <p:cNvSpPr>
            <a:spLocks noGrp="1"/>
          </p:cNvSpPr>
          <p:nvPr>
            <p:ph type="sldNum" sz="quarter" idx="12"/>
          </p:nvPr>
        </p:nvSpPr>
        <p:spPr/>
        <p:txBody>
          <a:bodyPr/>
          <a:lstStyle/>
          <a:p>
            <a:fld id="{2E5E07E7-2E78-47CE-AA15-23C1D1AE34C6}" type="slidenum">
              <a:rPr lang="en-GB" smtClean="0"/>
              <a:t>‹#›</a:t>
            </a:fld>
            <a:endParaRPr lang="en-GB"/>
          </a:p>
        </p:txBody>
      </p:sp>
    </p:spTree>
    <p:extLst>
      <p:ext uri="{BB962C8B-B14F-4D97-AF65-F5344CB8AC3E}">
        <p14:creationId xmlns:p14="http://schemas.microsoft.com/office/powerpoint/2010/main" val="86850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4E36D-0FB5-8F51-91BF-8DC91F2049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6B72BF2-4BA9-CAA0-0EB7-AF7471950F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93FCD84-71C3-E96B-118F-64B7D75A65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EDA3A-CA76-0268-128D-A9EC6FA4F5A8}"/>
              </a:ext>
            </a:extLst>
          </p:cNvPr>
          <p:cNvSpPr>
            <a:spLocks noGrp="1"/>
          </p:cNvSpPr>
          <p:nvPr>
            <p:ph type="dt" sz="half" idx="10"/>
          </p:nvPr>
        </p:nvSpPr>
        <p:spPr/>
        <p:txBody>
          <a:bodyPr/>
          <a:lstStyle/>
          <a:p>
            <a:fld id="{CC5B36DD-D741-4B2B-87EC-9243FB8C05A2}" type="datetimeFigureOut">
              <a:rPr lang="en-GB" smtClean="0"/>
              <a:t>14/02/2026</a:t>
            </a:fld>
            <a:endParaRPr lang="en-GB"/>
          </a:p>
        </p:txBody>
      </p:sp>
      <p:sp>
        <p:nvSpPr>
          <p:cNvPr id="6" name="Footer Placeholder 5">
            <a:extLst>
              <a:ext uri="{FF2B5EF4-FFF2-40B4-BE49-F238E27FC236}">
                <a16:creationId xmlns:a16="http://schemas.microsoft.com/office/drawing/2014/main" id="{0534BA78-0E54-8743-C92B-B868BC87BA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6CC0F9-1600-FBC2-D627-D3AC2AA76398}"/>
              </a:ext>
            </a:extLst>
          </p:cNvPr>
          <p:cNvSpPr>
            <a:spLocks noGrp="1"/>
          </p:cNvSpPr>
          <p:nvPr>
            <p:ph type="sldNum" sz="quarter" idx="12"/>
          </p:nvPr>
        </p:nvSpPr>
        <p:spPr/>
        <p:txBody>
          <a:bodyPr/>
          <a:lstStyle/>
          <a:p>
            <a:fld id="{2E5E07E7-2E78-47CE-AA15-23C1D1AE34C6}" type="slidenum">
              <a:rPr lang="en-GB" smtClean="0"/>
              <a:t>‹#›</a:t>
            </a:fld>
            <a:endParaRPr lang="en-GB"/>
          </a:p>
        </p:txBody>
      </p:sp>
    </p:spTree>
    <p:extLst>
      <p:ext uri="{BB962C8B-B14F-4D97-AF65-F5344CB8AC3E}">
        <p14:creationId xmlns:p14="http://schemas.microsoft.com/office/powerpoint/2010/main" val="3178692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00E5C-6889-03AC-8729-3DC92CDAD8D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5AB5B55-FE43-2DA3-F6F2-B34929ED415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77CA61B-99C3-FDB7-F002-67D4C59B67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3B4A823-5C7D-1514-C06E-7773B700ACC0}"/>
              </a:ext>
            </a:extLst>
          </p:cNvPr>
          <p:cNvSpPr>
            <a:spLocks noGrp="1"/>
          </p:cNvSpPr>
          <p:nvPr>
            <p:ph type="dt" sz="half" idx="10"/>
          </p:nvPr>
        </p:nvSpPr>
        <p:spPr/>
        <p:txBody>
          <a:bodyPr/>
          <a:lstStyle/>
          <a:p>
            <a:fld id="{CC5B36DD-D741-4B2B-87EC-9243FB8C05A2}" type="datetimeFigureOut">
              <a:rPr lang="en-GB" smtClean="0"/>
              <a:t>14/02/2026</a:t>
            </a:fld>
            <a:endParaRPr lang="en-GB"/>
          </a:p>
        </p:txBody>
      </p:sp>
      <p:sp>
        <p:nvSpPr>
          <p:cNvPr id="6" name="Footer Placeholder 5">
            <a:extLst>
              <a:ext uri="{FF2B5EF4-FFF2-40B4-BE49-F238E27FC236}">
                <a16:creationId xmlns:a16="http://schemas.microsoft.com/office/drawing/2014/main" id="{2C80B273-D510-F010-C3A0-82428AE9AE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5E8A27-9E15-3871-6C0D-46E31B2E8B2F}"/>
              </a:ext>
            </a:extLst>
          </p:cNvPr>
          <p:cNvSpPr>
            <a:spLocks noGrp="1"/>
          </p:cNvSpPr>
          <p:nvPr>
            <p:ph type="sldNum" sz="quarter" idx="12"/>
          </p:nvPr>
        </p:nvSpPr>
        <p:spPr/>
        <p:txBody>
          <a:bodyPr/>
          <a:lstStyle/>
          <a:p>
            <a:fld id="{2E5E07E7-2E78-47CE-AA15-23C1D1AE34C6}" type="slidenum">
              <a:rPr lang="en-GB" smtClean="0"/>
              <a:t>‹#›</a:t>
            </a:fld>
            <a:endParaRPr lang="en-GB"/>
          </a:p>
        </p:txBody>
      </p:sp>
    </p:spTree>
    <p:extLst>
      <p:ext uri="{BB962C8B-B14F-4D97-AF65-F5344CB8AC3E}">
        <p14:creationId xmlns:p14="http://schemas.microsoft.com/office/powerpoint/2010/main" val="15209816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83B85-2CEF-B383-A600-F35EC4B0876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A0A7913-7B06-6DEF-9ADD-A23F7219D7B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1EE527-42F8-54FE-A9E8-E1CAA78B3322}"/>
              </a:ext>
            </a:extLst>
          </p:cNvPr>
          <p:cNvSpPr>
            <a:spLocks noGrp="1"/>
          </p:cNvSpPr>
          <p:nvPr>
            <p:ph type="dt" sz="half" idx="10"/>
          </p:nvPr>
        </p:nvSpPr>
        <p:spPr/>
        <p:txBody>
          <a:bodyPr/>
          <a:lstStyle/>
          <a:p>
            <a:fld id="{CC5B36DD-D741-4B2B-87EC-9243FB8C05A2}" type="datetimeFigureOut">
              <a:rPr lang="en-GB" smtClean="0"/>
              <a:t>14/02/2026</a:t>
            </a:fld>
            <a:endParaRPr lang="en-GB"/>
          </a:p>
        </p:txBody>
      </p:sp>
      <p:sp>
        <p:nvSpPr>
          <p:cNvPr id="5" name="Footer Placeholder 4">
            <a:extLst>
              <a:ext uri="{FF2B5EF4-FFF2-40B4-BE49-F238E27FC236}">
                <a16:creationId xmlns:a16="http://schemas.microsoft.com/office/drawing/2014/main" id="{C257A7CC-E378-5F02-0F37-2B3900CE09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907BC4-50B5-84E7-6D59-4B938D45944A}"/>
              </a:ext>
            </a:extLst>
          </p:cNvPr>
          <p:cNvSpPr>
            <a:spLocks noGrp="1"/>
          </p:cNvSpPr>
          <p:nvPr>
            <p:ph type="sldNum" sz="quarter" idx="12"/>
          </p:nvPr>
        </p:nvSpPr>
        <p:spPr/>
        <p:txBody>
          <a:bodyPr/>
          <a:lstStyle/>
          <a:p>
            <a:fld id="{2E5E07E7-2E78-47CE-AA15-23C1D1AE34C6}" type="slidenum">
              <a:rPr lang="en-GB" smtClean="0"/>
              <a:t>‹#›</a:t>
            </a:fld>
            <a:endParaRPr lang="en-GB"/>
          </a:p>
        </p:txBody>
      </p:sp>
    </p:spTree>
    <p:extLst>
      <p:ext uri="{BB962C8B-B14F-4D97-AF65-F5344CB8AC3E}">
        <p14:creationId xmlns:p14="http://schemas.microsoft.com/office/powerpoint/2010/main" val="2779771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3C1EEE-BF2B-CB2F-81E1-63F7A43764F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98920D7-8AE4-9F71-1334-4A1CE634E34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EC1B31-E47E-A60C-0A15-BECE284B9234}"/>
              </a:ext>
            </a:extLst>
          </p:cNvPr>
          <p:cNvSpPr>
            <a:spLocks noGrp="1"/>
          </p:cNvSpPr>
          <p:nvPr>
            <p:ph type="dt" sz="half" idx="10"/>
          </p:nvPr>
        </p:nvSpPr>
        <p:spPr/>
        <p:txBody>
          <a:bodyPr/>
          <a:lstStyle/>
          <a:p>
            <a:fld id="{CC5B36DD-D741-4B2B-87EC-9243FB8C05A2}" type="datetimeFigureOut">
              <a:rPr lang="en-GB" smtClean="0"/>
              <a:t>14/02/2026</a:t>
            </a:fld>
            <a:endParaRPr lang="en-GB"/>
          </a:p>
        </p:txBody>
      </p:sp>
      <p:sp>
        <p:nvSpPr>
          <p:cNvPr id="5" name="Footer Placeholder 4">
            <a:extLst>
              <a:ext uri="{FF2B5EF4-FFF2-40B4-BE49-F238E27FC236}">
                <a16:creationId xmlns:a16="http://schemas.microsoft.com/office/drawing/2014/main" id="{1A84F28A-1AD1-E4CF-7183-5AFABDAEC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F18E39-569F-071E-F815-DAC7C72DD5D3}"/>
              </a:ext>
            </a:extLst>
          </p:cNvPr>
          <p:cNvSpPr>
            <a:spLocks noGrp="1"/>
          </p:cNvSpPr>
          <p:nvPr>
            <p:ph type="sldNum" sz="quarter" idx="12"/>
          </p:nvPr>
        </p:nvSpPr>
        <p:spPr/>
        <p:txBody>
          <a:bodyPr/>
          <a:lstStyle/>
          <a:p>
            <a:fld id="{2E5E07E7-2E78-47CE-AA15-23C1D1AE34C6}" type="slidenum">
              <a:rPr lang="en-GB" smtClean="0"/>
              <a:t>‹#›</a:t>
            </a:fld>
            <a:endParaRPr lang="en-GB"/>
          </a:p>
        </p:txBody>
      </p:sp>
    </p:spTree>
    <p:extLst>
      <p:ext uri="{BB962C8B-B14F-4D97-AF65-F5344CB8AC3E}">
        <p14:creationId xmlns:p14="http://schemas.microsoft.com/office/powerpoint/2010/main" val="3462926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17FB7F-67DA-1F0A-AA1C-0CA9696B96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B06EE0-AD8C-34E9-EFF3-103AE06A04A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D55BA4-E730-E5CF-D9B7-634EA151D72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C5B36DD-D741-4B2B-87EC-9243FB8C05A2}" type="datetimeFigureOut">
              <a:rPr lang="en-GB" smtClean="0"/>
              <a:t>14/02/2026</a:t>
            </a:fld>
            <a:endParaRPr lang="en-GB"/>
          </a:p>
        </p:txBody>
      </p:sp>
      <p:sp>
        <p:nvSpPr>
          <p:cNvPr id="5" name="Footer Placeholder 4">
            <a:extLst>
              <a:ext uri="{FF2B5EF4-FFF2-40B4-BE49-F238E27FC236}">
                <a16:creationId xmlns:a16="http://schemas.microsoft.com/office/drawing/2014/main" id="{71326DC8-C8D5-1FAB-FC8F-24CDCFFF1B6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ED07A5A-8D12-BE21-72E2-3D04FDEDC9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E5E07E7-2E78-47CE-AA15-23C1D1AE34C6}" type="slidenum">
              <a:rPr lang="en-GB" smtClean="0"/>
              <a:t>‹#›</a:t>
            </a:fld>
            <a:endParaRPr lang="en-GB"/>
          </a:p>
        </p:txBody>
      </p:sp>
    </p:spTree>
    <p:extLst>
      <p:ext uri="{BB962C8B-B14F-4D97-AF65-F5344CB8AC3E}">
        <p14:creationId xmlns:p14="http://schemas.microsoft.com/office/powerpoint/2010/main" val="29894039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moodle.uwtsd.ac.uk/course/view.php?id=11887" TargetMode="Externa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987040A-0CA3-2EFF-7CA5-92A811932095}"/>
              </a:ext>
            </a:extLst>
          </p:cNvPr>
          <p:cNvSpPr txBox="1"/>
          <p:nvPr/>
        </p:nvSpPr>
        <p:spPr>
          <a:xfrm>
            <a:off x="101600" y="133350"/>
            <a:ext cx="4667250" cy="646331"/>
          </a:xfrm>
          <a:prstGeom prst="rect">
            <a:avLst/>
          </a:prstGeom>
          <a:solidFill>
            <a:schemeClr val="bg2">
              <a:lumMod val="75000"/>
            </a:schemeClr>
          </a:solidFill>
        </p:spPr>
        <p:txBody>
          <a:bodyPr wrap="square" rtlCol="0">
            <a:spAutoFit/>
          </a:bodyPr>
          <a:lstStyle/>
          <a:p>
            <a:r>
              <a:rPr lang="en-US" b="1" dirty="0"/>
              <a:t>DEVELOPING EMOTIONAL INTELLIGENCE</a:t>
            </a:r>
          </a:p>
          <a:p>
            <a:r>
              <a:rPr lang="en-US" dirty="0"/>
              <a:t>University of Wales Trinity Saint David</a:t>
            </a:r>
          </a:p>
        </p:txBody>
      </p:sp>
      <p:sp>
        <p:nvSpPr>
          <p:cNvPr id="5" name="TextBox 4">
            <a:extLst>
              <a:ext uri="{FF2B5EF4-FFF2-40B4-BE49-F238E27FC236}">
                <a16:creationId xmlns:a16="http://schemas.microsoft.com/office/drawing/2014/main" id="{B72BE1B0-831D-1151-7622-531C31A3DB75}"/>
              </a:ext>
            </a:extLst>
          </p:cNvPr>
          <p:cNvSpPr txBox="1"/>
          <p:nvPr/>
        </p:nvSpPr>
        <p:spPr>
          <a:xfrm>
            <a:off x="101600" y="1277005"/>
            <a:ext cx="4349750" cy="1754326"/>
          </a:xfrm>
          <a:prstGeom prst="rect">
            <a:avLst/>
          </a:prstGeom>
          <a:noFill/>
        </p:spPr>
        <p:txBody>
          <a:bodyPr wrap="square" rtlCol="0">
            <a:spAutoFit/>
          </a:bodyPr>
          <a:lstStyle/>
          <a:p>
            <a:r>
              <a:rPr lang="en-US" sz="1200" b="1" dirty="0">
                <a:cs typeface="Arial" panose="020B0604020202020204" pitchFamily="34" charset="0"/>
              </a:rPr>
              <a:t>Emotional intelligence (EI) means understanding and managing your own emotions. It also means recognizing emotions in other people.</a:t>
            </a:r>
          </a:p>
          <a:p>
            <a:r>
              <a:rPr lang="en-US" sz="1200" b="1" dirty="0">
                <a:cs typeface="Arial" panose="020B0604020202020204" pitchFamily="34" charset="0"/>
              </a:rPr>
              <a:t>Goleman (1995) says that EI includes self-awareness, self-regulation, motivation, empathy and social skills.</a:t>
            </a:r>
          </a:p>
          <a:p>
            <a:r>
              <a:rPr lang="en-US" sz="1200" b="1" dirty="0">
                <a:cs typeface="Arial" panose="020B0604020202020204" pitchFamily="34" charset="0"/>
              </a:rPr>
              <a:t>In university, these skills matter a lot. Students deal with stress, deadlines and pressure. Research shows that higher emotional intelligence is linked to better well-being and better academic performance (Shengyao et al., 2024).</a:t>
            </a:r>
          </a:p>
        </p:txBody>
      </p:sp>
      <p:sp>
        <p:nvSpPr>
          <p:cNvPr id="13" name="TextBox 12">
            <a:extLst>
              <a:ext uri="{FF2B5EF4-FFF2-40B4-BE49-F238E27FC236}">
                <a16:creationId xmlns:a16="http://schemas.microsoft.com/office/drawing/2014/main" id="{4AE8A2E2-989B-8168-32AB-B40E2D360B5E}"/>
              </a:ext>
            </a:extLst>
          </p:cNvPr>
          <p:cNvSpPr txBox="1"/>
          <p:nvPr/>
        </p:nvSpPr>
        <p:spPr>
          <a:xfrm>
            <a:off x="-1" y="3580814"/>
            <a:ext cx="3384549" cy="1815882"/>
          </a:xfrm>
          <a:prstGeom prst="rect">
            <a:avLst/>
          </a:prstGeom>
          <a:noFill/>
        </p:spPr>
        <p:txBody>
          <a:bodyPr wrap="square" rtlCol="0">
            <a:spAutoFit/>
          </a:bodyPr>
          <a:lstStyle/>
          <a:p>
            <a:pPr marL="285750" indent="-285750">
              <a:buFont typeface="Arial" panose="020B0604020202020204" pitchFamily="34" charset="0"/>
              <a:buChar char="•"/>
            </a:pPr>
            <a:r>
              <a:rPr lang="en-US" sz="1000" b="1" dirty="0">
                <a:cs typeface="Arial" panose="020B0604020202020204" pitchFamily="34" charset="0"/>
              </a:rPr>
              <a:t>I used academic articles from Google Scholar</a:t>
            </a:r>
          </a:p>
          <a:p>
            <a:pPr marL="285750" indent="-285750">
              <a:buFont typeface="Arial" panose="020B0604020202020204" pitchFamily="34" charset="0"/>
              <a:buChar char="•"/>
            </a:pPr>
            <a:r>
              <a:rPr lang="en-US" sz="1000" b="1" dirty="0">
                <a:cs typeface="Arial" panose="020B0604020202020204" pitchFamily="34" charset="0"/>
              </a:rPr>
              <a:t>I focused on emotional intelligence and well-being</a:t>
            </a:r>
          </a:p>
          <a:p>
            <a:pPr marL="285750" indent="-285750">
              <a:buFont typeface="Arial" panose="020B0604020202020204" pitchFamily="34" charset="0"/>
              <a:buChar char="•"/>
            </a:pPr>
            <a:r>
              <a:rPr lang="en-US" sz="1000" b="1" dirty="0">
                <a:cs typeface="Arial" panose="020B0604020202020204" pitchFamily="34" charset="0"/>
              </a:rPr>
              <a:t>I used Goleman’s model as main theory</a:t>
            </a:r>
          </a:p>
          <a:p>
            <a:r>
              <a:rPr lang="en-US" sz="1000" b="1" dirty="0">
                <a:cs typeface="Arial" panose="020B0604020202020204" pitchFamily="34" charset="0"/>
              </a:rPr>
              <a:t>As a student at the University of Wales Trinity Saint David, I also reflected on my personal experience of balancing university with a full-time job (5am–3pm) and independent business projects in photography. By combining academic theory with personal reflection, this poster connects research with real-life academic and professional challenges.</a:t>
            </a:r>
          </a:p>
          <a:p>
            <a:pPr marL="285750" indent="-285750">
              <a:buFont typeface="Arial" panose="020B0604020202020204" pitchFamily="34" charset="0"/>
              <a:buChar char="•"/>
            </a:pPr>
            <a:endParaRPr lang="en-US" sz="1200" b="1" dirty="0">
              <a:cs typeface="Arial" panose="020B0604020202020204" pitchFamily="34" charset="0"/>
            </a:endParaRPr>
          </a:p>
        </p:txBody>
      </p:sp>
      <p:sp>
        <p:nvSpPr>
          <p:cNvPr id="15" name="TextBox 14">
            <a:extLst>
              <a:ext uri="{FF2B5EF4-FFF2-40B4-BE49-F238E27FC236}">
                <a16:creationId xmlns:a16="http://schemas.microsoft.com/office/drawing/2014/main" id="{C93A8A41-AD95-FB1A-5CBC-A32D2CC91F69}"/>
              </a:ext>
            </a:extLst>
          </p:cNvPr>
          <p:cNvSpPr txBox="1"/>
          <p:nvPr/>
        </p:nvSpPr>
        <p:spPr>
          <a:xfrm>
            <a:off x="4819650" y="846117"/>
            <a:ext cx="2146300" cy="4370427"/>
          </a:xfrm>
          <a:prstGeom prst="rect">
            <a:avLst/>
          </a:prstGeom>
          <a:noFill/>
        </p:spPr>
        <p:txBody>
          <a:bodyPr wrap="square" rtlCol="0">
            <a:spAutoFit/>
          </a:bodyPr>
          <a:lstStyle/>
          <a:p>
            <a:r>
              <a:rPr lang="en-US" sz="1400" b="1" dirty="0"/>
              <a:t>How can someone develop EI?</a:t>
            </a:r>
          </a:p>
          <a:p>
            <a:r>
              <a:rPr lang="en-US" sz="1200" dirty="0"/>
              <a:t>Emotional intelligence can be developed over time.</a:t>
            </a:r>
          </a:p>
          <a:p>
            <a:pPr marL="285750" indent="-285750">
              <a:buFont typeface="Arial" panose="020B0604020202020204" pitchFamily="34" charset="0"/>
              <a:buChar char="•"/>
            </a:pPr>
            <a:r>
              <a:rPr lang="en-US" sz="1400" b="1" dirty="0"/>
              <a:t>Self-awareness</a:t>
            </a:r>
            <a:endParaRPr lang="en-US" sz="1400" dirty="0"/>
          </a:p>
          <a:p>
            <a:r>
              <a:rPr lang="en-US" sz="1200" dirty="0"/>
              <a:t>Notice emotional triggers</a:t>
            </a:r>
          </a:p>
          <a:p>
            <a:r>
              <a:rPr lang="en-US" sz="1200" dirty="0"/>
              <a:t>Reflect after stressful moments</a:t>
            </a:r>
          </a:p>
          <a:p>
            <a:pPr marL="285750" indent="-285750">
              <a:buFont typeface="Arial" panose="020B0604020202020204" pitchFamily="34" charset="0"/>
              <a:buChar char="•"/>
            </a:pPr>
            <a:r>
              <a:rPr lang="en-US" sz="1400" b="1" dirty="0"/>
              <a:t>Self-regulation</a:t>
            </a:r>
            <a:endParaRPr lang="en-US" sz="1400" dirty="0"/>
          </a:p>
          <a:p>
            <a:r>
              <a:rPr lang="en-US" sz="1200" dirty="0"/>
              <a:t>Stay calm under pressure</a:t>
            </a:r>
          </a:p>
          <a:p>
            <a:r>
              <a:rPr lang="en-US" sz="1200" dirty="0"/>
              <a:t>Control reactions</a:t>
            </a:r>
          </a:p>
          <a:p>
            <a:pPr marL="285750" indent="-285750">
              <a:buFont typeface="Arial" panose="020B0604020202020204" pitchFamily="34" charset="0"/>
              <a:buChar char="•"/>
            </a:pPr>
            <a:r>
              <a:rPr lang="en-US" sz="1400" b="1" dirty="0"/>
              <a:t>Motivation</a:t>
            </a:r>
            <a:endParaRPr lang="en-US" sz="1400" dirty="0"/>
          </a:p>
          <a:p>
            <a:r>
              <a:rPr lang="en-US" sz="1200" dirty="0"/>
              <a:t>Set clear goals</a:t>
            </a:r>
          </a:p>
          <a:p>
            <a:r>
              <a:rPr lang="en-US" sz="1200" dirty="0"/>
              <a:t>Stay disciplined when tired</a:t>
            </a:r>
          </a:p>
          <a:p>
            <a:pPr marL="285750" indent="-285750">
              <a:buFont typeface="Arial" panose="020B0604020202020204" pitchFamily="34" charset="0"/>
              <a:buChar char="•"/>
            </a:pPr>
            <a:r>
              <a:rPr lang="en-US" sz="1400" b="1" dirty="0"/>
              <a:t>Empathy &amp; Social skills</a:t>
            </a:r>
            <a:endParaRPr lang="en-US" sz="1400" dirty="0"/>
          </a:p>
          <a:p>
            <a:r>
              <a:rPr lang="en-US" sz="1200" dirty="0"/>
              <a:t>Communicate clearly</a:t>
            </a:r>
          </a:p>
          <a:p>
            <a:r>
              <a:rPr lang="en-US" sz="1200" dirty="0"/>
              <a:t>Work well with others</a:t>
            </a:r>
          </a:p>
          <a:p>
            <a:r>
              <a:rPr lang="en-US" sz="1200" dirty="0"/>
              <a:t>Stress can lower performance. But it can also build resilience if managed well (Goleman, 1995).</a:t>
            </a:r>
          </a:p>
        </p:txBody>
      </p:sp>
      <p:sp>
        <p:nvSpPr>
          <p:cNvPr id="16" name="TextBox 15">
            <a:extLst>
              <a:ext uri="{FF2B5EF4-FFF2-40B4-BE49-F238E27FC236}">
                <a16:creationId xmlns:a16="http://schemas.microsoft.com/office/drawing/2014/main" id="{80A3240E-AD1C-CE28-8413-98295317373B}"/>
              </a:ext>
            </a:extLst>
          </p:cNvPr>
          <p:cNvSpPr txBox="1"/>
          <p:nvPr/>
        </p:nvSpPr>
        <p:spPr>
          <a:xfrm>
            <a:off x="7116273" y="852072"/>
            <a:ext cx="2565394" cy="4862870"/>
          </a:xfrm>
          <a:prstGeom prst="rect">
            <a:avLst/>
          </a:prstGeom>
          <a:noFill/>
        </p:spPr>
        <p:txBody>
          <a:bodyPr wrap="square" rtlCol="0">
            <a:spAutoFit/>
          </a:bodyPr>
          <a:lstStyle/>
          <a:p>
            <a:r>
              <a:rPr lang="en-US" sz="1400" b="1" dirty="0"/>
              <a:t>How do I manage emotions and mindfulness?</a:t>
            </a:r>
          </a:p>
          <a:p>
            <a:r>
              <a:rPr lang="en-US" sz="1200" dirty="0"/>
              <a:t>I work full-time from 5am to 3pm. I also study and run photography projects. I am financially independent. This creates pressure.</a:t>
            </a:r>
          </a:p>
          <a:p>
            <a:r>
              <a:rPr lang="en-US" sz="1400" b="1" dirty="0"/>
              <a:t>Challenges:</a:t>
            </a:r>
          </a:p>
          <a:p>
            <a:r>
              <a:rPr lang="en-US" sz="1200" dirty="0"/>
              <a:t>Physical tiredness</a:t>
            </a:r>
          </a:p>
          <a:p>
            <a:r>
              <a:rPr lang="en-US" sz="1200" dirty="0"/>
              <a:t>Low focus after work</a:t>
            </a:r>
          </a:p>
          <a:p>
            <a:r>
              <a:rPr lang="en-US" sz="1200" dirty="0"/>
              <a:t>Stress before deadlines</a:t>
            </a:r>
          </a:p>
          <a:p>
            <a:r>
              <a:rPr lang="en-US" sz="1200" dirty="0"/>
              <a:t>Risk of burnout</a:t>
            </a:r>
          </a:p>
          <a:p>
            <a:r>
              <a:rPr lang="en-US" sz="1400" b="1" dirty="0"/>
              <a:t>Burnout signs:</a:t>
            </a:r>
          </a:p>
          <a:p>
            <a:r>
              <a:rPr lang="en-US" sz="1200" dirty="0"/>
              <a:t>Constant fatigue</a:t>
            </a:r>
          </a:p>
          <a:p>
            <a:r>
              <a:rPr lang="en-US" sz="1200" dirty="0"/>
              <a:t>Mental overload</a:t>
            </a:r>
          </a:p>
          <a:p>
            <a:r>
              <a:rPr lang="en-US" sz="1200" dirty="0"/>
              <a:t>Feeling overwhelmed</a:t>
            </a:r>
          </a:p>
          <a:p>
            <a:r>
              <a:rPr lang="en-US" sz="1400" b="1" dirty="0"/>
              <a:t>How I manage it:</a:t>
            </a:r>
          </a:p>
          <a:p>
            <a:r>
              <a:rPr lang="en-US" sz="1200" dirty="0"/>
              <a:t>Weekly planning</a:t>
            </a:r>
          </a:p>
          <a:p>
            <a:r>
              <a:rPr lang="en-US" sz="1200" dirty="0"/>
              <a:t>Breaking tasks into steps</a:t>
            </a:r>
          </a:p>
          <a:p>
            <a:r>
              <a:rPr lang="en-US" sz="1200" dirty="0"/>
              <a:t>Checking my energy levels</a:t>
            </a:r>
          </a:p>
          <a:p>
            <a:r>
              <a:rPr lang="en-US" sz="1200" dirty="0"/>
              <a:t>Short mental breaks</a:t>
            </a:r>
          </a:p>
          <a:p>
            <a:r>
              <a:rPr lang="en-US" sz="1200" dirty="0"/>
              <a:t>Focusing on one task</a:t>
            </a:r>
          </a:p>
          <a:p>
            <a:r>
              <a:rPr lang="en-US" sz="1200" dirty="0"/>
              <a:t>Research shows that emotional intelligence improves well-being and resilience (Shengyao et al., 2024).</a:t>
            </a:r>
          </a:p>
        </p:txBody>
      </p:sp>
      <p:sp>
        <p:nvSpPr>
          <p:cNvPr id="17" name="TextBox 16">
            <a:extLst>
              <a:ext uri="{FF2B5EF4-FFF2-40B4-BE49-F238E27FC236}">
                <a16:creationId xmlns:a16="http://schemas.microsoft.com/office/drawing/2014/main" id="{6EA7FA32-6833-E451-00B4-C1B9F601F606}"/>
              </a:ext>
            </a:extLst>
          </p:cNvPr>
          <p:cNvSpPr txBox="1"/>
          <p:nvPr/>
        </p:nvSpPr>
        <p:spPr>
          <a:xfrm>
            <a:off x="9832490" y="849948"/>
            <a:ext cx="2447919" cy="3816429"/>
          </a:xfrm>
          <a:prstGeom prst="rect">
            <a:avLst/>
          </a:prstGeom>
          <a:noFill/>
        </p:spPr>
        <p:txBody>
          <a:bodyPr wrap="square" rtlCol="0">
            <a:spAutoFit/>
          </a:bodyPr>
          <a:lstStyle/>
          <a:p>
            <a:r>
              <a:rPr lang="en-US" sz="1400" b="1" dirty="0"/>
              <a:t>Success factors and actions</a:t>
            </a:r>
          </a:p>
          <a:p>
            <a:r>
              <a:rPr lang="en-US" sz="1400" b="1" dirty="0"/>
              <a:t>What helps me succeed:</a:t>
            </a:r>
          </a:p>
          <a:p>
            <a:r>
              <a:rPr lang="en-US" sz="1400" dirty="0"/>
              <a:t>Self-discipline</a:t>
            </a:r>
          </a:p>
          <a:p>
            <a:r>
              <a:rPr lang="en-US" sz="1400" dirty="0"/>
              <a:t>Time management</a:t>
            </a:r>
          </a:p>
          <a:p>
            <a:r>
              <a:rPr lang="en-US" sz="1400" dirty="0"/>
              <a:t>Clear goals</a:t>
            </a:r>
          </a:p>
          <a:p>
            <a:r>
              <a:rPr lang="en-US" sz="1400" dirty="0"/>
              <a:t>Financial responsibility</a:t>
            </a:r>
          </a:p>
          <a:p>
            <a:r>
              <a:rPr lang="en-US" sz="1400" b="1" dirty="0"/>
              <a:t>Challenges:</a:t>
            </a:r>
          </a:p>
          <a:p>
            <a:r>
              <a:rPr lang="en-US" sz="1400" dirty="0"/>
              <a:t>Early work schedule</a:t>
            </a:r>
          </a:p>
          <a:p>
            <a:r>
              <a:rPr lang="en-US" sz="1400" dirty="0"/>
              <a:t>High workload</a:t>
            </a:r>
          </a:p>
          <a:p>
            <a:r>
              <a:rPr lang="en-US" sz="1400" dirty="0"/>
              <a:t>Stress</a:t>
            </a:r>
          </a:p>
          <a:p>
            <a:r>
              <a:rPr lang="en-US" sz="1400" b="1" dirty="0"/>
              <a:t>Actions I take:</a:t>
            </a:r>
          </a:p>
          <a:p>
            <a:r>
              <a:rPr lang="en-US" sz="1400" dirty="0"/>
              <a:t>Prioritizing tasks</a:t>
            </a:r>
          </a:p>
          <a:p>
            <a:r>
              <a:rPr lang="en-US" sz="1400" dirty="0"/>
              <a:t>Adjusting workload</a:t>
            </a:r>
          </a:p>
          <a:p>
            <a:r>
              <a:rPr lang="en-US" sz="1400" dirty="0"/>
              <a:t>Watching burnout signs</a:t>
            </a:r>
          </a:p>
          <a:p>
            <a:r>
              <a:rPr lang="en-US" sz="1400" dirty="0"/>
              <a:t>Staying focused long-term</a:t>
            </a:r>
          </a:p>
          <a:p>
            <a:endParaRPr lang="en-GB" dirty="0"/>
          </a:p>
        </p:txBody>
      </p:sp>
      <p:sp>
        <p:nvSpPr>
          <p:cNvPr id="18" name="TextBox 17">
            <a:extLst>
              <a:ext uri="{FF2B5EF4-FFF2-40B4-BE49-F238E27FC236}">
                <a16:creationId xmlns:a16="http://schemas.microsoft.com/office/drawing/2014/main" id="{0FBC8063-20BC-645D-12AA-73DC83725319}"/>
              </a:ext>
            </a:extLst>
          </p:cNvPr>
          <p:cNvSpPr txBox="1"/>
          <p:nvPr/>
        </p:nvSpPr>
        <p:spPr>
          <a:xfrm>
            <a:off x="5397509" y="5858688"/>
            <a:ext cx="5037137" cy="954107"/>
          </a:xfrm>
          <a:prstGeom prst="rect">
            <a:avLst/>
          </a:prstGeom>
          <a:noFill/>
        </p:spPr>
        <p:txBody>
          <a:bodyPr wrap="square" rtlCol="0">
            <a:spAutoFit/>
          </a:bodyPr>
          <a:lstStyle/>
          <a:p>
            <a:r>
              <a:rPr lang="en-US" sz="1400" b="1" dirty="0"/>
              <a:t>Emotional intelligence helps me manage stress and pressure. Balancing work, study and business is hard. But it has made me more resilient and mature. EI helps me turn pressure into growth.</a:t>
            </a:r>
          </a:p>
        </p:txBody>
      </p:sp>
      <p:sp>
        <p:nvSpPr>
          <p:cNvPr id="19" name="TextBox 18">
            <a:extLst>
              <a:ext uri="{FF2B5EF4-FFF2-40B4-BE49-F238E27FC236}">
                <a16:creationId xmlns:a16="http://schemas.microsoft.com/office/drawing/2014/main" id="{DBD90248-54EE-3042-624D-039D7044D037}"/>
              </a:ext>
            </a:extLst>
          </p:cNvPr>
          <p:cNvSpPr txBox="1"/>
          <p:nvPr/>
        </p:nvSpPr>
        <p:spPr>
          <a:xfrm>
            <a:off x="101601" y="5946973"/>
            <a:ext cx="4616450" cy="800219"/>
          </a:xfrm>
          <a:prstGeom prst="rect">
            <a:avLst/>
          </a:prstGeom>
          <a:noFill/>
        </p:spPr>
        <p:txBody>
          <a:bodyPr wrap="square" rtlCol="0">
            <a:spAutoFit/>
          </a:bodyPr>
          <a:lstStyle/>
          <a:p>
            <a:pPr marL="285750" indent="-285750">
              <a:buFont typeface="Arial" panose="020B0604020202020204" pitchFamily="34" charset="0"/>
              <a:buChar char="•"/>
            </a:pPr>
            <a:r>
              <a:rPr lang="en-US" sz="1400" dirty="0"/>
              <a:t>Goleman, D. (1995) </a:t>
            </a:r>
            <a:r>
              <a:rPr lang="en-US" sz="1400" i="1" dirty="0"/>
              <a:t>Emotional Intelligence</a:t>
            </a:r>
            <a:r>
              <a:rPr lang="en-US" sz="1400" dirty="0"/>
              <a:t>.</a:t>
            </a:r>
          </a:p>
          <a:p>
            <a:pPr marL="285750" indent="-285750">
              <a:buFont typeface="Arial" panose="020B0604020202020204" pitchFamily="34" charset="0"/>
              <a:buChar char="•"/>
            </a:pPr>
            <a:r>
              <a:rPr lang="en-US" sz="1400" dirty="0"/>
              <a:t>Shengyao, Y. et al. (2024) Emotional intelligence and psychological well-being among university students</a:t>
            </a:r>
            <a:r>
              <a:rPr lang="en-US" dirty="0"/>
              <a:t>.</a:t>
            </a:r>
          </a:p>
        </p:txBody>
      </p:sp>
      <p:sp>
        <p:nvSpPr>
          <p:cNvPr id="20" name="TextBox 19">
            <a:extLst>
              <a:ext uri="{FF2B5EF4-FFF2-40B4-BE49-F238E27FC236}">
                <a16:creationId xmlns:a16="http://schemas.microsoft.com/office/drawing/2014/main" id="{7AEF3E96-055B-21B5-65EC-5E4765C8B98C}"/>
              </a:ext>
            </a:extLst>
          </p:cNvPr>
          <p:cNvSpPr txBox="1"/>
          <p:nvPr/>
        </p:nvSpPr>
        <p:spPr>
          <a:xfrm>
            <a:off x="10756900" y="5946973"/>
            <a:ext cx="1974850" cy="307777"/>
          </a:xfrm>
          <a:prstGeom prst="rect">
            <a:avLst/>
          </a:prstGeom>
          <a:noFill/>
        </p:spPr>
        <p:txBody>
          <a:bodyPr wrap="square" rtlCol="0">
            <a:spAutoFit/>
          </a:bodyPr>
          <a:lstStyle/>
          <a:p>
            <a:r>
              <a:rPr lang="en-GB" sz="1400" dirty="0">
                <a:hlinkClick r:id="rId2" tooltip="Developing Emotional Intelligence Skills (LCLM5006_BIRM)"/>
              </a:rPr>
              <a:t>LCLM5006_BIRM</a:t>
            </a:r>
            <a:endParaRPr lang="en-GB" sz="1400" dirty="0"/>
          </a:p>
        </p:txBody>
      </p:sp>
      <p:pic>
        <p:nvPicPr>
          <p:cNvPr id="24" name="Picture 23">
            <a:extLst>
              <a:ext uri="{FF2B5EF4-FFF2-40B4-BE49-F238E27FC236}">
                <a16:creationId xmlns:a16="http://schemas.microsoft.com/office/drawing/2014/main" id="{6ECD56A2-78D6-9C1A-CAAA-64ECB3B93736}"/>
              </a:ext>
            </a:extLst>
          </p:cNvPr>
          <p:cNvPicPr>
            <a:picLocks noChangeAspect="1"/>
          </p:cNvPicPr>
          <p:nvPr/>
        </p:nvPicPr>
        <p:blipFill>
          <a:blip r:embed="rId3"/>
          <a:stretch>
            <a:fillRect/>
          </a:stretch>
        </p:blipFill>
        <p:spPr>
          <a:xfrm>
            <a:off x="10572749" y="6213526"/>
            <a:ext cx="1543050" cy="644474"/>
          </a:xfrm>
          <a:prstGeom prst="rect">
            <a:avLst/>
          </a:prstGeom>
        </p:spPr>
      </p:pic>
      <p:sp>
        <p:nvSpPr>
          <p:cNvPr id="25" name="TextBox 24">
            <a:extLst>
              <a:ext uri="{FF2B5EF4-FFF2-40B4-BE49-F238E27FC236}">
                <a16:creationId xmlns:a16="http://schemas.microsoft.com/office/drawing/2014/main" id="{CAF43098-754E-B5E8-9262-3DF7D070462D}"/>
              </a:ext>
            </a:extLst>
          </p:cNvPr>
          <p:cNvSpPr txBox="1"/>
          <p:nvPr/>
        </p:nvSpPr>
        <p:spPr>
          <a:xfrm>
            <a:off x="231781" y="843677"/>
            <a:ext cx="1508120" cy="369332"/>
          </a:xfrm>
          <a:prstGeom prst="rect">
            <a:avLst/>
          </a:prstGeom>
          <a:solidFill>
            <a:schemeClr val="accent1">
              <a:lumMod val="40000"/>
              <a:lumOff val="60000"/>
            </a:schemeClr>
          </a:solidFill>
        </p:spPr>
        <p:txBody>
          <a:bodyPr wrap="square" rtlCol="0">
            <a:spAutoFit/>
          </a:bodyPr>
          <a:lstStyle/>
          <a:p>
            <a:r>
              <a:rPr lang="en-US" b="1" dirty="0">
                <a:cs typeface="Arial" panose="020B0604020202020204" pitchFamily="34" charset="0"/>
              </a:rPr>
              <a:t>Introduction</a:t>
            </a:r>
          </a:p>
        </p:txBody>
      </p:sp>
      <p:sp>
        <p:nvSpPr>
          <p:cNvPr id="26" name="TextBox 25">
            <a:extLst>
              <a:ext uri="{FF2B5EF4-FFF2-40B4-BE49-F238E27FC236}">
                <a16:creationId xmlns:a16="http://schemas.microsoft.com/office/drawing/2014/main" id="{F6653581-2B41-2C50-94E9-95EEFEEF8E0A}"/>
              </a:ext>
            </a:extLst>
          </p:cNvPr>
          <p:cNvSpPr txBox="1"/>
          <p:nvPr/>
        </p:nvSpPr>
        <p:spPr>
          <a:xfrm>
            <a:off x="2535237" y="3182322"/>
            <a:ext cx="1438275" cy="369332"/>
          </a:xfrm>
          <a:prstGeom prst="rect">
            <a:avLst/>
          </a:prstGeom>
          <a:solidFill>
            <a:schemeClr val="tx2">
              <a:lumMod val="50000"/>
              <a:lumOff val="50000"/>
            </a:schemeClr>
          </a:solidFill>
        </p:spPr>
        <p:txBody>
          <a:bodyPr wrap="square" rtlCol="0">
            <a:spAutoFit/>
          </a:bodyPr>
          <a:lstStyle/>
          <a:p>
            <a:r>
              <a:rPr lang="en-US" b="1" dirty="0">
                <a:cs typeface="Arial" panose="020B0604020202020204" pitchFamily="34" charset="0"/>
              </a:rPr>
              <a:t>Method</a:t>
            </a:r>
          </a:p>
        </p:txBody>
      </p:sp>
      <p:sp>
        <p:nvSpPr>
          <p:cNvPr id="27" name="TextBox 26">
            <a:extLst>
              <a:ext uri="{FF2B5EF4-FFF2-40B4-BE49-F238E27FC236}">
                <a16:creationId xmlns:a16="http://schemas.microsoft.com/office/drawing/2014/main" id="{85BD3387-3C85-20FE-36E7-AA2459AD5238}"/>
              </a:ext>
            </a:extLst>
          </p:cNvPr>
          <p:cNvSpPr txBox="1"/>
          <p:nvPr/>
        </p:nvSpPr>
        <p:spPr>
          <a:xfrm>
            <a:off x="231781" y="5445700"/>
            <a:ext cx="1508118" cy="369332"/>
          </a:xfrm>
          <a:prstGeom prst="rect">
            <a:avLst/>
          </a:prstGeom>
          <a:solidFill>
            <a:srgbClr val="C00000"/>
          </a:solidFill>
        </p:spPr>
        <p:txBody>
          <a:bodyPr wrap="square" rtlCol="0">
            <a:spAutoFit/>
          </a:bodyPr>
          <a:lstStyle/>
          <a:p>
            <a:r>
              <a:rPr lang="en-US" b="1" dirty="0"/>
              <a:t>References</a:t>
            </a:r>
          </a:p>
        </p:txBody>
      </p:sp>
      <p:cxnSp>
        <p:nvCxnSpPr>
          <p:cNvPr id="29" name="Straight Connector 28">
            <a:extLst>
              <a:ext uri="{FF2B5EF4-FFF2-40B4-BE49-F238E27FC236}">
                <a16:creationId xmlns:a16="http://schemas.microsoft.com/office/drawing/2014/main" id="{1101D206-A529-B515-BB60-D300BF1EB217}"/>
              </a:ext>
            </a:extLst>
          </p:cNvPr>
          <p:cNvCxnSpPr/>
          <p:nvPr/>
        </p:nvCxnSpPr>
        <p:spPr>
          <a:xfrm>
            <a:off x="4768850" y="951398"/>
            <a:ext cx="0" cy="5755422"/>
          </a:xfrm>
          <a:prstGeom prst="line">
            <a:avLst/>
          </a:prstGeom>
        </p:spPr>
        <p:style>
          <a:lnRef idx="2">
            <a:schemeClr val="dk1"/>
          </a:lnRef>
          <a:fillRef idx="0">
            <a:schemeClr val="dk1"/>
          </a:fillRef>
          <a:effectRef idx="1">
            <a:schemeClr val="dk1"/>
          </a:effectRef>
          <a:fontRef idx="minor">
            <a:schemeClr val="tx1"/>
          </a:fontRef>
        </p:style>
      </p:cxnSp>
      <p:sp>
        <p:nvSpPr>
          <p:cNvPr id="30" name="TextBox 29">
            <a:extLst>
              <a:ext uri="{FF2B5EF4-FFF2-40B4-BE49-F238E27FC236}">
                <a16:creationId xmlns:a16="http://schemas.microsoft.com/office/drawing/2014/main" id="{86BB2B51-29A0-5A51-B46C-D5390475DC92}"/>
              </a:ext>
            </a:extLst>
          </p:cNvPr>
          <p:cNvSpPr txBox="1"/>
          <p:nvPr/>
        </p:nvSpPr>
        <p:spPr>
          <a:xfrm>
            <a:off x="5283036" y="5445700"/>
            <a:ext cx="1441450" cy="369332"/>
          </a:xfrm>
          <a:prstGeom prst="rect">
            <a:avLst/>
          </a:prstGeom>
          <a:solidFill>
            <a:srgbClr val="92D050"/>
          </a:solidFill>
        </p:spPr>
        <p:txBody>
          <a:bodyPr wrap="square" rtlCol="0">
            <a:spAutoFit/>
          </a:bodyPr>
          <a:lstStyle/>
          <a:p>
            <a:r>
              <a:rPr lang="en-US" b="1" dirty="0"/>
              <a:t>Conclusion</a:t>
            </a:r>
          </a:p>
        </p:txBody>
      </p:sp>
      <p:sp>
        <p:nvSpPr>
          <p:cNvPr id="31" name="TextBox 30">
            <a:extLst>
              <a:ext uri="{FF2B5EF4-FFF2-40B4-BE49-F238E27FC236}">
                <a16:creationId xmlns:a16="http://schemas.microsoft.com/office/drawing/2014/main" id="{4CCCD9F7-6F4D-F127-85E6-B311684DA8E8}"/>
              </a:ext>
            </a:extLst>
          </p:cNvPr>
          <p:cNvSpPr txBox="1"/>
          <p:nvPr/>
        </p:nvSpPr>
        <p:spPr>
          <a:xfrm>
            <a:off x="4902206" y="405060"/>
            <a:ext cx="1568450" cy="369332"/>
          </a:xfrm>
          <a:prstGeom prst="rect">
            <a:avLst/>
          </a:prstGeom>
          <a:solidFill>
            <a:schemeClr val="accent1">
              <a:lumMod val="40000"/>
              <a:lumOff val="60000"/>
            </a:schemeClr>
          </a:solidFill>
        </p:spPr>
        <p:txBody>
          <a:bodyPr wrap="square" rtlCol="0">
            <a:spAutoFit/>
          </a:bodyPr>
          <a:lstStyle/>
          <a:p>
            <a:r>
              <a:rPr lang="en-US" b="1" dirty="0"/>
              <a:t>Question 1</a:t>
            </a:r>
          </a:p>
        </p:txBody>
      </p:sp>
      <p:sp>
        <p:nvSpPr>
          <p:cNvPr id="32" name="TextBox 31">
            <a:extLst>
              <a:ext uri="{FF2B5EF4-FFF2-40B4-BE49-F238E27FC236}">
                <a16:creationId xmlns:a16="http://schemas.microsoft.com/office/drawing/2014/main" id="{76B2B9A0-BD58-06A4-EC26-AF9E0BAA2D30}"/>
              </a:ext>
            </a:extLst>
          </p:cNvPr>
          <p:cNvSpPr txBox="1"/>
          <p:nvPr/>
        </p:nvSpPr>
        <p:spPr>
          <a:xfrm>
            <a:off x="7421565" y="405060"/>
            <a:ext cx="1790700" cy="369332"/>
          </a:xfrm>
          <a:prstGeom prst="rect">
            <a:avLst/>
          </a:prstGeom>
          <a:solidFill>
            <a:schemeClr val="accent4">
              <a:lumMod val="40000"/>
              <a:lumOff val="60000"/>
            </a:schemeClr>
          </a:solidFill>
        </p:spPr>
        <p:txBody>
          <a:bodyPr wrap="square" rtlCol="0">
            <a:spAutoFit/>
          </a:bodyPr>
          <a:lstStyle/>
          <a:p>
            <a:r>
              <a:rPr lang="en-US" b="1" dirty="0"/>
              <a:t>Question 2</a:t>
            </a:r>
          </a:p>
        </p:txBody>
      </p:sp>
      <p:sp>
        <p:nvSpPr>
          <p:cNvPr id="33" name="TextBox 32">
            <a:extLst>
              <a:ext uri="{FF2B5EF4-FFF2-40B4-BE49-F238E27FC236}">
                <a16:creationId xmlns:a16="http://schemas.microsoft.com/office/drawing/2014/main" id="{84EFB832-37E4-5E3D-64AE-85DD32E7549D}"/>
              </a:ext>
            </a:extLst>
          </p:cNvPr>
          <p:cNvSpPr txBox="1"/>
          <p:nvPr/>
        </p:nvSpPr>
        <p:spPr>
          <a:xfrm>
            <a:off x="10163175" y="430689"/>
            <a:ext cx="1581150" cy="369332"/>
          </a:xfrm>
          <a:prstGeom prst="rect">
            <a:avLst/>
          </a:prstGeom>
          <a:solidFill>
            <a:schemeClr val="accent4">
              <a:lumMod val="40000"/>
              <a:lumOff val="60000"/>
            </a:schemeClr>
          </a:solidFill>
        </p:spPr>
        <p:txBody>
          <a:bodyPr wrap="square" rtlCol="0">
            <a:spAutoFit/>
          </a:bodyPr>
          <a:lstStyle/>
          <a:p>
            <a:r>
              <a:rPr lang="en-US" b="1" dirty="0"/>
              <a:t>Question 3</a:t>
            </a:r>
          </a:p>
        </p:txBody>
      </p:sp>
      <p:cxnSp>
        <p:nvCxnSpPr>
          <p:cNvPr id="37" name="Connector: Elbow 36">
            <a:extLst>
              <a:ext uri="{FF2B5EF4-FFF2-40B4-BE49-F238E27FC236}">
                <a16:creationId xmlns:a16="http://schemas.microsoft.com/office/drawing/2014/main" id="{D6A14B8E-5A2C-04F9-23D3-5B7C3938BB6C}"/>
              </a:ext>
            </a:extLst>
          </p:cNvPr>
          <p:cNvCxnSpPr>
            <a:cxnSpLocks/>
          </p:cNvCxnSpPr>
          <p:nvPr/>
        </p:nvCxnSpPr>
        <p:spPr>
          <a:xfrm>
            <a:off x="4768850" y="5302250"/>
            <a:ext cx="7423150" cy="512782"/>
          </a:xfrm>
          <a:prstGeom prst="bentConnector3">
            <a:avLst>
              <a:gd name="adj1" fmla="val 27417"/>
            </a:avLst>
          </a:prstGeom>
        </p:spPr>
        <p:style>
          <a:lnRef idx="2">
            <a:schemeClr val="dk1"/>
          </a:lnRef>
          <a:fillRef idx="0">
            <a:schemeClr val="dk1"/>
          </a:fillRef>
          <a:effectRef idx="1">
            <a:schemeClr val="dk1"/>
          </a:effectRef>
          <a:fontRef idx="minor">
            <a:schemeClr val="tx1"/>
          </a:fontRef>
        </p:style>
      </p:cxnSp>
      <p:pic>
        <p:nvPicPr>
          <p:cNvPr id="40" name="Picture 39">
            <a:extLst>
              <a:ext uri="{FF2B5EF4-FFF2-40B4-BE49-F238E27FC236}">
                <a16:creationId xmlns:a16="http://schemas.microsoft.com/office/drawing/2014/main" id="{96A96A61-26CA-EECE-6C77-6018E62B2085}"/>
              </a:ext>
            </a:extLst>
          </p:cNvPr>
          <p:cNvPicPr>
            <a:picLocks noChangeAspect="1"/>
          </p:cNvPicPr>
          <p:nvPr/>
        </p:nvPicPr>
        <p:blipFill>
          <a:blip r:embed="rId4"/>
          <a:stretch>
            <a:fillRect/>
          </a:stretch>
        </p:blipFill>
        <p:spPr>
          <a:xfrm>
            <a:off x="9434183" y="4452606"/>
            <a:ext cx="2447919" cy="1295119"/>
          </a:xfrm>
          <a:prstGeom prst="rect">
            <a:avLst/>
          </a:prstGeom>
        </p:spPr>
      </p:pic>
      <p:pic>
        <p:nvPicPr>
          <p:cNvPr id="41" name="Picture 40">
            <a:extLst>
              <a:ext uri="{FF2B5EF4-FFF2-40B4-BE49-F238E27FC236}">
                <a16:creationId xmlns:a16="http://schemas.microsoft.com/office/drawing/2014/main" id="{4CB012BC-B940-0B71-124E-A3DB591CB9EC}"/>
              </a:ext>
            </a:extLst>
          </p:cNvPr>
          <p:cNvPicPr>
            <a:picLocks noChangeAspect="1"/>
          </p:cNvPicPr>
          <p:nvPr/>
        </p:nvPicPr>
        <p:blipFill>
          <a:blip r:embed="rId5"/>
          <a:stretch>
            <a:fillRect/>
          </a:stretch>
        </p:blipFill>
        <p:spPr>
          <a:xfrm>
            <a:off x="3384548" y="3963018"/>
            <a:ext cx="1340956" cy="1751924"/>
          </a:xfrm>
          <a:prstGeom prst="rect">
            <a:avLst/>
          </a:prstGeom>
        </p:spPr>
      </p:pic>
    </p:spTree>
    <p:extLst>
      <p:ext uri="{BB962C8B-B14F-4D97-AF65-F5344CB8AC3E}">
        <p14:creationId xmlns:p14="http://schemas.microsoft.com/office/powerpoint/2010/main" val="32314088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39</TotalTime>
  <Words>444</Words>
  <Application>Microsoft Office PowerPoint</Application>
  <PresentationFormat>Widescreen</PresentationFormat>
  <Paragraphs>68</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Robert Damian</dc:creator>
  <cp:lastModifiedBy>Robert Damian</cp:lastModifiedBy>
  <cp:revision>1</cp:revision>
  <dcterms:created xsi:type="dcterms:W3CDTF">2026-02-14T19:37:50Z</dcterms:created>
  <dcterms:modified xsi:type="dcterms:W3CDTF">2026-02-14T20:17:37Z</dcterms:modified>
</cp:coreProperties>
</file>