
<file path=[Content_Types].xml><?xml version="1.0" encoding="utf-8"?>
<Types xmlns="http://schemas.openxmlformats.org/package/2006/content-types">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20" r:id="rId1"/>
  </p:sldMasterIdLst>
  <p:sldIdLst>
    <p:sldId id="256" r:id="rId2"/>
    <p:sldId id="258" r:id="rId3"/>
    <p:sldId id="261" r:id="rId4"/>
    <p:sldId id="260" r:id="rId5"/>
    <p:sldId id="263" r:id="rId6"/>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7938C4FD-0020-A72E-993D-C88E471600AD}" v="21" dt="2026-06-05T08:49:28.37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microsoft.com/office/2015/10/relationships/revisionInfo" Target="revisionInfo.xml"/><Relationship Id="rId5" Type="http://schemas.openxmlformats.org/officeDocument/2006/relationships/slide" Target="slides/slide4.xml"/><Relationship Id="rId10"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589213" y="2514600"/>
            <a:ext cx="8915399" cy="2262781"/>
          </a:xfrm>
        </p:spPr>
        <p:txBody>
          <a:bodyPr anchor="b">
            <a:normAutofit/>
          </a:bodyPr>
          <a:lstStyle>
            <a:lvl1pPr>
              <a:defRPr sz="5400"/>
            </a:lvl1pPr>
          </a:lstStyle>
          <a:p>
            <a:r>
              <a:rPr lang="en-US"/>
              <a:t>Click to edit Master title style</a:t>
            </a:r>
          </a:p>
        </p:txBody>
      </p:sp>
      <p:sp>
        <p:nvSpPr>
          <p:cNvPr id="3" name="Subtitle 2"/>
          <p:cNvSpPr>
            <a:spLocks noGrp="1"/>
          </p:cNvSpPr>
          <p:nvPr>
            <p:ph type="subTitle" idx="1"/>
          </p:nvPr>
        </p:nvSpPr>
        <p:spPr>
          <a:xfrm>
            <a:off x="2589213" y="4777379"/>
            <a:ext cx="8915399" cy="1126283"/>
          </a:xfrm>
        </p:spPr>
        <p:txBody>
          <a:bodyPr anchor="t"/>
          <a:lstStyle>
            <a:lvl1pPr marL="0" indent="0" algn="l">
              <a:buNone/>
              <a:defRPr>
                <a:solidFill>
                  <a:schemeClr val="tx1">
                    <a:lumMod val="65000"/>
                    <a:lumOff val="3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B61BEF0D-F0BB-DE4B-95CE-6DB70DBA9567}" type="datetimeFigureOut">
              <a:rPr lang="en-US" dirty="0"/>
              <a:pPr/>
              <a:t>6/5/2026</a:t>
            </a:fld>
            <a:endParaRPr lang="en-US"/>
          </a:p>
        </p:txBody>
      </p:sp>
      <p:sp>
        <p:nvSpPr>
          <p:cNvPr id="5" name="Footer Placeholder 4"/>
          <p:cNvSpPr>
            <a:spLocks noGrp="1"/>
          </p:cNvSpPr>
          <p:nvPr>
            <p:ph type="ftr" sz="quarter" idx="11"/>
          </p:nvPr>
        </p:nvSpPr>
        <p:spPr/>
        <p:txBody>
          <a:bodyPr/>
          <a:lstStyle/>
          <a:p>
            <a:endParaRPr lang="en-US"/>
          </a:p>
        </p:txBody>
      </p:sp>
      <p:sp>
        <p:nvSpPr>
          <p:cNvPr id="7" name="Freeform 6"/>
          <p:cNvSpPr/>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sp>
      <p:sp>
        <p:nvSpPr>
          <p:cNvPr id="6" name="Slide Number Placeholder 5"/>
          <p:cNvSpPr>
            <a:spLocks noGrp="1"/>
          </p:cNvSpPr>
          <p:nvPr>
            <p:ph type="sldNum" sz="quarter" idx="12"/>
          </p:nvPr>
        </p:nvSpPr>
        <p:spPr>
          <a:xfrm>
            <a:off x="531812" y="4529540"/>
            <a:ext cx="779767" cy="365125"/>
          </a:xfrm>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9895613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2592925" y="624110"/>
            <a:ext cx="8911687" cy="1280890"/>
          </a:xfrm>
        </p:spPr>
        <p:txBody>
          <a:bodyPr/>
          <a:lstStyle/>
          <a:p>
            <a:r>
              <a:rPr lang="en-US"/>
              <a:t>Click to edit Master title style</a:t>
            </a:r>
          </a:p>
        </p:txBody>
      </p:sp>
      <p:sp>
        <p:nvSpPr>
          <p:cNvPr id="3" name="Content Placeholder 2"/>
          <p:cNvSpPr>
            <a:spLocks noGrp="1"/>
          </p:cNvSpPr>
          <p:nvPr>
            <p:ph idx="1"/>
          </p:nvPr>
        </p:nvSpPr>
        <p:spPr>
          <a:xfrm>
            <a:off x="2589212" y="2133600"/>
            <a:ext cx="8915400" cy="37776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6/5/2026</a:t>
            </a:fld>
            <a:endParaRPr lang="en-US"/>
          </a:p>
        </p:txBody>
      </p:sp>
      <p:sp>
        <p:nvSpPr>
          <p:cNvPr id="5" name="Footer Placeholder 4"/>
          <p:cNvSpPr>
            <a:spLocks noGrp="1"/>
          </p:cNvSpPr>
          <p:nvPr>
            <p:ph type="ftr" sz="quarter" idx="11"/>
          </p:nvPr>
        </p:nvSpPr>
        <p:spPr/>
        <p:txBody>
          <a:bodyPr/>
          <a:lstStyle/>
          <a:p>
            <a:endParaRPr lang="en-US"/>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09607396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89212" y="2058750"/>
            <a:ext cx="8915399" cy="1468800"/>
          </a:xfrm>
        </p:spPr>
        <p:txBody>
          <a:bodyPr anchor="b"/>
          <a:lstStyle>
            <a:lvl1pPr algn="l">
              <a:defRPr sz="4000" b="0" cap="none"/>
            </a:lvl1pPr>
          </a:lstStyle>
          <a:p>
            <a:r>
              <a:rPr lang="en-US"/>
              <a:t>Click to edit Master title style</a:t>
            </a:r>
          </a:p>
        </p:txBody>
      </p:sp>
      <p:sp>
        <p:nvSpPr>
          <p:cNvPr id="3" name="Text Placeholder 2"/>
          <p:cNvSpPr>
            <a:spLocks noGrp="1"/>
          </p:cNvSpPr>
          <p:nvPr>
            <p:ph type="body" idx="1"/>
          </p:nvPr>
        </p:nvSpPr>
        <p:spPr>
          <a:xfrm>
            <a:off x="2589212" y="3530129"/>
            <a:ext cx="8915399" cy="860400"/>
          </a:xfrm>
        </p:spPr>
        <p:txBody>
          <a:bodyPr anchor="t"/>
          <a:lstStyle>
            <a:lvl1pPr marL="0" indent="0" algn="l">
              <a:buNone/>
              <a:defRPr sz="20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6/5/2026</a:t>
            </a:fld>
            <a:endParaRPr lang="en-US"/>
          </a:p>
        </p:txBody>
      </p:sp>
      <p:sp>
        <p:nvSpPr>
          <p:cNvPr id="5" name="Footer Placeholder 4"/>
          <p:cNvSpPr>
            <a:spLocks noGrp="1"/>
          </p:cNvSpPr>
          <p:nvPr>
            <p:ph type="ftr" sz="quarter" idx="11"/>
          </p:nvPr>
        </p:nvSpPr>
        <p:spPr/>
        <p:txBody>
          <a:bodyPr/>
          <a:lstStyle/>
          <a:p>
            <a:endParaRPr lang="en-US"/>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42676705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2589212" y="2133600"/>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7190747" y="2126222"/>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B61BEF0D-F0BB-DE4B-95CE-6DB70DBA9567}" type="datetimeFigureOut">
              <a:rPr lang="en-US" dirty="0"/>
              <a:pPr/>
              <a:t>6/5/2026</a:t>
            </a:fld>
            <a:endParaRPr lang="en-US"/>
          </a:p>
        </p:txBody>
      </p:sp>
      <p:sp>
        <p:nvSpPr>
          <p:cNvPr id="6" name="Footer Placeholder 5"/>
          <p:cNvSpPr>
            <a:spLocks noGrp="1"/>
          </p:cNvSpPr>
          <p:nvPr>
            <p:ph type="ftr" sz="quarter" idx="11"/>
          </p:nvPr>
        </p:nvSpPr>
        <p:spPr/>
        <p:txBody>
          <a:bodyPr/>
          <a:lstStyle/>
          <a:p>
            <a:endParaRPr lang="en-US"/>
          </a:p>
        </p:txBody>
      </p:sp>
      <p:sp>
        <p:nvSpPr>
          <p:cNvPr id="10"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1" name="Slide Number Placeholder 5"/>
          <p:cNvSpPr>
            <a:spLocks noGrp="1"/>
          </p:cNvSpPr>
          <p:nvPr>
            <p:ph type="sldNum" sz="quarter" idx="12"/>
          </p:nvPr>
        </p:nvSpPr>
        <p:spPr>
          <a:xfrm>
            <a:off x="531812" y="787782"/>
            <a:ext cx="779767" cy="365125"/>
          </a:xfrm>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4670975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p>
        </p:txBody>
      </p:sp>
      <p:sp>
        <p:nvSpPr>
          <p:cNvPr id="3" name="Text Placeholder 2"/>
          <p:cNvSpPr>
            <a:spLocks noGrp="1"/>
          </p:cNvSpPr>
          <p:nvPr>
            <p:ph type="body" idx="1"/>
          </p:nvPr>
        </p:nvSpPr>
        <p:spPr>
          <a:xfrm>
            <a:off x="2939373" y="1972703"/>
            <a:ext cx="399273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2589212" y="2548966"/>
            <a:ext cx="4342893"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7506629" y="1969475"/>
            <a:ext cx="3999001"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7166957" y="2545738"/>
            <a:ext cx="4338674"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B61BEF0D-F0BB-DE4B-95CE-6DB70DBA9567}" type="datetimeFigureOut">
              <a:rPr lang="en-US" dirty="0"/>
              <a:pPr/>
              <a:t>6/5/2026</a:t>
            </a:fld>
            <a:endParaRPr lang="en-US"/>
          </a:p>
        </p:txBody>
      </p:sp>
      <p:sp>
        <p:nvSpPr>
          <p:cNvPr id="8" name="Footer Placeholder 7"/>
          <p:cNvSpPr>
            <a:spLocks noGrp="1"/>
          </p:cNvSpPr>
          <p:nvPr>
            <p:ph type="ftr" sz="quarter" idx="11"/>
          </p:nvPr>
        </p:nvSpPr>
        <p:spPr/>
        <p:txBody>
          <a:bodyPr/>
          <a:lstStyle/>
          <a:p>
            <a:endParaRPr lang="en-US"/>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3108239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B61BEF0D-F0BB-DE4B-95CE-6DB70DBA9567}" type="datetimeFigureOut">
              <a:rPr lang="en-US" dirty="0"/>
              <a:pPr/>
              <a:t>6/5/2026</a:t>
            </a:fld>
            <a:endParaRPr lang="en-US"/>
          </a:p>
        </p:txBody>
      </p:sp>
      <p:sp>
        <p:nvSpPr>
          <p:cNvPr id="4" name="Footer Placeholder 3"/>
          <p:cNvSpPr>
            <a:spLocks noGrp="1"/>
          </p:cNvSpPr>
          <p:nvPr>
            <p:ph type="ftr" sz="quarter" idx="11"/>
          </p:nvPr>
        </p:nvSpPr>
        <p:spPr/>
        <p:txBody>
          <a:bodyPr/>
          <a:lstStyle/>
          <a:p>
            <a:endParaRPr lang="en-US"/>
          </a:p>
        </p:txBody>
      </p:sp>
      <p:sp>
        <p:nvSpPr>
          <p:cNvPr id="7"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44097967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6/5/2026</a:t>
            </a:fld>
            <a:endParaRPr lang="en-US"/>
          </a:p>
        </p:txBody>
      </p:sp>
      <p:sp>
        <p:nvSpPr>
          <p:cNvPr id="3" name="Footer Placeholder 2"/>
          <p:cNvSpPr>
            <a:spLocks noGrp="1"/>
          </p:cNvSpPr>
          <p:nvPr>
            <p:ph type="ftr" sz="quarter" idx="11"/>
          </p:nvPr>
        </p:nvSpPr>
        <p:spPr/>
        <p:txBody>
          <a:bodyPr/>
          <a:lstStyle/>
          <a:p>
            <a:endParaRPr lang="en-US"/>
          </a:p>
        </p:txBody>
      </p:sp>
      <p:sp>
        <p:nvSpPr>
          <p:cNvPr id="6"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84814805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446088"/>
            <a:ext cx="3505199" cy="976312"/>
          </a:xfrm>
        </p:spPr>
        <p:txBody>
          <a:bodyPr anchor="b"/>
          <a:lstStyle>
            <a:lvl1pPr algn="l">
              <a:defRPr sz="2000" b="0"/>
            </a:lvl1pPr>
          </a:lstStyle>
          <a:p>
            <a:r>
              <a:rPr lang="en-US"/>
              <a:t>Click to edit Master title style</a:t>
            </a:r>
          </a:p>
        </p:txBody>
      </p:sp>
      <p:sp>
        <p:nvSpPr>
          <p:cNvPr id="3" name="Content Placeholder 2"/>
          <p:cNvSpPr>
            <a:spLocks noGrp="1"/>
          </p:cNvSpPr>
          <p:nvPr>
            <p:ph idx="1"/>
          </p:nvPr>
        </p:nvSpPr>
        <p:spPr>
          <a:xfrm>
            <a:off x="6323012" y="446088"/>
            <a:ext cx="5181600" cy="5414963"/>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2589212" y="1598613"/>
            <a:ext cx="3505199" cy="426243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6/5/2026</a:t>
            </a:fld>
            <a:endParaRPr lang="en-US"/>
          </a:p>
        </p:txBody>
      </p:sp>
      <p:sp>
        <p:nvSpPr>
          <p:cNvPr id="6" name="Footer Placeholder 5"/>
          <p:cNvSpPr>
            <a:spLocks noGrp="1"/>
          </p:cNvSpPr>
          <p:nvPr>
            <p:ph type="ftr" sz="quarter" idx="11"/>
          </p:nvPr>
        </p:nvSpPr>
        <p:spPr/>
        <p:txBody>
          <a:bodyPr/>
          <a:lstStyle/>
          <a:p>
            <a:endParaRPr lang="en-US"/>
          </a:p>
        </p:txBody>
      </p:sp>
      <p:sp>
        <p:nvSpPr>
          <p:cNvPr id="9"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96221449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3" y="4800600"/>
            <a:ext cx="8915400" cy="566738"/>
          </a:xfrm>
        </p:spPr>
        <p:txBody>
          <a:bodyPr anchor="b">
            <a:normAutofit/>
          </a:bodyPr>
          <a:lstStyle>
            <a:lvl1pPr algn="l">
              <a:defRPr sz="2400" b="0"/>
            </a:lvl1pPr>
          </a:lstStyle>
          <a:p>
            <a:r>
              <a:rPr lang="en-US"/>
              <a:t>Click to edit Master title style</a:t>
            </a:r>
          </a:p>
        </p:txBody>
      </p:sp>
      <p:sp>
        <p:nvSpPr>
          <p:cNvPr id="3" name="Picture Placeholder 2"/>
          <p:cNvSpPr>
            <a:spLocks noGrp="1" noChangeAspect="1"/>
          </p:cNvSpPr>
          <p:nvPr>
            <p:ph type="pic" idx="1"/>
          </p:nvPr>
        </p:nvSpPr>
        <p:spPr>
          <a:xfrm>
            <a:off x="2589212" y="634965"/>
            <a:ext cx="8915400" cy="3854970"/>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4" name="Text Placeholder 3"/>
          <p:cNvSpPr>
            <a:spLocks noGrp="1"/>
          </p:cNvSpPr>
          <p:nvPr>
            <p:ph type="body" sz="half" idx="2"/>
          </p:nvPr>
        </p:nvSpPr>
        <p:spPr>
          <a:xfrm>
            <a:off x="2589213" y="5367338"/>
            <a:ext cx="8915400"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6/5/2026</a:t>
            </a:fld>
            <a:endParaRPr lang="en-US"/>
          </a:p>
        </p:txBody>
      </p:sp>
      <p:sp>
        <p:nvSpPr>
          <p:cNvPr id="6" name="Footer Placeholder 5"/>
          <p:cNvSpPr>
            <a:spLocks noGrp="1"/>
          </p:cNvSpPr>
          <p:nvPr>
            <p:ph type="ftr" sz="quarter" idx="11"/>
          </p:nvPr>
        </p:nvSpPr>
        <p:spPr/>
        <p:txBody>
          <a:bodyPr/>
          <a:lstStyle/>
          <a:p>
            <a:endParaRPr lang="en-US"/>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02838853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609600"/>
            <a:ext cx="8915399" cy="3117040"/>
          </a:xfrm>
        </p:spPr>
        <p:txBody>
          <a:bodyPr anchor="ctr">
            <a:normAutofit/>
          </a:bodyPr>
          <a:lstStyle>
            <a:lvl1pPr algn="l">
              <a:defRPr sz="4800" b="0" cap="none"/>
            </a:lvl1pPr>
          </a:lstStyle>
          <a:p>
            <a:r>
              <a:rPr lang="en-US"/>
              <a:t>Click to edit Master title style</a:t>
            </a:r>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6/5/2026</a:t>
            </a:fld>
            <a:endParaRPr lang="en-US"/>
          </a:p>
        </p:txBody>
      </p:sp>
      <p:sp>
        <p:nvSpPr>
          <p:cNvPr id="5" name="Footer Placeholder 4"/>
          <p:cNvSpPr>
            <a:spLocks noGrp="1"/>
          </p:cNvSpPr>
          <p:nvPr>
            <p:ph type="ftr" sz="quarter" idx="11"/>
          </p:nvPr>
        </p:nvSpPr>
        <p:spPr/>
        <p:txBody>
          <a:bodyPr/>
          <a:lstStyle/>
          <a:p>
            <a:endParaRPr lang="en-US"/>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82991034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p>
        </p:txBody>
      </p:sp>
      <p:sp>
        <p:nvSpPr>
          <p:cNvPr id="13" name="Text Placeholder 9"/>
          <p:cNvSpPr>
            <a:spLocks noGrp="1"/>
          </p:cNvSpPr>
          <p:nvPr>
            <p:ph type="body" sz="quarter" idx="13"/>
          </p:nvPr>
        </p:nvSpPr>
        <p:spPr>
          <a:xfrm>
            <a:off x="3275012" y="3505200"/>
            <a:ext cx="753655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6/5/2026</a:t>
            </a:fld>
            <a:endParaRPr lang="en-US"/>
          </a:p>
        </p:txBody>
      </p:sp>
      <p:sp>
        <p:nvSpPr>
          <p:cNvPr id="5" name="Footer Placeholder 4"/>
          <p:cNvSpPr>
            <a:spLocks noGrp="1"/>
          </p:cNvSpPr>
          <p:nvPr>
            <p:ph type="ftr" sz="quarter" idx="11"/>
          </p:nvPr>
        </p:nvSpPr>
        <p:spPr/>
        <p:txBody>
          <a:bodyPr/>
          <a:lstStyle/>
          <a:p>
            <a:endParaRPr lang="en-US"/>
          </a:p>
        </p:txBody>
      </p:sp>
      <p:sp>
        <p:nvSpPr>
          <p:cNvPr id="11"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D57F1E4F-1CFF-5643-939E-217C01CDF565}" type="slidenum">
              <a:rPr lang="en-US" dirty="0"/>
              <a:pPr/>
              <a:t>‹#›</a:t>
            </a:fld>
            <a:endParaRPr lang="en-US"/>
          </a:p>
        </p:txBody>
      </p:sp>
      <p:sp>
        <p:nvSpPr>
          <p:cNvPr id="14" name="TextBox 13"/>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solidFill>
                <a:effectLst/>
                <a:latin typeface="Arial"/>
              </a:rPr>
              <a:t>“</a:t>
            </a:r>
          </a:p>
        </p:txBody>
      </p:sp>
      <p:sp>
        <p:nvSpPr>
          <p:cNvPr id="15" name="TextBox 14"/>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solidFill>
                <a:effectLst/>
                <a:latin typeface="Arial"/>
              </a:rPr>
              <a:t>”</a:t>
            </a:r>
          </a:p>
        </p:txBody>
      </p:sp>
    </p:spTree>
    <p:extLst>
      <p:ext uri="{BB962C8B-B14F-4D97-AF65-F5344CB8AC3E}">
        <p14:creationId xmlns:p14="http://schemas.microsoft.com/office/powerpoint/2010/main" val="315815992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2589213" y="2438400"/>
            <a:ext cx="8915400" cy="2724845"/>
          </a:xfrm>
        </p:spPr>
        <p:txBody>
          <a:bodyPr anchor="b">
            <a:normAutofit/>
          </a:bodyPr>
          <a:lstStyle>
            <a:lvl1pPr algn="l">
              <a:defRPr sz="4800" b="0"/>
            </a:lvl1pPr>
          </a:lstStyle>
          <a:p>
            <a:r>
              <a:rPr lang="en-US"/>
              <a:t>Click to edit Master title style</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6/5/2026</a:t>
            </a:fld>
            <a:endParaRPr lang="en-US"/>
          </a:p>
        </p:txBody>
      </p:sp>
      <p:sp>
        <p:nvSpPr>
          <p:cNvPr id="6" name="Footer Placeholder 5"/>
          <p:cNvSpPr>
            <a:spLocks noGrp="1"/>
          </p:cNvSpPr>
          <p:nvPr>
            <p:ph type="ftr" sz="quarter" idx="11"/>
          </p:nvPr>
        </p:nvSpPr>
        <p:spPr/>
        <p:txBody>
          <a:bodyPr/>
          <a:lstStyle/>
          <a:p>
            <a:endParaRPr lang="en-US"/>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42581817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6/5/2026</a:t>
            </a:fld>
            <a:endParaRPr lang="en-US"/>
          </a:p>
        </p:txBody>
      </p:sp>
      <p:sp>
        <p:nvSpPr>
          <p:cNvPr id="6" name="Footer Placeholder 5"/>
          <p:cNvSpPr>
            <a:spLocks noGrp="1"/>
          </p:cNvSpPr>
          <p:nvPr>
            <p:ph type="ftr" sz="quarter" idx="11"/>
          </p:nvPr>
        </p:nvSpPr>
        <p:spPr/>
        <p:txBody>
          <a:bodyPr/>
          <a:lstStyle/>
          <a:p>
            <a:endParaRPr lang="en-US"/>
          </a:p>
        </p:txBody>
      </p:sp>
      <p:sp>
        <p:nvSpPr>
          <p:cNvPr id="11"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dirty="0"/>
              <a:pPr/>
              <a:t>‹#›</a:t>
            </a:fld>
            <a:endParaRPr lang="en-US"/>
          </a:p>
        </p:txBody>
      </p:sp>
      <p:sp>
        <p:nvSpPr>
          <p:cNvPr id="17" name="TextBox 16"/>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solidFill>
                <a:effectLst/>
                <a:latin typeface="Arial"/>
              </a:rPr>
              <a:t>“</a:t>
            </a:r>
          </a:p>
        </p:txBody>
      </p:sp>
      <p:sp>
        <p:nvSpPr>
          <p:cNvPr id="18" name="TextBox 17"/>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solidFill>
                <a:effectLst/>
                <a:latin typeface="Arial"/>
              </a:rPr>
              <a:t>”</a:t>
            </a:r>
          </a:p>
        </p:txBody>
      </p:sp>
    </p:spTree>
    <p:extLst>
      <p:ext uri="{BB962C8B-B14F-4D97-AF65-F5344CB8AC3E}">
        <p14:creationId xmlns:p14="http://schemas.microsoft.com/office/powerpoint/2010/main" val="352169844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2589212" y="627407"/>
            <a:ext cx="8915399" cy="2880020"/>
          </a:xfrm>
        </p:spPr>
        <p:txBody>
          <a:bodyPr anchor="ctr">
            <a:normAutofit/>
          </a:bodyPr>
          <a:lstStyle>
            <a:lvl1pPr algn="l">
              <a:defRPr sz="4800" b="0"/>
            </a:lvl1pPr>
          </a:lstStyle>
          <a:p>
            <a:r>
              <a:rPr lang="en-US"/>
              <a:t>Click to edit Master title style</a:t>
            </a:r>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6/5/2026</a:t>
            </a:fld>
            <a:endParaRPr lang="en-US"/>
          </a:p>
        </p:txBody>
      </p:sp>
      <p:sp>
        <p:nvSpPr>
          <p:cNvPr id="6" name="Footer Placeholder 5"/>
          <p:cNvSpPr>
            <a:spLocks noGrp="1"/>
          </p:cNvSpPr>
          <p:nvPr>
            <p:ph type="ftr" sz="quarter" idx="11"/>
          </p:nvPr>
        </p:nvSpPr>
        <p:spPr/>
        <p:txBody>
          <a:bodyPr/>
          <a:lstStyle/>
          <a:p>
            <a:endParaRPr lang="en-US"/>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403809469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6/5/2026</a:t>
            </a:fld>
            <a:endParaRPr lang="en-US"/>
          </a:p>
        </p:txBody>
      </p:sp>
      <p:sp>
        <p:nvSpPr>
          <p:cNvPr id="5" name="Footer Placeholder 4"/>
          <p:cNvSpPr>
            <a:spLocks noGrp="1"/>
          </p:cNvSpPr>
          <p:nvPr>
            <p:ph type="ftr" sz="quarter" idx="11"/>
          </p:nvPr>
        </p:nvSpPr>
        <p:spPr/>
        <p:txBody>
          <a:bodyPr/>
          <a:lstStyle/>
          <a:p>
            <a:endParaRPr lang="en-US"/>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52555066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94812" y="627405"/>
            <a:ext cx="2207601" cy="5283817"/>
          </a:xfrm>
        </p:spPr>
        <p:txBody>
          <a:bodyPr vert="eaVert" anchor="ctr"/>
          <a:lstStyle/>
          <a:p>
            <a:r>
              <a:rPr lang="en-US"/>
              <a:t>Click to edit Master title style</a:t>
            </a:r>
          </a:p>
        </p:txBody>
      </p:sp>
      <p:sp>
        <p:nvSpPr>
          <p:cNvPr id="3" name="Vertical Text Placeholder 2"/>
          <p:cNvSpPr>
            <a:spLocks noGrp="1"/>
          </p:cNvSpPr>
          <p:nvPr>
            <p:ph type="body" orient="vert" idx="1"/>
          </p:nvPr>
        </p:nvSpPr>
        <p:spPr>
          <a:xfrm>
            <a:off x="2589212" y="627405"/>
            <a:ext cx="6477000" cy="528381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6/5/2026</a:t>
            </a:fld>
            <a:endParaRPr lang="en-US"/>
          </a:p>
        </p:txBody>
      </p:sp>
      <p:sp>
        <p:nvSpPr>
          <p:cNvPr id="5" name="Footer Placeholder 4"/>
          <p:cNvSpPr>
            <a:spLocks noGrp="1"/>
          </p:cNvSpPr>
          <p:nvPr>
            <p:ph type="ftr" sz="quarter" idx="11"/>
          </p:nvPr>
        </p:nvSpPr>
        <p:spPr/>
        <p:txBody>
          <a:bodyPr/>
          <a:lstStyle/>
          <a:p>
            <a:endParaRPr lang="en-US"/>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94989787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23" name="Group 22"/>
          <p:cNvGrpSpPr/>
          <p:nvPr/>
        </p:nvGrpSpPr>
        <p:grpSpPr>
          <a:xfrm>
            <a:off x="1" y="228600"/>
            <a:ext cx="2851516" cy="6638628"/>
            <a:chOff x="2487613" y="285750"/>
            <a:chExt cx="2428875" cy="5654676"/>
          </a:xfrm>
        </p:grpSpPr>
        <p:sp>
          <p:nvSpPr>
            <p:cNvPr id="24" name="Freeform 11"/>
            <p:cNvSpPr/>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25" name="Freeform 12"/>
            <p:cNvSpPr/>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26" name="Freeform 13"/>
            <p:cNvSpPr/>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27" name="Freeform 14"/>
            <p:cNvSpPr/>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28" name="Freeform 15"/>
            <p:cNvSpPr/>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29" name="Freeform 16"/>
            <p:cNvSpPr/>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30" name="Freeform 17"/>
            <p:cNvSpPr/>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31" name="Freeform 18"/>
            <p:cNvSpPr/>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32" name="Freeform 19"/>
            <p:cNvSpPr/>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33" name="Freeform 20"/>
            <p:cNvSpPr/>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34" name="Freeform 21"/>
            <p:cNvSpPr/>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35" name="Freeform 22"/>
            <p:cNvSpPr/>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10" name="Group 9"/>
          <p:cNvGrpSpPr/>
          <p:nvPr/>
        </p:nvGrpSpPr>
        <p:grpSpPr>
          <a:xfrm>
            <a:off x="27221" y="-786"/>
            <a:ext cx="2356674" cy="6854039"/>
            <a:chOff x="6627813" y="194833"/>
            <a:chExt cx="1952625" cy="5678918"/>
          </a:xfrm>
        </p:grpSpPr>
        <p:sp>
          <p:nvSpPr>
            <p:cNvPr id="11" name="Freeform 27"/>
            <p:cNvSpPr/>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12" name="Freeform 28"/>
            <p:cNvSpPr/>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13" name="Freeform 29"/>
            <p:cNvSpPr/>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14" name="Freeform 30"/>
            <p:cNvSpPr/>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15" name="Freeform 31"/>
            <p:cNvSpPr/>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16" name="Freeform 32"/>
            <p:cNvSpPr/>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17" name="Freeform 33"/>
            <p:cNvSpPr/>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18" name="Freeform 34"/>
            <p:cNvSpPr/>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19" name="Freeform 35"/>
            <p:cNvSpPr/>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20" name="Freeform 36"/>
            <p:cNvSpPr/>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21" name="Freeform 37"/>
            <p:cNvSpPr/>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22" name="Freeform 38"/>
            <p:cNvSpPr/>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7" name="Rectangle 6"/>
          <p:cNvSpPr/>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2592924" y="624110"/>
            <a:ext cx="8911687" cy="1280890"/>
          </a:xfrm>
          <a:prstGeom prst="rect">
            <a:avLst/>
          </a:prstGeom>
        </p:spPr>
        <p:txBody>
          <a:bodyPr vert="horz" lIns="91440" tIns="45720" rIns="91440" bIns="45720" rtlCol="0" anchor="t">
            <a:normAutofit/>
          </a:bodyPr>
          <a:lstStyle/>
          <a:p>
            <a:r>
              <a:rPr lang="en-US"/>
              <a:t>Click to edit Master title style</a:t>
            </a:r>
          </a:p>
        </p:txBody>
      </p:sp>
      <p:sp>
        <p:nvSpPr>
          <p:cNvPr id="3" name="Text Placeholder 2"/>
          <p:cNvSpPr>
            <a:spLocks noGrp="1"/>
          </p:cNvSpPr>
          <p:nvPr>
            <p:ph type="body" idx="1"/>
          </p:nvPr>
        </p:nvSpPr>
        <p:spPr>
          <a:xfrm>
            <a:off x="2589212" y="2133600"/>
            <a:ext cx="8915400" cy="38862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10361612" y="6130437"/>
            <a:ext cx="1146283" cy="370396"/>
          </a:xfrm>
          <a:prstGeom prst="rect">
            <a:avLst/>
          </a:prstGeom>
        </p:spPr>
        <p:txBody>
          <a:bodyPr vert="horz" lIns="91440" tIns="45720" rIns="91440" bIns="45720" rtlCol="0" anchor="ctr"/>
          <a:lstStyle>
            <a:lvl1pPr algn="r">
              <a:defRPr sz="900">
                <a:solidFill>
                  <a:schemeClr val="tx1">
                    <a:tint val="75000"/>
                  </a:schemeClr>
                </a:solidFill>
              </a:defRPr>
            </a:lvl1pPr>
          </a:lstStyle>
          <a:p>
            <a:fld id="{B61BEF0D-F0BB-DE4B-95CE-6DB70DBA9567}" type="datetimeFigureOut">
              <a:rPr lang="en-US" dirty="0"/>
              <a:pPr/>
              <a:t>6/5/2026</a:t>
            </a:fld>
            <a:endParaRPr lang="en-US"/>
          </a:p>
        </p:txBody>
      </p:sp>
      <p:sp>
        <p:nvSpPr>
          <p:cNvPr id="5" name="Footer Placeholder 4"/>
          <p:cNvSpPr>
            <a:spLocks noGrp="1"/>
          </p:cNvSpPr>
          <p:nvPr>
            <p:ph type="ftr" sz="quarter" idx="3"/>
          </p:nvPr>
        </p:nvSpPr>
        <p:spPr>
          <a:xfrm>
            <a:off x="2589212" y="6135808"/>
            <a:ext cx="7619999"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a:p>
        </p:txBody>
      </p:sp>
      <p:sp>
        <p:nvSpPr>
          <p:cNvPr id="6" name="Slide Number Placeholder 5"/>
          <p:cNvSpPr>
            <a:spLocks noGrp="1"/>
          </p:cNvSpPr>
          <p:nvPr>
            <p:ph type="sldNum" sz="quarter" idx="4"/>
          </p:nvPr>
        </p:nvSpPr>
        <p:spPr bwMode="gray">
          <a:xfrm>
            <a:off x="531812" y="787782"/>
            <a:ext cx="779767" cy="365125"/>
          </a:xfrm>
          <a:prstGeom prst="rect">
            <a:avLst/>
          </a:prstGeom>
        </p:spPr>
        <p:txBody>
          <a:bodyPr vert="horz" lIns="91440" tIns="45720" rIns="91440" bIns="45720" rtlCol="0" anchor="ctr"/>
          <a:lstStyle>
            <a:lvl1pPr algn="r">
              <a:defRPr sz="2000">
                <a:solidFill>
                  <a:srgbClr val="FEFFFF"/>
                </a:solidFill>
              </a:defRPr>
            </a:lvl1pPr>
          </a:lstStyle>
          <a:p>
            <a:fld id="{D57F1E4F-1CFF-5643-939E-217C01CDF565}" type="slidenum">
              <a:rPr lang="en-US" dirty="0"/>
              <a:pPr/>
              <a:t>‹#›</a:t>
            </a:fld>
            <a:endParaRPr lang="en-US"/>
          </a:p>
        </p:txBody>
      </p:sp>
    </p:spTree>
    <p:extLst>
      <p:ext uri="{BB962C8B-B14F-4D97-AF65-F5344CB8AC3E}">
        <p14:creationId xmlns:p14="http://schemas.microsoft.com/office/powerpoint/2010/main" val="4256112106"/>
      </p:ext>
    </p:extLst>
  </p:cSld>
  <p:clrMap bg1="lt1" tx1="dk1" bg2="lt2" tx2="dk2" accent1="accent1" accent2="accent2" accent3="accent3" accent4="accent4" accent5="accent5" accent6="accent6" hlink="hlink" folHlink="folHlink"/>
  <p:sldLayoutIdLst>
    <p:sldLayoutId id="2147483721" r:id="rId1"/>
    <p:sldLayoutId id="2147483722" r:id="rId2"/>
    <p:sldLayoutId id="2147483723" r:id="rId3"/>
    <p:sldLayoutId id="2147483724" r:id="rId4"/>
    <p:sldLayoutId id="2147483725" r:id="rId5"/>
    <p:sldLayoutId id="2147483726" r:id="rId6"/>
    <p:sldLayoutId id="2147483727" r:id="rId7"/>
    <p:sldLayoutId id="2147483728" r:id="rId8"/>
    <p:sldLayoutId id="2147483729" r:id="rId9"/>
    <p:sldLayoutId id="2147483730" r:id="rId10"/>
    <p:sldLayoutId id="2147483731" r:id="rId11"/>
    <p:sldLayoutId id="2147483732" r:id="rId12"/>
    <p:sldLayoutId id="2147483733" r:id="rId13"/>
    <p:sldLayoutId id="2147483734" r:id="rId14"/>
    <p:sldLayoutId id="2147483735" r:id="rId15"/>
    <p:sldLayoutId id="2147483736" r:id="rId16"/>
  </p:sldLayoutIdLst>
  <p:txStyles>
    <p:titleStyle>
      <a:lvl1pPr algn="l" defTabSz="457200" rtl="0" eaLnBrk="1" latinLnBrk="0" hangingPunct="1">
        <a:spcBef>
          <a:spcPct val="0"/>
        </a:spcBef>
        <a:buNone/>
        <a:defRPr sz="36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840128" y="-3875"/>
            <a:ext cx="8915399" cy="2262781"/>
          </a:xfrm>
        </p:spPr>
        <p:txBody>
          <a:bodyPr/>
          <a:lstStyle/>
          <a:p>
            <a:r>
              <a:rPr lang="en-GB" b="1"/>
              <a:t>Assessment component 1</a:t>
            </a:r>
            <a:br>
              <a:rPr lang="en-GB"/>
            </a:br>
            <a:endParaRPr lang="en-GB"/>
          </a:p>
        </p:txBody>
      </p:sp>
      <p:sp>
        <p:nvSpPr>
          <p:cNvPr id="3" name="Subtitle 2"/>
          <p:cNvSpPr>
            <a:spLocks noGrp="1"/>
          </p:cNvSpPr>
          <p:nvPr>
            <p:ph type="subTitle" idx="1"/>
          </p:nvPr>
        </p:nvSpPr>
        <p:spPr>
          <a:xfrm>
            <a:off x="2408400" y="2013515"/>
            <a:ext cx="8915399" cy="1126283"/>
          </a:xfrm>
        </p:spPr>
        <p:txBody>
          <a:bodyPr vert="horz" lIns="91440" tIns="45720" rIns="91440" bIns="45720" rtlCol="0" anchor="t">
            <a:normAutofit/>
          </a:bodyPr>
          <a:lstStyle/>
          <a:p>
            <a:r>
              <a:rPr lang="en-GB" sz="4800" u="sng">
                <a:latin typeface="Sitka Text"/>
                <a:ea typeface="Batang"/>
              </a:rPr>
              <a:t>Riverdale Nursing Home</a:t>
            </a:r>
            <a:r>
              <a:rPr lang="en-GB" sz="4000">
                <a:latin typeface="Sitka Text"/>
                <a:ea typeface="Batang"/>
              </a:rPr>
              <a:t> </a:t>
            </a:r>
          </a:p>
        </p:txBody>
      </p:sp>
      <p:sp>
        <p:nvSpPr>
          <p:cNvPr id="4" name="TextBox 3">
            <a:extLst>
              <a:ext uri="{FF2B5EF4-FFF2-40B4-BE49-F238E27FC236}">
                <a16:creationId xmlns:a16="http://schemas.microsoft.com/office/drawing/2014/main" id="{D7682E94-BD0F-574B-5334-CEBAF849F201}"/>
              </a:ext>
            </a:extLst>
          </p:cNvPr>
          <p:cNvSpPr txBox="1"/>
          <p:nvPr/>
        </p:nvSpPr>
        <p:spPr>
          <a:xfrm>
            <a:off x="1904395" y="3949040"/>
            <a:ext cx="4393407" cy="258532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600" baseline="0">
                <a:latin typeface="Aptos Display"/>
              </a:rPr>
              <a:t>Module code LCHS4007</a:t>
            </a:r>
            <a:r>
              <a:rPr sz="1600">
                <a:latin typeface="Aptos Display"/>
                <a:ea typeface="Aptos Display"/>
                <a:cs typeface="Aptos Display"/>
              </a:rPr>
              <a:t>​</a:t>
            </a:r>
            <a:br>
              <a:rPr sz="1600">
                <a:latin typeface="Aptos Display"/>
                <a:ea typeface="Aptos Display"/>
                <a:cs typeface="Aptos Display"/>
              </a:rPr>
            </a:br>
            <a:r>
              <a:rPr lang="en-GB" sz="1600" baseline="0">
                <a:latin typeface="Aptos Display"/>
              </a:rPr>
              <a:t>Digital skill and research methods</a:t>
            </a:r>
            <a:r>
              <a:rPr sz="1600">
                <a:latin typeface="Aptos Display"/>
                <a:ea typeface="Aptos Display"/>
                <a:cs typeface="Aptos Display"/>
              </a:rPr>
              <a:t>​</a:t>
            </a:r>
            <a:br>
              <a:rPr sz="1600">
                <a:latin typeface="Aptos Display"/>
                <a:ea typeface="Aptos Display"/>
                <a:cs typeface="Aptos Display"/>
              </a:rPr>
            </a:br>
            <a:r>
              <a:rPr lang="en-GB" sz="1600" baseline="0">
                <a:latin typeface="Aptos Display"/>
              </a:rPr>
              <a:t>lecture:</a:t>
            </a:r>
            <a:r>
              <a:rPr lang="en-GB" sz="1600">
                <a:latin typeface="Aptos Display"/>
              </a:rPr>
              <a:t> </a:t>
            </a:r>
            <a:r>
              <a:rPr lang="en-GB" sz="1600" baseline="0">
                <a:latin typeface="Aptos Display"/>
              </a:rPr>
              <a:t>Hajra Mustasim (module lead</a:t>
            </a:r>
            <a:r>
              <a:rPr lang="en-GB" sz="1600">
                <a:latin typeface="Aptos Display"/>
              </a:rPr>
              <a:t>)</a:t>
            </a:r>
          </a:p>
          <a:p>
            <a:endParaRPr lang="en-GB" sz="4800">
              <a:latin typeface="Aptos Display"/>
            </a:endParaRPr>
          </a:p>
          <a:p>
            <a:endParaRPr lang="en-GB" sz="4800">
              <a:latin typeface="Aptos Display"/>
            </a:endParaRPr>
          </a:p>
          <a:p>
            <a:pPr algn="ctr"/>
            <a:endParaRPr lang="en-US"/>
          </a:p>
        </p:txBody>
      </p:sp>
      <p:sp>
        <p:nvSpPr>
          <p:cNvPr id="5" name="TextBox 4">
            <a:extLst>
              <a:ext uri="{FF2B5EF4-FFF2-40B4-BE49-F238E27FC236}">
                <a16:creationId xmlns:a16="http://schemas.microsoft.com/office/drawing/2014/main" id="{7CDF7293-3550-6F9F-CF55-C2594D6CA151}"/>
              </a:ext>
            </a:extLst>
          </p:cNvPr>
          <p:cNvSpPr txBox="1"/>
          <p:nvPr/>
        </p:nvSpPr>
        <p:spPr>
          <a:xfrm>
            <a:off x="7689143" y="4172273"/>
            <a:ext cx="3917615" cy="175432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i="1"/>
              <a:t>Student's</a:t>
            </a:r>
            <a:r>
              <a:rPr lang="en-GB" i="1" dirty="0"/>
              <a:t> names and ID number;</a:t>
            </a:r>
          </a:p>
          <a:p>
            <a:r>
              <a:rPr lang="en-GB" i="1" dirty="0"/>
              <a:t>Nadia </a:t>
            </a:r>
            <a:r>
              <a:rPr lang="en-GB" i="1"/>
              <a:t>Farooq  2541963</a:t>
            </a:r>
            <a:endParaRPr lang="en-GB" i="1" dirty="0"/>
          </a:p>
          <a:p>
            <a:r>
              <a:rPr lang="en-GB" i="1"/>
              <a:t>Maira Ali  2539951</a:t>
            </a:r>
            <a:endParaRPr lang="en-GB" i="1" dirty="0"/>
          </a:p>
          <a:p>
            <a:r>
              <a:rPr lang="en-GB" i="1" dirty="0"/>
              <a:t>Musliha </a:t>
            </a:r>
            <a:r>
              <a:rPr lang="en-GB" i="1"/>
              <a:t>Yahya Abajebel</a:t>
            </a:r>
            <a:r>
              <a:rPr lang="en-GB" i="1" dirty="0"/>
              <a:t>  2520501</a:t>
            </a:r>
          </a:p>
          <a:p>
            <a:r>
              <a:rPr lang="en-GB" i="1"/>
              <a:t>Svitlana Kiseliuk 2542313</a:t>
            </a:r>
            <a:endParaRPr lang="en-GB" i="1" dirty="0"/>
          </a:p>
          <a:p>
            <a:r>
              <a:rPr lang="en-GB" i="1" dirty="0"/>
              <a:t>Vlasta </a:t>
            </a:r>
            <a:r>
              <a:rPr lang="en-GB" i="1"/>
              <a:t>Tancosova  2535023</a:t>
            </a:r>
            <a:r>
              <a:rPr lang="en-GB" i="1" dirty="0"/>
              <a:t> </a:t>
            </a: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8B5616-01EA-0AA7-A2E2-2EBA22483D88}"/>
              </a:ext>
            </a:extLst>
          </p:cNvPr>
          <p:cNvSpPr>
            <a:spLocks noGrp="1"/>
          </p:cNvSpPr>
          <p:nvPr>
            <p:ph type="title"/>
          </p:nvPr>
        </p:nvSpPr>
        <p:spPr>
          <a:xfrm>
            <a:off x="1383564" y="348865"/>
            <a:ext cx="9718111" cy="1576446"/>
          </a:xfrm>
        </p:spPr>
        <p:txBody>
          <a:bodyPr anchor="ctr">
            <a:normAutofit/>
          </a:bodyPr>
          <a:lstStyle/>
          <a:p>
            <a:r>
              <a:rPr lang="en-GB" sz="4000">
                <a:solidFill>
                  <a:srgbClr val="FFFFFF"/>
                </a:solidFill>
              </a:rPr>
              <a:t>Introduction</a:t>
            </a:r>
          </a:p>
        </p:txBody>
      </p:sp>
      <p:sp>
        <p:nvSpPr>
          <p:cNvPr id="109" name="TextBox 108">
            <a:extLst>
              <a:ext uri="{FF2B5EF4-FFF2-40B4-BE49-F238E27FC236}">
                <a16:creationId xmlns:a16="http://schemas.microsoft.com/office/drawing/2014/main" id="{D34FB31A-E3C3-EA6B-9A51-A906CB8F7B88}"/>
              </a:ext>
            </a:extLst>
          </p:cNvPr>
          <p:cNvSpPr txBox="1"/>
          <p:nvPr/>
        </p:nvSpPr>
        <p:spPr>
          <a:xfrm>
            <a:off x="2198822" y="343263"/>
            <a:ext cx="5345907" cy="190821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baseline="0" dirty="0">
                <a:solidFill>
                  <a:srgbClr val="511808"/>
                </a:solidFill>
                <a:latin typeface="Century Gothic"/>
                <a:ea typeface="Segoe UI"/>
                <a:cs typeface="Segoe UI"/>
              </a:rPr>
              <a:t>Riverdale Nursing Home has carers,nurses,senior carers, and administrative staff working across two building and different shifts</a:t>
            </a:r>
            <a:r>
              <a:rPr lang="en-GB" sz="2800" baseline="0" dirty="0">
                <a:solidFill>
                  <a:srgbClr val="511808"/>
                </a:solidFill>
                <a:latin typeface="Century Gothic"/>
                <a:ea typeface="Segoe UI"/>
                <a:cs typeface="Segoe UI"/>
              </a:rPr>
              <a:t>. </a:t>
            </a:r>
            <a:endParaRPr lang="en-US" sz="2800" dirty="0"/>
          </a:p>
          <a:p>
            <a:pPr algn="ctr"/>
            <a:endParaRPr lang="en-US"/>
          </a:p>
        </p:txBody>
      </p:sp>
      <p:sp>
        <p:nvSpPr>
          <p:cNvPr id="113" name="TextBox 112">
            <a:extLst>
              <a:ext uri="{FF2B5EF4-FFF2-40B4-BE49-F238E27FC236}">
                <a16:creationId xmlns:a16="http://schemas.microsoft.com/office/drawing/2014/main" id="{98D7A0A0-DA40-6571-1A6C-0C007F7F2D1D}"/>
              </a:ext>
            </a:extLst>
          </p:cNvPr>
          <p:cNvSpPr txBox="1"/>
          <p:nvPr/>
        </p:nvSpPr>
        <p:spPr>
          <a:xfrm>
            <a:off x="6239683" y="1932244"/>
            <a:ext cx="5346916" cy="295465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baseline="0">
                <a:solidFill>
                  <a:srgbClr val="511808"/>
                </a:solidFill>
                <a:latin typeface="Century Gothic"/>
                <a:ea typeface="Segoe UI"/>
                <a:cs typeface="Segoe UI"/>
              </a:rPr>
              <a:t>Because staff are unsure which Microsoft 365 tools to use, communication </a:t>
            </a:r>
            <a:r>
              <a:rPr lang="en-GB" sz="2400">
                <a:solidFill>
                  <a:srgbClr val="511808"/>
                </a:solidFill>
                <a:latin typeface="Century Gothic"/>
                <a:ea typeface="Segoe UI"/>
                <a:cs typeface="Segoe UI"/>
              </a:rPr>
              <a:t>problems</a:t>
            </a:r>
            <a:r>
              <a:rPr lang="en-GB" sz="2400" baseline="0">
                <a:solidFill>
                  <a:srgbClr val="511808"/>
                </a:solidFill>
                <a:latin typeface="Century Gothic"/>
                <a:ea typeface="Segoe UI"/>
                <a:cs typeface="Segoe UI"/>
              </a:rPr>
              <a:t> have occurred </a:t>
            </a:r>
            <a:r>
              <a:rPr lang="en-GB" sz="2400">
                <a:solidFill>
                  <a:srgbClr val="511808"/>
                </a:solidFill>
                <a:latin typeface="Century Gothic"/>
                <a:ea typeface="Segoe UI"/>
                <a:cs typeface="Segoe UI"/>
              </a:rPr>
              <a:t>at </a:t>
            </a:r>
            <a:r>
              <a:rPr lang="en-GB" sz="2400" baseline="0">
                <a:solidFill>
                  <a:srgbClr val="511808"/>
                </a:solidFill>
                <a:latin typeface="Century Gothic"/>
                <a:ea typeface="Segoe UI"/>
                <a:cs typeface="Segoe UI"/>
              </a:rPr>
              <a:t>work, </a:t>
            </a:r>
            <a:r>
              <a:rPr lang="en-GB" sz="2400">
                <a:solidFill>
                  <a:srgbClr val="511808"/>
                </a:solidFill>
                <a:latin typeface="Century Gothic"/>
                <a:ea typeface="Segoe UI"/>
                <a:cs typeface="Segoe UI"/>
              </a:rPr>
              <a:t>and confusion which has led to inefficient ways of working, for example; missed messages and duplicated work</a:t>
            </a:r>
            <a:endParaRPr lang="en-GB" sz="2400">
              <a:solidFill>
                <a:srgbClr val="511808"/>
              </a:solidFill>
              <a:cs typeface="Segoe UI"/>
            </a:endParaRPr>
          </a:p>
          <a:p>
            <a:pPr algn="ctr"/>
            <a:endParaRPr lang="en-US"/>
          </a:p>
        </p:txBody>
      </p:sp>
      <p:sp>
        <p:nvSpPr>
          <p:cNvPr id="115" name="TextBox 114">
            <a:extLst>
              <a:ext uri="{FF2B5EF4-FFF2-40B4-BE49-F238E27FC236}">
                <a16:creationId xmlns:a16="http://schemas.microsoft.com/office/drawing/2014/main" id="{D48425A7-788E-94C8-3968-72F1356A1238}"/>
              </a:ext>
            </a:extLst>
          </p:cNvPr>
          <p:cNvSpPr txBox="1"/>
          <p:nvPr/>
        </p:nvSpPr>
        <p:spPr>
          <a:xfrm>
            <a:off x="1769389" y="5198389"/>
            <a:ext cx="7297118" cy="147732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baseline="0">
                <a:solidFill>
                  <a:srgbClr val="511808"/>
                </a:solidFill>
                <a:latin typeface="Century Gothic"/>
                <a:ea typeface="Segoe UI"/>
                <a:cs typeface="Segoe UI"/>
              </a:rPr>
              <a:t>I </a:t>
            </a:r>
            <a:r>
              <a:rPr lang="en-GB" sz="2400">
                <a:solidFill>
                  <a:srgbClr val="511808"/>
                </a:solidFill>
                <a:latin typeface="Century Gothic"/>
                <a:ea typeface="Segoe UI"/>
                <a:cs typeface="Segoe UI"/>
              </a:rPr>
              <a:t>will</a:t>
            </a:r>
            <a:r>
              <a:rPr lang="en-GB" sz="2400" baseline="0">
                <a:solidFill>
                  <a:srgbClr val="511808"/>
                </a:solidFill>
                <a:latin typeface="Century Gothic"/>
                <a:ea typeface="Segoe UI"/>
                <a:cs typeface="Segoe UI"/>
              </a:rPr>
              <a:t> explain why Microsoft Teams is the most suitable tool to improve staff communication and efficiency in the workplace.</a:t>
            </a:r>
            <a:endParaRPr lang="en-US" sz="2400"/>
          </a:p>
          <a:p>
            <a:pPr algn="ctr"/>
            <a:endParaRPr lang="en-US"/>
          </a:p>
        </p:txBody>
      </p:sp>
    </p:spTree>
    <p:extLst>
      <p:ext uri="{BB962C8B-B14F-4D97-AF65-F5344CB8AC3E}">
        <p14:creationId xmlns:p14="http://schemas.microsoft.com/office/powerpoint/2010/main" val="285084477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109"/>
                                        </p:tgtEl>
                                        <p:attrNameLst>
                                          <p:attrName>style.visibility</p:attrName>
                                        </p:attrNameLst>
                                      </p:cBhvr>
                                      <p:to>
                                        <p:strVal val="visible"/>
                                      </p:to>
                                    </p:set>
                                    <p:anim calcmode="lin" valueType="num">
                                      <p:cBhvr additive="base">
                                        <p:cTn id="7" dur="500" fill="hold"/>
                                        <p:tgtEl>
                                          <p:spTgt spid="109"/>
                                        </p:tgtEl>
                                        <p:attrNameLst>
                                          <p:attrName>ppt_x</p:attrName>
                                        </p:attrNameLst>
                                      </p:cBhvr>
                                      <p:tavLst>
                                        <p:tav tm="0">
                                          <p:val>
                                            <p:strVal val="#ppt_x"/>
                                          </p:val>
                                        </p:tav>
                                        <p:tav tm="100000">
                                          <p:val>
                                            <p:strVal val="#ppt_x"/>
                                          </p:val>
                                        </p:tav>
                                      </p:tavLst>
                                    </p:anim>
                                    <p:anim calcmode="lin" valueType="num">
                                      <p:cBhvr additive="base">
                                        <p:cTn id="8" dur="500" fill="hold"/>
                                        <p:tgtEl>
                                          <p:spTgt spid="109"/>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113"/>
                                        </p:tgtEl>
                                        <p:attrNameLst>
                                          <p:attrName>style.visibility</p:attrName>
                                        </p:attrNameLst>
                                      </p:cBhvr>
                                      <p:to>
                                        <p:strVal val="visible"/>
                                      </p:to>
                                    </p:set>
                                    <p:anim calcmode="lin" valueType="num">
                                      <p:cBhvr additive="base">
                                        <p:cTn id="13" dur="500" fill="hold"/>
                                        <p:tgtEl>
                                          <p:spTgt spid="113"/>
                                        </p:tgtEl>
                                        <p:attrNameLst>
                                          <p:attrName>ppt_x</p:attrName>
                                        </p:attrNameLst>
                                      </p:cBhvr>
                                      <p:tavLst>
                                        <p:tav tm="0">
                                          <p:val>
                                            <p:strVal val="#ppt_x"/>
                                          </p:val>
                                        </p:tav>
                                        <p:tav tm="100000">
                                          <p:val>
                                            <p:strVal val="#ppt_x"/>
                                          </p:val>
                                        </p:tav>
                                      </p:tavLst>
                                    </p:anim>
                                    <p:anim calcmode="lin" valueType="num">
                                      <p:cBhvr additive="base">
                                        <p:cTn id="14" dur="500" fill="hold"/>
                                        <p:tgtEl>
                                          <p:spTgt spid="113"/>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115"/>
                                        </p:tgtEl>
                                        <p:attrNameLst>
                                          <p:attrName>style.visibility</p:attrName>
                                        </p:attrNameLst>
                                      </p:cBhvr>
                                      <p:to>
                                        <p:strVal val="visible"/>
                                      </p:to>
                                    </p:set>
                                    <p:anim calcmode="lin" valueType="num">
                                      <p:cBhvr additive="base">
                                        <p:cTn id="19" dur="500" fill="hold"/>
                                        <p:tgtEl>
                                          <p:spTgt spid="115"/>
                                        </p:tgtEl>
                                        <p:attrNameLst>
                                          <p:attrName>ppt_x</p:attrName>
                                        </p:attrNameLst>
                                      </p:cBhvr>
                                      <p:tavLst>
                                        <p:tav tm="0">
                                          <p:val>
                                            <p:strVal val="#ppt_x"/>
                                          </p:val>
                                        </p:tav>
                                        <p:tav tm="100000">
                                          <p:val>
                                            <p:strVal val="#ppt_x"/>
                                          </p:val>
                                        </p:tav>
                                      </p:tavLst>
                                    </p:anim>
                                    <p:anim calcmode="lin" valueType="num">
                                      <p:cBhvr additive="base">
                                        <p:cTn id="20" dur="500" fill="hold"/>
                                        <p:tgtEl>
                                          <p:spTgt spid="115"/>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9" grpId="0"/>
      <p:bldP spid="113" grpId="0"/>
      <p:bldP spid="115" grpId="0"/>
    </p:bld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3" name="Content Placeholder 2">
            <a:extLst>
              <a:ext uri="{FF2B5EF4-FFF2-40B4-BE49-F238E27FC236}">
                <a16:creationId xmlns:a16="http://schemas.microsoft.com/office/drawing/2014/main" id="{9364CCEA-B168-1826-4ECF-135DA3A940DA}"/>
              </a:ext>
            </a:extLst>
          </p:cNvPr>
          <p:cNvSpPr>
            <a:spLocks noGrp="1"/>
          </p:cNvSpPr>
          <p:nvPr>
            <p:ph idx="1"/>
          </p:nvPr>
        </p:nvSpPr>
        <p:spPr>
          <a:xfrm>
            <a:off x="1646217" y="288661"/>
            <a:ext cx="8993106" cy="6843827"/>
          </a:xfrm>
        </p:spPr>
        <p:txBody>
          <a:bodyPr anchor="ctr">
            <a:normAutofit/>
          </a:bodyPr>
          <a:lstStyle/>
          <a:p>
            <a:pPr marL="0" indent="0">
              <a:buNone/>
            </a:pPr>
            <a:endParaRPr lang="en-GB" sz="2000"/>
          </a:p>
          <a:p>
            <a:pPr marL="0" indent="0">
              <a:buNone/>
            </a:pPr>
            <a:r>
              <a:rPr lang="en-GB" sz="2000"/>
              <a:t>According to Microsoft (2026), Microsoft Teams is a communication platform that allows staff to send messages instantly, join video meetings, share files and stay connected because everything is stored in one place, so that different members of staff can communicate more efficiently and access information in an </a:t>
            </a:r>
            <a:r>
              <a:rPr lang="en-GB" sz="2000" err="1"/>
              <a:t>eas</a:t>
            </a:r>
            <a:r>
              <a:rPr lang="en-GB" sz="2000"/>
              <a:t>y to find and organised manner. </a:t>
            </a:r>
          </a:p>
          <a:p>
            <a:pPr marL="0" indent="0">
              <a:buNone/>
            </a:pPr>
            <a:r>
              <a:rPr lang="en-GB" sz="2000" b="1">
                <a:solidFill>
                  <a:srgbClr val="404040"/>
                </a:solidFill>
              </a:rPr>
              <a:t>How can Microsoft Teams Help Staff within Riverside Nursing Home?</a:t>
            </a:r>
          </a:p>
          <a:p>
            <a:r>
              <a:rPr lang="en-GB" sz="2000"/>
              <a:t>Faster communication</a:t>
            </a:r>
          </a:p>
          <a:p>
            <a:r>
              <a:rPr lang="en-GB" sz="2000"/>
              <a:t>Reduces missed messages </a:t>
            </a:r>
          </a:p>
          <a:p>
            <a:r>
              <a:rPr lang="en-GB" sz="2000"/>
              <a:t>Improves teamwork </a:t>
            </a:r>
          </a:p>
          <a:p>
            <a:r>
              <a:rPr lang="en-GB" sz="2000"/>
              <a:t>Support shifts handovers </a:t>
            </a:r>
          </a:p>
          <a:p>
            <a:r>
              <a:rPr lang="en-GB" sz="2000"/>
              <a:t>Easy file sharing </a:t>
            </a:r>
          </a:p>
          <a:p>
            <a:r>
              <a:rPr lang="en-GB" sz="2000"/>
              <a:t>Saves time </a:t>
            </a:r>
          </a:p>
          <a:p>
            <a:r>
              <a:rPr lang="en-GB" sz="2000"/>
              <a:t>Improves patient care </a:t>
            </a:r>
          </a:p>
          <a:p>
            <a:r>
              <a:rPr lang="en-GB" sz="2000"/>
              <a:t>Reduces duplicate work (Microsoft, 2026).</a:t>
            </a:r>
          </a:p>
          <a:p>
            <a:endParaRPr lang="en-GB" sz="2000"/>
          </a:p>
          <a:p>
            <a:pPr marL="0" indent="0">
              <a:buNone/>
            </a:pPr>
            <a:endParaRPr lang="en-GB" sz="2000"/>
          </a:p>
        </p:txBody>
      </p:sp>
    </p:spTree>
    <p:extLst>
      <p:ext uri="{BB962C8B-B14F-4D97-AF65-F5344CB8AC3E}">
        <p14:creationId xmlns:p14="http://schemas.microsoft.com/office/powerpoint/2010/main" val="18185207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3">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3">
                                            <p:txEl>
                                              <p:pRg st="5" end="5"/>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13">
                                            <p:txEl>
                                              <p:pRg st="6" end="6"/>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13">
                                            <p:txEl>
                                              <p:pRg st="7" end="7"/>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13">
                                            <p:txEl>
                                              <p:pRg st="8" end="8"/>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13">
                                            <p:txEl>
                                              <p:pRg st="9" end="9"/>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13">
                                            <p:txEl>
                                              <p:pRg st="10" end="1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BD6AE808-B47A-7C6C-DFCF-03F6199F326C}"/>
              </a:ext>
            </a:extLst>
          </p:cNvPr>
          <p:cNvSpPr>
            <a:spLocks noGrp="1"/>
          </p:cNvSpPr>
          <p:nvPr>
            <p:ph idx="1"/>
          </p:nvPr>
        </p:nvSpPr>
        <p:spPr>
          <a:xfrm>
            <a:off x="-7143" y="2158164"/>
            <a:ext cx="12170568" cy="4685547"/>
          </a:xfrm>
        </p:spPr>
        <p:txBody>
          <a:bodyPr vert="horz" lIns="91440" tIns="45720" rIns="91440" bIns="45720" rtlCol="0" anchor="t">
            <a:normAutofit/>
          </a:bodyPr>
          <a:lstStyle/>
          <a:p>
            <a:endParaRPr lang="en-GB" sz="2200"/>
          </a:p>
          <a:p>
            <a:pPr marL="0" indent="0">
              <a:buNone/>
            </a:pPr>
            <a:endParaRPr lang="en-GB" sz="2200"/>
          </a:p>
          <a:p>
            <a:pPr marL="0" indent="0">
              <a:buNone/>
            </a:pPr>
            <a:endParaRPr lang="en-GB" sz="2200"/>
          </a:p>
          <a:p>
            <a:pPr marL="0" indent="0">
              <a:buNone/>
            </a:pPr>
            <a:endParaRPr lang="en-GB" sz="2200"/>
          </a:p>
          <a:p>
            <a:pPr marL="0" indent="0">
              <a:buNone/>
            </a:pPr>
            <a:endParaRPr lang="en-GB" sz="2200"/>
          </a:p>
        </p:txBody>
      </p:sp>
      <p:sp>
        <p:nvSpPr>
          <p:cNvPr id="5" name="Title 4">
            <a:extLst>
              <a:ext uri="{FF2B5EF4-FFF2-40B4-BE49-F238E27FC236}">
                <a16:creationId xmlns:a16="http://schemas.microsoft.com/office/drawing/2014/main" id="{DD8EECA2-2DB6-4721-3E8B-0643DBD7FCB1}"/>
              </a:ext>
            </a:extLst>
          </p:cNvPr>
          <p:cNvSpPr>
            <a:spLocks noGrp="1"/>
          </p:cNvSpPr>
          <p:nvPr>
            <p:ph type="title"/>
          </p:nvPr>
        </p:nvSpPr>
        <p:spPr>
          <a:xfrm>
            <a:off x="1960077" y="262483"/>
            <a:ext cx="8911687" cy="1280890"/>
          </a:xfrm>
        </p:spPr>
        <p:txBody>
          <a:bodyPr/>
          <a:lstStyle/>
          <a:p>
            <a:r>
              <a:rPr lang="en-US" b="1"/>
              <a:t>Advantages and Disadvantages</a:t>
            </a:r>
          </a:p>
        </p:txBody>
      </p:sp>
      <p:sp>
        <p:nvSpPr>
          <p:cNvPr id="7" name="TextBox 6">
            <a:extLst>
              <a:ext uri="{FF2B5EF4-FFF2-40B4-BE49-F238E27FC236}">
                <a16:creationId xmlns:a16="http://schemas.microsoft.com/office/drawing/2014/main" id="{684B9DA0-0739-0DFE-591B-0D8231FCD014}"/>
              </a:ext>
            </a:extLst>
          </p:cNvPr>
          <p:cNvSpPr txBox="1"/>
          <p:nvPr/>
        </p:nvSpPr>
        <p:spPr>
          <a:xfrm>
            <a:off x="1774851" y="1336000"/>
            <a:ext cx="8305795" cy="720197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b="1"/>
              <a:t>ADVANTAGES:</a:t>
            </a:r>
          </a:p>
          <a:p>
            <a:endParaRPr lang="en-US" b="1"/>
          </a:p>
          <a:p>
            <a:pPr marL="285750" indent="-285750">
              <a:buFont typeface="Arial"/>
              <a:buChar char="•"/>
            </a:pPr>
            <a:r>
              <a:rPr lang="en-US"/>
              <a:t>Quick Communication </a:t>
            </a:r>
            <a:r>
              <a:rPr lang="en-US" err="1"/>
              <a:t>betwee</a:t>
            </a:r>
            <a:r>
              <a:rPr lang="en-US"/>
              <a:t>n different members of staff within the two different buildings.</a:t>
            </a:r>
          </a:p>
          <a:p>
            <a:pPr marL="285750" indent="-285750">
              <a:buFont typeface="Arial"/>
              <a:buChar char="•"/>
            </a:pPr>
            <a:r>
              <a:rPr lang="en-US"/>
              <a:t>Accessible on different devices. </a:t>
            </a:r>
          </a:p>
          <a:p>
            <a:pPr marL="285750" indent="-285750">
              <a:buFont typeface="Arial"/>
              <a:buChar char="•"/>
            </a:pPr>
            <a:r>
              <a:rPr lang="en-US"/>
              <a:t>Secure file sharing between staff members.</a:t>
            </a:r>
          </a:p>
          <a:p>
            <a:pPr marL="285750" indent="-285750">
              <a:buFont typeface="Arial"/>
              <a:buChar char="•"/>
            </a:pPr>
            <a:r>
              <a:rPr lang="en-US"/>
              <a:t>Video meetings and allows teamwork and collective collaboration (Melati, 2025).</a:t>
            </a:r>
          </a:p>
          <a:p>
            <a:pPr marL="285750" indent="-285750">
              <a:buFont typeface="Arial"/>
              <a:buChar char="•"/>
            </a:pPr>
            <a:endParaRPr lang="en-US" b="1"/>
          </a:p>
          <a:p>
            <a:endParaRPr lang="en-US" b="1"/>
          </a:p>
          <a:p>
            <a:r>
              <a:rPr lang="en-US" b="1"/>
              <a:t>DISADVANTAGES:</a:t>
            </a:r>
          </a:p>
          <a:p>
            <a:endParaRPr lang="en-US" b="1"/>
          </a:p>
          <a:p>
            <a:pPr marL="285750" indent="-285750">
              <a:buFont typeface="Arial"/>
              <a:buChar char="•"/>
            </a:pPr>
            <a:r>
              <a:rPr lang="en-US"/>
              <a:t>Staff may need training and demonstrations on how to use. </a:t>
            </a:r>
          </a:p>
          <a:p>
            <a:pPr marL="285750" indent="-285750">
              <a:buFont typeface="Arial"/>
              <a:buChar char="•"/>
            </a:pPr>
            <a:r>
              <a:rPr lang="en-US"/>
              <a:t>Requires internet connection. </a:t>
            </a:r>
          </a:p>
          <a:p>
            <a:pPr marL="285750" indent="-285750">
              <a:buFont typeface="Arial"/>
              <a:buChar char="•"/>
            </a:pPr>
            <a:r>
              <a:rPr lang="en-US"/>
              <a:t>Software issues or device issues can disrupt usage.</a:t>
            </a:r>
          </a:p>
          <a:p>
            <a:endParaRPr lang="en-US" sz="2400"/>
          </a:p>
          <a:p>
            <a:endParaRPr lang="en-US" sz="2400"/>
          </a:p>
          <a:p>
            <a:endParaRPr lang="en-US" b="1"/>
          </a:p>
          <a:p>
            <a:endParaRPr lang="en-US" b="1"/>
          </a:p>
          <a:p>
            <a:endParaRPr lang="en-US" b="1"/>
          </a:p>
          <a:p>
            <a:endParaRPr lang="en-US" b="1"/>
          </a:p>
          <a:p>
            <a:endParaRPr lang="en-US" b="1"/>
          </a:p>
          <a:p>
            <a:endParaRPr lang="en-US" b="1"/>
          </a:p>
          <a:p>
            <a:endParaRPr lang="en-US" b="1"/>
          </a:p>
          <a:p>
            <a:endParaRPr lang="en-US" b="1"/>
          </a:p>
        </p:txBody>
      </p:sp>
    </p:spTree>
    <p:extLst>
      <p:ext uri="{BB962C8B-B14F-4D97-AF65-F5344CB8AC3E}">
        <p14:creationId xmlns:p14="http://schemas.microsoft.com/office/powerpoint/2010/main" val="284773480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DC414B-8881-8C8C-F3E2-767A25FD8D6D}"/>
              </a:ext>
            </a:extLst>
          </p:cNvPr>
          <p:cNvSpPr>
            <a:spLocks noGrp="1"/>
          </p:cNvSpPr>
          <p:nvPr>
            <p:ph type="title"/>
          </p:nvPr>
        </p:nvSpPr>
        <p:spPr>
          <a:xfrm>
            <a:off x="2233491" y="624110"/>
            <a:ext cx="8911687" cy="1280890"/>
          </a:xfrm>
        </p:spPr>
        <p:txBody>
          <a:bodyPr/>
          <a:lstStyle/>
          <a:p>
            <a:r>
              <a:rPr lang="en-GB"/>
              <a:t>Conclusion</a:t>
            </a:r>
          </a:p>
        </p:txBody>
      </p:sp>
      <p:sp>
        <p:nvSpPr>
          <p:cNvPr id="3" name="Content Placeholder 2">
            <a:extLst>
              <a:ext uri="{FF2B5EF4-FFF2-40B4-BE49-F238E27FC236}">
                <a16:creationId xmlns:a16="http://schemas.microsoft.com/office/drawing/2014/main" id="{52CF28B2-038D-33AB-912D-5209F4635F8B}"/>
              </a:ext>
            </a:extLst>
          </p:cNvPr>
          <p:cNvSpPr>
            <a:spLocks noGrp="1"/>
          </p:cNvSpPr>
          <p:nvPr>
            <p:ph idx="1"/>
          </p:nvPr>
        </p:nvSpPr>
        <p:spPr>
          <a:xfrm>
            <a:off x="2100382" y="4405223"/>
            <a:ext cx="8915400" cy="1692906"/>
          </a:xfrm>
        </p:spPr>
        <p:txBody>
          <a:bodyPr vert="horz" lIns="91440" tIns="45720" rIns="91440" bIns="45720" rtlCol="0" anchor="t">
            <a:normAutofit/>
          </a:bodyPr>
          <a:lstStyle/>
          <a:p>
            <a:r>
              <a:rPr lang="en-GB" sz="1400">
                <a:solidFill>
                  <a:srgbClr val="2C3E50"/>
                </a:solidFill>
                <a:highlight>
                  <a:srgbClr val="FEF1C4"/>
                </a:highlight>
                <a:latin typeface="Calibri"/>
                <a:ea typeface="Calibri"/>
                <a:cs typeface="Calibri"/>
              </a:rPr>
              <a:t>Melati, R. (2025). Analysis of The Advantages of Microsoft Teams as A Corporate Communication Tool in Supporting Employee Performance. </a:t>
            </a:r>
            <a:r>
              <a:rPr lang="en-GB" sz="1400" i="1" err="1">
                <a:solidFill>
                  <a:srgbClr val="2C3E50"/>
                </a:solidFill>
                <a:highlight>
                  <a:srgbClr val="FEF1C4"/>
                </a:highlight>
                <a:latin typeface="Calibri"/>
                <a:ea typeface="Calibri"/>
                <a:cs typeface="Calibri"/>
              </a:rPr>
              <a:t>Eduvest</a:t>
            </a:r>
            <a:r>
              <a:rPr lang="en-GB" sz="1400" i="1">
                <a:solidFill>
                  <a:srgbClr val="2C3E50"/>
                </a:solidFill>
                <a:highlight>
                  <a:srgbClr val="FEF1C4"/>
                </a:highlight>
                <a:latin typeface="Calibri"/>
                <a:ea typeface="Calibri"/>
                <a:cs typeface="Calibri"/>
              </a:rPr>
              <a:t> - Journal of Universal Studies</a:t>
            </a:r>
            <a:r>
              <a:rPr lang="en-GB" sz="1400">
                <a:solidFill>
                  <a:srgbClr val="2C3E50"/>
                </a:solidFill>
                <a:highlight>
                  <a:srgbClr val="FEF1C4"/>
                </a:highlight>
                <a:latin typeface="Calibri"/>
                <a:ea typeface="Calibri"/>
                <a:cs typeface="Calibri"/>
              </a:rPr>
              <a:t>, 5(3), pp.2893–2899. </a:t>
            </a:r>
            <a:r>
              <a:rPr lang="en-GB" sz="1400" err="1">
                <a:solidFill>
                  <a:srgbClr val="2C3E50"/>
                </a:solidFill>
                <a:highlight>
                  <a:srgbClr val="FEF1C4"/>
                </a:highlight>
                <a:latin typeface="Calibri"/>
                <a:ea typeface="Calibri"/>
                <a:cs typeface="Calibri"/>
              </a:rPr>
              <a:t>doi:https</a:t>
            </a:r>
            <a:r>
              <a:rPr lang="en-GB" sz="1400">
                <a:solidFill>
                  <a:srgbClr val="2C3E50"/>
                </a:solidFill>
                <a:highlight>
                  <a:srgbClr val="FEF1C4"/>
                </a:highlight>
                <a:latin typeface="Calibri"/>
                <a:ea typeface="Calibri"/>
                <a:cs typeface="Calibri"/>
              </a:rPr>
              <a:t>://doi.org/10.59188/eduvest.v5i3.50900.[Accessed 25 May 2026]</a:t>
            </a:r>
          </a:p>
          <a:p>
            <a:r>
              <a:rPr lang="en-GB" sz="1400">
                <a:solidFill>
                  <a:srgbClr val="2C3E50"/>
                </a:solidFill>
                <a:highlight>
                  <a:srgbClr val="FEF1C4"/>
                </a:highlight>
                <a:latin typeface="Calibri"/>
                <a:ea typeface="Calibri"/>
                <a:cs typeface="Calibri"/>
              </a:rPr>
              <a:t>Microsoft.com. (2026). </a:t>
            </a:r>
            <a:r>
              <a:rPr lang="en-GB" sz="1400" i="1">
                <a:solidFill>
                  <a:srgbClr val="2C3E50"/>
                </a:solidFill>
                <a:highlight>
                  <a:srgbClr val="FEF1C4"/>
                </a:highlight>
                <a:latin typeface="Calibri"/>
                <a:ea typeface="Calibri"/>
                <a:cs typeface="Calibri"/>
              </a:rPr>
              <a:t>Try Copilot for Individuals | Microsoft 365</a:t>
            </a:r>
            <a:r>
              <a:rPr lang="en-GB" sz="1400">
                <a:solidFill>
                  <a:srgbClr val="2C3E50"/>
                </a:solidFill>
                <a:highlight>
                  <a:srgbClr val="FEF1C4"/>
                </a:highlight>
                <a:latin typeface="Calibri"/>
                <a:ea typeface="Calibri"/>
                <a:cs typeface="Calibri"/>
              </a:rPr>
              <a:t>. [online] Available at: https://www.microsoft.com/en-gb/microsoft-365/try-copilot/individuals?msclkid=3bab5383d5471d5e91673997a7a8c1da [Accessed 25 May 2026]</a:t>
            </a:r>
          </a:p>
        </p:txBody>
      </p:sp>
      <p:sp>
        <p:nvSpPr>
          <p:cNvPr id="4" name="TextBox 3">
            <a:extLst>
              <a:ext uri="{FF2B5EF4-FFF2-40B4-BE49-F238E27FC236}">
                <a16:creationId xmlns:a16="http://schemas.microsoft.com/office/drawing/2014/main" id="{5E65414D-84B7-E7BA-9573-3FE1C95E6308}"/>
              </a:ext>
            </a:extLst>
          </p:cNvPr>
          <p:cNvSpPr txBox="1"/>
          <p:nvPr/>
        </p:nvSpPr>
        <p:spPr>
          <a:xfrm>
            <a:off x="2234343" y="1264163"/>
            <a:ext cx="8772201" cy="230832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In conclusion, staff in Riverdale Nursing Home using Microsoft</a:t>
            </a:r>
            <a:r>
              <a:rPr lang="en-US" dirty="0"/>
              <a:t> teams can benefit from strong and effective communication between each different members of staff, it will make it easier for them to share information quickly, staff in the different buildings/ departments or shifts can stay connected through messages, video calls and important updates. This ensures there is less misunderstandings, helps staff work as a team, and overall improved efficiency and smooth running of the Nursing home and great standard of care to service users, </a:t>
            </a:r>
          </a:p>
        </p:txBody>
      </p:sp>
      <p:sp>
        <p:nvSpPr>
          <p:cNvPr id="5" name="TextBox 4">
            <a:extLst>
              <a:ext uri="{FF2B5EF4-FFF2-40B4-BE49-F238E27FC236}">
                <a16:creationId xmlns:a16="http://schemas.microsoft.com/office/drawing/2014/main" id="{69F038BF-9B03-B120-CACA-4D448A95CE2E}"/>
              </a:ext>
            </a:extLst>
          </p:cNvPr>
          <p:cNvSpPr txBox="1"/>
          <p:nvPr/>
        </p:nvSpPr>
        <p:spPr>
          <a:xfrm>
            <a:off x="2586347" y="3800637"/>
            <a:ext cx="3836491"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sz="2000"/>
              <a:t>REFERENCES</a:t>
            </a:r>
          </a:p>
        </p:txBody>
      </p:sp>
    </p:spTree>
    <p:extLst>
      <p:ext uri="{BB962C8B-B14F-4D97-AF65-F5344CB8AC3E}">
        <p14:creationId xmlns:p14="http://schemas.microsoft.com/office/powerpoint/2010/main" val="28992587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p:bldLst>
  </p:timing>
</p:sld>
</file>

<file path=ppt/theme/theme1.xml><?xml version="1.0" encoding="utf-8"?>
<a:theme xmlns:a="http://schemas.openxmlformats.org/drawingml/2006/main" name="Wisp">
  <a:themeElements>
    <a:clrScheme name="Wisp">
      <a:dk1>
        <a:sysClr val="windowText" lastClr="000000"/>
      </a:dk1>
      <a:lt1>
        <a:sysClr val="window" lastClr="FFFFFF"/>
      </a:lt1>
      <a:dk2>
        <a:srgbClr val="766F54"/>
      </a:dk2>
      <a:lt2>
        <a:srgbClr val="E3EACF"/>
      </a:lt2>
      <a:accent1>
        <a:srgbClr val="A53010"/>
      </a:accent1>
      <a:accent2>
        <a:srgbClr val="DE7E18"/>
      </a:accent2>
      <a:accent3>
        <a:srgbClr val="9F8351"/>
      </a:accent3>
      <a:accent4>
        <a:srgbClr val="728653"/>
      </a:accent4>
      <a:accent5>
        <a:srgbClr val="92AA4C"/>
      </a:accent5>
      <a:accent6>
        <a:srgbClr val="6AAC91"/>
      </a:accent6>
      <a:hlink>
        <a:srgbClr val="FB4A18"/>
      </a:hlink>
      <a:folHlink>
        <a:srgbClr val="FB9318"/>
      </a:folHlink>
    </a:clrScheme>
    <a:fontScheme name="Wisp">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isp">
      <a:fillStyleLst>
        <a:solidFill>
          <a:schemeClr val="phClr"/>
        </a:solidFill>
        <a:solidFill>
          <a:schemeClr val="phClr">
            <a:tint val="70000"/>
            <a:lumMod val="104000"/>
          </a:schemeClr>
        </a:solidFill>
        <a:gradFill rotWithShape="1">
          <a:gsLst>
            <a:gs pos="0">
              <a:schemeClr val="phClr">
                <a:tint val="96000"/>
                <a:lumMod val="104000"/>
              </a:schemeClr>
            </a:gs>
            <a:gs pos="100000">
              <a:schemeClr val="phClr">
                <a:shade val="98000"/>
                <a:lumMod val="94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outerShdw blurRad="38100" dist="25400" dir="5400000" rotWithShape="0">
              <a:srgbClr val="000000">
                <a:alpha val="25000"/>
              </a:srgbClr>
            </a:outerShdw>
          </a:effectLst>
        </a:effectStyle>
        <a:effectStyle>
          <a:effectLst>
            <a:outerShdw blurRad="50800" dist="38100" dir="5400000" rotWithShape="0">
              <a:srgbClr val="000000">
                <a:alpha val="60000"/>
              </a:srgbClr>
            </a:outerShdw>
          </a:effectLst>
        </a:effectStyle>
      </a:effectStyleLst>
      <a:bgFillStyleLst>
        <a:solidFill>
          <a:schemeClr val="phClr"/>
        </a:solidFill>
        <a:gradFill rotWithShape="1">
          <a:gsLst>
            <a:gs pos="0">
              <a:schemeClr val="phClr">
                <a:tint val="90000"/>
                <a:lumMod val="120000"/>
              </a:schemeClr>
            </a:gs>
            <a:gs pos="100000">
              <a:schemeClr val="phClr">
                <a:shade val="98000"/>
                <a:satMod val="120000"/>
                <a:lumMod val="98000"/>
              </a:schemeClr>
            </a:gs>
          </a:gsLst>
          <a:lin ang="5400000" scaled="0"/>
        </a:gradFill>
        <a:gradFill rotWithShape="1">
          <a:gsLst>
            <a:gs pos="0">
              <a:schemeClr val="phClr">
                <a:tint val="90000"/>
                <a:satMod val="92000"/>
                <a:lumMod val="120000"/>
              </a:schemeClr>
            </a:gs>
            <a:gs pos="100000">
              <a:schemeClr val="phClr">
                <a:shade val="98000"/>
                <a:satMod val="120000"/>
                <a:lumMod val="98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Wisp" id="{7CB32D59-10C0-40DD-B7BD-2E94284A981C}" vid="{24B1A44C-C006-48B2-A4D7-E5549B3D8CD4}"/>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5</Slides>
  <Notes>0</Notes>
  <HiddenSlides>0</HiddenSlides>
  <ScaleCrop>false</ScaleCrop>
  <HeadingPairs>
    <vt:vector size="4" baseType="variant">
      <vt:variant>
        <vt:lpstr>Theme</vt:lpstr>
      </vt:variant>
      <vt:variant>
        <vt:i4>1</vt:i4>
      </vt:variant>
      <vt:variant>
        <vt:lpstr>Slide Titles</vt:lpstr>
      </vt:variant>
      <vt:variant>
        <vt:i4>5</vt:i4>
      </vt:variant>
    </vt:vector>
  </HeadingPairs>
  <TitlesOfParts>
    <vt:vector size="6" baseType="lpstr">
      <vt:lpstr>Wisp</vt:lpstr>
      <vt:lpstr>Assessment component 1 </vt:lpstr>
      <vt:lpstr>Introduction</vt:lpstr>
      <vt:lpstr>PowerPoint Presentation</vt:lpstr>
      <vt:lpstr>Advantages and Disadvantages</vt:lpstr>
      <vt:lpstr>Conclusion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revision>77</cp:revision>
  <dcterms:created xsi:type="dcterms:W3CDTF">2026-05-25T09:54:36Z</dcterms:created>
  <dcterms:modified xsi:type="dcterms:W3CDTF">2026-06-05T08:57:29Z</dcterms:modified>
</cp:coreProperties>
</file>