
<file path=[Content_Types].xml><?xml version="1.0" encoding="utf-8"?>
<Types xmlns="http://schemas.openxmlformats.org/package/2006/content-types">
  <Default Extension="gif" ContentType="image/gif"/>
  <Default Extension="jpeg" ContentType="image/jpeg"/>
  <Default Extension="jp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4.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5.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6.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7.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8.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8" r:id="rId2"/>
    <p:sldMasterId id="2147483696" r:id="rId3"/>
    <p:sldMasterId id="2147483714" r:id="rId4"/>
    <p:sldMasterId id="2147483720" r:id="rId5"/>
    <p:sldMasterId id="2147483726" r:id="rId6"/>
    <p:sldMasterId id="2147483732" r:id="rId7"/>
    <p:sldMasterId id="2147483738" r:id="rId8"/>
    <p:sldMasterId id="2147483744" r:id="rId9"/>
  </p:sldMasterIdLst>
  <p:notesMasterIdLst>
    <p:notesMasterId r:id="rId49"/>
  </p:notesMasterIdLst>
  <p:sldIdLst>
    <p:sldId id="257" r:id="rId10"/>
    <p:sldId id="311" r:id="rId11"/>
    <p:sldId id="312" r:id="rId12"/>
    <p:sldId id="265" r:id="rId13"/>
    <p:sldId id="268" r:id="rId14"/>
    <p:sldId id="258" r:id="rId15"/>
    <p:sldId id="259" r:id="rId16"/>
    <p:sldId id="260" r:id="rId17"/>
    <p:sldId id="261" r:id="rId18"/>
    <p:sldId id="271" r:id="rId19"/>
    <p:sldId id="273" r:id="rId20"/>
    <p:sldId id="274" r:id="rId21"/>
    <p:sldId id="275" r:id="rId22"/>
    <p:sldId id="276" r:id="rId23"/>
    <p:sldId id="304" r:id="rId24"/>
    <p:sldId id="289" r:id="rId25"/>
    <p:sldId id="306" r:id="rId26"/>
    <p:sldId id="291" r:id="rId27"/>
    <p:sldId id="292" r:id="rId28"/>
    <p:sldId id="295" r:id="rId29"/>
    <p:sldId id="296" r:id="rId30"/>
    <p:sldId id="298" r:id="rId31"/>
    <p:sldId id="299" r:id="rId32"/>
    <p:sldId id="313" r:id="rId33"/>
    <p:sldId id="290" r:id="rId34"/>
    <p:sldId id="279" r:id="rId35"/>
    <p:sldId id="280" r:id="rId36"/>
    <p:sldId id="281" r:id="rId37"/>
    <p:sldId id="282" r:id="rId38"/>
    <p:sldId id="277" r:id="rId39"/>
    <p:sldId id="264" r:id="rId40"/>
    <p:sldId id="310" r:id="rId41"/>
    <p:sldId id="283" r:id="rId42"/>
    <p:sldId id="288" r:id="rId43"/>
    <p:sldId id="284" r:id="rId44"/>
    <p:sldId id="285" r:id="rId45"/>
    <p:sldId id="287" r:id="rId46"/>
    <p:sldId id="286" r:id="rId47"/>
    <p:sldId id="314"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235" autoAdjust="0"/>
    <p:restoredTop sz="72068" autoAdjust="0"/>
  </p:normalViewPr>
  <p:slideViewPr>
    <p:cSldViewPr snapToGrid="0">
      <p:cViewPr varScale="1">
        <p:scale>
          <a:sx n="82" d="100"/>
          <a:sy n="82" d="100"/>
        </p:scale>
        <p:origin x="1122" y="84"/>
      </p:cViewPr>
      <p:guideLst/>
    </p:cSldViewPr>
  </p:slideViewPr>
  <p:notesTextViewPr>
    <p:cViewPr>
      <p:scale>
        <a:sx n="1" d="1"/>
        <a:sy n="1" d="1"/>
      </p:scale>
      <p:origin x="0" y="0"/>
    </p:cViewPr>
  </p:notesTextViewPr>
  <p:sorterViewPr>
    <p:cViewPr>
      <p:scale>
        <a:sx n="100" d="100"/>
        <a:sy n="100" d="100"/>
      </p:scale>
      <p:origin x="0" y="-139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3" Type="http://schemas.openxmlformats.org/officeDocument/2006/relationships/slideMaster" Target="slideMasters/slideMaster3.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slide" Target="slides/slide38.xml"/><Relationship Id="rId50" Type="http://schemas.openxmlformats.org/officeDocument/2006/relationships/presProps" Target="presProps.xml"/><Relationship Id="rId7" Type="http://schemas.openxmlformats.org/officeDocument/2006/relationships/slideMaster" Target="slideMasters/slideMaster7.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2" Type="http://schemas.openxmlformats.org/officeDocument/2006/relationships/slideMaster" Target="slideMasters/slideMaster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openxmlformats.org/officeDocument/2006/relationships/slide" Target="slides/slide3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notesMaster" Target="notesMasters/notesMaster1.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8" Type="http://schemas.openxmlformats.org/officeDocument/2006/relationships/slideMaster" Target="slideMasters/slideMaster8.xml"/><Relationship Id="rId51"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667689-F7A7-1840-AEC4-FC89138E14A3}" type="doc">
      <dgm:prSet loTypeId="urn:microsoft.com/office/officeart/2005/8/layout/vList2" loCatId="" qsTypeId="urn:microsoft.com/office/officeart/2005/8/quickstyle/3d3" qsCatId="3D" csTypeId="urn:microsoft.com/office/officeart/2005/8/colors/accent2_2" csCatId="accent2"/>
      <dgm:spPr/>
      <dgm:t>
        <a:bodyPr/>
        <a:lstStyle/>
        <a:p>
          <a:endParaRPr lang="en-US"/>
        </a:p>
      </dgm:t>
    </dgm:pt>
    <dgm:pt modelId="{FF504E06-70FF-474E-9B7D-B189C2E9F8AF}">
      <dgm:prSet/>
      <dgm:spPr/>
      <dgm:t>
        <a:bodyPr/>
        <a:lstStyle/>
        <a:p>
          <a:pPr rtl="0"/>
          <a:r>
            <a:rPr lang="en-US" b="0" dirty="0"/>
            <a:t>Learning Through Classical Conditioning</a:t>
          </a:r>
        </a:p>
      </dgm:t>
    </dgm:pt>
    <dgm:pt modelId="{0152B58F-18EB-2240-B491-704469DD82F7}" type="parTrans" cxnId="{BF3189E3-7D1B-7843-932D-FBA2680110E6}">
      <dgm:prSet/>
      <dgm:spPr/>
      <dgm:t>
        <a:bodyPr/>
        <a:lstStyle/>
        <a:p>
          <a:endParaRPr lang="en-US"/>
        </a:p>
      </dgm:t>
    </dgm:pt>
    <dgm:pt modelId="{34C92431-B767-584F-806D-697099E10878}" type="sibTrans" cxnId="{BF3189E3-7D1B-7843-932D-FBA2680110E6}">
      <dgm:prSet/>
      <dgm:spPr/>
      <dgm:t>
        <a:bodyPr/>
        <a:lstStyle/>
        <a:p>
          <a:endParaRPr lang="en-US"/>
        </a:p>
      </dgm:t>
    </dgm:pt>
    <dgm:pt modelId="{F7E43F84-7392-6245-9691-3B48CAE9F4F3}">
      <dgm:prSet/>
      <dgm:spPr/>
      <dgm:t>
        <a:bodyPr/>
        <a:lstStyle/>
        <a:p>
          <a:pPr rtl="0"/>
          <a:r>
            <a:rPr lang="en-US" b="0" dirty="0"/>
            <a:t>Learning Through Operant Conditioning</a:t>
          </a:r>
        </a:p>
      </dgm:t>
    </dgm:pt>
    <dgm:pt modelId="{C092F1E8-469A-DC4B-BB07-901BD1D95B63}" type="parTrans" cxnId="{008CD5A9-DC43-4647-B44C-9536ED0B6B3D}">
      <dgm:prSet/>
      <dgm:spPr/>
      <dgm:t>
        <a:bodyPr/>
        <a:lstStyle/>
        <a:p>
          <a:endParaRPr lang="en-US"/>
        </a:p>
      </dgm:t>
    </dgm:pt>
    <dgm:pt modelId="{5D533FF5-62AA-8E4E-85FD-5B44751843E0}" type="sibTrans" cxnId="{008CD5A9-DC43-4647-B44C-9536ED0B6B3D}">
      <dgm:prSet/>
      <dgm:spPr/>
      <dgm:t>
        <a:bodyPr/>
        <a:lstStyle/>
        <a:p>
          <a:endParaRPr lang="en-US"/>
        </a:p>
      </dgm:t>
    </dgm:pt>
    <dgm:pt modelId="{3381C6AE-451B-8346-9C10-217F3D6D4272}">
      <dgm:prSet/>
      <dgm:spPr/>
      <dgm:t>
        <a:bodyPr/>
        <a:lstStyle/>
        <a:p>
          <a:pPr rtl="0"/>
          <a:r>
            <a:rPr lang="en-US" b="0" dirty="0"/>
            <a:t>Biological and Cognitive Aspects </a:t>
          </a:r>
          <a:br>
            <a:rPr lang="en-US" b="0" dirty="0"/>
          </a:br>
          <a:r>
            <a:rPr lang="en-US" b="0" dirty="0"/>
            <a:t>of Learning</a:t>
          </a:r>
        </a:p>
      </dgm:t>
    </dgm:pt>
    <dgm:pt modelId="{AE881221-A473-2445-BF1E-424E8CE0C30E}" type="parTrans" cxnId="{6D1ECF87-9E4E-DF4E-BD45-201C441B8BF3}">
      <dgm:prSet/>
      <dgm:spPr/>
      <dgm:t>
        <a:bodyPr/>
        <a:lstStyle/>
        <a:p>
          <a:endParaRPr lang="en-US"/>
        </a:p>
      </dgm:t>
    </dgm:pt>
    <dgm:pt modelId="{33A85E41-8436-CB4B-A987-A33B9203BE6D}" type="sibTrans" cxnId="{6D1ECF87-9E4E-DF4E-BD45-201C441B8BF3}">
      <dgm:prSet/>
      <dgm:spPr/>
      <dgm:t>
        <a:bodyPr/>
        <a:lstStyle/>
        <a:p>
          <a:endParaRPr lang="en-US"/>
        </a:p>
      </dgm:t>
    </dgm:pt>
    <dgm:pt modelId="{5186FDD2-7FF8-1C4C-AC36-DC73BBC88A7B}" type="pres">
      <dgm:prSet presAssocID="{BC667689-F7A7-1840-AEC4-FC89138E14A3}" presName="linear" presStyleCnt="0">
        <dgm:presLayoutVars>
          <dgm:animLvl val="lvl"/>
          <dgm:resizeHandles val="exact"/>
        </dgm:presLayoutVars>
      </dgm:prSet>
      <dgm:spPr/>
    </dgm:pt>
    <dgm:pt modelId="{2FF3280C-39D2-E14E-8574-0EB28D7120B6}" type="pres">
      <dgm:prSet presAssocID="{FF504E06-70FF-474E-9B7D-B189C2E9F8AF}" presName="parentText" presStyleLbl="node1" presStyleIdx="0" presStyleCnt="3">
        <dgm:presLayoutVars>
          <dgm:chMax val="0"/>
          <dgm:bulletEnabled val="1"/>
        </dgm:presLayoutVars>
      </dgm:prSet>
      <dgm:spPr>
        <a:prstGeom prst="cube">
          <a:avLst/>
        </a:prstGeom>
      </dgm:spPr>
    </dgm:pt>
    <dgm:pt modelId="{62657A21-743E-C34A-896E-1D41A3C69D0E}" type="pres">
      <dgm:prSet presAssocID="{34C92431-B767-584F-806D-697099E10878}" presName="spacer" presStyleCnt="0"/>
      <dgm:spPr/>
    </dgm:pt>
    <dgm:pt modelId="{A3AC5793-F7BD-A344-9E63-9AB8B5E0D611}" type="pres">
      <dgm:prSet presAssocID="{F7E43F84-7392-6245-9691-3B48CAE9F4F3}" presName="parentText" presStyleLbl="node1" presStyleIdx="1" presStyleCnt="3">
        <dgm:presLayoutVars>
          <dgm:chMax val="0"/>
          <dgm:bulletEnabled val="1"/>
        </dgm:presLayoutVars>
      </dgm:prSet>
      <dgm:spPr>
        <a:prstGeom prst="cube">
          <a:avLst/>
        </a:prstGeom>
      </dgm:spPr>
    </dgm:pt>
    <dgm:pt modelId="{F7B6DDF8-4C91-FD4A-9EAC-4C3B5F51D088}" type="pres">
      <dgm:prSet presAssocID="{5D533FF5-62AA-8E4E-85FD-5B44751843E0}" presName="spacer" presStyleCnt="0"/>
      <dgm:spPr/>
    </dgm:pt>
    <dgm:pt modelId="{3C081B37-346D-9241-B99D-0538325EF64E}" type="pres">
      <dgm:prSet presAssocID="{3381C6AE-451B-8346-9C10-217F3D6D4272}" presName="parentText" presStyleLbl="node1" presStyleIdx="2" presStyleCnt="3">
        <dgm:presLayoutVars>
          <dgm:chMax val="0"/>
          <dgm:bulletEnabled val="1"/>
        </dgm:presLayoutVars>
      </dgm:prSet>
      <dgm:spPr>
        <a:prstGeom prst="cube">
          <a:avLst/>
        </a:prstGeom>
      </dgm:spPr>
    </dgm:pt>
  </dgm:ptLst>
  <dgm:cxnLst>
    <dgm:cxn modelId="{1C823769-1207-470F-9A43-7388B2A1BDEE}" type="presOf" srcId="{F7E43F84-7392-6245-9691-3B48CAE9F4F3}" destId="{A3AC5793-F7BD-A344-9E63-9AB8B5E0D611}" srcOrd="0" destOrd="0" presId="urn:microsoft.com/office/officeart/2005/8/layout/vList2"/>
    <dgm:cxn modelId="{BFC5CC7B-4FFE-49C8-9242-DF628E99DE44}" type="presOf" srcId="{3381C6AE-451B-8346-9C10-217F3D6D4272}" destId="{3C081B37-346D-9241-B99D-0538325EF64E}" srcOrd="0" destOrd="0" presId="urn:microsoft.com/office/officeart/2005/8/layout/vList2"/>
    <dgm:cxn modelId="{6D1ECF87-9E4E-DF4E-BD45-201C441B8BF3}" srcId="{BC667689-F7A7-1840-AEC4-FC89138E14A3}" destId="{3381C6AE-451B-8346-9C10-217F3D6D4272}" srcOrd="2" destOrd="0" parTransId="{AE881221-A473-2445-BF1E-424E8CE0C30E}" sibTransId="{33A85E41-8436-CB4B-A987-A33B9203BE6D}"/>
    <dgm:cxn modelId="{C52D72A9-FA4C-4022-B605-3686C1A2F111}" type="presOf" srcId="{BC667689-F7A7-1840-AEC4-FC89138E14A3}" destId="{5186FDD2-7FF8-1C4C-AC36-DC73BBC88A7B}" srcOrd="0" destOrd="0" presId="urn:microsoft.com/office/officeart/2005/8/layout/vList2"/>
    <dgm:cxn modelId="{008CD5A9-DC43-4647-B44C-9536ED0B6B3D}" srcId="{BC667689-F7A7-1840-AEC4-FC89138E14A3}" destId="{F7E43F84-7392-6245-9691-3B48CAE9F4F3}" srcOrd="1" destOrd="0" parTransId="{C092F1E8-469A-DC4B-BB07-901BD1D95B63}" sibTransId="{5D533FF5-62AA-8E4E-85FD-5B44751843E0}"/>
    <dgm:cxn modelId="{517D01DC-9C8C-4640-B7D5-2CA20558F8A6}" type="presOf" srcId="{FF504E06-70FF-474E-9B7D-B189C2E9F8AF}" destId="{2FF3280C-39D2-E14E-8574-0EB28D7120B6}" srcOrd="0" destOrd="0" presId="urn:microsoft.com/office/officeart/2005/8/layout/vList2"/>
    <dgm:cxn modelId="{BF3189E3-7D1B-7843-932D-FBA2680110E6}" srcId="{BC667689-F7A7-1840-AEC4-FC89138E14A3}" destId="{FF504E06-70FF-474E-9B7D-B189C2E9F8AF}" srcOrd="0" destOrd="0" parTransId="{0152B58F-18EB-2240-B491-704469DD82F7}" sibTransId="{34C92431-B767-584F-806D-697099E10878}"/>
    <dgm:cxn modelId="{3A669276-38FC-4047-A823-8A2F28D2A02F}" type="presParOf" srcId="{5186FDD2-7FF8-1C4C-AC36-DC73BBC88A7B}" destId="{2FF3280C-39D2-E14E-8574-0EB28D7120B6}" srcOrd="0" destOrd="0" presId="urn:microsoft.com/office/officeart/2005/8/layout/vList2"/>
    <dgm:cxn modelId="{5D7457E4-316E-4758-9E5C-8A66205836EC}" type="presParOf" srcId="{5186FDD2-7FF8-1C4C-AC36-DC73BBC88A7B}" destId="{62657A21-743E-C34A-896E-1D41A3C69D0E}" srcOrd="1" destOrd="0" presId="urn:microsoft.com/office/officeart/2005/8/layout/vList2"/>
    <dgm:cxn modelId="{FACCC64A-5E8E-4A1B-9103-DB587FF810E8}" type="presParOf" srcId="{5186FDD2-7FF8-1C4C-AC36-DC73BBC88A7B}" destId="{A3AC5793-F7BD-A344-9E63-9AB8B5E0D611}" srcOrd="2" destOrd="0" presId="urn:microsoft.com/office/officeart/2005/8/layout/vList2"/>
    <dgm:cxn modelId="{13FC62E1-F2DB-448F-B2E4-5908084D6F87}" type="presParOf" srcId="{5186FDD2-7FF8-1C4C-AC36-DC73BBC88A7B}" destId="{F7B6DDF8-4C91-FD4A-9EAC-4C3B5F51D088}" srcOrd="3" destOrd="0" presId="urn:microsoft.com/office/officeart/2005/8/layout/vList2"/>
    <dgm:cxn modelId="{BDABFFB4-A9AA-4C50-84A1-F753FD37268B}" type="presParOf" srcId="{5186FDD2-7FF8-1C4C-AC36-DC73BBC88A7B}" destId="{3C081B37-346D-9241-B99D-0538325EF64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19EE30-3001-7743-A55B-397669D2F62D}" type="doc">
      <dgm:prSet loTypeId="urn:microsoft.com/office/officeart/2005/8/layout/bProcess3" loCatId="" qsTypeId="urn:microsoft.com/office/officeart/2005/8/quickstyle/3d3" qsCatId="3D" csTypeId="urn:microsoft.com/office/officeart/2005/8/colors/colorful4" csCatId="colorful" phldr="1"/>
      <dgm:spPr/>
      <dgm:t>
        <a:bodyPr/>
        <a:lstStyle/>
        <a:p>
          <a:endParaRPr lang="en-US"/>
        </a:p>
      </dgm:t>
    </dgm:pt>
    <dgm:pt modelId="{54427EF6-F0B9-534F-9F75-395FBA8AF648}">
      <dgm:prSet/>
      <dgm:spPr/>
      <dgm:t>
        <a:bodyPr/>
        <a:lstStyle/>
        <a:p>
          <a:pPr rtl="0"/>
          <a:r>
            <a:rPr lang="en-US"/>
            <a:t>John Watson and Rosalie Rayner conducted a study on an 11-month-old infant named Albert</a:t>
          </a:r>
          <a:endParaRPr lang="en-US" dirty="0"/>
        </a:p>
      </dgm:t>
    </dgm:pt>
    <dgm:pt modelId="{C87CB8F4-BA32-AF40-8DE9-FDAEDADEBF65}" type="parTrans" cxnId="{A2172990-0407-004D-BC2F-4BB2E8C02523}">
      <dgm:prSet/>
      <dgm:spPr/>
      <dgm:t>
        <a:bodyPr/>
        <a:lstStyle/>
        <a:p>
          <a:endParaRPr lang="en-US">
            <a:solidFill>
              <a:schemeClr val="tx1"/>
            </a:solidFill>
          </a:endParaRPr>
        </a:p>
      </dgm:t>
    </dgm:pt>
    <dgm:pt modelId="{0BE1F9C5-95CC-F844-B5A4-F9BF3CD984A7}" type="sibTrans" cxnId="{A2172990-0407-004D-BC2F-4BB2E8C02523}">
      <dgm:prSet/>
      <dgm:spPr/>
      <dgm:t>
        <a:bodyPr/>
        <a:lstStyle/>
        <a:p>
          <a:endParaRPr lang="en-US">
            <a:solidFill>
              <a:schemeClr val="tx1"/>
            </a:solidFill>
          </a:endParaRPr>
        </a:p>
      </dgm:t>
    </dgm:pt>
    <dgm:pt modelId="{B6E5F9A1-F40C-5A42-B1D2-55F563DAB94C}">
      <dgm:prSet/>
      <dgm:spPr/>
      <dgm:t>
        <a:bodyPr/>
        <a:lstStyle/>
        <a:p>
          <a:pPr rtl="0"/>
          <a:r>
            <a:rPr lang="en-US"/>
            <a:t>While Albert was looking at a little white rat, Watson quietly sneaked behind him with a long iron bar and a hammer and clanged the two together</a:t>
          </a:r>
          <a:endParaRPr lang="en-US" dirty="0"/>
        </a:p>
      </dgm:t>
    </dgm:pt>
    <dgm:pt modelId="{7C870344-2974-E643-96BA-6D1878FDB273}" type="parTrans" cxnId="{D3EEF471-640E-F14B-BE8A-5C6A2CD076D7}">
      <dgm:prSet/>
      <dgm:spPr/>
      <dgm:t>
        <a:bodyPr/>
        <a:lstStyle/>
        <a:p>
          <a:endParaRPr lang="en-US">
            <a:solidFill>
              <a:schemeClr val="tx1"/>
            </a:solidFill>
          </a:endParaRPr>
        </a:p>
      </dgm:t>
    </dgm:pt>
    <dgm:pt modelId="{F873C003-2855-354B-BAA6-7DCE70BA49B7}" type="sibTrans" cxnId="{D3EEF471-640E-F14B-BE8A-5C6A2CD076D7}">
      <dgm:prSet/>
      <dgm:spPr/>
      <dgm:t>
        <a:bodyPr/>
        <a:lstStyle/>
        <a:p>
          <a:endParaRPr lang="en-US">
            <a:solidFill>
              <a:schemeClr val="tx1"/>
            </a:solidFill>
          </a:endParaRPr>
        </a:p>
      </dgm:t>
    </dgm:pt>
    <dgm:pt modelId="{D316DF8A-E3CA-A248-9B83-17AAECF4C216}">
      <dgm:prSet/>
      <dgm:spPr/>
      <dgm:t>
        <a:bodyPr/>
        <a:lstStyle/>
        <a:p>
          <a:pPr rtl="0"/>
          <a:r>
            <a:rPr lang="en-US"/>
            <a:t>Albert</a:t>
          </a:r>
          <a:r>
            <a:rPr lang="fr-FR" altLang="ja-JP"/>
            <a:t>'</a:t>
          </a:r>
          <a:r>
            <a:rPr lang="en-US"/>
            <a:t>s reflexive response, the UCR, was a fear-avoidance response to the loud noise, which was the UCS</a:t>
          </a:r>
          <a:endParaRPr lang="en-US" dirty="0"/>
        </a:p>
      </dgm:t>
    </dgm:pt>
    <dgm:pt modelId="{2DA39F36-75C3-3A42-82DD-D30A2F03E450}" type="parTrans" cxnId="{46BD56B6-28F5-134F-9EE5-EF3394BBFCC9}">
      <dgm:prSet/>
      <dgm:spPr/>
      <dgm:t>
        <a:bodyPr/>
        <a:lstStyle/>
        <a:p>
          <a:endParaRPr lang="en-US">
            <a:solidFill>
              <a:schemeClr val="tx1"/>
            </a:solidFill>
          </a:endParaRPr>
        </a:p>
      </dgm:t>
    </dgm:pt>
    <dgm:pt modelId="{159CEA19-EF35-3E4C-82D7-4D69A4F6DC5B}" type="sibTrans" cxnId="{46BD56B6-28F5-134F-9EE5-EF3394BBFCC9}">
      <dgm:prSet/>
      <dgm:spPr/>
      <dgm:t>
        <a:bodyPr/>
        <a:lstStyle/>
        <a:p>
          <a:endParaRPr lang="en-US">
            <a:solidFill>
              <a:schemeClr val="tx1"/>
            </a:solidFill>
          </a:endParaRPr>
        </a:p>
      </dgm:t>
    </dgm:pt>
    <dgm:pt modelId="{1A1A7E7B-04E3-984E-A316-8E5FD9479595}">
      <dgm:prSet/>
      <dgm:spPr/>
      <dgm:t>
        <a:bodyPr/>
        <a:lstStyle/>
        <a:p>
          <a:pPr rtl="0"/>
          <a:r>
            <a:rPr lang="en-US"/>
            <a:t>After pairing the white rat with the unexpected loud noise only 7 times, the white rat became a CS</a:t>
          </a:r>
          <a:endParaRPr lang="en-US" dirty="0"/>
        </a:p>
      </dgm:t>
    </dgm:pt>
    <dgm:pt modelId="{07F36974-73CA-6042-B774-C4580F9D5310}" type="parTrans" cxnId="{4A791462-1D62-954B-ACCC-B7145DF7B50D}">
      <dgm:prSet/>
      <dgm:spPr/>
      <dgm:t>
        <a:bodyPr/>
        <a:lstStyle/>
        <a:p>
          <a:endParaRPr lang="en-US">
            <a:solidFill>
              <a:schemeClr val="tx1"/>
            </a:solidFill>
          </a:endParaRPr>
        </a:p>
      </dgm:t>
    </dgm:pt>
    <dgm:pt modelId="{E6731F51-6914-6140-A741-868103CE9097}" type="sibTrans" cxnId="{4A791462-1D62-954B-ACCC-B7145DF7B50D}">
      <dgm:prSet/>
      <dgm:spPr/>
      <dgm:t>
        <a:bodyPr/>
        <a:lstStyle/>
        <a:p>
          <a:endParaRPr lang="en-US">
            <a:solidFill>
              <a:schemeClr val="tx1"/>
            </a:solidFill>
          </a:endParaRPr>
        </a:p>
      </dgm:t>
    </dgm:pt>
    <dgm:pt modelId="{F45457A9-BDA2-E34D-94E1-22F72AB401CE}" type="pres">
      <dgm:prSet presAssocID="{F219EE30-3001-7743-A55B-397669D2F62D}" presName="Name0" presStyleCnt="0">
        <dgm:presLayoutVars>
          <dgm:dir/>
          <dgm:resizeHandles val="exact"/>
        </dgm:presLayoutVars>
      </dgm:prSet>
      <dgm:spPr/>
    </dgm:pt>
    <dgm:pt modelId="{494FF8B2-3318-0E4F-9502-0DA588B611D6}" type="pres">
      <dgm:prSet presAssocID="{54427EF6-F0B9-534F-9F75-395FBA8AF648}" presName="node" presStyleLbl="node1" presStyleIdx="0" presStyleCnt="4">
        <dgm:presLayoutVars>
          <dgm:bulletEnabled val="1"/>
        </dgm:presLayoutVars>
      </dgm:prSet>
      <dgm:spPr/>
    </dgm:pt>
    <dgm:pt modelId="{A2DE6418-BC3F-AE4D-960F-D2852667CDCC}" type="pres">
      <dgm:prSet presAssocID="{0BE1F9C5-95CC-F844-B5A4-F9BF3CD984A7}" presName="sibTrans" presStyleLbl="sibTrans1D1" presStyleIdx="0" presStyleCnt="3"/>
      <dgm:spPr/>
    </dgm:pt>
    <dgm:pt modelId="{21D944E9-E0BF-5944-8063-D8F9E2AB002B}" type="pres">
      <dgm:prSet presAssocID="{0BE1F9C5-95CC-F844-B5A4-F9BF3CD984A7}" presName="connectorText" presStyleLbl="sibTrans1D1" presStyleIdx="0" presStyleCnt="3"/>
      <dgm:spPr/>
    </dgm:pt>
    <dgm:pt modelId="{AC41DF57-3C78-D840-81E9-791D17295DD6}" type="pres">
      <dgm:prSet presAssocID="{B6E5F9A1-F40C-5A42-B1D2-55F563DAB94C}" presName="node" presStyleLbl="node1" presStyleIdx="1" presStyleCnt="4">
        <dgm:presLayoutVars>
          <dgm:bulletEnabled val="1"/>
        </dgm:presLayoutVars>
      </dgm:prSet>
      <dgm:spPr/>
    </dgm:pt>
    <dgm:pt modelId="{7BD4D944-6B90-004A-A79D-FFC3AEA1978A}" type="pres">
      <dgm:prSet presAssocID="{F873C003-2855-354B-BAA6-7DCE70BA49B7}" presName="sibTrans" presStyleLbl="sibTrans1D1" presStyleIdx="1" presStyleCnt="3"/>
      <dgm:spPr/>
    </dgm:pt>
    <dgm:pt modelId="{BEBCC900-1EF7-7348-AC6E-649C3724ADF6}" type="pres">
      <dgm:prSet presAssocID="{F873C003-2855-354B-BAA6-7DCE70BA49B7}" presName="connectorText" presStyleLbl="sibTrans1D1" presStyleIdx="1" presStyleCnt="3"/>
      <dgm:spPr/>
    </dgm:pt>
    <dgm:pt modelId="{12519941-8D71-AB48-8F10-B560A7CDCC66}" type="pres">
      <dgm:prSet presAssocID="{D316DF8A-E3CA-A248-9B83-17AAECF4C216}" presName="node" presStyleLbl="node1" presStyleIdx="2" presStyleCnt="4">
        <dgm:presLayoutVars>
          <dgm:bulletEnabled val="1"/>
        </dgm:presLayoutVars>
      </dgm:prSet>
      <dgm:spPr/>
    </dgm:pt>
    <dgm:pt modelId="{D731B286-440C-9043-ADA5-1AAE28AB9200}" type="pres">
      <dgm:prSet presAssocID="{159CEA19-EF35-3E4C-82D7-4D69A4F6DC5B}" presName="sibTrans" presStyleLbl="sibTrans1D1" presStyleIdx="2" presStyleCnt="3"/>
      <dgm:spPr/>
    </dgm:pt>
    <dgm:pt modelId="{C9888944-FF04-654C-BF7A-3A520D7712DA}" type="pres">
      <dgm:prSet presAssocID="{159CEA19-EF35-3E4C-82D7-4D69A4F6DC5B}" presName="connectorText" presStyleLbl="sibTrans1D1" presStyleIdx="2" presStyleCnt="3"/>
      <dgm:spPr/>
    </dgm:pt>
    <dgm:pt modelId="{C38E253A-0F40-4641-BB9A-BD275BCC69AE}" type="pres">
      <dgm:prSet presAssocID="{1A1A7E7B-04E3-984E-A316-8E5FD9479595}" presName="node" presStyleLbl="node1" presStyleIdx="3" presStyleCnt="4">
        <dgm:presLayoutVars>
          <dgm:bulletEnabled val="1"/>
        </dgm:presLayoutVars>
      </dgm:prSet>
      <dgm:spPr/>
    </dgm:pt>
  </dgm:ptLst>
  <dgm:cxnLst>
    <dgm:cxn modelId="{88A84E0F-E001-4926-A13C-3108726DFF3D}" type="presOf" srcId="{F219EE30-3001-7743-A55B-397669D2F62D}" destId="{F45457A9-BDA2-E34D-94E1-22F72AB401CE}" srcOrd="0" destOrd="0" presId="urn:microsoft.com/office/officeart/2005/8/layout/bProcess3"/>
    <dgm:cxn modelId="{F66DA510-56C0-4D0F-9119-494369718084}" type="presOf" srcId="{159CEA19-EF35-3E4C-82D7-4D69A4F6DC5B}" destId="{C9888944-FF04-654C-BF7A-3A520D7712DA}" srcOrd="1" destOrd="0" presId="urn:microsoft.com/office/officeart/2005/8/layout/bProcess3"/>
    <dgm:cxn modelId="{047B1214-CA25-4507-9703-ED2946D8D313}" type="presOf" srcId="{0BE1F9C5-95CC-F844-B5A4-F9BF3CD984A7}" destId="{21D944E9-E0BF-5944-8063-D8F9E2AB002B}" srcOrd="1" destOrd="0" presId="urn:microsoft.com/office/officeart/2005/8/layout/bProcess3"/>
    <dgm:cxn modelId="{5038CD25-6636-4275-8123-27BFCC7CFB0F}" type="presOf" srcId="{54427EF6-F0B9-534F-9F75-395FBA8AF648}" destId="{494FF8B2-3318-0E4F-9502-0DA588B611D6}" srcOrd="0" destOrd="0" presId="urn:microsoft.com/office/officeart/2005/8/layout/bProcess3"/>
    <dgm:cxn modelId="{33B3F830-5C24-4C1B-B255-4C81F8A31646}" type="presOf" srcId="{D316DF8A-E3CA-A248-9B83-17AAECF4C216}" destId="{12519941-8D71-AB48-8F10-B560A7CDCC66}" srcOrd="0" destOrd="0" presId="urn:microsoft.com/office/officeart/2005/8/layout/bProcess3"/>
    <dgm:cxn modelId="{4A791462-1D62-954B-ACCC-B7145DF7B50D}" srcId="{F219EE30-3001-7743-A55B-397669D2F62D}" destId="{1A1A7E7B-04E3-984E-A316-8E5FD9479595}" srcOrd="3" destOrd="0" parTransId="{07F36974-73CA-6042-B774-C4580F9D5310}" sibTransId="{E6731F51-6914-6140-A741-868103CE9097}"/>
    <dgm:cxn modelId="{D3EEF471-640E-F14B-BE8A-5C6A2CD076D7}" srcId="{F219EE30-3001-7743-A55B-397669D2F62D}" destId="{B6E5F9A1-F40C-5A42-B1D2-55F563DAB94C}" srcOrd="1" destOrd="0" parTransId="{7C870344-2974-E643-96BA-6D1878FDB273}" sibTransId="{F873C003-2855-354B-BAA6-7DCE70BA49B7}"/>
    <dgm:cxn modelId="{52443173-39D4-43B8-87FA-11761B118E04}" type="presOf" srcId="{159CEA19-EF35-3E4C-82D7-4D69A4F6DC5B}" destId="{D731B286-440C-9043-ADA5-1AAE28AB9200}" srcOrd="0" destOrd="0" presId="urn:microsoft.com/office/officeart/2005/8/layout/bProcess3"/>
    <dgm:cxn modelId="{2951FF55-F951-44C8-B273-502DDC618F7E}" type="presOf" srcId="{0BE1F9C5-95CC-F844-B5A4-F9BF3CD984A7}" destId="{A2DE6418-BC3F-AE4D-960F-D2852667CDCC}" srcOrd="0" destOrd="0" presId="urn:microsoft.com/office/officeart/2005/8/layout/bProcess3"/>
    <dgm:cxn modelId="{A2172990-0407-004D-BC2F-4BB2E8C02523}" srcId="{F219EE30-3001-7743-A55B-397669D2F62D}" destId="{54427EF6-F0B9-534F-9F75-395FBA8AF648}" srcOrd="0" destOrd="0" parTransId="{C87CB8F4-BA32-AF40-8DE9-FDAEDADEBF65}" sibTransId="{0BE1F9C5-95CC-F844-B5A4-F9BF3CD984A7}"/>
    <dgm:cxn modelId="{261D0F9F-ABB7-4267-8952-8F3C9667655F}" type="presOf" srcId="{F873C003-2855-354B-BAA6-7DCE70BA49B7}" destId="{BEBCC900-1EF7-7348-AC6E-649C3724ADF6}" srcOrd="1" destOrd="0" presId="urn:microsoft.com/office/officeart/2005/8/layout/bProcess3"/>
    <dgm:cxn modelId="{D6DF1DA4-ECE1-4A2C-846B-0294D4FDAD9C}" type="presOf" srcId="{B6E5F9A1-F40C-5A42-B1D2-55F563DAB94C}" destId="{AC41DF57-3C78-D840-81E9-791D17295DD6}" srcOrd="0" destOrd="0" presId="urn:microsoft.com/office/officeart/2005/8/layout/bProcess3"/>
    <dgm:cxn modelId="{46BD56B6-28F5-134F-9EE5-EF3394BBFCC9}" srcId="{F219EE30-3001-7743-A55B-397669D2F62D}" destId="{D316DF8A-E3CA-A248-9B83-17AAECF4C216}" srcOrd="2" destOrd="0" parTransId="{2DA39F36-75C3-3A42-82DD-D30A2F03E450}" sibTransId="{159CEA19-EF35-3E4C-82D7-4D69A4F6DC5B}"/>
    <dgm:cxn modelId="{02C188D1-759F-4A6B-ADA3-F6D258F508E8}" type="presOf" srcId="{1A1A7E7B-04E3-984E-A316-8E5FD9479595}" destId="{C38E253A-0F40-4641-BB9A-BD275BCC69AE}" srcOrd="0" destOrd="0" presId="urn:microsoft.com/office/officeart/2005/8/layout/bProcess3"/>
    <dgm:cxn modelId="{5D6EF8D9-0890-42DF-B6A5-53E7F83A3EFA}" type="presOf" srcId="{F873C003-2855-354B-BAA6-7DCE70BA49B7}" destId="{7BD4D944-6B90-004A-A79D-FFC3AEA1978A}" srcOrd="0" destOrd="0" presId="urn:microsoft.com/office/officeart/2005/8/layout/bProcess3"/>
    <dgm:cxn modelId="{CD0194F2-9C3D-4813-A3BB-03BF862B6DA8}" type="presParOf" srcId="{F45457A9-BDA2-E34D-94E1-22F72AB401CE}" destId="{494FF8B2-3318-0E4F-9502-0DA588B611D6}" srcOrd="0" destOrd="0" presId="urn:microsoft.com/office/officeart/2005/8/layout/bProcess3"/>
    <dgm:cxn modelId="{781079FE-39FD-4BF5-9806-0A25CEF8EF5A}" type="presParOf" srcId="{F45457A9-BDA2-E34D-94E1-22F72AB401CE}" destId="{A2DE6418-BC3F-AE4D-960F-D2852667CDCC}" srcOrd="1" destOrd="0" presId="urn:microsoft.com/office/officeart/2005/8/layout/bProcess3"/>
    <dgm:cxn modelId="{4F0A86F1-394D-4A95-A8A1-F8D3C902B5D8}" type="presParOf" srcId="{A2DE6418-BC3F-AE4D-960F-D2852667CDCC}" destId="{21D944E9-E0BF-5944-8063-D8F9E2AB002B}" srcOrd="0" destOrd="0" presId="urn:microsoft.com/office/officeart/2005/8/layout/bProcess3"/>
    <dgm:cxn modelId="{6C2F59F5-E1BE-4A48-A0D0-EA4E1C745CE3}" type="presParOf" srcId="{F45457A9-BDA2-E34D-94E1-22F72AB401CE}" destId="{AC41DF57-3C78-D840-81E9-791D17295DD6}" srcOrd="2" destOrd="0" presId="urn:microsoft.com/office/officeart/2005/8/layout/bProcess3"/>
    <dgm:cxn modelId="{99758221-9800-4F29-852A-13AC3EAB633D}" type="presParOf" srcId="{F45457A9-BDA2-E34D-94E1-22F72AB401CE}" destId="{7BD4D944-6B90-004A-A79D-FFC3AEA1978A}" srcOrd="3" destOrd="0" presId="urn:microsoft.com/office/officeart/2005/8/layout/bProcess3"/>
    <dgm:cxn modelId="{049B1A57-579D-4F7A-810C-405A4B556B4C}" type="presParOf" srcId="{7BD4D944-6B90-004A-A79D-FFC3AEA1978A}" destId="{BEBCC900-1EF7-7348-AC6E-649C3724ADF6}" srcOrd="0" destOrd="0" presId="urn:microsoft.com/office/officeart/2005/8/layout/bProcess3"/>
    <dgm:cxn modelId="{7DE67770-5A6C-45E6-9AF6-CC4B86535202}" type="presParOf" srcId="{F45457A9-BDA2-E34D-94E1-22F72AB401CE}" destId="{12519941-8D71-AB48-8F10-B560A7CDCC66}" srcOrd="4" destOrd="0" presId="urn:microsoft.com/office/officeart/2005/8/layout/bProcess3"/>
    <dgm:cxn modelId="{29F0CBE9-43DF-4A44-9C7B-3D11A2093DF0}" type="presParOf" srcId="{F45457A9-BDA2-E34D-94E1-22F72AB401CE}" destId="{D731B286-440C-9043-ADA5-1AAE28AB9200}" srcOrd="5" destOrd="0" presId="urn:microsoft.com/office/officeart/2005/8/layout/bProcess3"/>
    <dgm:cxn modelId="{8DF559C9-2384-431D-8DBF-AA47A63ECE77}" type="presParOf" srcId="{D731B286-440C-9043-ADA5-1AAE28AB9200}" destId="{C9888944-FF04-654C-BF7A-3A520D7712DA}" srcOrd="0" destOrd="0" presId="urn:microsoft.com/office/officeart/2005/8/layout/bProcess3"/>
    <dgm:cxn modelId="{CE0DBF82-D55C-493E-9546-7B053790342D}" type="presParOf" srcId="{F45457A9-BDA2-E34D-94E1-22F72AB401CE}" destId="{C38E253A-0F40-4641-BB9A-BD275BCC69AE}" srcOrd="6"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B0B0513-1937-B84C-A12F-C8F3E3D74C1A}" type="doc">
      <dgm:prSet loTypeId="urn:microsoft.com/office/officeart/2009/layout/CircleArrowProcess" loCatId="" qsTypeId="urn:microsoft.com/office/officeart/2005/8/quickstyle/simple4" qsCatId="simple" csTypeId="urn:microsoft.com/office/officeart/2005/8/colors/colorful1" csCatId="colorful" phldr="1"/>
      <dgm:spPr/>
      <dgm:t>
        <a:bodyPr/>
        <a:lstStyle/>
        <a:p>
          <a:endParaRPr lang="en-US"/>
        </a:p>
      </dgm:t>
    </dgm:pt>
    <dgm:pt modelId="{275DCD32-0708-D94A-AE63-6D3854FF882D}">
      <dgm:prSet custT="1"/>
      <dgm:spPr/>
      <dgm:t>
        <a:bodyPr/>
        <a:lstStyle/>
        <a:p>
          <a:pPr rtl="0"/>
          <a:r>
            <a:rPr lang="en-US" sz="2400" b="1" dirty="0"/>
            <a:t>Mary Cover Jones</a:t>
          </a:r>
          <a:endParaRPr lang="en-US" sz="2400" dirty="0"/>
        </a:p>
      </dgm:t>
    </dgm:pt>
    <dgm:pt modelId="{C1509266-C24F-BB45-8525-246E519C0EBD}" type="parTrans" cxnId="{9D8FC1CB-E8C5-A543-ACF2-F4CB97392EFA}">
      <dgm:prSet/>
      <dgm:spPr/>
      <dgm:t>
        <a:bodyPr/>
        <a:lstStyle/>
        <a:p>
          <a:endParaRPr lang="en-US" sz="2800"/>
        </a:p>
      </dgm:t>
    </dgm:pt>
    <dgm:pt modelId="{03712F89-407D-464F-B6CF-2BDCF40895F7}" type="sibTrans" cxnId="{9D8FC1CB-E8C5-A543-ACF2-F4CB97392EFA}">
      <dgm:prSet/>
      <dgm:spPr/>
      <dgm:t>
        <a:bodyPr/>
        <a:lstStyle/>
        <a:p>
          <a:endParaRPr lang="en-US" sz="2800"/>
        </a:p>
      </dgm:t>
    </dgm:pt>
    <dgm:pt modelId="{AD43F4A8-38B6-8E47-AE64-FE19AE0A3C38}">
      <dgm:prSet custT="1"/>
      <dgm:spPr/>
      <dgm:t>
        <a:bodyPr/>
        <a:lstStyle/>
        <a:p>
          <a:pPr rtl="0"/>
          <a:r>
            <a:rPr lang="en-US" sz="2400" dirty="0"/>
            <a:t>Deconditioned a pre-existing fear of rabbits in a 3-year-old boy</a:t>
          </a:r>
          <a:br>
            <a:rPr lang="en-US" sz="1600" dirty="0"/>
          </a:br>
          <a:endParaRPr lang="en-US" sz="1600" dirty="0"/>
        </a:p>
      </dgm:t>
    </dgm:pt>
    <dgm:pt modelId="{CD2E83B9-04E8-304F-9CDE-502B3B073C4F}" type="parTrans" cxnId="{828F1984-8C44-874D-A578-8F5608527828}">
      <dgm:prSet/>
      <dgm:spPr/>
      <dgm:t>
        <a:bodyPr/>
        <a:lstStyle/>
        <a:p>
          <a:endParaRPr lang="en-US" sz="2800"/>
        </a:p>
      </dgm:t>
    </dgm:pt>
    <dgm:pt modelId="{4E134A5B-01F2-854F-85BC-B8E923C48ADB}" type="sibTrans" cxnId="{828F1984-8C44-874D-A578-8F5608527828}">
      <dgm:prSet/>
      <dgm:spPr/>
      <dgm:t>
        <a:bodyPr/>
        <a:lstStyle/>
        <a:p>
          <a:endParaRPr lang="en-US" sz="2800"/>
        </a:p>
      </dgm:t>
    </dgm:pt>
    <dgm:pt modelId="{EB3D6E37-8826-B241-B257-E3795D05F9A1}">
      <dgm:prSet custT="1"/>
      <dgm:spPr/>
      <dgm:t>
        <a:bodyPr/>
        <a:lstStyle/>
        <a:p>
          <a:pPr rtl="0"/>
          <a:r>
            <a:rPr lang="en-US" sz="2400" b="1" dirty="0"/>
            <a:t>Elsie </a:t>
          </a:r>
          <a:r>
            <a:rPr lang="en-US" sz="2400" b="1" dirty="0" err="1"/>
            <a:t>Bregman</a:t>
          </a:r>
          <a:r>
            <a:rPr lang="en-US" sz="2400" b="1" dirty="0"/>
            <a:t>: Fear study</a:t>
          </a:r>
          <a:endParaRPr lang="en-US" sz="2400" dirty="0"/>
        </a:p>
      </dgm:t>
    </dgm:pt>
    <dgm:pt modelId="{DA466C5B-9D32-264F-BE25-1F4E7E3B3191}" type="parTrans" cxnId="{7CB20B03-3CF8-1D4D-A029-AF6CDF53550A}">
      <dgm:prSet/>
      <dgm:spPr/>
      <dgm:t>
        <a:bodyPr/>
        <a:lstStyle/>
        <a:p>
          <a:endParaRPr lang="en-US" sz="2800"/>
        </a:p>
      </dgm:t>
    </dgm:pt>
    <dgm:pt modelId="{D1C8F19F-0BF9-C04F-8E68-567D50FFA47D}" type="sibTrans" cxnId="{7CB20B03-3CF8-1D4D-A029-AF6CDF53550A}">
      <dgm:prSet/>
      <dgm:spPr/>
      <dgm:t>
        <a:bodyPr/>
        <a:lstStyle/>
        <a:p>
          <a:endParaRPr lang="en-US" sz="2800"/>
        </a:p>
      </dgm:t>
    </dgm:pt>
    <dgm:pt modelId="{0507CBBE-B203-6C4C-88DA-73164DCA7CA3}">
      <dgm:prSet custT="1"/>
      <dgm:spPr/>
      <dgm:t>
        <a:bodyPr/>
        <a:lstStyle/>
        <a:p>
          <a:pPr rtl="0"/>
          <a:r>
            <a:rPr lang="en-US" sz="2400" dirty="0"/>
            <a:t>Unable to condition infants to fear inanimate objects such as wooden blocks and cloth curtains</a:t>
          </a:r>
        </a:p>
      </dgm:t>
    </dgm:pt>
    <dgm:pt modelId="{6486966B-2199-974B-9B13-87AF3C8879FD}" type="parTrans" cxnId="{99C9E213-A0C6-2246-8CC5-E51F166B03B8}">
      <dgm:prSet/>
      <dgm:spPr/>
      <dgm:t>
        <a:bodyPr/>
        <a:lstStyle/>
        <a:p>
          <a:endParaRPr lang="en-US" sz="2800"/>
        </a:p>
      </dgm:t>
    </dgm:pt>
    <dgm:pt modelId="{973F15C1-6BF3-9B46-8FF5-ACF90DE552F3}" type="sibTrans" cxnId="{99C9E213-A0C6-2246-8CC5-E51F166B03B8}">
      <dgm:prSet/>
      <dgm:spPr/>
      <dgm:t>
        <a:bodyPr/>
        <a:lstStyle/>
        <a:p>
          <a:endParaRPr lang="en-US" sz="2800"/>
        </a:p>
      </dgm:t>
    </dgm:pt>
    <dgm:pt modelId="{36C11143-03C8-8548-A442-43517A3BD97F}">
      <dgm:prSet custT="1"/>
      <dgm:spPr/>
      <dgm:t>
        <a:bodyPr/>
        <a:lstStyle/>
        <a:p>
          <a:pPr rtl="0"/>
          <a:r>
            <a:rPr lang="en-US" sz="2400" dirty="0"/>
            <a:t>Concluded possible biological predispositions to learn certain fears more easily than others</a:t>
          </a:r>
        </a:p>
      </dgm:t>
    </dgm:pt>
    <dgm:pt modelId="{C98BC582-1C7D-4C44-BAA9-D6B0B3F9F1D4}" type="parTrans" cxnId="{88F09E12-1E97-2B4A-B075-1BCDB6EBEAEA}">
      <dgm:prSet/>
      <dgm:spPr/>
      <dgm:t>
        <a:bodyPr/>
        <a:lstStyle/>
        <a:p>
          <a:endParaRPr lang="en-US" sz="2800"/>
        </a:p>
      </dgm:t>
    </dgm:pt>
    <dgm:pt modelId="{6E83D976-F60B-8D48-AD8C-14760A71D7A6}" type="sibTrans" cxnId="{88F09E12-1E97-2B4A-B075-1BCDB6EBEAEA}">
      <dgm:prSet/>
      <dgm:spPr/>
      <dgm:t>
        <a:bodyPr/>
        <a:lstStyle/>
        <a:p>
          <a:endParaRPr lang="en-US" sz="2800"/>
        </a:p>
      </dgm:t>
    </dgm:pt>
    <dgm:pt modelId="{6F3E3372-AD6B-2745-AA3C-6F167EC0E295}" type="pres">
      <dgm:prSet presAssocID="{4B0B0513-1937-B84C-A12F-C8F3E3D74C1A}" presName="Name0" presStyleCnt="0">
        <dgm:presLayoutVars>
          <dgm:chMax val="7"/>
          <dgm:chPref val="7"/>
          <dgm:dir/>
          <dgm:animLvl val="lvl"/>
        </dgm:presLayoutVars>
      </dgm:prSet>
      <dgm:spPr/>
    </dgm:pt>
    <dgm:pt modelId="{96EC89D7-F27C-B948-B7AC-8072030766FD}" type="pres">
      <dgm:prSet presAssocID="{275DCD32-0708-D94A-AE63-6D3854FF882D}" presName="Accent1" presStyleCnt="0"/>
      <dgm:spPr/>
    </dgm:pt>
    <dgm:pt modelId="{96D08CBA-87B3-6445-9BB6-48F524846E91}" type="pres">
      <dgm:prSet presAssocID="{275DCD32-0708-D94A-AE63-6D3854FF882D}" presName="Accent" presStyleLbl="node1" presStyleIdx="0" presStyleCnt="2"/>
      <dgm:spPr/>
    </dgm:pt>
    <dgm:pt modelId="{B1E6FA59-C210-CF43-9FBD-0671BACB0B1E}" type="pres">
      <dgm:prSet presAssocID="{275DCD32-0708-D94A-AE63-6D3854FF882D}" presName="Child1" presStyleLbl="revTx" presStyleIdx="0" presStyleCnt="4" custScaleX="156009" custScaleY="111778" custLinFactNeighborX="19215" custLinFactNeighborY="0">
        <dgm:presLayoutVars>
          <dgm:chMax val="0"/>
          <dgm:chPref val="0"/>
          <dgm:bulletEnabled val="1"/>
        </dgm:presLayoutVars>
      </dgm:prSet>
      <dgm:spPr/>
    </dgm:pt>
    <dgm:pt modelId="{D2B759D5-486F-5E4D-B7CA-4B0711A679A1}" type="pres">
      <dgm:prSet presAssocID="{275DCD32-0708-D94A-AE63-6D3854FF882D}" presName="Parent1" presStyleLbl="revTx" presStyleIdx="1" presStyleCnt="4">
        <dgm:presLayoutVars>
          <dgm:chMax val="1"/>
          <dgm:chPref val="1"/>
          <dgm:bulletEnabled val="1"/>
        </dgm:presLayoutVars>
      </dgm:prSet>
      <dgm:spPr/>
    </dgm:pt>
    <dgm:pt modelId="{0781F38C-4F22-8F4C-B010-AE94F8812056}" type="pres">
      <dgm:prSet presAssocID="{EB3D6E37-8826-B241-B257-E3795D05F9A1}" presName="Accent2" presStyleCnt="0"/>
      <dgm:spPr/>
    </dgm:pt>
    <dgm:pt modelId="{6F7360EB-A440-D544-9202-FA061AF64AE5}" type="pres">
      <dgm:prSet presAssocID="{EB3D6E37-8826-B241-B257-E3795D05F9A1}" presName="Accent" presStyleLbl="node1" presStyleIdx="1" presStyleCnt="2"/>
      <dgm:spPr/>
    </dgm:pt>
    <dgm:pt modelId="{4C63DB6B-C4BF-4748-BABC-5A50EB7639B9}" type="pres">
      <dgm:prSet presAssocID="{EB3D6E37-8826-B241-B257-E3795D05F9A1}" presName="Child2" presStyleLbl="revTx" presStyleIdx="2" presStyleCnt="4" custScaleX="217448" custScaleY="249368" custLinFactNeighborX="97713" custLinFactNeighborY="16666">
        <dgm:presLayoutVars>
          <dgm:chMax val="0"/>
          <dgm:chPref val="0"/>
          <dgm:bulletEnabled val="1"/>
        </dgm:presLayoutVars>
      </dgm:prSet>
      <dgm:spPr/>
    </dgm:pt>
    <dgm:pt modelId="{E57917E8-C475-7549-B5EA-0C06B6981968}" type="pres">
      <dgm:prSet presAssocID="{EB3D6E37-8826-B241-B257-E3795D05F9A1}" presName="Parent2" presStyleLbl="revTx" presStyleIdx="3" presStyleCnt="4">
        <dgm:presLayoutVars>
          <dgm:chMax val="1"/>
          <dgm:chPref val="1"/>
          <dgm:bulletEnabled val="1"/>
        </dgm:presLayoutVars>
      </dgm:prSet>
      <dgm:spPr/>
    </dgm:pt>
  </dgm:ptLst>
  <dgm:cxnLst>
    <dgm:cxn modelId="{7CB20B03-3CF8-1D4D-A029-AF6CDF53550A}" srcId="{4B0B0513-1937-B84C-A12F-C8F3E3D74C1A}" destId="{EB3D6E37-8826-B241-B257-E3795D05F9A1}" srcOrd="1" destOrd="0" parTransId="{DA466C5B-9D32-264F-BE25-1F4E7E3B3191}" sibTransId="{D1C8F19F-0BF9-C04F-8E68-567D50FFA47D}"/>
    <dgm:cxn modelId="{88F09E12-1E97-2B4A-B075-1BCDB6EBEAEA}" srcId="{EB3D6E37-8826-B241-B257-E3795D05F9A1}" destId="{36C11143-03C8-8548-A442-43517A3BD97F}" srcOrd="1" destOrd="0" parTransId="{C98BC582-1C7D-4C44-BAA9-D6B0B3F9F1D4}" sibTransId="{6E83D976-F60B-8D48-AD8C-14760A71D7A6}"/>
    <dgm:cxn modelId="{99C9E213-A0C6-2246-8CC5-E51F166B03B8}" srcId="{EB3D6E37-8826-B241-B257-E3795D05F9A1}" destId="{0507CBBE-B203-6C4C-88DA-73164DCA7CA3}" srcOrd="0" destOrd="0" parTransId="{6486966B-2199-974B-9B13-87AF3C8879FD}" sibTransId="{973F15C1-6BF3-9B46-8FF5-ACF90DE552F3}"/>
    <dgm:cxn modelId="{7FECA527-F6CC-4871-893D-63ED851DBF8C}" type="presOf" srcId="{36C11143-03C8-8548-A442-43517A3BD97F}" destId="{4C63DB6B-C4BF-4748-BABC-5A50EB7639B9}" srcOrd="0" destOrd="1" presId="urn:microsoft.com/office/officeart/2009/layout/CircleArrowProcess"/>
    <dgm:cxn modelId="{C846B947-94C6-418E-A9BB-39E25DE95AAF}" type="presOf" srcId="{4B0B0513-1937-B84C-A12F-C8F3E3D74C1A}" destId="{6F3E3372-AD6B-2745-AA3C-6F167EC0E295}" srcOrd="0" destOrd="0" presId="urn:microsoft.com/office/officeart/2009/layout/CircleArrowProcess"/>
    <dgm:cxn modelId="{E923E14B-F6D1-491D-88A3-3183C1C51C34}" type="presOf" srcId="{0507CBBE-B203-6C4C-88DA-73164DCA7CA3}" destId="{4C63DB6B-C4BF-4748-BABC-5A50EB7639B9}" srcOrd="0" destOrd="0" presId="urn:microsoft.com/office/officeart/2009/layout/CircleArrowProcess"/>
    <dgm:cxn modelId="{828F1984-8C44-874D-A578-8F5608527828}" srcId="{275DCD32-0708-D94A-AE63-6D3854FF882D}" destId="{AD43F4A8-38B6-8E47-AE64-FE19AE0A3C38}" srcOrd="0" destOrd="0" parTransId="{CD2E83B9-04E8-304F-9CDE-502B3B073C4F}" sibTransId="{4E134A5B-01F2-854F-85BC-B8E923C48ADB}"/>
    <dgm:cxn modelId="{95E10290-8EEF-4916-AB50-2347567ED219}" type="presOf" srcId="{EB3D6E37-8826-B241-B257-E3795D05F9A1}" destId="{E57917E8-C475-7549-B5EA-0C06B6981968}" srcOrd="0" destOrd="0" presId="urn:microsoft.com/office/officeart/2009/layout/CircleArrowProcess"/>
    <dgm:cxn modelId="{7432EFB0-43F5-466F-BDF9-F6903D6D27CF}" type="presOf" srcId="{AD43F4A8-38B6-8E47-AE64-FE19AE0A3C38}" destId="{B1E6FA59-C210-CF43-9FBD-0671BACB0B1E}" srcOrd="0" destOrd="0" presId="urn:microsoft.com/office/officeart/2009/layout/CircleArrowProcess"/>
    <dgm:cxn modelId="{1D02F9B6-B514-4C9C-BFF3-ECB1DCC39051}" type="presOf" srcId="{275DCD32-0708-D94A-AE63-6D3854FF882D}" destId="{D2B759D5-486F-5E4D-B7CA-4B0711A679A1}" srcOrd="0" destOrd="0" presId="urn:microsoft.com/office/officeart/2009/layout/CircleArrowProcess"/>
    <dgm:cxn modelId="{9D8FC1CB-E8C5-A543-ACF2-F4CB97392EFA}" srcId="{4B0B0513-1937-B84C-A12F-C8F3E3D74C1A}" destId="{275DCD32-0708-D94A-AE63-6D3854FF882D}" srcOrd="0" destOrd="0" parTransId="{C1509266-C24F-BB45-8525-246E519C0EBD}" sibTransId="{03712F89-407D-464F-B6CF-2BDCF40895F7}"/>
    <dgm:cxn modelId="{CC991B3F-843C-4452-8B49-E2CE5047EB26}" type="presParOf" srcId="{6F3E3372-AD6B-2745-AA3C-6F167EC0E295}" destId="{96EC89D7-F27C-B948-B7AC-8072030766FD}" srcOrd="0" destOrd="0" presId="urn:microsoft.com/office/officeart/2009/layout/CircleArrowProcess"/>
    <dgm:cxn modelId="{2E11E06A-AD96-4C1B-A0D1-3DE11FC53CA9}" type="presParOf" srcId="{96EC89D7-F27C-B948-B7AC-8072030766FD}" destId="{96D08CBA-87B3-6445-9BB6-48F524846E91}" srcOrd="0" destOrd="0" presId="urn:microsoft.com/office/officeart/2009/layout/CircleArrowProcess"/>
    <dgm:cxn modelId="{6D354178-A8FE-4614-8427-7B0E0627F868}" type="presParOf" srcId="{6F3E3372-AD6B-2745-AA3C-6F167EC0E295}" destId="{B1E6FA59-C210-CF43-9FBD-0671BACB0B1E}" srcOrd="1" destOrd="0" presId="urn:microsoft.com/office/officeart/2009/layout/CircleArrowProcess"/>
    <dgm:cxn modelId="{00A056AB-519E-4E7A-86F6-CE1AB7F25F53}" type="presParOf" srcId="{6F3E3372-AD6B-2745-AA3C-6F167EC0E295}" destId="{D2B759D5-486F-5E4D-B7CA-4B0711A679A1}" srcOrd="2" destOrd="0" presId="urn:microsoft.com/office/officeart/2009/layout/CircleArrowProcess"/>
    <dgm:cxn modelId="{CE17A092-9587-4881-AD71-227CC1BC4694}" type="presParOf" srcId="{6F3E3372-AD6B-2745-AA3C-6F167EC0E295}" destId="{0781F38C-4F22-8F4C-B010-AE94F8812056}" srcOrd="3" destOrd="0" presId="urn:microsoft.com/office/officeart/2009/layout/CircleArrowProcess"/>
    <dgm:cxn modelId="{9C07ABF1-D6B3-46AF-A916-BB4CB2A3C9AE}" type="presParOf" srcId="{0781F38C-4F22-8F4C-B010-AE94F8812056}" destId="{6F7360EB-A440-D544-9202-FA061AF64AE5}" srcOrd="0" destOrd="0" presId="urn:microsoft.com/office/officeart/2009/layout/CircleArrowProcess"/>
    <dgm:cxn modelId="{AD0E4095-665B-485B-BD92-0893F78C607C}" type="presParOf" srcId="{6F3E3372-AD6B-2745-AA3C-6F167EC0E295}" destId="{4C63DB6B-C4BF-4748-BABC-5A50EB7639B9}" srcOrd="4" destOrd="0" presId="urn:microsoft.com/office/officeart/2009/layout/CircleArrowProcess"/>
    <dgm:cxn modelId="{BC273E92-1F1D-4A57-9714-28A1D1988695}" type="presParOf" srcId="{6F3E3372-AD6B-2745-AA3C-6F167EC0E295}" destId="{E57917E8-C475-7549-B5EA-0C06B6981968}" srcOrd="5" destOrd="0" presId="urn:microsoft.com/office/officeart/2009/layout/Circle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F3280C-39D2-E14E-8574-0EB28D7120B6}">
      <dsp:nvSpPr>
        <dsp:cNvPr id="0" name=""/>
        <dsp:cNvSpPr/>
      </dsp:nvSpPr>
      <dsp:spPr>
        <a:xfrm>
          <a:off x="0" y="38589"/>
          <a:ext cx="9319591" cy="1642680"/>
        </a:xfrm>
        <a:prstGeom prst="cube">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rtl="0">
            <a:lnSpc>
              <a:spcPct val="90000"/>
            </a:lnSpc>
            <a:spcBef>
              <a:spcPct val="0"/>
            </a:spcBef>
            <a:spcAft>
              <a:spcPct val="35000"/>
            </a:spcAft>
            <a:buNone/>
          </a:pPr>
          <a:r>
            <a:rPr lang="en-US" sz="3600" b="0" kern="1200" dirty="0"/>
            <a:t>Learning Through Classical Conditioning</a:t>
          </a:r>
        </a:p>
      </dsp:txBody>
      <dsp:txXfrm>
        <a:off x="0" y="449259"/>
        <a:ext cx="8908921" cy="1232010"/>
      </dsp:txXfrm>
    </dsp:sp>
    <dsp:sp modelId="{A3AC5793-F7BD-A344-9E63-9AB8B5E0D611}">
      <dsp:nvSpPr>
        <dsp:cNvPr id="0" name=""/>
        <dsp:cNvSpPr/>
      </dsp:nvSpPr>
      <dsp:spPr>
        <a:xfrm>
          <a:off x="0" y="1784950"/>
          <a:ext cx="9319591" cy="1642680"/>
        </a:xfrm>
        <a:prstGeom prst="cube">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rtl="0">
            <a:lnSpc>
              <a:spcPct val="90000"/>
            </a:lnSpc>
            <a:spcBef>
              <a:spcPct val="0"/>
            </a:spcBef>
            <a:spcAft>
              <a:spcPct val="35000"/>
            </a:spcAft>
            <a:buNone/>
          </a:pPr>
          <a:r>
            <a:rPr lang="en-US" sz="3600" b="0" kern="1200" dirty="0"/>
            <a:t>Learning Through Operant Conditioning</a:t>
          </a:r>
        </a:p>
      </dsp:txBody>
      <dsp:txXfrm>
        <a:off x="0" y="2195620"/>
        <a:ext cx="8908921" cy="1232010"/>
      </dsp:txXfrm>
    </dsp:sp>
    <dsp:sp modelId="{3C081B37-346D-9241-B99D-0538325EF64E}">
      <dsp:nvSpPr>
        <dsp:cNvPr id="0" name=""/>
        <dsp:cNvSpPr/>
      </dsp:nvSpPr>
      <dsp:spPr>
        <a:xfrm>
          <a:off x="0" y="3531310"/>
          <a:ext cx="9319591" cy="1642680"/>
        </a:xfrm>
        <a:prstGeom prst="cube">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rtl="0">
            <a:lnSpc>
              <a:spcPct val="90000"/>
            </a:lnSpc>
            <a:spcBef>
              <a:spcPct val="0"/>
            </a:spcBef>
            <a:spcAft>
              <a:spcPct val="35000"/>
            </a:spcAft>
            <a:buNone/>
          </a:pPr>
          <a:r>
            <a:rPr lang="en-US" sz="3600" b="0" kern="1200" dirty="0"/>
            <a:t>Biological and Cognitive Aspects </a:t>
          </a:r>
          <a:br>
            <a:rPr lang="en-US" sz="3600" b="0" kern="1200" dirty="0"/>
          </a:br>
          <a:r>
            <a:rPr lang="en-US" sz="3600" b="0" kern="1200" dirty="0"/>
            <a:t>of Learning</a:t>
          </a:r>
        </a:p>
      </dsp:txBody>
      <dsp:txXfrm>
        <a:off x="0" y="3941980"/>
        <a:ext cx="8908921" cy="12320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DE6418-BC3F-AE4D-960F-D2852667CDCC}">
      <dsp:nvSpPr>
        <dsp:cNvPr id="0" name=""/>
        <dsp:cNvSpPr/>
      </dsp:nvSpPr>
      <dsp:spPr>
        <a:xfrm>
          <a:off x="4460625" y="1020390"/>
          <a:ext cx="784295" cy="91440"/>
        </a:xfrm>
        <a:custGeom>
          <a:avLst/>
          <a:gdLst/>
          <a:ahLst/>
          <a:cxnLst/>
          <a:rect l="0" t="0" r="0" b="0"/>
          <a:pathLst>
            <a:path>
              <a:moveTo>
                <a:pt x="0" y="45720"/>
              </a:moveTo>
              <a:lnTo>
                <a:pt x="784295" y="45720"/>
              </a:lnTo>
            </a:path>
          </a:pathLst>
        </a:custGeom>
        <a:noFill/>
        <a:ln w="9525" cap="flat" cmpd="sng" algn="ctr">
          <a:solidFill>
            <a:schemeClr val="accent4">
              <a:hueOff val="0"/>
              <a:satOff val="0"/>
              <a:lumOff val="0"/>
              <a:alphaOff val="0"/>
            </a:schemeClr>
          </a:solidFill>
          <a:prstDash val="solid"/>
          <a:tailEnd type="arrow"/>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4832400" y="1062036"/>
        <a:ext cx="40744" cy="8148"/>
      </dsp:txXfrm>
    </dsp:sp>
    <dsp:sp modelId="{494FF8B2-3318-0E4F-9502-0DA588B611D6}">
      <dsp:nvSpPr>
        <dsp:cNvPr id="0" name=""/>
        <dsp:cNvSpPr/>
      </dsp:nvSpPr>
      <dsp:spPr>
        <a:xfrm>
          <a:off x="919402" y="3203"/>
          <a:ext cx="3543022" cy="2125813"/>
        </a:xfrm>
        <a:prstGeom prst="rect">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rtl="0">
            <a:lnSpc>
              <a:spcPct val="90000"/>
            </a:lnSpc>
            <a:spcBef>
              <a:spcPct val="0"/>
            </a:spcBef>
            <a:spcAft>
              <a:spcPct val="35000"/>
            </a:spcAft>
            <a:buNone/>
          </a:pPr>
          <a:r>
            <a:rPr lang="en-US" sz="2100" kern="1200"/>
            <a:t>John Watson and Rosalie Rayner conducted a study on an 11-month-old infant named Albert</a:t>
          </a:r>
          <a:endParaRPr lang="en-US" sz="2100" kern="1200" dirty="0"/>
        </a:p>
      </dsp:txBody>
      <dsp:txXfrm>
        <a:off x="919402" y="3203"/>
        <a:ext cx="3543022" cy="2125813"/>
      </dsp:txXfrm>
    </dsp:sp>
    <dsp:sp modelId="{7BD4D944-6B90-004A-A79D-FFC3AEA1978A}">
      <dsp:nvSpPr>
        <dsp:cNvPr id="0" name=""/>
        <dsp:cNvSpPr/>
      </dsp:nvSpPr>
      <dsp:spPr>
        <a:xfrm>
          <a:off x="2690913" y="2127217"/>
          <a:ext cx="4357918" cy="784295"/>
        </a:xfrm>
        <a:custGeom>
          <a:avLst/>
          <a:gdLst/>
          <a:ahLst/>
          <a:cxnLst/>
          <a:rect l="0" t="0" r="0" b="0"/>
          <a:pathLst>
            <a:path>
              <a:moveTo>
                <a:pt x="4357918" y="0"/>
              </a:moveTo>
              <a:lnTo>
                <a:pt x="4357918" y="409247"/>
              </a:lnTo>
              <a:lnTo>
                <a:pt x="0" y="409247"/>
              </a:lnTo>
              <a:lnTo>
                <a:pt x="0" y="784295"/>
              </a:lnTo>
            </a:path>
          </a:pathLst>
        </a:custGeom>
        <a:noFill/>
        <a:ln w="9525" cap="flat" cmpd="sng" algn="ctr">
          <a:solidFill>
            <a:schemeClr val="accent4">
              <a:hueOff val="-2338009"/>
              <a:satOff val="-7072"/>
              <a:lumOff val="686"/>
              <a:alphaOff val="0"/>
            </a:schemeClr>
          </a:solidFill>
          <a:prstDash val="solid"/>
          <a:tailEnd type="arrow"/>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4759036" y="2515290"/>
        <a:ext cx="221672" cy="8148"/>
      </dsp:txXfrm>
    </dsp:sp>
    <dsp:sp modelId="{AC41DF57-3C78-D840-81E9-791D17295DD6}">
      <dsp:nvSpPr>
        <dsp:cNvPr id="0" name=""/>
        <dsp:cNvSpPr/>
      </dsp:nvSpPr>
      <dsp:spPr>
        <a:xfrm>
          <a:off x="5277320" y="3203"/>
          <a:ext cx="3543022" cy="2125813"/>
        </a:xfrm>
        <a:prstGeom prst="rect">
          <a:avLst/>
        </a:prstGeom>
        <a:solidFill>
          <a:schemeClr val="accent4">
            <a:hueOff val="-1558673"/>
            <a:satOff val="-4715"/>
            <a:lumOff val="457"/>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rtl="0">
            <a:lnSpc>
              <a:spcPct val="90000"/>
            </a:lnSpc>
            <a:spcBef>
              <a:spcPct val="0"/>
            </a:spcBef>
            <a:spcAft>
              <a:spcPct val="35000"/>
            </a:spcAft>
            <a:buNone/>
          </a:pPr>
          <a:r>
            <a:rPr lang="en-US" sz="2100" kern="1200"/>
            <a:t>While Albert was looking at a little white rat, Watson quietly sneaked behind him with a long iron bar and a hammer and clanged the two together</a:t>
          </a:r>
          <a:endParaRPr lang="en-US" sz="2100" kern="1200" dirty="0"/>
        </a:p>
      </dsp:txBody>
      <dsp:txXfrm>
        <a:off x="5277320" y="3203"/>
        <a:ext cx="3543022" cy="2125813"/>
      </dsp:txXfrm>
    </dsp:sp>
    <dsp:sp modelId="{D731B286-440C-9043-ADA5-1AAE28AB9200}">
      <dsp:nvSpPr>
        <dsp:cNvPr id="0" name=""/>
        <dsp:cNvSpPr/>
      </dsp:nvSpPr>
      <dsp:spPr>
        <a:xfrm>
          <a:off x="4460625" y="3961099"/>
          <a:ext cx="784295" cy="91440"/>
        </a:xfrm>
        <a:custGeom>
          <a:avLst/>
          <a:gdLst/>
          <a:ahLst/>
          <a:cxnLst/>
          <a:rect l="0" t="0" r="0" b="0"/>
          <a:pathLst>
            <a:path>
              <a:moveTo>
                <a:pt x="0" y="45720"/>
              </a:moveTo>
              <a:lnTo>
                <a:pt x="784295" y="45720"/>
              </a:lnTo>
            </a:path>
          </a:pathLst>
        </a:custGeom>
        <a:noFill/>
        <a:ln w="9525" cap="flat" cmpd="sng" algn="ctr">
          <a:solidFill>
            <a:schemeClr val="accent4">
              <a:hueOff val="-4676018"/>
              <a:satOff val="-14145"/>
              <a:lumOff val="1372"/>
              <a:alphaOff val="0"/>
            </a:schemeClr>
          </a:solidFill>
          <a:prstDash val="solid"/>
          <a:tailEnd type="arrow"/>
        </a:ln>
        <a:effectLst/>
        <a:scene3d>
          <a:camera prst="orthographicFront">
            <a:rot lat="0" lon="0" rev="0"/>
          </a:camera>
          <a:lightRig rig="contrasting" dir="t">
            <a:rot lat="0" lon="0" rev="1200000"/>
          </a:lightRig>
        </a:scene3d>
        <a:sp3d z="-110000"/>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4832400" y="4002745"/>
        <a:ext cx="40744" cy="8148"/>
      </dsp:txXfrm>
    </dsp:sp>
    <dsp:sp modelId="{12519941-8D71-AB48-8F10-B560A7CDCC66}">
      <dsp:nvSpPr>
        <dsp:cNvPr id="0" name=""/>
        <dsp:cNvSpPr/>
      </dsp:nvSpPr>
      <dsp:spPr>
        <a:xfrm>
          <a:off x="919402" y="2943912"/>
          <a:ext cx="3543022" cy="2125813"/>
        </a:xfrm>
        <a:prstGeom prst="rect">
          <a:avLst/>
        </a:prstGeom>
        <a:solidFill>
          <a:schemeClr val="accent4">
            <a:hueOff val="-3117346"/>
            <a:satOff val="-9430"/>
            <a:lumOff val="915"/>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rtl="0">
            <a:lnSpc>
              <a:spcPct val="90000"/>
            </a:lnSpc>
            <a:spcBef>
              <a:spcPct val="0"/>
            </a:spcBef>
            <a:spcAft>
              <a:spcPct val="35000"/>
            </a:spcAft>
            <a:buNone/>
          </a:pPr>
          <a:r>
            <a:rPr lang="en-US" sz="2100" kern="1200"/>
            <a:t>Albert</a:t>
          </a:r>
          <a:r>
            <a:rPr lang="fr-FR" altLang="ja-JP" sz="2100" kern="1200"/>
            <a:t>'</a:t>
          </a:r>
          <a:r>
            <a:rPr lang="en-US" sz="2100" kern="1200"/>
            <a:t>s reflexive response, the UCR, was a fear-avoidance response to the loud noise, which was the UCS</a:t>
          </a:r>
          <a:endParaRPr lang="en-US" sz="2100" kern="1200" dirty="0"/>
        </a:p>
      </dsp:txBody>
      <dsp:txXfrm>
        <a:off x="919402" y="2943912"/>
        <a:ext cx="3543022" cy="2125813"/>
      </dsp:txXfrm>
    </dsp:sp>
    <dsp:sp modelId="{C38E253A-0F40-4641-BB9A-BD275BCC69AE}">
      <dsp:nvSpPr>
        <dsp:cNvPr id="0" name=""/>
        <dsp:cNvSpPr/>
      </dsp:nvSpPr>
      <dsp:spPr>
        <a:xfrm>
          <a:off x="5277320" y="2943912"/>
          <a:ext cx="3543022" cy="2125813"/>
        </a:xfrm>
        <a:prstGeom prst="rect">
          <a:avLst/>
        </a:prstGeom>
        <a:solidFill>
          <a:schemeClr val="accent4">
            <a:hueOff val="-4676018"/>
            <a:satOff val="-14145"/>
            <a:lumOff val="1372"/>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rtl="0">
            <a:lnSpc>
              <a:spcPct val="90000"/>
            </a:lnSpc>
            <a:spcBef>
              <a:spcPct val="0"/>
            </a:spcBef>
            <a:spcAft>
              <a:spcPct val="35000"/>
            </a:spcAft>
            <a:buNone/>
          </a:pPr>
          <a:r>
            <a:rPr lang="en-US" sz="2100" kern="1200"/>
            <a:t>After pairing the white rat with the unexpected loud noise only 7 times, the white rat became a CS</a:t>
          </a:r>
          <a:endParaRPr lang="en-US" sz="2100" kern="1200" dirty="0"/>
        </a:p>
      </dsp:txBody>
      <dsp:txXfrm>
        <a:off x="5277320" y="2943912"/>
        <a:ext cx="3543022" cy="212581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D08CBA-87B3-6445-9BB6-48F524846E91}">
      <dsp:nvSpPr>
        <dsp:cNvPr id="0" name=""/>
        <dsp:cNvSpPr/>
      </dsp:nvSpPr>
      <dsp:spPr>
        <a:xfrm>
          <a:off x="2224603" y="-122492"/>
          <a:ext cx="3372642" cy="3372738"/>
        </a:xfrm>
        <a:prstGeom prst="circularArrow">
          <a:avLst>
            <a:gd name="adj1" fmla="val 10980"/>
            <a:gd name="adj2" fmla="val 1142322"/>
            <a:gd name="adj3" fmla="val 4500000"/>
            <a:gd name="adj4" fmla="val 10800000"/>
            <a:gd name="adj5" fmla="val 12500"/>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1E6FA59-C210-CF43-9FBD-0671BACB0B1E}">
      <dsp:nvSpPr>
        <dsp:cNvPr id="0" name=""/>
        <dsp:cNvSpPr/>
      </dsp:nvSpPr>
      <dsp:spPr>
        <a:xfrm>
          <a:off x="5414684" y="799477"/>
          <a:ext cx="3153936" cy="149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228600" lvl="1" indent="-228600" algn="l" defTabSz="1066800" rtl="0">
            <a:lnSpc>
              <a:spcPct val="90000"/>
            </a:lnSpc>
            <a:spcBef>
              <a:spcPct val="0"/>
            </a:spcBef>
            <a:spcAft>
              <a:spcPct val="15000"/>
            </a:spcAft>
            <a:buChar char="•"/>
          </a:pPr>
          <a:r>
            <a:rPr lang="en-US" sz="2400" kern="1200" dirty="0"/>
            <a:t>Deconditioned a pre-existing fear of rabbits in a 3-year-old boy</a:t>
          </a:r>
          <a:br>
            <a:rPr lang="en-US" sz="1600" kern="1200" dirty="0"/>
          </a:br>
          <a:endParaRPr lang="en-US" sz="1600" kern="1200" dirty="0"/>
        </a:p>
      </dsp:txBody>
      <dsp:txXfrm>
        <a:off x="5414684" y="799477"/>
        <a:ext cx="3153936" cy="1498941"/>
      </dsp:txXfrm>
    </dsp:sp>
    <dsp:sp modelId="{D2B759D5-486F-5E4D-B7CA-4B0711A679A1}">
      <dsp:nvSpPr>
        <dsp:cNvPr id="0" name=""/>
        <dsp:cNvSpPr/>
      </dsp:nvSpPr>
      <dsp:spPr>
        <a:xfrm>
          <a:off x="2969481" y="1098575"/>
          <a:ext cx="1881668" cy="940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rtl="0">
            <a:lnSpc>
              <a:spcPct val="90000"/>
            </a:lnSpc>
            <a:spcBef>
              <a:spcPct val="0"/>
            </a:spcBef>
            <a:spcAft>
              <a:spcPct val="35000"/>
            </a:spcAft>
            <a:buNone/>
          </a:pPr>
          <a:r>
            <a:rPr lang="en-US" sz="2400" b="1" kern="1200" dirty="0"/>
            <a:t>Mary Cover Jones</a:t>
          </a:r>
          <a:endParaRPr lang="en-US" sz="2400" kern="1200" dirty="0"/>
        </a:p>
      </dsp:txBody>
      <dsp:txXfrm>
        <a:off x="2969481" y="1098575"/>
        <a:ext cx="1881668" cy="940723"/>
      </dsp:txXfrm>
    </dsp:sp>
    <dsp:sp modelId="{6F7360EB-A440-D544-9202-FA061AF64AE5}">
      <dsp:nvSpPr>
        <dsp:cNvPr id="0" name=""/>
        <dsp:cNvSpPr/>
      </dsp:nvSpPr>
      <dsp:spPr>
        <a:xfrm>
          <a:off x="1528409" y="2039298"/>
          <a:ext cx="2897356" cy="2898581"/>
        </a:xfrm>
        <a:prstGeom prst="blockArc">
          <a:avLst>
            <a:gd name="adj1" fmla="val 0"/>
            <a:gd name="adj2" fmla="val 18900000"/>
            <a:gd name="adj3" fmla="val 12740"/>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C63DB6B-C4BF-4748-BABC-5A50EB7639B9}">
      <dsp:nvSpPr>
        <dsp:cNvPr id="0" name=""/>
        <dsp:cNvSpPr/>
      </dsp:nvSpPr>
      <dsp:spPr>
        <a:xfrm>
          <a:off x="5312562" y="1838843"/>
          <a:ext cx="4396011" cy="33440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228600" lvl="1" indent="-228600" algn="l" defTabSz="1066800" rtl="0">
            <a:lnSpc>
              <a:spcPct val="90000"/>
            </a:lnSpc>
            <a:spcBef>
              <a:spcPct val="0"/>
            </a:spcBef>
            <a:spcAft>
              <a:spcPct val="15000"/>
            </a:spcAft>
            <a:buChar char="•"/>
          </a:pPr>
          <a:r>
            <a:rPr lang="en-US" sz="2400" kern="1200" dirty="0"/>
            <a:t>Unable to condition infants to fear inanimate objects such as wooden blocks and cloth curtains</a:t>
          </a:r>
        </a:p>
        <a:p>
          <a:pPr marL="228600" lvl="1" indent="-228600" algn="l" defTabSz="1066800" rtl="0">
            <a:lnSpc>
              <a:spcPct val="90000"/>
            </a:lnSpc>
            <a:spcBef>
              <a:spcPct val="0"/>
            </a:spcBef>
            <a:spcAft>
              <a:spcPct val="15000"/>
            </a:spcAft>
            <a:buChar char="•"/>
          </a:pPr>
          <a:r>
            <a:rPr lang="en-US" sz="2400" kern="1200" dirty="0"/>
            <a:t>Concluded possible biological predispositions to learn certain fears more easily than others</a:t>
          </a:r>
        </a:p>
      </dsp:txBody>
      <dsp:txXfrm>
        <a:off x="5312562" y="1838843"/>
        <a:ext cx="4396011" cy="3344021"/>
      </dsp:txXfrm>
    </dsp:sp>
    <dsp:sp modelId="{E57917E8-C475-7549-B5EA-0C06B6981968}">
      <dsp:nvSpPr>
        <dsp:cNvPr id="0" name=""/>
        <dsp:cNvSpPr/>
      </dsp:nvSpPr>
      <dsp:spPr>
        <a:xfrm>
          <a:off x="2028646" y="3040240"/>
          <a:ext cx="1881668" cy="940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rtl="0">
            <a:lnSpc>
              <a:spcPct val="90000"/>
            </a:lnSpc>
            <a:spcBef>
              <a:spcPct val="0"/>
            </a:spcBef>
            <a:spcAft>
              <a:spcPct val="35000"/>
            </a:spcAft>
            <a:buNone/>
          </a:pPr>
          <a:r>
            <a:rPr lang="en-US" sz="2400" b="1" kern="1200" dirty="0"/>
            <a:t>Elsie </a:t>
          </a:r>
          <a:r>
            <a:rPr lang="en-US" sz="2400" b="1" kern="1200" dirty="0" err="1"/>
            <a:t>Bregman</a:t>
          </a:r>
          <a:r>
            <a:rPr lang="en-US" sz="2400" b="1" kern="1200" dirty="0"/>
            <a:t>: Fear study</a:t>
          </a:r>
          <a:endParaRPr lang="en-US" sz="2400" kern="1200" dirty="0"/>
        </a:p>
      </dsp:txBody>
      <dsp:txXfrm>
        <a:off x="2028646" y="3040240"/>
        <a:ext cx="1881668" cy="94072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853EC8-019D-4D26-81DD-BB7C1CA52CF9}" type="datetimeFigureOut">
              <a:rPr lang="en-GB" smtClean="0"/>
              <a:t>22/09/2020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E380CB-8B61-45F7-8FF8-2CA78FF3E130}" type="slidenum">
              <a:rPr lang="en-GB" smtClean="0"/>
              <a:t>‹#›</a:t>
            </a:fld>
            <a:endParaRPr lang="en-GB"/>
          </a:p>
        </p:txBody>
      </p:sp>
    </p:spTree>
    <p:extLst>
      <p:ext uri="{BB962C8B-B14F-4D97-AF65-F5344CB8AC3E}">
        <p14:creationId xmlns:p14="http://schemas.microsoft.com/office/powerpoint/2010/main" val="40122906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1673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buFontTx/>
              <a:buChar char="•"/>
            </a:pPr>
            <a:r>
              <a:rPr lang="en-US" dirty="0">
                <a:latin typeface="Calibri" charset="0"/>
              </a:rPr>
              <a:t>Clark Hull (standing with visor) supervising a classical conditioning experiment at Yale University in the 1920s. </a:t>
            </a:r>
          </a:p>
          <a:p>
            <a:pPr marL="171450" indent="-171450">
              <a:buFontTx/>
              <a:buChar char="•"/>
            </a:pPr>
            <a:r>
              <a:rPr lang="en-US" dirty="0">
                <a:latin typeface="Calibri" charset="0"/>
              </a:rPr>
              <a:t>The seated graduate student is being conditioned to blink at the sound of a tone in anticipation of a slap to the face. Actually this particular graduate student, Ernest </a:t>
            </a:r>
            <a:r>
              <a:rPr lang="en-US" dirty="0" err="1">
                <a:latin typeface="Calibri" charset="0"/>
              </a:rPr>
              <a:t>Hilgard</a:t>
            </a:r>
            <a:r>
              <a:rPr lang="en-US" dirty="0">
                <a:latin typeface="Calibri" charset="0"/>
              </a:rPr>
              <a:t>, went on to become one of the most famous psychologists of the twentieth century.</a:t>
            </a:r>
          </a:p>
        </p:txBody>
      </p:sp>
      <p:sp>
        <p:nvSpPr>
          <p:cNvPr id="11673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5533D14A-4BD8-734D-8BB8-6CF58275CCAE}" type="slidenum">
              <a:rPr lang="en-US" sz="1200">
                <a:solidFill>
                  <a:prstClr val="black"/>
                </a:solidFill>
              </a:rPr>
              <a:pPr eaLnBrk="1" hangingPunct="1"/>
              <a:t>11</a:t>
            </a:fld>
            <a:endParaRPr lang="en-US" sz="1200">
              <a:solidFill>
                <a:prstClr val="black"/>
              </a:solidFill>
            </a:endParaRPr>
          </a:p>
        </p:txBody>
      </p:sp>
    </p:spTree>
    <p:extLst>
      <p:ext uri="{BB962C8B-B14F-4D97-AF65-F5344CB8AC3E}">
        <p14:creationId xmlns:p14="http://schemas.microsoft.com/office/powerpoint/2010/main" val="34302546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171450" indent="-171450" eaLnBrk="1" hangingPunct="1">
              <a:buFont typeface="Arial"/>
              <a:buChar char="•"/>
              <a:defRPr/>
            </a:pPr>
            <a:r>
              <a:rPr lang="en-US" dirty="0">
                <a:latin typeface="Calibri" charset="0"/>
              </a:rPr>
              <a:t>Answer:  CS</a:t>
            </a:r>
            <a:r>
              <a:rPr lang="en-US" baseline="0" dirty="0">
                <a:latin typeface="Calibri" charset="0"/>
              </a:rPr>
              <a:t> or </a:t>
            </a:r>
            <a:r>
              <a:rPr lang="en-US" dirty="0">
                <a:latin typeface="Calibri" charset="0"/>
              </a:rPr>
              <a:t>Conditioned Stimulus</a:t>
            </a:r>
          </a:p>
          <a:p>
            <a:pPr marL="171450" indent="-171450" eaLnBrk="1" hangingPunct="1">
              <a:buFont typeface="Arial"/>
              <a:buChar char="•"/>
              <a:defRPr/>
            </a:pPr>
            <a:r>
              <a:rPr lang="en-US" dirty="0">
                <a:latin typeface="Calibri" charset="0"/>
              </a:rPr>
              <a:t>Albert</a:t>
            </a:r>
            <a:r>
              <a:rPr lang="fr-FR" altLang="ja-JP" dirty="0">
                <a:latin typeface="Arial" charset="0"/>
              </a:rPr>
              <a:t>'</a:t>
            </a:r>
            <a:r>
              <a:rPr lang="en-US" altLang="ja-JP" dirty="0">
                <a:latin typeface="Calibri" charset="0"/>
              </a:rPr>
              <a:t>s reflexive response, the UCR, was a fear-avoidance response (e.g., crying and trying to crawl away) to the loud noise, which was the UCS</a:t>
            </a:r>
          </a:p>
          <a:p>
            <a:pPr marL="171450" indent="-171450" eaLnBrk="1" hangingPunct="1">
              <a:buFont typeface="Arial"/>
              <a:buChar char="•"/>
              <a:defRPr/>
            </a:pPr>
            <a:r>
              <a:rPr lang="en-US" dirty="0"/>
              <a:t>In the photograph on the left, Little Albert did not display any fear of the white rat before the classical conditioning trials but rather attempted to play with it. However, following the conditioning trials in which the sight of the white rat was paired with an unexpected loud noise, he acquired a fear response to the rat. In the second photograph, he is generalizing this conditioned fear response to a rabbit.</a:t>
            </a:r>
          </a:p>
          <a:p>
            <a:pPr marL="171450" indent="-171450" eaLnBrk="1" hangingPunct="1">
              <a:buFont typeface="Arial"/>
              <a:buChar char="•"/>
              <a:defRPr/>
            </a:pPr>
            <a:endParaRPr lang="en-US" altLang="ja-JP" dirty="0">
              <a:latin typeface="Calibri" charset="0"/>
            </a:endParaRPr>
          </a:p>
          <a:p>
            <a:pPr eaLnBrk="1" hangingPunct="1">
              <a:defRPr/>
            </a:pPr>
            <a:endParaRPr lang="en-US" dirty="0"/>
          </a:p>
        </p:txBody>
      </p:sp>
      <p:sp>
        <p:nvSpPr>
          <p:cNvPr id="2969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212139F-DE71-2049-AEE0-DF661EDFB49D}" type="slidenum">
              <a:rPr lang="en-US" sz="1200">
                <a:solidFill>
                  <a:prstClr val="black"/>
                </a:solidFill>
              </a:rPr>
              <a:pPr eaLnBrk="1" hangingPunct="1"/>
              <a:t>12</a:t>
            </a:fld>
            <a:endParaRPr lang="en-US" sz="1200">
              <a:solidFill>
                <a:prstClr val="black"/>
              </a:solidFill>
            </a:endParaRPr>
          </a:p>
        </p:txBody>
      </p:sp>
    </p:spTree>
    <p:extLst>
      <p:ext uri="{BB962C8B-B14F-4D97-AF65-F5344CB8AC3E}">
        <p14:creationId xmlns:p14="http://schemas.microsoft.com/office/powerpoint/2010/main" val="21568278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1746"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342900" lvl="1" indent="-342900" eaLnBrk="1" hangingPunct="1">
              <a:buFontTx/>
              <a:buChar char="•"/>
            </a:pPr>
            <a:r>
              <a:rPr lang="en-US" sz="2200">
                <a:latin typeface="Calibri" charset="0"/>
              </a:rPr>
              <a:t>Classical conditioning can be used to condition positive reactions, such as in advertising to condition positive attitudes and feelings toward certain products (e.g., a celebrity serves as a UCS, and the product as the CS).</a:t>
            </a:r>
          </a:p>
          <a:p>
            <a:pPr eaLnBrk="1" hangingPunct="1"/>
            <a:endParaRPr lang="en-US">
              <a:latin typeface="Calibri" charset="0"/>
            </a:endParaRPr>
          </a:p>
        </p:txBody>
      </p:sp>
      <p:sp>
        <p:nvSpPr>
          <p:cNvPr id="3174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5EC12945-1C3C-B04E-A45A-416EE37AAAB6}" type="slidenum">
              <a:rPr lang="en-US" sz="1200">
                <a:solidFill>
                  <a:prstClr val="black"/>
                </a:solidFill>
              </a:rPr>
              <a:pPr eaLnBrk="1" hangingPunct="1"/>
              <a:t>13</a:t>
            </a:fld>
            <a:endParaRPr lang="en-US" sz="1200">
              <a:solidFill>
                <a:prstClr val="black"/>
              </a:solidFill>
            </a:endParaRPr>
          </a:p>
        </p:txBody>
      </p:sp>
    </p:spTree>
    <p:extLst>
      <p:ext uri="{BB962C8B-B14F-4D97-AF65-F5344CB8AC3E}">
        <p14:creationId xmlns:p14="http://schemas.microsoft.com/office/powerpoint/2010/main" val="2846928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379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pPr eaLnBrk="1" hangingPunct="1"/>
            <a:endParaRPr lang="en-US">
              <a:latin typeface="Calibri" charset="0"/>
            </a:endParaRPr>
          </a:p>
        </p:txBody>
      </p:sp>
      <p:sp>
        <p:nvSpPr>
          <p:cNvPr id="3379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83E0EDC4-04C4-1E46-805F-E2EF4CB9DB7F}" type="slidenum">
              <a:rPr lang="en-US" sz="1200">
                <a:solidFill>
                  <a:prstClr val="black"/>
                </a:solidFill>
              </a:rPr>
              <a:pPr eaLnBrk="1" hangingPunct="1"/>
              <a:t>14</a:t>
            </a:fld>
            <a:endParaRPr lang="en-US" sz="1200">
              <a:solidFill>
                <a:prstClr val="black"/>
              </a:solidFill>
            </a:endParaRPr>
          </a:p>
        </p:txBody>
      </p:sp>
    </p:spTree>
    <p:extLst>
      <p:ext uri="{BB962C8B-B14F-4D97-AF65-F5344CB8AC3E}">
        <p14:creationId xmlns:p14="http://schemas.microsoft.com/office/powerpoint/2010/main" val="41198564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DE380CB-8B61-45F7-8FF8-2CA78FF3E130}" type="slidenum">
              <a:rPr lang="en-GB" smtClean="0"/>
              <a:t>15</a:t>
            </a:fld>
            <a:endParaRPr lang="en-GB"/>
          </a:p>
        </p:txBody>
      </p:sp>
    </p:spTree>
    <p:extLst>
      <p:ext uri="{BB962C8B-B14F-4D97-AF65-F5344CB8AC3E}">
        <p14:creationId xmlns:p14="http://schemas.microsoft.com/office/powerpoint/2010/main" val="1325548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E380CB-8B61-45F7-8FF8-2CA78FF3E130}" type="slidenum">
              <a:rPr lang="en-GB" smtClean="0"/>
              <a:t>17</a:t>
            </a:fld>
            <a:endParaRPr lang="en-GB"/>
          </a:p>
        </p:txBody>
      </p:sp>
    </p:spTree>
    <p:extLst>
      <p:ext uri="{BB962C8B-B14F-4D97-AF65-F5344CB8AC3E}">
        <p14:creationId xmlns:p14="http://schemas.microsoft.com/office/powerpoint/2010/main" val="31374470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342900" indent="-342900" eaLnBrk="1" hangingPunct="1">
              <a:lnSpc>
                <a:spcPct val="90000"/>
              </a:lnSpc>
              <a:buFont typeface="Arial"/>
              <a:buChar char="•"/>
              <a:defRPr/>
            </a:pPr>
            <a:r>
              <a:rPr lang="en-US" sz="2000" dirty="0">
                <a:latin typeface="Calibri" charset="0"/>
              </a:rPr>
              <a:t>In one experiment, some children were exposed to an adult who beats, kicks, and yells at a </a:t>
            </a:r>
            <a:r>
              <a:rPr lang="en-US" sz="2000" dirty="0" err="1">
                <a:latin typeface="Calibri" charset="0"/>
              </a:rPr>
              <a:t>Bobo</a:t>
            </a:r>
            <a:r>
              <a:rPr lang="en-US" sz="2000" dirty="0">
                <a:latin typeface="Calibri" charset="0"/>
              </a:rPr>
              <a:t> doll </a:t>
            </a:r>
          </a:p>
          <a:p>
            <a:pPr marL="342900" indent="-342900" eaLnBrk="1" hangingPunct="1">
              <a:lnSpc>
                <a:spcPct val="90000"/>
              </a:lnSpc>
              <a:buFont typeface="Arial"/>
              <a:buChar char="•"/>
              <a:defRPr/>
            </a:pPr>
            <a:r>
              <a:rPr lang="en-US" sz="2100" dirty="0">
                <a:latin typeface="Calibri" charset="0"/>
              </a:rPr>
              <a:t>After observing this behavior, a child is taken to another room filled with many appealing toys, but is told the toys are for other children and s/he cannot play with them</a:t>
            </a:r>
          </a:p>
          <a:p>
            <a:pPr marL="342900" indent="-342900" eaLnBrk="1" hangingPunct="1">
              <a:lnSpc>
                <a:spcPct val="90000"/>
              </a:lnSpc>
              <a:buFont typeface="Arial"/>
              <a:buChar char="•"/>
              <a:defRPr/>
            </a:pPr>
            <a:r>
              <a:rPr lang="en-US" sz="2100" dirty="0">
                <a:latin typeface="Calibri" charset="0"/>
              </a:rPr>
              <a:t>Later, the child goes to another room with toys s/he can play with, including a </a:t>
            </a:r>
            <a:r>
              <a:rPr lang="en-US" sz="2100" dirty="0" err="1">
                <a:latin typeface="Calibri" charset="0"/>
              </a:rPr>
              <a:t>Bobo</a:t>
            </a:r>
            <a:r>
              <a:rPr lang="en-US" sz="2100" dirty="0">
                <a:latin typeface="Calibri" charset="0"/>
              </a:rPr>
              <a:t> doll</a:t>
            </a:r>
          </a:p>
          <a:p>
            <a:pPr marL="342900" indent="-342900" eaLnBrk="1" hangingPunct="1">
              <a:lnSpc>
                <a:spcPct val="90000"/>
              </a:lnSpc>
              <a:buFont typeface="Arial"/>
              <a:buChar char="•"/>
              <a:defRPr/>
            </a:pPr>
            <a:r>
              <a:rPr lang="en-US" sz="2100" dirty="0">
                <a:latin typeface="Calibri" charset="0"/>
              </a:rPr>
              <a:t>The child proceeds to beat the </a:t>
            </a:r>
            <a:r>
              <a:rPr lang="en-US" sz="2100" dirty="0" err="1">
                <a:latin typeface="Calibri" charset="0"/>
              </a:rPr>
              <a:t>Bobo</a:t>
            </a:r>
            <a:r>
              <a:rPr lang="en-US" sz="2100" dirty="0">
                <a:latin typeface="Calibri" charset="0"/>
              </a:rPr>
              <a:t> doll in much the same way the adult model did</a:t>
            </a:r>
          </a:p>
          <a:p>
            <a:pPr marL="342900" indent="-342900" eaLnBrk="1" hangingPunct="1">
              <a:lnSpc>
                <a:spcPct val="90000"/>
              </a:lnSpc>
              <a:buFont typeface="Arial"/>
              <a:buChar char="•"/>
              <a:defRPr/>
            </a:pPr>
            <a:r>
              <a:rPr lang="en-US" sz="2000" dirty="0">
                <a:latin typeface="Calibri" charset="0"/>
              </a:rPr>
              <a:t>However, when exposed to a gentle model, children acted more gently toward the doll than children exposed to model</a:t>
            </a:r>
          </a:p>
          <a:p>
            <a:pPr marL="342900" indent="-342900" eaLnBrk="1" hangingPunct="1">
              <a:lnSpc>
                <a:spcPct val="90000"/>
              </a:lnSpc>
              <a:buFont typeface="Arial"/>
              <a:buChar char="•"/>
              <a:defRPr/>
            </a:pPr>
            <a:r>
              <a:rPr lang="en-US" sz="2000" dirty="0">
                <a:latin typeface="Calibri" charset="0"/>
              </a:rPr>
              <a:t>Thus the children</a:t>
            </a:r>
            <a:r>
              <a:rPr lang="fr-FR" altLang="ja-JP" sz="2000" dirty="0">
                <a:latin typeface="Arial" charset="0"/>
              </a:rPr>
              <a:t>'</a:t>
            </a:r>
            <a:r>
              <a:rPr lang="en-US" altLang="ja-JP" sz="2000" dirty="0">
                <a:latin typeface="Calibri" charset="0"/>
              </a:rPr>
              <a:t>s behavior was guided by the behavior of the model to which they were exposed</a:t>
            </a:r>
            <a:endParaRPr lang="en-US" sz="2000" dirty="0">
              <a:latin typeface="Calibri" charset="0"/>
            </a:endParaRPr>
          </a:p>
          <a:p>
            <a:pPr>
              <a:defRPr/>
            </a:pPr>
            <a:endParaRPr lang="en-US" dirty="0"/>
          </a:p>
        </p:txBody>
      </p:sp>
      <p:sp>
        <p:nvSpPr>
          <p:cNvPr id="10035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51BE8FB-60DF-384E-907E-A9AC243FA0EF}" type="slidenum">
              <a:rPr lang="en-US" sz="1200">
                <a:solidFill>
                  <a:prstClr val="black"/>
                </a:solidFill>
              </a:rPr>
              <a:pPr eaLnBrk="1" hangingPunct="1"/>
              <a:t>26</a:t>
            </a:fld>
            <a:endParaRPr lang="en-US" sz="1200">
              <a:solidFill>
                <a:prstClr val="black"/>
              </a:solidFill>
            </a:endParaRPr>
          </a:p>
        </p:txBody>
      </p:sp>
    </p:spTree>
    <p:extLst>
      <p:ext uri="{BB962C8B-B14F-4D97-AF65-F5344CB8AC3E}">
        <p14:creationId xmlns:p14="http://schemas.microsoft.com/office/powerpoint/2010/main" val="37192469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8.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9.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1063053059"/>
      </p:ext>
    </p:extLst>
  </p:cSld>
  <p:clrMapOvr>
    <a:masterClrMapping/>
  </p:clrMapOvr>
  <p:transition spd="med">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23237073"/>
      </p:ext>
    </p:extLst>
  </p:cSld>
  <p:clrMapOvr>
    <a:masterClrMapping/>
  </p:clrMapOvr>
  <p:transition spd="med">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57040031"/>
      </p:ext>
    </p:extLst>
  </p:cSld>
  <p:clrMapOvr>
    <a:masterClrMapping/>
  </p:clrMapOvr>
  <p:transition spd="med">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834710064"/>
      </p:ext>
    </p:extLst>
  </p:cSld>
  <p:clrMapOvr>
    <a:masterClrMapping/>
  </p:clrMapOvr>
  <p:transition spd="med">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57565553"/>
      </p:ext>
    </p:extLst>
  </p:cSld>
  <p:clrMapOvr>
    <a:masterClrMapping/>
  </p:clrMapOvr>
  <p:transition spd="med">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1136188450"/>
      </p:ext>
    </p:extLst>
  </p:cSld>
  <p:clrMapOvr>
    <a:masterClrMapping/>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52045879"/>
      </p:ext>
    </p:extLst>
  </p:cSld>
  <p:clrMapOvr>
    <a:masterClrMapping/>
  </p:clrMapOvr>
  <p:transition spd="med">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50275878"/>
      </p:ext>
    </p:extLst>
  </p:cSld>
  <p:clrMapOvr>
    <a:masterClrMapping/>
  </p:clrMapOvr>
  <p:transition spd="med">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603320972"/>
      </p:ext>
    </p:extLst>
  </p:cSld>
  <p:clrMapOvr>
    <a:masterClrMapping/>
  </p:clrMapOvr>
  <p:transition spd="med">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80645677"/>
      </p:ext>
    </p:extLst>
  </p:cSld>
  <p:clrMapOvr>
    <a:masterClrMapping/>
  </p:clrMapOvr>
  <p:transition spd="med">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2752140421"/>
      </p:ext>
    </p:extLst>
  </p:cSld>
  <p:clrMapOvr>
    <a:masterClrMapping/>
  </p:clrMapOvr>
  <p:transition spd="med">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1828105"/>
      </p:ext>
    </p:extLst>
  </p:cSld>
  <p:clrMapOvr>
    <a:masterClrMapping/>
  </p:clrMapOvr>
  <p:transition spd="med">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35301388"/>
      </p:ext>
    </p:extLst>
  </p:cSld>
  <p:clrMapOvr>
    <a:masterClrMapping/>
  </p:clrMapOvr>
  <p:transition spd="med">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35896595"/>
      </p:ext>
    </p:extLst>
  </p:cSld>
  <p:clrMapOvr>
    <a:masterClrMapping/>
  </p:clrMapOvr>
  <p:transition spd="med">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151066608"/>
      </p:ext>
    </p:extLst>
  </p:cSld>
  <p:clrMapOvr>
    <a:masterClrMapping/>
  </p:clrMapOvr>
  <p:transition spd="med">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1840720305"/>
      </p:ext>
    </p:extLst>
  </p:cSld>
  <p:clrMapOvr>
    <a:masterClrMapping/>
  </p:clrMapOvr>
  <p:transition spd="med">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16068652"/>
      </p:ext>
    </p:extLst>
  </p:cSld>
  <p:clrMapOvr>
    <a:masterClrMapping/>
  </p:clrMapOvr>
  <p:transition spd="med">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46406914"/>
      </p:ext>
    </p:extLst>
  </p:cSld>
  <p:clrMapOvr>
    <a:masterClrMapping/>
  </p:clrMapOvr>
  <p:transition spd="med">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203723744"/>
      </p:ext>
    </p:extLst>
  </p:cSld>
  <p:clrMapOvr>
    <a:masterClrMapping/>
  </p:clrMapOvr>
  <p:transition spd="med">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037163480"/>
      </p:ext>
    </p:extLst>
  </p:cSld>
  <p:clrMapOvr>
    <a:masterClrMapping/>
  </p:clrMapOvr>
  <p:transition spd="med">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2421786459"/>
      </p:ext>
    </p:extLst>
  </p:cSld>
  <p:clrMapOvr>
    <a:masterClrMapping/>
  </p:clrMapOvr>
  <p:transition spd="med">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31508084"/>
      </p:ext>
    </p:extLst>
  </p:cSld>
  <p:clrMapOvr>
    <a:masterClrMapping/>
  </p:clrMapOvr>
  <p:transition spd="med">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27680229"/>
      </p:ext>
    </p:extLst>
  </p:cSld>
  <p:clrMapOvr>
    <a:masterClrMapping/>
  </p:clrMapOvr>
  <p:transition spd="med">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679056140"/>
      </p:ext>
    </p:extLst>
  </p:cSld>
  <p:clrMapOvr>
    <a:masterClrMapping/>
  </p:clrMapOvr>
  <p:transition spd="med">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48479843"/>
      </p:ext>
    </p:extLst>
  </p:cSld>
  <p:clrMapOvr>
    <a:masterClrMapping/>
  </p:clrMapOvr>
  <p:transition spd="med">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820886125"/>
      </p:ext>
    </p:extLst>
  </p:cSld>
  <p:clrMapOvr>
    <a:masterClrMapping/>
  </p:clrMapOvr>
  <p:transition spd="med">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20692439"/>
      </p:ext>
    </p:extLst>
  </p:cSld>
  <p:clrMapOvr>
    <a:masterClrMapping/>
  </p:clrMapOvr>
  <p:transition spd="med">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92591677"/>
      </p:ext>
    </p:extLst>
  </p:cSld>
  <p:clrMapOvr>
    <a:masterClrMapping/>
  </p:clrMapOvr>
  <p:transition spd="med">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147424327"/>
      </p:ext>
    </p:extLst>
  </p:cSld>
  <p:clrMapOvr>
    <a:masterClrMapping/>
  </p:clrMapOvr>
  <p:transition spd="med">
    <p:fad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66105644"/>
      </p:ext>
    </p:extLst>
  </p:cSld>
  <p:clrMapOvr>
    <a:masterClrMapping/>
  </p:clrMapOvr>
  <p:transition spd="med">
    <p:fade/>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3416822034"/>
      </p:ext>
    </p:extLst>
  </p:cSld>
  <p:clrMapOvr>
    <a:masterClrMapping/>
  </p:clrMapOvr>
  <p:transition spd="med">
    <p:fade/>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5067743"/>
      </p:ext>
    </p:extLst>
  </p:cSld>
  <p:clrMapOvr>
    <a:masterClrMapping/>
  </p:clrMapOvr>
  <p:transition spd="med">
    <p:fade/>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63067281"/>
      </p:ext>
    </p:extLst>
  </p:cSld>
  <p:clrMapOvr>
    <a:masterClrMapping/>
  </p:clrMapOvr>
  <p:transition spd="med">
    <p:fade/>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918460672"/>
      </p:ext>
    </p:extLst>
  </p:cSld>
  <p:clrMapOvr>
    <a:masterClrMapping/>
  </p:clrMapOvr>
  <p:transition spd="med">
    <p:fade/>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022678543"/>
      </p:ext>
    </p:extLst>
  </p:cSld>
  <p:clrMapOvr>
    <a:masterClrMapping/>
  </p:clrMapOvr>
  <p:transition spd="med">
    <p:fade/>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2122404244"/>
      </p:ext>
    </p:extLst>
  </p:cSld>
  <p:clrMapOvr>
    <a:masterClrMapping/>
  </p:clrMapOvr>
  <p:transition spd="med">
    <p:fade/>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80176636"/>
      </p:ext>
    </p:extLst>
  </p:cSld>
  <p:clrMapOvr>
    <a:masterClrMapping/>
  </p:clrMapOvr>
  <p:transition spd="med">
    <p:fade/>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17421357"/>
      </p:ext>
    </p:extLst>
  </p:cSld>
  <p:clrMapOvr>
    <a:masterClrMapping/>
  </p:clrMapOvr>
  <p:transition spd="med">
    <p:fad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735095671"/>
      </p:ext>
    </p:extLst>
  </p:cSld>
  <p:clrMapOvr>
    <a:masterClrMapping/>
  </p:clrMapOvr>
  <p:transition spd="med">
    <p:fad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4752384"/>
      </p:ext>
    </p:extLst>
  </p:cSld>
  <p:clrMapOvr>
    <a:masterClrMapping/>
  </p:clrMapOvr>
  <p:transition spd="med">
    <p:fade/>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2944586063"/>
      </p:ext>
    </p:extLst>
  </p:cSld>
  <p:clrMapOvr>
    <a:masterClrMapping/>
  </p:clrMapOvr>
  <p:transition spd="med">
    <p:fade/>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81909177"/>
      </p:ext>
    </p:extLst>
  </p:cSld>
  <p:clrMapOvr>
    <a:masterClrMapping/>
  </p:clrMapOvr>
  <p:transition spd="med">
    <p:fade/>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70544549"/>
      </p:ext>
    </p:extLst>
  </p:cSld>
  <p:clrMapOvr>
    <a:masterClrMapping/>
  </p:clrMapOvr>
  <p:transition spd="med">
    <p:fade/>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117962415"/>
      </p:ext>
    </p:extLst>
  </p:cSld>
  <p:clrMapOvr>
    <a:masterClrMapping/>
  </p:clrMapOvr>
  <p:transition spd="med">
    <p:fade/>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834269948"/>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1.png"/><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theme" Target="../theme/theme2.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1.png"/><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theme" Target="../theme/theme3.xml"/><Relationship Id="rId5" Type="http://schemas.openxmlformats.org/officeDocument/2006/relationships/slideLayout" Target="../slideLayouts/slideLayout15.xml"/><Relationship Id="rId4"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1.png"/><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theme" Target="../theme/theme4.xml"/><Relationship Id="rId5" Type="http://schemas.openxmlformats.org/officeDocument/2006/relationships/slideLayout" Target="../slideLayouts/slideLayout20.xml"/><Relationship Id="rId4" Type="http://schemas.openxmlformats.org/officeDocument/2006/relationships/slideLayout" Target="../slideLayouts/slideLayout19.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3.xml"/><Relationship Id="rId7" Type="http://schemas.openxmlformats.org/officeDocument/2006/relationships/image" Target="../media/image1.png"/><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theme" Target="../theme/theme5.xml"/><Relationship Id="rId5" Type="http://schemas.openxmlformats.org/officeDocument/2006/relationships/slideLayout" Target="../slideLayouts/slideLayout25.xml"/><Relationship Id="rId4" Type="http://schemas.openxmlformats.org/officeDocument/2006/relationships/slideLayout" Target="../slideLayouts/slideLayout24.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8.xml"/><Relationship Id="rId7" Type="http://schemas.openxmlformats.org/officeDocument/2006/relationships/image" Target="../media/image1.png"/><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theme" Target="../theme/theme6.xml"/><Relationship Id="rId5" Type="http://schemas.openxmlformats.org/officeDocument/2006/relationships/slideLayout" Target="../slideLayouts/slideLayout30.xml"/><Relationship Id="rId4" Type="http://schemas.openxmlformats.org/officeDocument/2006/relationships/slideLayout" Target="../slideLayouts/slideLayout29.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33.xml"/><Relationship Id="rId7" Type="http://schemas.openxmlformats.org/officeDocument/2006/relationships/image" Target="../media/image1.png"/><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theme" Target="../theme/theme7.xml"/><Relationship Id="rId5" Type="http://schemas.openxmlformats.org/officeDocument/2006/relationships/slideLayout" Target="../slideLayouts/slideLayout35.xml"/><Relationship Id="rId4" Type="http://schemas.openxmlformats.org/officeDocument/2006/relationships/slideLayout" Target="../slideLayouts/slideLayout34.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38.xml"/><Relationship Id="rId7" Type="http://schemas.openxmlformats.org/officeDocument/2006/relationships/image" Target="../media/image1.png"/><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theme" Target="../theme/theme8.xml"/><Relationship Id="rId5" Type="http://schemas.openxmlformats.org/officeDocument/2006/relationships/slideLayout" Target="../slideLayouts/slideLayout40.xml"/><Relationship Id="rId4" Type="http://schemas.openxmlformats.org/officeDocument/2006/relationships/slideLayout" Target="../slideLayouts/slideLayout39.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43.xml"/><Relationship Id="rId7" Type="http://schemas.openxmlformats.org/officeDocument/2006/relationships/image" Target="../media/image1.png"/><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theme" Target="../theme/theme9.xml"/><Relationship Id="rId5" Type="http://schemas.openxmlformats.org/officeDocument/2006/relationships/slideLayout" Target="../slideLayouts/slideLayout45.xml"/><Relationship Id="rId4" Type="http://schemas.openxmlformats.org/officeDocument/2006/relationships/slideLayout" Target="../slideLayouts/slideLayout4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601200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975413582"/>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417627055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821088850"/>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154087477"/>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919154060"/>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231539264"/>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811985434"/>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725454972"/>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5.xml"/><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3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7.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0.xml"/><Relationship Id="rId1" Type="http://schemas.openxmlformats.org/officeDocument/2006/relationships/video" Target="https://www.youtube.com/embed/W3Id6uxzEMY?feature=oembed" TargetMode="External"/><Relationship Id="rId4" Type="http://schemas.openxmlformats.org/officeDocument/2006/relationships/image" Target="../media/image14.jpeg"/></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2.xml"/></Relationships>
</file>

<file path=ppt/slides/_rels/slide19.xml.rels><?xml version="1.0" encoding="UTF-8" standalone="yes"?>
<Relationships xmlns="http://schemas.openxmlformats.org/package/2006/relationships"><Relationship Id="rId2" Type="http://schemas.openxmlformats.org/officeDocument/2006/relationships/image" Target="../media/image18.gif"/><Relationship Id="rId1" Type="http://schemas.openxmlformats.org/officeDocument/2006/relationships/slideLayout" Target="../slideLayouts/slideLayout42.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www.simplypsychology.org/edward-thorndike.html" TargetMode="External"/><Relationship Id="rId1" Type="http://schemas.openxmlformats.org/officeDocument/2006/relationships/slideLayout" Target="../slideLayouts/slideLayout4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4.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bing.com/videos/search?q=B+F+Skinner+Operant+Conditioning&amp;&amp;view=detail&amp;mid=C17E891F3337EC386203C17E891F3337EC386203&amp;&amp;FORM=VDRVRV" TargetMode="External"/><Relationship Id="rId1" Type="http://schemas.openxmlformats.org/officeDocument/2006/relationships/slideLayout" Target="../slideLayouts/slideLayout42.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youtube.com/watch?v=JA96Fba-WHk" TargetMode="External"/><Relationship Id="rId1" Type="http://schemas.openxmlformats.org/officeDocument/2006/relationships/slideLayout" Target="../slideLayouts/slideLayout4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4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10.xml"/><Relationship Id="rId6" Type="http://schemas.openxmlformats.org/officeDocument/2006/relationships/image" Target="../media/image29.jpeg"/><Relationship Id="rId5" Type="http://schemas.openxmlformats.org/officeDocument/2006/relationships/image" Target="../media/image28.png"/><Relationship Id="rId4" Type="http://schemas.openxmlformats.org/officeDocument/2006/relationships/image" Target="../media/image27.png"/></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3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9.xml"/><Relationship Id="rId4" Type="http://schemas.openxmlformats.org/officeDocument/2006/relationships/image" Target="../media/image35.png"/></Relationships>
</file>

<file path=ppt/slides/_rels/slide3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watch?v=JA96Fba-WHk" TargetMode="External"/><Relationship Id="rId2" Type="http://schemas.openxmlformats.org/officeDocument/2006/relationships/hyperlink" Target="https://youtu.be/NjTxQy_U3ac" TargetMode="External"/><Relationship Id="rId1" Type="http://schemas.openxmlformats.org/officeDocument/2006/relationships/slideLayout" Target="../slideLayouts/slideLayout7.xml"/><Relationship Id="rId5" Type="http://schemas.openxmlformats.org/officeDocument/2006/relationships/hyperlink" Target="https://youtu.be/9hBfnXACsOI" TargetMode="External"/><Relationship Id="rId4" Type="http://schemas.openxmlformats.org/officeDocument/2006/relationships/hyperlink" Target="https://www.ncn.ie/index.php/2-ncn/92-child-development-theories-behaviourism-and-social-learning-theor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67535406"/>
      </p:ext>
    </p:extLst>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rot="5400000">
            <a:off x="-903706" y="532063"/>
            <a:ext cx="7229643" cy="5422232"/>
          </a:xfrm>
          <a:prstGeom prst="rect">
            <a:avLst/>
          </a:prstGeom>
        </p:spPr>
      </p:pic>
      <p:pic>
        <p:nvPicPr>
          <p:cNvPr id="3" name="IMG_1199 (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622424" y="629319"/>
            <a:ext cx="6228681" cy="6228681"/>
          </a:xfrm>
          <a:prstGeom prst="rect">
            <a:avLst/>
          </a:prstGeom>
        </p:spPr>
      </p:pic>
    </p:spTree>
    <p:extLst>
      <p:ext uri="{BB962C8B-B14F-4D97-AF65-F5344CB8AC3E}">
        <p14:creationId xmlns:p14="http://schemas.microsoft.com/office/powerpoint/2010/main" val="211140195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5143500" cy="6858000"/>
          </a:xfrm>
          <a:prstGeom prst="rect">
            <a:avLst/>
          </a:prstGeom>
        </p:spPr>
      </p:pic>
      <p:pic>
        <p:nvPicPr>
          <p:cNvPr id="3" name="Picture 2"/>
          <p:cNvPicPr>
            <a:picLocks noChangeAspect="1"/>
          </p:cNvPicPr>
          <p:nvPr/>
        </p:nvPicPr>
        <p:blipFill>
          <a:blip r:embed="rId3"/>
          <a:stretch>
            <a:fillRect/>
          </a:stretch>
        </p:blipFill>
        <p:spPr>
          <a:xfrm rot="5400000">
            <a:off x="-290094" y="867612"/>
            <a:ext cx="6940884" cy="5205663"/>
          </a:xfrm>
          <a:prstGeom prst="rect">
            <a:avLst/>
          </a:prstGeom>
        </p:spPr>
      </p:pic>
      <p:pic>
        <p:nvPicPr>
          <p:cNvPr id="4" name="Picture 3"/>
          <p:cNvPicPr>
            <a:picLocks noChangeAspect="1"/>
          </p:cNvPicPr>
          <p:nvPr/>
        </p:nvPicPr>
        <p:blipFill>
          <a:blip r:embed="rId4"/>
          <a:stretch>
            <a:fillRect/>
          </a:stretch>
        </p:blipFill>
        <p:spPr>
          <a:xfrm rot="5400000">
            <a:off x="2880895" y="998623"/>
            <a:ext cx="6791157" cy="5093368"/>
          </a:xfrm>
          <a:prstGeom prst="rect">
            <a:avLst/>
          </a:prstGeom>
        </p:spPr>
      </p:pic>
      <p:pic>
        <p:nvPicPr>
          <p:cNvPr id="5" name="Picture 4"/>
          <p:cNvPicPr>
            <a:picLocks noChangeAspect="1"/>
          </p:cNvPicPr>
          <p:nvPr/>
        </p:nvPicPr>
        <p:blipFill>
          <a:blip r:embed="rId5"/>
          <a:stretch>
            <a:fillRect/>
          </a:stretch>
        </p:blipFill>
        <p:spPr>
          <a:xfrm rot="5400000">
            <a:off x="6067258" y="733258"/>
            <a:ext cx="6999705" cy="5249779"/>
          </a:xfrm>
          <a:prstGeom prst="rect">
            <a:avLst/>
          </a:prstGeom>
        </p:spPr>
      </p:pic>
    </p:spTree>
    <p:extLst>
      <p:ext uri="{BB962C8B-B14F-4D97-AF65-F5344CB8AC3E}">
        <p14:creationId xmlns:p14="http://schemas.microsoft.com/office/powerpoint/2010/main" val="55975347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endParaRPr lang="en-US" dirty="0"/>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3498454631"/>
              </p:ext>
            </p:extLst>
          </p:nvPr>
        </p:nvGraphicFramePr>
        <p:xfrm>
          <a:off x="1981199" y="526775"/>
          <a:ext cx="9319591" cy="52125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414604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graphicEl>
                                              <a:dgm id="{2FF3280C-39D2-E14E-8574-0EB28D7120B6}"/>
                                            </p:graphicEl>
                                          </p:spTgt>
                                        </p:tgtEl>
                                        <p:attrNameLst>
                                          <p:attrName>style.visibility</p:attrName>
                                        </p:attrNameLst>
                                      </p:cBhvr>
                                      <p:to>
                                        <p:strVal val="visible"/>
                                      </p:to>
                                    </p:set>
                                    <p:animEffect transition="in" filter="fade">
                                      <p:cBhvr>
                                        <p:cTn id="7" dur="1000"/>
                                        <p:tgtEl>
                                          <p:spTgt spid="2">
                                            <p:graphicEl>
                                              <a:dgm id="{2FF3280C-39D2-E14E-8574-0EB28D7120B6}"/>
                                            </p:graphicEl>
                                          </p:spTgt>
                                        </p:tgtEl>
                                      </p:cBhvr>
                                    </p:animEffect>
                                    <p:anim calcmode="lin" valueType="num">
                                      <p:cBhvr>
                                        <p:cTn id="8" dur="1000" fill="hold"/>
                                        <p:tgtEl>
                                          <p:spTgt spid="2">
                                            <p:graphicEl>
                                              <a:dgm id="{2FF3280C-39D2-E14E-8574-0EB28D7120B6}"/>
                                            </p:graphicEl>
                                          </p:spTgt>
                                        </p:tgtEl>
                                        <p:attrNameLst>
                                          <p:attrName>ppt_x</p:attrName>
                                        </p:attrNameLst>
                                      </p:cBhvr>
                                      <p:tavLst>
                                        <p:tav tm="0">
                                          <p:val>
                                            <p:strVal val="#ppt_x"/>
                                          </p:val>
                                        </p:tav>
                                        <p:tav tm="100000">
                                          <p:val>
                                            <p:strVal val="#ppt_x"/>
                                          </p:val>
                                        </p:tav>
                                      </p:tavLst>
                                    </p:anim>
                                    <p:anim calcmode="lin" valueType="num">
                                      <p:cBhvr>
                                        <p:cTn id="9" dur="1000" fill="hold"/>
                                        <p:tgtEl>
                                          <p:spTgt spid="2">
                                            <p:graphicEl>
                                              <a:dgm id="{2FF3280C-39D2-E14E-8574-0EB28D7120B6}"/>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graphicEl>
                                              <a:dgm id="{A3AC5793-F7BD-A344-9E63-9AB8B5E0D611}"/>
                                            </p:graphicEl>
                                          </p:spTgt>
                                        </p:tgtEl>
                                        <p:attrNameLst>
                                          <p:attrName>style.visibility</p:attrName>
                                        </p:attrNameLst>
                                      </p:cBhvr>
                                      <p:to>
                                        <p:strVal val="visible"/>
                                      </p:to>
                                    </p:set>
                                    <p:animEffect transition="in" filter="fade">
                                      <p:cBhvr>
                                        <p:cTn id="14" dur="1000"/>
                                        <p:tgtEl>
                                          <p:spTgt spid="2">
                                            <p:graphicEl>
                                              <a:dgm id="{A3AC5793-F7BD-A344-9E63-9AB8B5E0D611}"/>
                                            </p:graphicEl>
                                          </p:spTgt>
                                        </p:tgtEl>
                                      </p:cBhvr>
                                    </p:animEffect>
                                    <p:anim calcmode="lin" valueType="num">
                                      <p:cBhvr>
                                        <p:cTn id="15" dur="1000" fill="hold"/>
                                        <p:tgtEl>
                                          <p:spTgt spid="2">
                                            <p:graphicEl>
                                              <a:dgm id="{A3AC5793-F7BD-A344-9E63-9AB8B5E0D611}"/>
                                            </p:graphicEl>
                                          </p:spTgt>
                                        </p:tgtEl>
                                        <p:attrNameLst>
                                          <p:attrName>ppt_x</p:attrName>
                                        </p:attrNameLst>
                                      </p:cBhvr>
                                      <p:tavLst>
                                        <p:tav tm="0">
                                          <p:val>
                                            <p:strVal val="#ppt_x"/>
                                          </p:val>
                                        </p:tav>
                                        <p:tav tm="100000">
                                          <p:val>
                                            <p:strVal val="#ppt_x"/>
                                          </p:val>
                                        </p:tav>
                                      </p:tavLst>
                                    </p:anim>
                                    <p:anim calcmode="lin" valueType="num">
                                      <p:cBhvr>
                                        <p:cTn id="16" dur="1000" fill="hold"/>
                                        <p:tgtEl>
                                          <p:spTgt spid="2">
                                            <p:graphicEl>
                                              <a:dgm id="{A3AC5793-F7BD-A344-9E63-9AB8B5E0D611}"/>
                                            </p:graphic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graphicEl>
                                              <a:dgm id="{3C081B37-346D-9241-B99D-0538325EF64E}"/>
                                            </p:graphicEl>
                                          </p:spTgt>
                                        </p:tgtEl>
                                        <p:attrNameLst>
                                          <p:attrName>style.visibility</p:attrName>
                                        </p:attrNameLst>
                                      </p:cBhvr>
                                      <p:to>
                                        <p:strVal val="visible"/>
                                      </p:to>
                                    </p:set>
                                    <p:animEffect transition="in" filter="fade">
                                      <p:cBhvr>
                                        <p:cTn id="21" dur="1000"/>
                                        <p:tgtEl>
                                          <p:spTgt spid="2">
                                            <p:graphicEl>
                                              <a:dgm id="{3C081B37-346D-9241-B99D-0538325EF64E}"/>
                                            </p:graphicEl>
                                          </p:spTgt>
                                        </p:tgtEl>
                                      </p:cBhvr>
                                    </p:animEffect>
                                    <p:anim calcmode="lin" valueType="num">
                                      <p:cBhvr>
                                        <p:cTn id="22" dur="1000" fill="hold"/>
                                        <p:tgtEl>
                                          <p:spTgt spid="2">
                                            <p:graphicEl>
                                              <a:dgm id="{3C081B37-346D-9241-B99D-0538325EF64E}"/>
                                            </p:graphicEl>
                                          </p:spTgt>
                                        </p:tgtEl>
                                        <p:attrNameLst>
                                          <p:attrName>ppt_x</p:attrName>
                                        </p:attrNameLst>
                                      </p:cBhvr>
                                      <p:tavLst>
                                        <p:tav tm="0">
                                          <p:val>
                                            <p:strVal val="#ppt_x"/>
                                          </p:val>
                                        </p:tav>
                                        <p:tav tm="100000">
                                          <p:val>
                                            <p:strVal val="#ppt_x"/>
                                          </p:val>
                                        </p:tav>
                                      </p:tavLst>
                                    </p:anim>
                                    <p:anim calcmode="lin" valueType="num">
                                      <p:cBhvr>
                                        <p:cTn id="23" dur="1000" fill="hold"/>
                                        <p:tgtEl>
                                          <p:spTgt spid="2">
                                            <p:graphicEl>
                                              <a:dgm id="{3C081B37-346D-9241-B99D-0538325EF64E}"/>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p:cNvSpPr>
            <a:spLocks noGrp="1" noChangeArrowheads="1"/>
          </p:cNvSpPr>
          <p:nvPr>
            <p:ph type="title"/>
          </p:nvPr>
        </p:nvSpPr>
        <p:spPr>
          <a:xfrm>
            <a:off x="609600" y="122238"/>
            <a:ext cx="10972800" cy="1597026"/>
          </a:xfrm>
        </p:spPr>
        <p:txBody>
          <a:bodyPr>
            <a:noAutofit/>
          </a:bodyPr>
          <a:lstStyle/>
          <a:p>
            <a:r>
              <a:rPr lang="en-US" sz="4800" dirty="0"/>
              <a:t>Learning Through Classical Conditioning</a:t>
            </a:r>
          </a:p>
        </p:txBody>
      </p:sp>
      <p:sp>
        <p:nvSpPr>
          <p:cNvPr id="18434" name="Rectangle 3"/>
          <p:cNvSpPr>
            <a:spLocks noGrp="1" noChangeArrowheads="1"/>
          </p:cNvSpPr>
          <p:nvPr>
            <p:ph idx="1"/>
          </p:nvPr>
        </p:nvSpPr>
        <p:spPr>
          <a:xfrm>
            <a:off x="609600" y="2165684"/>
            <a:ext cx="10972800" cy="4082717"/>
          </a:xfrm>
        </p:spPr>
        <p:txBody>
          <a:bodyPr/>
          <a:lstStyle/>
          <a:p>
            <a:r>
              <a:rPr lang="en-US" b="1" dirty="0"/>
              <a:t>Classical conditioning</a:t>
            </a:r>
          </a:p>
          <a:p>
            <a:pPr lvl="1"/>
            <a:r>
              <a:rPr lang="en-US" dirty="0"/>
              <a:t>Process of learning in which one stimulus signals the arrival of another stimulus</a:t>
            </a:r>
          </a:p>
          <a:p>
            <a:pPr lvl="1"/>
            <a:r>
              <a:rPr lang="en-US" dirty="0"/>
              <a:t>Sometimes called </a:t>
            </a:r>
            <a:r>
              <a:rPr lang="ja-JP" altLang="en-US" dirty="0"/>
              <a:t>“</a:t>
            </a:r>
            <a:r>
              <a:rPr lang="en-US" altLang="ja-JP" dirty="0" err="1"/>
              <a:t>Pavlovian</a:t>
            </a:r>
            <a:r>
              <a:rPr lang="ja-JP" altLang="en-US" dirty="0"/>
              <a:t>”</a:t>
            </a:r>
            <a:r>
              <a:rPr lang="en-US" altLang="ja-JP" dirty="0"/>
              <a:t> conditioning</a:t>
            </a:r>
          </a:p>
          <a:p>
            <a:pPr lvl="1"/>
            <a:r>
              <a:rPr lang="en-US" altLang="ja-JP" dirty="0"/>
              <a:t>Ivan Pavlov was the first researcher to systematically study this type of learning</a:t>
            </a:r>
            <a:endParaRPr lang="en-US" dirty="0"/>
          </a:p>
        </p:txBody>
      </p:sp>
    </p:spTree>
    <p:extLst>
      <p:ext uri="{BB962C8B-B14F-4D97-AF65-F5344CB8AC3E}">
        <p14:creationId xmlns:p14="http://schemas.microsoft.com/office/powerpoint/2010/main" val="194687470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434">
                                            <p:txEl>
                                              <p:pRg st="0" end="0"/>
                                            </p:txEl>
                                          </p:spTgt>
                                        </p:tgtEl>
                                        <p:attrNameLst>
                                          <p:attrName>style.visibility</p:attrName>
                                        </p:attrNameLst>
                                      </p:cBhvr>
                                      <p:to>
                                        <p:strVal val="visible"/>
                                      </p:to>
                                    </p:set>
                                    <p:anim calcmode="lin" valueType="num">
                                      <p:cBhvr additive="base">
                                        <p:cTn id="7" dur="500" fill="hold"/>
                                        <p:tgtEl>
                                          <p:spTgt spid="1843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43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8434">
                                            <p:txEl>
                                              <p:pRg st="1" end="1"/>
                                            </p:txEl>
                                          </p:spTgt>
                                        </p:tgtEl>
                                        <p:attrNameLst>
                                          <p:attrName>style.visibility</p:attrName>
                                        </p:attrNameLst>
                                      </p:cBhvr>
                                      <p:to>
                                        <p:strVal val="visible"/>
                                      </p:to>
                                    </p:set>
                                    <p:anim calcmode="lin" valueType="num">
                                      <p:cBhvr additive="base">
                                        <p:cTn id="11" dur="500" fill="hold"/>
                                        <p:tgtEl>
                                          <p:spTgt spid="1843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843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8434">
                                            <p:txEl>
                                              <p:pRg st="2" end="2"/>
                                            </p:txEl>
                                          </p:spTgt>
                                        </p:tgtEl>
                                        <p:attrNameLst>
                                          <p:attrName>style.visibility</p:attrName>
                                        </p:attrNameLst>
                                      </p:cBhvr>
                                      <p:to>
                                        <p:strVal val="visible"/>
                                      </p:to>
                                    </p:set>
                                    <p:anim calcmode="lin" valueType="num">
                                      <p:cBhvr additive="base">
                                        <p:cTn id="15" dur="500" fill="hold"/>
                                        <p:tgtEl>
                                          <p:spTgt spid="1843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8434">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8434">
                                            <p:txEl>
                                              <p:pRg st="3" end="3"/>
                                            </p:txEl>
                                          </p:spTgt>
                                        </p:tgtEl>
                                        <p:attrNameLst>
                                          <p:attrName>style.visibility</p:attrName>
                                        </p:attrNameLst>
                                      </p:cBhvr>
                                      <p:to>
                                        <p:strVal val="visible"/>
                                      </p:to>
                                    </p:set>
                                    <p:anim calcmode="lin" valueType="num">
                                      <p:cBhvr additive="base">
                                        <p:cTn id="19" dur="500" fill="hold"/>
                                        <p:tgtEl>
                                          <p:spTgt spid="1843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43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3" name="Title 3"/>
          <p:cNvSpPr>
            <a:spLocks noGrp="1"/>
          </p:cNvSpPr>
          <p:nvPr>
            <p:ph type="title"/>
          </p:nvPr>
        </p:nvSpPr>
        <p:spPr/>
        <p:txBody>
          <a:bodyPr/>
          <a:lstStyle/>
          <a:p>
            <a:pPr eaLnBrk="1" hangingPunct="1"/>
            <a:r>
              <a:rPr lang="en-GB" sz="6000" dirty="0"/>
              <a:t>Classical Conditioning</a:t>
            </a:r>
          </a:p>
        </p:txBody>
      </p:sp>
      <p:sp>
        <p:nvSpPr>
          <p:cNvPr id="18434" name="Content Placeholder 6"/>
          <p:cNvSpPr>
            <a:spLocks noGrp="1"/>
          </p:cNvSpPr>
          <p:nvPr>
            <p:ph idx="1"/>
          </p:nvPr>
        </p:nvSpPr>
        <p:spPr/>
        <p:txBody>
          <a:bodyPr/>
          <a:lstStyle/>
          <a:p>
            <a:pPr eaLnBrk="1" hangingPunct="1"/>
            <a:r>
              <a:rPr lang="en-GB" dirty="0"/>
              <a:t>First Pavlov established that meat caused the dog to salivate</a:t>
            </a:r>
          </a:p>
        </p:txBody>
      </p:sp>
      <p:sp>
        <p:nvSpPr>
          <p:cNvPr id="2" name="Slide Number Placeholder 1"/>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6</a:t>
            </a:fld>
            <a:endParaRPr lang="en-GB">
              <a:solidFill>
                <a:prstClr val="white">
                  <a:tint val="75000"/>
                </a:prstClr>
              </a:solidFill>
            </a:endParaRPr>
          </a:p>
        </p:txBody>
      </p:sp>
      <p:pic>
        <p:nvPicPr>
          <p:cNvPr id="18435" name="Picture 2" descr="classical conditioning step 1"/>
          <p:cNvPicPr>
            <a:picLocks noChangeAspect="1" noChangeArrowheads="1"/>
          </p:cNvPicPr>
          <p:nvPr/>
        </p:nvPicPr>
        <p:blipFill>
          <a:blip r:embed="rId2"/>
          <a:srcRect/>
          <a:stretch>
            <a:fillRect/>
          </a:stretch>
        </p:blipFill>
        <p:spPr bwMode="auto">
          <a:xfrm>
            <a:off x="3634569" y="2311978"/>
            <a:ext cx="4912385" cy="2862695"/>
          </a:xfrm>
          <a:prstGeom prst="rect">
            <a:avLst/>
          </a:prstGeom>
          <a:noFill/>
          <a:ln w="9525">
            <a:noFill/>
            <a:miter lim="800000"/>
            <a:headEnd/>
            <a:tailEnd/>
          </a:ln>
        </p:spPr>
      </p:pic>
      <p:sp>
        <p:nvSpPr>
          <p:cNvPr id="3" name="TextBox 2"/>
          <p:cNvSpPr txBox="1"/>
          <p:nvPr/>
        </p:nvSpPr>
        <p:spPr>
          <a:xfrm>
            <a:off x="1496291" y="5527964"/>
            <a:ext cx="9185564" cy="830997"/>
          </a:xfrm>
          <a:prstGeom prst="rect">
            <a:avLst/>
          </a:prstGeom>
          <a:noFill/>
        </p:spPr>
        <p:txBody>
          <a:bodyPr wrap="square" rtlCol="0">
            <a:spAutoFit/>
          </a:bodyPr>
          <a:lstStyle/>
          <a:p>
            <a:r>
              <a:rPr lang="en-GB" sz="2400" dirty="0"/>
              <a:t>A reflex. The food is the unconditioned stimulus (UCS) of the salivation as an unconditioned response (UCR)</a:t>
            </a:r>
          </a:p>
        </p:txBody>
      </p:sp>
    </p:spTree>
    <p:extLst>
      <p:ext uri="{BB962C8B-B14F-4D97-AF65-F5344CB8AC3E}">
        <p14:creationId xmlns:p14="http://schemas.microsoft.com/office/powerpoint/2010/main" val="354244566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1" fill="hold">
                                          <p:stCondLst>
                                            <p:cond delay="0"/>
                                          </p:stCondLst>
                                        </p:cTn>
                                        <p:tgtEl>
                                          <p:spTgt spid="18433"/>
                                        </p:tgtEl>
                                        <p:attrNameLst>
                                          <p:attrName>style.visibility</p:attrName>
                                        </p:attrNameLst>
                                      </p:cBhvr>
                                      <p:to>
                                        <p:strVal val="visible"/>
                                      </p:to>
                                    </p:set>
                                    <p:anim calcmode="lin" valueType="num">
                                      <p:cBhvr>
                                        <p:cTn id="7" dur="1000" fill="hold"/>
                                        <p:tgtEl>
                                          <p:spTgt spid="18433"/>
                                        </p:tgtEl>
                                        <p:attrNameLst>
                                          <p:attrName>ppt_x</p:attrName>
                                        </p:attrNameLst>
                                      </p:cBhvr>
                                      <p:tavLst>
                                        <p:tav tm="0">
                                          <p:val>
                                            <p:strVal val="#ppt_x-.2"/>
                                          </p:val>
                                        </p:tav>
                                        <p:tav tm="100000">
                                          <p:val>
                                            <p:strVal val="#ppt_x"/>
                                          </p:val>
                                        </p:tav>
                                      </p:tavLst>
                                    </p:anim>
                                    <p:anim calcmode="lin" valueType="num">
                                      <p:cBhvr>
                                        <p:cTn id="8" dur="1000" fill="hold"/>
                                        <p:tgtEl>
                                          <p:spTgt spid="18433"/>
                                        </p:tgtEl>
                                        <p:attrNameLst>
                                          <p:attrName>ppt_y</p:attrName>
                                        </p:attrNameLst>
                                      </p:cBhvr>
                                      <p:tavLst>
                                        <p:tav tm="0">
                                          <p:val>
                                            <p:strVal val="#ppt_y"/>
                                          </p:val>
                                        </p:tav>
                                        <p:tav tm="100000">
                                          <p:val>
                                            <p:strVal val="#ppt_y"/>
                                          </p:val>
                                        </p:tav>
                                      </p:tavLst>
                                    </p:anim>
                                    <p:animEffect transition="in" filter="wipe(right)" prLst="gradientSize: 0.1">
                                      <p:cBhvr>
                                        <p:cTn id="9" dur="1000"/>
                                        <p:tgtEl>
                                          <p:spTgt spid="184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3"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7" name="Title 1"/>
          <p:cNvSpPr>
            <a:spLocks noGrp="1"/>
          </p:cNvSpPr>
          <p:nvPr>
            <p:ph type="title"/>
          </p:nvPr>
        </p:nvSpPr>
        <p:spPr>
          <a:xfrm>
            <a:off x="609600" y="274637"/>
            <a:ext cx="10972800" cy="1457909"/>
          </a:xfrm>
        </p:spPr>
        <p:txBody>
          <a:bodyPr/>
          <a:lstStyle/>
          <a:p>
            <a:pPr eaLnBrk="1" hangingPunct="1"/>
            <a:r>
              <a:rPr lang="en-GB" sz="6000" dirty="0"/>
              <a:t>Classical Conditioning</a:t>
            </a:r>
          </a:p>
        </p:txBody>
      </p:sp>
      <p:sp>
        <p:nvSpPr>
          <p:cNvPr id="19458" name="Content Placeholder 2"/>
          <p:cNvSpPr>
            <a:spLocks noGrp="1"/>
          </p:cNvSpPr>
          <p:nvPr>
            <p:ph idx="1"/>
          </p:nvPr>
        </p:nvSpPr>
        <p:spPr/>
        <p:txBody>
          <a:bodyPr/>
          <a:lstStyle/>
          <a:p>
            <a:pPr eaLnBrk="1" hangingPunct="1"/>
            <a:r>
              <a:rPr lang="en-GB"/>
              <a:t>Then Pavlov established that a tone did not cause the dog to salivate</a:t>
            </a:r>
          </a:p>
        </p:txBody>
      </p:sp>
      <p:sp>
        <p:nvSpPr>
          <p:cNvPr id="2" name="Slide Number Placeholder 1"/>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7</a:t>
            </a:fld>
            <a:endParaRPr lang="en-GB">
              <a:solidFill>
                <a:prstClr val="white">
                  <a:tint val="75000"/>
                </a:prstClr>
              </a:solidFill>
            </a:endParaRPr>
          </a:p>
        </p:txBody>
      </p:sp>
      <p:pic>
        <p:nvPicPr>
          <p:cNvPr id="19459" name="Picture 2" descr="classical conditioning step 2"/>
          <p:cNvPicPr>
            <a:picLocks noChangeAspect="1" noChangeArrowheads="1"/>
          </p:cNvPicPr>
          <p:nvPr/>
        </p:nvPicPr>
        <p:blipFill>
          <a:blip r:embed="rId2"/>
          <a:srcRect/>
          <a:stretch>
            <a:fillRect/>
          </a:stretch>
        </p:blipFill>
        <p:spPr bwMode="auto">
          <a:xfrm>
            <a:off x="3522518" y="2352834"/>
            <a:ext cx="5071485" cy="3061670"/>
          </a:xfrm>
          <a:prstGeom prst="rect">
            <a:avLst/>
          </a:prstGeom>
          <a:noFill/>
          <a:ln w="9525">
            <a:noFill/>
            <a:miter lim="800000"/>
            <a:headEnd/>
            <a:tailEnd/>
          </a:ln>
        </p:spPr>
      </p:pic>
      <p:sp>
        <p:nvSpPr>
          <p:cNvPr id="6" name="TextBox 5"/>
          <p:cNvSpPr txBox="1"/>
          <p:nvPr/>
        </p:nvSpPr>
        <p:spPr>
          <a:xfrm>
            <a:off x="1496291" y="5527964"/>
            <a:ext cx="9185564" cy="461665"/>
          </a:xfrm>
          <a:prstGeom prst="rect">
            <a:avLst/>
          </a:prstGeom>
          <a:noFill/>
        </p:spPr>
        <p:txBody>
          <a:bodyPr wrap="square" rtlCol="0">
            <a:spAutoFit/>
          </a:bodyPr>
          <a:lstStyle/>
          <a:p>
            <a:r>
              <a:rPr lang="en-GB" sz="2400" dirty="0"/>
              <a:t>A neutral stimulus creates no response before conditioning</a:t>
            </a:r>
          </a:p>
        </p:txBody>
      </p:sp>
    </p:spTree>
    <p:extLst>
      <p:ext uri="{BB962C8B-B14F-4D97-AF65-F5344CB8AC3E}">
        <p14:creationId xmlns:p14="http://schemas.microsoft.com/office/powerpoint/2010/main" val="3893806002"/>
      </p:ext>
    </p:extLst>
  </p:cSld>
  <p:clrMapOvr>
    <a:masterClrMapping/>
  </p:clrMapOvr>
  <p:transition>
    <p:split orient="vert" dir="in"/>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0" presetClass="entr" presetSubtype="0" decel="100000" fill="hold" grpId="0" nodeType="withEffect">
                                  <p:stCondLst>
                                    <p:cond delay="0"/>
                                  </p:stCondLst>
                                  <p:childTnLst>
                                    <p:set>
                                      <p:cBhvr>
                                        <p:cTn id="6" dur="1" fill="hold">
                                          <p:stCondLst>
                                            <p:cond delay="0"/>
                                          </p:stCondLst>
                                        </p:cTn>
                                        <p:tgtEl>
                                          <p:spTgt spid="19457"/>
                                        </p:tgtEl>
                                        <p:attrNameLst>
                                          <p:attrName>style.visibility</p:attrName>
                                        </p:attrNameLst>
                                      </p:cBhvr>
                                      <p:to>
                                        <p:strVal val="visible"/>
                                      </p:to>
                                    </p:set>
                                    <p:anim calcmode="lin" valueType="num">
                                      <p:cBhvr>
                                        <p:cTn id="7" dur="1000" fill="hold"/>
                                        <p:tgtEl>
                                          <p:spTgt spid="19457"/>
                                        </p:tgtEl>
                                        <p:attrNameLst>
                                          <p:attrName>ppt_w</p:attrName>
                                        </p:attrNameLst>
                                      </p:cBhvr>
                                      <p:tavLst>
                                        <p:tav tm="0">
                                          <p:val>
                                            <p:strVal val="#ppt_w+.3"/>
                                          </p:val>
                                        </p:tav>
                                        <p:tav tm="100000">
                                          <p:val>
                                            <p:strVal val="#ppt_w"/>
                                          </p:val>
                                        </p:tav>
                                      </p:tavLst>
                                    </p:anim>
                                    <p:anim calcmode="lin" valueType="num">
                                      <p:cBhvr>
                                        <p:cTn id="8" dur="1000" fill="hold"/>
                                        <p:tgtEl>
                                          <p:spTgt spid="19457"/>
                                        </p:tgtEl>
                                        <p:attrNameLst>
                                          <p:attrName>ppt_h</p:attrName>
                                        </p:attrNameLst>
                                      </p:cBhvr>
                                      <p:tavLst>
                                        <p:tav tm="0">
                                          <p:val>
                                            <p:strVal val="#ppt_h"/>
                                          </p:val>
                                        </p:tav>
                                        <p:tav tm="100000">
                                          <p:val>
                                            <p:strVal val="#ppt_h"/>
                                          </p:val>
                                        </p:tav>
                                      </p:tavLst>
                                    </p:anim>
                                    <p:animEffect transition="in" filter="fade">
                                      <p:cBhvr>
                                        <p:cTn id="9" dur="1000"/>
                                        <p:tgtEl>
                                          <p:spTgt spid="194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7"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1" name="Title 8"/>
          <p:cNvSpPr>
            <a:spLocks noGrp="1"/>
          </p:cNvSpPr>
          <p:nvPr>
            <p:ph type="title"/>
          </p:nvPr>
        </p:nvSpPr>
        <p:spPr/>
        <p:txBody>
          <a:bodyPr/>
          <a:lstStyle/>
          <a:p>
            <a:pPr eaLnBrk="1" hangingPunct="1"/>
            <a:r>
              <a:rPr lang="en-GB" sz="6000" dirty="0"/>
              <a:t>Classical Conditioning</a:t>
            </a:r>
          </a:p>
        </p:txBody>
      </p:sp>
      <p:sp>
        <p:nvSpPr>
          <p:cNvPr id="20482" name="Content Placeholder 10"/>
          <p:cNvSpPr>
            <a:spLocks noGrp="1"/>
          </p:cNvSpPr>
          <p:nvPr>
            <p:ph idx="1"/>
          </p:nvPr>
        </p:nvSpPr>
        <p:spPr/>
        <p:txBody>
          <a:bodyPr/>
          <a:lstStyle/>
          <a:p>
            <a:pPr eaLnBrk="1" hangingPunct="1"/>
            <a:r>
              <a:rPr lang="en-GB" sz="2800" dirty="0"/>
              <a:t>He then presented the tone with the food </a:t>
            </a:r>
          </a:p>
          <a:p>
            <a:pPr eaLnBrk="1" hangingPunct="1"/>
            <a:r>
              <a:rPr lang="en-GB" sz="2800" dirty="0"/>
              <a:t>Note that the dog is salivating in response to the food at this time</a:t>
            </a:r>
          </a:p>
        </p:txBody>
      </p:sp>
      <p:sp>
        <p:nvSpPr>
          <p:cNvPr id="2" name="Slide Number Placeholder 1"/>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8</a:t>
            </a:fld>
            <a:endParaRPr lang="en-GB">
              <a:solidFill>
                <a:prstClr val="white">
                  <a:tint val="75000"/>
                </a:prstClr>
              </a:solidFill>
            </a:endParaRPr>
          </a:p>
        </p:txBody>
      </p:sp>
      <p:pic>
        <p:nvPicPr>
          <p:cNvPr id="20483" name="Picture 11" descr="classicalconditioningstep3.jpg"/>
          <p:cNvPicPr>
            <a:picLocks noChangeAspect="1"/>
          </p:cNvPicPr>
          <p:nvPr/>
        </p:nvPicPr>
        <p:blipFill>
          <a:blip r:embed="rId2"/>
          <a:srcRect/>
          <a:stretch>
            <a:fillRect/>
          </a:stretch>
        </p:blipFill>
        <p:spPr bwMode="auto">
          <a:xfrm>
            <a:off x="3411953" y="2750778"/>
            <a:ext cx="5098201" cy="2732225"/>
          </a:xfrm>
          <a:prstGeom prst="rect">
            <a:avLst/>
          </a:prstGeom>
          <a:noFill/>
          <a:ln w="9525">
            <a:noFill/>
            <a:miter lim="800000"/>
            <a:headEnd/>
            <a:tailEnd/>
          </a:ln>
        </p:spPr>
      </p:pic>
      <p:sp>
        <p:nvSpPr>
          <p:cNvPr id="6" name="TextBox 5"/>
          <p:cNvSpPr txBox="1"/>
          <p:nvPr/>
        </p:nvSpPr>
        <p:spPr>
          <a:xfrm>
            <a:off x="0" y="5527964"/>
            <a:ext cx="12115800" cy="1200329"/>
          </a:xfrm>
          <a:prstGeom prst="rect">
            <a:avLst/>
          </a:prstGeom>
          <a:noFill/>
        </p:spPr>
        <p:txBody>
          <a:bodyPr wrap="square" rtlCol="0">
            <a:spAutoFit/>
          </a:bodyPr>
          <a:lstStyle/>
          <a:p>
            <a:pPr algn="ctr"/>
            <a:r>
              <a:rPr lang="en-GB" sz="2400" dirty="0"/>
              <a:t>Pairing the tone to the food has the effect of conditioning the dog to salivate to what was a neutral tone. The neutral tone becomes the conditioned stimulus (CS) and the salivation the conditioned response (CR)</a:t>
            </a:r>
          </a:p>
        </p:txBody>
      </p:sp>
    </p:spTree>
    <p:extLst>
      <p:ext uri="{BB962C8B-B14F-4D97-AF65-F5344CB8AC3E}">
        <p14:creationId xmlns:p14="http://schemas.microsoft.com/office/powerpoint/2010/main" val="412954129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1" fill="hold">
                                          <p:stCondLst>
                                            <p:cond delay="0"/>
                                          </p:stCondLst>
                                        </p:cTn>
                                        <p:tgtEl>
                                          <p:spTgt spid="20481"/>
                                        </p:tgtEl>
                                        <p:attrNameLst>
                                          <p:attrName>style.visibility</p:attrName>
                                        </p:attrNameLst>
                                      </p:cBhvr>
                                      <p:to>
                                        <p:strVal val="visible"/>
                                      </p:to>
                                    </p:set>
                                    <p:anim calcmode="lin" valueType="num">
                                      <p:cBhvr>
                                        <p:cTn id="7" dur="1000" fill="hold"/>
                                        <p:tgtEl>
                                          <p:spTgt spid="20481"/>
                                        </p:tgtEl>
                                        <p:attrNameLst>
                                          <p:attrName>ppt_x</p:attrName>
                                        </p:attrNameLst>
                                      </p:cBhvr>
                                      <p:tavLst>
                                        <p:tav tm="0">
                                          <p:val>
                                            <p:strVal val="#ppt_x-.2"/>
                                          </p:val>
                                        </p:tav>
                                        <p:tav tm="100000">
                                          <p:val>
                                            <p:strVal val="#ppt_x"/>
                                          </p:val>
                                        </p:tav>
                                      </p:tavLst>
                                    </p:anim>
                                    <p:anim calcmode="lin" valueType="num">
                                      <p:cBhvr>
                                        <p:cTn id="8" dur="1000" fill="hold"/>
                                        <p:tgtEl>
                                          <p:spTgt spid="20481"/>
                                        </p:tgtEl>
                                        <p:attrNameLst>
                                          <p:attrName>ppt_y</p:attrName>
                                        </p:attrNameLst>
                                      </p:cBhvr>
                                      <p:tavLst>
                                        <p:tav tm="0">
                                          <p:val>
                                            <p:strVal val="#ppt_y"/>
                                          </p:val>
                                        </p:tav>
                                        <p:tav tm="100000">
                                          <p:val>
                                            <p:strVal val="#ppt_y"/>
                                          </p:val>
                                        </p:tav>
                                      </p:tavLst>
                                    </p:anim>
                                    <p:animEffect transition="in" filter="wipe(right)" prLst="gradientSize: 0.1">
                                      <p:cBhvr>
                                        <p:cTn id="9" dur="1000"/>
                                        <p:tgtEl>
                                          <p:spTgt spid="204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1"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5" name="Title 1"/>
          <p:cNvSpPr>
            <a:spLocks noGrp="1"/>
          </p:cNvSpPr>
          <p:nvPr>
            <p:ph type="title"/>
          </p:nvPr>
        </p:nvSpPr>
        <p:spPr/>
        <p:txBody>
          <a:bodyPr/>
          <a:lstStyle/>
          <a:p>
            <a:pPr eaLnBrk="1" hangingPunct="1"/>
            <a:r>
              <a:rPr lang="en-GB" sz="6000" dirty="0"/>
              <a:t>Classical Conditioning</a:t>
            </a:r>
          </a:p>
        </p:txBody>
      </p:sp>
      <p:sp>
        <p:nvSpPr>
          <p:cNvPr id="21506" name="Content Placeholder 2"/>
          <p:cNvSpPr>
            <a:spLocks noGrp="1"/>
          </p:cNvSpPr>
          <p:nvPr>
            <p:ph idx="1"/>
          </p:nvPr>
        </p:nvSpPr>
        <p:spPr/>
        <p:txBody>
          <a:bodyPr/>
          <a:lstStyle/>
          <a:p>
            <a:pPr eaLnBrk="1" hangingPunct="1"/>
            <a:r>
              <a:rPr lang="en-GB" dirty="0"/>
              <a:t>After several pairings of the tone and food, Pavlov found that the dog would salivate to the tone when it was presented alone</a:t>
            </a:r>
          </a:p>
        </p:txBody>
      </p:sp>
      <p:sp>
        <p:nvSpPr>
          <p:cNvPr id="2" name="Slide Number Placeholder 1"/>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9</a:t>
            </a:fld>
            <a:endParaRPr lang="en-GB">
              <a:solidFill>
                <a:prstClr val="white">
                  <a:tint val="75000"/>
                </a:prstClr>
              </a:solidFill>
            </a:endParaRPr>
          </a:p>
        </p:txBody>
      </p:sp>
      <p:pic>
        <p:nvPicPr>
          <p:cNvPr id="21507" name="Picture 2" descr="classical conditioning step 4"/>
          <p:cNvPicPr>
            <a:picLocks noChangeAspect="1" noChangeArrowheads="1"/>
          </p:cNvPicPr>
          <p:nvPr/>
        </p:nvPicPr>
        <p:blipFill>
          <a:blip r:embed="rId2"/>
          <a:srcRect/>
          <a:stretch>
            <a:fillRect/>
          </a:stretch>
        </p:blipFill>
        <p:spPr bwMode="auto">
          <a:xfrm>
            <a:off x="3539151" y="2796023"/>
            <a:ext cx="4524194" cy="2877414"/>
          </a:xfrm>
          <a:prstGeom prst="rect">
            <a:avLst/>
          </a:prstGeom>
          <a:noFill/>
          <a:ln w="9525">
            <a:noFill/>
            <a:miter lim="800000"/>
            <a:headEnd/>
            <a:tailEnd/>
          </a:ln>
        </p:spPr>
      </p:pic>
      <p:sp>
        <p:nvSpPr>
          <p:cNvPr id="3" name="Rectangle 2"/>
          <p:cNvSpPr/>
          <p:nvPr/>
        </p:nvSpPr>
        <p:spPr>
          <a:xfrm>
            <a:off x="865909" y="5825759"/>
            <a:ext cx="10460181" cy="830997"/>
          </a:xfrm>
          <a:prstGeom prst="rect">
            <a:avLst/>
          </a:prstGeom>
        </p:spPr>
        <p:txBody>
          <a:bodyPr wrap="square">
            <a:spAutoFit/>
          </a:bodyPr>
          <a:lstStyle/>
          <a:p>
            <a:pPr algn="ctr"/>
            <a:r>
              <a:rPr lang="en-GB" sz="2400" dirty="0"/>
              <a:t>The neutral tone becomes the conditioned stimulus (CS) and the salivation the conditioned response (CR), even when there is no food </a:t>
            </a:r>
          </a:p>
        </p:txBody>
      </p:sp>
    </p:spTree>
    <p:extLst>
      <p:ext uri="{BB962C8B-B14F-4D97-AF65-F5344CB8AC3E}">
        <p14:creationId xmlns:p14="http://schemas.microsoft.com/office/powerpoint/2010/main" val="830063821"/>
      </p:ext>
    </p:extLst>
  </p:cSld>
  <p:clrMapOvr>
    <a:masterClrMapping/>
  </p:clrMapOvr>
  <p:transition>
    <p:split orient="vert" dir="in"/>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0" presetClass="entr" presetSubtype="0" decel="100000" fill="hold" grpId="0" nodeType="withEffect">
                                  <p:stCondLst>
                                    <p:cond delay="0"/>
                                  </p:stCondLst>
                                  <p:childTnLst>
                                    <p:set>
                                      <p:cBhvr>
                                        <p:cTn id="6" dur="1" fill="hold">
                                          <p:stCondLst>
                                            <p:cond delay="0"/>
                                          </p:stCondLst>
                                        </p:cTn>
                                        <p:tgtEl>
                                          <p:spTgt spid="21505"/>
                                        </p:tgtEl>
                                        <p:attrNameLst>
                                          <p:attrName>style.visibility</p:attrName>
                                        </p:attrNameLst>
                                      </p:cBhvr>
                                      <p:to>
                                        <p:strVal val="visible"/>
                                      </p:to>
                                    </p:set>
                                    <p:anim calcmode="lin" valueType="num">
                                      <p:cBhvr>
                                        <p:cTn id="7" dur="1000" fill="hold"/>
                                        <p:tgtEl>
                                          <p:spTgt spid="21505"/>
                                        </p:tgtEl>
                                        <p:attrNameLst>
                                          <p:attrName>ppt_w</p:attrName>
                                        </p:attrNameLst>
                                      </p:cBhvr>
                                      <p:tavLst>
                                        <p:tav tm="0">
                                          <p:val>
                                            <p:strVal val="#ppt_w+.3"/>
                                          </p:val>
                                        </p:tav>
                                        <p:tav tm="100000">
                                          <p:val>
                                            <p:strVal val="#ppt_w"/>
                                          </p:val>
                                        </p:tav>
                                      </p:tavLst>
                                    </p:anim>
                                    <p:anim calcmode="lin" valueType="num">
                                      <p:cBhvr>
                                        <p:cTn id="8" dur="1000" fill="hold"/>
                                        <p:tgtEl>
                                          <p:spTgt spid="21505"/>
                                        </p:tgtEl>
                                        <p:attrNameLst>
                                          <p:attrName>ppt_h</p:attrName>
                                        </p:attrNameLst>
                                      </p:cBhvr>
                                      <p:tavLst>
                                        <p:tav tm="0">
                                          <p:val>
                                            <p:strVal val="#ppt_h"/>
                                          </p:val>
                                        </p:tav>
                                        <p:tav tm="100000">
                                          <p:val>
                                            <p:strVal val="#ppt_h"/>
                                          </p:val>
                                        </p:tav>
                                      </p:tavLst>
                                    </p:anim>
                                    <p:animEffect transition="in" filter="fade">
                                      <p:cBhvr>
                                        <p:cTn id="9" dur="1000"/>
                                        <p:tgtEl>
                                          <p:spTgt spid="215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p:cNvSpPr>
            <a:spLocks noGrp="1" noChangeArrowheads="1"/>
          </p:cNvSpPr>
          <p:nvPr>
            <p:ph type="title"/>
          </p:nvPr>
        </p:nvSpPr>
        <p:spPr>
          <a:xfrm>
            <a:off x="609600" y="122238"/>
            <a:ext cx="10972800" cy="1501774"/>
          </a:xfrm>
        </p:spPr>
        <p:txBody>
          <a:bodyPr rtlCol="0">
            <a:noAutofit/>
          </a:bodyPr>
          <a:lstStyle/>
          <a:p>
            <a:pPr fontAlgn="auto">
              <a:spcAft>
                <a:spcPts val="0"/>
              </a:spcAft>
              <a:defRPr/>
            </a:pPr>
            <a:r>
              <a:rPr lang="en-US" sz="4400" dirty="0">
                <a:ea typeface="+mj-ea"/>
                <a:cs typeface="+mj-cs"/>
              </a:rPr>
              <a:t>Elements and Procedures of Classical Conditioning</a:t>
            </a:r>
          </a:p>
        </p:txBody>
      </p:sp>
      <p:sp>
        <p:nvSpPr>
          <p:cNvPr id="165892" name="AutoShape 4"/>
          <p:cNvSpPr>
            <a:spLocks noChangeArrowheads="1"/>
          </p:cNvSpPr>
          <p:nvPr/>
        </p:nvSpPr>
        <p:spPr bwMode="auto">
          <a:xfrm>
            <a:off x="3048000" y="1600201"/>
            <a:ext cx="2482850" cy="1325563"/>
          </a:xfrm>
          <a:prstGeom prst="roundRect">
            <a:avLst>
              <a:gd name="adj" fmla="val 16667"/>
            </a:avLst>
          </a:prstGeom>
          <a:ln/>
        </p:spPr>
        <p:style>
          <a:lnRef idx="1">
            <a:schemeClr val="accent5"/>
          </a:lnRef>
          <a:fillRef idx="3">
            <a:schemeClr val="accent5"/>
          </a:fillRef>
          <a:effectRef idx="2">
            <a:schemeClr val="accent5"/>
          </a:effectRef>
          <a:fontRef idx="minor">
            <a:schemeClr val="lt1"/>
          </a:fontRef>
        </p:style>
        <p:txBody>
          <a:bodyPr tIns="137160" bIns="137160" anchor="ctr" anchorCtr="1"/>
          <a:lstStyle/>
          <a:p>
            <a:pPr algn="ctr" eaLnBrk="0" fontAlgn="base" hangingPunct="0">
              <a:spcBef>
                <a:spcPct val="50000"/>
              </a:spcBef>
              <a:spcAft>
                <a:spcPct val="0"/>
              </a:spcAft>
              <a:defRPr/>
            </a:pPr>
            <a:r>
              <a:rPr lang="en-US" sz="2400" b="1">
                <a:solidFill>
                  <a:srgbClr val="000000"/>
                </a:solidFill>
              </a:rPr>
              <a:t>Unconditioned Stimulus</a:t>
            </a:r>
            <a:r>
              <a:rPr lang="en-US" sz="2400">
                <a:solidFill>
                  <a:srgbClr val="000000"/>
                </a:solidFill>
              </a:rPr>
              <a:t> </a:t>
            </a:r>
            <a:r>
              <a:rPr lang="en-US" sz="2400" b="1">
                <a:solidFill>
                  <a:srgbClr val="000000"/>
                </a:solidFill>
              </a:rPr>
              <a:t>(UCS)</a:t>
            </a:r>
          </a:p>
        </p:txBody>
      </p:sp>
      <p:sp>
        <p:nvSpPr>
          <p:cNvPr id="165893" name="AutoShape 5"/>
          <p:cNvSpPr>
            <a:spLocks noChangeArrowheads="1"/>
          </p:cNvSpPr>
          <p:nvPr/>
        </p:nvSpPr>
        <p:spPr bwMode="auto">
          <a:xfrm>
            <a:off x="6508750" y="1601788"/>
            <a:ext cx="2482850" cy="1325562"/>
          </a:xfrm>
          <a:prstGeom prst="roundRect">
            <a:avLst>
              <a:gd name="adj" fmla="val 16667"/>
            </a:avLst>
          </a:prstGeom>
          <a:ln/>
        </p:spPr>
        <p:style>
          <a:lnRef idx="1">
            <a:schemeClr val="accent3"/>
          </a:lnRef>
          <a:fillRef idx="3">
            <a:schemeClr val="accent3"/>
          </a:fillRef>
          <a:effectRef idx="2">
            <a:schemeClr val="accent3"/>
          </a:effectRef>
          <a:fontRef idx="minor">
            <a:schemeClr val="lt1"/>
          </a:fontRef>
        </p:style>
        <p:txBody>
          <a:bodyPr tIns="137160" bIns="137160" anchor="ctr" anchorCtr="1"/>
          <a:lstStyle/>
          <a:p>
            <a:pPr algn="ctr" eaLnBrk="0" fontAlgn="base" hangingPunct="0">
              <a:spcBef>
                <a:spcPct val="50000"/>
              </a:spcBef>
              <a:spcAft>
                <a:spcPct val="0"/>
              </a:spcAft>
              <a:defRPr/>
            </a:pPr>
            <a:r>
              <a:rPr lang="en-US" sz="2400" b="1" dirty="0">
                <a:solidFill>
                  <a:srgbClr val="000000"/>
                </a:solidFill>
              </a:rPr>
              <a:t>Unconditioned Response</a:t>
            </a:r>
            <a:r>
              <a:rPr lang="en-US" sz="2400" dirty="0">
                <a:solidFill>
                  <a:srgbClr val="000000"/>
                </a:solidFill>
              </a:rPr>
              <a:t> </a:t>
            </a:r>
            <a:r>
              <a:rPr lang="en-US" sz="2400" b="1" dirty="0">
                <a:solidFill>
                  <a:srgbClr val="000000"/>
                </a:solidFill>
              </a:rPr>
              <a:t>(UCR)</a:t>
            </a:r>
          </a:p>
        </p:txBody>
      </p:sp>
      <p:sp>
        <p:nvSpPr>
          <p:cNvPr id="165894" name="AutoShape 6"/>
          <p:cNvSpPr>
            <a:spLocks noChangeArrowheads="1"/>
          </p:cNvSpPr>
          <p:nvPr/>
        </p:nvSpPr>
        <p:spPr bwMode="auto">
          <a:xfrm>
            <a:off x="3048000" y="4573588"/>
            <a:ext cx="2482850" cy="1325562"/>
          </a:xfrm>
          <a:prstGeom prst="roundRect">
            <a:avLst>
              <a:gd name="adj" fmla="val 16667"/>
            </a:avLst>
          </a:prstGeom>
          <a:ln/>
        </p:spPr>
        <p:style>
          <a:lnRef idx="1">
            <a:schemeClr val="accent5"/>
          </a:lnRef>
          <a:fillRef idx="3">
            <a:schemeClr val="accent5"/>
          </a:fillRef>
          <a:effectRef idx="2">
            <a:schemeClr val="accent5"/>
          </a:effectRef>
          <a:fontRef idx="minor">
            <a:schemeClr val="lt1"/>
          </a:fontRef>
        </p:style>
        <p:txBody>
          <a:bodyPr tIns="137160" bIns="137160" anchor="ctr" anchorCtr="1"/>
          <a:lstStyle/>
          <a:p>
            <a:pPr algn="ctr" eaLnBrk="0" fontAlgn="base" hangingPunct="0">
              <a:spcBef>
                <a:spcPct val="50000"/>
              </a:spcBef>
              <a:spcAft>
                <a:spcPct val="0"/>
              </a:spcAft>
              <a:defRPr/>
            </a:pPr>
            <a:r>
              <a:rPr lang="en-US" sz="2400" b="1">
                <a:solidFill>
                  <a:srgbClr val="000000"/>
                </a:solidFill>
              </a:rPr>
              <a:t>Conditioned Stimulus </a:t>
            </a:r>
            <a:br>
              <a:rPr lang="en-US" sz="2400" b="1">
                <a:solidFill>
                  <a:srgbClr val="000000"/>
                </a:solidFill>
              </a:rPr>
            </a:br>
            <a:r>
              <a:rPr lang="en-US" sz="2400" b="1">
                <a:solidFill>
                  <a:srgbClr val="000000"/>
                </a:solidFill>
              </a:rPr>
              <a:t>(CS)</a:t>
            </a:r>
          </a:p>
        </p:txBody>
      </p:sp>
      <p:sp>
        <p:nvSpPr>
          <p:cNvPr id="165895" name="AutoShape 7"/>
          <p:cNvSpPr>
            <a:spLocks noChangeArrowheads="1"/>
          </p:cNvSpPr>
          <p:nvPr/>
        </p:nvSpPr>
        <p:spPr bwMode="auto">
          <a:xfrm>
            <a:off x="6508750" y="4573588"/>
            <a:ext cx="2482850" cy="1325562"/>
          </a:xfrm>
          <a:prstGeom prst="roundRect">
            <a:avLst>
              <a:gd name="adj" fmla="val 16667"/>
            </a:avLst>
          </a:prstGeom>
          <a:ln/>
        </p:spPr>
        <p:style>
          <a:lnRef idx="1">
            <a:schemeClr val="accent3"/>
          </a:lnRef>
          <a:fillRef idx="3">
            <a:schemeClr val="accent3"/>
          </a:fillRef>
          <a:effectRef idx="2">
            <a:schemeClr val="accent3"/>
          </a:effectRef>
          <a:fontRef idx="minor">
            <a:schemeClr val="lt1"/>
          </a:fontRef>
        </p:style>
        <p:txBody>
          <a:bodyPr tIns="137160" bIns="137160" anchor="ctr" anchorCtr="1"/>
          <a:lstStyle/>
          <a:p>
            <a:pPr algn="ctr" eaLnBrk="0" fontAlgn="base" hangingPunct="0">
              <a:spcBef>
                <a:spcPct val="50000"/>
              </a:spcBef>
              <a:spcAft>
                <a:spcPct val="0"/>
              </a:spcAft>
              <a:defRPr/>
            </a:pPr>
            <a:r>
              <a:rPr lang="en-US" sz="2400" b="1">
                <a:solidFill>
                  <a:srgbClr val="000000"/>
                </a:solidFill>
              </a:rPr>
              <a:t>Conditioned Response </a:t>
            </a:r>
            <a:br>
              <a:rPr lang="en-US" sz="2400" b="1">
                <a:solidFill>
                  <a:srgbClr val="000000"/>
                </a:solidFill>
              </a:rPr>
            </a:br>
            <a:r>
              <a:rPr lang="en-US" sz="2400" b="1">
                <a:solidFill>
                  <a:srgbClr val="000000"/>
                </a:solidFill>
              </a:rPr>
              <a:t>(CR)</a:t>
            </a:r>
          </a:p>
        </p:txBody>
      </p:sp>
      <p:sp>
        <p:nvSpPr>
          <p:cNvPr id="165896" name="Text Box 8"/>
          <p:cNvSpPr txBox="1">
            <a:spLocks noChangeArrowheads="1"/>
          </p:cNvSpPr>
          <p:nvPr/>
        </p:nvSpPr>
        <p:spPr bwMode="auto">
          <a:xfrm>
            <a:off x="3403600" y="3527425"/>
            <a:ext cx="1773238"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0" fontAlgn="base" hangingPunct="0">
              <a:spcBef>
                <a:spcPct val="50000"/>
              </a:spcBef>
              <a:spcAft>
                <a:spcPct val="0"/>
              </a:spcAft>
              <a:defRPr/>
            </a:pPr>
            <a:r>
              <a:rPr lang="en-US" sz="2400" i="1">
                <a:solidFill>
                  <a:prstClr val="black"/>
                </a:solidFill>
              </a:rPr>
              <a:t>Associated</a:t>
            </a:r>
          </a:p>
        </p:txBody>
      </p:sp>
      <p:sp>
        <p:nvSpPr>
          <p:cNvPr id="165897" name="Text Box 9"/>
          <p:cNvSpPr txBox="1">
            <a:spLocks noChangeArrowheads="1"/>
          </p:cNvSpPr>
          <p:nvPr/>
        </p:nvSpPr>
        <p:spPr bwMode="auto">
          <a:xfrm>
            <a:off x="6950075" y="3529013"/>
            <a:ext cx="160020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0" fontAlgn="base" hangingPunct="0">
              <a:spcBef>
                <a:spcPct val="50000"/>
              </a:spcBef>
              <a:spcAft>
                <a:spcPct val="0"/>
              </a:spcAft>
              <a:defRPr/>
            </a:pPr>
            <a:r>
              <a:rPr lang="en-US" sz="2400" i="1">
                <a:solidFill>
                  <a:prstClr val="black"/>
                </a:solidFill>
              </a:rPr>
              <a:t>Similar</a:t>
            </a:r>
          </a:p>
        </p:txBody>
      </p:sp>
      <p:sp>
        <p:nvSpPr>
          <p:cNvPr id="165898" name="AutoShape 10"/>
          <p:cNvSpPr>
            <a:spLocks noChangeArrowheads="1"/>
          </p:cNvSpPr>
          <p:nvPr/>
        </p:nvSpPr>
        <p:spPr bwMode="auto">
          <a:xfrm>
            <a:off x="5861050" y="2073275"/>
            <a:ext cx="304800" cy="381000"/>
          </a:xfrm>
          <a:prstGeom prst="chevron">
            <a:avLst>
              <a:gd name="adj" fmla="val 40102"/>
            </a:avLst>
          </a:prstGeom>
          <a:gradFill rotWithShape="1">
            <a:gsLst>
              <a:gs pos="0">
                <a:schemeClr val="tx2"/>
              </a:gs>
              <a:gs pos="50000">
                <a:schemeClr val="tx2">
                  <a:gamma/>
                  <a:tint val="20000"/>
                  <a:invGamma/>
                </a:schemeClr>
              </a:gs>
              <a:gs pos="100000">
                <a:schemeClr val="tx2"/>
              </a:gs>
            </a:gsLst>
            <a:lin ang="5400000" scaled="1"/>
          </a:gradFill>
          <a:ln>
            <a:noFill/>
          </a:ln>
          <a:effectLst>
            <a:outerShdw blurRad="63500" dist="53882" dir="2700000" algn="ctr" rotWithShape="0">
              <a:srgbClr val="B2B2B2">
                <a:alpha val="50000"/>
              </a:srgbClr>
            </a:outerShdw>
          </a:effectLst>
          <a:extLst>
            <a:ext uri="{91240B29-F687-4f45-9708-019B960494DF}">
              <a14:hiddenLine xmlns="" xmlns:a14="http://schemas.microsoft.com/office/drawing/2010/main" w="9525">
                <a:solidFill>
                  <a:schemeClr val="tx1"/>
                </a:solidFill>
                <a:miter lim="800000"/>
                <a:headEnd/>
                <a:tailEnd/>
              </a14:hiddenLine>
            </a:ext>
          </a:extLst>
        </p:spPr>
        <p:txBody>
          <a:bodyPr wrap="none" anchor="ctr"/>
          <a:lstStyle/>
          <a:p>
            <a:pPr fontAlgn="base">
              <a:spcBef>
                <a:spcPct val="0"/>
              </a:spcBef>
              <a:spcAft>
                <a:spcPct val="0"/>
              </a:spcAft>
              <a:defRPr/>
            </a:pPr>
            <a:endParaRPr lang="en-US">
              <a:solidFill>
                <a:prstClr val="black"/>
              </a:solidFill>
            </a:endParaRPr>
          </a:p>
        </p:txBody>
      </p:sp>
      <p:sp>
        <p:nvSpPr>
          <p:cNvPr id="165899" name="AutoShape 11"/>
          <p:cNvSpPr>
            <a:spLocks noChangeArrowheads="1"/>
          </p:cNvSpPr>
          <p:nvPr/>
        </p:nvSpPr>
        <p:spPr bwMode="auto">
          <a:xfrm>
            <a:off x="5861050" y="5045075"/>
            <a:ext cx="304800" cy="381000"/>
          </a:xfrm>
          <a:prstGeom prst="chevron">
            <a:avLst>
              <a:gd name="adj" fmla="val 40102"/>
            </a:avLst>
          </a:prstGeom>
          <a:gradFill rotWithShape="1">
            <a:gsLst>
              <a:gs pos="0">
                <a:schemeClr val="tx2"/>
              </a:gs>
              <a:gs pos="50000">
                <a:schemeClr val="tx2">
                  <a:gamma/>
                  <a:tint val="20000"/>
                  <a:invGamma/>
                </a:schemeClr>
              </a:gs>
              <a:gs pos="100000">
                <a:schemeClr val="tx2"/>
              </a:gs>
            </a:gsLst>
            <a:lin ang="5400000" scaled="1"/>
          </a:gradFill>
          <a:ln>
            <a:noFill/>
          </a:ln>
          <a:effectLst>
            <a:outerShdw blurRad="63500" dist="53882" dir="2700000" algn="ctr" rotWithShape="0">
              <a:srgbClr val="B2B2B2">
                <a:alpha val="50000"/>
              </a:srgbClr>
            </a:outerShdw>
          </a:effectLst>
          <a:extLst>
            <a:ext uri="{91240B29-F687-4f45-9708-019B960494DF}">
              <a14:hiddenLine xmlns="" xmlns:a14="http://schemas.microsoft.com/office/drawing/2010/main" w="9525">
                <a:solidFill>
                  <a:schemeClr val="tx1"/>
                </a:solidFill>
                <a:miter lim="800000"/>
                <a:headEnd/>
                <a:tailEnd/>
              </a14:hiddenLine>
            </a:ext>
          </a:extLst>
        </p:spPr>
        <p:txBody>
          <a:bodyPr wrap="none" anchor="ctr"/>
          <a:lstStyle/>
          <a:p>
            <a:pPr fontAlgn="base">
              <a:spcBef>
                <a:spcPct val="0"/>
              </a:spcBef>
              <a:spcAft>
                <a:spcPct val="0"/>
              </a:spcAft>
              <a:defRPr/>
            </a:pPr>
            <a:endParaRPr lang="en-US">
              <a:solidFill>
                <a:prstClr val="black"/>
              </a:solidFill>
            </a:endParaRPr>
          </a:p>
        </p:txBody>
      </p:sp>
      <p:sp>
        <p:nvSpPr>
          <p:cNvPr id="165900" name="AutoShape 12"/>
          <p:cNvSpPr>
            <a:spLocks noChangeArrowheads="1"/>
          </p:cNvSpPr>
          <p:nvPr/>
        </p:nvSpPr>
        <p:spPr bwMode="auto">
          <a:xfrm rot="16200000">
            <a:off x="4062413" y="3041650"/>
            <a:ext cx="457200" cy="533400"/>
          </a:xfrm>
          <a:prstGeom prst="notchedRightArrow">
            <a:avLst>
              <a:gd name="adj1" fmla="val 44444"/>
              <a:gd name="adj2" fmla="val 46532"/>
            </a:avLst>
          </a:prstGeom>
          <a:gradFill rotWithShape="1">
            <a:gsLst>
              <a:gs pos="0">
                <a:schemeClr val="tx2">
                  <a:gamma/>
                  <a:tint val="20000"/>
                  <a:invGamma/>
                </a:schemeClr>
              </a:gs>
              <a:gs pos="100000">
                <a:schemeClr val="tx2"/>
              </a:gs>
            </a:gsLst>
            <a:lin ang="0" scaled="1"/>
          </a:gradFill>
          <a:ln>
            <a:noFill/>
          </a:ln>
          <a:effectLst>
            <a:outerShdw blurRad="63500" dist="53882" dir="2700000" algn="ctr" rotWithShape="0">
              <a:srgbClr val="B2B2B2">
                <a:alpha val="50000"/>
              </a:srgbClr>
            </a:outerShdw>
          </a:effectLst>
          <a:extLst>
            <a:ext uri="{91240B29-F687-4f45-9708-019B960494DF}">
              <a14:hiddenLine xmlns="" xmlns:a14="http://schemas.microsoft.com/office/drawing/2010/main" w="9525">
                <a:solidFill>
                  <a:schemeClr val="tx1"/>
                </a:solidFill>
                <a:miter lim="800000"/>
                <a:headEnd/>
                <a:tailEnd/>
              </a14:hiddenLine>
            </a:ext>
          </a:extLst>
        </p:spPr>
        <p:txBody>
          <a:bodyPr wrap="none" anchor="ctr"/>
          <a:lstStyle/>
          <a:p>
            <a:pPr fontAlgn="base">
              <a:spcBef>
                <a:spcPct val="0"/>
              </a:spcBef>
              <a:spcAft>
                <a:spcPct val="0"/>
              </a:spcAft>
              <a:defRPr/>
            </a:pPr>
            <a:endParaRPr lang="en-US">
              <a:solidFill>
                <a:prstClr val="black"/>
              </a:solidFill>
            </a:endParaRPr>
          </a:p>
        </p:txBody>
      </p:sp>
      <p:sp>
        <p:nvSpPr>
          <p:cNvPr id="165901" name="AutoShape 13"/>
          <p:cNvSpPr>
            <a:spLocks noChangeArrowheads="1"/>
          </p:cNvSpPr>
          <p:nvPr/>
        </p:nvSpPr>
        <p:spPr bwMode="auto">
          <a:xfrm rot="5400000" flipV="1">
            <a:off x="4062413" y="3956050"/>
            <a:ext cx="457200" cy="533400"/>
          </a:xfrm>
          <a:prstGeom prst="notchedRightArrow">
            <a:avLst>
              <a:gd name="adj1" fmla="val 44444"/>
              <a:gd name="adj2" fmla="val 46532"/>
            </a:avLst>
          </a:prstGeom>
          <a:gradFill rotWithShape="1">
            <a:gsLst>
              <a:gs pos="0">
                <a:schemeClr val="tx2">
                  <a:gamma/>
                  <a:tint val="20000"/>
                  <a:invGamma/>
                </a:schemeClr>
              </a:gs>
              <a:gs pos="100000">
                <a:schemeClr val="tx2"/>
              </a:gs>
            </a:gsLst>
            <a:lin ang="0" scaled="1"/>
          </a:gradFill>
          <a:ln>
            <a:noFill/>
          </a:ln>
          <a:effectLst>
            <a:outerShdw blurRad="63500" dist="53882" dir="2700000" algn="ctr" rotWithShape="0">
              <a:srgbClr val="B2B2B2">
                <a:alpha val="50000"/>
              </a:srgbClr>
            </a:outerShdw>
          </a:effectLst>
          <a:extLst>
            <a:ext uri="{91240B29-F687-4f45-9708-019B960494DF}">
              <a14:hiddenLine xmlns="" xmlns:a14="http://schemas.microsoft.com/office/drawing/2010/main" w="9525">
                <a:solidFill>
                  <a:schemeClr val="tx1"/>
                </a:solidFill>
                <a:miter lim="800000"/>
                <a:headEnd/>
                <a:tailEnd/>
              </a14:hiddenLine>
            </a:ext>
          </a:extLst>
        </p:spPr>
        <p:txBody>
          <a:bodyPr wrap="none" anchor="ctr"/>
          <a:lstStyle/>
          <a:p>
            <a:pPr fontAlgn="base">
              <a:spcBef>
                <a:spcPct val="0"/>
              </a:spcBef>
              <a:spcAft>
                <a:spcPct val="0"/>
              </a:spcAft>
              <a:defRPr/>
            </a:pPr>
            <a:endParaRPr lang="en-US">
              <a:solidFill>
                <a:prstClr val="black"/>
              </a:solidFill>
            </a:endParaRPr>
          </a:p>
        </p:txBody>
      </p:sp>
      <p:sp>
        <p:nvSpPr>
          <p:cNvPr id="165902" name="AutoShape 14"/>
          <p:cNvSpPr>
            <a:spLocks noChangeArrowheads="1"/>
          </p:cNvSpPr>
          <p:nvPr/>
        </p:nvSpPr>
        <p:spPr bwMode="auto">
          <a:xfrm rot="16200000">
            <a:off x="7521575" y="3041650"/>
            <a:ext cx="457200" cy="533400"/>
          </a:xfrm>
          <a:prstGeom prst="notchedRightArrow">
            <a:avLst>
              <a:gd name="adj1" fmla="val 44444"/>
              <a:gd name="adj2" fmla="val 46532"/>
            </a:avLst>
          </a:prstGeom>
          <a:gradFill rotWithShape="1">
            <a:gsLst>
              <a:gs pos="0">
                <a:schemeClr val="tx2">
                  <a:gamma/>
                  <a:tint val="20000"/>
                  <a:invGamma/>
                </a:schemeClr>
              </a:gs>
              <a:gs pos="100000">
                <a:schemeClr val="tx2"/>
              </a:gs>
            </a:gsLst>
            <a:lin ang="0" scaled="1"/>
          </a:gradFill>
          <a:ln>
            <a:noFill/>
          </a:ln>
          <a:effectLst>
            <a:outerShdw blurRad="63500" dist="53882" dir="2700000" algn="ctr" rotWithShape="0">
              <a:srgbClr val="B2B2B2">
                <a:alpha val="50000"/>
              </a:srgbClr>
            </a:outerShdw>
          </a:effectLst>
          <a:extLst>
            <a:ext uri="{91240B29-F687-4f45-9708-019B960494DF}">
              <a14:hiddenLine xmlns="" xmlns:a14="http://schemas.microsoft.com/office/drawing/2010/main" w="9525">
                <a:solidFill>
                  <a:schemeClr val="tx1"/>
                </a:solidFill>
                <a:miter lim="800000"/>
                <a:headEnd/>
                <a:tailEnd/>
              </a14:hiddenLine>
            </a:ext>
          </a:extLst>
        </p:spPr>
        <p:txBody>
          <a:bodyPr wrap="none" anchor="ctr"/>
          <a:lstStyle/>
          <a:p>
            <a:pPr fontAlgn="base">
              <a:spcBef>
                <a:spcPct val="0"/>
              </a:spcBef>
              <a:spcAft>
                <a:spcPct val="0"/>
              </a:spcAft>
              <a:defRPr/>
            </a:pPr>
            <a:endParaRPr lang="en-US">
              <a:solidFill>
                <a:prstClr val="black"/>
              </a:solidFill>
            </a:endParaRPr>
          </a:p>
        </p:txBody>
      </p:sp>
      <p:sp>
        <p:nvSpPr>
          <p:cNvPr id="165903" name="AutoShape 15"/>
          <p:cNvSpPr>
            <a:spLocks noChangeArrowheads="1"/>
          </p:cNvSpPr>
          <p:nvPr/>
        </p:nvSpPr>
        <p:spPr bwMode="auto">
          <a:xfrm rot="5400000" flipV="1">
            <a:off x="7521575" y="3956050"/>
            <a:ext cx="457200" cy="533400"/>
          </a:xfrm>
          <a:prstGeom prst="notchedRightArrow">
            <a:avLst>
              <a:gd name="adj1" fmla="val 44444"/>
              <a:gd name="adj2" fmla="val 46532"/>
            </a:avLst>
          </a:prstGeom>
          <a:gradFill rotWithShape="1">
            <a:gsLst>
              <a:gs pos="0">
                <a:schemeClr val="tx2">
                  <a:gamma/>
                  <a:tint val="20000"/>
                  <a:invGamma/>
                </a:schemeClr>
              </a:gs>
              <a:gs pos="100000">
                <a:schemeClr val="tx2"/>
              </a:gs>
            </a:gsLst>
            <a:lin ang="0" scaled="1"/>
          </a:gradFill>
          <a:ln>
            <a:noFill/>
          </a:ln>
          <a:effectLst>
            <a:outerShdw blurRad="63500" dist="53882" dir="2700000" algn="ctr" rotWithShape="0">
              <a:srgbClr val="B2B2B2">
                <a:alpha val="50000"/>
              </a:srgbClr>
            </a:outerShdw>
          </a:effectLst>
          <a:extLst>
            <a:ext uri="{91240B29-F687-4f45-9708-019B960494DF}">
              <a14:hiddenLine xmlns="" xmlns:a14="http://schemas.microsoft.com/office/drawing/2010/main" w="9525">
                <a:solidFill>
                  <a:schemeClr val="tx1"/>
                </a:solidFill>
                <a:miter lim="800000"/>
                <a:headEnd/>
                <a:tailEnd/>
              </a14:hiddenLine>
            </a:ext>
          </a:extLst>
        </p:spPr>
        <p:txBody>
          <a:bodyPr wrap="none" anchor="ctr"/>
          <a:lstStyle/>
          <a:p>
            <a:pPr fontAlgn="base">
              <a:spcBef>
                <a:spcPct val="0"/>
              </a:spcBef>
              <a:spcAft>
                <a:spcPct val="0"/>
              </a:spcAft>
              <a:defRPr/>
            </a:pPr>
            <a:endParaRPr lang="en-US">
              <a:solidFill>
                <a:prstClr val="black"/>
              </a:solidFill>
            </a:endParaRPr>
          </a:p>
        </p:txBody>
      </p:sp>
    </p:spTree>
    <p:extLst>
      <p:ext uri="{BB962C8B-B14F-4D97-AF65-F5344CB8AC3E}">
        <p14:creationId xmlns:p14="http://schemas.microsoft.com/office/powerpoint/2010/main" val="55491240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5892"/>
                                        </p:tgtEl>
                                        <p:attrNameLst>
                                          <p:attrName>style.visibility</p:attrName>
                                        </p:attrNameLst>
                                      </p:cBhvr>
                                      <p:to>
                                        <p:strVal val="visible"/>
                                      </p:to>
                                    </p:set>
                                    <p:animEffect transition="in" filter="fade">
                                      <p:cBhvr>
                                        <p:cTn id="7" dur="2000"/>
                                        <p:tgtEl>
                                          <p:spTgt spid="16589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7" presetClass="entr" presetSubtype="8" fill="hold" grpId="0" nodeType="clickEffect">
                                  <p:stCondLst>
                                    <p:cond delay="0"/>
                                  </p:stCondLst>
                                  <p:childTnLst>
                                    <p:set>
                                      <p:cBhvr>
                                        <p:cTn id="11" dur="1" fill="hold">
                                          <p:stCondLst>
                                            <p:cond delay="0"/>
                                          </p:stCondLst>
                                        </p:cTn>
                                        <p:tgtEl>
                                          <p:spTgt spid="165898"/>
                                        </p:tgtEl>
                                        <p:attrNameLst>
                                          <p:attrName>style.visibility</p:attrName>
                                        </p:attrNameLst>
                                      </p:cBhvr>
                                      <p:to>
                                        <p:strVal val="visible"/>
                                      </p:to>
                                    </p:set>
                                    <p:anim calcmode="lin" valueType="num">
                                      <p:cBhvr>
                                        <p:cTn id="12" dur="500" fill="hold"/>
                                        <p:tgtEl>
                                          <p:spTgt spid="165898"/>
                                        </p:tgtEl>
                                        <p:attrNameLst>
                                          <p:attrName>ppt_x</p:attrName>
                                        </p:attrNameLst>
                                      </p:cBhvr>
                                      <p:tavLst>
                                        <p:tav tm="0">
                                          <p:val>
                                            <p:strVal val="#ppt_x-#ppt_w/2"/>
                                          </p:val>
                                        </p:tav>
                                        <p:tav tm="100000">
                                          <p:val>
                                            <p:strVal val="#ppt_x"/>
                                          </p:val>
                                        </p:tav>
                                      </p:tavLst>
                                    </p:anim>
                                    <p:anim calcmode="lin" valueType="num">
                                      <p:cBhvr>
                                        <p:cTn id="13" dur="500" fill="hold"/>
                                        <p:tgtEl>
                                          <p:spTgt spid="165898"/>
                                        </p:tgtEl>
                                        <p:attrNameLst>
                                          <p:attrName>ppt_y</p:attrName>
                                        </p:attrNameLst>
                                      </p:cBhvr>
                                      <p:tavLst>
                                        <p:tav tm="0">
                                          <p:val>
                                            <p:strVal val="#ppt_y"/>
                                          </p:val>
                                        </p:tav>
                                        <p:tav tm="100000">
                                          <p:val>
                                            <p:strVal val="#ppt_y"/>
                                          </p:val>
                                        </p:tav>
                                      </p:tavLst>
                                    </p:anim>
                                    <p:anim calcmode="lin" valueType="num">
                                      <p:cBhvr>
                                        <p:cTn id="14" dur="500" fill="hold"/>
                                        <p:tgtEl>
                                          <p:spTgt spid="165898"/>
                                        </p:tgtEl>
                                        <p:attrNameLst>
                                          <p:attrName>ppt_w</p:attrName>
                                        </p:attrNameLst>
                                      </p:cBhvr>
                                      <p:tavLst>
                                        <p:tav tm="0">
                                          <p:val>
                                            <p:fltVal val="0"/>
                                          </p:val>
                                        </p:tav>
                                        <p:tav tm="100000">
                                          <p:val>
                                            <p:strVal val="#ppt_w"/>
                                          </p:val>
                                        </p:tav>
                                      </p:tavLst>
                                    </p:anim>
                                    <p:anim calcmode="lin" valueType="num">
                                      <p:cBhvr>
                                        <p:cTn id="15" dur="500" fill="hold"/>
                                        <p:tgtEl>
                                          <p:spTgt spid="165898"/>
                                        </p:tgtEl>
                                        <p:attrNameLst>
                                          <p:attrName>ppt_h</p:attrName>
                                        </p:attrNameLst>
                                      </p:cBhvr>
                                      <p:tavLst>
                                        <p:tav tm="0">
                                          <p:val>
                                            <p:strVal val="#ppt_h"/>
                                          </p:val>
                                        </p:tav>
                                        <p:tav tm="100000">
                                          <p:val>
                                            <p:strVal val="#ppt_h"/>
                                          </p:val>
                                        </p:tav>
                                      </p:tavLst>
                                    </p:anim>
                                  </p:childTnLst>
                                </p:cTn>
                              </p:par>
                            </p:childTnLst>
                          </p:cTn>
                        </p:par>
                        <p:par>
                          <p:cTn id="16" fill="hold" nodeType="afterGroup">
                            <p:stCondLst>
                              <p:cond delay="500"/>
                            </p:stCondLst>
                            <p:childTnLst>
                              <p:par>
                                <p:cTn id="17" presetID="10" presetClass="entr" presetSubtype="0" fill="hold" grpId="0" nodeType="afterEffect">
                                  <p:stCondLst>
                                    <p:cond delay="0"/>
                                  </p:stCondLst>
                                  <p:childTnLst>
                                    <p:set>
                                      <p:cBhvr>
                                        <p:cTn id="18" dur="1" fill="hold">
                                          <p:stCondLst>
                                            <p:cond delay="0"/>
                                          </p:stCondLst>
                                        </p:cTn>
                                        <p:tgtEl>
                                          <p:spTgt spid="165893"/>
                                        </p:tgtEl>
                                        <p:attrNameLst>
                                          <p:attrName>style.visibility</p:attrName>
                                        </p:attrNameLst>
                                      </p:cBhvr>
                                      <p:to>
                                        <p:strVal val="visible"/>
                                      </p:to>
                                    </p:set>
                                    <p:animEffect transition="in" filter="fade">
                                      <p:cBhvr>
                                        <p:cTn id="19" dur="2000"/>
                                        <p:tgtEl>
                                          <p:spTgt spid="165893"/>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65894"/>
                                        </p:tgtEl>
                                        <p:attrNameLst>
                                          <p:attrName>style.visibility</p:attrName>
                                        </p:attrNameLst>
                                      </p:cBhvr>
                                      <p:to>
                                        <p:strVal val="visible"/>
                                      </p:to>
                                    </p:set>
                                    <p:animEffect transition="in" filter="fade">
                                      <p:cBhvr>
                                        <p:cTn id="24" dur="2000"/>
                                        <p:tgtEl>
                                          <p:spTgt spid="165894"/>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65896"/>
                                        </p:tgtEl>
                                        <p:attrNameLst>
                                          <p:attrName>style.visibility</p:attrName>
                                        </p:attrNameLst>
                                      </p:cBhvr>
                                      <p:to>
                                        <p:strVal val="visible"/>
                                      </p:to>
                                    </p:set>
                                    <p:animEffect transition="in" filter="fade">
                                      <p:cBhvr>
                                        <p:cTn id="29" dur="2000"/>
                                        <p:tgtEl>
                                          <p:spTgt spid="165896"/>
                                        </p:tgtEl>
                                      </p:cBhvr>
                                    </p:animEffect>
                                  </p:childTnLst>
                                </p:cTn>
                              </p:par>
                              <p:par>
                                <p:cTn id="30" presetID="17" presetClass="entr" presetSubtype="4" fill="hold" grpId="0" nodeType="withEffect">
                                  <p:stCondLst>
                                    <p:cond delay="0"/>
                                  </p:stCondLst>
                                  <p:childTnLst>
                                    <p:set>
                                      <p:cBhvr>
                                        <p:cTn id="31" dur="1" fill="hold">
                                          <p:stCondLst>
                                            <p:cond delay="0"/>
                                          </p:stCondLst>
                                        </p:cTn>
                                        <p:tgtEl>
                                          <p:spTgt spid="165900"/>
                                        </p:tgtEl>
                                        <p:attrNameLst>
                                          <p:attrName>style.visibility</p:attrName>
                                        </p:attrNameLst>
                                      </p:cBhvr>
                                      <p:to>
                                        <p:strVal val="visible"/>
                                      </p:to>
                                    </p:set>
                                    <p:anim calcmode="lin" valueType="num">
                                      <p:cBhvr>
                                        <p:cTn id="32" dur="1000" fill="hold"/>
                                        <p:tgtEl>
                                          <p:spTgt spid="165900"/>
                                        </p:tgtEl>
                                        <p:attrNameLst>
                                          <p:attrName>ppt_x</p:attrName>
                                        </p:attrNameLst>
                                      </p:cBhvr>
                                      <p:tavLst>
                                        <p:tav tm="0">
                                          <p:val>
                                            <p:strVal val="#ppt_x"/>
                                          </p:val>
                                        </p:tav>
                                        <p:tav tm="100000">
                                          <p:val>
                                            <p:strVal val="#ppt_x"/>
                                          </p:val>
                                        </p:tav>
                                      </p:tavLst>
                                    </p:anim>
                                    <p:anim calcmode="lin" valueType="num">
                                      <p:cBhvr>
                                        <p:cTn id="33" dur="1000" fill="hold"/>
                                        <p:tgtEl>
                                          <p:spTgt spid="165900"/>
                                        </p:tgtEl>
                                        <p:attrNameLst>
                                          <p:attrName>ppt_y</p:attrName>
                                        </p:attrNameLst>
                                      </p:cBhvr>
                                      <p:tavLst>
                                        <p:tav tm="0">
                                          <p:val>
                                            <p:strVal val="#ppt_y+#ppt_h/2"/>
                                          </p:val>
                                        </p:tav>
                                        <p:tav tm="100000">
                                          <p:val>
                                            <p:strVal val="#ppt_y"/>
                                          </p:val>
                                        </p:tav>
                                      </p:tavLst>
                                    </p:anim>
                                    <p:anim calcmode="lin" valueType="num">
                                      <p:cBhvr>
                                        <p:cTn id="34" dur="1000" fill="hold"/>
                                        <p:tgtEl>
                                          <p:spTgt spid="165900"/>
                                        </p:tgtEl>
                                        <p:attrNameLst>
                                          <p:attrName>ppt_w</p:attrName>
                                        </p:attrNameLst>
                                      </p:cBhvr>
                                      <p:tavLst>
                                        <p:tav tm="0">
                                          <p:val>
                                            <p:strVal val="#ppt_w"/>
                                          </p:val>
                                        </p:tav>
                                        <p:tav tm="100000">
                                          <p:val>
                                            <p:strVal val="#ppt_w"/>
                                          </p:val>
                                        </p:tav>
                                      </p:tavLst>
                                    </p:anim>
                                    <p:anim calcmode="lin" valueType="num">
                                      <p:cBhvr>
                                        <p:cTn id="35" dur="1000" fill="hold"/>
                                        <p:tgtEl>
                                          <p:spTgt spid="165900"/>
                                        </p:tgtEl>
                                        <p:attrNameLst>
                                          <p:attrName>ppt_h</p:attrName>
                                        </p:attrNameLst>
                                      </p:cBhvr>
                                      <p:tavLst>
                                        <p:tav tm="0">
                                          <p:val>
                                            <p:fltVal val="0"/>
                                          </p:val>
                                        </p:tav>
                                        <p:tav tm="100000">
                                          <p:val>
                                            <p:strVal val="#ppt_h"/>
                                          </p:val>
                                        </p:tav>
                                      </p:tavLst>
                                    </p:anim>
                                  </p:childTnLst>
                                </p:cTn>
                              </p:par>
                              <p:par>
                                <p:cTn id="36" presetID="17" presetClass="entr" presetSubtype="1" fill="hold" grpId="0" nodeType="withEffect">
                                  <p:stCondLst>
                                    <p:cond delay="0"/>
                                  </p:stCondLst>
                                  <p:childTnLst>
                                    <p:set>
                                      <p:cBhvr>
                                        <p:cTn id="37" dur="1" fill="hold">
                                          <p:stCondLst>
                                            <p:cond delay="0"/>
                                          </p:stCondLst>
                                        </p:cTn>
                                        <p:tgtEl>
                                          <p:spTgt spid="165901"/>
                                        </p:tgtEl>
                                        <p:attrNameLst>
                                          <p:attrName>style.visibility</p:attrName>
                                        </p:attrNameLst>
                                      </p:cBhvr>
                                      <p:to>
                                        <p:strVal val="visible"/>
                                      </p:to>
                                    </p:set>
                                    <p:anim calcmode="lin" valueType="num">
                                      <p:cBhvr>
                                        <p:cTn id="38" dur="1000" fill="hold"/>
                                        <p:tgtEl>
                                          <p:spTgt spid="165901"/>
                                        </p:tgtEl>
                                        <p:attrNameLst>
                                          <p:attrName>ppt_x</p:attrName>
                                        </p:attrNameLst>
                                      </p:cBhvr>
                                      <p:tavLst>
                                        <p:tav tm="0">
                                          <p:val>
                                            <p:strVal val="#ppt_x"/>
                                          </p:val>
                                        </p:tav>
                                        <p:tav tm="100000">
                                          <p:val>
                                            <p:strVal val="#ppt_x"/>
                                          </p:val>
                                        </p:tav>
                                      </p:tavLst>
                                    </p:anim>
                                    <p:anim calcmode="lin" valueType="num">
                                      <p:cBhvr>
                                        <p:cTn id="39" dur="1000" fill="hold"/>
                                        <p:tgtEl>
                                          <p:spTgt spid="165901"/>
                                        </p:tgtEl>
                                        <p:attrNameLst>
                                          <p:attrName>ppt_y</p:attrName>
                                        </p:attrNameLst>
                                      </p:cBhvr>
                                      <p:tavLst>
                                        <p:tav tm="0">
                                          <p:val>
                                            <p:strVal val="#ppt_y-#ppt_h/2"/>
                                          </p:val>
                                        </p:tav>
                                        <p:tav tm="100000">
                                          <p:val>
                                            <p:strVal val="#ppt_y"/>
                                          </p:val>
                                        </p:tav>
                                      </p:tavLst>
                                    </p:anim>
                                    <p:anim calcmode="lin" valueType="num">
                                      <p:cBhvr>
                                        <p:cTn id="40" dur="1000" fill="hold"/>
                                        <p:tgtEl>
                                          <p:spTgt spid="165901"/>
                                        </p:tgtEl>
                                        <p:attrNameLst>
                                          <p:attrName>ppt_w</p:attrName>
                                        </p:attrNameLst>
                                      </p:cBhvr>
                                      <p:tavLst>
                                        <p:tav tm="0">
                                          <p:val>
                                            <p:strVal val="#ppt_w"/>
                                          </p:val>
                                        </p:tav>
                                        <p:tav tm="100000">
                                          <p:val>
                                            <p:strVal val="#ppt_w"/>
                                          </p:val>
                                        </p:tav>
                                      </p:tavLst>
                                    </p:anim>
                                    <p:anim calcmode="lin" valueType="num">
                                      <p:cBhvr>
                                        <p:cTn id="41" dur="1000" fill="hold"/>
                                        <p:tgtEl>
                                          <p:spTgt spid="165901"/>
                                        </p:tgtEl>
                                        <p:attrNameLst>
                                          <p:attrName>ppt_h</p:attrName>
                                        </p:attrNameLst>
                                      </p:cBhvr>
                                      <p:tavLst>
                                        <p:tav tm="0">
                                          <p:val>
                                            <p:fltVal val="0"/>
                                          </p:val>
                                        </p:tav>
                                        <p:tav tm="100000">
                                          <p:val>
                                            <p:strVal val="#ppt_h"/>
                                          </p:val>
                                        </p:tav>
                                      </p:tavLst>
                                    </p:anim>
                                  </p:childTnLst>
                                </p:cTn>
                              </p:par>
                            </p:childTnLst>
                          </p:cTn>
                        </p:par>
                      </p:childTnLst>
                    </p:cTn>
                  </p:par>
                  <p:par>
                    <p:cTn id="42" fill="hold" nodeType="clickPar">
                      <p:stCondLst>
                        <p:cond delay="indefinite"/>
                      </p:stCondLst>
                      <p:childTnLst>
                        <p:par>
                          <p:cTn id="43" fill="hold" nodeType="withGroup">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165897"/>
                                        </p:tgtEl>
                                        <p:attrNameLst>
                                          <p:attrName>style.visibility</p:attrName>
                                        </p:attrNameLst>
                                      </p:cBhvr>
                                      <p:to>
                                        <p:strVal val="visible"/>
                                      </p:to>
                                    </p:set>
                                    <p:animEffect transition="in" filter="fade">
                                      <p:cBhvr>
                                        <p:cTn id="46" dur="2000"/>
                                        <p:tgtEl>
                                          <p:spTgt spid="165897"/>
                                        </p:tgtEl>
                                      </p:cBhvr>
                                    </p:animEffect>
                                  </p:childTnLst>
                                </p:cTn>
                              </p:par>
                              <p:par>
                                <p:cTn id="47" presetID="17" presetClass="entr" presetSubtype="4" fill="hold" grpId="0" nodeType="withEffect">
                                  <p:stCondLst>
                                    <p:cond delay="0"/>
                                  </p:stCondLst>
                                  <p:childTnLst>
                                    <p:set>
                                      <p:cBhvr>
                                        <p:cTn id="48" dur="1" fill="hold">
                                          <p:stCondLst>
                                            <p:cond delay="0"/>
                                          </p:stCondLst>
                                        </p:cTn>
                                        <p:tgtEl>
                                          <p:spTgt spid="165902"/>
                                        </p:tgtEl>
                                        <p:attrNameLst>
                                          <p:attrName>style.visibility</p:attrName>
                                        </p:attrNameLst>
                                      </p:cBhvr>
                                      <p:to>
                                        <p:strVal val="visible"/>
                                      </p:to>
                                    </p:set>
                                    <p:anim calcmode="lin" valueType="num">
                                      <p:cBhvr>
                                        <p:cTn id="49" dur="1000" fill="hold"/>
                                        <p:tgtEl>
                                          <p:spTgt spid="165902"/>
                                        </p:tgtEl>
                                        <p:attrNameLst>
                                          <p:attrName>ppt_x</p:attrName>
                                        </p:attrNameLst>
                                      </p:cBhvr>
                                      <p:tavLst>
                                        <p:tav tm="0">
                                          <p:val>
                                            <p:strVal val="#ppt_x"/>
                                          </p:val>
                                        </p:tav>
                                        <p:tav tm="100000">
                                          <p:val>
                                            <p:strVal val="#ppt_x"/>
                                          </p:val>
                                        </p:tav>
                                      </p:tavLst>
                                    </p:anim>
                                    <p:anim calcmode="lin" valueType="num">
                                      <p:cBhvr>
                                        <p:cTn id="50" dur="1000" fill="hold"/>
                                        <p:tgtEl>
                                          <p:spTgt spid="165902"/>
                                        </p:tgtEl>
                                        <p:attrNameLst>
                                          <p:attrName>ppt_y</p:attrName>
                                        </p:attrNameLst>
                                      </p:cBhvr>
                                      <p:tavLst>
                                        <p:tav tm="0">
                                          <p:val>
                                            <p:strVal val="#ppt_y+#ppt_h/2"/>
                                          </p:val>
                                        </p:tav>
                                        <p:tav tm="100000">
                                          <p:val>
                                            <p:strVal val="#ppt_y"/>
                                          </p:val>
                                        </p:tav>
                                      </p:tavLst>
                                    </p:anim>
                                    <p:anim calcmode="lin" valueType="num">
                                      <p:cBhvr>
                                        <p:cTn id="51" dur="1000" fill="hold"/>
                                        <p:tgtEl>
                                          <p:spTgt spid="165902"/>
                                        </p:tgtEl>
                                        <p:attrNameLst>
                                          <p:attrName>ppt_w</p:attrName>
                                        </p:attrNameLst>
                                      </p:cBhvr>
                                      <p:tavLst>
                                        <p:tav tm="0">
                                          <p:val>
                                            <p:strVal val="#ppt_w"/>
                                          </p:val>
                                        </p:tav>
                                        <p:tav tm="100000">
                                          <p:val>
                                            <p:strVal val="#ppt_w"/>
                                          </p:val>
                                        </p:tav>
                                      </p:tavLst>
                                    </p:anim>
                                    <p:anim calcmode="lin" valueType="num">
                                      <p:cBhvr>
                                        <p:cTn id="52" dur="1000" fill="hold"/>
                                        <p:tgtEl>
                                          <p:spTgt spid="165902"/>
                                        </p:tgtEl>
                                        <p:attrNameLst>
                                          <p:attrName>ppt_h</p:attrName>
                                        </p:attrNameLst>
                                      </p:cBhvr>
                                      <p:tavLst>
                                        <p:tav tm="0">
                                          <p:val>
                                            <p:fltVal val="0"/>
                                          </p:val>
                                        </p:tav>
                                        <p:tav tm="100000">
                                          <p:val>
                                            <p:strVal val="#ppt_h"/>
                                          </p:val>
                                        </p:tav>
                                      </p:tavLst>
                                    </p:anim>
                                  </p:childTnLst>
                                </p:cTn>
                              </p:par>
                              <p:par>
                                <p:cTn id="53" presetID="17" presetClass="entr" presetSubtype="1" fill="hold" grpId="0" nodeType="withEffect">
                                  <p:stCondLst>
                                    <p:cond delay="0"/>
                                  </p:stCondLst>
                                  <p:childTnLst>
                                    <p:set>
                                      <p:cBhvr>
                                        <p:cTn id="54" dur="1" fill="hold">
                                          <p:stCondLst>
                                            <p:cond delay="0"/>
                                          </p:stCondLst>
                                        </p:cTn>
                                        <p:tgtEl>
                                          <p:spTgt spid="165903"/>
                                        </p:tgtEl>
                                        <p:attrNameLst>
                                          <p:attrName>style.visibility</p:attrName>
                                        </p:attrNameLst>
                                      </p:cBhvr>
                                      <p:to>
                                        <p:strVal val="visible"/>
                                      </p:to>
                                    </p:set>
                                    <p:anim calcmode="lin" valueType="num">
                                      <p:cBhvr>
                                        <p:cTn id="55" dur="1000" fill="hold"/>
                                        <p:tgtEl>
                                          <p:spTgt spid="165903"/>
                                        </p:tgtEl>
                                        <p:attrNameLst>
                                          <p:attrName>ppt_x</p:attrName>
                                        </p:attrNameLst>
                                      </p:cBhvr>
                                      <p:tavLst>
                                        <p:tav tm="0">
                                          <p:val>
                                            <p:strVal val="#ppt_x"/>
                                          </p:val>
                                        </p:tav>
                                        <p:tav tm="100000">
                                          <p:val>
                                            <p:strVal val="#ppt_x"/>
                                          </p:val>
                                        </p:tav>
                                      </p:tavLst>
                                    </p:anim>
                                    <p:anim calcmode="lin" valueType="num">
                                      <p:cBhvr>
                                        <p:cTn id="56" dur="1000" fill="hold"/>
                                        <p:tgtEl>
                                          <p:spTgt spid="165903"/>
                                        </p:tgtEl>
                                        <p:attrNameLst>
                                          <p:attrName>ppt_y</p:attrName>
                                        </p:attrNameLst>
                                      </p:cBhvr>
                                      <p:tavLst>
                                        <p:tav tm="0">
                                          <p:val>
                                            <p:strVal val="#ppt_y-#ppt_h/2"/>
                                          </p:val>
                                        </p:tav>
                                        <p:tav tm="100000">
                                          <p:val>
                                            <p:strVal val="#ppt_y"/>
                                          </p:val>
                                        </p:tav>
                                      </p:tavLst>
                                    </p:anim>
                                    <p:anim calcmode="lin" valueType="num">
                                      <p:cBhvr>
                                        <p:cTn id="57" dur="1000" fill="hold"/>
                                        <p:tgtEl>
                                          <p:spTgt spid="165903"/>
                                        </p:tgtEl>
                                        <p:attrNameLst>
                                          <p:attrName>ppt_w</p:attrName>
                                        </p:attrNameLst>
                                      </p:cBhvr>
                                      <p:tavLst>
                                        <p:tav tm="0">
                                          <p:val>
                                            <p:strVal val="#ppt_w"/>
                                          </p:val>
                                        </p:tav>
                                        <p:tav tm="100000">
                                          <p:val>
                                            <p:strVal val="#ppt_w"/>
                                          </p:val>
                                        </p:tav>
                                      </p:tavLst>
                                    </p:anim>
                                    <p:anim calcmode="lin" valueType="num">
                                      <p:cBhvr>
                                        <p:cTn id="58" dur="1000" fill="hold"/>
                                        <p:tgtEl>
                                          <p:spTgt spid="165903"/>
                                        </p:tgtEl>
                                        <p:attrNameLst>
                                          <p:attrName>ppt_h</p:attrName>
                                        </p:attrNameLst>
                                      </p:cBhvr>
                                      <p:tavLst>
                                        <p:tav tm="0">
                                          <p:val>
                                            <p:fltVal val="0"/>
                                          </p:val>
                                        </p:tav>
                                        <p:tav tm="100000">
                                          <p:val>
                                            <p:strVal val="#ppt_h"/>
                                          </p:val>
                                        </p:tav>
                                      </p:tavLst>
                                    </p:anim>
                                  </p:childTnLst>
                                </p:cTn>
                              </p:par>
                            </p:childTnLst>
                          </p:cTn>
                        </p:par>
                      </p:childTnLst>
                    </p:cTn>
                  </p:par>
                  <p:par>
                    <p:cTn id="59" fill="hold" nodeType="clickPar">
                      <p:stCondLst>
                        <p:cond delay="indefinite"/>
                      </p:stCondLst>
                      <p:childTnLst>
                        <p:par>
                          <p:cTn id="60" fill="hold" nodeType="withGroup">
                            <p:stCondLst>
                              <p:cond delay="0"/>
                            </p:stCondLst>
                            <p:childTnLst>
                              <p:par>
                                <p:cTn id="61" presetID="17" presetClass="entr" presetSubtype="8" fill="hold" grpId="0" nodeType="clickEffect">
                                  <p:stCondLst>
                                    <p:cond delay="0"/>
                                  </p:stCondLst>
                                  <p:childTnLst>
                                    <p:set>
                                      <p:cBhvr>
                                        <p:cTn id="62" dur="1" fill="hold">
                                          <p:stCondLst>
                                            <p:cond delay="0"/>
                                          </p:stCondLst>
                                        </p:cTn>
                                        <p:tgtEl>
                                          <p:spTgt spid="165899"/>
                                        </p:tgtEl>
                                        <p:attrNameLst>
                                          <p:attrName>style.visibility</p:attrName>
                                        </p:attrNameLst>
                                      </p:cBhvr>
                                      <p:to>
                                        <p:strVal val="visible"/>
                                      </p:to>
                                    </p:set>
                                    <p:anim calcmode="lin" valueType="num">
                                      <p:cBhvr>
                                        <p:cTn id="63" dur="500" fill="hold"/>
                                        <p:tgtEl>
                                          <p:spTgt spid="165899"/>
                                        </p:tgtEl>
                                        <p:attrNameLst>
                                          <p:attrName>ppt_x</p:attrName>
                                        </p:attrNameLst>
                                      </p:cBhvr>
                                      <p:tavLst>
                                        <p:tav tm="0">
                                          <p:val>
                                            <p:strVal val="#ppt_x-#ppt_w/2"/>
                                          </p:val>
                                        </p:tav>
                                        <p:tav tm="100000">
                                          <p:val>
                                            <p:strVal val="#ppt_x"/>
                                          </p:val>
                                        </p:tav>
                                      </p:tavLst>
                                    </p:anim>
                                    <p:anim calcmode="lin" valueType="num">
                                      <p:cBhvr>
                                        <p:cTn id="64" dur="500" fill="hold"/>
                                        <p:tgtEl>
                                          <p:spTgt spid="165899"/>
                                        </p:tgtEl>
                                        <p:attrNameLst>
                                          <p:attrName>ppt_y</p:attrName>
                                        </p:attrNameLst>
                                      </p:cBhvr>
                                      <p:tavLst>
                                        <p:tav tm="0">
                                          <p:val>
                                            <p:strVal val="#ppt_y"/>
                                          </p:val>
                                        </p:tav>
                                        <p:tav tm="100000">
                                          <p:val>
                                            <p:strVal val="#ppt_y"/>
                                          </p:val>
                                        </p:tav>
                                      </p:tavLst>
                                    </p:anim>
                                    <p:anim calcmode="lin" valueType="num">
                                      <p:cBhvr>
                                        <p:cTn id="65" dur="500" fill="hold"/>
                                        <p:tgtEl>
                                          <p:spTgt spid="165899"/>
                                        </p:tgtEl>
                                        <p:attrNameLst>
                                          <p:attrName>ppt_w</p:attrName>
                                        </p:attrNameLst>
                                      </p:cBhvr>
                                      <p:tavLst>
                                        <p:tav tm="0">
                                          <p:val>
                                            <p:fltVal val="0"/>
                                          </p:val>
                                        </p:tav>
                                        <p:tav tm="100000">
                                          <p:val>
                                            <p:strVal val="#ppt_w"/>
                                          </p:val>
                                        </p:tav>
                                      </p:tavLst>
                                    </p:anim>
                                    <p:anim calcmode="lin" valueType="num">
                                      <p:cBhvr>
                                        <p:cTn id="66" dur="500" fill="hold"/>
                                        <p:tgtEl>
                                          <p:spTgt spid="165899"/>
                                        </p:tgtEl>
                                        <p:attrNameLst>
                                          <p:attrName>ppt_h</p:attrName>
                                        </p:attrNameLst>
                                      </p:cBhvr>
                                      <p:tavLst>
                                        <p:tav tm="0">
                                          <p:val>
                                            <p:strVal val="#ppt_h"/>
                                          </p:val>
                                        </p:tav>
                                        <p:tav tm="100000">
                                          <p:val>
                                            <p:strVal val="#ppt_h"/>
                                          </p:val>
                                        </p:tav>
                                      </p:tavLst>
                                    </p:anim>
                                  </p:childTnLst>
                                </p:cTn>
                              </p:par>
                            </p:childTnLst>
                          </p:cTn>
                        </p:par>
                        <p:par>
                          <p:cTn id="67" fill="hold" nodeType="afterGroup">
                            <p:stCondLst>
                              <p:cond delay="500"/>
                            </p:stCondLst>
                            <p:childTnLst>
                              <p:par>
                                <p:cTn id="68" presetID="10" presetClass="entr" presetSubtype="0" fill="hold" grpId="0" nodeType="afterEffect">
                                  <p:stCondLst>
                                    <p:cond delay="0"/>
                                  </p:stCondLst>
                                  <p:childTnLst>
                                    <p:set>
                                      <p:cBhvr>
                                        <p:cTn id="69" dur="1" fill="hold">
                                          <p:stCondLst>
                                            <p:cond delay="0"/>
                                          </p:stCondLst>
                                        </p:cTn>
                                        <p:tgtEl>
                                          <p:spTgt spid="165895"/>
                                        </p:tgtEl>
                                        <p:attrNameLst>
                                          <p:attrName>style.visibility</p:attrName>
                                        </p:attrNameLst>
                                      </p:cBhvr>
                                      <p:to>
                                        <p:strVal val="visible"/>
                                      </p:to>
                                    </p:set>
                                    <p:animEffect transition="in" filter="fade">
                                      <p:cBhvr>
                                        <p:cTn id="70" dur="2000"/>
                                        <p:tgtEl>
                                          <p:spTgt spid="1658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5892" grpId="0" animBg="1"/>
      <p:bldP spid="165893" grpId="0" animBg="1"/>
      <p:bldP spid="165894" grpId="0" animBg="1"/>
      <p:bldP spid="165895" grpId="0" animBg="1"/>
      <p:bldP spid="165896" grpId="0"/>
      <p:bldP spid="165897" grpId="0"/>
      <p:bldP spid="165898" grpId="0" animBg="1"/>
      <p:bldP spid="165899" grpId="0" animBg="1"/>
      <p:bldP spid="165900" grpId="0" animBg="1"/>
      <p:bldP spid="165901" grpId="0" animBg="1"/>
      <p:bldP spid="165902" grpId="0" animBg="1"/>
      <p:bldP spid="16590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Title 1"/>
          <p:cNvSpPr>
            <a:spLocks noGrp="1"/>
          </p:cNvSpPr>
          <p:nvPr>
            <p:ph type="title"/>
          </p:nvPr>
        </p:nvSpPr>
        <p:spPr>
          <a:xfrm>
            <a:off x="417095" y="0"/>
            <a:ext cx="10972800" cy="1295400"/>
          </a:xfrm>
        </p:spPr>
        <p:txBody>
          <a:bodyPr>
            <a:normAutofit/>
          </a:bodyPr>
          <a:lstStyle/>
          <a:p>
            <a:r>
              <a:rPr lang="en-US" sz="3600" dirty="0"/>
              <a:t>A Classical Conditioning Experiment</a:t>
            </a:r>
          </a:p>
        </p:txBody>
      </p:sp>
      <p:pic>
        <p:nvPicPr>
          <p:cNvPr id="5" name="Picture 3" descr="Griggs4e_4UN03.jpg"/>
          <p:cNvPicPr>
            <a:picLocks noChangeAspect="1"/>
          </p:cNvPicPr>
          <p:nvPr/>
        </p:nvPicPr>
        <p:blipFill rotWithShape="1">
          <a:blip r:embed="rId3">
            <a:extLst>
              <a:ext uri="{28A0092B-C50C-407E-A947-70E740481C1C}">
                <a14:useLocalDpi xmlns:a14="http://schemas.microsoft.com/office/drawing/2010/main" val="0"/>
              </a:ext>
            </a:extLst>
          </a:blip>
          <a:srcRect b="22917"/>
          <a:stretch/>
        </p:blipFill>
        <p:spPr bwMode="auto">
          <a:xfrm>
            <a:off x="534186" y="1249837"/>
            <a:ext cx="7544200" cy="47625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extBox 1"/>
          <p:cNvSpPr txBox="1"/>
          <p:nvPr/>
        </p:nvSpPr>
        <p:spPr>
          <a:xfrm>
            <a:off x="8436990" y="301658"/>
            <a:ext cx="3619892" cy="6555641"/>
          </a:xfrm>
          <a:prstGeom prst="rect">
            <a:avLst/>
          </a:prstGeom>
          <a:noFill/>
        </p:spPr>
        <p:txBody>
          <a:bodyPr wrap="square" rtlCol="0">
            <a:spAutoFit/>
          </a:bodyPr>
          <a:lstStyle/>
          <a:p>
            <a:r>
              <a:rPr lang="en-GB" sz="2400" dirty="0"/>
              <a:t>Could we condition a person to respond in a specific manner to a specific stimulus?</a:t>
            </a:r>
          </a:p>
          <a:p>
            <a:endParaRPr lang="en-GB" sz="2400" dirty="0"/>
          </a:p>
          <a:p>
            <a:r>
              <a:rPr lang="en-GB" sz="2400" dirty="0"/>
              <a:t>How about conditioning a person to expect a slap across the face every time they hear a tone?</a:t>
            </a:r>
          </a:p>
          <a:p>
            <a:endParaRPr lang="en-GB" sz="2400" dirty="0"/>
          </a:p>
          <a:p>
            <a:r>
              <a:rPr lang="en-GB" sz="2400" dirty="0"/>
              <a:t>In the 1920s Earnest </a:t>
            </a:r>
            <a:r>
              <a:rPr lang="en-GB" sz="2400" dirty="0" err="1"/>
              <a:t>Hilgard</a:t>
            </a:r>
            <a:r>
              <a:rPr lang="en-GB" sz="2400" dirty="0"/>
              <a:t> became conditioned to blink at the sound of a tone in anticipation of a slap across the face</a:t>
            </a:r>
          </a:p>
          <a:p>
            <a:endParaRPr lang="en-GB" dirty="0"/>
          </a:p>
          <a:p>
            <a:endParaRPr lang="en-GB" dirty="0"/>
          </a:p>
        </p:txBody>
      </p:sp>
    </p:spTree>
    <p:extLst>
      <p:ext uri="{BB962C8B-B14F-4D97-AF65-F5344CB8AC3E}">
        <p14:creationId xmlns:p14="http://schemas.microsoft.com/office/powerpoint/2010/main" val="75402599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p:cNvSpPr>
            <a:spLocks noGrp="1" noChangeArrowheads="1"/>
          </p:cNvSpPr>
          <p:nvPr>
            <p:ph type="title"/>
          </p:nvPr>
        </p:nvSpPr>
        <p:spPr>
          <a:xfrm>
            <a:off x="465221" y="0"/>
            <a:ext cx="10972800" cy="1295400"/>
          </a:xfrm>
        </p:spPr>
        <p:txBody>
          <a:bodyPr>
            <a:normAutofit/>
          </a:bodyPr>
          <a:lstStyle/>
          <a:p>
            <a:r>
              <a:rPr lang="en-US" sz="6000" dirty="0"/>
              <a:t>The </a:t>
            </a:r>
            <a:r>
              <a:rPr lang="ja-JP" altLang="en-US" sz="6000" dirty="0"/>
              <a:t>“</a:t>
            </a:r>
            <a:r>
              <a:rPr lang="en-US" altLang="ja-JP" sz="6000" dirty="0"/>
              <a:t>Little Albert</a:t>
            </a:r>
            <a:r>
              <a:rPr lang="ja-JP" altLang="en-US" sz="6000" dirty="0"/>
              <a:t>”</a:t>
            </a:r>
            <a:r>
              <a:rPr lang="en-US" altLang="ja-JP" sz="6000" dirty="0"/>
              <a:t> Study</a:t>
            </a:r>
            <a:endParaRPr lang="en-US" sz="6000" dirty="0"/>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2404324135"/>
              </p:ext>
            </p:extLst>
          </p:nvPr>
        </p:nvGraphicFramePr>
        <p:xfrm>
          <a:off x="1991590" y="1153391"/>
          <a:ext cx="9739746" cy="50729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764134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graphicEl>
                                              <a:dgm id="{494FF8B2-3318-0E4F-9502-0DA588B611D6}"/>
                                            </p:graphicEl>
                                          </p:spTgt>
                                        </p:tgtEl>
                                        <p:attrNameLst>
                                          <p:attrName>style.visibility</p:attrName>
                                        </p:attrNameLst>
                                      </p:cBhvr>
                                      <p:to>
                                        <p:strVal val="visible"/>
                                      </p:to>
                                    </p:set>
                                    <p:animEffect transition="in" filter="fade">
                                      <p:cBhvr>
                                        <p:cTn id="7" dur="1000"/>
                                        <p:tgtEl>
                                          <p:spTgt spid="2">
                                            <p:graphicEl>
                                              <a:dgm id="{494FF8B2-3318-0E4F-9502-0DA588B611D6}"/>
                                            </p:graphicEl>
                                          </p:spTgt>
                                        </p:tgtEl>
                                      </p:cBhvr>
                                    </p:animEffect>
                                    <p:anim calcmode="lin" valueType="num">
                                      <p:cBhvr>
                                        <p:cTn id="8" dur="1000" fill="hold"/>
                                        <p:tgtEl>
                                          <p:spTgt spid="2">
                                            <p:graphicEl>
                                              <a:dgm id="{494FF8B2-3318-0E4F-9502-0DA588B611D6}"/>
                                            </p:graphicEl>
                                          </p:spTgt>
                                        </p:tgtEl>
                                        <p:attrNameLst>
                                          <p:attrName>ppt_x</p:attrName>
                                        </p:attrNameLst>
                                      </p:cBhvr>
                                      <p:tavLst>
                                        <p:tav tm="0">
                                          <p:val>
                                            <p:strVal val="#ppt_x"/>
                                          </p:val>
                                        </p:tav>
                                        <p:tav tm="100000">
                                          <p:val>
                                            <p:strVal val="#ppt_x"/>
                                          </p:val>
                                        </p:tav>
                                      </p:tavLst>
                                    </p:anim>
                                    <p:anim calcmode="lin" valueType="num">
                                      <p:cBhvr>
                                        <p:cTn id="9" dur="1000" fill="hold"/>
                                        <p:tgtEl>
                                          <p:spTgt spid="2">
                                            <p:graphicEl>
                                              <a:dgm id="{494FF8B2-3318-0E4F-9502-0DA588B611D6}"/>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graphicEl>
                                              <a:dgm id="{A2DE6418-BC3F-AE4D-960F-D2852667CDCC}"/>
                                            </p:graphicEl>
                                          </p:spTgt>
                                        </p:tgtEl>
                                        <p:attrNameLst>
                                          <p:attrName>style.visibility</p:attrName>
                                        </p:attrNameLst>
                                      </p:cBhvr>
                                      <p:to>
                                        <p:strVal val="visible"/>
                                      </p:to>
                                    </p:set>
                                    <p:animEffect transition="in" filter="fade">
                                      <p:cBhvr>
                                        <p:cTn id="14" dur="1000"/>
                                        <p:tgtEl>
                                          <p:spTgt spid="2">
                                            <p:graphicEl>
                                              <a:dgm id="{A2DE6418-BC3F-AE4D-960F-D2852667CDCC}"/>
                                            </p:graphicEl>
                                          </p:spTgt>
                                        </p:tgtEl>
                                      </p:cBhvr>
                                    </p:animEffect>
                                    <p:anim calcmode="lin" valueType="num">
                                      <p:cBhvr>
                                        <p:cTn id="15" dur="1000" fill="hold"/>
                                        <p:tgtEl>
                                          <p:spTgt spid="2">
                                            <p:graphicEl>
                                              <a:dgm id="{A2DE6418-BC3F-AE4D-960F-D2852667CDCC}"/>
                                            </p:graphicEl>
                                          </p:spTgt>
                                        </p:tgtEl>
                                        <p:attrNameLst>
                                          <p:attrName>ppt_x</p:attrName>
                                        </p:attrNameLst>
                                      </p:cBhvr>
                                      <p:tavLst>
                                        <p:tav tm="0">
                                          <p:val>
                                            <p:strVal val="#ppt_x"/>
                                          </p:val>
                                        </p:tav>
                                        <p:tav tm="100000">
                                          <p:val>
                                            <p:strVal val="#ppt_x"/>
                                          </p:val>
                                        </p:tav>
                                      </p:tavLst>
                                    </p:anim>
                                    <p:anim calcmode="lin" valueType="num">
                                      <p:cBhvr>
                                        <p:cTn id="16" dur="1000" fill="hold"/>
                                        <p:tgtEl>
                                          <p:spTgt spid="2">
                                            <p:graphicEl>
                                              <a:dgm id="{A2DE6418-BC3F-AE4D-960F-D2852667CDCC}"/>
                                            </p:graphic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2">
                                            <p:graphicEl>
                                              <a:dgm id="{AC41DF57-3C78-D840-81E9-791D17295DD6}"/>
                                            </p:graphicEl>
                                          </p:spTgt>
                                        </p:tgtEl>
                                        <p:attrNameLst>
                                          <p:attrName>style.visibility</p:attrName>
                                        </p:attrNameLst>
                                      </p:cBhvr>
                                      <p:to>
                                        <p:strVal val="visible"/>
                                      </p:to>
                                    </p:set>
                                    <p:animEffect transition="in" filter="fade">
                                      <p:cBhvr>
                                        <p:cTn id="19" dur="1000"/>
                                        <p:tgtEl>
                                          <p:spTgt spid="2">
                                            <p:graphicEl>
                                              <a:dgm id="{AC41DF57-3C78-D840-81E9-791D17295DD6}"/>
                                            </p:graphicEl>
                                          </p:spTgt>
                                        </p:tgtEl>
                                      </p:cBhvr>
                                    </p:animEffect>
                                    <p:anim calcmode="lin" valueType="num">
                                      <p:cBhvr>
                                        <p:cTn id="20" dur="1000" fill="hold"/>
                                        <p:tgtEl>
                                          <p:spTgt spid="2">
                                            <p:graphicEl>
                                              <a:dgm id="{AC41DF57-3C78-D840-81E9-791D17295DD6}"/>
                                            </p:graphicEl>
                                          </p:spTgt>
                                        </p:tgtEl>
                                        <p:attrNameLst>
                                          <p:attrName>ppt_x</p:attrName>
                                        </p:attrNameLst>
                                      </p:cBhvr>
                                      <p:tavLst>
                                        <p:tav tm="0">
                                          <p:val>
                                            <p:strVal val="#ppt_x"/>
                                          </p:val>
                                        </p:tav>
                                        <p:tav tm="100000">
                                          <p:val>
                                            <p:strVal val="#ppt_x"/>
                                          </p:val>
                                        </p:tav>
                                      </p:tavLst>
                                    </p:anim>
                                    <p:anim calcmode="lin" valueType="num">
                                      <p:cBhvr>
                                        <p:cTn id="21" dur="1000" fill="hold"/>
                                        <p:tgtEl>
                                          <p:spTgt spid="2">
                                            <p:graphicEl>
                                              <a:dgm id="{AC41DF57-3C78-D840-81E9-791D17295DD6}"/>
                                            </p:graphic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
                                            <p:graphicEl>
                                              <a:dgm id="{7BD4D944-6B90-004A-A79D-FFC3AEA1978A}"/>
                                            </p:graphicEl>
                                          </p:spTgt>
                                        </p:tgtEl>
                                        <p:attrNameLst>
                                          <p:attrName>style.visibility</p:attrName>
                                        </p:attrNameLst>
                                      </p:cBhvr>
                                      <p:to>
                                        <p:strVal val="visible"/>
                                      </p:to>
                                    </p:set>
                                    <p:animEffect transition="in" filter="fade">
                                      <p:cBhvr>
                                        <p:cTn id="26" dur="1000"/>
                                        <p:tgtEl>
                                          <p:spTgt spid="2">
                                            <p:graphicEl>
                                              <a:dgm id="{7BD4D944-6B90-004A-A79D-FFC3AEA1978A}"/>
                                            </p:graphicEl>
                                          </p:spTgt>
                                        </p:tgtEl>
                                      </p:cBhvr>
                                    </p:animEffect>
                                    <p:anim calcmode="lin" valueType="num">
                                      <p:cBhvr>
                                        <p:cTn id="27" dur="1000" fill="hold"/>
                                        <p:tgtEl>
                                          <p:spTgt spid="2">
                                            <p:graphicEl>
                                              <a:dgm id="{7BD4D944-6B90-004A-A79D-FFC3AEA1978A}"/>
                                            </p:graphicEl>
                                          </p:spTgt>
                                        </p:tgtEl>
                                        <p:attrNameLst>
                                          <p:attrName>ppt_x</p:attrName>
                                        </p:attrNameLst>
                                      </p:cBhvr>
                                      <p:tavLst>
                                        <p:tav tm="0">
                                          <p:val>
                                            <p:strVal val="#ppt_x"/>
                                          </p:val>
                                        </p:tav>
                                        <p:tav tm="100000">
                                          <p:val>
                                            <p:strVal val="#ppt_x"/>
                                          </p:val>
                                        </p:tav>
                                      </p:tavLst>
                                    </p:anim>
                                    <p:anim calcmode="lin" valueType="num">
                                      <p:cBhvr>
                                        <p:cTn id="28" dur="1000" fill="hold"/>
                                        <p:tgtEl>
                                          <p:spTgt spid="2">
                                            <p:graphicEl>
                                              <a:dgm id="{7BD4D944-6B90-004A-A79D-FFC3AEA1978A}"/>
                                            </p:graphic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2">
                                            <p:graphicEl>
                                              <a:dgm id="{12519941-8D71-AB48-8F10-B560A7CDCC66}"/>
                                            </p:graphicEl>
                                          </p:spTgt>
                                        </p:tgtEl>
                                        <p:attrNameLst>
                                          <p:attrName>style.visibility</p:attrName>
                                        </p:attrNameLst>
                                      </p:cBhvr>
                                      <p:to>
                                        <p:strVal val="visible"/>
                                      </p:to>
                                    </p:set>
                                    <p:animEffect transition="in" filter="fade">
                                      <p:cBhvr>
                                        <p:cTn id="31" dur="1000"/>
                                        <p:tgtEl>
                                          <p:spTgt spid="2">
                                            <p:graphicEl>
                                              <a:dgm id="{12519941-8D71-AB48-8F10-B560A7CDCC66}"/>
                                            </p:graphicEl>
                                          </p:spTgt>
                                        </p:tgtEl>
                                      </p:cBhvr>
                                    </p:animEffect>
                                    <p:anim calcmode="lin" valueType="num">
                                      <p:cBhvr>
                                        <p:cTn id="32" dur="1000" fill="hold"/>
                                        <p:tgtEl>
                                          <p:spTgt spid="2">
                                            <p:graphicEl>
                                              <a:dgm id="{12519941-8D71-AB48-8F10-B560A7CDCC66}"/>
                                            </p:graphicEl>
                                          </p:spTgt>
                                        </p:tgtEl>
                                        <p:attrNameLst>
                                          <p:attrName>ppt_x</p:attrName>
                                        </p:attrNameLst>
                                      </p:cBhvr>
                                      <p:tavLst>
                                        <p:tav tm="0">
                                          <p:val>
                                            <p:strVal val="#ppt_x"/>
                                          </p:val>
                                        </p:tav>
                                        <p:tav tm="100000">
                                          <p:val>
                                            <p:strVal val="#ppt_x"/>
                                          </p:val>
                                        </p:tav>
                                      </p:tavLst>
                                    </p:anim>
                                    <p:anim calcmode="lin" valueType="num">
                                      <p:cBhvr>
                                        <p:cTn id="33" dur="1000" fill="hold"/>
                                        <p:tgtEl>
                                          <p:spTgt spid="2">
                                            <p:graphicEl>
                                              <a:dgm id="{12519941-8D71-AB48-8F10-B560A7CDCC66}"/>
                                            </p:graphic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2">
                                            <p:graphicEl>
                                              <a:dgm id="{D731B286-440C-9043-ADA5-1AAE28AB9200}"/>
                                            </p:graphicEl>
                                          </p:spTgt>
                                        </p:tgtEl>
                                        <p:attrNameLst>
                                          <p:attrName>style.visibility</p:attrName>
                                        </p:attrNameLst>
                                      </p:cBhvr>
                                      <p:to>
                                        <p:strVal val="visible"/>
                                      </p:to>
                                    </p:set>
                                    <p:animEffect transition="in" filter="fade">
                                      <p:cBhvr>
                                        <p:cTn id="38" dur="1000"/>
                                        <p:tgtEl>
                                          <p:spTgt spid="2">
                                            <p:graphicEl>
                                              <a:dgm id="{D731B286-440C-9043-ADA5-1AAE28AB9200}"/>
                                            </p:graphicEl>
                                          </p:spTgt>
                                        </p:tgtEl>
                                      </p:cBhvr>
                                    </p:animEffect>
                                    <p:anim calcmode="lin" valueType="num">
                                      <p:cBhvr>
                                        <p:cTn id="39" dur="1000" fill="hold"/>
                                        <p:tgtEl>
                                          <p:spTgt spid="2">
                                            <p:graphicEl>
                                              <a:dgm id="{D731B286-440C-9043-ADA5-1AAE28AB9200}"/>
                                            </p:graphicEl>
                                          </p:spTgt>
                                        </p:tgtEl>
                                        <p:attrNameLst>
                                          <p:attrName>ppt_x</p:attrName>
                                        </p:attrNameLst>
                                      </p:cBhvr>
                                      <p:tavLst>
                                        <p:tav tm="0">
                                          <p:val>
                                            <p:strVal val="#ppt_x"/>
                                          </p:val>
                                        </p:tav>
                                        <p:tav tm="100000">
                                          <p:val>
                                            <p:strVal val="#ppt_x"/>
                                          </p:val>
                                        </p:tav>
                                      </p:tavLst>
                                    </p:anim>
                                    <p:anim calcmode="lin" valueType="num">
                                      <p:cBhvr>
                                        <p:cTn id="40" dur="1000" fill="hold"/>
                                        <p:tgtEl>
                                          <p:spTgt spid="2">
                                            <p:graphicEl>
                                              <a:dgm id="{D731B286-440C-9043-ADA5-1AAE28AB9200}"/>
                                            </p:graphic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2">
                                            <p:graphicEl>
                                              <a:dgm id="{C38E253A-0F40-4641-BB9A-BD275BCC69AE}"/>
                                            </p:graphicEl>
                                          </p:spTgt>
                                        </p:tgtEl>
                                        <p:attrNameLst>
                                          <p:attrName>style.visibility</p:attrName>
                                        </p:attrNameLst>
                                      </p:cBhvr>
                                      <p:to>
                                        <p:strVal val="visible"/>
                                      </p:to>
                                    </p:set>
                                    <p:animEffect transition="in" filter="fade">
                                      <p:cBhvr>
                                        <p:cTn id="43" dur="1000"/>
                                        <p:tgtEl>
                                          <p:spTgt spid="2">
                                            <p:graphicEl>
                                              <a:dgm id="{C38E253A-0F40-4641-BB9A-BD275BCC69AE}"/>
                                            </p:graphicEl>
                                          </p:spTgt>
                                        </p:tgtEl>
                                      </p:cBhvr>
                                    </p:animEffect>
                                    <p:anim calcmode="lin" valueType="num">
                                      <p:cBhvr>
                                        <p:cTn id="44" dur="1000" fill="hold"/>
                                        <p:tgtEl>
                                          <p:spTgt spid="2">
                                            <p:graphicEl>
                                              <a:dgm id="{C38E253A-0F40-4641-BB9A-BD275BCC69AE}"/>
                                            </p:graphicEl>
                                          </p:spTgt>
                                        </p:tgtEl>
                                        <p:attrNameLst>
                                          <p:attrName>ppt_x</p:attrName>
                                        </p:attrNameLst>
                                      </p:cBhvr>
                                      <p:tavLst>
                                        <p:tav tm="0">
                                          <p:val>
                                            <p:strVal val="#ppt_x"/>
                                          </p:val>
                                        </p:tav>
                                        <p:tav tm="100000">
                                          <p:val>
                                            <p:strVal val="#ppt_x"/>
                                          </p:val>
                                        </p:tav>
                                      </p:tavLst>
                                    </p:anim>
                                    <p:anim calcmode="lin" valueType="num">
                                      <p:cBhvr>
                                        <p:cTn id="45" dur="1000" fill="hold"/>
                                        <p:tgtEl>
                                          <p:spTgt spid="2">
                                            <p:graphicEl>
                                              <a:dgm id="{C38E253A-0F40-4641-BB9A-BD275BCC69AE}"/>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2"/>
          <p:cNvSpPr>
            <a:spLocks noGrp="1" noChangeArrowheads="1"/>
          </p:cNvSpPr>
          <p:nvPr>
            <p:ph type="title"/>
          </p:nvPr>
        </p:nvSpPr>
        <p:spPr/>
        <p:txBody>
          <a:bodyPr>
            <a:normAutofit/>
          </a:bodyPr>
          <a:lstStyle/>
          <a:p>
            <a:r>
              <a:rPr lang="en-US" sz="6000" dirty="0"/>
              <a:t>Fear and Positive Emotions</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654734433"/>
              </p:ext>
            </p:extLst>
          </p:nvPr>
        </p:nvGraphicFramePr>
        <p:xfrm>
          <a:off x="1523999" y="1111827"/>
          <a:ext cx="9708574" cy="50603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391852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graphicEl>
                                              <a:dgm id="{96D08CBA-87B3-6445-9BB6-48F524846E91}"/>
                                            </p:graphicEl>
                                          </p:spTgt>
                                        </p:tgtEl>
                                        <p:attrNameLst>
                                          <p:attrName>style.visibility</p:attrName>
                                        </p:attrNameLst>
                                      </p:cBhvr>
                                      <p:to>
                                        <p:strVal val="visible"/>
                                      </p:to>
                                    </p:set>
                                    <p:animEffect transition="in" filter="fade">
                                      <p:cBhvr>
                                        <p:cTn id="7" dur="1000"/>
                                        <p:tgtEl>
                                          <p:spTgt spid="2">
                                            <p:graphicEl>
                                              <a:dgm id="{96D08CBA-87B3-6445-9BB6-48F524846E91}"/>
                                            </p:graphicEl>
                                          </p:spTgt>
                                        </p:tgtEl>
                                      </p:cBhvr>
                                    </p:animEffect>
                                    <p:anim calcmode="lin" valueType="num">
                                      <p:cBhvr>
                                        <p:cTn id="8" dur="1000" fill="hold"/>
                                        <p:tgtEl>
                                          <p:spTgt spid="2">
                                            <p:graphicEl>
                                              <a:dgm id="{96D08CBA-87B3-6445-9BB6-48F524846E91}"/>
                                            </p:graphicEl>
                                          </p:spTgt>
                                        </p:tgtEl>
                                        <p:attrNameLst>
                                          <p:attrName>ppt_x</p:attrName>
                                        </p:attrNameLst>
                                      </p:cBhvr>
                                      <p:tavLst>
                                        <p:tav tm="0">
                                          <p:val>
                                            <p:strVal val="#ppt_x"/>
                                          </p:val>
                                        </p:tav>
                                        <p:tav tm="100000">
                                          <p:val>
                                            <p:strVal val="#ppt_x"/>
                                          </p:val>
                                        </p:tav>
                                      </p:tavLst>
                                    </p:anim>
                                    <p:anim calcmode="lin" valueType="num">
                                      <p:cBhvr>
                                        <p:cTn id="9" dur="1000" fill="hold"/>
                                        <p:tgtEl>
                                          <p:spTgt spid="2">
                                            <p:graphicEl>
                                              <a:dgm id="{96D08CBA-87B3-6445-9BB6-48F524846E91}"/>
                                            </p:graphic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
                                            <p:graphicEl>
                                              <a:dgm id="{D2B759D5-486F-5E4D-B7CA-4B0711A679A1}"/>
                                            </p:graphicEl>
                                          </p:spTgt>
                                        </p:tgtEl>
                                        <p:attrNameLst>
                                          <p:attrName>style.visibility</p:attrName>
                                        </p:attrNameLst>
                                      </p:cBhvr>
                                      <p:to>
                                        <p:strVal val="visible"/>
                                      </p:to>
                                    </p:set>
                                    <p:animEffect transition="in" filter="fade">
                                      <p:cBhvr>
                                        <p:cTn id="12" dur="1000"/>
                                        <p:tgtEl>
                                          <p:spTgt spid="2">
                                            <p:graphicEl>
                                              <a:dgm id="{D2B759D5-486F-5E4D-B7CA-4B0711A679A1}"/>
                                            </p:graphicEl>
                                          </p:spTgt>
                                        </p:tgtEl>
                                      </p:cBhvr>
                                    </p:animEffect>
                                    <p:anim calcmode="lin" valueType="num">
                                      <p:cBhvr>
                                        <p:cTn id="13" dur="1000" fill="hold"/>
                                        <p:tgtEl>
                                          <p:spTgt spid="2">
                                            <p:graphicEl>
                                              <a:dgm id="{D2B759D5-486F-5E4D-B7CA-4B0711A679A1}"/>
                                            </p:graphicEl>
                                          </p:spTgt>
                                        </p:tgtEl>
                                        <p:attrNameLst>
                                          <p:attrName>ppt_x</p:attrName>
                                        </p:attrNameLst>
                                      </p:cBhvr>
                                      <p:tavLst>
                                        <p:tav tm="0">
                                          <p:val>
                                            <p:strVal val="#ppt_x"/>
                                          </p:val>
                                        </p:tav>
                                        <p:tav tm="100000">
                                          <p:val>
                                            <p:strVal val="#ppt_x"/>
                                          </p:val>
                                        </p:tav>
                                      </p:tavLst>
                                    </p:anim>
                                    <p:anim calcmode="lin" valueType="num">
                                      <p:cBhvr>
                                        <p:cTn id="14" dur="1000" fill="hold"/>
                                        <p:tgtEl>
                                          <p:spTgt spid="2">
                                            <p:graphicEl>
                                              <a:dgm id="{D2B759D5-486F-5E4D-B7CA-4B0711A679A1}"/>
                                            </p:graphic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
                                            <p:graphicEl>
                                              <a:dgm id="{6F7360EB-A440-D544-9202-FA061AF64AE5}"/>
                                            </p:graphicEl>
                                          </p:spTgt>
                                        </p:tgtEl>
                                        <p:attrNameLst>
                                          <p:attrName>style.visibility</p:attrName>
                                        </p:attrNameLst>
                                      </p:cBhvr>
                                      <p:to>
                                        <p:strVal val="visible"/>
                                      </p:to>
                                    </p:set>
                                    <p:animEffect transition="in" filter="fade">
                                      <p:cBhvr>
                                        <p:cTn id="19" dur="1000"/>
                                        <p:tgtEl>
                                          <p:spTgt spid="2">
                                            <p:graphicEl>
                                              <a:dgm id="{6F7360EB-A440-D544-9202-FA061AF64AE5}"/>
                                            </p:graphicEl>
                                          </p:spTgt>
                                        </p:tgtEl>
                                      </p:cBhvr>
                                    </p:animEffect>
                                    <p:anim calcmode="lin" valueType="num">
                                      <p:cBhvr>
                                        <p:cTn id="20" dur="1000" fill="hold"/>
                                        <p:tgtEl>
                                          <p:spTgt spid="2">
                                            <p:graphicEl>
                                              <a:dgm id="{6F7360EB-A440-D544-9202-FA061AF64AE5}"/>
                                            </p:graphicEl>
                                          </p:spTgt>
                                        </p:tgtEl>
                                        <p:attrNameLst>
                                          <p:attrName>ppt_x</p:attrName>
                                        </p:attrNameLst>
                                      </p:cBhvr>
                                      <p:tavLst>
                                        <p:tav tm="0">
                                          <p:val>
                                            <p:strVal val="#ppt_x"/>
                                          </p:val>
                                        </p:tav>
                                        <p:tav tm="100000">
                                          <p:val>
                                            <p:strVal val="#ppt_x"/>
                                          </p:val>
                                        </p:tav>
                                      </p:tavLst>
                                    </p:anim>
                                    <p:anim calcmode="lin" valueType="num">
                                      <p:cBhvr>
                                        <p:cTn id="21" dur="1000" fill="hold"/>
                                        <p:tgtEl>
                                          <p:spTgt spid="2">
                                            <p:graphicEl>
                                              <a:dgm id="{6F7360EB-A440-D544-9202-FA061AF64AE5}"/>
                                            </p:graphic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2">
                                            <p:graphicEl>
                                              <a:dgm id="{E57917E8-C475-7549-B5EA-0C06B6981968}"/>
                                            </p:graphicEl>
                                          </p:spTgt>
                                        </p:tgtEl>
                                        <p:attrNameLst>
                                          <p:attrName>style.visibility</p:attrName>
                                        </p:attrNameLst>
                                      </p:cBhvr>
                                      <p:to>
                                        <p:strVal val="visible"/>
                                      </p:to>
                                    </p:set>
                                    <p:animEffect transition="in" filter="fade">
                                      <p:cBhvr>
                                        <p:cTn id="24" dur="1000"/>
                                        <p:tgtEl>
                                          <p:spTgt spid="2">
                                            <p:graphicEl>
                                              <a:dgm id="{E57917E8-C475-7549-B5EA-0C06B6981968}"/>
                                            </p:graphicEl>
                                          </p:spTgt>
                                        </p:tgtEl>
                                      </p:cBhvr>
                                    </p:animEffect>
                                    <p:anim calcmode="lin" valueType="num">
                                      <p:cBhvr>
                                        <p:cTn id="25" dur="1000" fill="hold"/>
                                        <p:tgtEl>
                                          <p:spTgt spid="2">
                                            <p:graphicEl>
                                              <a:dgm id="{E57917E8-C475-7549-B5EA-0C06B6981968}"/>
                                            </p:graphicEl>
                                          </p:spTgt>
                                        </p:tgtEl>
                                        <p:attrNameLst>
                                          <p:attrName>ppt_x</p:attrName>
                                        </p:attrNameLst>
                                      </p:cBhvr>
                                      <p:tavLst>
                                        <p:tav tm="0">
                                          <p:val>
                                            <p:strVal val="#ppt_x"/>
                                          </p:val>
                                        </p:tav>
                                        <p:tav tm="100000">
                                          <p:val>
                                            <p:strVal val="#ppt_x"/>
                                          </p:val>
                                        </p:tav>
                                      </p:tavLst>
                                    </p:anim>
                                    <p:anim calcmode="lin" valueType="num">
                                      <p:cBhvr>
                                        <p:cTn id="26" dur="1000" fill="hold"/>
                                        <p:tgtEl>
                                          <p:spTgt spid="2">
                                            <p:graphicEl>
                                              <a:dgm id="{E57917E8-C475-7549-B5EA-0C06B6981968}"/>
                                            </p:graphic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2">
                                            <p:graphicEl>
                                              <a:dgm id="{B1E6FA59-C210-CF43-9FBD-0671BACB0B1E}"/>
                                            </p:graphicEl>
                                          </p:spTgt>
                                        </p:tgtEl>
                                        <p:attrNameLst>
                                          <p:attrName>style.visibility</p:attrName>
                                        </p:attrNameLst>
                                      </p:cBhvr>
                                      <p:to>
                                        <p:strVal val="visible"/>
                                      </p:to>
                                    </p:set>
                                    <p:animEffect transition="in" filter="fade">
                                      <p:cBhvr>
                                        <p:cTn id="31" dur="1000"/>
                                        <p:tgtEl>
                                          <p:spTgt spid="2">
                                            <p:graphicEl>
                                              <a:dgm id="{B1E6FA59-C210-CF43-9FBD-0671BACB0B1E}"/>
                                            </p:graphicEl>
                                          </p:spTgt>
                                        </p:tgtEl>
                                      </p:cBhvr>
                                    </p:animEffect>
                                    <p:anim calcmode="lin" valueType="num">
                                      <p:cBhvr>
                                        <p:cTn id="32" dur="1000" fill="hold"/>
                                        <p:tgtEl>
                                          <p:spTgt spid="2">
                                            <p:graphicEl>
                                              <a:dgm id="{B1E6FA59-C210-CF43-9FBD-0671BACB0B1E}"/>
                                            </p:graphicEl>
                                          </p:spTgt>
                                        </p:tgtEl>
                                        <p:attrNameLst>
                                          <p:attrName>ppt_x</p:attrName>
                                        </p:attrNameLst>
                                      </p:cBhvr>
                                      <p:tavLst>
                                        <p:tav tm="0">
                                          <p:val>
                                            <p:strVal val="#ppt_x"/>
                                          </p:val>
                                        </p:tav>
                                        <p:tav tm="100000">
                                          <p:val>
                                            <p:strVal val="#ppt_x"/>
                                          </p:val>
                                        </p:tav>
                                      </p:tavLst>
                                    </p:anim>
                                    <p:anim calcmode="lin" valueType="num">
                                      <p:cBhvr>
                                        <p:cTn id="33" dur="1000" fill="hold"/>
                                        <p:tgtEl>
                                          <p:spTgt spid="2">
                                            <p:graphicEl>
                                              <a:dgm id="{B1E6FA59-C210-CF43-9FBD-0671BACB0B1E}"/>
                                            </p:graphic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2">
                                            <p:graphicEl>
                                              <a:dgm id="{4C63DB6B-C4BF-4748-BABC-5A50EB7639B9}"/>
                                            </p:graphicEl>
                                          </p:spTgt>
                                        </p:tgtEl>
                                        <p:attrNameLst>
                                          <p:attrName>style.visibility</p:attrName>
                                        </p:attrNameLst>
                                      </p:cBhvr>
                                      <p:to>
                                        <p:strVal val="visible"/>
                                      </p:to>
                                    </p:set>
                                    <p:animEffect transition="in" filter="fade">
                                      <p:cBhvr>
                                        <p:cTn id="38" dur="1000"/>
                                        <p:tgtEl>
                                          <p:spTgt spid="2">
                                            <p:graphicEl>
                                              <a:dgm id="{4C63DB6B-C4BF-4748-BABC-5A50EB7639B9}"/>
                                            </p:graphicEl>
                                          </p:spTgt>
                                        </p:tgtEl>
                                      </p:cBhvr>
                                    </p:animEffect>
                                    <p:anim calcmode="lin" valueType="num">
                                      <p:cBhvr>
                                        <p:cTn id="39" dur="1000" fill="hold"/>
                                        <p:tgtEl>
                                          <p:spTgt spid="2">
                                            <p:graphicEl>
                                              <a:dgm id="{4C63DB6B-C4BF-4748-BABC-5A50EB7639B9}"/>
                                            </p:graphicEl>
                                          </p:spTgt>
                                        </p:tgtEl>
                                        <p:attrNameLst>
                                          <p:attrName>ppt_x</p:attrName>
                                        </p:attrNameLst>
                                      </p:cBhvr>
                                      <p:tavLst>
                                        <p:tav tm="0">
                                          <p:val>
                                            <p:strVal val="#ppt_x"/>
                                          </p:val>
                                        </p:tav>
                                        <p:tav tm="100000">
                                          <p:val>
                                            <p:strVal val="#ppt_x"/>
                                          </p:val>
                                        </p:tav>
                                      </p:tavLst>
                                    </p:anim>
                                    <p:anim calcmode="lin" valueType="num">
                                      <p:cBhvr>
                                        <p:cTn id="40" dur="1000" fill="hold"/>
                                        <p:tgtEl>
                                          <p:spTgt spid="2">
                                            <p:graphicEl>
                                              <a:dgm id="{4C63DB6B-C4BF-4748-BABC-5A50EB7639B9}"/>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423864"/>
            <a:ext cx="10972800" cy="1295400"/>
          </a:xfrm>
        </p:spPr>
        <p:txBody>
          <a:bodyPr>
            <a:normAutofit/>
          </a:bodyPr>
          <a:lstStyle/>
          <a:p>
            <a:r>
              <a:rPr lang="en-GB" sz="6000" dirty="0"/>
              <a:t>Positive emotions</a:t>
            </a:r>
          </a:p>
        </p:txBody>
      </p:sp>
      <p:sp>
        <p:nvSpPr>
          <p:cNvPr id="24578" name="Rectangle 3"/>
          <p:cNvSpPr>
            <a:spLocks noGrp="1" noChangeArrowheads="1"/>
          </p:cNvSpPr>
          <p:nvPr>
            <p:ph idx="1"/>
          </p:nvPr>
        </p:nvSpPr>
        <p:spPr/>
        <p:txBody>
          <a:bodyPr>
            <a:normAutofit/>
          </a:bodyPr>
          <a:lstStyle/>
          <a:p>
            <a:pPr marL="0" indent="0">
              <a:buNone/>
            </a:pPr>
            <a:endParaRPr lang="en-US" b="1" dirty="0"/>
          </a:p>
          <a:p>
            <a:pPr lvl="1"/>
            <a:r>
              <a:rPr lang="en-US" sz="3600" dirty="0"/>
              <a:t>What is your </a:t>
            </a:r>
            <a:r>
              <a:rPr lang="en-US" sz="3600" dirty="0" err="1"/>
              <a:t>favourite</a:t>
            </a:r>
            <a:r>
              <a:rPr lang="en-US" sz="3600" dirty="0"/>
              <a:t> advertisement at the moment?</a:t>
            </a:r>
          </a:p>
          <a:p>
            <a:pPr lvl="1"/>
            <a:r>
              <a:rPr lang="en-US" sz="3600" dirty="0"/>
              <a:t>Conditioning is used in advertising to condition positive attitudes and feelings toward certain products</a:t>
            </a:r>
            <a:br>
              <a:rPr lang="en-US" sz="3200" dirty="0"/>
            </a:br>
            <a:endParaRPr lang="en-US" sz="3200" dirty="0"/>
          </a:p>
          <a:p>
            <a:pPr lvl="1"/>
            <a:endParaRPr lang="en-US" dirty="0"/>
          </a:p>
        </p:txBody>
      </p:sp>
    </p:spTree>
    <p:extLst>
      <p:ext uri="{BB962C8B-B14F-4D97-AF65-F5344CB8AC3E}">
        <p14:creationId xmlns:p14="http://schemas.microsoft.com/office/powerpoint/2010/main" val="4051346517"/>
      </p:ext>
    </p:extLst>
  </p:cSld>
  <p:clrMapOvr>
    <a:masterClrMapping/>
  </p:clrMapOvr>
  <p:transition spd="med">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John Smith's Diving Advert Full - Peter Kay - Advert Commercial">
            <a:hlinkClick r:id="" action="ppaction://media"/>
            <a:extLst>
              <a:ext uri="{FF2B5EF4-FFF2-40B4-BE49-F238E27FC236}">
                <a16:creationId xmlns:a16="http://schemas.microsoft.com/office/drawing/2014/main" id="{AA454D78-D28E-463F-A68A-329A16DC0AB5}"/>
              </a:ext>
            </a:extLst>
          </p:cNvPr>
          <p:cNvPicPr>
            <a:picLocks noRot="1" noChangeAspect="1"/>
          </p:cNvPicPr>
          <p:nvPr>
            <a:videoFile r:link="rId1"/>
          </p:nvPr>
        </p:nvPicPr>
        <p:blipFill>
          <a:blip r:embed="rId4"/>
          <a:stretch>
            <a:fillRect/>
          </a:stretch>
        </p:blipFill>
        <p:spPr>
          <a:xfrm>
            <a:off x="479344" y="269631"/>
            <a:ext cx="11536810" cy="6489456"/>
          </a:xfrm>
          <a:prstGeom prst="rect">
            <a:avLst/>
          </a:prstGeom>
        </p:spPr>
      </p:pic>
    </p:spTree>
    <p:extLst>
      <p:ext uri="{BB962C8B-B14F-4D97-AF65-F5344CB8AC3E}">
        <p14:creationId xmlns:p14="http://schemas.microsoft.com/office/powerpoint/2010/main" val="193525846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609601" y="1023731"/>
            <a:ext cx="3455504" cy="5102434"/>
          </a:xfrm>
        </p:spPr>
        <p:txBody>
          <a:bodyPr/>
          <a:lstStyle/>
          <a:p>
            <a:r>
              <a:rPr lang="en-GB" dirty="0"/>
              <a:t>General learning processes in classical conditioning</a:t>
            </a:r>
          </a:p>
          <a:p>
            <a:r>
              <a:rPr lang="en-GB" dirty="0"/>
              <a:t>Observational learning</a:t>
            </a:r>
          </a:p>
          <a:p>
            <a:r>
              <a:rPr lang="en-GB" dirty="0"/>
              <a:t>Media violence</a:t>
            </a:r>
          </a:p>
          <a:p>
            <a:r>
              <a:rPr lang="en-GB" dirty="0"/>
              <a:t>Mirror neurons</a:t>
            </a:r>
          </a:p>
        </p:txBody>
      </p:sp>
      <p:pic>
        <p:nvPicPr>
          <p:cNvPr id="7" name="Picture 6"/>
          <p:cNvPicPr>
            <a:picLocks noChangeAspect="1"/>
          </p:cNvPicPr>
          <p:nvPr/>
        </p:nvPicPr>
        <p:blipFill>
          <a:blip r:embed="rId2"/>
          <a:stretch>
            <a:fillRect/>
          </a:stretch>
        </p:blipFill>
        <p:spPr>
          <a:xfrm>
            <a:off x="4455202" y="215003"/>
            <a:ext cx="4299516" cy="6341786"/>
          </a:xfrm>
          <a:prstGeom prst="rect">
            <a:avLst/>
          </a:prstGeom>
        </p:spPr>
      </p:pic>
      <p:pic>
        <p:nvPicPr>
          <p:cNvPr id="8" name="Picture 7"/>
          <p:cNvPicPr>
            <a:picLocks noChangeAspect="1"/>
          </p:cNvPicPr>
          <p:nvPr/>
        </p:nvPicPr>
        <p:blipFill>
          <a:blip r:embed="rId3"/>
          <a:stretch>
            <a:fillRect/>
          </a:stretch>
        </p:blipFill>
        <p:spPr>
          <a:xfrm>
            <a:off x="9144815" y="1897545"/>
            <a:ext cx="2204003" cy="3024097"/>
          </a:xfrm>
          <a:prstGeom prst="rect">
            <a:avLst/>
          </a:prstGeom>
        </p:spPr>
      </p:pic>
    </p:spTree>
    <p:extLst>
      <p:ext uri="{BB962C8B-B14F-4D97-AF65-F5344CB8AC3E}">
        <p14:creationId xmlns:p14="http://schemas.microsoft.com/office/powerpoint/2010/main" val="294038519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1000"/>
                                        <p:tgtEl>
                                          <p:spTgt spid="7"/>
                                        </p:tgtEl>
                                      </p:cBhvr>
                                    </p:animEffect>
                                    <p:anim calcmode="lin" valueType="num">
                                      <p:cBhvr>
                                        <p:cTn id="36" dur="1000" fill="hold"/>
                                        <p:tgtEl>
                                          <p:spTgt spid="7"/>
                                        </p:tgtEl>
                                        <p:attrNameLst>
                                          <p:attrName>ppt_x</p:attrName>
                                        </p:attrNameLst>
                                      </p:cBhvr>
                                      <p:tavLst>
                                        <p:tav tm="0">
                                          <p:val>
                                            <p:strVal val="#ppt_x"/>
                                          </p:val>
                                        </p:tav>
                                        <p:tav tm="100000">
                                          <p:val>
                                            <p:strVal val="#ppt_x"/>
                                          </p:val>
                                        </p:tav>
                                      </p:tavLst>
                                    </p:anim>
                                    <p:anim calcmode="lin" valueType="num">
                                      <p:cBhvr>
                                        <p:cTn id="3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fade">
                                      <p:cBhvr>
                                        <p:cTn id="42" dur="1000"/>
                                        <p:tgtEl>
                                          <p:spTgt spid="8"/>
                                        </p:tgtEl>
                                      </p:cBhvr>
                                    </p:animEffect>
                                    <p:anim calcmode="lin" valueType="num">
                                      <p:cBhvr>
                                        <p:cTn id="43" dur="1000" fill="hold"/>
                                        <p:tgtEl>
                                          <p:spTgt spid="8"/>
                                        </p:tgtEl>
                                        <p:attrNameLst>
                                          <p:attrName>ppt_x</p:attrName>
                                        </p:attrNameLst>
                                      </p:cBhvr>
                                      <p:tavLst>
                                        <p:tav tm="0">
                                          <p:val>
                                            <p:strVal val="#ppt_x"/>
                                          </p:val>
                                        </p:tav>
                                        <p:tav tm="100000">
                                          <p:val>
                                            <p:strVal val="#ppt_x"/>
                                          </p:val>
                                        </p:tav>
                                      </p:tavLst>
                                    </p:anim>
                                    <p:anim calcmode="lin" valueType="num">
                                      <p:cBhvr>
                                        <p:cTn id="4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7"/>
            <a:ext cx="10972800" cy="1736223"/>
          </a:xfrm>
        </p:spPr>
        <p:txBody>
          <a:bodyPr>
            <a:normAutofit fontScale="90000"/>
          </a:bodyPr>
          <a:lstStyle/>
          <a:p>
            <a:r>
              <a:rPr lang="en-GB" sz="5400" dirty="0"/>
              <a:t>Learning Theory</a:t>
            </a:r>
            <a:br>
              <a:rPr lang="en-GB" sz="5400" dirty="0"/>
            </a:br>
            <a:r>
              <a:rPr lang="en-GB" sz="5400" dirty="0"/>
              <a:t>- Objectives</a:t>
            </a:r>
          </a:p>
        </p:txBody>
      </p:sp>
      <p:sp>
        <p:nvSpPr>
          <p:cNvPr id="3" name="Content Placeholder 2"/>
          <p:cNvSpPr>
            <a:spLocks noGrp="1"/>
          </p:cNvSpPr>
          <p:nvPr>
            <p:ph idx="1"/>
          </p:nvPr>
        </p:nvSpPr>
        <p:spPr>
          <a:xfrm>
            <a:off x="609600" y="2010861"/>
            <a:ext cx="10972800" cy="4345490"/>
          </a:xfrm>
        </p:spPr>
        <p:txBody>
          <a:bodyPr>
            <a:normAutofit lnSpcReduction="10000"/>
          </a:bodyPr>
          <a:lstStyle/>
          <a:p>
            <a:r>
              <a:rPr lang="en-GB" sz="4000" dirty="0"/>
              <a:t>Classical conditioning</a:t>
            </a:r>
          </a:p>
          <a:p>
            <a:r>
              <a:rPr lang="en-GB" sz="4000" dirty="0"/>
              <a:t>Thorndike’s Law of Effect</a:t>
            </a:r>
          </a:p>
          <a:p>
            <a:r>
              <a:rPr lang="en-GB" sz="4000" dirty="0"/>
              <a:t>BF Skinner and operant conditioning</a:t>
            </a:r>
          </a:p>
          <a:p>
            <a:r>
              <a:rPr lang="en-GB" sz="4000" dirty="0"/>
              <a:t>Albert Bandura and observational learning</a:t>
            </a:r>
          </a:p>
          <a:p>
            <a:r>
              <a:rPr lang="en-GB" sz="4000" dirty="0"/>
              <a:t>Media violence</a:t>
            </a:r>
          </a:p>
          <a:p>
            <a:r>
              <a:rPr lang="en-GB" sz="4000" dirty="0"/>
              <a:t>Mirror neurons</a:t>
            </a:r>
          </a:p>
        </p:txBody>
      </p:sp>
      <p:sp>
        <p:nvSpPr>
          <p:cNvPr id="4" name="Slide Number Placeholder 3"/>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17</a:t>
            </a:fld>
            <a:endParaRPr lang="en-GB" dirty="0">
              <a:solidFill>
                <a:prstClr val="white">
                  <a:tint val="75000"/>
                </a:prstClr>
              </a:solidFill>
            </a:endParaRPr>
          </a:p>
        </p:txBody>
      </p:sp>
    </p:spTree>
    <p:extLst>
      <p:ext uri="{BB962C8B-B14F-4D97-AF65-F5344CB8AC3E}">
        <p14:creationId xmlns:p14="http://schemas.microsoft.com/office/powerpoint/2010/main" val="3413260437"/>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Rectangle 3"/>
          <p:cNvSpPr/>
          <p:nvPr/>
        </p:nvSpPr>
        <p:spPr>
          <a:xfrm>
            <a:off x="1992314" y="4005264"/>
            <a:ext cx="2643187" cy="11953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a:solidFill>
                  <a:prstClr val="white"/>
                </a:solidFill>
              </a:rPr>
              <a:t>Unconditioned stimulus</a:t>
            </a:r>
          </a:p>
        </p:txBody>
      </p:sp>
      <p:sp>
        <p:nvSpPr>
          <p:cNvPr id="5" name="Rectangle 4"/>
          <p:cNvSpPr/>
          <p:nvPr/>
        </p:nvSpPr>
        <p:spPr>
          <a:xfrm>
            <a:off x="1992314" y="5445125"/>
            <a:ext cx="2643187" cy="1195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a:solidFill>
                  <a:prstClr val="white"/>
                </a:solidFill>
              </a:rPr>
              <a:t>Conditioned stimulus</a:t>
            </a:r>
          </a:p>
        </p:txBody>
      </p:sp>
      <p:sp>
        <p:nvSpPr>
          <p:cNvPr id="6" name="Rectangle 5"/>
          <p:cNvSpPr/>
          <p:nvPr/>
        </p:nvSpPr>
        <p:spPr>
          <a:xfrm>
            <a:off x="1992314" y="2708275"/>
            <a:ext cx="2643187" cy="1195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a:solidFill>
                  <a:prstClr val="white"/>
                </a:solidFill>
              </a:rPr>
              <a:t>Unconditioned response</a:t>
            </a:r>
          </a:p>
        </p:txBody>
      </p:sp>
      <p:sp>
        <p:nvSpPr>
          <p:cNvPr id="7" name="Rectangle 6"/>
          <p:cNvSpPr/>
          <p:nvPr/>
        </p:nvSpPr>
        <p:spPr>
          <a:xfrm>
            <a:off x="1992314" y="1341439"/>
            <a:ext cx="2643187" cy="11953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dirty="0">
                <a:solidFill>
                  <a:prstClr val="white"/>
                </a:solidFill>
              </a:rPr>
              <a:t>Conditioned response</a:t>
            </a:r>
          </a:p>
        </p:txBody>
      </p:sp>
      <p:sp>
        <p:nvSpPr>
          <p:cNvPr id="8" name="Rectangle 7"/>
          <p:cNvSpPr/>
          <p:nvPr/>
        </p:nvSpPr>
        <p:spPr>
          <a:xfrm>
            <a:off x="4810125" y="2714625"/>
            <a:ext cx="5500688" cy="1195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dirty="0">
                <a:solidFill>
                  <a:prstClr val="white"/>
                </a:solidFill>
              </a:rPr>
              <a:t>The innate (reflexive) response to a stimulus that has not been conditioned.</a:t>
            </a:r>
          </a:p>
        </p:txBody>
      </p:sp>
      <p:sp>
        <p:nvSpPr>
          <p:cNvPr id="9" name="Rectangle 8"/>
          <p:cNvSpPr/>
          <p:nvPr/>
        </p:nvSpPr>
        <p:spPr>
          <a:xfrm>
            <a:off x="4810125" y="5429250"/>
            <a:ext cx="5500688" cy="11953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dirty="0">
                <a:solidFill>
                  <a:prstClr val="white"/>
                </a:solidFill>
              </a:rPr>
              <a:t>The stimulus which, after repeated pairings with the unconditioned stimulus, produces the response.</a:t>
            </a:r>
          </a:p>
        </p:txBody>
      </p:sp>
      <p:sp>
        <p:nvSpPr>
          <p:cNvPr id="10" name="Rectangle 9"/>
          <p:cNvSpPr/>
          <p:nvPr/>
        </p:nvSpPr>
        <p:spPr>
          <a:xfrm>
            <a:off x="4800600" y="4005264"/>
            <a:ext cx="5500688" cy="11953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200" dirty="0">
                <a:solidFill>
                  <a:prstClr val="white"/>
                </a:solidFill>
              </a:rPr>
              <a:t>The stimulus that causes the reflex response before conditioning. It is the stimulus that naturally produces the response.</a:t>
            </a:r>
          </a:p>
        </p:txBody>
      </p:sp>
      <p:sp>
        <p:nvSpPr>
          <p:cNvPr id="11" name="Rectangle 10"/>
          <p:cNvSpPr/>
          <p:nvPr/>
        </p:nvSpPr>
        <p:spPr>
          <a:xfrm>
            <a:off x="4810116" y="1357299"/>
            <a:ext cx="5500688" cy="11953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dirty="0">
                <a:solidFill>
                  <a:prstClr val="white"/>
                </a:solidFill>
              </a:rPr>
              <a:t>The reflexive response that occurs after exposure to the conditioned stimulus.</a:t>
            </a:r>
          </a:p>
        </p:txBody>
      </p:sp>
      <p:sp>
        <p:nvSpPr>
          <p:cNvPr id="2" name="Slide Number Placeholder 1"/>
          <p:cNvSpPr>
            <a:spLocks noGrp="1"/>
          </p:cNvSpPr>
          <p:nvPr>
            <p:ph type="sldNum" sz="quarter" idx="4294967295"/>
          </p:nvPr>
        </p:nvSpPr>
        <p:spPr>
          <a:xfrm>
            <a:off x="11507788" y="6042025"/>
            <a:ext cx="684212" cy="365125"/>
          </a:xfrm>
          <a:prstGeom prst="rect">
            <a:avLst/>
          </a:prstGeom>
        </p:spPr>
        <p:txBody>
          <a:bodyPr/>
          <a:lstStyle/>
          <a:p>
            <a:pPr>
              <a:defRPr/>
            </a:pPr>
            <a:fld id="{6A66ED19-7386-4E95-B579-D438E3733501}" type="slidenum">
              <a:rPr lang="en-GB" smtClean="0">
                <a:solidFill>
                  <a:prstClr val="white">
                    <a:tint val="75000"/>
                  </a:prstClr>
                </a:solidFill>
              </a:rPr>
              <a:pPr>
                <a:defRPr/>
              </a:pPr>
              <a:t>18</a:t>
            </a:fld>
            <a:endParaRPr lang="en-GB">
              <a:solidFill>
                <a:prstClr val="white">
                  <a:tint val="75000"/>
                </a:prstClr>
              </a:solidFill>
            </a:endParaRPr>
          </a:p>
        </p:txBody>
      </p:sp>
      <p:pic>
        <p:nvPicPr>
          <p:cNvPr id="3" name="Picture 2"/>
          <p:cNvPicPr>
            <a:picLocks noChangeAspect="1"/>
          </p:cNvPicPr>
          <p:nvPr/>
        </p:nvPicPr>
        <p:blipFill>
          <a:blip r:embed="rId2"/>
          <a:stretch>
            <a:fillRect/>
          </a:stretch>
        </p:blipFill>
        <p:spPr>
          <a:xfrm>
            <a:off x="3120184" y="192216"/>
            <a:ext cx="6276477" cy="6448297"/>
          </a:xfrm>
          <a:prstGeom prst="rect">
            <a:avLst/>
          </a:prstGeom>
        </p:spPr>
      </p:pic>
    </p:spTree>
    <p:extLst>
      <p:ext uri="{BB962C8B-B14F-4D97-AF65-F5344CB8AC3E}">
        <p14:creationId xmlns:p14="http://schemas.microsoft.com/office/powerpoint/2010/main" val="281063847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6" presetClass="entr" presetSubtype="16" fill="hold" nodeType="clickEffect">
                                  <p:stCondLst>
                                    <p:cond delay="0"/>
                                  </p:stCondLst>
                                  <p:childTnLst>
                                    <p:set>
                                      <p:cBhvr>
                                        <p:cTn id="38" dur="1" fill="hold">
                                          <p:stCondLst>
                                            <p:cond delay="0"/>
                                          </p:stCondLst>
                                        </p:cTn>
                                        <p:tgtEl>
                                          <p:spTgt spid="3"/>
                                        </p:tgtEl>
                                        <p:attrNameLst>
                                          <p:attrName>style.visibility</p:attrName>
                                        </p:attrNameLst>
                                      </p:cBhvr>
                                      <p:to>
                                        <p:strVal val="visible"/>
                                      </p:to>
                                    </p:set>
                                    <p:animEffect transition="in" filter="circle(in)">
                                      <p:cBhvr>
                                        <p:cTn id="39"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1" name="Title 1"/>
          <p:cNvSpPr>
            <a:spLocks noGrp="1"/>
          </p:cNvSpPr>
          <p:nvPr>
            <p:ph type="title"/>
          </p:nvPr>
        </p:nvSpPr>
        <p:spPr>
          <a:xfrm>
            <a:off x="609600" y="274637"/>
            <a:ext cx="10972800" cy="1277937"/>
          </a:xfrm>
        </p:spPr>
        <p:txBody>
          <a:bodyPr>
            <a:normAutofit/>
          </a:bodyPr>
          <a:lstStyle/>
          <a:p>
            <a:pPr eaLnBrk="1" hangingPunct="1"/>
            <a:r>
              <a:rPr lang="en-GB" sz="6000" dirty="0"/>
              <a:t>Behaviourism continues with....</a:t>
            </a:r>
          </a:p>
        </p:txBody>
      </p:sp>
      <p:sp>
        <p:nvSpPr>
          <p:cNvPr id="24578" name="Content Placeholder 2"/>
          <p:cNvSpPr>
            <a:spLocks noGrp="1"/>
          </p:cNvSpPr>
          <p:nvPr>
            <p:ph idx="1"/>
          </p:nvPr>
        </p:nvSpPr>
        <p:spPr>
          <a:xfrm>
            <a:off x="1981200" y="5395913"/>
            <a:ext cx="8229600" cy="1143000"/>
          </a:xfrm>
        </p:spPr>
        <p:txBody>
          <a:bodyPr/>
          <a:lstStyle/>
          <a:p>
            <a:pPr algn="ctr" eaLnBrk="1" hangingPunct="1">
              <a:buFont typeface="Arial" charset="0"/>
              <a:buNone/>
            </a:pPr>
            <a:r>
              <a:rPr lang="en-GB" sz="4800" dirty="0"/>
              <a:t>Edward Thorndike</a:t>
            </a:r>
          </a:p>
        </p:txBody>
      </p:sp>
      <p:sp>
        <p:nvSpPr>
          <p:cNvPr id="2" name="Slide Number Placeholder 1"/>
          <p:cNvSpPr>
            <a:spLocks noGrp="1"/>
          </p:cNvSpPr>
          <p:nvPr>
            <p:ph type="sldNum" sz="quarter" idx="4294967295"/>
          </p:nvPr>
        </p:nvSpPr>
        <p:spPr>
          <a:xfrm>
            <a:off x="11507788" y="6042025"/>
            <a:ext cx="684212" cy="365125"/>
          </a:xfrm>
          <a:prstGeom prst="rect">
            <a:avLst/>
          </a:prstGeom>
        </p:spPr>
        <p:txBody>
          <a:bodyPr/>
          <a:lstStyle/>
          <a:p>
            <a:pPr>
              <a:defRPr/>
            </a:pPr>
            <a:fld id="{6A66ED19-7386-4E95-B579-D438E3733501}" type="slidenum">
              <a:rPr lang="en-GB" smtClean="0">
                <a:solidFill>
                  <a:prstClr val="white">
                    <a:tint val="75000"/>
                  </a:prstClr>
                </a:solidFill>
              </a:rPr>
              <a:pPr>
                <a:defRPr/>
              </a:pPr>
              <a:t>19</a:t>
            </a:fld>
            <a:endParaRPr lang="en-GB">
              <a:solidFill>
                <a:prstClr val="white">
                  <a:tint val="75000"/>
                </a:prstClr>
              </a:solidFill>
            </a:endParaRPr>
          </a:p>
        </p:txBody>
      </p:sp>
      <p:pic>
        <p:nvPicPr>
          <p:cNvPr id="24579" name="Picture 2" descr="http://energi60menit.files.wordpress.com/2009/05/thorndike.gif"/>
          <p:cNvPicPr>
            <a:picLocks noChangeAspect="1" noChangeArrowheads="1"/>
          </p:cNvPicPr>
          <p:nvPr/>
        </p:nvPicPr>
        <p:blipFill>
          <a:blip r:embed="rId2"/>
          <a:srcRect/>
          <a:stretch>
            <a:fillRect/>
          </a:stretch>
        </p:blipFill>
        <p:spPr bwMode="auto">
          <a:xfrm>
            <a:off x="4787779" y="1552575"/>
            <a:ext cx="2924175" cy="3752850"/>
          </a:xfrm>
          <a:prstGeom prst="rect">
            <a:avLst/>
          </a:prstGeom>
          <a:noFill/>
          <a:ln w="9525">
            <a:noFill/>
            <a:miter lim="800000"/>
            <a:headEnd/>
            <a:tailEnd/>
          </a:ln>
        </p:spPr>
      </p:pic>
    </p:spTree>
    <p:extLst>
      <p:ext uri="{BB962C8B-B14F-4D97-AF65-F5344CB8AC3E}">
        <p14:creationId xmlns:p14="http://schemas.microsoft.com/office/powerpoint/2010/main" val="253336099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withEffect">
                                  <p:stCondLst>
                                    <p:cond delay="0"/>
                                  </p:stCondLst>
                                  <p:childTnLst>
                                    <p:set>
                                      <p:cBhvr>
                                        <p:cTn id="6" dur="1" fill="hold">
                                          <p:stCondLst>
                                            <p:cond delay="0"/>
                                          </p:stCondLst>
                                        </p:cTn>
                                        <p:tgtEl>
                                          <p:spTgt spid="25601"/>
                                        </p:tgtEl>
                                        <p:attrNameLst>
                                          <p:attrName>style.visibility</p:attrName>
                                        </p:attrNameLst>
                                      </p:cBhvr>
                                      <p:to>
                                        <p:strVal val="visible"/>
                                      </p:to>
                                    </p:set>
                                    <p:anim calcmode="lin" valueType="num">
                                      <p:cBhvr>
                                        <p:cTn id="7" dur="500" fill="hold"/>
                                        <p:tgtEl>
                                          <p:spTgt spid="25601"/>
                                        </p:tgtEl>
                                        <p:attrNameLst>
                                          <p:attrName>ppt_w</p:attrName>
                                        </p:attrNameLst>
                                      </p:cBhvr>
                                      <p:tavLst>
                                        <p:tav tm="0">
                                          <p:val>
                                            <p:fltVal val="0"/>
                                          </p:val>
                                        </p:tav>
                                        <p:tav tm="100000">
                                          <p:val>
                                            <p:strVal val="#ppt_w"/>
                                          </p:val>
                                        </p:tav>
                                      </p:tavLst>
                                    </p:anim>
                                    <p:anim calcmode="lin" valueType="num">
                                      <p:cBhvr>
                                        <p:cTn id="8" dur="500" fill="hold"/>
                                        <p:tgtEl>
                                          <p:spTgt spid="25601"/>
                                        </p:tgtEl>
                                        <p:attrNameLst>
                                          <p:attrName>ppt_h</p:attrName>
                                        </p:attrNameLst>
                                      </p:cBhvr>
                                      <p:tavLst>
                                        <p:tav tm="0">
                                          <p:val>
                                            <p:fltVal val="0"/>
                                          </p:val>
                                        </p:tav>
                                        <p:tav tm="100000">
                                          <p:val>
                                            <p:strVal val="#ppt_h"/>
                                          </p:val>
                                        </p:tav>
                                      </p:tavLst>
                                    </p:anim>
                                    <p:anim calcmode="lin" valueType="num">
                                      <p:cBhvr>
                                        <p:cTn id="9" dur="500" fill="hold"/>
                                        <p:tgtEl>
                                          <p:spTgt spid="25601"/>
                                        </p:tgtEl>
                                        <p:attrNameLst>
                                          <p:attrName>style.rotation</p:attrName>
                                        </p:attrNameLst>
                                      </p:cBhvr>
                                      <p:tavLst>
                                        <p:tav tm="0">
                                          <p:val>
                                            <p:fltVal val="360"/>
                                          </p:val>
                                        </p:tav>
                                        <p:tav tm="100000">
                                          <p:val>
                                            <p:fltVal val="0"/>
                                          </p:val>
                                        </p:tav>
                                      </p:tavLst>
                                    </p:anim>
                                    <p:animEffect transition="in" filter="fade">
                                      <p:cBhvr>
                                        <p:cTn id="10" dur="500"/>
                                        <p:tgtEl>
                                          <p:spTgt spid="256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1"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5012" y="385010"/>
            <a:ext cx="6444748" cy="6336465"/>
          </a:xfrm>
        </p:spPr>
        <p:txBody>
          <a:bodyPr/>
          <a:lstStyle/>
          <a:p>
            <a:r>
              <a:rPr lang="en-GB" dirty="0"/>
              <a:t>Cat placed into a puzzle box with a treat placed outside as incentive</a:t>
            </a:r>
          </a:p>
          <a:p>
            <a:r>
              <a:rPr lang="en-GB" dirty="0"/>
              <a:t>Edward Thorndike put forward a </a:t>
            </a:r>
            <a:r>
              <a:rPr lang="en-GB" sz="4400" b="1" dirty="0"/>
              <a:t>“Law of effect”</a:t>
            </a:r>
            <a:r>
              <a:rPr lang="en-GB" sz="4400" dirty="0"/>
              <a:t>:</a:t>
            </a:r>
          </a:p>
          <a:p>
            <a:pPr marL="0" indent="0">
              <a:buNone/>
            </a:pPr>
            <a:endParaRPr lang="en-GB" dirty="0"/>
          </a:p>
          <a:p>
            <a:r>
              <a:rPr lang="en-GB" dirty="0"/>
              <a:t>any behaviour that is followed by pleasant consequences is likely to be repeated</a:t>
            </a:r>
          </a:p>
          <a:p>
            <a:r>
              <a:rPr lang="en-GB" dirty="0"/>
              <a:t>any behaviour followed by unpleasant consequences is likely to be stopped </a:t>
            </a:r>
          </a:p>
        </p:txBody>
      </p:sp>
      <p:sp>
        <p:nvSpPr>
          <p:cNvPr id="2" name="Slide Number Placeholder 1"/>
          <p:cNvSpPr>
            <a:spLocks noGrp="1"/>
          </p:cNvSpPr>
          <p:nvPr>
            <p:ph type="sldNum" sz="quarter" idx="4294967295"/>
          </p:nvPr>
        </p:nvSpPr>
        <p:spPr>
          <a:xfrm>
            <a:off x="11507788" y="6042025"/>
            <a:ext cx="684212" cy="365125"/>
          </a:xfrm>
          <a:prstGeom prst="rect">
            <a:avLst/>
          </a:prstGeom>
        </p:spPr>
        <p:txBody>
          <a:bodyPr/>
          <a:lstStyle/>
          <a:p>
            <a:pPr>
              <a:defRPr/>
            </a:pPr>
            <a:fld id="{6A66ED19-7386-4E95-B579-D438E3733501}" type="slidenum">
              <a:rPr lang="en-GB" smtClean="0">
                <a:solidFill>
                  <a:prstClr val="white">
                    <a:tint val="75000"/>
                  </a:prstClr>
                </a:solidFill>
              </a:rPr>
              <a:pPr>
                <a:defRPr/>
              </a:pPr>
              <a:t>20</a:t>
            </a:fld>
            <a:endParaRPr lang="en-GB">
              <a:solidFill>
                <a:prstClr val="white">
                  <a:tint val="75000"/>
                </a:prstClr>
              </a:solidFill>
            </a:endParaRPr>
          </a:p>
        </p:txBody>
      </p:sp>
      <p:pic>
        <p:nvPicPr>
          <p:cNvPr id="5" name="Picture 4">
            <a:hlinkClick r:id="rId2"/>
          </p:cNvPr>
          <p:cNvPicPr>
            <a:picLocks noChangeAspect="1"/>
          </p:cNvPicPr>
          <p:nvPr/>
        </p:nvPicPr>
        <p:blipFill>
          <a:blip r:embed="rId3"/>
          <a:stretch>
            <a:fillRect/>
          </a:stretch>
        </p:blipFill>
        <p:spPr>
          <a:xfrm>
            <a:off x="6829760" y="2132857"/>
            <a:ext cx="3689246" cy="2550815"/>
          </a:xfrm>
          <a:prstGeom prst="rect">
            <a:avLst/>
          </a:prstGeom>
        </p:spPr>
      </p:pic>
    </p:spTree>
    <p:extLst>
      <p:ext uri="{BB962C8B-B14F-4D97-AF65-F5344CB8AC3E}">
        <p14:creationId xmlns:p14="http://schemas.microsoft.com/office/powerpoint/2010/main" val="259650275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3" name="Title 1"/>
          <p:cNvSpPr>
            <a:spLocks noGrp="1"/>
          </p:cNvSpPr>
          <p:nvPr>
            <p:ph type="title"/>
          </p:nvPr>
        </p:nvSpPr>
        <p:spPr/>
        <p:txBody>
          <a:bodyPr/>
          <a:lstStyle/>
          <a:p>
            <a:pPr eaLnBrk="1" hangingPunct="1"/>
            <a:r>
              <a:rPr lang="en-GB" sz="6000" dirty="0"/>
              <a:t>Operant Conditioning</a:t>
            </a:r>
          </a:p>
        </p:txBody>
      </p:sp>
      <p:sp>
        <p:nvSpPr>
          <p:cNvPr id="27650" name="Content Placeholder 2"/>
          <p:cNvSpPr>
            <a:spLocks noGrp="1"/>
          </p:cNvSpPr>
          <p:nvPr>
            <p:ph idx="1"/>
          </p:nvPr>
        </p:nvSpPr>
        <p:spPr>
          <a:xfrm>
            <a:off x="697832" y="1268761"/>
            <a:ext cx="10395284" cy="5087590"/>
          </a:xfrm>
        </p:spPr>
        <p:txBody>
          <a:bodyPr>
            <a:normAutofit lnSpcReduction="10000"/>
          </a:bodyPr>
          <a:lstStyle/>
          <a:p>
            <a:pPr eaLnBrk="1" hangingPunct="1"/>
            <a:r>
              <a:rPr lang="en-GB" sz="3600" dirty="0"/>
              <a:t>This is the other side of behaviourism...</a:t>
            </a:r>
          </a:p>
          <a:p>
            <a:pPr eaLnBrk="1" hangingPunct="1"/>
            <a:r>
              <a:rPr lang="en-GB" sz="3600" dirty="0"/>
              <a:t>It works on the assumption of learning through reward and punishment.</a:t>
            </a:r>
          </a:p>
          <a:p>
            <a:pPr eaLnBrk="1" hangingPunct="1"/>
            <a:r>
              <a:rPr lang="en-GB" sz="3600" dirty="0"/>
              <a:t>There are four types to consider: </a:t>
            </a:r>
          </a:p>
          <a:p>
            <a:pPr lvl="2" eaLnBrk="1" hangingPunct="1"/>
            <a:r>
              <a:rPr lang="en-GB" sz="3600" dirty="0"/>
              <a:t>positive reinforcement</a:t>
            </a:r>
          </a:p>
          <a:p>
            <a:pPr lvl="2" eaLnBrk="1" hangingPunct="1"/>
            <a:r>
              <a:rPr lang="en-GB" sz="3600" dirty="0"/>
              <a:t>negative reinforcement</a:t>
            </a:r>
          </a:p>
          <a:p>
            <a:pPr lvl="2" eaLnBrk="1" hangingPunct="1"/>
            <a:r>
              <a:rPr lang="en-GB" sz="3600" dirty="0"/>
              <a:t>positive punishment</a:t>
            </a:r>
          </a:p>
          <a:p>
            <a:pPr lvl="2" eaLnBrk="1" hangingPunct="1"/>
            <a:r>
              <a:rPr lang="en-GB" sz="3600" dirty="0"/>
              <a:t>negative punishment.</a:t>
            </a:r>
          </a:p>
        </p:txBody>
      </p:sp>
      <p:sp>
        <p:nvSpPr>
          <p:cNvPr id="2" name="Slide Number Placeholder 1"/>
          <p:cNvSpPr>
            <a:spLocks noGrp="1"/>
          </p:cNvSpPr>
          <p:nvPr>
            <p:ph type="sldNum" sz="quarter" idx="4294967295"/>
          </p:nvPr>
        </p:nvSpPr>
        <p:spPr>
          <a:xfrm>
            <a:off x="11507788" y="6042025"/>
            <a:ext cx="684212" cy="365125"/>
          </a:xfrm>
          <a:prstGeom prst="rect">
            <a:avLst/>
          </a:prstGeom>
        </p:spPr>
        <p:txBody>
          <a:bodyPr/>
          <a:lstStyle/>
          <a:p>
            <a:pPr>
              <a:defRPr/>
            </a:pPr>
            <a:fld id="{6A66ED19-7386-4E95-B579-D438E3733501}" type="slidenum">
              <a:rPr lang="en-GB" smtClean="0">
                <a:solidFill>
                  <a:prstClr val="white">
                    <a:tint val="75000"/>
                  </a:prstClr>
                </a:solidFill>
              </a:rPr>
              <a:pPr>
                <a:defRPr/>
              </a:pPr>
              <a:t>21</a:t>
            </a:fld>
            <a:endParaRPr lang="en-GB">
              <a:solidFill>
                <a:prstClr val="white">
                  <a:tint val="75000"/>
                </a:prstClr>
              </a:solidFill>
            </a:endParaRPr>
          </a:p>
        </p:txBody>
      </p:sp>
    </p:spTree>
    <p:extLst>
      <p:ext uri="{BB962C8B-B14F-4D97-AF65-F5344CB8AC3E}">
        <p14:creationId xmlns:p14="http://schemas.microsoft.com/office/powerpoint/2010/main" val="145359221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8673"/>
                                        </p:tgtEl>
                                        <p:attrNameLst>
                                          <p:attrName>style.visibility</p:attrName>
                                        </p:attrNameLst>
                                      </p:cBhvr>
                                      <p:to>
                                        <p:strVal val="visible"/>
                                      </p:to>
                                    </p:set>
                                    <p:animEffect transition="in" filter="fade">
                                      <p:cBhvr>
                                        <p:cTn id="7" dur="2000"/>
                                        <p:tgtEl>
                                          <p:spTgt spid="2867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7650">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27650">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27650">
                                            <p:txEl>
                                              <p:pRg st="2" end="2"/>
                                            </p:txEl>
                                          </p:spTgt>
                                        </p:tgtEl>
                                        <p:attrNameLst>
                                          <p:attrName>style.visibility</p:attrName>
                                        </p:attrNameLst>
                                      </p:cBhvr>
                                      <p:to>
                                        <p:strVal val="visible"/>
                                      </p:to>
                                    </p:set>
                                  </p:childTnLst>
                                </p:cTn>
                              </p:par>
                              <p:par>
                                <p:cTn id="20" presetID="1" presetClass="entr" presetSubtype="0" fill="hold" grpId="0" nodeType="withEffect">
                                  <p:stCondLst>
                                    <p:cond delay="0"/>
                                  </p:stCondLst>
                                  <p:childTnLst>
                                    <p:set>
                                      <p:cBhvr>
                                        <p:cTn id="21" dur="1" fill="hold">
                                          <p:stCondLst>
                                            <p:cond delay="0"/>
                                          </p:stCondLst>
                                        </p:cTn>
                                        <p:tgtEl>
                                          <p:spTgt spid="27650">
                                            <p:txEl>
                                              <p:pRg st="3" end="3"/>
                                            </p:txEl>
                                          </p:spTgt>
                                        </p:tgtEl>
                                        <p:attrNameLst>
                                          <p:attrName>style.visibility</p:attrName>
                                        </p:attrNameLst>
                                      </p:cBhvr>
                                      <p:to>
                                        <p:strVal val="visible"/>
                                      </p:to>
                                    </p:set>
                                  </p:childTnLst>
                                </p:cTn>
                              </p:par>
                              <p:par>
                                <p:cTn id="22" presetID="1" presetClass="entr" presetSubtype="0" fill="hold" grpId="0" nodeType="withEffect">
                                  <p:stCondLst>
                                    <p:cond delay="0"/>
                                  </p:stCondLst>
                                  <p:childTnLst>
                                    <p:set>
                                      <p:cBhvr>
                                        <p:cTn id="23" dur="1" fill="hold">
                                          <p:stCondLst>
                                            <p:cond delay="0"/>
                                          </p:stCondLst>
                                        </p:cTn>
                                        <p:tgtEl>
                                          <p:spTgt spid="27650">
                                            <p:txEl>
                                              <p:pRg st="4" end="4"/>
                                            </p:txEl>
                                          </p:spTgt>
                                        </p:tgtEl>
                                        <p:attrNameLst>
                                          <p:attrName>style.visibility</p:attrName>
                                        </p:attrNameLst>
                                      </p:cBhvr>
                                      <p:to>
                                        <p:strVal val="visible"/>
                                      </p:to>
                                    </p:set>
                                  </p:childTnLst>
                                </p:cTn>
                              </p:par>
                              <p:par>
                                <p:cTn id="24" presetID="1" presetClass="entr" presetSubtype="0" fill="hold" grpId="0" nodeType="withEffect">
                                  <p:stCondLst>
                                    <p:cond delay="0"/>
                                  </p:stCondLst>
                                  <p:childTnLst>
                                    <p:set>
                                      <p:cBhvr>
                                        <p:cTn id="25" dur="1" fill="hold">
                                          <p:stCondLst>
                                            <p:cond delay="0"/>
                                          </p:stCondLst>
                                        </p:cTn>
                                        <p:tgtEl>
                                          <p:spTgt spid="27650">
                                            <p:txEl>
                                              <p:pRg st="5" end="5"/>
                                            </p:txEl>
                                          </p:spTgt>
                                        </p:tgtEl>
                                        <p:attrNameLst>
                                          <p:attrName>style.visibility</p:attrName>
                                        </p:attrNameLst>
                                      </p:cBhvr>
                                      <p:to>
                                        <p:strVal val="visible"/>
                                      </p:to>
                                    </p:set>
                                  </p:childTnLst>
                                </p:cTn>
                              </p:par>
                              <p:par>
                                <p:cTn id="26" presetID="1" presetClass="entr" presetSubtype="0" fill="hold" grpId="0" nodeType="withEffect">
                                  <p:stCondLst>
                                    <p:cond delay="0"/>
                                  </p:stCondLst>
                                  <p:childTnLst>
                                    <p:set>
                                      <p:cBhvr>
                                        <p:cTn id="27" dur="1" fill="hold">
                                          <p:stCondLst>
                                            <p:cond delay="0"/>
                                          </p:stCondLst>
                                        </p:cTn>
                                        <p:tgtEl>
                                          <p:spTgt spid="2765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3" grpId="0"/>
      <p:bldP spid="27650"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024471" y="5395913"/>
            <a:ext cx="8229600" cy="1143000"/>
          </a:xfrm>
        </p:spPr>
        <p:txBody>
          <a:bodyPr/>
          <a:lstStyle/>
          <a:p>
            <a:r>
              <a:rPr lang="en-GB" sz="6000" dirty="0"/>
              <a:t>BF Skinner</a:t>
            </a:r>
          </a:p>
        </p:txBody>
      </p:sp>
      <p:sp>
        <p:nvSpPr>
          <p:cNvPr id="2" name="Slide Number Placeholder 1"/>
          <p:cNvSpPr>
            <a:spLocks noGrp="1"/>
          </p:cNvSpPr>
          <p:nvPr>
            <p:ph type="sldNum" sz="quarter" idx="4294967295"/>
          </p:nvPr>
        </p:nvSpPr>
        <p:spPr>
          <a:xfrm>
            <a:off x="11507788" y="6042025"/>
            <a:ext cx="684212" cy="365125"/>
          </a:xfrm>
          <a:prstGeom prst="rect">
            <a:avLst/>
          </a:prstGeom>
        </p:spPr>
        <p:txBody>
          <a:bodyPr/>
          <a:lstStyle/>
          <a:p>
            <a:pPr>
              <a:defRPr/>
            </a:pPr>
            <a:fld id="{CF387887-584B-484F-8FFC-B5137B0B09D7}" type="slidenum">
              <a:rPr lang="en-GB" smtClean="0">
                <a:solidFill>
                  <a:prstClr val="white">
                    <a:tint val="75000"/>
                  </a:prstClr>
                </a:solidFill>
              </a:rPr>
              <a:pPr>
                <a:defRPr/>
              </a:pPr>
              <a:t>22</a:t>
            </a:fld>
            <a:endParaRPr lang="en-GB">
              <a:solidFill>
                <a:prstClr val="white">
                  <a:tint val="75000"/>
                </a:prstClr>
              </a:solidFill>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0831" y="320395"/>
            <a:ext cx="8596881" cy="4756941"/>
          </a:xfrm>
          <a:prstGeom prst="rect">
            <a:avLst/>
          </a:prstGeom>
        </p:spPr>
      </p:pic>
    </p:spTree>
    <p:extLst>
      <p:ext uri="{BB962C8B-B14F-4D97-AF65-F5344CB8AC3E}">
        <p14:creationId xmlns:p14="http://schemas.microsoft.com/office/powerpoint/2010/main" val="531465067"/>
      </p:ext>
    </p:extLst>
  </p:cSld>
  <p:clrMapOvr>
    <a:masterClrMapping/>
  </p:clrMapOvr>
  <p:transition spd="med">
    <p:fade/>
  </p:transition>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pPr eaLnBrk="1" hangingPunct="1"/>
            <a:r>
              <a:rPr lang="en-GB" sz="6000" dirty="0"/>
              <a:t>Operant conditioning</a:t>
            </a:r>
          </a:p>
        </p:txBody>
      </p:sp>
      <p:sp>
        <p:nvSpPr>
          <p:cNvPr id="29698" name="Content Placeholder 2"/>
          <p:cNvSpPr>
            <a:spLocks noGrp="1"/>
          </p:cNvSpPr>
          <p:nvPr>
            <p:ph idx="1"/>
          </p:nvPr>
        </p:nvSpPr>
        <p:spPr>
          <a:xfrm>
            <a:off x="493296" y="1732546"/>
            <a:ext cx="5715000" cy="4553953"/>
          </a:xfrm>
        </p:spPr>
        <p:txBody>
          <a:bodyPr/>
          <a:lstStyle/>
          <a:p>
            <a:pPr eaLnBrk="1" hangingPunct="1"/>
            <a:r>
              <a:rPr lang="en-GB" dirty="0"/>
              <a:t>The “Skinner box” (after BF Skinner) was used in order to investigate the impact of reward and punishment on behaviour.</a:t>
            </a:r>
          </a:p>
          <a:p>
            <a:pPr eaLnBrk="1" hangingPunct="1"/>
            <a:r>
              <a:rPr lang="en-GB" dirty="0"/>
              <a:t>Their reward was food and they were required to learn (in a variety of ways) how to get it.</a:t>
            </a:r>
          </a:p>
        </p:txBody>
      </p:sp>
      <p:sp>
        <p:nvSpPr>
          <p:cNvPr id="2" name="Slide Number Placeholder 1"/>
          <p:cNvSpPr>
            <a:spLocks noGrp="1"/>
          </p:cNvSpPr>
          <p:nvPr>
            <p:ph type="sldNum" sz="quarter" idx="4294967295"/>
          </p:nvPr>
        </p:nvSpPr>
        <p:spPr>
          <a:xfrm>
            <a:off x="11507788" y="6042025"/>
            <a:ext cx="684212" cy="365125"/>
          </a:xfrm>
          <a:prstGeom prst="rect">
            <a:avLst/>
          </a:prstGeom>
        </p:spPr>
        <p:txBody>
          <a:bodyPr/>
          <a:lstStyle/>
          <a:p>
            <a:pPr>
              <a:defRPr/>
            </a:pPr>
            <a:fld id="{6A66ED19-7386-4E95-B579-D438E3733501}" type="slidenum">
              <a:rPr lang="en-GB" smtClean="0">
                <a:solidFill>
                  <a:prstClr val="white">
                    <a:tint val="75000"/>
                  </a:prstClr>
                </a:solidFill>
              </a:rPr>
              <a:pPr>
                <a:defRPr/>
              </a:pPr>
              <a:t>23</a:t>
            </a:fld>
            <a:endParaRPr lang="en-GB">
              <a:solidFill>
                <a:prstClr val="white">
                  <a:tint val="75000"/>
                </a:prstClr>
              </a:solidFill>
            </a:endParaRPr>
          </a:p>
        </p:txBody>
      </p:sp>
      <p:pic>
        <p:nvPicPr>
          <p:cNvPr id="3" name="Picture 2">
            <a:hlinkClick r:id="rId2"/>
          </p:cNvPr>
          <p:cNvPicPr>
            <a:picLocks noChangeAspect="1"/>
          </p:cNvPicPr>
          <p:nvPr/>
        </p:nvPicPr>
        <p:blipFill>
          <a:blip r:embed="rId3"/>
          <a:stretch>
            <a:fillRect/>
          </a:stretch>
        </p:blipFill>
        <p:spPr>
          <a:xfrm>
            <a:off x="6564505" y="1988748"/>
            <a:ext cx="5298631" cy="3048527"/>
          </a:xfrm>
          <a:prstGeom prst="rect">
            <a:avLst/>
          </a:prstGeom>
        </p:spPr>
      </p:pic>
    </p:spTree>
    <p:extLst>
      <p:ext uri="{BB962C8B-B14F-4D97-AF65-F5344CB8AC3E}">
        <p14:creationId xmlns:p14="http://schemas.microsoft.com/office/powerpoint/2010/main" val="1006802924"/>
      </p:ext>
    </p:extLst>
  </p:cSld>
  <p:clrMapOvr>
    <a:masterClrMapping/>
  </p:clrMapOvr>
  <p:transition>
    <p:push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fill="hold" grpId="0" nodeType="withEffect">
                                  <p:stCondLst>
                                    <p:cond delay="0"/>
                                  </p:stCondLst>
                                  <p:iterate type="lt">
                                    <p:tmPct val="10000"/>
                                  </p:iterate>
                                  <p:childTnLst>
                                    <p:set>
                                      <p:cBhvr>
                                        <p:cTn id="6" dur="1" fill="hold">
                                          <p:stCondLst>
                                            <p:cond delay="0"/>
                                          </p:stCondLst>
                                        </p:cTn>
                                        <p:tgtEl>
                                          <p:spTgt spid="30721"/>
                                        </p:tgtEl>
                                        <p:attrNameLst>
                                          <p:attrName>style.visibility</p:attrName>
                                        </p:attrNameLst>
                                      </p:cBhvr>
                                      <p:to>
                                        <p:strVal val="visible"/>
                                      </p:to>
                                    </p:set>
                                    <p:anim calcmode="lin" valueType="num">
                                      <p:cBhvr additive="base">
                                        <p:cTn id="7" dur="800" fill="hold">
                                          <p:stCondLst>
                                            <p:cond delay="0"/>
                                          </p:stCondLst>
                                        </p:cTn>
                                        <p:tgtEl>
                                          <p:spTgt spid="30721"/>
                                        </p:tgtEl>
                                        <p:attrNameLst>
                                          <p:attrName>ppt_x</p:attrName>
                                        </p:attrNameLst>
                                      </p:cBhvr>
                                      <p:tavLst>
                                        <p:tav tm="0">
                                          <p:val>
                                            <p:strVal val="0-#ppt_w/2"/>
                                          </p:val>
                                        </p:tav>
                                        <p:tav tm="100000">
                                          <p:val>
                                            <p:strVal val="#ppt_x"/>
                                          </p:val>
                                        </p:tav>
                                      </p:tavLst>
                                    </p:anim>
                                    <p:anim calcmode="lin" valueType="num">
                                      <p:cBhvr additive="base">
                                        <p:cTn id="8" dur="800" fill="hold">
                                          <p:stCondLst>
                                            <p:cond delay="0"/>
                                          </p:stCondLst>
                                        </p:cTn>
                                        <p:tgtEl>
                                          <p:spTgt spid="30721"/>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9698">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969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1" grpId="0"/>
      <p:bldP spid="29698"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Slide Number Placeholder 3"/>
          <p:cNvSpPr>
            <a:spLocks noGrp="1"/>
          </p:cNvSpPr>
          <p:nvPr>
            <p:ph type="sldNum" sz="quarter" idx="4294967295"/>
          </p:nvPr>
        </p:nvSpPr>
        <p:spPr>
          <a:xfrm>
            <a:off x="11507788" y="6042025"/>
            <a:ext cx="684212" cy="365125"/>
          </a:xfrm>
          <a:prstGeom prst="rect">
            <a:avLst/>
          </a:prstGeom>
        </p:spPr>
        <p:txBody>
          <a:bodyPr/>
          <a:lstStyle/>
          <a:p>
            <a:pPr>
              <a:defRPr/>
            </a:pPr>
            <a:fld id="{6A66ED19-7386-4E95-B579-D438E3733501}" type="slidenum">
              <a:rPr lang="en-GB" smtClean="0">
                <a:solidFill>
                  <a:prstClr val="white">
                    <a:tint val="75000"/>
                  </a:prstClr>
                </a:solidFill>
              </a:rPr>
              <a:pPr>
                <a:defRPr/>
              </a:pPr>
              <a:t>24</a:t>
            </a:fld>
            <a:endParaRPr lang="en-GB">
              <a:solidFill>
                <a:prstClr val="white">
                  <a:tint val="75000"/>
                </a:prstClr>
              </a:solidFill>
            </a:endParaRPr>
          </a:p>
        </p:txBody>
      </p:sp>
      <p:sp>
        <p:nvSpPr>
          <p:cNvPr id="5" name="Rectangle 4"/>
          <p:cNvSpPr/>
          <p:nvPr/>
        </p:nvSpPr>
        <p:spPr>
          <a:xfrm>
            <a:off x="609600" y="5202834"/>
            <a:ext cx="1921239" cy="923330"/>
          </a:xfrm>
          <a:prstGeom prst="rect">
            <a:avLst/>
          </a:prstGeom>
        </p:spPr>
        <p:txBody>
          <a:bodyPr wrap="square">
            <a:spAutoFit/>
          </a:bodyPr>
          <a:lstStyle/>
          <a:p>
            <a:r>
              <a:rPr lang="en-GB" dirty="0"/>
              <a:t>https://www.youtube.com/watch?v=JA96Fba-WHk </a:t>
            </a:r>
          </a:p>
        </p:txBody>
      </p:sp>
      <p:pic>
        <p:nvPicPr>
          <p:cNvPr id="6" name="Picture 5">
            <a:hlinkClick r:id="rId2"/>
          </p:cNvPr>
          <p:cNvPicPr>
            <a:picLocks noChangeAspect="1"/>
          </p:cNvPicPr>
          <p:nvPr/>
        </p:nvPicPr>
        <p:blipFill>
          <a:blip r:embed="rId3"/>
          <a:stretch>
            <a:fillRect/>
          </a:stretch>
        </p:blipFill>
        <p:spPr>
          <a:xfrm>
            <a:off x="3705923" y="0"/>
            <a:ext cx="5143500" cy="6858000"/>
          </a:xfrm>
          <a:prstGeom prst="rect">
            <a:avLst/>
          </a:prstGeom>
        </p:spPr>
      </p:pic>
    </p:spTree>
    <p:extLst>
      <p:ext uri="{BB962C8B-B14F-4D97-AF65-F5344CB8AC3E}">
        <p14:creationId xmlns:p14="http://schemas.microsoft.com/office/powerpoint/2010/main" val="2467487209"/>
      </p:ext>
    </p:extLst>
  </p:cSld>
  <p:clrMapOvr>
    <a:masterClrMapping/>
  </p:clrMapOvr>
  <p:transition spd="med">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118937"/>
            <a:ext cx="10820400" cy="5077326"/>
          </a:xfrm>
        </p:spPr>
        <p:txBody>
          <a:bodyPr/>
          <a:lstStyle/>
          <a:p>
            <a:r>
              <a:rPr lang="en-GB" dirty="0"/>
              <a:t>Bandura and Bobo dolls</a:t>
            </a:r>
            <a:br>
              <a:rPr lang="en-GB" dirty="0"/>
            </a:br>
            <a:r>
              <a:rPr lang="en-GB" dirty="0"/>
              <a:t>Learning through observation/ observational learning</a:t>
            </a:r>
            <a:br>
              <a:rPr lang="en-GB" dirty="0"/>
            </a:br>
            <a:r>
              <a:rPr lang="en-GB" dirty="0"/>
              <a:t>The influence of media violence</a:t>
            </a:r>
            <a:br>
              <a:rPr lang="en-GB" dirty="0"/>
            </a:br>
            <a:r>
              <a:rPr lang="en-GB" dirty="0"/>
              <a:t>Mirror neurons</a:t>
            </a:r>
            <a:br>
              <a:rPr lang="en-GB" dirty="0"/>
            </a:br>
            <a:endParaRPr lang="en-GB" dirty="0"/>
          </a:p>
        </p:txBody>
      </p:sp>
      <p:sp>
        <p:nvSpPr>
          <p:cNvPr id="2" name="Slide Number Placeholder 1"/>
          <p:cNvSpPr>
            <a:spLocks noGrp="1"/>
          </p:cNvSpPr>
          <p:nvPr>
            <p:ph type="sldNum" sz="quarter" idx="4294967295"/>
          </p:nvPr>
        </p:nvSpPr>
        <p:spPr>
          <a:xfrm>
            <a:off x="9347200" y="6356350"/>
            <a:ext cx="2844800" cy="365125"/>
          </a:xfrm>
          <a:prstGeom prst="rect">
            <a:avLst/>
          </a:prstGeom>
        </p:spPr>
        <p:txBody>
          <a:bodyPr/>
          <a:lstStyle/>
          <a:p>
            <a:pPr>
              <a:defRPr/>
            </a:pPr>
            <a:fld id="{623231FC-ED6D-4280-8615-18EB104C6066}" type="slidenum">
              <a:rPr lang="en-GB" smtClean="0">
                <a:solidFill>
                  <a:prstClr val="white">
                    <a:tint val="75000"/>
                  </a:prstClr>
                </a:solidFill>
              </a:rPr>
              <a:pPr>
                <a:defRPr/>
              </a:pPr>
              <a:t>25</a:t>
            </a:fld>
            <a:endParaRPr lang="en-GB">
              <a:solidFill>
                <a:prstClr val="white">
                  <a:tint val="75000"/>
                </a:prstClr>
              </a:solidFill>
            </a:endParaRPr>
          </a:p>
        </p:txBody>
      </p:sp>
    </p:spTree>
    <p:extLst>
      <p:ext uri="{BB962C8B-B14F-4D97-AF65-F5344CB8AC3E}">
        <p14:creationId xmlns:p14="http://schemas.microsoft.com/office/powerpoint/2010/main" val="3576899755"/>
      </p:ext>
    </p:extLst>
  </p:cSld>
  <p:clrMapOvr>
    <a:masterClrMapping/>
  </p:clrMapOvr>
  <p:transition spd="med">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Rectangle 6"/>
          <p:cNvSpPr>
            <a:spLocks noGrp="1" noChangeArrowheads="1"/>
          </p:cNvSpPr>
          <p:nvPr>
            <p:ph type="title"/>
          </p:nvPr>
        </p:nvSpPr>
        <p:spPr/>
        <p:txBody>
          <a:bodyPr>
            <a:normAutofit/>
          </a:bodyPr>
          <a:lstStyle/>
          <a:p>
            <a:r>
              <a:rPr lang="en-US" sz="6000" dirty="0"/>
              <a:t>Observational Learning</a:t>
            </a:r>
          </a:p>
        </p:txBody>
      </p:sp>
      <p:sp>
        <p:nvSpPr>
          <p:cNvPr id="99330" name="Rectangle 3"/>
          <p:cNvSpPr>
            <a:spLocks noGrp="1" noChangeArrowheads="1"/>
          </p:cNvSpPr>
          <p:nvPr>
            <p:ph idx="1"/>
          </p:nvPr>
        </p:nvSpPr>
        <p:spPr>
          <a:xfrm>
            <a:off x="609600" y="1417638"/>
            <a:ext cx="10972800" cy="4529137"/>
          </a:xfrm>
        </p:spPr>
        <p:txBody>
          <a:bodyPr>
            <a:normAutofit fontScale="92500" lnSpcReduction="10000"/>
          </a:bodyPr>
          <a:lstStyle/>
          <a:p>
            <a:pPr marL="0" indent="0">
              <a:buNone/>
            </a:pPr>
            <a:r>
              <a:rPr lang="en-US" b="1" dirty="0"/>
              <a:t>Albert Bandura</a:t>
            </a:r>
            <a:r>
              <a:rPr lang="fr-FR" altLang="ja-JP" b="1" dirty="0"/>
              <a:t>'</a:t>
            </a:r>
            <a:r>
              <a:rPr lang="en-US" altLang="ja-JP" b="1" dirty="0"/>
              <a:t>s pioneering research on modeling: </a:t>
            </a:r>
            <a:r>
              <a:rPr lang="en-US" altLang="ja-JP" b="1" dirty="0" err="1"/>
              <a:t>Bobo</a:t>
            </a:r>
            <a:r>
              <a:rPr lang="en-US" altLang="ja-JP" b="1" dirty="0"/>
              <a:t> doll experiment</a:t>
            </a:r>
          </a:p>
          <a:p>
            <a:r>
              <a:rPr lang="en-US" dirty="0"/>
              <a:t>Children were exposed to an adult who beats, kicks, and yells at a Bobo doll or to a room with a gentler adult model </a:t>
            </a:r>
          </a:p>
          <a:p>
            <a:r>
              <a:rPr lang="en-US" dirty="0"/>
              <a:t>They were later taken to another room with accessible toys, including a </a:t>
            </a:r>
            <a:r>
              <a:rPr lang="en-US" dirty="0" err="1"/>
              <a:t>Bobo</a:t>
            </a:r>
            <a:r>
              <a:rPr lang="en-US" dirty="0"/>
              <a:t> doll</a:t>
            </a:r>
          </a:p>
          <a:p>
            <a:r>
              <a:rPr lang="en-US" dirty="0"/>
              <a:t>When exposed to a gentle model, children acted more gently toward the doll than children exposed to the aggressive model</a:t>
            </a:r>
          </a:p>
          <a:p>
            <a:r>
              <a:rPr lang="en-US" dirty="0"/>
              <a:t>Children</a:t>
            </a:r>
            <a:r>
              <a:rPr lang="fr-FR" altLang="ja-JP" dirty="0"/>
              <a:t>'</a:t>
            </a:r>
            <a:r>
              <a:rPr lang="en-US" altLang="ja-JP" dirty="0"/>
              <a:t>s behavior was guided by the behavior of the model to which they were exposed</a:t>
            </a:r>
            <a:endParaRPr lang="en-US" dirty="0"/>
          </a:p>
        </p:txBody>
      </p:sp>
    </p:spTree>
    <p:extLst>
      <p:ext uri="{BB962C8B-B14F-4D97-AF65-F5344CB8AC3E}">
        <p14:creationId xmlns:p14="http://schemas.microsoft.com/office/powerpoint/2010/main" val="317888038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9330">
                                            <p:txEl>
                                              <p:pRg st="0" end="0"/>
                                            </p:txEl>
                                          </p:spTgt>
                                        </p:tgtEl>
                                        <p:attrNameLst>
                                          <p:attrName>style.visibility</p:attrName>
                                        </p:attrNameLst>
                                      </p:cBhvr>
                                      <p:to>
                                        <p:strVal val="visible"/>
                                      </p:to>
                                    </p:set>
                                    <p:anim calcmode="lin" valueType="num">
                                      <p:cBhvr additive="base">
                                        <p:cTn id="7" dur="500" fill="hold"/>
                                        <p:tgtEl>
                                          <p:spTgt spid="9933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933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9330">
                                            <p:txEl>
                                              <p:pRg st="1" end="1"/>
                                            </p:txEl>
                                          </p:spTgt>
                                        </p:tgtEl>
                                        <p:attrNameLst>
                                          <p:attrName>style.visibility</p:attrName>
                                        </p:attrNameLst>
                                      </p:cBhvr>
                                      <p:to>
                                        <p:strVal val="visible"/>
                                      </p:to>
                                    </p:set>
                                    <p:anim calcmode="lin" valueType="num">
                                      <p:cBhvr additive="base">
                                        <p:cTn id="13" dur="500" fill="hold"/>
                                        <p:tgtEl>
                                          <p:spTgt spid="9933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933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9330">
                                            <p:txEl>
                                              <p:pRg st="2" end="2"/>
                                            </p:txEl>
                                          </p:spTgt>
                                        </p:tgtEl>
                                        <p:attrNameLst>
                                          <p:attrName>style.visibility</p:attrName>
                                        </p:attrNameLst>
                                      </p:cBhvr>
                                      <p:to>
                                        <p:strVal val="visible"/>
                                      </p:to>
                                    </p:set>
                                    <p:anim calcmode="lin" valueType="num">
                                      <p:cBhvr additive="base">
                                        <p:cTn id="19" dur="500" fill="hold"/>
                                        <p:tgtEl>
                                          <p:spTgt spid="9933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933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9330">
                                            <p:txEl>
                                              <p:pRg st="3" end="3"/>
                                            </p:txEl>
                                          </p:spTgt>
                                        </p:tgtEl>
                                        <p:attrNameLst>
                                          <p:attrName>style.visibility</p:attrName>
                                        </p:attrNameLst>
                                      </p:cBhvr>
                                      <p:to>
                                        <p:strVal val="visible"/>
                                      </p:to>
                                    </p:set>
                                    <p:anim calcmode="lin" valueType="num">
                                      <p:cBhvr additive="base">
                                        <p:cTn id="25" dur="500" fill="hold"/>
                                        <p:tgtEl>
                                          <p:spTgt spid="99330">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933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9330">
                                            <p:txEl>
                                              <p:pRg st="4" end="4"/>
                                            </p:txEl>
                                          </p:spTgt>
                                        </p:tgtEl>
                                        <p:attrNameLst>
                                          <p:attrName>style.visibility</p:attrName>
                                        </p:attrNameLst>
                                      </p:cBhvr>
                                      <p:to>
                                        <p:strVal val="visible"/>
                                      </p:to>
                                    </p:set>
                                    <p:anim calcmode="lin" valueType="num">
                                      <p:cBhvr additive="base">
                                        <p:cTn id="31" dur="500" fill="hold"/>
                                        <p:tgtEl>
                                          <p:spTgt spid="99330">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9330">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330"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7" name="Rectangle 2"/>
          <p:cNvSpPr>
            <a:spLocks noGrp="1" noChangeArrowheads="1"/>
          </p:cNvSpPr>
          <p:nvPr>
            <p:ph type="title"/>
          </p:nvPr>
        </p:nvSpPr>
        <p:spPr/>
        <p:txBody>
          <a:bodyPr>
            <a:normAutofit/>
          </a:bodyPr>
          <a:lstStyle/>
          <a:p>
            <a:r>
              <a:rPr lang="en-US" sz="6000" dirty="0"/>
              <a:t>Observational Learning</a:t>
            </a:r>
          </a:p>
        </p:txBody>
      </p:sp>
      <p:sp>
        <p:nvSpPr>
          <p:cNvPr id="101378" name="Rectangle 3"/>
          <p:cNvSpPr>
            <a:spLocks noGrp="1" noChangeArrowheads="1"/>
          </p:cNvSpPr>
          <p:nvPr>
            <p:ph idx="1"/>
          </p:nvPr>
        </p:nvSpPr>
        <p:spPr>
          <a:xfrm>
            <a:off x="609600" y="1672390"/>
            <a:ext cx="11169316" cy="4576012"/>
          </a:xfrm>
        </p:spPr>
        <p:txBody>
          <a:bodyPr>
            <a:normAutofit/>
          </a:bodyPr>
          <a:lstStyle/>
          <a:p>
            <a:r>
              <a:rPr lang="en-US" b="1" dirty="0"/>
              <a:t>Albert Bandura</a:t>
            </a:r>
            <a:r>
              <a:rPr lang="fr-FR" b="1" dirty="0"/>
              <a:t>'</a:t>
            </a:r>
            <a:r>
              <a:rPr lang="en-US" b="1" dirty="0"/>
              <a:t>s </a:t>
            </a:r>
            <a:r>
              <a:rPr lang="en-US" b="1" dirty="0" err="1"/>
              <a:t>Bobo</a:t>
            </a:r>
            <a:r>
              <a:rPr lang="en-US" b="1" dirty="0"/>
              <a:t> doll research</a:t>
            </a:r>
          </a:p>
          <a:p>
            <a:pPr lvl="1"/>
            <a:r>
              <a:rPr lang="en-US" dirty="0"/>
              <a:t>In another experiment, an adult was rewarded for aggressive </a:t>
            </a:r>
            <a:r>
              <a:rPr lang="en-US" dirty="0" err="1"/>
              <a:t>behaviour</a:t>
            </a:r>
            <a:r>
              <a:rPr lang="en-US" dirty="0"/>
              <a:t>, punished for aggressive behavior, or received no consequences</a:t>
            </a:r>
          </a:p>
          <a:p>
            <a:pPr lvl="1"/>
            <a:r>
              <a:rPr lang="en-US" dirty="0"/>
              <a:t>Children who saw the adult get reinforced for aggressive behavior acted more aggressively toward the </a:t>
            </a:r>
            <a:r>
              <a:rPr lang="en-US" dirty="0" err="1"/>
              <a:t>Bobo</a:t>
            </a:r>
            <a:r>
              <a:rPr lang="en-US" dirty="0"/>
              <a:t> doll than those who had seen the model act with no consequences</a:t>
            </a:r>
          </a:p>
          <a:p>
            <a:pPr lvl="1"/>
            <a:r>
              <a:rPr lang="en-US" dirty="0"/>
              <a:t>Children who had watched the adult get punished were less likely to act aggressively toward the doll than children who had not been exposed to any consequences for acting aggressively toward the doll</a:t>
            </a:r>
          </a:p>
        </p:txBody>
      </p:sp>
    </p:spTree>
    <p:extLst>
      <p:ext uri="{BB962C8B-B14F-4D97-AF65-F5344CB8AC3E}">
        <p14:creationId xmlns:p14="http://schemas.microsoft.com/office/powerpoint/2010/main" val="3433199617"/>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1378">
                                            <p:txEl>
                                              <p:pRg st="0" end="0"/>
                                            </p:txEl>
                                          </p:spTgt>
                                        </p:tgtEl>
                                        <p:attrNameLst>
                                          <p:attrName>style.visibility</p:attrName>
                                        </p:attrNameLst>
                                      </p:cBhvr>
                                      <p:to>
                                        <p:strVal val="visible"/>
                                      </p:to>
                                    </p:set>
                                    <p:animEffect transition="in" filter="fade">
                                      <p:cBhvr>
                                        <p:cTn id="7" dur="1000"/>
                                        <p:tgtEl>
                                          <p:spTgt spid="101378">
                                            <p:txEl>
                                              <p:pRg st="0" end="0"/>
                                            </p:txEl>
                                          </p:spTgt>
                                        </p:tgtEl>
                                      </p:cBhvr>
                                    </p:animEffect>
                                    <p:anim calcmode="lin" valueType="num">
                                      <p:cBhvr>
                                        <p:cTn id="8" dur="1000" fill="hold"/>
                                        <p:tgtEl>
                                          <p:spTgt spid="10137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0137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1378">
                                            <p:txEl>
                                              <p:pRg st="1" end="1"/>
                                            </p:txEl>
                                          </p:spTgt>
                                        </p:tgtEl>
                                        <p:attrNameLst>
                                          <p:attrName>style.visibility</p:attrName>
                                        </p:attrNameLst>
                                      </p:cBhvr>
                                      <p:to>
                                        <p:strVal val="visible"/>
                                      </p:to>
                                    </p:set>
                                    <p:animEffect transition="in" filter="fade">
                                      <p:cBhvr>
                                        <p:cTn id="14" dur="1000"/>
                                        <p:tgtEl>
                                          <p:spTgt spid="101378">
                                            <p:txEl>
                                              <p:pRg st="1" end="1"/>
                                            </p:txEl>
                                          </p:spTgt>
                                        </p:tgtEl>
                                      </p:cBhvr>
                                    </p:animEffect>
                                    <p:anim calcmode="lin" valueType="num">
                                      <p:cBhvr>
                                        <p:cTn id="15" dur="1000" fill="hold"/>
                                        <p:tgtEl>
                                          <p:spTgt spid="101378">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0137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01378">
                                            <p:txEl>
                                              <p:pRg st="2" end="2"/>
                                            </p:txEl>
                                          </p:spTgt>
                                        </p:tgtEl>
                                        <p:attrNameLst>
                                          <p:attrName>style.visibility</p:attrName>
                                        </p:attrNameLst>
                                      </p:cBhvr>
                                      <p:to>
                                        <p:strVal val="visible"/>
                                      </p:to>
                                    </p:set>
                                    <p:animEffect transition="in" filter="fade">
                                      <p:cBhvr>
                                        <p:cTn id="21" dur="1000"/>
                                        <p:tgtEl>
                                          <p:spTgt spid="101378">
                                            <p:txEl>
                                              <p:pRg st="2" end="2"/>
                                            </p:txEl>
                                          </p:spTgt>
                                        </p:tgtEl>
                                      </p:cBhvr>
                                    </p:animEffect>
                                    <p:anim calcmode="lin" valueType="num">
                                      <p:cBhvr>
                                        <p:cTn id="22" dur="1000" fill="hold"/>
                                        <p:tgtEl>
                                          <p:spTgt spid="101378">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0137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01378">
                                            <p:txEl>
                                              <p:pRg st="3" end="3"/>
                                            </p:txEl>
                                          </p:spTgt>
                                        </p:tgtEl>
                                        <p:attrNameLst>
                                          <p:attrName>style.visibility</p:attrName>
                                        </p:attrNameLst>
                                      </p:cBhvr>
                                      <p:to>
                                        <p:strVal val="visible"/>
                                      </p:to>
                                    </p:set>
                                    <p:animEffect transition="in" filter="fade">
                                      <p:cBhvr>
                                        <p:cTn id="28" dur="1000"/>
                                        <p:tgtEl>
                                          <p:spTgt spid="101378">
                                            <p:txEl>
                                              <p:pRg st="3" end="3"/>
                                            </p:txEl>
                                          </p:spTgt>
                                        </p:tgtEl>
                                      </p:cBhvr>
                                    </p:animEffect>
                                    <p:anim calcmode="lin" valueType="num">
                                      <p:cBhvr>
                                        <p:cTn id="29" dur="1000" fill="hold"/>
                                        <p:tgtEl>
                                          <p:spTgt spid="101378">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01378">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378" grpId="0" uiExpand="1"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89" name="Title 1"/>
          <p:cNvSpPr>
            <a:spLocks noGrp="1"/>
          </p:cNvSpPr>
          <p:nvPr>
            <p:ph type="title"/>
          </p:nvPr>
        </p:nvSpPr>
        <p:spPr>
          <a:xfrm>
            <a:off x="609600" y="122238"/>
            <a:ext cx="10972800" cy="824698"/>
          </a:xfrm>
        </p:spPr>
        <p:txBody>
          <a:bodyPr>
            <a:noAutofit/>
          </a:bodyPr>
          <a:lstStyle/>
          <a:p>
            <a:r>
              <a:rPr lang="en-US" sz="6000" dirty="0"/>
              <a:t>Bobo Doll Experiments</a:t>
            </a:r>
          </a:p>
        </p:txBody>
      </p:sp>
      <p:pic>
        <p:nvPicPr>
          <p:cNvPr id="114691"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032500" y="3352800"/>
            <a:ext cx="127000" cy="1397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14692" name="Picture 5"/>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032500" y="3352800"/>
            <a:ext cx="127000" cy="1397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14693" name="Picture 6"/>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032500" y="3352800"/>
            <a:ext cx="127000" cy="1397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14694" name="Rectangle 8"/>
          <p:cNvSpPr>
            <a:spLocks noChangeArrowheads="1"/>
          </p:cNvSpPr>
          <p:nvPr/>
        </p:nvSpPr>
        <p:spPr bwMode="auto">
          <a:xfrm>
            <a:off x="609600" y="5387074"/>
            <a:ext cx="11582400" cy="83099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p>
            <a:pPr fontAlgn="base">
              <a:spcBef>
                <a:spcPct val="0"/>
              </a:spcBef>
              <a:spcAft>
                <a:spcPct val="0"/>
              </a:spcAft>
            </a:pPr>
            <a:r>
              <a:rPr lang="en-US" sz="2400" dirty="0">
                <a:solidFill>
                  <a:prstClr val="black"/>
                </a:solidFill>
              </a:rPr>
              <a:t>These photographs of the children in the Bobo doll experiments imitating the violent behavior of the adult model show the powerful influence of observational learning.</a:t>
            </a:r>
          </a:p>
        </p:txBody>
      </p:sp>
      <p:pic>
        <p:nvPicPr>
          <p:cNvPr id="2" name="Picture 1" descr="Screen Shot 2013-12-16 at 5.10.32 P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7464" y="946936"/>
            <a:ext cx="11084072" cy="4140323"/>
          </a:xfrm>
          <a:prstGeom prst="rect">
            <a:avLst/>
          </a:prstGeom>
        </p:spPr>
      </p:pic>
      <p:sp>
        <p:nvSpPr>
          <p:cNvPr id="8" name="Rectangle 7"/>
          <p:cNvSpPr/>
          <p:nvPr/>
        </p:nvSpPr>
        <p:spPr>
          <a:xfrm>
            <a:off x="1828800" y="4572000"/>
            <a:ext cx="4448710" cy="215444"/>
          </a:xfrm>
          <a:prstGeom prst="rect">
            <a:avLst/>
          </a:prstGeom>
        </p:spPr>
        <p:txBody>
          <a:bodyPr wrap="square">
            <a:spAutoFit/>
          </a:bodyPr>
          <a:lstStyle/>
          <a:p>
            <a:pPr fontAlgn="base">
              <a:spcBef>
                <a:spcPct val="0"/>
              </a:spcBef>
              <a:spcAft>
                <a:spcPct val="0"/>
              </a:spcAft>
            </a:pPr>
            <a:r>
              <a:rPr lang="en-US" sz="800" dirty="0">
                <a:solidFill>
                  <a:srgbClr val="000000"/>
                </a:solidFill>
                <a:latin typeface="Calibri"/>
                <a:ea typeface="Calibri"/>
                <a:cs typeface="Calibri"/>
              </a:rPr>
              <a:t>Courtesy Albert Bandura, Stanford University</a:t>
            </a:r>
            <a:endParaRPr lang="en-US" sz="800" dirty="0">
              <a:solidFill>
                <a:prstClr val="black"/>
              </a:solidFill>
            </a:endParaRPr>
          </a:p>
        </p:txBody>
      </p:sp>
      <p:sp>
        <p:nvSpPr>
          <p:cNvPr id="3" name="Rectangle 2"/>
          <p:cNvSpPr/>
          <p:nvPr/>
        </p:nvSpPr>
        <p:spPr bwMode="auto">
          <a:xfrm>
            <a:off x="609600" y="3052985"/>
            <a:ext cx="2633472" cy="203427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0" name="Rectangle 9"/>
          <p:cNvSpPr/>
          <p:nvPr/>
        </p:nvSpPr>
        <p:spPr bwMode="auto">
          <a:xfrm>
            <a:off x="3443555" y="3052985"/>
            <a:ext cx="2633472" cy="203427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1" name="Rectangle 10"/>
          <p:cNvSpPr/>
          <p:nvPr/>
        </p:nvSpPr>
        <p:spPr bwMode="auto">
          <a:xfrm>
            <a:off x="6232983" y="3052985"/>
            <a:ext cx="2633472" cy="203427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2" name="Rectangle 11"/>
          <p:cNvSpPr/>
          <p:nvPr/>
        </p:nvSpPr>
        <p:spPr bwMode="auto">
          <a:xfrm>
            <a:off x="9141547" y="3052985"/>
            <a:ext cx="2633472" cy="203427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Tree>
    <p:extLst>
      <p:ext uri="{BB962C8B-B14F-4D97-AF65-F5344CB8AC3E}">
        <p14:creationId xmlns:p14="http://schemas.microsoft.com/office/powerpoint/2010/main" val="320467950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10"/>
                                        </p:tgtEl>
                                      </p:cBhvr>
                                    </p:animEffect>
                                    <p:set>
                                      <p:cBhvr>
                                        <p:cTn id="12" dur="1" fill="hold">
                                          <p:stCondLst>
                                            <p:cond delay="499"/>
                                          </p:stCondLst>
                                        </p:cTn>
                                        <p:tgtEl>
                                          <p:spTgt spid="10"/>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11"/>
                                        </p:tgtEl>
                                      </p:cBhvr>
                                    </p:animEffect>
                                    <p:set>
                                      <p:cBhvr>
                                        <p:cTn id="17" dur="1" fill="hold">
                                          <p:stCondLst>
                                            <p:cond delay="499"/>
                                          </p:stCondLst>
                                        </p:cTn>
                                        <p:tgtEl>
                                          <p:spTgt spid="11"/>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12"/>
                                        </p:tgtEl>
                                      </p:cBhvr>
                                    </p:animEffect>
                                    <p:set>
                                      <p:cBhvr>
                                        <p:cTn id="22"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0" grpId="0" animBg="1"/>
      <p:bldP spid="11" grpId="0" animBg="1"/>
      <p:bldP spid="12"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3" name="Title 1"/>
          <p:cNvSpPr>
            <a:spLocks noGrp="1"/>
          </p:cNvSpPr>
          <p:nvPr>
            <p:ph type="title"/>
          </p:nvPr>
        </p:nvSpPr>
        <p:spPr/>
        <p:txBody>
          <a:bodyPr>
            <a:normAutofit/>
          </a:bodyPr>
          <a:lstStyle/>
          <a:p>
            <a:r>
              <a:rPr lang="en-US" sz="6000" dirty="0"/>
              <a:t>Media Violence</a:t>
            </a:r>
          </a:p>
        </p:txBody>
      </p:sp>
      <p:sp>
        <p:nvSpPr>
          <p:cNvPr id="3" name="Content Placeholder 2"/>
          <p:cNvSpPr>
            <a:spLocks noGrp="1"/>
          </p:cNvSpPr>
          <p:nvPr>
            <p:ph idx="1"/>
          </p:nvPr>
        </p:nvSpPr>
        <p:spPr>
          <a:xfrm>
            <a:off x="692727" y="1334800"/>
            <a:ext cx="10972800" cy="4529137"/>
          </a:xfrm>
        </p:spPr>
        <p:txBody>
          <a:bodyPr>
            <a:normAutofit/>
          </a:bodyPr>
          <a:lstStyle/>
          <a:p>
            <a:r>
              <a:rPr lang="en-US" b="1" dirty="0"/>
              <a:t>Research on violent television and films, video games, and music</a:t>
            </a:r>
          </a:p>
          <a:p>
            <a:pPr lvl="1"/>
            <a:r>
              <a:rPr lang="en-US" dirty="0"/>
              <a:t>Reveals unequivocal evidence that media violence increases the likelihood of aggressive and violent behavior in both immediate and long-term contexts</a:t>
            </a:r>
            <a:br>
              <a:rPr lang="en-US" dirty="0"/>
            </a:br>
            <a:endParaRPr lang="en-US" dirty="0"/>
          </a:p>
          <a:p>
            <a:r>
              <a:rPr lang="en-US" b="1" dirty="0"/>
              <a:t>Mirror neurons</a:t>
            </a:r>
          </a:p>
          <a:p>
            <a:pPr lvl="1"/>
            <a:r>
              <a:rPr lang="en-US" dirty="0"/>
              <a:t>Recent research by neuroscientists has led to the discovery of neuron systems that provide a neural basis for observational learning</a:t>
            </a:r>
          </a:p>
          <a:p>
            <a:endParaRPr lang="en-US" dirty="0"/>
          </a:p>
        </p:txBody>
      </p:sp>
    </p:spTree>
    <p:extLst>
      <p:ext uri="{BB962C8B-B14F-4D97-AF65-F5344CB8AC3E}">
        <p14:creationId xmlns:p14="http://schemas.microsoft.com/office/powerpoint/2010/main" val="187573147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Does exposure to violence in the media lead us to behave more aggressively?</a:t>
            </a:r>
          </a:p>
        </p:txBody>
      </p:sp>
      <p:sp>
        <p:nvSpPr>
          <p:cNvPr id="6" name="Content Placeholder 5"/>
          <p:cNvSpPr>
            <a:spLocks noGrp="1"/>
          </p:cNvSpPr>
          <p:nvPr>
            <p:ph sz="half" idx="1"/>
          </p:nvPr>
        </p:nvSpPr>
        <p:spPr>
          <a:xfrm>
            <a:off x="446809" y="1600201"/>
            <a:ext cx="5476009" cy="4998026"/>
          </a:xfrm>
        </p:spPr>
        <p:txBody>
          <a:bodyPr>
            <a:normAutofit fontScale="92500" lnSpcReduction="10000"/>
          </a:bodyPr>
          <a:lstStyle/>
          <a:p>
            <a:r>
              <a:rPr lang="en-GB" dirty="0"/>
              <a:t>By the end of primary school it has been estimated that the average child would have viewed 8,000 murders and 100,000 other acts of violence (Huston et al 1992)</a:t>
            </a:r>
          </a:p>
          <a:p>
            <a:r>
              <a:rPr lang="en-GB" dirty="0"/>
              <a:t>We have seen an increase in violent media since 1992!</a:t>
            </a:r>
          </a:p>
          <a:p>
            <a:r>
              <a:rPr lang="en-GB" dirty="0"/>
              <a:t>75% increase in prime-time violence between 1998 and 2006 (Parents Television Council 2007)</a:t>
            </a:r>
          </a:p>
        </p:txBody>
      </p:sp>
      <p:sp>
        <p:nvSpPr>
          <p:cNvPr id="7" name="Content Placeholder 6"/>
          <p:cNvSpPr>
            <a:spLocks noGrp="1"/>
          </p:cNvSpPr>
          <p:nvPr>
            <p:ph sz="half" idx="2"/>
          </p:nvPr>
        </p:nvSpPr>
        <p:spPr>
          <a:xfrm>
            <a:off x="6198846" y="1170976"/>
            <a:ext cx="5652654" cy="3553690"/>
          </a:xfrm>
          <a:solidFill>
            <a:srgbClr val="FFFF00"/>
          </a:solidFill>
          <a:ln w="76200">
            <a:solidFill>
              <a:schemeClr val="bg1"/>
            </a:solidFill>
          </a:ln>
        </p:spPr>
        <p:txBody>
          <a:bodyPr>
            <a:normAutofit fontScale="92500" lnSpcReduction="10000"/>
          </a:bodyPr>
          <a:lstStyle/>
          <a:p>
            <a:pPr marL="0" indent="0" algn="ctr">
              <a:buNone/>
            </a:pPr>
            <a:r>
              <a:rPr lang="en-GB" dirty="0"/>
              <a:t>‘Research on violent television and films, video games, and music reveals unequivocal evidence that media violence increases the likelihood of aggressive and behaviour in both immediate and long-term contexts.’ </a:t>
            </a:r>
          </a:p>
          <a:p>
            <a:pPr marL="0" indent="0" algn="ctr">
              <a:buNone/>
            </a:pPr>
            <a:endParaRPr lang="en-GB" sz="2000" dirty="0"/>
          </a:p>
          <a:p>
            <a:pPr marL="0" indent="0" algn="ctr">
              <a:buNone/>
            </a:pPr>
            <a:r>
              <a:rPr lang="en-GB" sz="2000" dirty="0"/>
              <a:t>Anderson et al (2003) as cited in Griggs (2014: 180)</a:t>
            </a:r>
          </a:p>
        </p:txBody>
      </p:sp>
      <p:sp>
        <p:nvSpPr>
          <p:cNvPr id="2" name="Slide Number Placeholder 1"/>
          <p:cNvSpPr>
            <a:spLocks noGrp="1"/>
          </p:cNvSpPr>
          <p:nvPr>
            <p:ph type="sldNum" sz="quarter" idx="4294967295"/>
          </p:nvPr>
        </p:nvSpPr>
        <p:spPr>
          <a:xfrm>
            <a:off x="9347200" y="6356350"/>
            <a:ext cx="2844800" cy="365125"/>
          </a:xfrm>
          <a:prstGeom prst="rect">
            <a:avLst/>
          </a:prstGeom>
        </p:spPr>
        <p:txBody>
          <a:bodyPr/>
          <a:lstStyle/>
          <a:p>
            <a:pPr>
              <a:defRPr/>
            </a:pPr>
            <a:fld id="{7E8640B2-DEF0-4885-B0B4-438FEA228BE0}" type="slidenum">
              <a:rPr lang="en-GB" smtClean="0">
                <a:solidFill>
                  <a:prstClr val="white">
                    <a:tint val="75000"/>
                  </a:prstClr>
                </a:solidFill>
              </a:rPr>
              <a:pPr>
                <a:defRPr/>
              </a:pPr>
              <a:t>30</a:t>
            </a:fld>
            <a:endParaRPr lang="en-GB">
              <a:solidFill>
                <a:prstClr val="white">
                  <a:tint val="75000"/>
                </a:prstClr>
              </a:solidFill>
            </a:endParaRPr>
          </a:p>
        </p:txBody>
      </p:sp>
      <p:sp>
        <p:nvSpPr>
          <p:cNvPr id="8" name="TextBox 7"/>
          <p:cNvSpPr txBox="1"/>
          <p:nvPr/>
        </p:nvSpPr>
        <p:spPr>
          <a:xfrm>
            <a:off x="6292364" y="5171176"/>
            <a:ext cx="5465618" cy="738664"/>
          </a:xfrm>
          <a:prstGeom prst="rect">
            <a:avLst/>
          </a:prstGeom>
          <a:noFill/>
        </p:spPr>
        <p:txBody>
          <a:bodyPr wrap="square" rtlCol="0">
            <a:spAutoFit/>
          </a:bodyPr>
          <a:lstStyle/>
          <a:p>
            <a:r>
              <a:rPr lang="en-GB" sz="1400" dirty="0"/>
              <a:t>Anderson CA, </a:t>
            </a:r>
            <a:r>
              <a:rPr lang="en-GB" sz="1400" dirty="0" err="1"/>
              <a:t>Berkowitx</a:t>
            </a:r>
            <a:r>
              <a:rPr lang="en-GB" sz="1400" dirty="0"/>
              <a:t> L, </a:t>
            </a:r>
            <a:r>
              <a:rPr lang="en-GB" sz="1400" dirty="0" err="1"/>
              <a:t>Donnerstein</a:t>
            </a:r>
            <a:r>
              <a:rPr lang="en-GB" sz="1400" dirty="0"/>
              <a:t> E, </a:t>
            </a:r>
            <a:r>
              <a:rPr lang="en-GB" sz="1400" dirty="0" err="1"/>
              <a:t>Huesmann</a:t>
            </a:r>
            <a:r>
              <a:rPr lang="en-GB" sz="1400" dirty="0"/>
              <a:t> LR, Johnson JD, Linz D, </a:t>
            </a:r>
            <a:r>
              <a:rPr lang="en-GB" sz="1400" dirty="0" err="1"/>
              <a:t>Wartella</a:t>
            </a:r>
            <a:r>
              <a:rPr lang="en-GB" sz="1400" dirty="0"/>
              <a:t> E (2003) The influence of media violence on youth. Psychological Science in the Public Interest, 4(3)</a:t>
            </a:r>
          </a:p>
        </p:txBody>
      </p:sp>
    </p:spTree>
    <p:extLst>
      <p:ext uri="{BB962C8B-B14F-4D97-AF65-F5344CB8AC3E}">
        <p14:creationId xmlns:p14="http://schemas.microsoft.com/office/powerpoint/2010/main" val="96015332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bg/>
                                          </p:spTgt>
                                        </p:tgtEl>
                                        <p:attrNameLst>
                                          <p:attrName>style.visibility</p:attrName>
                                        </p:attrNameLst>
                                      </p:cBhvr>
                                      <p:to>
                                        <p:strVal val="visible"/>
                                      </p:to>
                                    </p:set>
                                    <p:animEffect transition="in" filter="fade">
                                      <p:cBhvr>
                                        <p:cTn id="28" dur="1000"/>
                                        <p:tgtEl>
                                          <p:spTgt spid="7">
                                            <p:bg/>
                                          </p:spTgt>
                                        </p:tgtEl>
                                      </p:cBhvr>
                                    </p:animEffect>
                                    <p:anim calcmode="lin" valueType="num">
                                      <p:cBhvr>
                                        <p:cTn id="29" dur="1000" fill="hold"/>
                                        <p:tgtEl>
                                          <p:spTgt spid="7">
                                            <p:bg/>
                                          </p:spTgt>
                                        </p:tgtEl>
                                        <p:attrNameLst>
                                          <p:attrName>ppt_x</p:attrName>
                                        </p:attrNameLst>
                                      </p:cBhvr>
                                      <p:tavLst>
                                        <p:tav tm="0">
                                          <p:val>
                                            <p:strVal val="#ppt_x"/>
                                          </p:val>
                                        </p:tav>
                                        <p:tav tm="100000">
                                          <p:val>
                                            <p:strVal val="#ppt_x"/>
                                          </p:val>
                                        </p:tav>
                                      </p:tavLst>
                                    </p:anim>
                                    <p:anim calcmode="lin" valueType="num">
                                      <p:cBhvr>
                                        <p:cTn id="30" dur="1000" fill="hold"/>
                                        <p:tgtEl>
                                          <p:spTgt spid="7">
                                            <p:bg/>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
                                            <p:txEl>
                                              <p:pRg st="0" end="0"/>
                                            </p:txEl>
                                          </p:spTgt>
                                        </p:tgtEl>
                                        <p:attrNameLst>
                                          <p:attrName>style.visibility</p:attrName>
                                        </p:attrNameLst>
                                      </p:cBhvr>
                                      <p:to>
                                        <p:strVal val="visible"/>
                                      </p:to>
                                    </p:set>
                                    <p:animEffect transition="in" filter="fade">
                                      <p:cBhvr>
                                        <p:cTn id="35" dur="1000"/>
                                        <p:tgtEl>
                                          <p:spTgt spid="7">
                                            <p:txEl>
                                              <p:pRg st="0" end="0"/>
                                            </p:txEl>
                                          </p:spTgt>
                                        </p:tgtEl>
                                      </p:cBhvr>
                                    </p:animEffect>
                                    <p:anim calcmode="lin" valueType="num">
                                      <p:cBhvr>
                                        <p:cTn id="36"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7">
                                            <p:txEl>
                                              <p:pRg st="2" end="2"/>
                                            </p:txEl>
                                          </p:spTgt>
                                        </p:tgtEl>
                                        <p:attrNameLst>
                                          <p:attrName>style.visibility</p:attrName>
                                        </p:attrNameLst>
                                      </p:cBhvr>
                                      <p:to>
                                        <p:strVal val="visible"/>
                                      </p:to>
                                    </p:set>
                                    <p:animEffect transition="in" filter="fade">
                                      <p:cBhvr>
                                        <p:cTn id="42" dur="1000"/>
                                        <p:tgtEl>
                                          <p:spTgt spid="7">
                                            <p:txEl>
                                              <p:pRg st="2" end="2"/>
                                            </p:txEl>
                                          </p:spTgt>
                                        </p:tgtEl>
                                      </p:cBhvr>
                                    </p:animEffect>
                                    <p:anim calcmode="lin" valueType="num">
                                      <p:cBhvr>
                                        <p:cTn id="43"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build="p"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Anderson et al (2010) </a:t>
            </a:r>
            <a:r>
              <a:rPr lang="en-GB" dirty="0" err="1"/>
              <a:t>Huesmann</a:t>
            </a:r>
            <a:r>
              <a:rPr lang="en-GB" dirty="0"/>
              <a:t> (2010)</a:t>
            </a:r>
          </a:p>
        </p:txBody>
      </p:sp>
      <p:sp>
        <p:nvSpPr>
          <p:cNvPr id="3" name="Content Placeholder 2"/>
          <p:cNvSpPr>
            <a:spLocks noGrp="1"/>
          </p:cNvSpPr>
          <p:nvPr>
            <p:ph idx="1"/>
          </p:nvPr>
        </p:nvSpPr>
        <p:spPr>
          <a:xfrm>
            <a:off x="609600" y="1600201"/>
            <a:ext cx="11184082" cy="4675908"/>
          </a:xfrm>
        </p:spPr>
        <p:txBody>
          <a:bodyPr>
            <a:normAutofit lnSpcReduction="10000"/>
          </a:bodyPr>
          <a:lstStyle/>
          <a:p>
            <a:r>
              <a:rPr lang="en-GB" dirty="0"/>
              <a:t>130,296 participated across 130 studies of video game play across Eastern and Western cultures</a:t>
            </a:r>
          </a:p>
          <a:p>
            <a:r>
              <a:rPr lang="en-GB" dirty="0"/>
              <a:t>They found exposure to violent video games is a causal risk factor for increased aggressive behaviour, aggressive cognition and decreased empathy and prosocial behaviour</a:t>
            </a:r>
          </a:p>
          <a:p>
            <a:r>
              <a:rPr lang="en-GB" dirty="0"/>
              <a:t>Some saw no doubt that such exposure increases the risk of future aggression and violent behaviour (</a:t>
            </a:r>
            <a:r>
              <a:rPr lang="en-GB" dirty="0" err="1"/>
              <a:t>Huesmann</a:t>
            </a:r>
            <a:r>
              <a:rPr lang="en-GB" dirty="0"/>
              <a:t> (2010: 179)</a:t>
            </a:r>
          </a:p>
          <a:p>
            <a:r>
              <a:rPr lang="en-GB" dirty="0"/>
              <a:t>This constitutes a public health threat, only trumped by the threat of smoking and lung cancer</a:t>
            </a:r>
          </a:p>
        </p:txBody>
      </p:sp>
      <p:sp>
        <p:nvSpPr>
          <p:cNvPr id="4" name="Slide Number Placeholder 3"/>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31</a:t>
            </a:fld>
            <a:endParaRPr lang="en-GB">
              <a:solidFill>
                <a:prstClr val="white">
                  <a:tint val="75000"/>
                </a:prstClr>
              </a:solidFill>
            </a:endParaRPr>
          </a:p>
        </p:txBody>
      </p:sp>
    </p:spTree>
    <p:extLst>
      <p:ext uri="{BB962C8B-B14F-4D97-AF65-F5344CB8AC3E}">
        <p14:creationId xmlns:p14="http://schemas.microsoft.com/office/powerpoint/2010/main" val="291581235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32</a:t>
            </a:fld>
            <a:endParaRPr lang="en-GB">
              <a:solidFill>
                <a:prstClr val="white">
                  <a:tint val="75000"/>
                </a:prstClr>
              </a:solidFill>
            </a:endParaRPr>
          </a:p>
        </p:txBody>
      </p:sp>
      <p:pic>
        <p:nvPicPr>
          <p:cNvPr id="5" name="Picture 4"/>
          <p:cNvPicPr>
            <a:picLocks noChangeAspect="1"/>
          </p:cNvPicPr>
          <p:nvPr/>
        </p:nvPicPr>
        <p:blipFill>
          <a:blip r:embed="rId2"/>
          <a:stretch>
            <a:fillRect/>
          </a:stretch>
        </p:blipFill>
        <p:spPr>
          <a:xfrm>
            <a:off x="587291" y="644440"/>
            <a:ext cx="2619375" cy="1743075"/>
          </a:xfrm>
          <a:prstGeom prst="rect">
            <a:avLst/>
          </a:prstGeom>
        </p:spPr>
      </p:pic>
      <p:pic>
        <p:nvPicPr>
          <p:cNvPr id="6" name="Picture 5"/>
          <p:cNvPicPr>
            <a:picLocks noChangeAspect="1"/>
          </p:cNvPicPr>
          <p:nvPr/>
        </p:nvPicPr>
        <p:blipFill>
          <a:blip r:embed="rId3"/>
          <a:stretch>
            <a:fillRect/>
          </a:stretch>
        </p:blipFill>
        <p:spPr>
          <a:xfrm>
            <a:off x="4265946" y="644439"/>
            <a:ext cx="2619375" cy="1743075"/>
          </a:xfrm>
          <a:prstGeom prst="rect">
            <a:avLst/>
          </a:prstGeom>
        </p:spPr>
      </p:pic>
      <p:pic>
        <p:nvPicPr>
          <p:cNvPr id="7" name="Picture 6"/>
          <p:cNvPicPr>
            <a:picLocks noChangeAspect="1"/>
          </p:cNvPicPr>
          <p:nvPr/>
        </p:nvPicPr>
        <p:blipFill>
          <a:blip r:embed="rId4"/>
          <a:stretch>
            <a:fillRect/>
          </a:stretch>
        </p:blipFill>
        <p:spPr>
          <a:xfrm>
            <a:off x="7944602" y="644440"/>
            <a:ext cx="2558967" cy="1916074"/>
          </a:xfrm>
          <a:prstGeom prst="rect">
            <a:avLst/>
          </a:prstGeom>
        </p:spPr>
      </p:pic>
      <p:pic>
        <p:nvPicPr>
          <p:cNvPr id="8" name="Picture 7"/>
          <p:cNvPicPr>
            <a:picLocks noChangeAspect="1"/>
          </p:cNvPicPr>
          <p:nvPr/>
        </p:nvPicPr>
        <p:blipFill>
          <a:blip r:embed="rId5"/>
          <a:stretch>
            <a:fillRect/>
          </a:stretch>
        </p:blipFill>
        <p:spPr>
          <a:xfrm>
            <a:off x="1489659" y="3602624"/>
            <a:ext cx="4589545" cy="2753727"/>
          </a:xfrm>
          <a:prstGeom prst="rect">
            <a:avLst/>
          </a:prstGeom>
        </p:spPr>
      </p:pic>
      <p:pic>
        <p:nvPicPr>
          <p:cNvPr id="1026" name="Picture 2" descr="Image result for eastenders violenc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51319" y="3602624"/>
            <a:ext cx="4900978" cy="27537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1710772"/>
      </p:ext>
    </p:extLst>
  </p:cSld>
  <p:clrMapOvr>
    <a:masterClrMapping/>
  </p:clrMapOvr>
  <p:transition spd="med">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Media violence and aggressive behaviour</a:t>
            </a:r>
          </a:p>
        </p:txBody>
      </p:sp>
      <p:sp>
        <p:nvSpPr>
          <p:cNvPr id="3" name="Content Placeholder 2"/>
          <p:cNvSpPr>
            <a:spLocks noGrp="1"/>
          </p:cNvSpPr>
          <p:nvPr>
            <p:ph idx="1"/>
          </p:nvPr>
        </p:nvSpPr>
        <p:spPr>
          <a:xfrm>
            <a:off x="609600" y="1600201"/>
            <a:ext cx="6119191" cy="4870173"/>
          </a:xfrm>
        </p:spPr>
        <p:txBody>
          <a:bodyPr/>
          <a:lstStyle/>
          <a:p>
            <a:r>
              <a:rPr lang="en-GB" dirty="0"/>
              <a:t>Many factors contribute to the development of aggression</a:t>
            </a:r>
          </a:p>
          <a:p>
            <a:r>
              <a:rPr lang="en-GB" dirty="0"/>
              <a:t>Not everyone will become aggressive</a:t>
            </a:r>
          </a:p>
          <a:p>
            <a:r>
              <a:rPr lang="en-GB" dirty="0"/>
              <a:t>But research does suggest that experiencing violent behaviour presents a serious risk to children and adolescents, and influences the behaviour of adults</a:t>
            </a:r>
          </a:p>
        </p:txBody>
      </p:sp>
      <p:sp>
        <p:nvSpPr>
          <p:cNvPr id="4" name="Slide Number Placeholder 3"/>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33</a:t>
            </a:fld>
            <a:endParaRPr lang="en-GB">
              <a:solidFill>
                <a:prstClr val="white">
                  <a:tint val="75000"/>
                </a:prstClr>
              </a:solidFill>
            </a:endParaRPr>
          </a:p>
        </p:txBody>
      </p:sp>
      <p:pic>
        <p:nvPicPr>
          <p:cNvPr id="5" name="Picture 4"/>
          <p:cNvPicPr>
            <a:picLocks noChangeAspect="1"/>
          </p:cNvPicPr>
          <p:nvPr/>
        </p:nvPicPr>
        <p:blipFill>
          <a:blip r:embed="rId2"/>
          <a:stretch>
            <a:fillRect/>
          </a:stretch>
        </p:blipFill>
        <p:spPr>
          <a:xfrm>
            <a:off x="6344361" y="1305646"/>
            <a:ext cx="3021094" cy="1883149"/>
          </a:xfrm>
          <a:prstGeom prst="rect">
            <a:avLst/>
          </a:prstGeom>
        </p:spPr>
      </p:pic>
      <p:pic>
        <p:nvPicPr>
          <p:cNvPr id="6" name="Picture 5"/>
          <p:cNvPicPr>
            <a:picLocks noChangeAspect="1"/>
          </p:cNvPicPr>
          <p:nvPr/>
        </p:nvPicPr>
        <p:blipFill>
          <a:blip r:embed="rId3"/>
          <a:stretch>
            <a:fillRect/>
          </a:stretch>
        </p:blipFill>
        <p:spPr>
          <a:xfrm>
            <a:off x="9365455" y="2093998"/>
            <a:ext cx="2740406" cy="1826938"/>
          </a:xfrm>
          <a:prstGeom prst="rect">
            <a:avLst/>
          </a:prstGeom>
        </p:spPr>
      </p:pic>
      <p:pic>
        <p:nvPicPr>
          <p:cNvPr id="8" name="Picture 7"/>
          <p:cNvPicPr>
            <a:picLocks noChangeAspect="1"/>
          </p:cNvPicPr>
          <p:nvPr/>
        </p:nvPicPr>
        <p:blipFill>
          <a:blip r:embed="rId4"/>
          <a:stretch>
            <a:fillRect/>
          </a:stretch>
        </p:blipFill>
        <p:spPr>
          <a:xfrm>
            <a:off x="6871386" y="3865154"/>
            <a:ext cx="5320613" cy="2992845"/>
          </a:xfrm>
          <a:prstGeom prst="rect">
            <a:avLst/>
          </a:prstGeom>
        </p:spPr>
      </p:pic>
    </p:spTree>
    <p:extLst>
      <p:ext uri="{BB962C8B-B14F-4D97-AF65-F5344CB8AC3E}">
        <p14:creationId xmlns:p14="http://schemas.microsoft.com/office/powerpoint/2010/main" val="176156204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barn(inVertical)">
                                      <p:cBhvr>
                                        <p:cTn id="28" dur="500"/>
                                        <p:tgtEl>
                                          <p:spTgt spid="5"/>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barn(inVertical)">
                                      <p:cBhvr>
                                        <p:cTn id="3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920728" y="5826110"/>
            <a:ext cx="7070297" cy="629823"/>
          </a:xfrm>
        </p:spPr>
        <p:txBody>
          <a:bodyPr>
            <a:normAutofit fontScale="90000"/>
          </a:bodyPr>
          <a:lstStyle/>
          <a:p>
            <a:r>
              <a:rPr lang="en-GB" sz="5400" dirty="0"/>
              <a:t>Should I be worried?</a:t>
            </a:r>
          </a:p>
        </p:txBody>
      </p:sp>
      <p:sp>
        <p:nvSpPr>
          <p:cNvPr id="4" name="Slide Number Placeholder 3"/>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34</a:t>
            </a:fld>
            <a:endParaRPr lang="en-GB">
              <a:solidFill>
                <a:prstClr val="white">
                  <a:tint val="75000"/>
                </a:prstClr>
              </a:solidFill>
            </a:endParaRPr>
          </a:p>
        </p:txBody>
      </p:sp>
      <p:pic>
        <p:nvPicPr>
          <p:cNvPr id="8" name="Picture 7"/>
          <p:cNvPicPr>
            <a:picLocks noChangeAspect="1"/>
          </p:cNvPicPr>
          <p:nvPr/>
        </p:nvPicPr>
        <p:blipFill>
          <a:blip r:embed="rId2"/>
          <a:stretch>
            <a:fillRect/>
          </a:stretch>
        </p:blipFill>
        <p:spPr>
          <a:xfrm>
            <a:off x="120316" y="0"/>
            <a:ext cx="2261937" cy="3675648"/>
          </a:xfrm>
          <a:prstGeom prst="rect">
            <a:avLst/>
          </a:prstGeom>
        </p:spPr>
      </p:pic>
      <p:pic>
        <p:nvPicPr>
          <p:cNvPr id="9" name="Picture 8"/>
          <p:cNvPicPr>
            <a:picLocks noChangeAspect="1"/>
          </p:cNvPicPr>
          <p:nvPr/>
        </p:nvPicPr>
        <p:blipFill>
          <a:blip r:embed="rId3"/>
          <a:stretch>
            <a:fillRect/>
          </a:stretch>
        </p:blipFill>
        <p:spPr>
          <a:xfrm>
            <a:off x="0" y="3597566"/>
            <a:ext cx="2382253" cy="3217284"/>
          </a:xfrm>
          <a:prstGeom prst="rect">
            <a:avLst/>
          </a:prstGeom>
        </p:spPr>
      </p:pic>
      <p:pic>
        <p:nvPicPr>
          <p:cNvPr id="3" name="Picture 2">
            <a:extLst>
              <a:ext uri="{FF2B5EF4-FFF2-40B4-BE49-F238E27FC236}">
                <a16:creationId xmlns:a16="http://schemas.microsoft.com/office/drawing/2014/main" id="{2AE274A9-887D-488D-8C40-26FC662C78EE}"/>
              </a:ext>
            </a:extLst>
          </p:cNvPr>
          <p:cNvPicPr>
            <a:picLocks noChangeAspect="1"/>
          </p:cNvPicPr>
          <p:nvPr/>
        </p:nvPicPr>
        <p:blipFill>
          <a:blip r:embed="rId4"/>
          <a:stretch>
            <a:fillRect/>
          </a:stretch>
        </p:blipFill>
        <p:spPr>
          <a:xfrm>
            <a:off x="2630699" y="365125"/>
            <a:ext cx="9440985" cy="5310554"/>
          </a:xfrm>
          <a:prstGeom prst="rect">
            <a:avLst/>
          </a:prstGeom>
        </p:spPr>
      </p:pic>
    </p:spTree>
    <p:extLst>
      <p:ext uri="{BB962C8B-B14F-4D97-AF65-F5344CB8AC3E}">
        <p14:creationId xmlns:p14="http://schemas.microsoft.com/office/powerpoint/2010/main" val="300478476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64704" y="274638"/>
            <a:ext cx="5217695" cy="1143000"/>
          </a:xfrm>
        </p:spPr>
        <p:txBody>
          <a:bodyPr/>
          <a:lstStyle/>
          <a:p>
            <a:r>
              <a:rPr lang="en-GB" sz="6000" dirty="0"/>
              <a:t>Mirror neurons</a:t>
            </a:r>
          </a:p>
        </p:txBody>
      </p:sp>
      <p:sp>
        <p:nvSpPr>
          <p:cNvPr id="3" name="Content Placeholder 2"/>
          <p:cNvSpPr>
            <a:spLocks noGrp="1"/>
          </p:cNvSpPr>
          <p:nvPr>
            <p:ph idx="1"/>
          </p:nvPr>
        </p:nvSpPr>
        <p:spPr>
          <a:xfrm>
            <a:off x="188496" y="613610"/>
            <a:ext cx="4768516" cy="5911183"/>
          </a:xfrm>
        </p:spPr>
        <p:txBody>
          <a:bodyPr>
            <a:normAutofit lnSpcReduction="10000"/>
          </a:bodyPr>
          <a:lstStyle/>
          <a:p>
            <a:r>
              <a:rPr lang="en-GB" dirty="0"/>
              <a:t>When you observe behaviour in others similar neurons are active in your own brain</a:t>
            </a:r>
          </a:p>
          <a:p>
            <a:r>
              <a:rPr lang="en-GB" dirty="0"/>
              <a:t>Your neurons ‘mirror’ the behaviour of the person you are observing</a:t>
            </a:r>
          </a:p>
          <a:p>
            <a:r>
              <a:rPr lang="en-GB" dirty="0"/>
              <a:t>Functional magnetic resonance imaging (fMRI) scanning helps us to track the activity of the brain</a:t>
            </a:r>
          </a:p>
        </p:txBody>
      </p:sp>
      <p:sp>
        <p:nvSpPr>
          <p:cNvPr id="4" name="Slide Number Placeholder 3"/>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35</a:t>
            </a:fld>
            <a:endParaRPr lang="en-GB">
              <a:solidFill>
                <a:prstClr val="white">
                  <a:tint val="75000"/>
                </a:prstClr>
              </a:solidFill>
            </a:endParaRPr>
          </a:p>
        </p:txBody>
      </p:sp>
      <p:pic>
        <p:nvPicPr>
          <p:cNvPr id="5" name="Picture 4"/>
          <p:cNvPicPr>
            <a:picLocks noChangeAspect="1"/>
          </p:cNvPicPr>
          <p:nvPr/>
        </p:nvPicPr>
        <p:blipFill>
          <a:blip r:embed="rId2"/>
          <a:stretch>
            <a:fillRect/>
          </a:stretch>
        </p:blipFill>
        <p:spPr>
          <a:xfrm>
            <a:off x="5041233" y="1417638"/>
            <a:ext cx="7059397" cy="4612139"/>
          </a:xfrm>
          <a:prstGeom prst="rect">
            <a:avLst/>
          </a:prstGeom>
        </p:spPr>
      </p:pic>
    </p:spTree>
    <p:extLst>
      <p:ext uri="{BB962C8B-B14F-4D97-AF65-F5344CB8AC3E}">
        <p14:creationId xmlns:p14="http://schemas.microsoft.com/office/powerpoint/2010/main" val="23126502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6000" dirty="0"/>
              <a:t>Mirror neurons</a:t>
            </a:r>
          </a:p>
        </p:txBody>
      </p:sp>
      <p:sp>
        <p:nvSpPr>
          <p:cNvPr id="3" name="Content Placeholder 2"/>
          <p:cNvSpPr>
            <a:spLocks noGrp="1"/>
          </p:cNvSpPr>
          <p:nvPr>
            <p:ph idx="1"/>
          </p:nvPr>
        </p:nvSpPr>
        <p:spPr>
          <a:xfrm>
            <a:off x="609599" y="1600201"/>
            <a:ext cx="11237843" cy="4756150"/>
          </a:xfrm>
        </p:spPr>
        <p:txBody>
          <a:bodyPr/>
          <a:lstStyle/>
          <a:p>
            <a:r>
              <a:rPr lang="en-GB" dirty="0" err="1"/>
              <a:t>Rizzollatti</a:t>
            </a:r>
            <a:r>
              <a:rPr lang="en-GB" dirty="0"/>
              <a:t> and </a:t>
            </a:r>
            <a:r>
              <a:rPr lang="en-GB" dirty="0" err="1"/>
              <a:t>Craighero</a:t>
            </a:r>
            <a:r>
              <a:rPr lang="en-GB" dirty="0"/>
              <a:t> (2004)  observed that the same cortical areas of the brain become active when performing an action and observing an action</a:t>
            </a:r>
          </a:p>
          <a:p>
            <a:r>
              <a:rPr lang="en-GB" dirty="0" err="1"/>
              <a:t>Iacoboni</a:t>
            </a:r>
            <a:r>
              <a:rPr lang="en-GB" dirty="0"/>
              <a:t> (2009) suggested that mirror neurons may play a key role in understanding the emotions of others</a:t>
            </a:r>
          </a:p>
          <a:p>
            <a:r>
              <a:rPr lang="en-GB" dirty="0"/>
              <a:t>They also play a role in the rehabilitation of motor defects in people who have had strokes</a:t>
            </a:r>
          </a:p>
          <a:p>
            <a:r>
              <a:rPr lang="en-GB" dirty="0"/>
              <a:t>‘Observation inflation’ – observation of others can induce false memories</a:t>
            </a:r>
          </a:p>
        </p:txBody>
      </p:sp>
      <p:sp>
        <p:nvSpPr>
          <p:cNvPr id="4" name="Slide Number Placeholder 3"/>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36</a:t>
            </a:fld>
            <a:endParaRPr lang="en-GB">
              <a:solidFill>
                <a:prstClr val="white">
                  <a:tint val="75000"/>
                </a:prstClr>
              </a:solidFill>
            </a:endParaRPr>
          </a:p>
        </p:txBody>
      </p:sp>
    </p:spTree>
    <p:extLst>
      <p:ext uri="{BB962C8B-B14F-4D97-AF65-F5344CB8AC3E}">
        <p14:creationId xmlns:p14="http://schemas.microsoft.com/office/powerpoint/2010/main" val="188061831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36104" y="274638"/>
            <a:ext cx="5446295" cy="1143000"/>
          </a:xfrm>
        </p:spPr>
        <p:txBody>
          <a:bodyPr>
            <a:normAutofit fontScale="90000"/>
          </a:bodyPr>
          <a:lstStyle/>
          <a:p>
            <a:r>
              <a:rPr lang="en-GB" sz="6000" dirty="0"/>
              <a:t>Dr Adrian Owen</a:t>
            </a:r>
          </a:p>
        </p:txBody>
      </p:sp>
      <p:sp>
        <p:nvSpPr>
          <p:cNvPr id="3" name="Content Placeholder 2"/>
          <p:cNvSpPr>
            <a:spLocks noGrp="1"/>
          </p:cNvSpPr>
          <p:nvPr>
            <p:ph idx="1"/>
          </p:nvPr>
        </p:nvSpPr>
        <p:spPr>
          <a:xfrm>
            <a:off x="255279" y="563396"/>
            <a:ext cx="5038615" cy="6158080"/>
          </a:xfrm>
        </p:spPr>
        <p:txBody>
          <a:bodyPr/>
          <a:lstStyle/>
          <a:p>
            <a:r>
              <a:rPr lang="en-GB" dirty="0"/>
              <a:t>Imagine you’re playing tennis</a:t>
            </a:r>
          </a:p>
          <a:p>
            <a:r>
              <a:rPr lang="en-GB" dirty="0"/>
              <a:t>Unconscious patients and fMRI scans</a:t>
            </a:r>
          </a:p>
          <a:p>
            <a:r>
              <a:rPr lang="en-GB" dirty="0"/>
              <a:t>The brains of apparently unconscious, vegetative patients ‘burst into activity’ when they were asked to imagine they were playing tennis, rushing across the court, hitting the ball etc.</a:t>
            </a:r>
          </a:p>
        </p:txBody>
      </p:sp>
      <p:sp>
        <p:nvSpPr>
          <p:cNvPr id="4" name="Slide Number Placeholder 3"/>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37</a:t>
            </a:fld>
            <a:endParaRPr lang="en-GB">
              <a:solidFill>
                <a:prstClr val="white">
                  <a:tint val="75000"/>
                </a:prstClr>
              </a:solidFill>
            </a:endParaRPr>
          </a:p>
        </p:txBody>
      </p:sp>
      <p:pic>
        <p:nvPicPr>
          <p:cNvPr id="5" name="Picture 4"/>
          <p:cNvPicPr>
            <a:picLocks noChangeAspect="1"/>
          </p:cNvPicPr>
          <p:nvPr/>
        </p:nvPicPr>
        <p:blipFill>
          <a:blip r:embed="rId2"/>
          <a:stretch>
            <a:fillRect/>
          </a:stretch>
        </p:blipFill>
        <p:spPr>
          <a:xfrm>
            <a:off x="5149517" y="1417638"/>
            <a:ext cx="6857354" cy="4855547"/>
          </a:xfrm>
          <a:prstGeom prst="rect">
            <a:avLst/>
          </a:prstGeom>
        </p:spPr>
      </p:pic>
    </p:spTree>
    <p:extLst>
      <p:ext uri="{BB962C8B-B14F-4D97-AF65-F5344CB8AC3E}">
        <p14:creationId xmlns:p14="http://schemas.microsoft.com/office/powerpoint/2010/main" val="278095488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6000" dirty="0"/>
              <a:t>Observational learning</a:t>
            </a:r>
          </a:p>
        </p:txBody>
      </p:sp>
      <p:sp>
        <p:nvSpPr>
          <p:cNvPr id="3" name="Content Placeholder 2"/>
          <p:cNvSpPr>
            <a:spLocks noGrp="1"/>
          </p:cNvSpPr>
          <p:nvPr>
            <p:ph idx="1"/>
          </p:nvPr>
        </p:nvSpPr>
        <p:spPr>
          <a:xfrm>
            <a:off x="609600" y="1600201"/>
            <a:ext cx="6964017" cy="4525963"/>
          </a:xfrm>
        </p:spPr>
        <p:txBody>
          <a:bodyPr>
            <a:normAutofit lnSpcReduction="10000"/>
          </a:bodyPr>
          <a:lstStyle/>
          <a:p>
            <a:r>
              <a:rPr lang="en-GB" dirty="0"/>
              <a:t>Emphasises the role of cognitive processes in learning</a:t>
            </a:r>
          </a:p>
          <a:p>
            <a:r>
              <a:rPr lang="en-GB" dirty="0"/>
              <a:t>Cats understand Skinner’s puzzle boxes, rats have maps of the mazes we put them in, Bandura’s children have a cognitive model of adult behaviours and consequences of actions</a:t>
            </a:r>
          </a:p>
          <a:p>
            <a:r>
              <a:rPr lang="en-GB" dirty="0"/>
              <a:t>Memory plays a significant role in this context</a:t>
            </a:r>
          </a:p>
        </p:txBody>
      </p:sp>
      <p:sp>
        <p:nvSpPr>
          <p:cNvPr id="4" name="Slide Number Placeholder 3"/>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38</a:t>
            </a:fld>
            <a:endParaRPr lang="en-GB" dirty="0">
              <a:solidFill>
                <a:prstClr val="white">
                  <a:tint val="75000"/>
                </a:prstClr>
              </a:solidFill>
            </a:endParaRPr>
          </a:p>
        </p:txBody>
      </p:sp>
      <p:pic>
        <p:nvPicPr>
          <p:cNvPr id="5" name="Picture 4"/>
          <p:cNvPicPr>
            <a:picLocks noChangeAspect="1"/>
          </p:cNvPicPr>
          <p:nvPr/>
        </p:nvPicPr>
        <p:blipFill>
          <a:blip r:embed="rId2"/>
          <a:stretch>
            <a:fillRect/>
          </a:stretch>
        </p:blipFill>
        <p:spPr>
          <a:xfrm>
            <a:off x="8452609" y="1910591"/>
            <a:ext cx="2768669" cy="3632878"/>
          </a:xfrm>
          <a:prstGeom prst="rect">
            <a:avLst/>
          </a:prstGeom>
        </p:spPr>
      </p:pic>
    </p:spTree>
    <p:extLst>
      <p:ext uri="{BB962C8B-B14F-4D97-AF65-F5344CB8AC3E}">
        <p14:creationId xmlns:p14="http://schemas.microsoft.com/office/powerpoint/2010/main" val="2545947597"/>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DEDFC-C613-4C49-A151-2C864CBFB238}"/>
              </a:ext>
            </a:extLst>
          </p:cNvPr>
          <p:cNvSpPr>
            <a:spLocks noGrp="1"/>
          </p:cNvSpPr>
          <p:nvPr>
            <p:ph type="title"/>
          </p:nvPr>
        </p:nvSpPr>
        <p:spPr/>
        <p:txBody>
          <a:bodyPr/>
          <a:lstStyle/>
          <a:p>
            <a:r>
              <a:rPr lang="en-GB" dirty="0"/>
              <a:t>References and videos</a:t>
            </a:r>
          </a:p>
        </p:txBody>
      </p:sp>
      <p:sp>
        <p:nvSpPr>
          <p:cNvPr id="3" name="Content Placeholder 2">
            <a:extLst>
              <a:ext uri="{FF2B5EF4-FFF2-40B4-BE49-F238E27FC236}">
                <a16:creationId xmlns:a16="http://schemas.microsoft.com/office/drawing/2014/main" id="{0B1DE82C-33E2-4539-B2AE-AD4E69754C8A}"/>
              </a:ext>
            </a:extLst>
          </p:cNvPr>
          <p:cNvSpPr>
            <a:spLocks noGrp="1"/>
          </p:cNvSpPr>
          <p:nvPr>
            <p:ph idx="1"/>
          </p:nvPr>
        </p:nvSpPr>
        <p:spPr/>
        <p:txBody>
          <a:bodyPr/>
          <a:lstStyle/>
          <a:p>
            <a:r>
              <a:rPr lang="en-US" dirty="0"/>
              <a:t>Bandura and social learning theory </a:t>
            </a:r>
            <a:r>
              <a:rPr lang="en-US" dirty="0">
                <a:hlinkClick r:id="rId2"/>
              </a:rPr>
              <a:t>https://youtu.be/NjTxQy_U3ac</a:t>
            </a:r>
            <a:r>
              <a:rPr lang="en-US" dirty="0"/>
              <a:t>  </a:t>
            </a:r>
          </a:p>
          <a:p>
            <a:r>
              <a:rPr lang="en-US" dirty="0"/>
              <a:t>Big Bang theory – positive reinforcement </a:t>
            </a:r>
            <a:r>
              <a:rPr lang="en-US" dirty="0">
                <a:hlinkClick r:id="rId3"/>
              </a:rPr>
              <a:t>https://www.youtube.com/watch?v=JA96Fba-WHk</a:t>
            </a:r>
            <a:r>
              <a:rPr lang="en-US" dirty="0"/>
              <a:t>  </a:t>
            </a:r>
          </a:p>
          <a:p>
            <a:r>
              <a:rPr lang="en-GB" dirty="0"/>
              <a:t>National Childhood Network (2020) Behaviourism and Social Learning Theories, available at </a:t>
            </a:r>
            <a:r>
              <a:rPr lang="en-GB" dirty="0">
                <a:hlinkClick r:id="rId4"/>
              </a:rPr>
              <a:t>https://www.ncn.ie/index.php/2-ncn/92-child-development-theories-behaviourism-and-social-learning-theories</a:t>
            </a:r>
            <a:r>
              <a:rPr lang="en-GB" dirty="0"/>
              <a:t> </a:t>
            </a:r>
          </a:p>
          <a:p>
            <a:r>
              <a:rPr lang="en-US" dirty="0"/>
              <a:t>Little Albert </a:t>
            </a:r>
            <a:r>
              <a:rPr lang="en-US" dirty="0">
                <a:hlinkClick r:id="rId5"/>
              </a:rPr>
              <a:t>https://youtu.be/9hBfnXACsOI</a:t>
            </a:r>
            <a:r>
              <a:rPr lang="en-US" dirty="0"/>
              <a:t> </a:t>
            </a:r>
          </a:p>
          <a:p>
            <a:endParaRPr lang="en-GB" dirty="0"/>
          </a:p>
          <a:p>
            <a:endParaRPr lang="en-GB" dirty="0"/>
          </a:p>
        </p:txBody>
      </p:sp>
      <p:sp>
        <p:nvSpPr>
          <p:cNvPr id="4" name="Slide Number Placeholder 3">
            <a:extLst>
              <a:ext uri="{FF2B5EF4-FFF2-40B4-BE49-F238E27FC236}">
                <a16:creationId xmlns:a16="http://schemas.microsoft.com/office/drawing/2014/main" id="{D04BC711-230C-4034-BEB6-F231F1CDF95D}"/>
              </a:ext>
            </a:extLst>
          </p:cNvPr>
          <p:cNvSpPr>
            <a:spLocks noGrp="1"/>
          </p:cNvSpPr>
          <p:nvPr>
            <p:ph type="sldNum" sz="quarter" idx="4294967295"/>
          </p:nvPr>
        </p:nvSpPr>
        <p:spPr>
          <a:xfrm>
            <a:off x="9347200" y="6356350"/>
            <a:ext cx="2844800" cy="365125"/>
          </a:xfrm>
          <a:prstGeom prst="rect">
            <a:avLst/>
          </a:prstGeom>
        </p:spPr>
        <p:txBody>
          <a:bodyPr/>
          <a:lstStyle/>
          <a:p>
            <a:pPr>
              <a:defRPr/>
            </a:pPr>
            <a:fld id="{6A66ED19-7386-4E95-B579-D438E3733501}" type="slidenum">
              <a:rPr lang="en-GB" smtClean="0">
                <a:solidFill>
                  <a:prstClr val="white">
                    <a:tint val="75000"/>
                  </a:prstClr>
                </a:solidFill>
              </a:rPr>
              <a:pPr>
                <a:defRPr/>
              </a:pPr>
              <a:t>39</a:t>
            </a:fld>
            <a:endParaRPr lang="en-GB">
              <a:solidFill>
                <a:prstClr val="white">
                  <a:tint val="75000"/>
                </a:prstClr>
              </a:solidFill>
            </a:endParaRPr>
          </a:p>
        </p:txBody>
      </p:sp>
    </p:spTree>
    <p:extLst>
      <p:ext uri="{BB962C8B-B14F-4D97-AF65-F5344CB8AC3E}">
        <p14:creationId xmlns:p14="http://schemas.microsoft.com/office/powerpoint/2010/main" val="2798869117"/>
      </p:ext>
    </p:extLst>
  </p:cSld>
  <p:clrMapOvr>
    <a:masterClrMapping/>
  </p:clrMapOvr>
  <p:transition spd="med">
    <p:fade/>
  </p:transition>
</p:sld>
</file>

<file path=ppt/theme/theme1.xml><?xml version="1.0" encoding="utf-8"?>
<a:theme xmlns:a="http://schemas.openxmlformats.org/drawingml/2006/main" name="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4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7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8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9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10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11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12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581</TotalTime>
  <Words>2020</Words>
  <Application>Microsoft Office PowerPoint</Application>
  <PresentationFormat>Widescreen</PresentationFormat>
  <Paragraphs>190</Paragraphs>
  <Slides>39</Slides>
  <Notes>7</Notes>
  <HiddenSlides>0</HiddenSlides>
  <MMClips>2</MMClips>
  <ScaleCrop>false</ScaleCrop>
  <HeadingPairs>
    <vt:vector size="6" baseType="variant">
      <vt:variant>
        <vt:lpstr>Fonts Used</vt:lpstr>
      </vt:variant>
      <vt:variant>
        <vt:i4>4</vt:i4>
      </vt:variant>
      <vt:variant>
        <vt:lpstr>Theme</vt:lpstr>
      </vt:variant>
      <vt:variant>
        <vt:i4>9</vt:i4>
      </vt:variant>
      <vt:variant>
        <vt:lpstr>Slide Titles</vt:lpstr>
      </vt:variant>
      <vt:variant>
        <vt:i4>39</vt:i4>
      </vt:variant>
    </vt:vector>
  </HeadingPairs>
  <TitlesOfParts>
    <vt:vector size="52" baseType="lpstr">
      <vt:lpstr>Arial</vt:lpstr>
      <vt:lpstr>Calibri</vt:lpstr>
      <vt:lpstr>Lucida Grande</vt:lpstr>
      <vt:lpstr>Wingdings</vt:lpstr>
      <vt:lpstr>Griggs_SciPsych_4e_ch01_W</vt:lpstr>
      <vt:lpstr>1_Griggs_SciPsych_4e_ch01_W</vt:lpstr>
      <vt:lpstr>4_Griggs_SciPsych_4e_ch01_W</vt:lpstr>
      <vt:lpstr>7_Griggs_SciPsych_4e_ch01_W</vt:lpstr>
      <vt:lpstr>8_Griggs_SciPsych_4e_ch01_W</vt:lpstr>
      <vt:lpstr>9_Griggs_SciPsych_4e_ch01_W</vt:lpstr>
      <vt:lpstr>10_Griggs_SciPsych_4e_ch01_W</vt:lpstr>
      <vt:lpstr>11_Griggs_SciPsych_4e_ch01_W</vt:lpstr>
      <vt:lpstr>12_Griggs_SciPsych_4e_ch01_W</vt:lpstr>
      <vt:lpstr>PowerPoint Presentation</vt:lpstr>
      <vt:lpstr>PowerPoint Presentation</vt:lpstr>
      <vt:lpstr>PowerPoint Presentation</vt:lpstr>
      <vt:lpstr>PowerPoint Presentation</vt:lpstr>
      <vt:lpstr>Learning Through Classical Conditioning</vt:lpstr>
      <vt:lpstr>Classical Conditioning</vt:lpstr>
      <vt:lpstr>Classical Conditioning</vt:lpstr>
      <vt:lpstr>Classical Conditioning</vt:lpstr>
      <vt:lpstr>Classical Conditioning</vt:lpstr>
      <vt:lpstr>Elements and Procedures of Classical Conditioning</vt:lpstr>
      <vt:lpstr>A Classical Conditioning Experiment</vt:lpstr>
      <vt:lpstr>The “Little Albert” Study</vt:lpstr>
      <vt:lpstr>Fear and Positive Emotions</vt:lpstr>
      <vt:lpstr>Positive emotions</vt:lpstr>
      <vt:lpstr>PowerPoint Presentation</vt:lpstr>
      <vt:lpstr>PowerPoint Presentation</vt:lpstr>
      <vt:lpstr>Learning Theory - Objectives</vt:lpstr>
      <vt:lpstr>PowerPoint Presentation</vt:lpstr>
      <vt:lpstr>Behaviourism continues with....</vt:lpstr>
      <vt:lpstr>PowerPoint Presentation</vt:lpstr>
      <vt:lpstr>Operant Conditioning</vt:lpstr>
      <vt:lpstr>BF Skinner</vt:lpstr>
      <vt:lpstr>Operant conditioning</vt:lpstr>
      <vt:lpstr>PowerPoint Presentation</vt:lpstr>
      <vt:lpstr>Bandura and Bobo dolls Learning through observation/ observational learning The influence of media violence Mirror neurons </vt:lpstr>
      <vt:lpstr>Observational Learning</vt:lpstr>
      <vt:lpstr>Observational Learning</vt:lpstr>
      <vt:lpstr>Bobo Doll Experiments</vt:lpstr>
      <vt:lpstr>Media Violence</vt:lpstr>
      <vt:lpstr>Does exposure to violence in the media lead us to behave more aggressively?</vt:lpstr>
      <vt:lpstr>Anderson et al (2010) Huesmann (2010)</vt:lpstr>
      <vt:lpstr>PowerPoint Presentation</vt:lpstr>
      <vt:lpstr>Media violence and aggressive behaviour</vt:lpstr>
      <vt:lpstr>Should I be worried?</vt:lpstr>
      <vt:lpstr>Mirror neurons</vt:lpstr>
      <vt:lpstr>Mirror neurons</vt:lpstr>
      <vt:lpstr>Dr Adrian Owen</vt:lpstr>
      <vt:lpstr>Observational learning</vt:lpstr>
      <vt:lpstr>References and videos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dc:creator>
  <cp:lastModifiedBy>Mike Durke</cp:lastModifiedBy>
  <cp:revision>44</cp:revision>
  <dcterms:created xsi:type="dcterms:W3CDTF">2017-02-19T14:24:53Z</dcterms:created>
  <dcterms:modified xsi:type="dcterms:W3CDTF">2020-09-22T14:14:52Z</dcterms:modified>
</cp:coreProperties>
</file>