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82BE1-BFE3-BCC1-613B-DF05F2E544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858AA32-6A68-2DD6-71CB-7E41028925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00AD874-65EA-80AA-27AE-7B50BE54838C}"/>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748CD7EF-F268-6349-06D2-DF4848685C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BBDBA7-99F6-1A77-DC0B-D70EE5F383B4}"/>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3119753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DBDA3-64CF-AD86-0588-55775842D4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E3154A-8CC0-35EB-CA93-1C1F9FF262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35DE51-A742-5A71-6787-AC0362A6D84F}"/>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F1C97126-7088-78DB-441F-82801ACCF6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B1BFB7-5BE4-68BA-5574-77BEF62E5530}"/>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2621791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D8557-B826-AAF7-1E28-4CE5705E2CA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CE6AFB-5A19-B869-9166-4D6B58B266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1CFB0F-FA86-E53B-CA8C-572F24AA2216}"/>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E1C6963C-EBF6-6B97-1ECF-F61CDFCD9E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B69947-8CA1-B511-CC7C-2D117446EB0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983422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BFEE-C669-8A62-429F-00E90F3A82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9D46DE-A179-E455-6709-43D4C724AF0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31A4C51-E863-4C49-5F22-BCF6BD2ECE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BB4D37A-8880-B79F-9EDB-423071D728AB}"/>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6" name="Footer Placeholder 5">
            <a:extLst>
              <a:ext uri="{FF2B5EF4-FFF2-40B4-BE49-F238E27FC236}">
                <a16:creationId xmlns:a16="http://schemas.microsoft.com/office/drawing/2014/main" id="{E3F1C83B-8AF9-6955-9007-27551ADD37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BD3E32-88FA-ECC5-41FF-B2851486A8C7}"/>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043289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64A9-4AD7-2603-9C29-B0D1D5ECB30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2D084D-853A-FDE7-7CB5-B10498B1E2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CC43FE-DCB7-75CD-6895-578A440062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45B50E7-F9FD-D979-3B6B-D5EC724699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D456C6-8A79-9D29-9E9A-DA3DC300D3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0BBDD68-DAFA-0E4D-C7F0-276A78D08916}"/>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8" name="Footer Placeholder 7">
            <a:extLst>
              <a:ext uri="{FF2B5EF4-FFF2-40B4-BE49-F238E27FC236}">
                <a16:creationId xmlns:a16="http://schemas.microsoft.com/office/drawing/2014/main" id="{EEA748DD-1E34-540E-7768-B9F730824B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D4C420-EBA0-9132-C837-0E340A6C3ADB}"/>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2407223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D29F-1F93-7FA8-C929-40936BA6883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8D7BD9-B812-6EC5-0F81-0B6E968CB1D7}"/>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4" name="Footer Placeholder 3">
            <a:extLst>
              <a:ext uri="{FF2B5EF4-FFF2-40B4-BE49-F238E27FC236}">
                <a16:creationId xmlns:a16="http://schemas.microsoft.com/office/drawing/2014/main" id="{DA00FBA7-755E-A502-0479-6DF40259BA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A55C72D-362E-EFD7-5F37-BBA8EA30CF99}"/>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11165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E74087-2D2B-CA2F-D3D7-FF2683D99BF1}"/>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3" name="Footer Placeholder 2">
            <a:extLst>
              <a:ext uri="{FF2B5EF4-FFF2-40B4-BE49-F238E27FC236}">
                <a16:creationId xmlns:a16="http://schemas.microsoft.com/office/drawing/2014/main" id="{3F3C6553-C631-1A7F-6BCE-8F387ACDAB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F38E0C-3B72-B1EA-F737-0A1A40E09592}"/>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4063872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B98DE-B968-0CA7-8A3F-C169F00CBC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DFA3FC-35BE-992B-697E-20ED171123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C6BD64-ED8A-1BCD-0CDE-096B96AB08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7CE4A9-64C4-2C49-D030-50232AE63698}"/>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6" name="Footer Placeholder 5">
            <a:extLst>
              <a:ext uri="{FF2B5EF4-FFF2-40B4-BE49-F238E27FC236}">
                <a16:creationId xmlns:a16="http://schemas.microsoft.com/office/drawing/2014/main" id="{9312A5AB-83D3-FF12-A767-F143ADDCDC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B89351-601F-D474-D064-B3F3F63034A8}"/>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508028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3CF2F-6EC7-EE6E-A4C0-9216FC131E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3DF40A-AB0E-2D9D-FF1A-796E2A8785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CAEFAF-1EBD-DF8D-AD65-F4C3759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84549B-8A8E-E8B8-E152-1D86B2DBF892}"/>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6" name="Footer Placeholder 5">
            <a:extLst>
              <a:ext uri="{FF2B5EF4-FFF2-40B4-BE49-F238E27FC236}">
                <a16:creationId xmlns:a16="http://schemas.microsoft.com/office/drawing/2014/main" id="{91106B47-EED6-CDAC-2105-1017E84A20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3E2B32-CF72-1EA7-A4DE-B13FBC370AA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3731593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00F3-B9CE-3913-37F3-A702C22990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C1D2EE-D184-F71F-8D4A-67E8E5D837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2A432-57BE-5647-F7B4-8CEDA3F0113E}"/>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A79C001F-8615-78CC-0E30-F273D455CD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90E93-A940-0D6C-F7D6-8EA5A1AD6E5B}"/>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67475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8E621-552F-CE9C-4B10-EA99FCCDD1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A83201-30E0-7260-3061-252E115CCA2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B79268-6C0D-FF4A-74C8-F2DC8DA0D2C4}"/>
              </a:ext>
            </a:extLst>
          </p:cNvPr>
          <p:cNvSpPr>
            <a:spLocks noGrp="1"/>
          </p:cNvSpPr>
          <p:nvPr>
            <p:ph type="dt" sz="half" idx="10"/>
          </p:nvPr>
        </p:nvSpPr>
        <p:spPr/>
        <p:txBody>
          <a:body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1048DFE2-24B7-1776-14D5-3F7476AF5B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FBE04B-A3A1-16A1-BA6D-0AF031F3114D}"/>
              </a:ext>
            </a:extLst>
          </p:cNvPr>
          <p:cNvSpPr>
            <a:spLocks noGrp="1"/>
          </p:cNvSpPr>
          <p:nvPr>
            <p:ph type="sldNum" sz="quarter" idx="12"/>
          </p:nvPr>
        </p:nvSpPr>
        <p:spPr/>
        <p:txBody>
          <a:bodyPr/>
          <a:lstStyle/>
          <a:p>
            <a:fld id="{161CF537-E605-364D-926A-A670C8FBCD83}" type="slidenum">
              <a:rPr lang="en-US" smtClean="0"/>
              <a:t>‹#›</a:t>
            </a:fld>
            <a:endParaRPr lang="en-US"/>
          </a:p>
        </p:txBody>
      </p:sp>
    </p:spTree>
    <p:extLst>
      <p:ext uri="{BB962C8B-B14F-4D97-AF65-F5344CB8AC3E}">
        <p14:creationId xmlns:p14="http://schemas.microsoft.com/office/powerpoint/2010/main" val="1217070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722D11-B99E-B13F-CB56-76472EE5D6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E1C74E-3AC3-0812-B080-7F6E47010B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F2CBC6-3E4E-F10D-018E-17C4B52886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D12AAB-47EE-5349-B643-9590A4CF922E}" type="datetimeFigureOut">
              <a:rPr lang="en-US" smtClean="0"/>
              <a:t>1/16/23</a:t>
            </a:fld>
            <a:endParaRPr lang="en-US"/>
          </a:p>
        </p:txBody>
      </p:sp>
      <p:sp>
        <p:nvSpPr>
          <p:cNvPr id="5" name="Footer Placeholder 4">
            <a:extLst>
              <a:ext uri="{FF2B5EF4-FFF2-40B4-BE49-F238E27FC236}">
                <a16:creationId xmlns:a16="http://schemas.microsoft.com/office/drawing/2014/main" id="{FCD548DA-653E-5FB7-EFBB-D93C2A0EDB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1E02049-E132-2EEA-0A9D-834EB4C90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1CF537-E605-364D-926A-A670C8FBCD83}" type="slidenum">
              <a:rPr lang="en-US" smtClean="0"/>
              <a:t>‹#›</a:t>
            </a:fld>
            <a:endParaRPr lang="en-US"/>
          </a:p>
        </p:txBody>
      </p:sp>
    </p:spTree>
    <p:extLst>
      <p:ext uri="{BB962C8B-B14F-4D97-AF65-F5344CB8AC3E}">
        <p14:creationId xmlns:p14="http://schemas.microsoft.com/office/powerpoint/2010/main" val="2816378236"/>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3.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608AB-6BD4-3737-853F-EF7FFE30F201}"/>
              </a:ext>
            </a:extLst>
          </p:cNvPr>
          <p:cNvSpPr>
            <a:spLocks noGrp="1"/>
          </p:cNvSpPr>
          <p:nvPr>
            <p:ph type="ctrTitle"/>
          </p:nvPr>
        </p:nvSpPr>
        <p:spPr>
          <a:xfrm>
            <a:off x="1524000" y="-338137"/>
            <a:ext cx="9144000" cy="2387600"/>
          </a:xfrm>
        </p:spPr>
        <p:txBody>
          <a:bodyPr>
            <a:normAutofit/>
          </a:bodyPr>
          <a:lstStyle/>
          <a:p>
            <a:r>
              <a:rPr lang="en-US" sz="5400" dirty="0"/>
              <a:t>My University Experience So Far</a:t>
            </a:r>
          </a:p>
        </p:txBody>
      </p:sp>
      <p:sp>
        <p:nvSpPr>
          <p:cNvPr id="3" name="Subtitle 2">
            <a:extLst>
              <a:ext uri="{FF2B5EF4-FFF2-40B4-BE49-F238E27FC236}">
                <a16:creationId xmlns:a16="http://schemas.microsoft.com/office/drawing/2014/main" id="{AFAC8D02-4845-BD2A-E172-C475D20F1272}"/>
              </a:ext>
            </a:extLst>
          </p:cNvPr>
          <p:cNvSpPr>
            <a:spLocks noGrp="1"/>
          </p:cNvSpPr>
          <p:nvPr>
            <p:ph type="subTitle" idx="1"/>
          </p:nvPr>
        </p:nvSpPr>
        <p:spPr>
          <a:xfrm>
            <a:off x="1295400" y="3429000"/>
            <a:ext cx="4572000" cy="1655762"/>
          </a:xfrm>
        </p:spPr>
        <p:txBody>
          <a:bodyPr/>
          <a:lstStyle/>
          <a:p>
            <a:r>
              <a:rPr lang="en-US" dirty="0"/>
              <a:t>Kerin Roberts (2003703)</a:t>
            </a:r>
          </a:p>
          <a:p>
            <a:r>
              <a:rPr lang="en-US" dirty="0"/>
              <a:t>Learning in the Digital Era (BMSS4008)</a:t>
            </a:r>
          </a:p>
        </p:txBody>
      </p:sp>
      <p:pic>
        <p:nvPicPr>
          <p:cNvPr id="13" name="Picture 12">
            <a:extLst>
              <a:ext uri="{FF2B5EF4-FFF2-40B4-BE49-F238E27FC236}">
                <a16:creationId xmlns:a16="http://schemas.microsoft.com/office/drawing/2014/main" id="{F802B9EB-B491-8C54-E904-57C1CE1634B6}"/>
              </a:ext>
            </a:extLst>
          </p:cNvPr>
          <p:cNvPicPr>
            <a:picLocks noChangeAspect="1"/>
          </p:cNvPicPr>
          <p:nvPr/>
        </p:nvPicPr>
        <p:blipFill>
          <a:blip r:embed="rId4"/>
          <a:stretch>
            <a:fillRect/>
          </a:stretch>
        </p:blipFill>
        <p:spPr>
          <a:xfrm>
            <a:off x="6511130" y="2522934"/>
            <a:ext cx="3813969" cy="3813969"/>
          </a:xfrm>
          <a:prstGeom prst="rect">
            <a:avLst/>
          </a:prstGeom>
        </p:spPr>
      </p:pic>
      <p:pic>
        <p:nvPicPr>
          <p:cNvPr id="10" name="Audio 9">
            <a:hlinkClick r:id="" action="ppaction://media"/>
            <a:extLst>
              <a:ext uri="{FF2B5EF4-FFF2-40B4-BE49-F238E27FC236}">
                <a16:creationId xmlns:a16="http://schemas.microsoft.com/office/drawing/2014/main" id="{79B340D1-E3E0-3453-7F68-0777707F7A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0583828"/>
      </p:ext>
    </p:extLst>
  </p:cSld>
  <p:clrMapOvr>
    <a:masterClrMapping/>
  </p:clrMapOvr>
  <mc:AlternateContent xmlns:mc="http://schemas.openxmlformats.org/markup-compatibility/2006">
    <mc:Choice xmlns:p14="http://schemas.microsoft.com/office/powerpoint/2010/main" Requires="p14">
      <p:transition spd="slow" p14:dur="2000" advTm="7616"/>
    </mc:Choice>
    <mc:Fallback>
      <p:transition spd="slow" advTm="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CF289-B638-884B-2BDF-09DE8331DAF3}"/>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673D816B-D788-C27D-B187-48EEE7A3D9E6}"/>
              </a:ext>
            </a:extLst>
          </p:cNvPr>
          <p:cNvSpPr>
            <a:spLocks noGrp="1"/>
          </p:cNvSpPr>
          <p:nvPr>
            <p:ph idx="1"/>
          </p:nvPr>
        </p:nvSpPr>
        <p:spPr/>
        <p:txBody>
          <a:bodyPr>
            <a:normAutofit/>
          </a:bodyPr>
          <a:lstStyle/>
          <a:p>
            <a:r>
              <a:rPr lang="en-US" dirty="0"/>
              <a:t>My time at university so far has been a mix of emotions. It was mostly very stressful for a lot of individualistic reasons. I will be outlining in this presentation both the strengths and weaknesses I presented while studying for my degree.</a:t>
            </a:r>
          </a:p>
          <a:p>
            <a:r>
              <a:rPr lang="en-US" dirty="0"/>
              <a:t>I began this degree after transferring course from a course in Cardiff. This was incredibly inconvenient for me due to still living in Cardiff. It involved me travelling for 4+ plus a day, which eventually I struggled with financially causing me to be incapable to attend university on campus short term.</a:t>
            </a:r>
          </a:p>
        </p:txBody>
      </p:sp>
      <p:pic>
        <p:nvPicPr>
          <p:cNvPr id="12" name="Audio 11">
            <a:hlinkClick r:id="" action="ppaction://media"/>
            <a:extLst>
              <a:ext uri="{FF2B5EF4-FFF2-40B4-BE49-F238E27FC236}">
                <a16:creationId xmlns:a16="http://schemas.microsoft.com/office/drawing/2014/main" id="{55290E47-B5C4-F537-6AE1-BBA0D47215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964092"/>
      </p:ext>
    </p:extLst>
  </p:cSld>
  <p:clrMapOvr>
    <a:masterClrMapping/>
  </p:clrMapOvr>
  <mc:AlternateContent xmlns:mc="http://schemas.openxmlformats.org/markup-compatibility/2006">
    <mc:Choice xmlns:p14="http://schemas.microsoft.com/office/powerpoint/2010/main" Requires="p14">
      <p:transition spd="slow" p14:dur="2000" advTm="35105"/>
    </mc:Choice>
    <mc:Fallback>
      <p:transition spd="slow" advTm="35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212BA-CF27-23D1-8AE6-8B7B5A8765C0}"/>
              </a:ext>
            </a:extLst>
          </p:cNvPr>
          <p:cNvSpPr>
            <a:spLocks noGrp="1"/>
          </p:cNvSpPr>
          <p:nvPr>
            <p:ph type="title"/>
          </p:nvPr>
        </p:nvSpPr>
        <p:spPr/>
        <p:txBody>
          <a:bodyPr/>
          <a:lstStyle/>
          <a:p>
            <a:r>
              <a:rPr lang="en-US" dirty="0"/>
              <a:t>Strengths</a:t>
            </a:r>
          </a:p>
        </p:txBody>
      </p:sp>
      <p:sp>
        <p:nvSpPr>
          <p:cNvPr id="3" name="Content Placeholder 2">
            <a:extLst>
              <a:ext uri="{FF2B5EF4-FFF2-40B4-BE49-F238E27FC236}">
                <a16:creationId xmlns:a16="http://schemas.microsoft.com/office/drawing/2014/main" id="{268F32B6-2C0A-6DF2-C096-954398349BF6}"/>
              </a:ext>
            </a:extLst>
          </p:cNvPr>
          <p:cNvSpPr>
            <a:spLocks noGrp="1"/>
          </p:cNvSpPr>
          <p:nvPr>
            <p:ph idx="1"/>
          </p:nvPr>
        </p:nvSpPr>
        <p:spPr/>
        <p:txBody>
          <a:bodyPr>
            <a:normAutofit fontScale="85000" lnSpcReduction="20000"/>
          </a:bodyPr>
          <a:lstStyle/>
          <a:p>
            <a:r>
              <a:rPr lang="en-US" dirty="0"/>
              <a:t>Although I had to work online, I did continue to work hard, trying my best to catch up on all work from the beginning of the course while also completing work that was due. This was difficult because by not having the social interaction and support from my tutors, I was often confused with how the assignments and exams were done. I did continue to study and often motivated myself to keep at it at the hardest times.</a:t>
            </a:r>
          </a:p>
          <a:p>
            <a:r>
              <a:rPr lang="en-US" dirty="0"/>
              <a:t> While studying I too sorted out for a tenant to move into my accommodation, so I was able to move back home and travel from there because it was much closer. Even though I had a lot going on, I continuously kept studying.</a:t>
            </a:r>
          </a:p>
          <a:p>
            <a:r>
              <a:rPr lang="en-US" dirty="0"/>
              <a:t>To avoid boredom and isolation, I frequently would study from a range of different locations including cafes, the library, my accommodation’s study room etc. This helped motivated me as I didn’t feel locked away 24/7.</a:t>
            </a:r>
          </a:p>
          <a:p>
            <a:r>
              <a:rPr lang="en-US" dirty="0"/>
              <a:t>I did struggle emotionally but I am very proud that I was always willing to keep up to date, I really enjoy the course and have gained knowledge even from working online which I am elated with.</a:t>
            </a:r>
          </a:p>
        </p:txBody>
      </p:sp>
      <p:pic>
        <p:nvPicPr>
          <p:cNvPr id="7" name="Audio 6">
            <a:hlinkClick r:id="" action="ppaction://media"/>
            <a:extLst>
              <a:ext uri="{FF2B5EF4-FFF2-40B4-BE49-F238E27FC236}">
                <a16:creationId xmlns:a16="http://schemas.microsoft.com/office/drawing/2014/main" id="{FF74A702-9259-0221-D5EA-4C5D73E1B0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31243539"/>
      </p:ext>
    </p:extLst>
  </p:cSld>
  <p:clrMapOvr>
    <a:masterClrMapping/>
  </p:clrMapOvr>
  <mc:AlternateContent xmlns:mc="http://schemas.openxmlformats.org/markup-compatibility/2006">
    <mc:Choice xmlns:p14="http://schemas.microsoft.com/office/powerpoint/2010/main" Requires="p14">
      <p:transition spd="slow" p14:dur="2000" advTm="72650"/>
    </mc:Choice>
    <mc:Fallback>
      <p:transition spd="slow" advTm="72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BBE5-01A3-63D9-26E1-F4C68A0B0945}"/>
              </a:ext>
            </a:extLst>
          </p:cNvPr>
          <p:cNvSpPr>
            <a:spLocks noGrp="1"/>
          </p:cNvSpPr>
          <p:nvPr>
            <p:ph type="title"/>
          </p:nvPr>
        </p:nvSpPr>
        <p:spPr/>
        <p:txBody>
          <a:bodyPr/>
          <a:lstStyle/>
          <a:p>
            <a:r>
              <a:rPr lang="en-US" dirty="0"/>
              <a:t>Weaknesses</a:t>
            </a:r>
          </a:p>
        </p:txBody>
      </p:sp>
      <p:sp>
        <p:nvSpPr>
          <p:cNvPr id="3" name="Content Placeholder 2">
            <a:extLst>
              <a:ext uri="{FF2B5EF4-FFF2-40B4-BE49-F238E27FC236}">
                <a16:creationId xmlns:a16="http://schemas.microsoft.com/office/drawing/2014/main" id="{F8436061-FD34-756A-9AD0-0198175103C6}"/>
              </a:ext>
            </a:extLst>
          </p:cNvPr>
          <p:cNvSpPr>
            <a:spLocks noGrp="1"/>
          </p:cNvSpPr>
          <p:nvPr>
            <p:ph idx="1"/>
          </p:nvPr>
        </p:nvSpPr>
        <p:spPr/>
        <p:txBody>
          <a:bodyPr>
            <a:normAutofit fontScale="85000" lnSpcReduction="20000"/>
          </a:bodyPr>
          <a:lstStyle/>
          <a:p>
            <a:r>
              <a:rPr lang="en-US" dirty="0"/>
              <a:t>I feel as I would have not struggled with money as much if I chose to manage my money better, this would allow me to afford to pay for the train to the university. Too, if I had chosen to live at home until I sorted out a tenancy takeover for my room, this would’ve saved me time and money. This would not have caused such stress and anxiety which I already had from starting the course later. </a:t>
            </a:r>
          </a:p>
          <a:p>
            <a:r>
              <a:rPr lang="en-US" dirty="0"/>
              <a:t>I believe I could’ve done more research on courses before moving away and attending Cardiff Met. I would therefore be able to conclude which University was the best option.</a:t>
            </a:r>
          </a:p>
          <a:p>
            <a:r>
              <a:rPr lang="en-US" dirty="0"/>
              <a:t>All the issues I was facing, led to a decline in my mental health massively for several reasons. From missing out on the social aspect that university provides, caused me to lack more of a relationship with my classmates who I only met for around 2 weeks before being unable to attend university. </a:t>
            </a:r>
          </a:p>
          <a:p>
            <a:r>
              <a:rPr lang="en-US" dirty="0"/>
              <a:t>Next, I will outline the issues I faced and how these issues made me feel emotionally and physically.</a:t>
            </a:r>
          </a:p>
          <a:p>
            <a:endParaRPr lang="en-US" dirty="0"/>
          </a:p>
        </p:txBody>
      </p:sp>
      <p:pic>
        <p:nvPicPr>
          <p:cNvPr id="8" name="Audio 7">
            <a:hlinkClick r:id="" action="ppaction://media"/>
            <a:extLst>
              <a:ext uri="{FF2B5EF4-FFF2-40B4-BE49-F238E27FC236}">
                <a16:creationId xmlns:a16="http://schemas.microsoft.com/office/drawing/2014/main" id="{F4DF37E2-0C2E-338F-F104-5C5FB2BB3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42586455"/>
      </p:ext>
    </p:extLst>
  </p:cSld>
  <p:clrMapOvr>
    <a:masterClrMapping/>
  </p:clrMapOvr>
  <mc:AlternateContent xmlns:mc="http://schemas.openxmlformats.org/markup-compatibility/2006">
    <mc:Choice xmlns:p14="http://schemas.microsoft.com/office/powerpoint/2010/main" Requires="p14">
      <p:transition spd="slow" p14:dur="2000" advTm="78410"/>
    </mc:Choice>
    <mc:Fallback>
      <p:transition spd="slow" advTm="78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1AE6-3E1B-D412-C88F-ED29D529C500}"/>
              </a:ext>
            </a:extLst>
          </p:cNvPr>
          <p:cNvSpPr>
            <a:spLocks noGrp="1"/>
          </p:cNvSpPr>
          <p:nvPr>
            <p:ph type="title"/>
          </p:nvPr>
        </p:nvSpPr>
        <p:spPr/>
        <p:txBody>
          <a:bodyPr/>
          <a:lstStyle/>
          <a:p>
            <a:r>
              <a:rPr lang="en-US" dirty="0"/>
              <a:t>High Workload</a:t>
            </a:r>
          </a:p>
        </p:txBody>
      </p:sp>
      <p:sp>
        <p:nvSpPr>
          <p:cNvPr id="3" name="Content Placeholder 2">
            <a:extLst>
              <a:ext uri="{FF2B5EF4-FFF2-40B4-BE49-F238E27FC236}">
                <a16:creationId xmlns:a16="http://schemas.microsoft.com/office/drawing/2014/main" id="{A681B021-6CAA-DDD7-AC08-12B267378255}"/>
              </a:ext>
            </a:extLst>
          </p:cNvPr>
          <p:cNvSpPr>
            <a:spLocks noGrp="1"/>
          </p:cNvSpPr>
          <p:nvPr>
            <p:ph idx="1"/>
          </p:nvPr>
        </p:nvSpPr>
        <p:spPr/>
        <p:txBody>
          <a:bodyPr/>
          <a:lstStyle/>
          <a:p>
            <a:r>
              <a:rPr lang="en-US" dirty="0"/>
              <a:t>From such a high workload from catching up on all work missed, I often found myself procrastinating and missing out on work some days, I was always aware I had to complete it but would leave it until I felt ready to work again. </a:t>
            </a:r>
          </a:p>
          <a:p>
            <a:r>
              <a:rPr lang="en-US" dirty="0"/>
              <a:t>I felt stressed and would find myself working too much to catch up on what I hadn’t completed. This causing me to feel a sense of overwhelm.</a:t>
            </a:r>
          </a:p>
        </p:txBody>
      </p:sp>
      <p:pic>
        <p:nvPicPr>
          <p:cNvPr id="7" name="Audio 6">
            <a:hlinkClick r:id="" action="ppaction://media"/>
            <a:extLst>
              <a:ext uri="{FF2B5EF4-FFF2-40B4-BE49-F238E27FC236}">
                <a16:creationId xmlns:a16="http://schemas.microsoft.com/office/drawing/2014/main" id="{CB6BE7B9-1C87-E25C-890F-4B609BC19D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8787145"/>
      </p:ext>
    </p:extLst>
  </p:cSld>
  <p:clrMapOvr>
    <a:masterClrMapping/>
  </p:clrMapOvr>
  <mc:AlternateContent xmlns:mc="http://schemas.openxmlformats.org/markup-compatibility/2006">
    <mc:Choice xmlns:p14="http://schemas.microsoft.com/office/powerpoint/2010/main" Requires="p14">
      <p:transition spd="slow" p14:dur="2000" advTm="22263"/>
    </mc:Choice>
    <mc:Fallback>
      <p:transition spd="slow" advTm="22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3E5A0-155C-78E7-229A-70CCE93A8BA8}"/>
              </a:ext>
            </a:extLst>
          </p:cNvPr>
          <p:cNvSpPr>
            <a:spLocks noGrp="1"/>
          </p:cNvSpPr>
          <p:nvPr>
            <p:ph type="title"/>
          </p:nvPr>
        </p:nvSpPr>
        <p:spPr/>
        <p:txBody>
          <a:bodyPr/>
          <a:lstStyle/>
          <a:p>
            <a:r>
              <a:rPr lang="en-US" dirty="0"/>
              <a:t>Self Doubt</a:t>
            </a:r>
          </a:p>
        </p:txBody>
      </p:sp>
      <p:sp>
        <p:nvSpPr>
          <p:cNvPr id="3" name="Content Placeholder 2">
            <a:extLst>
              <a:ext uri="{FF2B5EF4-FFF2-40B4-BE49-F238E27FC236}">
                <a16:creationId xmlns:a16="http://schemas.microsoft.com/office/drawing/2014/main" id="{3BE10F1F-5C42-AC55-A2F3-1A4B4367E3F9}"/>
              </a:ext>
            </a:extLst>
          </p:cNvPr>
          <p:cNvSpPr>
            <a:spLocks noGrp="1"/>
          </p:cNvSpPr>
          <p:nvPr>
            <p:ph idx="1"/>
          </p:nvPr>
        </p:nvSpPr>
        <p:spPr/>
        <p:txBody>
          <a:bodyPr>
            <a:normAutofit lnSpcReduction="10000"/>
          </a:bodyPr>
          <a:lstStyle/>
          <a:p>
            <a:r>
              <a:rPr lang="en-US" dirty="0"/>
              <a:t>I found myself frequently doubting my abilities from being so far behind other students on my course. I always knew this course was very well suited to my interests, I enjoyed the content however being so far behind everyone else I struggled to remain positive all of the time.</a:t>
            </a:r>
          </a:p>
          <a:p>
            <a:r>
              <a:rPr lang="en-US" dirty="0"/>
              <a:t>This would lead me to feel incapable of achieving.</a:t>
            </a:r>
          </a:p>
          <a:p>
            <a:r>
              <a:rPr lang="en-US" dirty="0"/>
              <a:t>When I felt this way though I would tell myself I can do it and make sure to still include activities I enjoy into my day, so I wasn’t so focused on all I had to complete. By participating in exercise ands spending time with friends and family, it took my mind off university short term and motivated me to include studying most days.</a:t>
            </a:r>
          </a:p>
        </p:txBody>
      </p:sp>
      <p:pic>
        <p:nvPicPr>
          <p:cNvPr id="6" name="Audio 5">
            <a:hlinkClick r:id="" action="ppaction://media"/>
            <a:extLst>
              <a:ext uri="{FF2B5EF4-FFF2-40B4-BE49-F238E27FC236}">
                <a16:creationId xmlns:a16="http://schemas.microsoft.com/office/drawing/2014/main" id="{915126F6-FD6E-6AB9-D0FC-5564CEAA62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02606567"/>
      </p:ext>
    </p:extLst>
  </p:cSld>
  <p:clrMapOvr>
    <a:masterClrMapping/>
  </p:clrMapOvr>
  <mc:AlternateContent xmlns:mc="http://schemas.openxmlformats.org/markup-compatibility/2006">
    <mc:Choice xmlns:p14="http://schemas.microsoft.com/office/powerpoint/2010/main" Requires="p14">
      <p:transition spd="slow" p14:dur="2000" advTm="37098"/>
    </mc:Choice>
    <mc:Fallback>
      <p:transition spd="slow" advTm="37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BCF4B-10F5-7241-9D46-8FB1C949CC4F}"/>
              </a:ext>
            </a:extLst>
          </p:cNvPr>
          <p:cNvSpPr>
            <a:spLocks noGrp="1"/>
          </p:cNvSpPr>
          <p:nvPr>
            <p:ph type="title"/>
          </p:nvPr>
        </p:nvSpPr>
        <p:spPr/>
        <p:txBody>
          <a:bodyPr/>
          <a:lstStyle/>
          <a:p>
            <a:r>
              <a:rPr lang="en-US" dirty="0"/>
              <a:t>Isolation</a:t>
            </a:r>
          </a:p>
        </p:txBody>
      </p:sp>
      <p:sp>
        <p:nvSpPr>
          <p:cNvPr id="3" name="Content Placeholder 2">
            <a:extLst>
              <a:ext uri="{FF2B5EF4-FFF2-40B4-BE49-F238E27FC236}">
                <a16:creationId xmlns:a16="http://schemas.microsoft.com/office/drawing/2014/main" id="{B83161C1-9B19-C3F4-A0BE-D7DA637E3133}"/>
              </a:ext>
            </a:extLst>
          </p:cNvPr>
          <p:cNvSpPr>
            <a:spLocks noGrp="1"/>
          </p:cNvSpPr>
          <p:nvPr>
            <p:ph idx="1"/>
          </p:nvPr>
        </p:nvSpPr>
        <p:spPr/>
        <p:txBody>
          <a:bodyPr>
            <a:normAutofit/>
          </a:bodyPr>
          <a:lstStyle/>
          <a:p>
            <a:r>
              <a:rPr lang="en-US" dirty="0"/>
              <a:t>While studying online, I was no longer getting the social interaction being unable to attend university. A lot of the time, I would feel lonely and isolated having to complete my work and attend lectures on my laptop unlike my classmates. I struggle to learn online and prefer face-face contact to keep me engaged. I find I learn better and take in far more information from the course. </a:t>
            </a:r>
          </a:p>
          <a:p>
            <a:r>
              <a:rPr lang="en-US" dirty="0"/>
              <a:t>I was too missing out on communication and building further bonds with my classmates.</a:t>
            </a:r>
          </a:p>
          <a:p>
            <a:endParaRPr lang="en-US" dirty="0"/>
          </a:p>
        </p:txBody>
      </p:sp>
      <p:pic>
        <p:nvPicPr>
          <p:cNvPr id="5" name="Audio 4">
            <a:hlinkClick r:id="" action="ppaction://media"/>
            <a:extLst>
              <a:ext uri="{FF2B5EF4-FFF2-40B4-BE49-F238E27FC236}">
                <a16:creationId xmlns:a16="http://schemas.microsoft.com/office/drawing/2014/main" id="{DDE0F4DF-5BD1-D2B3-461B-DD9529E3FD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95610052"/>
      </p:ext>
    </p:extLst>
  </p:cSld>
  <p:clrMapOvr>
    <a:masterClrMapping/>
  </p:clrMapOvr>
  <mc:AlternateContent xmlns:mc="http://schemas.openxmlformats.org/markup-compatibility/2006">
    <mc:Choice xmlns:p14="http://schemas.microsoft.com/office/powerpoint/2010/main" Requires="p14">
      <p:transition spd="slow" p14:dur="2000" advTm="31980"/>
    </mc:Choice>
    <mc:Fallback>
      <p:transition spd="slow" advTm="31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8DD2A-856F-F96F-4ACF-373060154F7B}"/>
              </a:ext>
            </a:extLst>
          </p:cNvPr>
          <p:cNvSpPr>
            <a:spLocks noGrp="1"/>
          </p:cNvSpPr>
          <p:nvPr>
            <p:ph type="title"/>
          </p:nvPr>
        </p:nvSpPr>
        <p:spPr/>
        <p:txBody>
          <a:bodyPr/>
          <a:lstStyle/>
          <a:p>
            <a:r>
              <a:rPr lang="en-US" dirty="0"/>
              <a:t>Work Effort</a:t>
            </a:r>
          </a:p>
        </p:txBody>
      </p:sp>
      <p:sp>
        <p:nvSpPr>
          <p:cNvPr id="3" name="Content Placeholder 2">
            <a:extLst>
              <a:ext uri="{FF2B5EF4-FFF2-40B4-BE49-F238E27FC236}">
                <a16:creationId xmlns:a16="http://schemas.microsoft.com/office/drawing/2014/main" id="{9DCC138B-FD47-81E4-D000-DCFE5898210F}"/>
              </a:ext>
            </a:extLst>
          </p:cNvPr>
          <p:cNvSpPr>
            <a:spLocks noGrp="1"/>
          </p:cNvSpPr>
          <p:nvPr>
            <p:ph idx="1"/>
          </p:nvPr>
        </p:nvSpPr>
        <p:spPr/>
        <p:txBody>
          <a:bodyPr/>
          <a:lstStyle/>
          <a:p>
            <a:r>
              <a:rPr lang="en-US" dirty="0"/>
              <a:t>Although I took some breaks throughout catching up on the work missed, I feel strongly that my work effort remained consistent. I often felt overwhelmed but continued to carry on which I am proud of. </a:t>
            </a:r>
          </a:p>
          <a:p>
            <a:r>
              <a:rPr lang="en-US" dirty="0"/>
              <a:t>I have had a lot going on with changing my medication for my mental health, have had few tests for ADHD and sadly lost my nan shortly after Christmas this year. I had to take a break off working then reassured myself I can continue. I feel my nan would be proud of me to do so. </a:t>
            </a:r>
          </a:p>
          <a:p>
            <a:endParaRPr lang="en-US" dirty="0"/>
          </a:p>
        </p:txBody>
      </p:sp>
      <p:pic>
        <p:nvPicPr>
          <p:cNvPr id="7" name="Audio 6">
            <a:hlinkClick r:id="" action="ppaction://media"/>
            <a:extLst>
              <a:ext uri="{FF2B5EF4-FFF2-40B4-BE49-F238E27FC236}">
                <a16:creationId xmlns:a16="http://schemas.microsoft.com/office/drawing/2014/main" id="{5AC06212-BDE0-B227-FD5D-97777F1C83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9694519"/>
      </p:ext>
    </p:extLst>
  </p:cSld>
  <p:clrMapOvr>
    <a:masterClrMapping/>
  </p:clrMapOvr>
  <mc:AlternateContent xmlns:mc="http://schemas.openxmlformats.org/markup-compatibility/2006">
    <mc:Choice xmlns:p14="http://schemas.microsoft.com/office/powerpoint/2010/main" Requires="p14">
      <p:transition spd="slow" p14:dur="2000" advTm="28650"/>
    </mc:Choice>
    <mc:Fallback>
      <p:transition spd="slow" advTm="28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FC7A-E7A3-D1B0-AEC1-A4D92D2E1F81}"/>
              </a:ext>
            </a:extLst>
          </p:cNvPr>
          <p:cNvSpPr>
            <a:spLocks noGrp="1"/>
          </p:cNvSpPr>
          <p:nvPr>
            <p:ph type="title"/>
          </p:nvPr>
        </p:nvSpPr>
        <p:spPr/>
        <p:txBody>
          <a:bodyPr/>
          <a:lstStyle/>
          <a:p>
            <a:r>
              <a:rPr lang="en-US" dirty="0"/>
              <a:t>Physical issues</a:t>
            </a:r>
          </a:p>
        </p:txBody>
      </p:sp>
      <p:sp>
        <p:nvSpPr>
          <p:cNvPr id="3" name="Content Placeholder 2">
            <a:extLst>
              <a:ext uri="{FF2B5EF4-FFF2-40B4-BE49-F238E27FC236}">
                <a16:creationId xmlns:a16="http://schemas.microsoft.com/office/drawing/2014/main" id="{E6D8C325-3D94-E661-D5D9-98AC742726AC}"/>
              </a:ext>
            </a:extLst>
          </p:cNvPr>
          <p:cNvSpPr>
            <a:spLocks noGrp="1"/>
          </p:cNvSpPr>
          <p:nvPr>
            <p:ph idx="1"/>
          </p:nvPr>
        </p:nvSpPr>
        <p:spPr/>
        <p:txBody>
          <a:bodyPr>
            <a:normAutofit/>
          </a:bodyPr>
          <a:lstStyle/>
          <a:p>
            <a:r>
              <a:rPr lang="en-US" dirty="0"/>
              <a:t>From working for long periods, I find I struggled with restlessness and needed to take frequent breaks as I would lack concentration if I was sat for too long. I would go to the gym or for a walk to try avoid this. </a:t>
            </a:r>
          </a:p>
          <a:p>
            <a:r>
              <a:rPr lang="en-US" dirty="0"/>
              <a:t>I too struggled with muscular issues, this causing me to ache if sat down for too long and not stretching my legs.</a:t>
            </a:r>
          </a:p>
          <a:p>
            <a:r>
              <a:rPr lang="en-US" dirty="0"/>
              <a:t>By spending time outdoors, or by going for coffee with a friend not only distracted me from my workload but I would enjoy leaving the accommodation sometimes.  </a:t>
            </a:r>
          </a:p>
        </p:txBody>
      </p:sp>
      <p:pic>
        <p:nvPicPr>
          <p:cNvPr id="12" name="Audio 11">
            <a:hlinkClick r:id="" action="ppaction://media"/>
            <a:extLst>
              <a:ext uri="{FF2B5EF4-FFF2-40B4-BE49-F238E27FC236}">
                <a16:creationId xmlns:a16="http://schemas.microsoft.com/office/drawing/2014/main" id="{E27F35CF-C411-3168-B77D-290D326632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6292178"/>
      </p:ext>
    </p:extLst>
  </p:cSld>
  <p:clrMapOvr>
    <a:masterClrMapping/>
  </p:clrMapOvr>
  <mc:AlternateContent xmlns:mc="http://schemas.openxmlformats.org/markup-compatibility/2006">
    <mc:Choice xmlns:p14="http://schemas.microsoft.com/office/powerpoint/2010/main" Requires="p14">
      <p:transition spd="slow" p14:dur="2000" advTm="28053"/>
    </mc:Choice>
    <mc:Fallback>
      <p:transition spd="slow" advTm="28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0A1B-FBE2-4331-040E-EAD97A582FE3}"/>
              </a:ext>
            </a:extLst>
          </p:cNvPr>
          <p:cNvSpPr>
            <a:spLocks noGrp="1"/>
          </p:cNvSpPr>
          <p:nvPr>
            <p:ph type="title"/>
          </p:nvPr>
        </p:nvSpPr>
        <p:spPr/>
        <p:txBody>
          <a:bodyPr/>
          <a:lstStyle/>
          <a:p>
            <a:r>
              <a:rPr lang="en-US" dirty="0"/>
              <a:t>Reflection</a:t>
            </a:r>
          </a:p>
        </p:txBody>
      </p:sp>
      <p:sp>
        <p:nvSpPr>
          <p:cNvPr id="3" name="Content Placeholder 2">
            <a:extLst>
              <a:ext uri="{FF2B5EF4-FFF2-40B4-BE49-F238E27FC236}">
                <a16:creationId xmlns:a16="http://schemas.microsoft.com/office/drawing/2014/main" id="{726FE152-1B32-A3A4-FAE4-3D8AB7726EE5}"/>
              </a:ext>
            </a:extLst>
          </p:cNvPr>
          <p:cNvSpPr>
            <a:spLocks noGrp="1"/>
          </p:cNvSpPr>
          <p:nvPr>
            <p:ph idx="1"/>
          </p:nvPr>
        </p:nvSpPr>
        <p:spPr/>
        <p:txBody>
          <a:bodyPr>
            <a:normAutofit lnSpcReduction="10000"/>
          </a:bodyPr>
          <a:lstStyle/>
          <a:p>
            <a:r>
              <a:rPr lang="en-US" dirty="0"/>
              <a:t>Although feeling a lot of stress and anxiety, I can now reflect on it and say that these feelings were unnecessary.  </a:t>
            </a:r>
          </a:p>
          <a:p>
            <a:r>
              <a:rPr lang="en-US" dirty="0"/>
              <a:t>After frequently speaking to my lecturers and student support on teams and zoom meetings, I was made to feel more at ease and was reassured I was fully capable. I was given ways of completing work from the degree at a slow and steady pace, being told I did not need to rush or overwhelm myself with a high workload. After speaking to my tutors and support from my university, I instantly felt calmer and more motivated to carry on getting up to date on my work.</a:t>
            </a:r>
          </a:p>
          <a:p>
            <a:r>
              <a:rPr lang="en-US" dirty="0"/>
              <a:t>Before these meetings I would feel mentally fatigued but from being reassured I no longer would worry so much.</a:t>
            </a:r>
          </a:p>
        </p:txBody>
      </p:sp>
      <p:pic>
        <p:nvPicPr>
          <p:cNvPr id="5" name="Audio 4">
            <a:hlinkClick r:id="" action="ppaction://media"/>
            <a:extLst>
              <a:ext uri="{FF2B5EF4-FFF2-40B4-BE49-F238E27FC236}">
                <a16:creationId xmlns:a16="http://schemas.microsoft.com/office/drawing/2014/main" id="{C6AD6867-4931-7A5A-53DE-23E69FC91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93678022"/>
      </p:ext>
    </p:extLst>
  </p:cSld>
  <p:clrMapOvr>
    <a:masterClrMapping/>
  </p:clrMapOvr>
  <mc:AlternateContent xmlns:mc="http://schemas.openxmlformats.org/markup-compatibility/2006">
    <mc:Choice xmlns:p14="http://schemas.microsoft.com/office/powerpoint/2010/main" Requires="p14">
      <p:transition spd="slow" p14:dur="2000" advTm="41184"/>
    </mc:Choice>
    <mc:Fallback>
      <p:transition spd="slow" advTm="41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37C4-FE99-2603-F70B-22C59CD79D9E}"/>
              </a:ext>
            </a:extLst>
          </p:cNvPr>
          <p:cNvSpPr>
            <a:spLocks noGrp="1"/>
          </p:cNvSpPr>
          <p:nvPr>
            <p:ph type="title"/>
          </p:nvPr>
        </p:nvSpPr>
        <p:spPr/>
        <p:txBody>
          <a:bodyPr/>
          <a:lstStyle/>
          <a:p>
            <a:r>
              <a:rPr lang="en-US" dirty="0"/>
              <a:t>Moving Forward</a:t>
            </a:r>
          </a:p>
        </p:txBody>
      </p:sp>
      <p:sp>
        <p:nvSpPr>
          <p:cNvPr id="3" name="Content Placeholder 2">
            <a:extLst>
              <a:ext uri="{FF2B5EF4-FFF2-40B4-BE49-F238E27FC236}">
                <a16:creationId xmlns:a16="http://schemas.microsoft.com/office/drawing/2014/main" id="{A8049099-31CF-4D26-BB6A-F71864ED7F55}"/>
              </a:ext>
            </a:extLst>
          </p:cNvPr>
          <p:cNvSpPr>
            <a:spLocks noGrp="1"/>
          </p:cNvSpPr>
          <p:nvPr>
            <p:ph idx="1"/>
          </p:nvPr>
        </p:nvSpPr>
        <p:spPr/>
        <p:txBody>
          <a:bodyPr>
            <a:normAutofit fontScale="85000" lnSpcReduction="20000"/>
          </a:bodyPr>
          <a:lstStyle/>
          <a:p>
            <a:r>
              <a:rPr lang="en-US" dirty="0"/>
              <a:t>Moving forward, I will make sure that for my assignments and assessments for my degree are more organized and I will work hard not to fall behind. This would lead to me feeling similar feelings with having to catch up as I did previously. From being fully caught up, this will allow me to plan for each of them, do more research on topics and go into more depth while continuing to gain knowledge on the course. </a:t>
            </a:r>
          </a:p>
          <a:p>
            <a:r>
              <a:rPr lang="en-US" dirty="0"/>
              <a:t>Now I won't have extra assignments and exams due, I will have more time to complete them. I won’t procrastinate as much or doubt my abilities to do well. </a:t>
            </a:r>
          </a:p>
          <a:p>
            <a:r>
              <a:rPr lang="en-US" dirty="0"/>
              <a:t>Furthermore, I feel that now being able to attend university on campus again, I can get further support and more guidance from my lecturers on the course. They can inform and show me how each task that is due is correctly completed. Also, I can get support for my mental health when I next feel emotions including stress or overwhelm. All emotions can cause me to feel anxiety and further issues which I hope to avoid by seeking support. </a:t>
            </a:r>
          </a:p>
        </p:txBody>
      </p:sp>
      <p:pic>
        <p:nvPicPr>
          <p:cNvPr id="9" name="Audio 8">
            <a:hlinkClick r:id="" action="ppaction://media"/>
            <a:extLst>
              <a:ext uri="{FF2B5EF4-FFF2-40B4-BE49-F238E27FC236}">
                <a16:creationId xmlns:a16="http://schemas.microsoft.com/office/drawing/2014/main" id="{2CE64326-EB8B-1D48-EA97-DD1D4E3C2B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49964362"/>
      </p:ext>
    </p:extLst>
  </p:cSld>
  <p:clrMapOvr>
    <a:masterClrMapping/>
  </p:clrMapOvr>
  <mc:AlternateContent xmlns:mc="http://schemas.openxmlformats.org/markup-compatibility/2006">
    <mc:Choice xmlns:p14="http://schemas.microsoft.com/office/powerpoint/2010/main" Requires="p14">
      <p:transition spd="slow" p14:dur="2000" advTm="59509"/>
    </mc:Choice>
    <mc:Fallback>
      <p:transition spd="slow" advTm="59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0DE2-0185-69EF-EE0D-4CAF82BA1CC4}"/>
              </a:ext>
            </a:extLst>
          </p:cNvPr>
          <p:cNvSpPr>
            <a:spLocks noGrp="1"/>
          </p:cNvSpPr>
          <p:nvPr>
            <p:ph type="title"/>
          </p:nvPr>
        </p:nvSpPr>
        <p:spPr/>
        <p:txBody>
          <a:bodyPr/>
          <a:lstStyle/>
          <a:p>
            <a:r>
              <a:rPr lang="en-US" dirty="0"/>
              <a:t>Moving Forward (Continued)</a:t>
            </a:r>
          </a:p>
        </p:txBody>
      </p:sp>
      <p:sp>
        <p:nvSpPr>
          <p:cNvPr id="3" name="Content Placeholder 2">
            <a:extLst>
              <a:ext uri="{FF2B5EF4-FFF2-40B4-BE49-F238E27FC236}">
                <a16:creationId xmlns:a16="http://schemas.microsoft.com/office/drawing/2014/main" id="{C8AC20CA-45A6-C48D-5358-EA6E5B5655C1}"/>
              </a:ext>
            </a:extLst>
          </p:cNvPr>
          <p:cNvSpPr>
            <a:spLocks noGrp="1"/>
          </p:cNvSpPr>
          <p:nvPr>
            <p:ph idx="1"/>
          </p:nvPr>
        </p:nvSpPr>
        <p:spPr/>
        <p:txBody>
          <a:bodyPr>
            <a:normAutofit lnSpcReduction="10000"/>
          </a:bodyPr>
          <a:lstStyle/>
          <a:p>
            <a:r>
              <a:rPr lang="en-US" dirty="0"/>
              <a:t>By now being capable to attend university on campus, socially interact with my tutors and classmates, I can build more relationships with them. I was not fully able to do this while learning online. </a:t>
            </a:r>
          </a:p>
          <a:p>
            <a:r>
              <a:rPr lang="en-US" dirty="0"/>
              <a:t>I am excited to attend university again and I am truly grateful for the opportunity Alison the course director has given me by allowing me to start the course on a later date. </a:t>
            </a:r>
          </a:p>
          <a:p>
            <a:r>
              <a:rPr lang="en-US" dirty="0"/>
              <a:t>I am sure I will further enjoy the courses content.</a:t>
            </a:r>
          </a:p>
          <a:p>
            <a:r>
              <a:rPr lang="en-US" dirty="0"/>
              <a:t>I have hope of becoming a nutritionist while too becoming a personal trainer alongside this. I am looking forward to gaining more knowledge to work towards bettering my own body, mind and training goals. </a:t>
            </a:r>
          </a:p>
        </p:txBody>
      </p:sp>
      <p:pic>
        <p:nvPicPr>
          <p:cNvPr id="6" name="Audio 5">
            <a:hlinkClick r:id="" action="ppaction://media"/>
            <a:extLst>
              <a:ext uri="{FF2B5EF4-FFF2-40B4-BE49-F238E27FC236}">
                <a16:creationId xmlns:a16="http://schemas.microsoft.com/office/drawing/2014/main" id="{3946BB32-7798-CCDB-D9EF-5AC4B56819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80038637"/>
      </p:ext>
    </p:extLst>
  </p:cSld>
  <p:clrMapOvr>
    <a:masterClrMapping/>
  </p:clrMapOvr>
  <mc:AlternateContent xmlns:mc="http://schemas.openxmlformats.org/markup-compatibility/2006">
    <mc:Choice xmlns:p14="http://schemas.microsoft.com/office/powerpoint/2010/main" Requires="p14">
      <p:transition spd="slow" p14:dur="2000" advTm="36586"/>
    </mc:Choice>
    <mc:Fallback>
      <p:transition spd="slow" advTm="3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622C-32D0-373D-0B17-536F2377EE29}"/>
              </a:ext>
            </a:extLst>
          </p:cNvPr>
          <p:cNvSpPr>
            <a:spLocks noGrp="1"/>
          </p:cNvSpPr>
          <p:nvPr>
            <p:ph type="title"/>
          </p:nvPr>
        </p:nvSpPr>
        <p:spPr/>
        <p:txBody>
          <a:bodyPr/>
          <a:lstStyle/>
          <a:p>
            <a:pPr algn="ctr"/>
            <a:r>
              <a:rPr lang="en-US" dirty="0"/>
              <a:t>Thank you!!!</a:t>
            </a:r>
          </a:p>
        </p:txBody>
      </p:sp>
      <p:pic>
        <p:nvPicPr>
          <p:cNvPr id="4" name="Content Placeholder 3">
            <a:extLst>
              <a:ext uri="{FF2B5EF4-FFF2-40B4-BE49-F238E27FC236}">
                <a16:creationId xmlns:a16="http://schemas.microsoft.com/office/drawing/2014/main" id="{AC4B2FED-C847-5929-44DF-D413331147EA}"/>
              </a:ext>
            </a:extLst>
          </p:cNvPr>
          <p:cNvPicPr>
            <a:picLocks noGrp="1" noChangeAspect="1"/>
          </p:cNvPicPr>
          <p:nvPr>
            <p:ph idx="1"/>
          </p:nvPr>
        </p:nvPicPr>
        <p:blipFill>
          <a:blip r:embed="rId4"/>
          <a:stretch>
            <a:fillRect/>
          </a:stretch>
        </p:blipFill>
        <p:spPr>
          <a:xfrm>
            <a:off x="3727450" y="2051844"/>
            <a:ext cx="4737100" cy="3771900"/>
          </a:xfrm>
          <a:prstGeom prst="rect">
            <a:avLst/>
          </a:prstGeom>
        </p:spPr>
      </p:pic>
      <p:pic>
        <p:nvPicPr>
          <p:cNvPr id="6" name="Audio 5">
            <a:hlinkClick r:id="" action="ppaction://media"/>
            <a:extLst>
              <a:ext uri="{FF2B5EF4-FFF2-40B4-BE49-F238E27FC236}">
                <a16:creationId xmlns:a16="http://schemas.microsoft.com/office/drawing/2014/main" id="{E1E547E5-8775-1643-CC9B-87E7B3CAAD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94802530"/>
      </p:ext>
    </p:extLst>
  </p:cSld>
  <p:clrMapOvr>
    <a:masterClrMapping/>
  </p:clrMapOvr>
  <mc:AlternateContent xmlns:mc="http://schemas.openxmlformats.org/markup-compatibility/2006">
    <mc:Choice xmlns:p14="http://schemas.microsoft.com/office/powerpoint/2010/main" Requires="p14">
      <p:transition spd="slow" p14:dur="2000" advTm="2304"/>
    </mc:Choice>
    <mc:Fallback>
      <p:transition spd="slow" advTm="2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162</TotalTime>
  <Words>1495</Words>
  <Application>Microsoft Macintosh PowerPoint</Application>
  <PresentationFormat>Widescreen</PresentationFormat>
  <Paragraphs>47</Paragraphs>
  <Slides>13</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My University Experience So Far</vt:lpstr>
      <vt:lpstr>Introduction</vt:lpstr>
      <vt:lpstr>Strengths</vt:lpstr>
      <vt:lpstr>Weaknesses</vt:lpstr>
      <vt:lpstr>High Workload</vt:lpstr>
      <vt:lpstr>Self Doubt</vt:lpstr>
      <vt:lpstr>Isolation</vt:lpstr>
      <vt:lpstr>Work Effort</vt:lpstr>
      <vt:lpstr>Physical issues</vt:lpstr>
      <vt:lpstr>Reflection</vt:lpstr>
      <vt:lpstr>Moving Forward</vt:lpstr>
      <vt:lpstr>Moving Forward (Continued)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University Experience So Far</dc:title>
  <dc:creator>Roberts, Kerin</dc:creator>
  <cp:lastModifiedBy>Roberts, Kerin</cp:lastModifiedBy>
  <cp:revision>5</cp:revision>
  <dcterms:created xsi:type="dcterms:W3CDTF">2023-01-12T18:24:03Z</dcterms:created>
  <dcterms:modified xsi:type="dcterms:W3CDTF">2023-01-16T15:13:18Z</dcterms:modified>
</cp:coreProperties>
</file>