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50"/>
  </p:notesMasterIdLst>
  <p:sldIdLst>
    <p:sldId id="393" r:id="rId2"/>
    <p:sldId id="320" r:id="rId3"/>
    <p:sldId id="354" r:id="rId4"/>
    <p:sldId id="323" r:id="rId5"/>
    <p:sldId id="355" r:id="rId6"/>
    <p:sldId id="328" r:id="rId7"/>
    <p:sldId id="339" r:id="rId8"/>
    <p:sldId id="324" r:id="rId9"/>
    <p:sldId id="388" r:id="rId10"/>
    <p:sldId id="356" r:id="rId11"/>
    <p:sldId id="357" r:id="rId12"/>
    <p:sldId id="358" r:id="rId13"/>
    <p:sldId id="359" r:id="rId14"/>
    <p:sldId id="360" r:id="rId15"/>
    <p:sldId id="362" r:id="rId16"/>
    <p:sldId id="364" r:id="rId17"/>
    <p:sldId id="363" r:id="rId18"/>
    <p:sldId id="366" r:id="rId19"/>
    <p:sldId id="365" r:id="rId20"/>
    <p:sldId id="361" r:id="rId21"/>
    <p:sldId id="367" r:id="rId22"/>
    <p:sldId id="368" r:id="rId23"/>
    <p:sldId id="369" r:id="rId24"/>
    <p:sldId id="370" r:id="rId25"/>
    <p:sldId id="326" r:id="rId26"/>
    <p:sldId id="389" r:id="rId27"/>
    <p:sldId id="372" r:id="rId28"/>
    <p:sldId id="373" r:id="rId29"/>
    <p:sldId id="371" r:id="rId30"/>
    <p:sldId id="374" r:id="rId31"/>
    <p:sldId id="327" r:id="rId32"/>
    <p:sldId id="390" r:id="rId33"/>
    <p:sldId id="375" r:id="rId34"/>
    <p:sldId id="377" r:id="rId35"/>
    <p:sldId id="378" r:id="rId36"/>
    <p:sldId id="379" r:id="rId37"/>
    <p:sldId id="380" r:id="rId38"/>
    <p:sldId id="381" r:id="rId39"/>
    <p:sldId id="382" r:id="rId40"/>
    <p:sldId id="384" r:id="rId41"/>
    <p:sldId id="383" r:id="rId42"/>
    <p:sldId id="385" r:id="rId43"/>
    <p:sldId id="386" r:id="rId44"/>
    <p:sldId id="292" r:id="rId45"/>
    <p:sldId id="376" r:id="rId46"/>
    <p:sldId id="304" r:id="rId47"/>
    <p:sldId id="387" r:id="rId48"/>
    <p:sldId id="391"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usan" initials="s" lastIdx="14" clrIdx="0"/>
  <p:cmAuthor id="1" name="Oliver Laasch" initials="OL" lastIdx="9"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p:cViewPr varScale="1">
        <p:scale>
          <a:sx n="101" d="100"/>
          <a:sy n="101" d="100"/>
        </p:scale>
        <p:origin x="176"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commentAuthors" Target="commentAuthors.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C6A6FC-A97F-41AC-8228-79DB1F6F7F84}" type="datetimeFigureOut">
              <a:rPr lang="en-US" smtClean="0"/>
              <a:pPr/>
              <a:t>11/28/2019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A51A9A-51B5-45D3-8F77-EDE546104211}" type="slidenum">
              <a:rPr lang="en-US" smtClean="0"/>
              <a:pPr/>
              <a:t>‹#›</a:t>
            </a:fld>
            <a:endParaRPr lang="en-US"/>
          </a:p>
        </p:txBody>
      </p:sp>
    </p:spTree>
    <p:extLst>
      <p:ext uri="{BB962C8B-B14F-4D97-AF65-F5344CB8AC3E}">
        <p14:creationId xmlns:p14="http://schemas.microsoft.com/office/powerpoint/2010/main" val="1402474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6" name="Slide Number Placeholder 5"/>
          <p:cNvSpPr>
            <a:spLocks noGrp="1"/>
          </p:cNvSpPr>
          <p:nvPr>
            <p:ph type="sldNum" sz="quarter" idx="12"/>
          </p:nvPr>
        </p:nvSpPr>
        <p:spPr/>
        <p:txBody>
          <a:bodyPr/>
          <a:lstStyle/>
          <a:p>
            <a:fld id="{EEF6F1D5-399F-4C96-B137-0556938C3B35}"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1" name="Footer Placeholder 4"/>
          <p:cNvSpPr>
            <a:spLocks noGrp="1"/>
          </p:cNvSpPr>
          <p:nvPr>
            <p:ph type="ftr" sz="quarter" idx="10"/>
          </p:nvPr>
        </p:nvSpPr>
        <p:spPr>
          <a:xfrm>
            <a:off x="0" y="6483350"/>
            <a:ext cx="8540750" cy="365125"/>
          </a:xfrm>
          <a:prstGeom prst="rect">
            <a:avLst/>
          </a:prstGeom>
        </p:spPr>
        <p:txBody>
          <a:bodyPr/>
          <a:lstStyle>
            <a:lvl1pPr>
              <a:defRPr/>
            </a:lvl1pPr>
          </a:lstStyle>
          <a:p>
            <a:pPr>
              <a:defRPr/>
            </a:pPr>
            <a:r>
              <a:rPr lang="en-US" dirty="0"/>
              <a:t>© 2014 </a:t>
            </a:r>
            <a:r>
              <a:rPr lang="en-US" dirty="0" err="1"/>
              <a:t>Cengage</a:t>
            </a:r>
            <a:r>
              <a:rPr lang="en-US" dirty="0"/>
              <a:t> Learning. All Rights Reserved. May not be copied, scanned, or duplicated, in whole or in part, except for use as  permitted in a license distributed with a certain product or service or otherwise on a password-protected website for classroom use.</a:t>
            </a:r>
            <a:endParaRPr lang="en-US" dirty="0">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lvl1pPr>
              <a:defRPr b="1" i="0" baseline="0"/>
            </a:lvl1pPr>
            <a:lvl2pPr>
              <a:defRPr b="1" i="0" baseline="0"/>
            </a:lvl2pPr>
            <a:extLst/>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fld id="{EEF6F1D5-399F-4C96-B137-0556938C3B35}" type="slidenum">
              <a:rPr lang="en-US" smtClean="0"/>
              <a:pPr/>
              <a:t>‹#›</a:t>
            </a:fld>
            <a:endParaRPr lang="en-US"/>
          </a:p>
        </p:txBody>
      </p:sp>
      <p:sp>
        <p:nvSpPr>
          <p:cNvPr id="7" name="Footer Placeholder 4"/>
          <p:cNvSpPr txBox="1">
            <a:spLocks/>
          </p:cNvSpPr>
          <p:nvPr userDrawn="1"/>
        </p:nvSpPr>
        <p:spPr>
          <a:xfrm>
            <a:off x="0" y="6492875"/>
            <a:ext cx="8540750" cy="365125"/>
          </a:xfrm>
          <a:prstGeom prst="rect">
            <a:avLst/>
          </a:prstGeom>
        </p:spPr>
        <p:txBody>
          <a:bodyPr/>
          <a:lstStyle>
            <a:lvl1pPr>
              <a:defRPr sz="900"/>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smtClean="0">
                <a:ln>
                  <a:noFill/>
                </a:ln>
                <a:solidFill>
                  <a:schemeClr val="tx1"/>
                </a:solidFill>
                <a:effectLst/>
                <a:uLnTx/>
                <a:uFillTx/>
                <a:latin typeface="+mn-lt"/>
                <a:ea typeface="+mn-ea"/>
                <a:cs typeface="+mn-cs"/>
              </a:rPr>
              <a:t>© 2015 </a:t>
            </a:r>
            <a:r>
              <a:rPr kumimoji="0" lang="en-US" sz="900" b="0" i="0" u="none" strike="noStrike" kern="1200" cap="none" spc="0" normalizeH="0" baseline="0" noProof="0" dirty="0" err="1" smtClean="0">
                <a:ln>
                  <a:noFill/>
                </a:ln>
                <a:solidFill>
                  <a:schemeClr val="tx1"/>
                </a:solidFill>
                <a:effectLst/>
                <a:uLnTx/>
                <a:uFillTx/>
                <a:latin typeface="+mn-lt"/>
                <a:ea typeface="+mn-ea"/>
                <a:cs typeface="+mn-cs"/>
              </a:rPr>
              <a:t>Cengage</a:t>
            </a:r>
            <a:r>
              <a:rPr kumimoji="0" lang="en-US" sz="900" b="0" i="0" u="none" strike="noStrike" kern="1200" cap="none" spc="0" normalizeH="0" baseline="0" noProof="0" dirty="0" smtClean="0">
                <a:ln>
                  <a:noFill/>
                </a:ln>
                <a:solidFill>
                  <a:schemeClr val="tx1"/>
                </a:solidFill>
                <a:effectLst/>
                <a:uLnTx/>
                <a:uFillTx/>
                <a:latin typeface="+mn-lt"/>
                <a:ea typeface="+mn-ea"/>
                <a:cs typeface="+mn-cs"/>
              </a:rPr>
              <a:t> Learning. All Rights Reserved. May not be copied, scanned, or duplicated, in whole or in part, except for use as  permitted in a license distributed with a certain product or service or otherwise on a password-protected website for classroom use.</a:t>
            </a:r>
            <a:endParaRPr kumimoji="0" lang="en-US" sz="9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57200" y="6476999"/>
            <a:ext cx="2133600" cy="274320"/>
          </a:xfrm>
          <a:prstGeom prst="rect">
            <a:avLst/>
          </a:prstGeom>
        </p:spPr>
        <p:txBody>
          <a:bodyPr/>
          <a:lstStyle/>
          <a:p>
            <a:fld id="{20E8199D-348C-4FB9-B2D3-AD32AFBFD246}" type="datetime1">
              <a:rPr lang="en-US" smtClean="0"/>
              <a:pPr/>
              <a:t>11/28/2019</a:t>
            </a:fld>
            <a:endParaRPr lang="en-US"/>
          </a:p>
        </p:txBody>
      </p:sp>
      <p:sp>
        <p:nvSpPr>
          <p:cNvPr id="5" name="Footer Placeholder 4"/>
          <p:cNvSpPr>
            <a:spLocks noGrp="1"/>
          </p:cNvSpPr>
          <p:nvPr>
            <p:ph type="ftr" sz="quarter" idx="11"/>
          </p:nvPr>
        </p:nvSpPr>
        <p:spPr>
          <a:xfrm>
            <a:off x="2640596" y="6476999"/>
            <a:ext cx="5507719" cy="274320"/>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EF6F1D5-399F-4C96-B137-0556938C3B3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EEF6F1D5-399F-4C96-B137-0556938C3B35}" type="slidenum">
              <a:rPr lang="en-US" smtClean="0"/>
              <a:pPr/>
              <a:t>‹#›</a:t>
            </a:fld>
            <a:endParaRPr lang="en-US"/>
          </a:p>
        </p:txBody>
      </p:sp>
      <p:sp>
        <p:nvSpPr>
          <p:cNvPr id="9" name="Footer Placeholder 4"/>
          <p:cNvSpPr txBox="1">
            <a:spLocks/>
          </p:cNvSpPr>
          <p:nvPr userDrawn="1"/>
        </p:nvSpPr>
        <p:spPr>
          <a:xfrm>
            <a:off x="0" y="6492875"/>
            <a:ext cx="8540750" cy="365125"/>
          </a:xfrm>
          <a:prstGeom prst="rect">
            <a:avLst/>
          </a:prstGeom>
        </p:spPr>
        <p:txBody>
          <a:bodyPr/>
          <a:lstStyle>
            <a:lvl1pPr>
              <a:defRPr sz="900"/>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smtClean="0">
                <a:ln>
                  <a:noFill/>
                </a:ln>
                <a:solidFill>
                  <a:schemeClr val="tx1"/>
                </a:solidFill>
                <a:effectLst/>
                <a:uLnTx/>
                <a:uFillTx/>
                <a:latin typeface="+mn-lt"/>
                <a:ea typeface="+mn-ea"/>
                <a:cs typeface="+mn-cs"/>
              </a:rPr>
              <a:t>© 2015 </a:t>
            </a:r>
            <a:r>
              <a:rPr kumimoji="0" lang="en-US" sz="900" b="0" i="0" u="none" strike="noStrike" kern="1200" cap="none" spc="0" normalizeH="0" baseline="0" noProof="0" dirty="0" err="1" smtClean="0">
                <a:ln>
                  <a:noFill/>
                </a:ln>
                <a:solidFill>
                  <a:schemeClr val="tx1"/>
                </a:solidFill>
                <a:effectLst/>
                <a:uLnTx/>
                <a:uFillTx/>
                <a:latin typeface="+mn-lt"/>
                <a:ea typeface="+mn-ea"/>
                <a:cs typeface="+mn-cs"/>
              </a:rPr>
              <a:t>Cengage</a:t>
            </a:r>
            <a:r>
              <a:rPr kumimoji="0" lang="en-US" sz="900" b="0" i="0" u="none" strike="noStrike" kern="1200" cap="none" spc="0" normalizeH="0" baseline="0" noProof="0" dirty="0" smtClean="0">
                <a:ln>
                  <a:noFill/>
                </a:ln>
                <a:solidFill>
                  <a:schemeClr val="tx1"/>
                </a:solidFill>
                <a:effectLst/>
                <a:uLnTx/>
                <a:uFillTx/>
                <a:latin typeface="+mn-lt"/>
                <a:ea typeface="+mn-ea"/>
                <a:cs typeface="+mn-cs"/>
              </a:rPr>
              <a:t> Learning. All Rights Reserved. May not be copied, scanned, or duplicated, in whole or in part, except for use as  permitted in a license distributed with a certain product or service or otherwise on a password-protected website for classroom use.</a:t>
            </a:r>
            <a:endParaRPr kumimoji="0" lang="en-US" sz="9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Slide Number Placeholder 8"/>
          <p:cNvSpPr>
            <a:spLocks noGrp="1"/>
          </p:cNvSpPr>
          <p:nvPr>
            <p:ph type="sldNum" sz="quarter" idx="12"/>
          </p:nvPr>
        </p:nvSpPr>
        <p:spPr/>
        <p:txBody>
          <a:bodyPr/>
          <a:lstStyle/>
          <a:p>
            <a:fld id="{EEF6F1D5-399F-4C96-B137-0556938C3B35}" type="slidenum">
              <a:rPr lang="en-US" smtClean="0"/>
              <a:pPr/>
              <a:t>‹#›</a:t>
            </a:fld>
            <a:endParaRPr lang="en-US"/>
          </a:p>
        </p:txBody>
      </p:sp>
      <p:sp>
        <p:nvSpPr>
          <p:cNvPr id="10" name="Footer Placeholder 4"/>
          <p:cNvSpPr txBox="1">
            <a:spLocks/>
          </p:cNvSpPr>
          <p:nvPr userDrawn="1"/>
        </p:nvSpPr>
        <p:spPr>
          <a:xfrm>
            <a:off x="0" y="6492875"/>
            <a:ext cx="8540750" cy="365125"/>
          </a:xfrm>
          <a:prstGeom prst="rect">
            <a:avLst/>
          </a:prstGeom>
        </p:spPr>
        <p:txBody>
          <a:bodyPr/>
          <a:lstStyle>
            <a:lvl1pPr>
              <a:defRPr sz="900"/>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smtClean="0">
                <a:ln>
                  <a:noFill/>
                </a:ln>
                <a:solidFill>
                  <a:schemeClr val="tx1"/>
                </a:solidFill>
                <a:effectLst/>
                <a:uLnTx/>
                <a:uFillTx/>
                <a:latin typeface="+mn-lt"/>
                <a:ea typeface="+mn-ea"/>
                <a:cs typeface="+mn-cs"/>
              </a:rPr>
              <a:t>© 2015 </a:t>
            </a:r>
            <a:r>
              <a:rPr kumimoji="0" lang="en-US" sz="900" b="0" i="0" u="none" strike="noStrike" kern="1200" cap="none" spc="0" normalizeH="0" baseline="0" noProof="0" dirty="0" err="1" smtClean="0">
                <a:ln>
                  <a:noFill/>
                </a:ln>
                <a:solidFill>
                  <a:schemeClr val="tx1"/>
                </a:solidFill>
                <a:effectLst/>
                <a:uLnTx/>
                <a:uFillTx/>
                <a:latin typeface="+mn-lt"/>
                <a:ea typeface="+mn-ea"/>
                <a:cs typeface="+mn-cs"/>
              </a:rPr>
              <a:t>Cengage</a:t>
            </a:r>
            <a:r>
              <a:rPr kumimoji="0" lang="en-US" sz="900" b="0" i="0" u="none" strike="noStrike" kern="1200" cap="none" spc="0" normalizeH="0" baseline="0" noProof="0" dirty="0" smtClean="0">
                <a:ln>
                  <a:noFill/>
                </a:ln>
                <a:solidFill>
                  <a:schemeClr val="tx1"/>
                </a:solidFill>
                <a:effectLst/>
                <a:uLnTx/>
                <a:uFillTx/>
                <a:latin typeface="+mn-lt"/>
                <a:ea typeface="+mn-ea"/>
                <a:cs typeface="+mn-cs"/>
              </a:rPr>
              <a:t> Learning. All Rights Reserved. May not be copied, scanned, or duplicated, in whole or in part, except for use as  permitted in a license distributed with a certain product or service or otherwise on a password-protected website for classroom use.</a:t>
            </a:r>
            <a:endParaRPr kumimoji="0" lang="en-US" sz="9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p:txBody>
          <a:bodyPr/>
          <a:lstStyle/>
          <a:p>
            <a:fld id="{EEF6F1D5-399F-4C96-B137-0556938C3B35}" type="slidenum">
              <a:rPr lang="en-US" smtClean="0"/>
              <a:pPr/>
              <a:t>‹#›</a:t>
            </a:fld>
            <a:endParaRPr lang="en-US"/>
          </a:p>
        </p:txBody>
      </p:sp>
      <p:sp>
        <p:nvSpPr>
          <p:cNvPr id="6" name="Footer Placeholder 4"/>
          <p:cNvSpPr txBox="1">
            <a:spLocks/>
          </p:cNvSpPr>
          <p:nvPr userDrawn="1"/>
        </p:nvSpPr>
        <p:spPr>
          <a:xfrm>
            <a:off x="0" y="6492875"/>
            <a:ext cx="8540750" cy="365125"/>
          </a:xfrm>
          <a:prstGeom prst="rect">
            <a:avLst/>
          </a:prstGeom>
        </p:spPr>
        <p:txBody>
          <a:bodyPr/>
          <a:lstStyle>
            <a:lvl1pPr>
              <a:defRPr sz="900"/>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smtClean="0">
                <a:ln>
                  <a:noFill/>
                </a:ln>
                <a:solidFill>
                  <a:schemeClr val="tx1"/>
                </a:solidFill>
                <a:effectLst/>
                <a:uLnTx/>
                <a:uFillTx/>
                <a:latin typeface="+mn-lt"/>
                <a:ea typeface="+mn-ea"/>
                <a:cs typeface="+mn-cs"/>
              </a:rPr>
              <a:t>© 2015 </a:t>
            </a:r>
            <a:r>
              <a:rPr kumimoji="0" lang="en-US" sz="900" b="0" i="0" u="none" strike="noStrike" kern="1200" cap="none" spc="0" normalizeH="0" baseline="0" noProof="0" dirty="0" err="1" smtClean="0">
                <a:ln>
                  <a:noFill/>
                </a:ln>
                <a:solidFill>
                  <a:schemeClr val="tx1"/>
                </a:solidFill>
                <a:effectLst/>
                <a:uLnTx/>
                <a:uFillTx/>
                <a:latin typeface="+mn-lt"/>
                <a:ea typeface="+mn-ea"/>
                <a:cs typeface="+mn-cs"/>
              </a:rPr>
              <a:t>Cengage</a:t>
            </a:r>
            <a:r>
              <a:rPr kumimoji="0" lang="en-US" sz="900" b="0" i="0" u="none" strike="noStrike" kern="1200" cap="none" spc="0" normalizeH="0" baseline="0" noProof="0" dirty="0" smtClean="0">
                <a:ln>
                  <a:noFill/>
                </a:ln>
                <a:solidFill>
                  <a:schemeClr val="tx1"/>
                </a:solidFill>
                <a:effectLst/>
                <a:uLnTx/>
                <a:uFillTx/>
                <a:latin typeface="+mn-lt"/>
                <a:ea typeface="+mn-ea"/>
                <a:cs typeface="+mn-cs"/>
              </a:rPr>
              <a:t> Learning. All Rights Reserved. May not be copied, scanned, or duplicated, in whole or in part, except for use as  permitted in a license distributed with a certain product or service or otherwise on a password-protected website for classroom use.</a:t>
            </a:r>
            <a:endParaRPr kumimoji="0" lang="en-US" sz="9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EF6F1D5-399F-4C96-B137-0556938C3B35}" type="slidenum">
              <a:rPr lang="en-US" smtClean="0"/>
              <a:pPr/>
              <a:t>‹#›</a:t>
            </a:fld>
            <a:endParaRPr lang="en-US"/>
          </a:p>
        </p:txBody>
      </p:sp>
      <p:sp>
        <p:nvSpPr>
          <p:cNvPr id="5" name="Footer Placeholder 4"/>
          <p:cNvSpPr>
            <a:spLocks noGrp="1"/>
          </p:cNvSpPr>
          <p:nvPr>
            <p:ph type="ftr" sz="quarter" idx="10"/>
          </p:nvPr>
        </p:nvSpPr>
        <p:spPr>
          <a:xfrm>
            <a:off x="0" y="6492875"/>
            <a:ext cx="8540750" cy="365125"/>
          </a:xfrm>
          <a:prstGeom prst="rect">
            <a:avLst/>
          </a:prstGeom>
        </p:spPr>
        <p:txBody>
          <a:bodyPr/>
          <a:lstStyle>
            <a:lvl1pPr>
              <a:defRPr sz="900"/>
            </a:lvl1pPr>
          </a:lstStyle>
          <a:p>
            <a:pPr>
              <a:defRPr/>
            </a:pPr>
            <a:r>
              <a:rPr lang="en-US" dirty="0" smtClean="0"/>
              <a:t>© 2015 </a:t>
            </a:r>
            <a:r>
              <a:rPr lang="en-US" dirty="0" err="1" smtClean="0"/>
              <a:t>Cengage</a:t>
            </a:r>
            <a:r>
              <a:rPr lang="en-US" dirty="0" smtClean="0"/>
              <a:t> Learning. All Rights Reserved. May not be copied, scanned, or duplicated, in whole or in part, except for use as  permitted in a license distributed with a certain product or service or otherwise on a password-protected website for classroom use.</a:t>
            </a:r>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76999"/>
            <a:ext cx="2133600" cy="274320"/>
          </a:xfrm>
          <a:prstGeom prst="rect">
            <a:avLst/>
          </a:prstGeom>
        </p:spPr>
        <p:txBody>
          <a:bodyPr/>
          <a:lstStyle/>
          <a:p>
            <a:fld id="{5FA2F3B0-5D39-4E2B-97AF-DD06CB848BBA}" type="datetime1">
              <a:rPr lang="en-US" smtClean="0"/>
              <a:pPr/>
              <a:t>11/28/2019</a:t>
            </a:fld>
            <a:endParaRPr lang="en-US"/>
          </a:p>
        </p:txBody>
      </p:sp>
      <p:sp>
        <p:nvSpPr>
          <p:cNvPr id="6" name="Footer Placeholder 5"/>
          <p:cNvSpPr>
            <a:spLocks noGrp="1"/>
          </p:cNvSpPr>
          <p:nvPr>
            <p:ph type="ftr" sz="quarter" idx="11"/>
          </p:nvPr>
        </p:nvSpPr>
        <p:spPr>
          <a:xfrm>
            <a:off x="2640596" y="6476999"/>
            <a:ext cx="5507719" cy="274320"/>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EEF6F1D5-399F-4C96-B137-0556938C3B35}"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a:prstGeom prst="rect">
            <a:avLst/>
          </a:prstGeom>
        </p:spPr>
        <p:txBody>
          <a:bodyPr/>
          <a:lstStyle/>
          <a:p>
            <a:fld id="{5C2D85CB-CF3E-4510-9E21-442A51D22E7F}" type="datetime1">
              <a:rPr lang="en-US" smtClean="0"/>
              <a:pPr/>
              <a:t>11/28/2019</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a:prstGeom prst="rect">
            <a:avLst/>
          </a:prstGeo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EEF6F1D5-399F-4C96-B137-0556938C3B3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57200" y="6476999"/>
            <a:ext cx="2133600" cy="274320"/>
          </a:xfrm>
          <a:prstGeom prst="rect">
            <a:avLst/>
          </a:prstGeom>
        </p:spPr>
        <p:txBody>
          <a:bodyPr/>
          <a:lstStyle/>
          <a:p>
            <a:fld id="{9DADC1C8-1E60-4143-9456-495DFC5254BC}" type="datetime1">
              <a:rPr lang="en-US" smtClean="0"/>
              <a:pPr/>
              <a:t>11/28/2019</a:t>
            </a:fld>
            <a:endParaRPr lang="en-US"/>
          </a:p>
        </p:txBody>
      </p:sp>
      <p:sp>
        <p:nvSpPr>
          <p:cNvPr id="5" name="Footer Placeholder 4"/>
          <p:cNvSpPr>
            <a:spLocks noGrp="1"/>
          </p:cNvSpPr>
          <p:nvPr>
            <p:ph type="ftr" sz="quarter" idx="11"/>
          </p:nvPr>
        </p:nvSpPr>
        <p:spPr>
          <a:xfrm>
            <a:off x="2640596" y="6476999"/>
            <a:ext cx="5507719" cy="274320"/>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EF6F1D5-399F-4C96-B137-0556938C3B3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57200" y="6476999"/>
            <a:ext cx="2133600" cy="274320"/>
          </a:xfrm>
          <a:prstGeom prst="rect">
            <a:avLst/>
          </a:prstGeom>
        </p:spPr>
        <p:txBody>
          <a:bodyPr/>
          <a:lstStyle/>
          <a:p>
            <a:fld id="{4A76ACFD-493D-441C-AF36-ECC3766EDF19}" type="datetime1">
              <a:rPr lang="en-US" smtClean="0"/>
              <a:pPr/>
              <a:t>11/28/2019</a:t>
            </a:fld>
            <a:endParaRPr lang="en-US"/>
          </a:p>
        </p:txBody>
      </p:sp>
      <p:sp>
        <p:nvSpPr>
          <p:cNvPr id="5" name="Footer Placeholder 4"/>
          <p:cNvSpPr>
            <a:spLocks noGrp="1"/>
          </p:cNvSpPr>
          <p:nvPr>
            <p:ph type="ftr" sz="quarter" idx="11"/>
          </p:nvPr>
        </p:nvSpPr>
        <p:spPr>
          <a:xfrm>
            <a:off x="2640597" y="6377459"/>
            <a:ext cx="3836404"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EF6F1D5-399F-4C96-B137-0556938C3B3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F6F1D5-399F-4C96-B137-0556938C3B35}" type="slidenum">
              <a:rPr lang="en-US" smtClean="0"/>
              <a:pPr/>
              <a:t>‹#›</a:t>
            </a:fld>
            <a:endParaRPr lang="en-US"/>
          </a:p>
        </p:txBody>
      </p:sp>
      <p:sp>
        <p:nvSpPr>
          <p:cNvPr id="11" name="Footer Placeholder 4"/>
          <p:cNvSpPr>
            <a:spLocks noGrp="1"/>
          </p:cNvSpPr>
          <p:nvPr>
            <p:ph type="ftr" sz="quarter" idx="3"/>
          </p:nvPr>
        </p:nvSpPr>
        <p:spPr>
          <a:xfrm>
            <a:off x="0" y="6492875"/>
            <a:ext cx="8540750" cy="365125"/>
          </a:xfrm>
          <a:prstGeom prst="rect">
            <a:avLst/>
          </a:prstGeom>
        </p:spPr>
        <p:txBody>
          <a:bodyPr/>
          <a:lstStyle>
            <a:lvl1pPr>
              <a:defRPr sz="900"/>
            </a:lvl1pPr>
          </a:lstStyle>
          <a:p>
            <a:pPr>
              <a:defRPr/>
            </a:pPr>
            <a:r>
              <a:rPr lang="en-US" dirty="0" smtClean="0"/>
              <a:t>© 2015 </a:t>
            </a:r>
            <a:r>
              <a:rPr lang="en-US" dirty="0" err="1" smtClean="0"/>
              <a:t>Cengage</a:t>
            </a:r>
            <a:r>
              <a:rPr lang="en-US" dirty="0" smtClean="0"/>
              <a:t> Learning. All Rights Reserved. May not be copied, scanned, or duplicated, in whole or in part, except for use as  permitted in a license distributed with a certain product or service or otherwise on a password-protected website for classroom use.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EEF6F1D5-399F-4C96-B137-0556938C3B35}" type="slidenum">
              <a:rPr lang="en-US" smtClean="0"/>
              <a:pPr/>
              <a:t>1</a:t>
            </a:fld>
            <a:endParaRPr lang="en-US"/>
          </a:p>
        </p:txBody>
      </p:sp>
      <p:pic>
        <p:nvPicPr>
          <p:cNvPr id="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6400"/>
          <a:stretch/>
        </p:blipFill>
        <p:spPr bwMode="auto">
          <a:xfrm>
            <a:off x="-137108" y="-1"/>
            <a:ext cx="9096703" cy="6964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6200000">
            <a:off x="5475620" y="3307606"/>
            <a:ext cx="6964797" cy="349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5452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EEF6F1D5-399F-4C96-B137-0556938C3B35}" type="slidenum">
              <a:rPr lang="en-US" smtClean="0"/>
              <a:pPr/>
              <a:t>2</a:t>
            </a:fld>
            <a:endParaRPr lang="en-US"/>
          </a:p>
        </p:txBody>
      </p:sp>
      <p:pic>
        <p:nvPicPr>
          <p:cNvPr id="3"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2116" b="18117"/>
          <a:stretch/>
        </p:blipFill>
        <p:spPr bwMode="auto">
          <a:xfrm>
            <a:off x="-13663" y="1654590"/>
            <a:ext cx="9143999" cy="5067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2"/>
          <p:cNvSpPr txBox="1">
            <a:spLocks/>
          </p:cNvSpPr>
          <p:nvPr/>
        </p:nvSpPr>
        <p:spPr>
          <a:xfrm>
            <a:off x="457200" y="155448"/>
            <a:ext cx="8229600" cy="1252728"/>
          </a:xfrm>
          <a:prstGeom prst="rect">
            <a:avLst/>
          </a:prstGeom>
        </p:spPr>
        <p:txBody>
          <a:bodyPr>
            <a:normAutofit fontScale="97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45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j-lt"/>
                <a:ea typeface="+mj-ea"/>
                <a:cs typeface="+mj-cs"/>
              </a:rPr>
              <a:t>Learning</a:t>
            </a:r>
            <a:r>
              <a:rPr kumimoji="0" lang="de-DE" sz="4500" b="1" i="0" u="none" strike="noStrike" kern="1200" cap="none" spc="0" normalizeH="0" noProof="0" dirty="0" smtClean="0">
                <a:ln>
                  <a:noFill/>
                </a:ln>
                <a:solidFill>
                  <a:srgbClr val="0070C0"/>
                </a:solidFill>
                <a:effectLst>
                  <a:outerShdw blurRad="38100" dist="38100" dir="2700000" algn="tl">
                    <a:srgbClr val="000000">
                      <a:alpha val="43137"/>
                    </a:srgbClr>
                  </a:outerShdw>
                </a:effectLst>
                <a:uLnTx/>
                <a:uFillTx/>
                <a:latin typeface="+mj-lt"/>
                <a:ea typeface="+mj-ea"/>
                <a:cs typeface="+mj-cs"/>
              </a:rPr>
              <a:t> Objectives</a:t>
            </a:r>
            <a:endParaRPr kumimoji="0" lang="de-DE" sz="4500" b="1"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mj-lt"/>
              <a:ea typeface="+mj-ea"/>
              <a:cs typeface="+mj-cs"/>
            </a:endParaRPr>
          </a:p>
        </p:txBody>
      </p:sp>
    </p:spTree>
    <p:extLst>
      <p:ext uri="{BB962C8B-B14F-4D97-AF65-F5344CB8AC3E}">
        <p14:creationId xmlns:p14="http://schemas.microsoft.com/office/powerpoint/2010/main" val="19720437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EEF6F1D5-399F-4C96-B137-0556938C3B35}" type="slidenum">
              <a:rPr lang="en-US" smtClean="0"/>
              <a:pPr/>
              <a:t>3</a:t>
            </a:fld>
            <a:endParaRPr lang="en-US"/>
          </a:p>
        </p:txBody>
      </p:sp>
      <p:pic>
        <p:nvPicPr>
          <p:cNvPr id="3"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8389" t="5555" r="11308" b="42203"/>
          <a:stretch/>
        </p:blipFill>
        <p:spPr bwMode="auto">
          <a:xfrm>
            <a:off x="533400" y="1524000"/>
            <a:ext cx="8163064"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46161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de-DE" sz="2800" dirty="0"/>
              <a:t>IKEA Group: Responsible Operations Management</a:t>
            </a:r>
            <a:endParaRPr lang="de-DE" sz="2800" b="0" dirty="0"/>
          </a:p>
        </p:txBody>
      </p:sp>
      <p:sp>
        <p:nvSpPr>
          <p:cNvPr id="6" name="Content Placeholder 5"/>
          <p:cNvSpPr>
            <a:spLocks noGrp="1"/>
          </p:cNvSpPr>
          <p:nvPr>
            <p:ph idx="1"/>
          </p:nvPr>
        </p:nvSpPr>
        <p:spPr/>
        <p:txBody>
          <a:bodyPr/>
          <a:lstStyle/>
          <a:p>
            <a:r>
              <a:rPr lang="de-DE" dirty="0" smtClean="0"/>
              <a:t>IKEA</a:t>
            </a:r>
            <a:r>
              <a:rPr lang="es-MX" dirty="0"/>
              <a:t>´s </a:t>
            </a:r>
            <a:r>
              <a:rPr lang="es-MX" dirty="0" err="1"/>
              <a:t>People</a:t>
            </a:r>
            <a:r>
              <a:rPr lang="es-MX" dirty="0"/>
              <a:t> &amp; </a:t>
            </a:r>
            <a:r>
              <a:rPr lang="es-MX" dirty="0" err="1" smtClean="0"/>
              <a:t>Planet</a:t>
            </a:r>
            <a:r>
              <a:rPr lang="es-MX" dirty="0" smtClean="0"/>
              <a:t> Positive </a:t>
            </a:r>
            <a:r>
              <a:rPr lang="es-MX" dirty="0"/>
              <a:t>(PP</a:t>
            </a:r>
            <a:r>
              <a:rPr lang="es-MX" dirty="0" smtClean="0"/>
              <a:t>) </a:t>
            </a:r>
            <a:r>
              <a:rPr lang="es-MX" dirty="0" err="1" smtClean="0"/>
              <a:t>initiative</a:t>
            </a:r>
            <a:r>
              <a:rPr lang="es-MX" dirty="0" smtClean="0"/>
              <a:t> has </a:t>
            </a:r>
            <a:r>
              <a:rPr lang="es-MX" dirty="0" err="1" smtClean="0"/>
              <a:t>many</a:t>
            </a:r>
            <a:r>
              <a:rPr lang="es-MX" dirty="0" smtClean="0"/>
              <a:t> </a:t>
            </a:r>
            <a:r>
              <a:rPr lang="es-MX" dirty="0" err="1" smtClean="0"/>
              <a:t>operatinal</a:t>
            </a:r>
            <a:r>
              <a:rPr lang="es-MX" dirty="0" smtClean="0"/>
              <a:t> </a:t>
            </a:r>
            <a:r>
              <a:rPr lang="es-MX" dirty="0" err="1" smtClean="0"/>
              <a:t>implications</a:t>
            </a:r>
            <a:r>
              <a:rPr lang="es-MX" dirty="0" smtClean="0"/>
              <a:t>.</a:t>
            </a:r>
            <a:endParaRPr lang="de-DE" dirty="0"/>
          </a:p>
        </p:txBody>
      </p:sp>
      <p:sp>
        <p:nvSpPr>
          <p:cNvPr id="2" name="Slide Number Placeholder 1"/>
          <p:cNvSpPr>
            <a:spLocks noGrp="1"/>
          </p:cNvSpPr>
          <p:nvPr>
            <p:ph type="sldNum" sz="quarter" idx="12"/>
          </p:nvPr>
        </p:nvSpPr>
        <p:spPr/>
        <p:txBody>
          <a:bodyPr/>
          <a:lstStyle/>
          <a:p>
            <a:fld id="{EEF6F1D5-399F-4C96-B137-0556938C3B35}" type="slidenum">
              <a:rPr lang="en-US" smtClean="0"/>
              <a:pPr/>
              <a:t>4</a:t>
            </a:fld>
            <a:endParaRPr lang="en-US"/>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3200400"/>
            <a:ext cx="8382000" cy="29825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82722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s-MX" dirty="0" err="1" smtClean="0"/>
              <a:t>Responsible</a:t>
            </a:r>
            <a:r>
              <a:rPr lang="es-MX" dirty="0" smtClean="0"/>
              <a:t> </a:t>
            </a:r>
            <a:r>
              <a:rPr lang="es-MX" dirty="0" err="1" smtClean="0"/>
              <a:t>Operations</a:t>
            </a:r>
            <a:r>
              <a:rPr lang="es-MX" dirty="0" smtClean="0"/>
              <a:t> Management</a:t>
            </a:r>
            <a:endParaRPr lang="de-DE" dirty="0"/>
          </a:p>
        </p:txBody>
      </p:sp>
      <p:sp>
        <p:nvSpPr>
          <p:cNvPr id="6" name="Content Placeholder 5"/>
          <p:cNvSpPr>
            <a:spLocks noGrp="1"/>
          </p:cNvSpPr>
          <p:nvPr>
            <p:ph sz="half" idx="1"/>
          </p:nvPr>
        </p:nvSpPr>
        <p:spPr/>
        <p:txBody>
          <a:bodyPr>
            <a:normAutofit lnSpcReduction="10000"/>
          </a:bodyPr>
          <a:lstStyle/>
          <a:p>
            <a:r>
              <a:rPr lang="de-DE" b="1" dirty="0"/>
              <a:t>Responsible </a:t>
            </a:r>
            <a:r>
              <a:rPr lang="de-DE" b="1" dirty="0" smtClean="0"/>
              <a:t>operations management: </a:t>
            </a:r>
            <a:r>
              <a:rPr lang="de-DE" dirty="0" smtClean="0"/>
              <a:t>A  process-based framework </a:t>
            </a:r>
            <a:r>
              <a:rPr lang="de-DE" dirty="0"/>
              <a:t>that </a:t>
            </a:r>
            <a:r>
              <a:rPr lang="de-DE" dirty="0" smtClean="0"/>
              <a:t>aims at </a:t>
            </a:r>
            <a:r>
              <a:rPr lang="de-DE" dirty="0"/>
              <a:t>creating efficiency, </a:t>
            </a:r>
            <a:r>
              <a:rPr lang="de-DE" dirty="0" smtClean="0"/>
              <a:t>zero resource </a:t>
            </a:r>
            <a:r>
              <a:rPr lang="de-DE" dirty="0"/>
              <a:t>consumption</a:t>
            </a:r>
            <a:r>
              <a:rPr lang="de-DE" dirty="0" smtClean="0"/>
              <a:t>, and </a:t>
            </a:r>
            <a:r>
              <a:rPr lang="de-DE" dirty="0"/>
              <a:t>optimum </a:t>
            </a:r>
            <a:r>
              <a:rPr lang="de-DE" dirty="0" smtClean="0"/>
              <a:t>stakeholder value </a:t>
            </a:r>
            <a:r>
              <a:rPr lang="de-DE" dirty="0"/>
              <a:t>through </a:t>
            </a:r>
            <a:r>
              <a:rPr lang="de-DE" dirty="0" smtClean="0"/>
              <a:t>process effectiveness</a:t>
            </a:r>
            <a:r>
              <a:rPr lang="de-DE" dirty="0"/>
              <a:t>.</a:t>
            </a:r>
          </a:p>
          <a:p>
            <a:endParaRPr lang="de-DE" dirty="0"/>
          </a:p>
        </p:txBody>
      </p:sp>
      <p:sp>
        <p:nvSpPr>
          <p:cNvPr id="7" name="Content Placeholder 6"/>
          <p:cNvSpPr>
            <a:spLocks noGrp="1"/>
          </p:cNvSpPr>
          <p:nvPr>
            <p:ph sz="half" idx="2"/>
          </p:nvPr>
        </p:nvSpPr>
        <p:spPr/>
        <p:txBody>
          <a:bodyPr>
            <a:normAutofit lnSpcReduction="10000"/>
          </a:bodyPr>
          <a:lstStyle/>
          <a:p>
            <a:r>
              <a:rPr lang="de-DE" b="1" dirty="0" smtClean="0"/>
              <a:t>Operations management </a:t>
            </a:r>
            <a:r>
              <a:rPr lang="de-DE" b="1" dirty="0"/>
              <a:t>(</a:t>
            </a:r>
            <a:r>
              <a:rPr lang="de-DE" b="1" dirty="0" smtClean="0"/>
              <a:t>OM): </a:t>
            </a:r>
            <a:r>
              <a:rPr lang="de-DE" dirty="0" smtClean="0"/>
              <a:t>The </a:t>
            </a:r>
            <a:r>
              <a:rPr lang="de-DE" dirty="0"/>
              <a:t>area of </a:t>
            </a:r>
            <a:r>
              <a:rPr lang="de-DE" dirty="0" smtClean="0"/>
              <a:t>management concerned </a:t>
            </a:r>
            <a:r>
              <a:rPr lang="de-DE" dirty="0"/>
              <a:t>with </a:t>
            </a:r>
            <a:r>
              <a:rPr lang="de-DE" dirty="0" smtClean="0"/>
              <a:t>the effectiveness </a:t>
            </a:r>
            <a:r>
              <a:rPr lang="de-DE" dirty="0"/>
              <a:t>and </a:t>
            </a:r>
            <a:r>
              <a:rPr lang="de-DE" dirty="0" smtClean="0"/>
              <a:t>efficiency of </a:t>
            </a:r>
            <a:r>
              <a:rPr lang="de-DE" dirty="0"/>
              <a:t>processes for </a:t>
            </a:r>
            <a:r>
              <a:rPr lang="de-DE" dirty="0" smtClean="0"/>
              <a:t>the production </a:t>
            </a:r>
            <a:r>
              <a:rPr lang="de-DE" dirty="0"/>
              <a:t>of goods </a:t>
            </a:r>
            <a:r>
              <a:rPr lang="de-DE" dirty="0" smtClean="0"/>
              <a:t>and services</a:t>
            </a:r>
            <a:r>
              <a:rPr lang="de-DE" dirty="0"/>
              <a:t>.</a:t>
            </a:r>
          </a:p>
          <a:p>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5</a:t>
            </a:fld>
            <a:endParaRPr lang="en-US"/>
          </a:p>
        </p:txBody>
      </p:sp>
    </p:spTree>
    <p:extLst>
      <p:ext uri="{BB962C8B-B14F-4D97-AF65-F5344CB8AC3E}">
        <p14:creationId xmlns:p14="http://schemas.microsoft.com/office/powerpoint/2010/main" val="19659322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Figure 9.1 Responsible Operations Process</a:t>
            </a:r>
            <a:endParaRPr lang="de-DE" b="0"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6</a:t>
            </a:fld>
            <a:endParaRPr lang="en-US"/>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47800" y="1524001"/>
            <a:ext cx="6324600" cy="4920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55599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de-DE" sz="4000" dirty="0" smtClean="0"/>
              <a:t>The Goal: Responsible Enterprise Excellence</a:t>
            </a:r>
            <a:endParaRPr lang="de-DE" sz="4000" dirty="0"/>
          </a:p>
        </p:txBody>
      </p:sp>
      <p:sp>
        <p:nvSpPr>
          <p:cNvPr id="6" name="Content Placeholder 5"/>
          <p:cNvSpPr>
            <a:spLocks noGrp="1"/>
          </p:cNvSpPr>
          <p:nvPr>
            <p:ph sz="half" idx="1"/>
          </p:nvPr>
        </p:nvSpPr>
        <p:spPr/>
        <p:txBody>
          <a:bodyPr/>
          <a:lstStyle/>
          <a:p>
            <a:r>
              <a:rPr lang="en-US" b="1" dirty="0"/>
              <a:t>Responsible </a:t>
            </a:r>
            <a:r>
              <a:rPr lang="en-US" b="1" dirty="0" smtClean="0"/>
              <a:t>enterprise excellence </a:t>
            </a:r>
            <a:r>
              <a:rPr lang="en-US" dirty="0"/>
              <a:t>refers </a:t>
            </a:r>
            <a:r>
              <a:rPr lang="en-US" dirty="0" smtClean="0"/>
              <a:t>to above-average operational performance </a:t>
            </a:r>
            <a:r>
              <a:rPr lang="en-US" dirty="0"/>
              <a:t>for the </a:t>
            </a:r>
            <a:r>
              <a:rPr lang="en-US" dirty="0" smtClean="0"/>
              <a:t>triple bottom </a:t>
            </a:r>
            <a:r>
              <a:rPr lang="en-US" dirty="0"/>
              <a:t>line, </a:t>
            </a:r>
            <a:r>
              <a:rPr lang="en-US" dirty="0" smtClean="0"/>
              <a:t>stakeholder value</a:t>
            </a:r>
            <a:r>
              <a:rPr lang="en-US" dirty="0"/>
              <a:t>, and moral excellence.</a:t>
            </a:r>
            <a:endParaRPr lang="de-DE" dirty="0"/>
          </a:p>
        </p:txBody>
      </p:sp>
      <p:sp>
        <p:nvSpPr>
          <p:cNvPr id="7" name="Content Placeholder 6"/>
          <p:cNvSpPr>
            <a:spLocks noGrp="1"/>
          </p:cNvSpPr>
          <p:nvPr>
            <p:ph sz="half" idx="2"/>
          </p:nvPr>
        </p:nvSpPr>
        <p:spPr/>
        <p:txBody>
          <a:bodyPr/>
          <a:lstStyle/>
          <a:p>
            <a:r>
              <a:rPr lang="en-US" b="1" dirty="0" smtClean="0"/>
              <a:t>Operational performance </a:t>
            </a:r>
            <a:r>
              <a:rPr lang="en-US" dirty="0" smtClean="0"/>
              <a:t>describes the </a:t>
            </a:r>
            <a:r>
              <a:rPr lang="en-US" dirty="0"/>
              <a:t>effectiveness </a:t>
            </a:r>
            <a:r>
              <a:rPr lang="en-US" dirty="0" smtClean="0"/>
              <a:t>and efficiency </a:t>
            </a:r>
            <a:r>
              <a:rPr lang="en-US" dirty="0"/>
              <a:t>of processes </a:t>
            </a:r>
            <a:r>
              <a:rPr lang="en-US" dirty="0" smtClean="0"/>
              <a:t>for the </a:t>
            </a:r>
            <a:r>
              <a:rPr lang="en-US" dirty="0"/>
              <a:t>production of goods </a:t>
            </a:r>
            <a:r>
              <a:rPr lang="en-US" dirty="0" smtClean="0"/>
              <a:t>and services</a:t>
            </a:r>
            <a:r>
              <a:rPr lang="en-US" dirty="0"/>
              <a: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7</a:t>
            </a:fld>
            <a:endParaRPr lang="en-US"/>
          </a:p>
        </p:txBody>
      </p:sp>
    </p:spTree>
    <p:extLst>
      <p:ext uri="{BB962C8B-B14F-4D97-AF65-F5344CB8AC3E}">
        <p14:creationId xmlns:p14="http://schemas.microsoft.com/office/powerpoint/2010/main" val="5398381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cap="all" dirty="0" smtClean="0"/>
              <a:t>describe the process</a:t>
            </a:r>
            <a:endParaRPr lang="de-DE" cap="all" dirty="0"/>
          </a:p>
        </p:txBody>
      </p:sp>
      <p:sp>
        <p:nvSpPr>
          <p:cNvPr id="6" name="Subtitle 5"/>
          <p:cNvSpPr>
            <a:spLocks noGrp="1"/>
          </p:cNvSpPr>
          <p:nvPr>
            <p:ph type="subTitle" idx="1"/>
          </p:nvPr>
        </p:nvSpPr>
        <p:spPr/>
        <p:txBody>
          <a:bodyPr/>
          <a:lstStyle/>
          <a:p>
            <a:r>
              <a:rPr lang="de-DE" dirty="0"/>
              <a:t>PHASE 1</a:t>
            </a:r>
          </a:p>
        </p:txBody>
      </p:sp>
      <p:sp>
        <p:nvSpPr>
          <p:cNvPr id="4" name="Slide Number Placeholder 3"/>
          <p:cNvSpPr>
            <a:spLocks noGrp="1"/>
          </p:cNvSpPr>
          <p:nvPr>
            <p:ph type="sldNum" sz="quarter" idx="12"/>
          </p:nvPr>
        </p:nvSpPr>
        <p:spPr/>
        <p:txBody>
          <a:bodyPr/>
          <a:lstStyle/>
          <a:p>
            <a:fld id="{EEF6F1D5-399F-4C96-B137-0556938C3B35}" type="slidenum">
              <a:rPr lang="en-US" smtClean="0"/>
              <a:pPr/>
              <a:t>8</a:t>
            </a:fld>
            <a:endParaRPr lang="en-US"/>
          </a:p>
        </p:txBody>
      </p:sp>
    </p:spTree>
    <p:extLst>
      <p:ext uri="{BB962C8B-B14F-4D97-AF65-F5344CB8AC3E}">
        <p14:creationId xmlns:p14="http://schemas.microsoft.com/office/powerpoint/2010/main" val="35499702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Food for Thought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9</a:t>
            </a:fld>
            <a:endParaRPr lang="en-US"/>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0800" y="1579517"/>
            <a:ext cx="3886200" cy="4909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87863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de-DE" dirty="0"/>
              <a:t>Figure </a:t>
            </a:r>
            <a:r>
              <a:rPr lang="de-DE" dirty="0" smtClean="0"/>
              <a:t>9.2 Process Structure</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10</a:t>
            </a:fld>
            <a:endParaRPr lang="en-US"/>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800" y="1905000"/>
            <a:ext cx="8458200" cy="383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39564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s-MX" dirty="0" err="1" smtClean="0"/>
              <a:t>Process</a:t>
            </a:r>
            <a:r>
              <a:rPr lang="es-MX" dirty="0" smtClean="0"/>
              <a:t> </a:t>
            </a:r>
            <a:r>
              <a:rPr lang="es-MX" dirty="0" err="1" smtClean="0"/>
              <a:t>Effectiveness</a:t>
            </a:r>
            <a:r>
              <a:rPr lang="es-MX" dirty="0" smtClean="0"/>
              <a:t> and </a:t>
            </a:r>
            <a:r>
              <a:rPr lang="es-MX" dirty="0" err="1" smtClean="0"/>
              <a:t>Efficiency</a:t>
            </a:r>
            <a:endParaRPr lang="de-DE" dirty="0"/>
          </a:p>
        </p:txBody>
      </p:sp>
      <p:sp>
        <p:nvSpPr>
          <p:cNvPr id="6" name="Content Placeholder 5"/>
          <p:cNvSpPr>
            <a:spLocks noGrp="1"/>
          </p:cNvSpPr>
          <p:nvPr>
            <p:ph sz="half" idx="1"/>
          </p:nvPr>
        </p:nvSpPr>
        <p:spPr/>
        <p:txBody>
          <a:bodyPr>
            <a:normAutofit/>
          </a:bodyPr>
          <a:lstStyle/>
          <a:p>
            <a:r>
              <a:rPr lang="en-US" dirty="0"/>
              <a:t>A </a:t>
            </a:r>
            <a:r>
              <a:rPr lang="en-US" b="1" dirty="0"/>
              <a:t>process </a:t>
            </a:r>
            <a:r>
              <a:rPr lang="en-US" dirty="0"/>
              <a:t>is any </a:t>
            </a:r>
            <a:r>
              <a:rPr lang="en-US" dirty="0" smtClean="0"/>
              <a:t>activity or </a:t>
            </a:r>
            <a:r>
              <a:rPr lang="en-US" dirty="0"/>
              <a:t>set of activities that </a:t>
            </a:r>
            <a:r>
              <a:rPr lang="en-US" dirty="0" smtClean="0"/>
              <a:t>uses </a:t>
            </a:r>
            <a:r>
              <a:rPr lang="de-DE" dirty="0" smtClean="0"/>
              <a:t>resources </a:t>
            </a:r>
            <a:r>
              <a:rPr lang="de-DE" dirty="0"/>
              <a:t>to </a:t>
            </a:r>
            <a:r>
              <a:rPr lang="de-DE" dirty="0" smtClean="0"/>
              <a:t>transform inputs </a:t>
            </a:r>
            <a:r>
              <a:rPr lang="de-DE" dirty="0"/>
              <a:t>to outputs.</a:t>
            </a:r>
          </a:p>
          <a:p>
            <a:endParaRPr lang="de-DE" dirty="0"/>
          </a:p>
        </p:txBody>
      </p:sp>
      <p:sp>
        <p:nvSpPr>
          <p:cNvPr id="7" name="Content Placeholder 6"/>
          <p:cNvSpPr>
            <a:spLocks noGrp="1"/>
          </p:cNvSpPr>
          <p:nvPr>
            <p:ph sz="half" idx="2"/>
          </p:nvPr>
        </p:nvSpPr>
        <p:spPr/>
        <p:txBody>
          <a:bodyPr>
            <a:normAutofit/>
          </a:bodyPr>
          <a:lstStyle/>
          <a:p>
            <a:r>
              <a:rPr lang="de-DE" b="1" dirty="0"/>
              <a:t>Effectiveness </a:t>
            </a:r>
            <a:r>
              <a:rPr lang="de-DE" dirty="0"/>
              <a:t>is the </a:t>
            </a:r>
            <a:r>
              <a:rPr lang="de-DE" dirty="0" smtClean="0"/>
              <a:t>extent to </a:t>
            </a:r>
            <a:r>
              <a:rPr lang="de-DE" dirty="0"/>
              <a:t>which planned </a:t>
            </a:r>
            <a:r>
              <a:rPr lang="de-DE" dirty="0" smtClean="0"/>
              <a:t>activities are </a:t>
            </a:r>
            <a:r>
              <a:rPr lang="de-DE" dirty="0"/>
              <a:t>realized and </a:t>
            </a:r>
            <a:r>
              <a:rPr lang="de-DE" dirty="0" smtClean="0"/>
              <a:t>planned results </a:t>
            </a:r>
            <a:r>
              <a:rPr lang="de-DE" dirty="0"/>
              <a:t>achieved.</a:t>
            </a:r>
          </a:p>
          <a:p>
            <a:r>
              <a:rPr lang="de-DE" b="1" dirty="0"/>
              <a:t>Efficiency </a:t>
            </a:r>
            <a:r>
              <a:rPr lang="de-DE" dirty="0"/>
              <a:t>is </a:t>
            </a:r>
            <a:r>
              <a:rPr lang="de-DE" dirty="0" smtClean="0"/>
              <a:t>the relationship </a:t>
            </a:r>
            <a:r>
              <a:rPr lang="de-DE" dirty="0"/>
              <a:t>between </a:t>
            </a:r>
            <a:r>
              <a:rPr lang="de-DE" dirty="0" smtClean="0"/>
              <a:t>the result </a:t>
            </a:r>
            <a:r>
              <a:rPr lang="de-DE" dirty="0"/>
              <a:t>achieved and </a:t>
            </a:r>
            <a:r>
              <a:rPr lang="de-DE" dirty="0" smtClean="0"/>
              <a:t>the resources </a:t>
            </a:r>
            <a:r>
              <a:rPr lang="de-DE" dirty="0"/>
              <a:t>used.</a:t>
            </a:r>
          </a:p>
          <a:p>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11</a:t>
            </a:fld>
            <a:endParaRPr lang="en-US"/>
          </a:p>
        </p:txBody>
      </p:sp>
    </p:spTree>
    <p:extLst>
      <p:ext uri="{BB962C8B-B14F-4D97-AF65-F5344CB8AC3E}">
        <p14:creationId xmlns:p14="http://schemas.microsoft.com/office/powerpoint/2010/main" val="36875844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Figure </a:t>
            </a:r>
            <a:r>
              <a:rPr lang="de-DE" dirty="0" smtClean="0"/>
              <a:t>9.3 Zooming into Responsible Organizations (1)</a:t>
            </a:r>
            <a:endParaRPr lang="de-DE"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12</a:t>
            </a:fld>
            <a:endParaRPr lang="en-US"/>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1676400"/>
            <a:ext cx="7471374"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68193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Figure </a:t>
            </a:r>
            <a:r>
              <a:rPr lang="de-DE" dirty="0" smtClean="0"/>
              <a:t>9.3 Zooming into Responsible Organizations (2)</a:t>
            </a:r>
            <a:endParaRPr lang="de-DE"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13</a:t>
            </a:fld>
            <a:endParaRPr lang="en-US"/>
          </a:p>
        </p:txBody>
      </p:sp>
      <p:pic>
        <p:nvPicPr>
          <p:cNvPr id="717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384"/>
          <a:stretch/>
        </p:blipFill>
        <p:spPr bwMode="auto">
          <a:xfrm>
            <a:off x="0" y="1752600"/>
            <a:ext cx="8915400"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01273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Figure </a:t>
            </a:r>
            <a:r>
              <a:rPr lang="de-DE" dirty="0" smtClean="0"/>
              <a:t>9.3 Zooming into Responsible Organizations (3)</a:t>
            </a:r>
            <a:endParaRPr lang="de-DE"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14</a:t>
            </a:fld>
            <a:endParaRPr lang="en-US"/>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773520"/>
            <a:ext cx="9144000" cy="2712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91443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s-MX" dirty="0" smtClean="0"/>
              <a:t>Figure 9.7 </a:t>
            </a:r>
            <a:r>
              <a:rPr lang="es-MX" dirty="0" err="1" smtClean="0"/>
              <a:t>Documents</a:t>
            </a:r>
            <a:r>
              <a:rPr lang="es-MX" dirty="0" smtClean="0"/>
              <a:t> </a:t>
            </a:r>
            <a:r>
              <a:rPr lang="es-MX" dirty="0" err="1" smtClean="0"/>
              <a:t>Constituting</a:t>
            </a:r>
            <a:r>
              <a:rPr lang="es-MX" dirty="0" smtClean="0"/>
              <a:t> a Management </a:t>
            </a:r>
            <a:r>
              <a:rPr lang="es-MX" dirty="0" err="1" smtClean="0"/>
              <a:t>System</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15</a:t>
            </a:fld>
            <a:endParaRPr lang="en-US"/>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5000" y="1593472"/>
            <a:ext cx="5562600" cy="4851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18525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de-DE" sz="4000" dirty="0" smtClean="0"/>
              <a:t>Figure  9.4 Mapping Responsible Operations on the Process Level (1)</a:t>
            </a:r>
            <a:endParaRPr lang="de-DE" sz="4000"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16</a:t>
            </a:fld>
            <a:endParaRPr lang="en-US"/>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2097598" y="-826"/>
            <a:ext cx="4872603" cy="7848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18563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Figure  9.4 Mapping </a:t>
            </a:r>
            <a:r>
              <a:rPr lang="en-US" sz="3600" dirty="0" smtClean="0"/>
              <a:t>Responsible </a:t>
            </a:r>
            <a:r>
              <a:rPr lang="en-US" sz="3600" dirty="0"/>
              <a:t>Operations on the Process Level </a:t>
            </a:r>
            <a:r>
              <a:rPr lang="en-US" sz="3600" dirty="0" smtClean="0"/>
              <a:t>(2)</a:t>
            </a:r>
            <a:endParaRPr lang="de-DE" sz="3600"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17</a:t>
            </a:fld>
            <a:endParaRPr lang="en-US"/>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2329228" y="-576627"/>
            <a:ext cx="4423544" cy="9081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50022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s-MX" dirty="0" err="1" smtClean="0"/>
              <a:t>Procedures</a:t>
            </a:r>
            <a:endParaRPr lang="de-DE" dirty="0"/>
          </a:p>
        </p:txBody>
      </p:sp>
      <p:sp>
        <p:nvSpPr>
          <p:cNvPr id="4" name="Content Placeholder 3"/>
          <p:cNvSpPr>
            <a:spLocks noGrp="1"/>
          </p:cNvSpPr>
          <p:nvPr>
            <p:ph sz="half" idx="1"/>
          </p:nvPr>
        </p:nvSpPr>
        <p:spPr/>
        <p:txBody>
          <a:bodyPr>
            <a:normAutofit/>
          </a:bodyPr>
          <a:lstStyle/>
          <a:p>
            <a:r>
              <a:rPr lang="en-US" dirty="0"/>
              <a:t>A </a:t>
            </a:r>
            <a:r>
              <a:rPr lang="en-US" b="1" dirty="0"/>
              <a:t>procedure </a:t>
            </a:r>
            <a:r>
              <a:rPr lang="en-US" dirty="0"/>
              <a:t>is a </a:t>
            </a:r>
            <a:r>
              <a:rPr lang="en-US" dirty="0" smtClean="0"/>
              <a:t>specified way </a:t>
            </a:r>
            <a:r>
              <a:rPr lang="en-US" dirty="0"/>
              <a:t>of carrying out </a:t>
            </a:r>
            <a:r>
              <a:rPr lang="en-US" dirty="0" smtClean="0"/>
              <a:t>an </a:t>
            </a:r>
            <a:r>
              <a:rPr lang="de-DE" dirty="0" smtClean="0"/>
              <a:t>activity </a:t>
            </a:r>
            <a:r>
              <a:rPr lang="de-DE" dirty="0"/>
              <a:t>or a process</a:t>
            </a:r>
            <a:r>
              <a:rPr lang="de-DE" dirty="0" smtClean="0"/>
              <a:t>.</a:t>
            </a:r>
          </a:p>
          <a:p>
            <a:endParaRPr lang="de-DE" dirty="0"/>
          </a:p>
          <a:p>
            <a:endParaRPr lang="de-DE" dirty="0"/>
          </a:p>
        </p:txBody>
      </p:sp>
      <p:sp>
        <p:nvSpPr>
          <p:cNvPr id="5" name="Content Placeholder 4"/>
          <p:cNvSpPr>
            <a:spLocks noGrp="1"/>
          </p:cNvSpPr>
          <p:nvPr>
            <p:ph sz="half" idx="2"/>
          </p:nvPr>
        </p:nvSpPr>
        <p:spPr/>
        <p:txBody>
          <a:bodyPr>
            <a:normAutofit/>
          </a:bodyPr>
          <a:lstStyle/>
          <a:p>
            <a:r>
              <a:rPr lang="de-DE" b="1" dirty="0"/>
              <a:t>Procedure documents </a:t>
            </a:r>
            <a:r>
              <a:rPr lang="de-DE" dirty="0"/>
              <a:t>describe processes, typically verbally, graphically, and through metrics.</a:t>
            </a:r>
          </a:p>
          <a:p>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18</a:t>
            </a:fld>
            <a:endParaRPr lang="en-US"/>
          </a:p>
        </p:txBody>
      </p:sp>
    </p:spTree>
    <p:extLst>
      <p:ext uri="{BB962C8B-B14F-4D97-AF65-F5344CB8AC3E}">
        <p14:creationId xmlns:p14="http://schemas.microsoft.com/office/powerpoint/2010/main" val="9851298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Figure 9.6 Typical Sections </a:t>
            </a:r>
            <a:r>
              <a:rPr lang="en-US" dirty="0"/>
              <a:t>of Procedure </a:t>
            </a:r>
            <a:r>
              <a:rPr lang="en-US" dirty="0" smtClean="0"/>
              <a:t>Descriptions</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19</a:t>
            </a:fld>
            <a:endParaRPr lang="en-US"/>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9201" y="1656291"/>
            <a:ext cx="6705599" cy="4820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84830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s-MX" dirty="0" smtClean="0"/>
              <a:t>Management </a:t>
            </a:r>
            <a:r>
              <a:rPr lang="es-MX" dirty="0" err="1" smtClean="0"/>
              <a:t>Systems</a:t>
            </a:r>
            <a:endParaRPr lang="de-DE" dirty="0"/>
          </a:p>
        </p:txBody>
      </p:sp>
      <p:sp>
        <p:nvSpPr>
          <p:cNvPr id="4" name="Content Placeholder 3"/>
          <p:cNvSpPr>
            <a:spLocks noGrp="1"/>
          </p:cNvSpPr>
          <p:nvPr>
            <p:ph sz="half" idx="1"/>
          </p:nvPr>
        </p:nvSpPr>
        <p:spPr/>
        <p:txBody>
          <a:bodyPr>
            <a:normAutofit/>
          </a:bodyPr>
          <a:lstStyle/>
          <a:p>
            <a:r>
              <a:rPr lang="de-DE" dirty="0"/>
              <a:t>A </a:t>
            </a:r>
            <a:r>
              <a:rPr lang="de-DE" b="1" dirty="0"/>
              <a:t>management system </a:t>
            </a:r>
            <a:r>
              <a:rPr lang="de-DE" dirty="0"/>
              <a:t>establishes policies and objectives and is the framework to control the achievement of these objectives.</a:t>
            </a:r>
          </a:p>
          <a:p>
            <a:pPr marL="118872" indent="0">
              <a:buNone/>
            </a:pPr>
            <a:endParaRPr lang="de-DE" dirty="0"/>
          </a:p>
          <a:p>
            <a:endParaRPr lang="de-DE" dirty="0"/>
          </a:p>
        </p:txBody>
      </p:sp>
      <p:sp>
        <p:nvSpPr>
          <p:cNvPr id="5" name="Content Placeholder 4"/>
          <p:cNvSpPr>
            <a:spLocks noGrp="1"/>
          </p:cNvSpPr>
          <p:nvPr>
            <p:ph sz="half" idx="2"/>
          </p:nvPr>
        </p:nvSpPr>
        <p:spPr/>
        <p:txBody>
          <a:bodyPr>
            <a:normAutofit/>
          </a:bodyPr>
          <a:lstStyle/>
          <a:p>
            <a:r>
              <a:rPr lang="de-DE" dirty="0"/>
              <a:t>An </a:t>
            </a:r>
            <a:r>
              <a:rPr lang="de-DE" b="1" dirty="0"/>
              <a:t>integrated management system </a:t>
            </a:r>
            <a:r>
              <a:rPr lang="de-DE" dirty="0"/>
              <a:t>houses all components of </a:t>
            </a:r>
            <a:r>
              <a:rPr lang="en-US" dirty="0"/>
              <a:t>a business in one coherent system in order to enable </a:t>
            </a:r>
            <a:r>
              <a:rPr lang="de-DE" dirty="0"/>
              <a:t>the achievement of organizational purpose and mission.</a:t>
            </a:r>
          </a:p>
          <a:p>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20</a:t>
            </a:fld>
            <a:endParaRPr lang="en-US"/>
          </a:p>
        </p:txBody>
      </p:sp>
    </p:spTree>
    <p:extLst>
      <p:ext uri="{BB962C8B-B14F-4D97-AF65-F5344CB8AC3E}">
        <p14:creationId xmlns:p14="http://schemas.microsoft.com/office/powerpoint/2010/main" val="30306866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9.7 Documents Constituting a Management System</a:t>
            </a:r>
            <a:endParaRPr lang="de-DE"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21</a:t>
            </a:fld>
            <a:endParaRPr lang="en-US"/>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1559362"/>
            <a:ext cx="6172200" cy="4841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87328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Figure 9.8 Continual </a:t>
            </a:r>
            <a:r>
              <a:rPr lang="en-US" dirty="0"/>
              <a:t>Improvement Cycles in ISO 14000 and </a:t>
            </a:r>
            <a:r>
              <a:rPr lang="en-US" dirty="0" smtClean="0"/>
              <a:t>9000 (1)</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22</a:t>
            </a:fld>
            <a:endParaRPr lang="en-US"/>
          </a:p>
        </p:txBody>
      </p:sp>
      <p:pic>
        <p:nvPicPr>
          <p:cNvPr id="614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55408"/>
          <a:stretch/>
        </p:blipFill>
        <p:spPr bwMode="auto">
          <a:xfrm>
            <a:off x="838200" y="1676400"/>
            <a:ext cx="7315200" cy="4747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20075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Figure 9.8 Continual </a:t>
            </a:r>
            <a:r>
              <a:rPr lang="en-US" dirty="0"/>
              <a:t>Improvement Cycles in ISO 14000 and </a:t>
            </a:r>
            <a:r>
              <a:rPr lang="en-US" dirty="0" smtClean="0"/>
              <a:t>9000 (2)</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23</a:t>
            </a:fld>
            <a:endParaRPr lang="en-US"/>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48039"/>
          <a:stretch/>
        </p:blipFill>
        <p:spPr bwMode="auto">
          <a:xfrm>
            <a:off x="1371600" y="1578844"/>
            <a:ext cx="6477000" cy="4898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48627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Steps for Developing Management Systems</a:t>
            </a:r>
            <a:endParaRPr lang="de-DE" dirty="0"/>
          </a:p>
        </p:txBody>
      </p:sp>
      <p:sp>
        <p:nvSpPr>
          <p:cNvPr id="4" name="Content Placeholder 3"/>
          <p:cNvSpPr>
            <a:spLocks noGrp="1"/>
          </p:cNvSpPr>
          <p:nvPr>
            <p:ph idx="1"/>
          </p:nvPr>
        </p:nvSpPr>
        <p:spPr/>
        <p:txBody>
          <a:bodyPr>
            <a:normAutofit fontScale="70000" lnSpcReduction="20000"/>
          </a:bodyPr>
          <a:lstStyle/>
          <a:p>
            <a:pPr marL="633222" indent="-514350">
              <a:buFont typeface="+mj-lt"/>
              <a:buAutoNum type="arabicPeriod"/>
            </a:pPr>
            <a:r>
              <a:rPr lang="en-US" b="0" i="1" dirty="0" smtClean="0"/>
              <a:t>Policy</a:t>
            </a:r>
            <a:r>
              <a:rPr lang="en-US" b="0" i="1" dirty="0"/>
              <a:t>: </a:t>
            </a:r>
            <a:r>
              <a:rPr lang="en-US" b="0" dirty="0"/>
              <a:t>Establish policies and principles.</a:t>
            </a:r>
          </a:p>
          <a:p>
            <a:pPr marL="633222" indent="-514350">
              <a:buFont typeface="+mj-lt"/>
              <a:buAutoNum type="arabicPeriod"/>
            </a:pPr>
            <a:r>
              <a:rPr lang="en-US" b="0" i="1" dirty="0" smtClean="0"/>
              <a:t>Planning</a:t>
            </a:r>
            <a:r>
              <a:rPr lang="en-US" b="0" i="1" dirty="0"/>
              <a:t>: </a:t>
            </a:r>
            <a:r>
              <a:rPr lang="en-US" b="0" dirty="0"/>
              <a:t>Identify needs, resources, requirements, relevant organizational structures</a:t>
            </a:r>
            <a:r>
              <a:rPr lang="en-US" b="0" dirty="0" smtClean="0"/>
              <a:t>, potential </a:t>
            </a:r>
            <a:r>
              <a:rPr lang="en-US" b="0" dirty="0"/>
              <a:t>contingencies, and, most importantly, the issues to be </a:t>
            </a:r>
            <a:r>
              <a:rPr lang="en-US" b="0" dirty="0" smtClean="0"/>
              <a:t>addressed through </a:t>
            </a:r>
            <a:r>
              <a:rPr lang="en-US" b="0" dirty="0"/>
              <a:t>the management system and the relevant processes</a:t>
            </a:r>
            <a:r>
              <a:rPr lang="en-US" b="0" dirty="0" smtClean="0"/>
              <a:t>.</a:t>
            </a:r>
          </a:p>
          <a:p>
            <a:pPr marL="633222" indent="-514350">
              <a:buFont typeface="+mj-lt"/>
              <a:buAutoNum type="arabicPeriod"/>
            </a:pPr>
            <a:r>
              <a:rPr lang="en-US" b="0" i="1" dirty="0" smtClean="0"/>
              <a:t>Implementation </a:t>
            </a:r>
            <a:r>
              <a:rPr lang="en-US" b="0" i="1" dirty="0"/>
              <a:t>and operation: </a:t>
            </a:r>
            <a:r>
              <a:rPr lang="en-US" b="0" dirty="0"/>
              <a:t>Establish operational control and documentation</a:t>
            </a:r>
            <a:r>
              <a:rPr lang="en-US" b="0" dirty="0" smtClean="0"/>
              <a:t>, and </a:t>
            </a:r>
            <a:r>
              <a:rPr lang="en-US" b="0" dirty="0"/>
              <a:t>manage human and other resources, as well as the relationship </a:t>
            </a:r>
            <a:r>
              <a:rPr lang="en-US" b="0" dirty="0" smtClean="0"/>
              <a:t>with suppliers</a:t>
            </a:r>
            <a:r>
              <a:rPr lang="en-US" b="0" dirty="0"/>
              <a:t>, contractors, and related stakeholders.</a:t>
            </a:r>
          </a:p>
          <a:p>
            <a:pPr marL="633222" indent="-514350">
              <a:buFont typeface="+mj-lt"/>
              <a:buAutoNum type="arabicPeriod"/>
            </a:pPr>
            <a:r>
              <a:rPr lang="en-US" b="0" i="1" dirty="0" smtClean="0"/>
              <a:t>Performance</a:t>
            </a:r>
            <a:r>
              <a:rPr lang="en-US" b="0" i="1" dirty="0"/>
              <a:t>: </a:t>
            </a:r>
            <a:r>
              <a:rPr lang="en-US" b="0" dirty="0"/>
              <a:t>Monitor, measure, and handle nonconformities.</a:t>
            </a:r>
          </a:p>
          <a:p>
            <a:pPr marL="633222" indent="-514350">
              <a:buFont typeface="+mj-lt"/>
              <a:buAutoNum type="arabicPeriod"/>
            </a:pPr>
            <a:r>
              <a:rPr lang="en-US" b="0" i="1" dirty="0" smtClean="0"/>
              <a:t>Improvement</a:t>
            </a:r>
            <a:r>
              <a:rPr lang="en-US" b="0" i="1" dirty="0"/>
              <a:t>: </a:t>
            </a:r>
            <a:r>
              <a:rPr lang="en-US" b="0" dirty="0"/>
              <a:t>Take preventive and corrective actions and ensure </a:t>
            </a:r>
            <a:r>
              <a:rPr lang="en-US" b="0" dirty="0" smtClean="0"/>
              <a:t>continual </a:t>
            </a:r>
            <a:r>
              <a:rPr lang="de-DE" b="0" dirty="0" smtClean="0"/>
              <a:t>improvement</a:t>
            </a:r>
            <a:r>
              <a:rPr lang="de-DE" b="0" dirty="0"/>
              <a:t>.</a:t>
            </a:r>
          </a:p>
          <a:p>
            <a:pPr marL="633222" indent="-514350">
              <a:buFont typeface="+mj-lt"/>
              <a:buAutoNum type="arabicPeriod"/>
            </a:pPr>
            <a:r>
              <a:rPr lang="en-US" b="0" i="1" dirty="0" smtClean="0"/>
              <a:t>Management </a:t>
            </a:r>
            <a:r>
              <a:rPr lang="en-US" b="0" i="1" dirty="0"/>
              <a:t>review: </a:t>
            </a:r>
            <a:r>
              <a:rPr lang="en-US" b="0" dirty="0"/>
              <a:t>Review the system and its outcomes concerning </a:t>
            </a:r>
            <a:r>
              <a:rPr lang="en-US" b="0" dirty="0" smtClean="0"/>
              <a:t>the </a:t>
            </a:r>
            <a:r>
              <a:rPr lang="de-DE" b="0" dirty="0" smtClean="0"/>
              <a:t>adequacy </a:t>
            </a:r>
            <a:r>
              <a:rPr lang="en-US" b="0" dirty="0" smtClean="0"/>
              <a:t>of </a:t>
            </a:r>
            <a:r>
              <a:rPr lang="en-US" b="0" dirty="0"/>
              <a:t>the system to achieve established objectives.</a:t>
            </a:r>
          </a:p>
          <a:p>
            <a:endParaRPr lang="en-US" b="0" dirty="0"/>
          </a:p>
          <a:p>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24</a:t>
            </a:fld>
            <a:endParaRPr lang="en-US"/>
          </a:p>
        </p:txBody>
      </p:sp>
    </p:spTree>
    <p:extLst>
      <p:ext uri="{BB962C8B-B14F-4D97-AF65-F5344CB8AC3E}">
        <p14:creationId xmlns:p14="http://schemas.microsoft.com/office/powerpoint/2010/main" val="404223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a:bodyPr>
          <a:lstStyle/>
          <a:p>
            <a:r>
              <a:rPr lang="en-US" sz="4000" cap="all" dirty="0" smtClean="0"/>
              <a:t>Be </a:t>
            </a:r>
            <a:r>
              <a:rPr lang="en-US" sz="4000" cap="all" dirty="0"/>
              <a:t>Efficient </a:t>
            </a:r>
            <a:r>
              <a:rPr lang="en-US" sz="4000" cap="all" dirty="0" smtClean="0"/>
              <a:t>through Lean Enterprise </a:t>
            </a:r>
            <a:r>
              <a:rPr lang="en-US" sz="4000" cap="all" dirty="0"/>
              <a:t>Methods</a:t>
            </a:r>
            <a:endParaRPr lang="de-DE" sz="4000" cap="all" dirty="0"/>
          </a:p>
        </p:txBody>
      </p:sp>
      <p:sp>
        <p:nvSpPr>
          <p:cNvPr id="6" name="Subtitle 5"/>
          <p:cNvSpPr>
            <a:spLocks noGrp="1"/>
          </p:cNvSpPr>
          <p:nvPr>
            <p:ph type="subTitle" idx="1"/>
          </p:nvPr>
        </p:nvSpPr>
        <p:spPr/>
        <p:txBody>
          <a:bodyPr/>
          <a:lstStyle/>
          <a:p>
            <a:r>
              <a:rPr lang="de-DE" cap="all" dirty="0"/>
              <a:t>PHASE 2</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25</a:t>
            </a:fld>
            <a:endParaRPr lang="en-US"/>
          </a:p>
        </p:txBody>
      </p:sp>
    </p:spTree>
    <p:extLst>
      <p:ext uri="{BB962C8B-B14F-4D97-AF65-F5344CB8AC3E}">
        <p14:creationId xmlns:p14="http://schemas.microsoft.com/office/powerpoint/2010/main" val="23728819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Food for Thought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26</a:t>
            </a:fld>
            <a:endParaRPr lang="en-US"/>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19785" y="2819400"/>
            <a:ext cx="4224215"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1676400"/>
            <a:ext cx="4572000" cy="3667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01809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Central Concepts in Lean Management</a:t>
            </a:r>
            <a:endParaRPr lang="de-DE" dirty="0"/>
          </a:p>
        </p:txBody>
      </p:sp>
      <p:sp>
        <p:nvSpPr>
          <p:cNvPr id="5" name="Content Placeholder 4"/>
          <p:cNvSpPr>
            <a:spLocks noGrp="1"/>
          </p:cNvSpPr>
          <p:nvPr>
            <p:ph sz="half" idx="1"/>
          </p:nvPr>
        </p:nvSpPr>
        <p:spPr/>
        <p:txBody>
          <a:bodyPr>
            <a:normAutofit fontScale="85000" lnSpcReduction="20000"/>
          </a:bodyPr>
          <a:lstStyle/>
          <a:p>
            <a:r>
              <a:rPr lang="de-DE" b="1" dirty="0" smtClean="0"/>
              <a:t>Lean enterprise methods </a:t>
            </a:r>
            <a:r>
              <a:rPr lang="de-DE" dirty="0"/>
              <a:t>aim to </a:t>
            </a:r>
            <a:r>
              <a:rPr lang="de-DE" dirty="0" smtClean="0"/>
              <a:t>increase </a:t>
            </a:r>
            <a:r>
              <a:rPr lang="en-US" dirty="0" smtClean="0"/>
              <a:t>the </a:t>
            </a:r>
            <a:r>
              <a:rPr lang="en-US" dirty="0"/>
              <a:t>efficiency of a </a:t>
            </a:r>
            <a:r>
              <a:rPr lang="en-US" dirty="0" smtClean="0"/>
              <a:t>process </a:t>
            </a:r>
            <a:r>
              <a:rPr lang="de-DE" dirty="0" smtClean="0"/>
              <a:t>by </a:t>
            </a:r>
            <a:r>
              <a:rPr lang="de-DE" dirty="0"/>
              <a:t>reducing </a:t>
            </a:r>
            <a:r>
              <a:rPr lang="de-DE" dirty="0" smtClean="0"/>
              <a:t>non-valueadding activities</a:t>
            </a:r>
            <a:r>
              <a:rPr lang="de-DE" dirty="0"/>
              <a:t>, </a:t>
            </a:r>
            <a:r>
              <a:rPr lang="de-DE" dirty="0" smtClean="0"/>
              <a:t>so-called wastes.</a:t>
            </a:r>
          </a:p>
          <a:p>
            <a:r>
              <a:rPr lang="de-DE" b="1" dirty="0"/>
              <a:t>Toyota </a:t>
            </a:r>
            <a:r>
              <a:rPr lang="de-DE" b="1" dirty="0" smtClean="0"/>
              <a:t>production system </a:t>
            </a:r>
            <a:r>
              <a:rPr lang="de-DE" b="1" dirty="0"/>
              <a:t>(TPS) </a:t>
            </a:r>
            <a:r>
              <a:rPr lang="de-DE" dirty="0"/>
              <a:t>is </a:t>
            </a:r>
            <a:r>
              <a:rPr lang="de-DE" dirty="0" smtClean="0"/>
              <a:t>a management </a:t>
            </a:r>
            <a:r>
              <a:rPr lang="de-DE" dirty="0"/>
              <a:t>method </a:t>
            </a:r>
            <a:r>
              <a:rPr lang="de-DE" dirty="0" smtClean="0"/>
              <a:t>that </a:t>
            </a:r>
            <a:r>
              <a:rPr lang="en-US" dirty="0" smtClean="0"/>
              <a:t>led </a:t>
            </a:r>
            <a:r>
              <a:rPr lang="en-US" dirty="0"/>
              <a:t>to the lean </a:t>
            </a:r>
            <a:r>
              <a:rPr lang="en-US" dirty="0" smtClean="0"/>
              <a:t>enterprise </a:t>
            </a:r>
            <a:r>
              <a:rPr lang="de-DE" dirty="0" smtClean="0"/>
              <a:t>methods</a:t>
            </a:r>
            <a:r>
              <a:rPr lang="de-DE" dirty="0"/>
              <a:t>.</a:t>
            </a:r>
          </a:p>
          <a:p>
            <a:endParaRPr lang="de-DE" dirty="0" smtClean="0"/>
          </a:p>
          <a:p>
            <a:endParaRPr lang="de-DE" dirty="0"/>
          </a:p>
        </p:txBody>
      </p:sp>
      <p:sp>
        <p:nvSpPr>
          <p:cNvPr id="6" name="Content Placeholder 5"/>
          <p:cNvSpPr>
            <a:spLocks noGrp="1"/>
          </p:cNvSpPr>
          <p:nvPr>
            <p:ph sz="half" idx="2"/>
          </p:nvPr>
        </p:nvSpPr>
        <p:spPr/>
        <p:txBody>
          <a:bodyPr>
            <a:normAutofit fontScale="85000" lnSpcReduction="20000"/>
          </a:bodyPr>
          <a:lstStyle/>
          <a:p>
            <a:r>
              <a:rPr lang="de-DE" b="1" dirty="0"/>
              <a:t>Resource </a:t>
            </a:r>
            <a:r>
              <a:rPr lang="de-DE" b="1" dirty="0" smtClean="0"/>
              <a:t>consumption </a:t>
            </a:r>
            <a:r>
              <a:rPr lang="de-DE" dirty="0" smtClean="0"/>
              <a:t>describes </a:t>
            </a:r>
            <a:r>
              <a:rPr lang="de-DE" dirty="0"/>
              <a:t>all resources </a:t>
            </a:r>
            <a:r>
              <a:rPr lang="de-DE" dirty="0" smtClean="0"/>
              <a:t>used </a:t>
            </a:r>
            <a:r>
              <a:rPr lang="en-US" dirty="0" smtClean="0"/>
              <a:t>as </a:t>
            </a:r>
            <a:r>
              <a:rPr lang="en-US" dirty="0"/>
              <a:t>inputs in a process</a:t>
            </a:r>
            <a:r>
              <a:rPr lang="en-US" dirty="0" smtClean="0"/>
              <a:t>.</a:t>
            </a:r>
            <a:endParaRPr lang="en-US" dirty="0"/>
          </a:p>
          <a:p>
            <a:r>
              <a:rPr lang="de-DE" b="1" dirty="0"/>
              <a:t>Waste </a:t>
            </a:r>
            <a:r>
              <a:rPr lang="de-DE" dirty="0"/>
              <a:t>is </a:t>
            </a:r>
            <a:r>
              <a:rPr lang="de-DE" dirty="0" smtClean="0"/>
              <a:t>any  nonstakeholder value-adding efforts </a:t>
            </a:r>
            <a:r>
              <a:rPr lang="de-DE" dirty="0"/>
              <a:t>that must </a:t>
            </a:r>
            <a:r>
              <a:rPr lang="de-DE" dirty="0" smtClean="0"/>
              <a:t>be incorporated </a:t>
            </a:r>
            <a:r>
              <a:rPr lang="de-DE" dirty="0"/>
              <a:t>in the </a:t>
            </a:r>
            <a:r>
              <a:rPr lang="de-DE" dirty="0" smtClean="0"/>
              <a:t>current form </a:t>
            </a:r>
            <a:r>
              <a:rPr lang="de-DE" dirty="0"/>
              <a:t>of a process</a:t>
            </a:r>
            <a:r>
              <a:rPr lang="de-DE" dirty="0" smtClean="0"/>
              <a:t>.</a:t>
            </a:r>
          </a:p>
          <a:p>
            <a:r>
              <a:rPr lang="de-DE" b="1" dirty="0"/>
              <a:t>Ecoefficiency </a:t>
            </a:r>
            <a:r>
              <a:rPr lang="de-DE" dirty="0"/>
              <a:t>aims to minimize environmental resource consumption and ecological damage by optimizing the efficiency of the firm’s production processes.</a:t>
            </a:r>
          </a:p>
          <a:p>
            <a:endParaRPr lang="de-DE" dirty="0"/>
          </a:p>
          <a:p>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27</a:t>
            </a:fld>
            <a:endParaRPr lang="en-US"/>
          </a:p>
        </p:txBody>
      </p:sp>
    </p:spTree>
    <p:extLst>
      <p:ext uri="{BB962C8B-B14F-4D97-AF65-F5344CB8AC3E}">
        <p14:creationId xmlns:p14="http://schemas.microsoft.com/office/powerpoint/2010/main" val="4593925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Table </a:t>
            </a:r>
            <a:r>
              <a:rPr lang="de-DE" dirty="0" smtClean="0"/>
              <a:t>9.2 </a:t>
            </a:r>
            <a:r>
              <a:rPr lang="de-DE" b="0" dirty="0" smtClean="0"/>
              <a:t>Lean Enterprise </a:t>
            </a:r>
            <a:r>
              <a:rPr lang="de-DE" b="0" dirty="0"/>
              <a:t>Core Principles and </a:t>
            </a:r>
            <a:r>
              <a:rPr lang="de-DE" b="0" dirty="0" smtClean="0"/>
              <a:t>Processes</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28</a:t>
            </a:fld>
            <a:endParaRPr lang="en-US"/>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981200"/>
            <a:ext cx="9144000" cy="3710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75500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Waste in Lean Enterprise Methods</a:t>
            </a:r>
            <a:endParaRPr lang="de-DE" dirty="0"/>
          </a:p>
        </p:txBody>
      </p:sp>
      <p:sp>
        <p:nvSpPr>
          <p:cNvPr id="3" name="Content Placeholder 2"/>
          <p:cNvSpPr>
            <a:spLocks noGrp="1"/>
          </p:cNvSpPr>
          <p:nvPr>
            <p:ph idx="1"/>
          </p:nvPr>
        </p:nvSpPr>
        <p:spPr/>
        <p:txBody>
          <a:bodyPr>
            <a:normAutofit fontScale="85000" lnSpcReduction="20000"/>
          </a:bodyPr>
          <a:lstStyle/>
          <a:p>
            <a:r>
              <a:rPr lang="en-US" b="0" dirty="0"/>
              <a:t>Lean management and enterprise methods typically target waste reduction and elimination, where waste is often divided into three categories </a:t>
            </a:r>
            <a:r>
              <a:rPr lang="en-US" b="0" dirty="0" err="1"/>
              <a:t>Muda</a:t>
            </a:r>
            <a:r>
              <a:rPr lang="en-US" b="0" dirty="0"/>
              <a:t>, </a:t>
            </a:r>
            <a:r>
              <a:rPr lang="en-US" b="0" dirty="0" err="1"/>
              <a:t>Muri</a:t>
            </a:r>
            <a:r>
              <a:rPr lang="en-US" b="0" dirty="0"/>
              <a:t>, and Mura. </a:t>
            </a:r>
            <a:endParaRPr lang="en-US" b="0" dirty="0" smtClean="0"/>
          </a:p>
          <a:p>
            <a:pPr lvl="1"/>
            <a:r>
              <a:rPr lang="en-US" dirty="0" err="1" smtClean="0"/>
              <a:t>Muda</a:t>
            </a:r>
            <a:r>
              <a:rPr lang="en-US" b="0" dirty="0" smtClean="0"/>
              <a:t> </a:t>
            </a:r>
            <a:r>
              <a:rPr lang="en-US" b="0" dirty="0"/>
              <a:t>translates as any of the following near synonyms: futility, uselessness, idleness, superfluity, waste, wastage, and wastefulness. Shingo45 illustrated this idea by</a:t>
            </a:r>
            <a:endParaRPr lang="de-DE" dirty="0"/>
          </a:p>
          <a:p>
            <a:pPr lvl="1"/>
            <a:r>
              <a:rPr lang="en-US" dirty="0" err="1"/>
              <a:t>Muri</a:t>
            </a:r>
            <a:r>
              <a:rPr lang="en-US" b="0" dirty="0"/>
              <a:t> translates in most contexts as being unreasonable, impossible, beyond one’s ability or authority, or too difficult, or as by force, compulsory, excessive, or immoderate.</a:t>
            </a:r>
            <a:endParaRPr lang="de-DE" dirty="0"/>
          </a:p>
          <a:p>
            <a:pPr lvl="1"/>
            <a:r>
              <a:rPr lang="en-US" dirty="0"/>
              <a:t>Mura</a:t>
            </a:r>
            <a:r>
              <a:rPr lang="en-US" b="0" dirty="0"/>
              <a:t> translates as unevenness, irregularity, </a:t>
            </a:r>
            <a:r>
              <a:rPr lang="en-US" b="0" dirty="0" err="1"/>
              <a:t>nonuniformity</a:t>
            </a:r>
            <a:r>
              <a:rPr lang="en-US" b="0" dirty="0"/>
              <a:t>, or inequality</a:t>
            </a:r>
            <a:r>
              <a:rPr lang="en-US" b="0" dirty="0" smtClean="0"/>
              <a: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29</a:t>
            </a:fld>
            <a:endParaRPr lang="en-US"/>
          </a:p>
        </p:txBody>
      </p:sp>
    </p:spTree>
    <p:extLst>
      <p:ext uri="{BB962C8B-B14F-4D97-AF65-F5344CB8AC3E}">
        <p14:creationId xmlns:p14="http://schemas.microsoft.com/office/powerpoint/2010/main" val="37404048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Table </a:t>
            </a:r>
            <a:r>
              <a:rPr lang="en-US" dirty="0" smtClean="0"/>
              <a:t>9.3 </a:t>
            </a:r>
            <a:r>
              <a:rPr lang="en-US" b="0" dirty="0" smtClean="0"/>
              <a:t>NOW </a:t>
            </a:r>
            <a:r>
              <a:rPr lang="en-US" b="0" dirty="0"/>
              <a:t>TIME Lean Enterprise </a:t>
            </a:r>
            <a:r>
              <a:rPr lang="en-US" b="0" i="1" dirty="0" err="1" smtClean="0"/>
              <a:t>Muda</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30</a:t>
            </a:fld>
            <a:endParaRPr lang="en-US"/>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0119" y="1548022"/>
            <a:ext cx="8356681" cy="4852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4978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US" sz="4000" cap="all" dirty="0" smtClean="0"/>
              <a:t>Be </a:t>
            </a:r>
            <a:r>
              <a:rPr lang="en-US" sz="4000" cap="all" dirty="0"/>
              <a:t>Effective </a:t>
            </a:r>
            <a:r>
              <a:rPr lang="en-US" sz="4000" cap="all" dirty="0" smtClean="0"/>
              <a:t>through </a:t>
            </a:r>
            <a:r>
              <a:rPr lang="de-DE" sz="4000" cap="all" dirty="0" smtClean="0"/>
              <a:t>Quality Management</a:t>
            </a:r>
            <a:r>
              <a:rPr lang="de-DE" sz="4000" dirty="0"/>
              <a:t/>
            </a:r>
            <a:br>
              <a:rPr lang="de-DE" sz="4000" dirty="0"/>
            </a:br>
            <a:endParaRPr lang="de-DE" sz="4000" cap="all" dirty="0"/>
          </a:p>
        </p:txBody>
      </p:sp>
      <p:sp>
        <p:nvSpPr>
          <p:cNvPr id="6" name="Subtitle 5"/>
          <p:cNvSpPr>
            <a:spLocks noGrp="1"/>
          </p:cNvSpPr>
          <p:nvPr>
            <p:ph type="subTitle" idx="1"/>
          </p:nvPr>
        </p:nvSpPr>
        <p:spPr/>
        <p:txBody>
          <a:bodyPr/>
          <a:lstStyle/>
          <a:p>
            <a:r>
              <a:rPr lang="de-DE" cap="all" dirty="0"/>
              <a:t>PHASE 3</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31</a:t>
            </a:fld>
            <a:endParaRPr lang="en-US"/>
          </a:p>
        </p:txBody>
      </p:sp>
    </p:spTree>
    <p:extLst>
      <p:ext uri="{BB962C8B-B14F-4D97-AF65-F5344CB8AC3E}">
        <p14:creationId xmlns:p14="http://schemas.microsoft.com/office/powerpoint/2010/main" val="276530938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Food for Thought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32</a:t>
            </a:fld>
            <a:endParaRPr lang="en-US"/>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4250" y="1600200"/>
            <a:ext cx="3276600" cy="30431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093" y="4643307"/>
            <a:ext cx="2402757" cy="1738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95800" y="1600200"/>
            <a:ext cx="3048000" cy="4781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09107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Central Concepts in Quality Management</a:t>
            </a:r>
            <a:endParaRPr lang="de-DE" dirty="0"/>
          </a:p>
        </p:txBody>
      </p:sp>
      <p:sp>
        <p:nvSpPr>
          <p:cNvPr id="5" name="Content Placeholder 4"/>
          <p:cNvSpPr>
            <a:spLocks noGrp="1"/>
          </p:cNvSpPr>
          <p:nvPr>
            <p:ph sz="half" idx="1"/>
          </p:nvPr>
        </p:nvSpPr>
        <p:spPr/>
        <p:txBody>
          <a:bodyPr>
            <a:normAutofit fontScale="77500" lnSpcReduction="20000"/>
          </a:bodyPr>
          <a:lstStyle/>
          <a:p>
            <a:r>
              <a:rPr lang="de-DE" b="1" dirty="0"/>
              <a:t>Quality management  </a:t>
            </a:r>
            <a:r>
              <a:rPr lang="en-US" dirty="0"/>
              <a:t>is a framework that aims </a:t>
            </a:r>
            <a:r>
              <a:rPr lang="de-DE" dirty="0"/>
              <a:t>at creating products and services that are perfectly aligned with customer (stakeholder) needs by reducing nonconformities with customer </a:t>
            </a:r>
            <a:r>
              <a:rPr lang="de-DE" dirty="0" smtClean="0"/>
              <a:t>requirements</a:t>
            </a:r>
          </a:p>
          <a:p>
            <a:endParaRPr lang="de-DE" dirty="0"/>
          </a:p>
          <a:p>
            <a:r>
              <a:rPr lang="de-DE" b="1" dirty="0" smtClean="0"/>
              <a:t>Total responsibility management </a:t>
            </a:r>
            <a:r>
              <a:rPr lang="de-DE" b="1" dirty="0"/>
              <a:t>(TRM</a:t>
            </a:r>
            <a:r>
              <a:rPr lang="de-DE" b="1" dirty="0" smtClean="0"/>
              <a:t>) </a:t>
            </a:r>
            <a:r>
              <a:rPr lang="de-DE" dirty="0" smtClean="0"/>
              <a:t>translates </a:t>
            </a:r>
            <a:r>
              <a:rPr lang="de-DE" dirty="0"/>
              <a:t>total </a:t>
            </a:r>
            <a:r>
              <a:rPr lang="de-DE" dirty="0" smtClean="0"/>
              <a:t>quality management </a:t>
            </a:r>
            <a:r>
              <a:rPr lang="de-DE" dirty="0"/>
              <a:t>tools </a:t>
            </a:r>
            <a:r>
              <a:rPr lang="de-DE" dirty="0" smtClean="0"/>
              <a:t>and </a:t>
            </a:r>
            <a:r>
              <a:rPr lang="en-US" dirty="0" smtClean="0"/>
              <a:t>practices </a:t>
            </a:r>
            <a:r>
              <a:rPr lang="en-US" dirty="0"/>
              <a:t>to the field </a:t>
            </a:r>
            <a:r>
              <a:rPr lang="en-US" dirty="0" smtClean="0"/>
              <a:t>of </a:t>
            </a:r>
            <a:r>
              <a:rPr lang="de-DE" dirty="0" smtClean="0"/>
              <a:t>responsibility </a:t>
            </a:r>
            <a:r>
              <a:rPr lang="de-DE" dirty="0"/>
              <a:t>management.</a:t>
            </a:r>
          </a:p>
          <a:p>
            <a:endParaRPr lang="de-DE" dirty="0"/>
          </a:p>
        </p:txBody>
      </p:sp>
      <p:sp>
        <p:nvSpPr>
          <p:cNvPr id="6" name="Content Placeholder 5"/>
          <p:cNvSpPr>
            <a:spLocks noGrp="1"/>
          </p:cNvSpPr>
          <p:nvPr>
            <p:ph sz="half" idx="2"/>
          </p:nvPr>
        </p:nvSpPr>
        <p:spPr/>
        <p:txBody>
          <a:bodyPr>
            <a:normAutofit fontScale="77500" lnSpcReduction="20000"/>
          </a:bodyPr>
          <a:lstStyle/>
          <a:p>
            <a:r>
              <a:rPr lang="de-DE" b="1" dirty="0" smtClean="0"/>
              <a:t>Stakeholder effectiveness </a:t>
            </a:r>
            <a:r>
              <a:rPr lang="de-DE" dirty="0" smtClean="0"/>
              <a:t>refers to </a:t>
            </a:r>
            <a:r>
              <a:rPr lang="de-DE" dirty="0"/>
              <a:t>creating </a:t>
            </a:r>
            <a:r>
              <a:rPr lang="de-DE" dirty="0" smtClean="0"/>
              <a:t>operational outcomes </a:t>
            </a:r>
            <a:r>
              <a:rPr lang="de-DE" dirty="0"/>
              <a:t>that </a:t>
            </a:r>
            <a:r>
              <a:rPr lang="de-DE" dirty="0" smtClean="0"/>
              <a:t>satisfy stakeholder </a:t>
            </a:r>
            <a:r>
              <a:rPr lang="de-DE" dirty="0"/>
              <a:t>requirements</a:t>
            </a:r>
            <a:r>
              <a:rPr lang="de-DE" dirty="0" smtClean="0"/>
              <a:t>.</a:t>
            </a:r>
          </a:p>
          <a:p>
            <a:endParaRPr lang="de-DE" dirty="0"/>
          </a:p>
          <a:p>
            <a:r>
              <a:rPr lang="de-DE" b="1" dirty="0" smtClean="0"/>
              <a:t>Voice-of-the-customer (</a:t>
            </a:r>
            <a:r>
              <a:rPr lang="de-DE" b="1" dirty="0"/>
              <a:t>VOC) </a:t>
            </a:r>
            <a:r>
              <a:rPr lang="de-DE" dirty="0"/>
              <a:t>describes </a:t>
            </a:r>
            <a:r>
              <a:rPr lang="de-DE" dirty="0" smtClean="0"/>
              <a:t>the efforts </a:t>
            </a:r>
            <a:r>
              <a:rPr lang="de-DE" dirty="0"/>
              <a:t>to identify </a:t>
            </a:r>
            <a:r>
              <a:rPr lang="de-DE" dirty="0" smtClean="0"/>
              <a:t>customer needs.</a:t>
            </a:r>
          </a:p>
          <a:p>
            <a:endParaRPr lang="de-DE" dirty="0"/>
          </a:p>
          <a:p>
            <a:r>
              <a:rPr lang="de-DE" b="1" dirty="0" smtClean="0"/>
              <a:t>Voice-of-thestakeholder (</a:t>
            </a:r>
            <a:r>
              <a:rPr lang="de-DE" b="1" dirty="0"/>
              <a:t>VOS</a:t>
            </a:r>
            <a:r>
              <a:rPr lang="de-DE" b="1" dirty="0" smtClean="0"/>
              <a:t>) </a:t>
            </a:r>
            <a:r>
              <a:rPr lang="de-DE" dirty="0" smtClean="0"/>
              <a:t>describes </a:t>
            </a:r>
            <a:r>
              <a:rPr lang="de-DE" dirty="0"/>
              <a:t>the efforts </a:t>
            </a:r>
            <a:r>
              <a:rPr lang="de-DE" dirty="0" smtClean="0"/>
              <a:t>to identify </a:t>
            </a:r>
            <a:r>
              <a:rPr lang="de-DE" dirty="0"/>
              <a:t>customer needs </a:t>
            </a:r>
            <a:r>
              <a:rPr lang="de-DE" dirty="0" smtClean="0"/>
              <a:t>for responsible </a:t>
            </a:r>
            <a:r>
              <a:rPr lang="de-DE" dirty="0"/>
              <a:t>management.</a:t>
            </a:r>
          </a:p>
          <a:p>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33</a:t>
            </a:fld>
            <a:endParaRPr lang="en-US"/>
          </a:p>
        </p:txBody>
      </p:sp>
    </p:spTree>
    <p:extLst>
      <p:ext uri="{BB962C8B-B14F-4D97-AF65-F5344CB8AC3E}">
        <p14:creationId xmlns:p14="http://schemas.microsoft.com/office/powerpoint/2010/main" val="8193452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Figure </a:t>
            </a:r>
            <a:r>
              <a:rPr lang="en-US" sz="2800" kern="0" dirty="0" smtClean="0"/>
              <a:t>9.9</a:t>
            </a:r>
            <a:r>
              <a:rPr lang="en-US" sz="2800" dirty="0" smtClean="0"/>
              <a:t> Comparing </a:t>
            </a:r>
            <a:r>
              <a:rPr lang="en-US" sz="2800" dirty="0"/>
              <a:t>Criteria for </a:t>
            </a:r>
            <a:r>
              <a:rPr lang="en-US" sz="2800" dirty="0" err="1"/>
              <a:t>Baldrige</a:t>
            </a:r>
            <a:r>
              <a:rPr lang="en-US" sz="2800" dirty="0"/>
              <a:t> National Quality Award and Total Responsibility </a:t>
            </a:r>
            <a:r>
              <a:rPr lang="en-US" sz="2800" dirty="0" smtClean="0"/>
              <a:t>Management</a:t>
            </a:r>
            <a:endParaRPr lang="de-DE" sz="2800"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34</a:t>
            </a:fld>
            <a:endParaRPr lang="en-US"/>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284864"/>
            <a:ext cx="9144000" cy="3411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61454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de-DE" dirty="0" smtClean="0"/>
              <a:t>Centrally Important Algorythms</a:t>
            </a:r>
            <a:endParaRPr lang="de-DE" dirty="0"/>
          </a:p>
        </p:txBody>
      </p:sp>
      <p:sp>
        <p:nvSpPr>
          <p:cNvPr id="5" name="Content Placeholder 4"/>
          <p:cNvSpPr>
            <a:spLocks noGrp="1"/>
          </p:cNvSpPr>
          <p:nvPr>
            <p:ph sz="half" idx="1"/>
          </p:nvPr>
        </p:nvSpPr>
        <p:spPr/>
        <p:txBody>
          <a:bodyPr/>
          <a:lstStyle/>
          <a:p>
            <a:r>
              <a:rPr lang="en-US" b="1" dirty="0"/>
              <a:t>COPIS </a:t>
            </a:r>
            <a:r>
              <a:rPr lang="en-US" dirty="0"/>
              <a:t>is an algorithm </a:t>
            </a:r>
            <a:r>
              <a:rPr lang="en-US" dirty="0" smtClean="0"/>
              <a:t>for </a:t>
            </a:r>
            <a:r>
              <a:rPr lang="de-DE" dirty="0" smtClean="0"/>
              <a:t>quality </a:t>
            </a:r>
            <a:r>
              <a:rPr lang="de-DE" dirty="0"/>
              <a:t>management, </a:t>
            </a:r>
            <a:r>
              <a:rPr lang="de-DE" dirty="0" smtClean="0"/>
              <a:t>formed by </a:t>
            </a:r>
            <a:r>
              <a:rPr lang="de-DE" dirty="0"/>
              <a:t>the words Customer</a:t>
            </a:r>
            <a:r>
              <a:rPr lang="de-DE" dirty="0" smtClean="0"/>
              <a:t>, Outputs</a:t>
            </a:r>
            <a:r>
              <a:rPr lang="de-DE" dirty="0"/>
              <a:t>, Processes, Inputs</a:t>
            </a:r>
            <a:r>
              <a:rPr lang="de-DE" dirty="0" smtClean="0"/>
              <a:t>, and </a:t>
            </a:r>
            <a:r>
              <a:rPr lang="de-DE" dirty="0"/>
              <a:t>Suppliers.</a:t>
            </a:r>
          </a:p>
          <a:p>
            <a:endParaRPr lang="de-DE" dirty="0"/>
          </a:p>
        </p:txBody>
      </p:sp>
      <p:sp>
        <p:nvSpPr>
          <p:cNvPr id="6" name="Content Placeholder 5"/>
          <p:cNvSpPr>
            <a:spLocks noGrp="1"/>
          </p:cNvSpPr>
          <p:nvPr>
            <p:ph sz="half" idx="2"/>
          </p:nvPr>
        </p:nvSpPr>
        <p:spPr/>
        <p:txBody>
          <a:bodyPr/>
          <a:lstStyle/>
          <a:p>
            <a:r>
              <a:rPr lang="de-DE" b="1" dirty="0"/>
              <a:t>PDSA </a:t>
            </a:r>
            <a:r>
              <a:rPr lang="de-DE" dirty="0"/>
              <a:t>is the </a:t>
            </a:r>
            <a:r>
              <a:rPr lang="de-DE" dirty="0" smtClean="0"/>
              <a:t>abbreviation of </a:t>
            </a:r>
            <a:r>
              <a:rPr lang="de-DE" dirty="0"/>
              <a:t>the improvement </a:t>
            </a:r>
            <a:r>
              <a:rPr lang="de-DE" dirty="0" smtClean="0"/>
              <a:t>cycle </a:t>
            </a:r>
            <a:r>
              <a:rPr lang="en-US" dirty="0" smtClean="0"/>
              <a:t>following </a:t>
            </a:r>
            <a:r>
              <a:rPr lang="en-US" dirty="0"/>
              <a:t>the stages Plan, Do</a:t>
            </a:r>
            <a:r>
              <a:rPr lang="en-US" dirty="0" smtClean="0"/>
              <a:t>, </a:t>
            </a:r>
            <a:r>
              <a:rPr lang="de-DE" dirty="0" smtClean="0"/>
              <a:t>Study</a:t>
            </a:r>
            <a:r>
              <a:rPr lang="de-DE" dirty="0"/>
              <a:t>, and Act.</a:t>
            </a:r>
          </a:p>
          <a:p>
            <a:endParaRPr lang="de-DE" b="1"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35</a:t>
            </a:fld>
            <a:endParaRPr lang="en-US"/>
          </a:p>
        </p:txBody>
      </p:sp>
    </p:spTree>
    <p:extLst>
      <p:ext uri="{BB962C8B-B14F-4D97-AF65-F5344CB8AC3E}">
        <p14:creationId xmlns:p14="http://schemas.microsoft.com/office/powerpoint/2010/main" val="35822698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Autofit/>
          </a:bodyPr>
          <a:lstStyle/>
          <a:p>
            <a:r>
              <a:rPr lang="en-US" sz="4000" dirty="0"/>
              <a:t>Figure </a:t>
            </a:r>
            <a:r>
              <a:rPr lang="en-US" sz="4000" dirty="0" smtClean="0"/>
              <a:t>9.10 COPIS </a:t>
            </a:r>
            <a:r>
              <a:rPr lang="en-US" sz="4000" b="0" dirty="0"/>
              <a:t>⇨ </a:t>
            </a:r>
            <a:r>
              <a:rPr lang="en-US" sz="4000" dirty="0"/>
              <a:t>SIPOC Business Conception-to-Conduct </a:t>
            </a:r>
            <a:r>
              <a:rPr lang="en-US" sz="4000" dirty="0" smtClean="0"/>
              <a:t>Connection</a:t>
            </a:r>
            <a:endParaRPr lang="de-DE" sz="4000"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36</a:t>
            </a:fld>
            <a:endParaRPr lang="en-US"/>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9200" y="1676400"/>
            <a:ext cx="6629400" cy="4445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833198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Figure 9.11 Kano Customer Needs Model</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37</a:t>
            </a:fld>
            <a:endParaRPr lang="en-US"/>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 y="1600200"/>
            <a:ext cx="7833835"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692654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Figure 9.12 </a:t>
            </a:r>
            <a:r>
              <a:rPr lang="en-US" dirty="0"/>
              <a:t>VOC Alignment and </a:t>
            </a:r>
            <a:r>
              <a:rPr lang="en-US" dirty="0" smtClean="0"/>
              <a:t>Integration</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38</a:t>
            </a:fld>
            <a:endParaRPr lang="en-US"/>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5401" y="1548334"/>
            <a:ext cx="6476999" cy="4749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948314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Figure 9.13 </a:t>
            </a:r>
            <a:r>
              <a:rPr lang="de-DE" dirty="0"/>
              <a:t>Modified </a:t>
            </a:r>
            <a:r>
              <a:rPr lang="de-DE" dirty="0" smtClean="0"/>
              <a:t>Plan-Do-Study- Act Cycle </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39</a:t>
            </a:fld>
            <a:endParaRPr lang="en-US"/>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76400" y="1752600"/>
            <a:ext cx="5196811" cy="439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62804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Six Sigma</a:t>
            </a:r>
            <a:endParaRPr lang="de-DE" dirty="0"/>
          </a:p>
        </p:txBody>
      </p:sp>
      <p:sp>
        <p:nvSpPr>
          <p:cNvPr id="4" name="Content Placeholder 3"/>
          <p:cNvSpPr>
            <a:spLocks noGrp="1"/>
          </p:cNvSpPr>
          <p:nvPr>
            <p:ph sz="half" idx="1"/>
          </p:nvPr>
        </p:nvSpPr>
        <p:spPr/>
        <p:txBody>
          <a:bodyPr>
            <a:normAutofit/>
          </a:bodyPr>
          <a:lstStyle/>
          <a:p>
            <a:r>
              <a:rPr lang="en-US" b="1" dirty="0"/>
              <a:t>Six Sigma </a:t>
            </a:r>
            <a:r>
              <a:rPr lang="en-US" dirty="0"/>
              <a:t>is a </a:t>
            </a:r>
            <a:r>
              <a:rPr lang="en-US" dirty="0" smtClean="0"/>
              <a:t>framework </a:t>
            </a:r>
            <a:r>
              <a:rPr lang="de-DE" dirty="0" smtClean="0"/>
              <a:t>for </a:t>
            </a:r>
            <a:r>
              <a:rPr lang="de-DE" dirty="0"/>
              <a:t>process </a:t>
            </a:r>
            <a:r>
              <a:rPr lang="de-DE" dirty="0" smtClean="0"/>
              <a:t>improvement </a:t>
            </a:r>
            <a:r>
              <a:rPr lang="en-US" dirty="0" smtClean="0"/>
              <a:t>that </a:t>
            </a:r>
            <a:r>
              <a:rPr lang="en-US" dirty="0"/>
              <a:t>is centered on </a:t>
            </a:r>
            <a:r>
              <a:rPr lang="en-US" dirty="0" smtClean="0"/>
              <a:t>the </a:t>
            </a:r>
            <a:r>
              <a:rPr lang="de-DE" dirty="0" smtClean="0"/>
              <a:t>assessment </a:t>
            </a:r>
            <a:r>
              <a:rPr lang="de-DE" dirty="0"/>
              <a:t>of </a:t>
            </a:r>
            <a:r>
              <a:rPr lang="de-DE" dirty="0" smtClean="0"/>
              <a:t>customer (</a:t>
            </a:r>
            <a:r>
              <a:rPr lang="de-DE" dirty="0"/>
              <a:t>stakeholder) needs </a:t>
            </a:r>
            <a:r>
              <a:rPr lang="de-DE" dirty="0" smtClean="0"/>
              <a:t>and elimination </a:t>
            </a:r>
            <a:r>
              <a:rPr lang="de-DE" dirty="0"/>
              <a:t>of </a:t>
            </a:r>
            <a:r>
              <a:rPr lang="de-DE" dirty="0" smtClean="0"/>
              <a:t>process errors</a:t>
            </a:r>
            <a:r>
              <a:rPr lang="de-DE" dirty="0"/>
              <a:t>.</a:t>
            </a:r>
          </a:p>
          <a:p>
            <a:endParaRPr lang="de-DE" dirty="0"/>
          </a:p>
        </p:txBody>
      </p:sp>
      <p:sp>
        <p:nvSpPr>
          <p:cNvPr id="5" name="Content Placeholder 4"/>
          <p:cNvSpPr>
            <a:spLocks noGrp="1"/>
          </p:cNvSpPr>
          <p:nvPr>
            <p:ph sz="half" idx="2"/>
          </p:nvPr>
        </p:nvSpPr>
        <p:spPr/>
        <p:txBody>
          <a:bodyPr>
            <a:normAutofit/>
          </a:bodyPr>
          <a:lstStyle/>
          <a:p>
            <a:r>
              <a:rPr lang="de-DE" b="1" dirty="0"/>
              <a:t>Sigma </a:t>
            </a:r>
            <a:r>
              <a:rPr lang="de-DE" dirty="0"/>
              <a:t>is a </a:t>
            </a:r>
            <a:r>
              <a:rPr lang="de-DE" dirty="0" smtClean="0"/>
              <a:t>measure of </a:t>
            </a:r>
            <a:r>
              <a:rPr lang="de-DE" dirty="0"/>
              <a:t>process </a:t>
            </a:r>
            <a:r>
              <a:rPr lang="de-DE" dirty="0" smtClean="0"/>
              <a:t>variation recognizable </a:t>
            </a:r>
            <a:r>
              <a:rPr lang="de-DE" dirty="0"/>
              <a:t>as the </a:t>
            </a:r>
            <a:r>
              <a:rPr lang="de-DE" dirty="0" smtClean="0"/>
              <a:t>standard </a:t>
            </a:r>
            <a:r>
              <a:rPr lang="en-US" dirty="0" smtClean="0"/>
              <a:t>deviation </a:t>
            </a:r>
            <a:r>
              <a:rPr lang="en-US" dirty="0"/>
              <a:t>of output from </a:t>
            </a:r>
            <a:r>
              <a:rPr lang="en-US" dirty="0" smtClean="0"/>
              <a:t>the </a:t>
            </a:r>
            <a:r>
              <a:rPr lang="de-DE" dirty="0" smtClean="0"/>
              <a:t>process</a:t>
            </a:r>
            <a:r>
              <a:rPr lang="de-DE" dirty="0"/>
              <a:t>, product, or system.</a:t>
            </a:r>
          </a:p>
          <a:p>
            <a:endParaRPr lang="de-DE" b="1"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40</a:t>
            </a:fld>
            <a:endParaRPr lang="en-US"/>
          </a:p>
        </p:txBody>
      </p:sp>
    </p:spTree>
    <p:extLst>
      <p:ext uri="{BB962C8B-B14F-4D97-AF65-F5344CB8AC3E}">
        <p14:creationId xmlns:p14="http://schemas.microsoft.com/office/powerpoint/2010/main" val="375936372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Table </a:t>
            </a:r>
            <a:r>
              <a:rPr lang="en-US" dirty="0" smtClean="0"/>
              <a:t>9.6 </a:t>
            </a:r>
            <a:r>
              <a:rPr lang="en-US" b="0" dirty="0" smtClean="0"/>
              <a:t>DMAIC </a:t>
            </a:r>
            <a:r>
              <a:rPr lang="en-US" b="0" dirty="0"/>
              <a:t>and DMADV Structure </a:t>
            </a:r>
            <a:r>
              <a:rPr lang="en-US" b="0" dirty="0" smtClean="0"/>
              <a:t>Descriptions</a:t>
            </a:r>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41</a:t>
            </a:fld>
            <a:endParaRPr lang="en-US"/>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5800" y="1668272"/>
            <a:ext cx="7848600" cy="4580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332386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b="0" dirty="0"/>
              <a:t>Benchmarking and Breakthrough </a:t>
            </a:r>
            <a:r>
              <a:rPr lang="de-DE" b="0" dirty="0" smtClean="0"/>
              <a:t>Improvement</a:t>
            </a:r>
            <a:endParaRPr lang="de-DE" dirty="0"/>
          </a:p>
        </p:txBody>
      </p:sp>
      <p:sp>
        <p:nvSpPr>
          <p:cNvPr id="4" name="Content Placeholder 3"/>
          <p:cNvSpPr>
            <a:spLocks noGrp="1"/>
          </p:cNvSpPr>
          <p:nvPr>
            <p:ph sz="half" idx="1"/>
          </p:nvPr>
        </p:nvSpPr>
        <p:spPr/>
        <p:txBody>
          <a:bodyPr>
            <a:normAutofit fontScale="92500" lnSpcReduction="20000"/>
          </a:bodyPr>
          <a:lstStyle/>
          <a:p>
            <a:r>
              <a:rPr lang="de-DE" b="1" dirty="0"/>
              <a:t>Best </a:t>
            </a:r>
            <a:r>
              <a:rPr lang="de-DE" b="1" dirty="0" smtClean="0"/>
              <a:t>practices benchmarking </a:t>
            </a:r>
            <a:r>
              <a:rPr lang="de-DE" dirty="0"/>
              <a:t>is </a:t>
            </a:r>
            <a:r>
              <a:rPr lang="de-DE" dirty="0" smtClean="0"/>
              <a:t>the process </a:t>
            </a:r>
            <a:r>
              <a:rPr lang="de-DE" dirty="0"/>
              <a:t>of </a:t>
            </a:r>
            <a:r>
              <a:rPr lang="de-DE" dirty="0" smtClean="0"/>
              <a:t>continually searching </a:t>
            </a:r>
            <a:r>
              <a:rPr lang="de-DE" dirty="0"/>
              <a:t>for and </a:t>
            </a:r>
            <a:r>
              <a:rPr lang="de-DE" dirty="0" smtClean="0"/>
              <a:t>studying internal </a:t>
            </a:r>
            <a:r>
              <a:rPr lang="de-DE" dirty="0"/>
              <a:t>and </a:t>
            </a:r>
            <a:r>
              <a:rPr lang="de-DE" dirty="0" smtClean="0"/>
              <a:t>external methods</a:t>
            </a:r>
            <a:r>
              <a:rPr lang="de-DE" dirty="0"/>
              <a:t>, practices, </a:t>
            </a:r>
            <a:r>
              <a:rPr lang="de-DE" dirty="0" smtClean="0"/>
              <a:t>and processes </a:t>
            </a:r>
            <a:r>
              <a:rPr lang="de-DE" dirty="0"/>
              <a:t>that yield </a:t>
            </a:r>
            <a:r>
              <a:rPr lang="de-DE" dirty="0" smtClean="0"/>
              <a:t>superior performance </a:t>
            </a:r>
            <a:r>
              <a:rPr lang="de-DE" dirty="0"/>
              <a:t>and </a:t>
            </a:r>
            <a:r>
              <a:rPr lang="de-DE" dirty="0" smtClean="0"/>
              <a:t>either adopting </a:t>
            </a:r>
            <a:r>
              <a:rPr lang="de-DE" dirty="0"/>
              <a:t>or adapting </a:t>
            </a:r>
            <a:r>
              <a:rPr lang="de-DE" dirty="0" smtClean="0"/>
              <a:t>their good </a:t>
            </a:r>
            <a:r>
              <a:rPr lang="de-DE" dirty="0"/>
              <a:t>features to </a:t>
            </a:r>
            <a:r>
              <a:rPr lang="de-DE" dirty="0" smtClean="0"/>
              <a:t>become </a:t>
            </a:r>
            <a:r>
              <a:rPr lang="en-US" dirty="0" smtClean="0"/>
              <a:t>the </a:t>
            </a:r>
            <a:r>
              <a:rPr lang="en-US" dirty="0"/>
              <a:t>“best of the best.”</a:t>
            </a:r>
          </a:p>
          <a:p>
            <a:endParaRPr lang="de-DE" dirty="0"/>
          </a:p>
        </p:txBody>
      </p:sp>
      <p:sp>
        <p:nvSpPr>
          <p:cNvPr id="5" name="Content Placeholder 4"/>
          <p:cNvSpPr>
            <a:spLocks noGrp="1"/>
          </p:cNvSpPr>
          <p:nvPr>
            <p:ph sz="half" idx="2"/>
          </p:nvPr>
        </p:nvSpPr>
        <p:spPr/>
        <p:txBody>
          <a:bodyPr>
            <a:normAutofit fontScale="92500" lnSpcReduction="20000"/>
          </a:bodyPr>
          <a:lstStyle/>
          <a:p>
            <a:pPr lvl="0"/>
            <a:r>
              <a:rPr lang="en-US" dirty="0"/>
              <a:t>The benchmarking perspective on measures is that two types of indicators should be combined: </a:t>
            </a:r>
            <a:endParaRPr lang="en-US" b="1" dirty="0" smtClean="0"/>
          </a:p>
          <a:p>
            <a:pPr lvl="1"/>
            <a:r>
              <a:rPr lang="en-US" b="1" dirty="0" smtClean="0"/>
              <a:t>Lagging </a:t>
            </a:r>
            <a:r>
              <a:rPr lang="en-US" b="1" dirty="0"/>
              <a:t>indicators</a:t>
            </a:r>
            <a:r>
              <a:rPr lang="en-US" dirty="0"/>
              <a:t> describe actual results</a:t>
            </a:r>
            <a:endParaRPr lang="de-DE" dirty="0"/>
          </a:p>
          <a:p>
            <a:pPr lvl="1"/>
            <a:r>
              <a:rPr lang="en-US" b="1" dirty="0"/>
              <a:t>L</a:t>
            </a:r>
            <a:r>
              <a:rPr lang="en-US" b="1" dirty="0" smtClean="0"/>
              <a:t>eading </a:t>
            </a:r>
            <a:r>
              <a:rPr lang="en-US" b="1" dirty="0"/>
              <a:t>indicators</a:t>
            </a:r>
            <a:r>
              <a:rPr lang="en-US" dirty="0"/>
              <a:t> forecast future outcomes </a:t>
            </a:r>
            <a:endParaRPr lang="de-DE" dirty="0"/>
          </a:p>
          <a:p>
            <a:endParaRPr lang="de-DE" dirty="0"/>
          </a:p>
        </p:txBody>
      </p:sp>
      <p:sp>
        <p:nvSpPr>
          <p:cNvPr id="3" name="Slide Number Placeholder 2"/>
          <p:cNvSpPr>
            <a:spLocks noGrp="1"/>
          </p:cNvSpPr>
          <p:nvPr>
            <p:ph type="sldNum" sz="quarter" idx="12"/>
          </p:nvPr>
        </p:nvSpPr>
        <p:spPr/>
        <p:txBody>
          <a:bodyPr/>
          <a:lstStyle/>
          <a:p>
            <a:fld id="{EEF6F1D5-399F-4C96-B137-0556938C3B35}" type="slidenum">
              <a:rPr lang="en-US" smtClean="0"/>
              <a:pPr/>
              <a:t>42</a:t>
            </a:fld>
            <a:endParaRPr lang="en-US"/>
          </a:p>
        </p:txBody>
      </p:sp>
    </p:spTree>
    <p:extLst>
      <p:ext uri="{BB962C8B-B14F-4D97-AF65-F5344CB8AC3E}">
        <p14:creationId xmlns:p14="http://schemas.microsoft.com/office/powerpoint/2010/main" val="1537886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Figure </a:t>
            </a:r>
            <a:r>
              <a:rPr lang="en-US" dirty="0" smtClean="0"/>
              <a:t>9.14 </a:t>
            </a:r>
            <a:r>
              <a:rPr lang="en-US" dirty="0"/>
              <a:t>Best Practices </a:t>
            </a:r>
            <a:r>
              <a:rPr lang="en-US" dirty="0" smtClean="0"/>
              <a:t>Benchmarking</a:t>
            </a:r>
            <a:endParaRPr lang="de-DE" dirty="0"/>
          </a:p>
        </p:txBody>
      </p:sp>
      <p:sp>
        <p:nvSpPr>
          <p:cNvPr id="5" name="Slide Number Placeholder 4"/>
          <p:cNvSpPr>
            <a:spLocks noGrp="1"/>
          </p:cNvSpPr>
          <p:nvPr>
            <p:ph type="sldNum" sz="quarter" idx="12"/>
          </p:nvPr>
        </p:nvSpPr>
        <p:spPr/>
        <p:txBody>
          <a:bodyPr/>
          <a:lstStyle/>
          <a:p>
            <a:fld id="{EEF6F1D5-399F-4C96-B137-0556938C3B35}" type="slidenum">
              <a:rPr lang="en-US" smtClean="0"/>
              <a:pPr/>
              <a:t>43</a:t>
            </a:fld>
            <a:endParaRPr lang="en-US"/>
          </a:p>
        </p:txBody>
      </p:sp>
      <p:pic>
        <p:nvPicPr>
          <p:cNvPr id="1126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312" b="3448"/>
          <a:stretch/>
        </p:blipFill>
        <p:spPr bwMode="auto">
          <a:xfrm>
            <a:off x="1219200" y="1552576"/>
            <a:ext cx="6741887" cy="4804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524381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Principles of </a:t>
            </a:r>
            <a:r>
              <a:rPr lang="en-US" sz="3200" dirty="0" smtClean="0"/>
              <a:t>Operations: </a:t>
            </a:r>
            <a:r>
              <a:rPr lang="en-US" sz="3200" dirty="0"/>
              <a:t>Responsible </a:t>
            </a:r>
            <a:r>
              <a:rPr lang="en-US" sz="3200" dirty="0" smtClean="0"/>
              <a:t>Enterprise Excellence </a:t>
            </a:r>
            <a:endParaRPr lang="de-DE" sz="3200" dirty="0"/>
          </a:p>
        </p:txBody>
      </p:sp>
      <p:sp>
        <p:nvSpPr>
          <p:cNvPr id="3" name="Content Placeholder 2"/>
          <p:cNvSpPr>
            <a:spLocks noGrp="1"/>
          </p:cNvSpPr>
          <p:nvPr>
            <p:ph idx="1"/>
          </p:nvPr>
        </p:nvSpPr>
        <p:spPr/>
        <p:txBody>
          <a:bodyPr>
            <a:normAutofit/>
          </a:bodyPr>
          <a:lstStyle/>
          <a:p>
            <a:pPr marL="633222" indent="-514350">
              <a:buFont typeface="+mj-lt"/>
              <a:buAutoNum type="romanUcPeriod"/>
            </a:pPr>
            <a:r>
              <a:rPr lang="en-US" sz="2000" b="0" dirty="0" smtClean="0"/>
              <a:t>The </a:t>
            </a:r>
            <a:r>
              <a:rPr lang="en-US" sz="2000" b="0" dirty="0"/>
              <a:t>goal of responsible operations management is </a:t>
            </a:r>
            <a:r>
              <a:rPr lang="en-US" sz="2000" dirty="0"/>
              <a:t>responsible enterprise excellence</a:t>
            </a:r>
            <a:r>
              <a:rPr lang="en-US" sz="2000" b="0" dirty="0"/>
              <a:t>, which refers to above-average operational performance of the triple bottom line, stakeholder value, and moral excellence. </a:t>
            </a:r>
          </a:p>
          <a:p>
            <a:pPr marL="633222" indent="-514350">
              <a:buFont typeface="+mj-lt"/>
              <a:buAutoNum type="romanUcPeriod"/>
            </a:pPr>
            <a:r>
              <a:rPr lang="en-US" sz="2000" b="0" dirty="0" smtClean="0"/>
              <a:t>Operational </a:t>
            </a:r>
            <a:r>
              <a:rPr lang="en-US" sz="2000" b="0" dirty="0"/>
              <a:t>performance describes the </a:t>
            </a:r>
            <a:r>
              <a:rPr lang="en-US" sz="2000" dirty="0"/>
              <a:t>effectiveness and efficiency </a:t>
            </a:r>
            <a:r>
              <a:rPr lang="en-US" sz="2000" b="0" dirty="0"/>
              <a:t>of processes for the production of goods and services. </a:t>
            </a:r>
          </a:p>
          <a:p>
            <a:pPr marL="633222" indent="-514350">
              <a:buFont typeface="+mj-lt"/>
              <a:buAutoNum type="romanUcPeriod"/>
            </a:pPr>
            <a:r>
              <a:rPr lang="en-US" sz="2000" b="0" dirty="0" smtClean="0"/>
              <a:t>For </a:t>
            </a:r>
            <a:r>
              <a:rPr lang="en-US" sz="2000" b="0" dirty="0"/>
              <a:t>responsible operational performance, </a:t>
            </a:r>
            <a:r>
              <a:rPr lang="en-US" sz="2000" dirty="0"/>
              <a:t>processes</a:t>
            </a:r>
            <a:r>
              <a:rPr lang="en-US" sz="2000" b="0" dirty="0"/>
              <a:t> must integrate stakeholder value, environmental impacts, and ethical dilemmas in their description and management. </a:t>
            </a:r>
          </a:p>
          <a:p>
            <a:pPr marL="633222" indent="-514350">
              <a:buFont typeface="+mj-lt"/>
              <a:buAutoNum type="romanUcPeriod"/>
            </a:pPr>
            <a:r>
              <a:rPr lang="en-US" sz="2000" dirty="0" smtClean="0"/>
              <a:t>Lean </a:t>
            </a:r>
            <a:r>
              <a:rPr lang="en-US" sz="2000" dirty="0"/>
              <a:t>enterprise</a:t>
            </a:r>
            <a:r>
              <a:rPr lang="en-US" sz="2000" b="0" i="1" dirty="0"/>
              <a:t> </a:t>
            </a:r>
            <a:r>
              <a:rPr lang="en-US" sz="2000" b="0" dirty="0"/>
              <a:t>methods aim to increase the efficiency of a process by reducing non-value-adding activities, so-called wastes. Lean thinking is the basis for </a:t>
            </a:r>
            <a:r>
              <a:rPr lang="en-US" sz="2000" b="0" dirty="0" err="1"/>
              <a:t>ecoefficiency</a:t>
            </a:r>
            <a:r>
              <a:rPr lang="en-US" sz="2000" b="0" dirty="0"/>
              <a:t>, which reduces pollution and resource consumption from existing processes</a:t>
            </a:r>
            <a:r>
              <a:rPr lang="en-US" sz="2000" b="0" dirty="0" smtClean="0"/>
              <a:t>.</a:t>
            </a:r>
            <a:endParaRPr lang="en-US" sz="2000" b="0"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44</a:t>
            </a:fld>
            <a:endParaRPr lang="en-US"/>
          </a:p>
        </p:txBody>
      </p:sp>
    </p:spTree>
    <p:extLst>
      <p:ext uri="{BB962C8B-B14F-4D97-AF65-F5344CB8AC3E}">
        <p14:creationId xmlns:p14="http://schemas.microsoft.com/office/powerpoint/2010/main" val="13544944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Principles of </a:t>
            </a:r>
            <a:r>
              <a:rPr lang="en-US" sz="3200" dirty="0" smtClean="0"/>
              <a:t>Operations: </a:t>
            </a:r>
            <a:r>
              <a:rPr lang="en-US" sz="3200" dirty="0"/>
              <a:t>Responsible </a:t>
            </a:r>
            <a:r>
              <a:rPr lang="en-US" sz="3200" dirty="0" smtClean="0"/>
              <a:t>Enterprise Excellence </a:t>
            </a:r>
            <a:endParaRPr lang="de-DE" sz="3200" dirty="0"/>
          </a:p>
        </p:txBody>
      </p:sp>
      <p:sp>
        <p:nvSpPr>
          <p:cNvPr id="3" name="Content Placeholder 2"/>
          <p:cNvSpPr>
            <a:spLocks noGrp="1"/>
          </p:cNvSpPr>
          <p:nvPr>
            <p:ph idx="1"/>
          </p:nvPr>
        </p:nvSpPr>
        <p:spPr/>
        <p:txBody>
          <a:bodyPr>
            <a:normAutofit/>
          </a:bodyPr>
          <a:lstStyle/>
          <a:p>
            <a:pPr marL="633222" indent="-514350">
              <a:buFont typeface="+mj-lt"/>
              <a:buAutoNum type="romanUcPeriod" startAt="5"/>
            </a:pPr>
            <a:r>
              <a:rPr lang="en-US" sz="2000" dirty="0" smtClean="0"/>
              <a:t>Quality </a:t>
            </a:r>
            <a:r>
              <a:rPr lang="en-US" sz="2000" dirty="0"/>
              <a:t>management </a:t>
            </a:r>
            <a:r>
              <a:rPr lang="en-US" sz="2000" b="0" dirty="0"/>
              <a:t>is a framework that aims at creating products and services that are perfectly aligned with the customer (stakeholder) needs by reducing nonconformities (errors) with customer requirements. Six Sigma is a prominent quality management framework. </a:t>
            </a:r>
          </a:p>
          <a:p>
            <a:pPr marL="633222" indent="-514350">
              <a:buFont typeface="+mj-lt"/>
              <a:buAutoNum type="romanUcPeriod" startAt="5"/>
            </a:pPr>
            <a:r>
              <a:rPr lang="en-US" sz="2000" b="0" dirty="0" smtClean="0"/>
              <a:t>A </a:t>
            </a:r>
            <a:r>
              <a:rPr lang="en-US" sz="2000" dirty="0"/>
              <a:t>continuous improvement cycle</a:t>
            </a:r>
            <a:r>
              <a:rPr lang="en-US" sz="2000" b="0" i="1" dirty="0"/>
              <a:t> </a:t>
            </a:r>
            <a:r>
              <a:rPr lang="en-US" sz="2000" b="0" dirty="0"/>
              <a:t>is one in which after each pass through the cycle, a new planning phase is initiated and the cycle is repeated in order to continue improving the product, process, or system. A prominent cycle is PDSA, which is the abbreviation of the improvement cycle following the stages: plan, do, study, and act. </a:t>
            </a:r>
          </a:p>
          <a:p>
            <a:pPr marL="633222" indent="-514350">
              <a:buFont typeface="+mj-lt"/>
              <a:buAutoNum type="romanUcPeriod" startAt="5"/>
            </a:pPr>
            <a:r>
              <a:rPr lang="en-US" sz="2000" dirty="0" smtClean="0"/>
              <a:t>Best </a:t>
            </a:r>
            <a:r>
              <a:rPr lang="en-US" sz="2000" dirty="0"/>
              <a:t>practices benchmarking</a:t>
            </a:r>
            <a:r>
              <a:rPr lang="en-US" sz="2000" b="0" i="1" dirty="0"/>
              <a:t> </a:t>
            </a:r>
            <a:r>
              <a:rPr lang="en-US" sz="2000" b="0" dirty="0"/>
              <a:t>is the process of continually searching for and studying internal and external methods, practices, and processes that yield superior performance and either adopting or adapting their best features to become the “best of the best.” </a:t>
            </a:r>
          </a:p>
        </p:txBody>
      </p:sp>
      <p:sp>
        <p:nvSpPr>
          <p:cNvPr id="4" name="Slide Number Placeholder 3"/>
          <p:cNvSpPr>
            <a:spLocks noGrp="1"/>
          </p:cNvSpPr>
          <p:nvPr>
            <p:ph type="sldNum" sz="quarter" idx="12"/>
          </p:nvPr>
        </p:nvSpPr>
        <p:spPr/>
        <p:txBody>
          <a:bodyPr/>
          <a:lstStyle/>
          <a:p>
            <a:fld id="{EEF6F1D5-399F-4C96-B137-0556938C3B35}" type="slidenum">
              <a:rPr lang="en-US" smtClean="0"/>
              <a:pPr/>
              <a:t>45</a:t>
            </a:fld>
            <a:endParaRPr lang="en-US"/>
          </a:p>
        </p:txBody>
      </p:sp>
    </p:spTree>
    <p:extLst>
      <p:ext uri="{BB962C8B-B14F-4D97-AF65-F5344CB8AC3E}">
        <p14:creationId xmlns:p14="http://schemas.microsoft.com/office/powerpoint/2010/main" val="85512859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Responsible </a:t>
            </a:r>
            <a:r>
              <a:rPr lang="de-DE" dirty="0" smtClean="0"/>
              <a:t>Organization Checklist</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46</a:t>
            </a:fld>
            <a:endParaRPr lang="en-US"/>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79" y="2183127"/>
            <a:ext cx="9174480" cy="3186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773006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smtClean="0"/>
              <a:t>People in Operations, Responsible Enterprise Excellence</a:t>
            </a:r>
            <a:endParaRPr lang="de-DE"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47</a:t>
            </a:fld>
            <a:endParaRPr lang="en-US"/>
          </a:p>
        </p:txBody>
      </p:sp>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522" b="78310"/>
          <a:stretch/>
        </p:blipFill>
        <p:spPr bwMode="auto">
          <a:xfrm>
            <a:off x="-4916" y="1690599"/>
            <a:ext cx="4477283" cy="368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1690" r="11239"/>
          <a:stretch/>
        </p:blipFill>
        <p:spPr bwMode="auto">
          <a:xfrm>
            <a:off x="76200" y="2133600"/>
            <a:ext cx="4361828" cy="1407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0000" t="17342" b="67714"/>
          <a:stretch/>
        </p:blipFill>
        <p:spPr bwMode="auto">
          <a:xfrm>
            <a:off x="4440600" y="5814552"/>
            <a:ext cx="4464844" cy="507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1253" r="47685"/>
          <a:stretch/>
        </p:blipFill>
        <p:spPr bwMode="auto">
          <a:xfrm>
            <a:off x="4472367" y="2800351"/>
            <a:ext cx="4671633" cy="3014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60" r="42564" b="88748"/>
          <a:stretch/>
        </p:blipFill>
        <p:spPr bwMode="auto">
          <a:xfrm>
            <a:off x="4419600" y="2533857"/>
            <a:ext cx="4638244" cy="361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505200"/>
            <a:ext cx="4396167" cy="510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53035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19200" y="4038600"/>
            <a:ext cx="5791200" cy="2215991"/>
          </a:xfrm>
          <a:prstGeom prst="rect">
            <a:avLst/>
          </a:prstGeom>
          <a:noFill/>
        </p:spPr>
        <p:txBody>
          <a:bodyPr wrap="square" rtlCol="0">
            <a:spAutoFit/>
          </a:bodyPr>
          <a:lstStyle/>
          <a:p>
            <a:pPr algn="ctr"/>
            <a:r>
              <a:rPr lang="en-US" dirty="0" smtClean="0"/>
              <a:t>by </a:t>
            </a:r>
          </a:p>
          <a:p>
            <a:pPr algn="ctr"/>
            <a:r>
              <a:rPr lang="en-US" sz="2400" b="1" dirty="0" smtClean="0">
                <a:solidFill>
                  <a:schemeClr val="tx2">
                    <a:lumMod val="75000"/>
                  </a:schemeClr>
                </a:solidFill>
              </a:rPr>
              <a:t>Oliver </a:t>
            </a:r>
            <a:r>
              <a:rPr lang="en-US" sz="2400" b="1" dirty="0" err="1" smtClean="0">
                <a:solidFill>
                  <a:schemeClr val="tx2">
                    <a:lumMod val="75000"/>
                  </a:schemeClr>
                </a:solidFill>
              </a:rPr>
              <a:t>Laasch</a:t>
            </a:r>
            <a:r>
              <a:rPr lang="en-US" dirty="0" smtClean="0"/>
              <a:t>,</a:t>
            </a:r>
          </a:p>
          <a:p>
            <a:pPr algn="ctr"/>
            <a:r>
              <a:rPr lang="de-DE" i="1" dirty="0" smtClean="0"/>
              <a:t>Center for Responsible Management Education (CRME) </a:t>
            </a:r>
          </a:p>
          <a:p>
            <a:pPr algn="ctr"/>
            <a:r>
              <a:rPr lang="en-US" dirty="0" smtClean="0"/>
              <a:t>and</a:t>
            </a:r>
          </a:p>
          <a:p>
            <a:pPr algn="ctr"/>
            <a:r>
              <a:rPr lang="en-US" sz="2400" b="1" dirty="0" smtClean="0">
                <a:solidFill>
                  <a:schemeClr val="tx2">
                    <a:lumMod val="75000"/>
                  </a:schemeClr>
                </a:solidFill>
              </a:rPr>
              <a:t>Roger N. Conaway</a:t>
            </a:r>
            <a:r>
              <a:rPr lang="en-US" dirty="0" smtClean="0"/>
              <a:t>,</a:t>
            </a:r>
          </a:p>
          <a:p>
            <a:pPr algn="ctr"/>
            <a:r>
              <a:rPr lang="en-US" i="1" dirty="0" err="1" smtClean="0"/>
              <a:t>Tecnol</a:t>
            </a:r>
            <a:r>
              <a:rPr lang="es-MX" i="1" dirty="0" err="1" smtClean="0"/>
              <a:t>ó</a:t>
            </a:r>
            <a:r>
              <a:rPr lang="en-US" i="1" dirty="0" err="1" smtClean="0"/>
              <a:t>gico</a:t>
            </a:r>
            <a:r>
              <a:rPr lang="en-US" i="1" dirty="0" smtClean="0"/>
              <a:t> </a:t>
            </a:r>
            <a:r>
              <a:rPr lang="en-US" i="1" dirty="0"/>
              <a:t>de </a:t>
            </a:r>
            <a:r>
              <a:rPr lang="en-US" i="1" dirty="0" smtClean="0"/>
              <a:t>Monterrey </a:t>
            </a:r>
            <a:r>
              <a:rPr lang="en-US" i="1" dirty="0"/>
              <a:t>(ITESM</a:t>
            </a:r>
            <a:r>
              <a:rPr lang="en-US" i="1" dirty="0" smtClean="0"/>
              <a:t>)</a:t>
            </a:r>
            <a:endParaRPr lang="en-US" dirty="0" smtClean="0"/>
          </a:p>
          <a:p>
            <a:pPr algn="ctr"/>
            <a:endParaRPr lang="en-US" dirty="0"/>
          </a:p>
        </p:txBody>
      </p:sp>
      <p:sp>
        <p:nvSpPr>
          <p:cNvPr id="4" name="Slide Number Placeholder 3"/>
          <p:cNvSpPr>
            <a:spLocks noGrp="1"/>
          </p:cNvSpPr>
          <p:nvPr>
            <p:ph type="sldNum" sz="quarter" idx="12"/>
          </p:nvPr>
        </p:nvSpPr>
        <p:spPr/>
        <p:txBody>
          <a:bodyPr/>
          <a:lstStyle/>
          <a:p>
            <a:fld id="{EEF6F1D5-399F-4C96-B137-0556938C3B35}" type="slidenum">
              <a:rPr lang="en-US" smtClean="0"/>
              <a:pPr/>
              <a:t>48</a:t>
            </a:fld>
            <a:endParaRPr lang="en-US"/>
          </a:p>
        </p:txBody>
      </p:sp>
      <p:pic>
        <p:nvPicPr>
          <p:cNvPr id="5" name="Picture 2"/>
          <p:cNvPicPr>
            <a:picLocks noChangeAspect="1" noChangeArrowheads="1"/>
          </p:cNvPicPr>
          <p:nvPr/>
        </p:nvPicPr>
        <p:blipFill rotWithShape="1">
          <a:blip r:embed="rId2" cstate="print"/>
          <a:srcRect l="973"/>
          <a:stretch/>
        </p:blipFill>
        <p:spPr bwMode="auto">
          <a:xfrm>
            <a:off x="0" y="0"/>
            <a:ext cx="9144000" cy="3774428"/>
          </a:xfrm>
          <a:prstGeom prst="rect">
            <a:avLst/>
          </a:prstGeom>
          <a:noFill/>
          <a:ln w="9525">
            <a:noFill/>
            <a:miter lim="800000"/>
            <a:headEnd/>
            <a:tailEnd/>
          </a:ln>
        </p:spPr>
      </p:pic>
    </p:spTree>
    <p:extLst>
      <p:ext uri="{BB962C8B-B14F-4D97-AF65-F5344CB8AC3E}">
        <p14:creationId xmlns:p14="http://schemas.microsoft.com/office/powerpoint/2010/main" val="13485438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13</TotalTime>
  <Words>1382</Words>
  <Application>Microsoft Office PowerPoint</Application>
  <PresentationFormat>On-screen Show (4:3)</PresentationFormat>
  <Paragraphs>152</Paragraphs>
  <Slides>48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Arial</vt:lpstr>
      <vt:lpstr>Calibri</vt:lpstr>
      <vt:lpstr>Corbel</vt:lpstr>
      <vt:lpstr>Wingdings</vt:lpstr>
      <vt:lpstr>Wingdings 2</vt:lpstr>
      <vt:lpstr>Wingdings 3</vt:lpstr>
      <vt:lpstr>Module</vt:lpstr>
      <vt:lpstr>PowerPoint Presentation</vt:lpstr>
      <vt:lpstr>PowerPoint Presentation</vt:lpstr>
      <vt:lpstr>PowerPoint Presentation</vt:lpstr>
      <vt:lpstr>IKEA Group: Responsible Operations Management</vt:lpstr>
      <vt:lpstr>Responsible Operations Management</vt:lpstr>
      <vt:lpstr>Figure 9.1 Responsible Operations Process</vt:lpstr>
      <vt:lpstr>The Goal: Responsible Enterprise Excellence</vt:lpstr>
      <vt:lpstr>describe the process</vt:lpstr>
      <vt:lpstr>Food for Thought</vt:lpstr>
      <vt:lpstr>Figure 9.2 Process Structure</vt:lpstr>
      <vt:lpstr>Process Effectiveness and Efficiency</vt:lpstr>
      <vt:lpstr>Figure 9.3 Zooming into Responsible Organizations (1)</vt:lpstr>
      <vt:lpstr>Figure 9.3 Zooming into Responsible Organizations (2)</vt:lpstr>
      <vt:lpstr>Figure 9.3 Zooming into Responsible Organizations (3)</vt:lpstr>
      <vt:lpstr>Figure 9.7 Documents Constituting a Management System</vt:lpstr>
      <vt:lpstr>Figure  9.4 Mapping Responsible Operations on the Process Level (1)</vt:lpstr>
      <vt:lpstr>Figure  9.4 Mapping Responsible Operations on the Process Level (2)</vt:lpstr>
      <vt:lpstr>Procedures</vt:lpstr>
      <vt:lpstr>Figure 9.6 Typical Sections of Procedure Descriptions</vt:lpstr>
      <vt:lpstr>Management Systems</vt:lpstr>
      <vt:lpstr>9.7 Documents Constituting a Management System</vt:lpstr>
      <vt:lpstr>Figure 9.8 Continual Improvement Cycles in ISO 14000 and 9000 (1)</vt:lpstr>
      <vt:lpstr>Figure 9.8 Continual Improvement Cycles in ISO 14000 and 9000 (2)</vt:lpstr>
      <vt:lpstr>Steps for Developing Management Systems</vt:lpstr>
      <vt:lpstr>Be Efficient through Lean Enterprise Methods</vt:lpstr>
      <vt:lpstr>Food for Thought</vt:lpstr>
      <vt:lpstr>Central Concepts in Lean Management</vt:lpstr>
      <vt:lpstr>Table 9.2 Lean Enterprise Core Principles and Processes</vt:lpstr>
      <vt:lpstr>Waste in Lean Enterprise Methods</vt:lpstr>
      <vt:lpstr>Table 9.3 NOW TIME Lean Enterprise Muda</vt:lpstr>
      <vt:lpstr>Be Effective through Quality Management </vt:lpstr>
      <vt:lpstr>Food for Thought</vt:lpstr>
      <vt:lpstr>Central Concepts in Quality Management</vt:lpstr>
      <vt:lpstr>Figure 9.9 Comparing Criteria for Baldrige National Quality Award and Total Responsibility Management</vt:lpstr>
      <vt:lpstr>Centrally Important Algorythms</vt:lpstr>
      <vt:lpstr>Figure 9.10 COPIS ⇨ SIPOC Business Conception-to-Conduct Connection</vt:lpstr>
      <vt:lpstr>Figure 9.11 Kano Customer Needs Model</vt:lpstr>
      <vt:lpstr>Figure 9.12 VOC Alignment and Integration</vt:lpstr>
      <vt:lpstr>Figure 9.13 Modified Plan-Do-Study- Act Cycle </vt:lpstr>
      <vt:lpstr>Six Sigma</vt:lpstr>
      <vt:lpstr>Table 9.6 DMAIC and DMADV Structure Descriptions</vt:lpstr>
      <vt:lpstr>Benchmarking and Breakthrough Improvement</vt:lpstr>
      <vt:lpstr>Figure 9.14 Best Practices Benchmarking</vt:lpstr>
      <vt:lpstr>Principles of Operations: Responsible Enterprise Excellence </vt:lpstr>
      <vt:lpstr>Principles of Operations: Responsible Enterprise Excellence </vt:lpstr>
      <vt:lpstr>Responsible Organization Checklist</vt:lpstr>
      <vt:lpstr>People in Operations, Responsible Enterprise Excellence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susan</dc:creator>
  <cp:lastModifiedBy>Irina Neaga</cp:lastModifiedBy>
  <cp:revision>221</cp:revision>
  <dcterms:created xsi:type="dcterms:W3CDTF">2013-02-25T19:59:30Z</dcterms:created>
  <dcterms:modified xsi:type="dcterms:W3CDTF">2019-11-28T10:52:23Z</dcterms:modified>
</cp:coreProperties>
</file>