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68" r:id="rId2"/>
    <p:sldId id="258" r:id="rId3"/>
    <p:sldId id="259" r:id="rId4"/>
    <p:sldId id="274" r:id="rId5"/>
    <p:sldId id="275" r:id="rId6"/>
    <p:sldId id="276" r:id="rId7"/>
    <p:sldId id="277" r:id="rId8"/>
    <p:sldId id="260" r:id="rId9"/>
    <p:sldId id="261" r:id="rId10"/>
    <p:sldId id="262" r:id="rId11"/>
    <p:sldId id="263" r:id="rId12"/>
    <p:sldId id="278" r:id="rId13"/>
    <p:sldId id="279" r:id="rId14"/>
    <p:sldId id="280" r:id="rId15"/>
    <p:sldId id="281" r:id="rId16"/>
    <p:sldId id="282" r:id="rId17"/>
    <p:sldId id="283" r:id="rId18"/>
    <p:sldId id="264" r:id="rId19"/>
    <p:sldId id="284" r:id="rId20"/>
    <p:sldId id="285" r:id="rId21"/>
    <p:sldId id="265" r:id="rId22"/>
    <p:sldId id="270" r:id="rId23"/>
    <p:sldId id="286" r:id="rId24"/>
    <p:sldId id="272" r:id="rId25"/>
    <p:sldId id="27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showGuides="1">
      <p:cViewPr varScale="1">
        <p:scale>
          <a:sx n="64" d="100"/>
          <a:sy n="64" d="100"/>
        </p:scale>
        <p:origin x="252" y="66"/>
      </p:cViewPr>
      <p:guideLst>
        <p:guide orient="horz" pos="2160"/>
        <p:guide pos="3840"/>
      </p:guideLst>
    </p:cSldViewPr>
  </p:slideViewPr>
  <p:notesTextViewPr>
    <p:cViewPr>
      <p:scale>
        <a:sx n="1" d="1"/>
        <a:sy n="1" d="1"/>
      </p:scale>
      <p:origin x="0" y="0"/>
    </p:cViewPr>
  </p:notesTextViewPr>
  <p:notesViewPr>
    <p:cSldViewPr snapToGrid="0" showGuides="1">
      <p:cViewPr varScale="1">
        <p:scale>
          <a:sx n="95" d="100"/>
          <a:sy n="95" d="100"/>
        </p:scale>
        <p:origin x="358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13833333333333334"/>
          <c:y val="2.3809523809523808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Adults’ responses to the statement ‘Parents should be allowed to decide whether to smack their children’
</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cat>
            <c:strRef>
              <c:f>Sheet1!$A$2:$A$4</c:f>
              <c:strCache>
                <c:ptCount val="3"/>
                <c:pt idx="0">
                  <c:v>Neither agree nordisagree/don’t know</c:v>
                </c:pt>
                <c:pt idx="1">
                  <c:v>Disagree</c:v>
                </c:pt>
                <c:pt idx="2">
                  <c:v>Agree</c:v>
                </c:pt>
              </c:strCache>
            </c:strRef>
          </c:cat>
          <c:val>
            <c:numRef>
              <c:f>Sheet1!$B$2:$B$4</c:f>
              <c:numCache>
                <c:formatCode>General</c:formatCode>
                <c:ptCount val="3"/>
                <c:pt idx="0">
                  <c:v>7</c:v>
                </c:pt>
                <c:pt idx="1">
                  <c:v>10</c:v>
                </c:pt>
                <c:pt idx="2">
                  <c:v>83</c:v>
                </c:pt>
              </c:numCache>
            </c:numRef>
          </c:val>
          <c:extLst>
            <c:ext xmlns:c16="http://schemas.microsoft.com/office/drawing/2014/chart" uri="{C3380CC4-5D6E-409C-BE32-E72D297353CC}">
              <c16:uniqueId val="{00000000-8077-4B12-AC56-8336661F3720}"/>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Y</c:v>
                </c:pt>
              </c:strCache>
            </c:strRef>
          </c:tx>
          <c:spPr>
            <a:solidFill>
              <a:schemeClr val="accent1"/>
            </a:solidFill>
            <a:ln>
              <a:noFill/>
            </a:ln>
            <a:effectLst/>
            <a:sp3d/>
          </c:spPr>
          <c:invertIfNegative val="0"/>
          <c:cat>
            <c:strRef>
              <c:f>Sheet1!$A$2:$A$8</c:f>
              <c:strCache>
                <c:ptCount val="7"/>
                <c:pt idx="0">
                  <c:v>Question 1</c:v>
                </c:pt>
                <c:pt idx="1">
                  <c:v>Question 2</c:v>
                </c:pt>
                <c:pt idx="2">
                  <c:v>Question 3</c:v>
                </c:pt>
                <c:pt idx="3">
                  <c:v>Question 4</c:v>
                </c:pt>
                <c:pt idx="4">
                  <c:v>Question 5</c:v>
                </c:pt>
                <c:pt idx="5">
                  <c:v>Question 6</c:v>
                </c:pt>
                <c:pt idx="6">
                  <c:v>Question 7</c:v>
                </c:pt>
              </c:strCache>
            </c:strRef>
          </c:cat>
          <c:val>
            <c:numRef>
              <c:f>Sheet1!$B$2:$B$8</c:f>
              <c:numCache>
                <c:formatCode>General</c:formatCode>
                <c:ptCount val="7"/>
                <c:pt idx="0">
                  <c:v>8</c:v>
                </c:pt>
                <c:pt idx="1">
                  <c:v>9</c:v>
                </c:pt>
                <c:pt idx="2">
                  <c:v>7</c:v>
                </c:pt>
                <c:pt idx="3">
                  <c:v>9</c:v>
                </c:pt>
                <c:pt idx="4">
                  <c:v>7</c:v>
                </c:pt>
                <c:pt idx="5">
                  <c:v>11</c:v>
                </c:pt>
                <c:pt idx="6">
                  <c:v>10</c:v>
                </c:pt>
              </c:numCache>
            </c:numRef>
          </c:val>
          <c:extLst>
            <c:ext xmlns:c16="http://schemas.microsoft.com/office/drawing/2014/chart" uri="{C3380CC4-5D6E-409C-BE32-E72D297353CC}">
              <c16:uniqueId val="{00000000-CE8C-446A-B93B-0E44AACF3B38}"/>
            </c:ext>
          </c:extLst>
        </c:ser>
        <c:ser>
          <c:idx val="1"/>
          <c:order val="1"/>
          <c:tx>
            <c:strRef>
              <c:f>Sheet1!$C$1</c:f>
              <c:strCache>
                <c:ptCount val="1"/>
                <c:pt idx="0">
                  <c:v>N</c:v>
                </c:pt>
              </c:strCache>
            </c:strRef>
          </c:tx>
          <c:spPr>
            <a:solidFill>
              <a:schemeClr val="accent2"/>
            </a:solidFill>
            <a:ln>
              <a:noFill/>
            </a:ln>
            <a:effectLst/>
            <a:sp3d/>
          </c:spPr>
          <c:invertIfNegative val="0"/>
          <c:cat>
            <c:strRef>
              <c:f>Sheet1!$A$2:$A$8</c:f>
              <c:strCache>
                <c:ptCount val="7"/>
                <c:pt idx="0">
                  <c:v>Question 1</c:v>
                </c:pt>
                <c:pt idx="1">
                  <c:v>Question 2</c:v>
                </c:pt>
                <c:pt idx="2">
                  <c:v>Question 3</c:v>
                </c:pt>
                <c:pt idx="3">
                  <c:v>Question 4</c:v>
                </c:pt>
                <c:pt idx="4">
                  <c:v>Question 5</c:v>
                </c:pt>
                <c:pt idx="5">
                  <c:v>Question 6</c:v>
                </c:pt>
                <c:pt idx="6">
                  <c:v>Question 7</c:v>
                </c:pt>
              </c:strCache>
            </c:strRef>
          </c:cat>
          <c:val>
            <c:numRef>
              <c:f>Sheet1!$C$2:$C$8</c:f>
              <c:numCache>
                <c:formatCode>General</c:formatCode>
                <c:ptCount val="7"/>
                <c:pt idx="0">
                  <c:v>2</c:v>
                </c:pt>
                <c:pt idx="1">
                  <c:v>3</c:v>
                </c:pt>
                <c:pt idx="2">
                  <c:v>4</c:v>
                </c:pt>
                <c:pt idx="3">
                  <c:v>1</c:v>
                </c:pt>
                <c:pt idx="4">
                  <c:v>3</c:v>
                </c:pt>
                <c:pt idx="5">
                  <c:v>1</c:v>
                </c:pt>
                <c:pt idx="6">
                  <c:v>2</c:v>
                </c:pt>
              </c:numCache>
            </c:numRef>
          </c:val>
          <c:extLst>
            <c:ext xmlns:c16="http://schemas.microsoft.com/office/drawing/2014/chart" uri="{C3380CC4-5D6E-409C-BE32-E72D297353CC}">
              <c16:uniqueId val="{00000001-CE8C-446A-B93B-0E44AACF3B38}"/>
            </c:ext>
          </c:extLst>
        </c:ser>
        <c:ser>
          <c:idx val="2"/>
          <c:order val="2"/>
          <c:tx>
            <c:strRef>
              <c:f>Sheet1!$D$1</c:f>
              <c:strCache>
                <c:ptCount val="1"/>
                <c:pt idx="0">
                  <c:v>M</c:v>
                </c:pt>
              </c:strCache>
            </c:strRef>
          </c:tx>
          <c:spPr>
            <a:solidFill>
              <a:schemeClr val="accent3"/>
            </a:solidFill>
            <a:ln>
              <a:noFill/>
            </a:ln>
            <a:effectLst/>
            <a:sp3d/>
          </c:spPr>
          <c:invertIfNegative val="0"/>
          <c:cat>
            <c:strRef>
              <c:f>Sheet1!$A$2:$A$8</c:f>
              <c:strCache>
                <c:ptCount val="7"/>
                <c:pt idx="0">
                  <c:v>Question 1</c:v>
                </c:pt>
                <c:pt idx="1">
                  <c:v>Question 2</c:v>
                </c:pt>
                <c:pt idx="2">
                  <c:v>Question 3</c:v>
                </c:pt>
                <c:pt idx="3">
                  <c:v>Question 4</c:v>
                </c:pt>
                <c:pt idx="4">
                  <c:v>Question 5</c:v>
                </c:pt>
                <c:pt idx="5">
                  <c:v>Question 6</c:v>
                </c:pt>
                <c:pt idx="6">
                  <c:v>Question 7</c:v>
                </c:pt>
              </c:strCache>
            </c:strRef>
          </c:cat>
          <c:val>
            <c:numRef>
              <c:f>Sheet1!$D$2:$D$8</c:f>
              <c:numCache>
                <c:formatCode>General</c:formatCode>
                <c:ptCount val="7"/>
                <c:pt idx="0">
                  <c:v>5</c:v>
                </c:pt>
                <c:pt idx="1">
                  <c:v>2</c:v>
                </c:pt>
                <c:pt idx="2">
                  <c:v>3</c:v>
                </c:pt>
                <c:pt idx="3">
                  <c:v>5</c:v>
                </c:pt>
                <c:pt idx="4">
                  <c:v>4</c:v>
                </c:pt>
                <c:pt idx="5">
                  <c:v>5</c:v>
                </c:pt>
                <c:pt idx="6">
                  <c:v>3</c:v>
                </c:pt>
              </c:numCache>
            </c:numRef>
          </c:val>
          <c:extLst>
            <c:ext xmlns:c16="http://schemas.microsoft.com/office/drawing/2014/chart" uri="{C3380CC4-5D6E-409C-BE32-E72D297353CC}">
              <c16:uniqueId val="{00000002-CE8C-446A-B93B-0E44AACF3B38}"/>
            </c:ext>
          </c:extLst>
        </c:ser>
        <c:ser>
          <c:idx val="3"/>
          <c:order val="3"/>
          <c:tx>
            <c:strRef>
              <c:f>Sheet1!$E$1</c:f>
              <c:strCache>
                <c:ptCount val="1"/>
                <c:pt idx="0">
                  <c:v>D</c:v>
                </c:pt>
              </c:strCache>
            </c:strRef>
          </c:tx>
          <c:spPr>
            <a:solidFill>
              <a:schemeClr val="accent4"/>
            </a:solidFill>
            <a:ln>
              <a:noFill/>
            </a:ln>
            <a:effectLst/>
            <a:sp3d/>
          </c:spPr>
          <c:invertIfNegative val="0"/>
          <c:cat>
            <c:strRef>
              <c:f>Sheet1!$A$2:$A$8</c:f>
              <c:strCache>
                <c:ptCount val="7"/>
                <c:pt idx="0">
                  <c:v>Question 1</c:v>
                </c:pt>
                <c:pt idx="1">
                  <c:v>Question 2</c:v>
                </c:pt>
                <c:pt idx="2">
                  <c:v>Question 3</c:v>
                </c:pt>
                <c:pt idx="3">
                  <c:v>Question 4</c:v>
                </c:pt>
                <c:pt idx="4">
                  <c:v>Question 5</c:v>
                </c:pt>
                <c:pt idx="5">
                  <c:v>Question 6</c:v>
                </c:pt>
                <c:pt idx="6">
                  <c:v>Question 7</c:v>
                </c:pt>
              </c:strCache>
            </c:strRef>
          </c:cat>
          <c:val>
            <c:numRef>
              <c:f>Sheet1!$E$2:$E$8</c:f>
              <c:numCache>
                <c:formatCode>General</c:formatCode>
                <c:ptCount val="7"/>
                <c:pt idx="0">
                  <c:v>5</c:v>
                </c:pt>
                <c:pt idx="1">
                  <c:v>4</c:v>
                </c:pt>
                <c:pt idx="2">
                  <c:v>6</c:v>
                </c:pt>
                <c:pt idx="3">
                  <c:v>5</c:v>
                </c:pt>
                <c:pt idx="4">
                  <c:v>6</c:v>
                </c:pt>
                <c:pt idx="5">
                  <c:v>5</c:v>
                </c:pt>
                <c:pt idx="6">
                  <c:v>5</c:v>
                </c:pt>
              </c:numCache>
            </c:numRef>
          </c:val>
          <c:extLst>
            <c:ext xmlns:c16="http://schemas.microsoft.com/office/drawing/2014/chart" uri="{C3380CC4-5D6E-409C-BE32-E72D297353CC}">
              <c16:uniqueId val="{00000003-CE8C-446A-B93B-0E44AACF3B38}"/>
            </c:ext>
          </c:extLst>
        </c:ser>
        <c:dLbls>
          <c:showLegendKey val="0"/>
          <c:showVal val="0"/>
          <c:showCatName val="0"/>
          <c:showSerName val="0"/>
          <c:showPercent val="0"/>
          <c:showBubbleSize val="0"/>
        </c:dLbls>
        <c:gapWidth val="150"/>
        <c:shape val="box"/>
        <c:axId val="421927360"/>
        <c:axId val="421927688"/>
        <c:axId val="0"/>
      </c:bar3DChart>
      <c:catAx>
        <c:axId val="42192736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21927688"/>
        <c:crosses val="autoZero"/>
        <c:auto val="1"/>
        <c:lblAlgn val="ctr"/>
        <c:lblOffset val="100"/>
        <c:noMultiLvlLbl val="0"/>
      </c:catAx>
      <c:valAx>
        <c:axId val="4219276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219273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F93605-0C0C-4258-9724-5F2F9BB3BC90}" type="datetimeFigureOut">
              <a:rPr lang="en-US" smtClean="0"/>
              <a:t>3/31/2019</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63FFE7F-C917-439A-8026-3D301EB5CC28}" type="slidenum">
              <a:rPr lang="en-US" smtClean="0"/>
              <a:t>‹#›</a:t>
            </a:fld>
            <a:endParaRPr lang="en-US"/>
          </a:p>
        </p:txBody>
      </p:sp>
    </p:spTree>
    <p:extLst>
      <p:ext uri="{BB962C8B-B14F-4D97-AF65-F5344CB8AC3E}">
        <p14:creationId xmlns:p14="http://schemas.microsoft.com/office/powerpoint/2010/main" val="7527998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F31B3D-E4E3-4A80-AB70-C5564C267266}" type="datetimeFigureOut">
              <a:rPr lang="en-US" smtClean="0"/>
              <a:t>3/31/2019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C0B30D-C07A-425B-A90C-BA7BEB191079}" type="slidenum">
              <a:rPr lang="en-US" smtClean="0"/>
              <a:t>‹#›</a:t>
            </a:fld>
            <a:endParaRPr lang="en-US"/>
          </a:p>
        </p:txBody>
      </p:sp>
    </p:spTree>
    <p:extLst>
      <p:ext uri="{BB962C8B-B14F-4D97-AF65-F5344CB8AC3E}">
        <p14:creationId xmlns:p14="http://schemas.microsoft.com/office/powerpoint/2010/main" val="3723190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Adults who consider themselves to be victims of physical or mental abuse  will not be given the survey, this is to prevent variables through different experience and to protect victims of abuse from problems that haven’t been dealt with resurfacing for example, therefore only adults who considered themselves to have experienced what society deems as norm and acceptable physical punishment. </a:t>
            </a:r>
          </a:p>
        </p:txBody>
      </p:sp>
      <p:sp>
        <p:nvSpPr>
          <p:cNvPr id="4" name="Slide Number Placeholder 3"/>
          <p:cNvSpPr>
            <a:spLocks noGrp="1"/>
          </p:cNvSpPr>
          <p:nvPr>
            <p:ph type="sldNum" sz="quarter" idx="5"/>
          </p:nvPr>
        </p:nvSpPr>
        <p:spPr/>
        <p:txBody>
          <a:bodyPr/>
          <a:lstStyle/>
          <a:p>
            <a:fld id="{4EC0B30D-C07A-425B-A90C-BA7BEB191079}" type="slidenum">
              <a:rPr lang="en-US" smtClean="0"/>
              <a:t>3</a:t>
            </a:fld>
            <a:endParaRPr lang="en-US"/>
          </a:p>
        </p:txBody>
      </p:sp>
    </p:spTree>
    <p:extLst>
      <p:ext uri="{BB962C8B-B14F-4D97-AF65-F5344CB8AC3E}">
        <p14:creationId xmlns:p14="http://schemas.microsoft.com/office/powerpoint/2010/main" val="15059187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4245434"/>
            <a:ext cx="8686800" cy="1464906"/>
          </a:xfrm>
        </p:spPr>
        <p:txBody>
          <a:bodyPr anchor="b">
            <a:normAutofit/>
          </a:bodyPr>
          <a:lstStyle>
            <a:lvl1pPr algn="l">
              <a:lnSpc>
                <a:spcPct val="80000"/>
              </a:lnSpc>
              <a:defRPr sz="4800">
                <a:solidFill>
                  <a:schemeClr val="bg1"/>
                </a:solidFill>
                <a:effectLst>
                  <a:outerShdw blurRad="63500" algn="ctr" rotWithShape="0">
                    <a:prstClr val="black">
                      <a:alpha val="40000"/>
                    </a:prst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066800" y="5731795"/>
            <a:ext cx="8686800" cy="440405"/>
          </a:xfrm>
        </p:spPr>
        <p:txBody>
          <a:bodyPr/>
          <a:lstStyle>
            <a:lvl1pPr marL="0" indent="0" algn="l">
              <a:spcBef>
                <a:spcPts val="0"/>
              </a:spcBef>
              <a:buNone/>
              <a:defRPr sz="2400">
                <a:solidFill>
                  <a:schemeClr val="bg1"/>
                </a:solidFill>
                <a:effectLst>
                  <a:outerShdw blurRad="63500" algn="ctr" rotWithShape="0">
                    <a:prstClr val="black">
                      <a:alpha val="40000"/>
                    </a:prst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66800" y="457518"/>
            <a:ext cx="10058400" cy="1188720"/>
          </a:xfr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7CC0096-1860-4642-9CD2-0079EA5E7CD1}" type="datetimeFigureOut">
              <a:rPr lang="en-US" smtClean="0"/>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242816"/>
            <a:ext cx="8686800" cy="1463040"/>
          </a:xfrm>
        </p:spPr>
        <p:txBody>
          <a:bodyPr anchor="b">
            <a:normAutofit/>
          </a:bodyPr>
          <a:lstStyle>
            <a:lvl1pPr>
              <a:defRPr sz="4800"/>
            </a:lvl1pPr>
          </a:lstStyle>
          <a:p>
            <a:r>
              <a:rPr lang="en-US"/>
              <a:t>Click to edit Master title style</a:t>
            </a:r>
          </a:p>
        </p:txBody>
      </p:sp>
      <p:sp>
        <p:nvSpPr>
          <p:cNvPr id="3" name="Text Placeholder 2"/>
          <p:cNvSpPr>
            <a:spLocks noGrp="1"/>
          </p:cNvSpPr>
          <p:nvPr>
            <p:ph type="body" idx="1"/>
          </p:nvPr>
        </p:nvSpPr>
        <p:spPr>
          <a:xfrm>
            <a:off x="1066799" y="5733288"/>
            <a:ext cx="8686800" cy="438912"/>
          </a:xfrm>
        </p:spPr>
        <p:txBody>
          <a:bodyPr/>
          <a:lstStyle>
            <a:lvl1pPr marL="0" indent="0">
              <a:spcBef>
                <a:spcPts val="0"/>
              </a:spcBef>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1904999"/>
            <a:ext cx="4800600" cy="4271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24600" y="1904999"/>
            <a:ext cx="4800600" cy="4271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CC0096-1860-4642-9CD2-0079EA5E7CD1}" type="datetimeFigureOut">
              <a:rPr lang="en-US" smtClean="0"/>
              <a:t>3/31/2019</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1772815"/>
            <a:ext cx="4800600" cy="737121"/>
          </a:xfrm>
        </p:spPr>
        <p:txBody>
          <a:bodyPr anchor="ctr"/>
          <a:lstStyle>
            <a:lvl1pPr marL="0" indent="0">
              <a:spcBef>
                <a:spcPts val="0"/>
              </a:spcBef>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6800" y="2509937"/>
            <a:ext cx="4800600" cy="36622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24600" y="1772815"/>
            <a:ext cx="4800600" cy="737121"/>
          </a:xfrm>
        </p:spPr>
        <p:txBody>
          <a:bodyPr anchor="ctr"/>
          <a:lstStyle>
            <a:lvl1pPr marL="0" indent="0">
              <a:spcBef>
                <a:spcPts val="0"/>
              </a:spcBef>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24600" y="2509937"/>
            <a:ext cx="4800600" cy="36622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7CC0096-1860-4642-9CD2-0079EA5E7CD1}" type="datetimeFigureOut">
              <a:rPr lang="en-US" smtClean="0"/>
              <a:t>3/31/2019</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7CC0096-1860-4642-9CD2-0079EA5E7CD1}" type="datetimeFigureOut">
              <a:rPr lang="en-US" smtClean="0"/>
              <a:t>3/31/2019</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CC0096-1860-4642-9CD2-0079EA5E7CD1}" type="datetimeFigureOut">
              <a:rPr lang="en-US" smtClean="0"/>
              <a:t>3/31/2019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760" y="3090672"/>
            <a:ext cx="4663440" cy="1828800"/>
          </a:xfrm>
        </p:spPr>
        <p:txBody>
          <a:bodyPr anchor="b">
            <a:normAutofit/>
          </a:bodyPr>
          <a:lstStyle>
            <a:lvl1pPr>
              <a:defRPr sz="3600"/>
            </a:lvl1pPr>
          </a:lstStyle>
          <a:p>
            <a:r>
              <a:rPr lang="en-US"/>
              <a:t>Click to edit Master title style</a:t>
            </a:r>
          </a:p>
        </p:txBody>
      </p:sp>
      <p:sp>
        <p:nvSpPr>
          <p:cNvPr id="3" name="Content Placeholder 2"/>
          <p:cNvSpPr>
            <a:spLocks noGrp="1"/>
          </p:cNvSpPr>
          <p:nvPr>
            <p:ph idx="1"/>
          </p:nvPr>
        </p:nvSpPr>
        <p:spPr>
          <a:xfrm>
            <a:off x="685799" y="457200"/>
            <a:ext cx="5410201" cy="57150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42760" y="4983480"/>
            <a:ext cx="4663440" cy="118872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CC0096-1860-4642-9CD2-0079EA5E7CD1}" type="datetimeFigureOut">
              <a:rPr lang="en-US" smtClean="0"/>
              <a:t>3/31/2019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760" y="3093099"/>
            <a:ext cx="4663440" cy="1828800"/>
          </a:xfrm>
        </p:spPr>
        <p:txBody>
          <a:bodyPr anchor="b">
            <a:normAutofit/>
          </a:bodyPr>
          <a:lstStyle>
            <a:lvl1pPr>
              <a:defRPr sz="360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0" y="0"/>
            <a:ext cx="6096000" cy="6858000"/>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42760" y="4983480"/>
            <a:ext cx="4663440" cy="118872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7CC0096-1860-4642-9CD2-0079EA5E7CD1}" type="datetimeFigureOut">
              <a:rPr lang="en-US" smtClean="0"/>
              <a:t>3/31/2019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6400" y="457200"/>
            <a:ext cx="1828800" cy="57197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457200"/>
            <a:ext cx="7955280" cy="57197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7CC0096-1860-4642-9CD2-0079EA5E7CD1}" type="datetimeFigureOut">
              <a:rPr lang="en-US" smtClean="0"/>
              <a:t>3/31/2019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6800" y="457518"/>
            <a:ext cx="10058400" cy="118872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1905001"/>
            <a:ext cx="10058400" cy="4267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6800" y="6400800"/>
            <a:ext cx="1097280" cy="228600"/>
          </a:xfrm>
          <a:prstGeom prst="rect">
            <a:avLst/>
          </a:prstGeom>
        </p:spPr>
        <p:txBody>
          <a:bodyPr vert="horz" lIns="91440" tIns="45720" rIns="91440" bIns="45720" rtlCol="0" anchor="ctr"/>
          <a:lstStyle>
            <a:lvl1pPr algn="l">
              <a:defRPr sz="1100">
                <a:solidFill>
                  <a:schemeClr val="tx1"/>
                </a:solidFill>
              </a:defRPr>
            </a:lvl1pPr>
          </a:lstStyle>
          <a:p>
            <a:fld id="{37CC0096-1860-4642-9CD2-0079EA5E7CD1}" type="datetimeFigureOut">
              <a:rPr lang="en-US" smtClean="0"/>
              <a:pPr/>
              <a:t>3/31/2019</a:t>
            </a:fld>
            <a:endParaRPr lang="en-US" dirty="0"/>
          </a:p>
        </p:txBody>
      </p:sp>
      <p:sp>
        <p:nvSpPr>
          <p:cNvPr id="5" name="Footer Placeholder 4"/>
          <p:cNvSpPr>
            <a:spLocks noGrp="1"/>
          </p:cNvSpPr>
          <p:nvPr>
            <p:ph type="ftr" sz="quarter" idx="3"/>
          </p:nvPr>
        </p:nvSpPr>
        <p:spPr>
          <a:xfrm>
            <a:off x="2422849" y="6400800"/>
            <a:ext cx="7315200" cy="228600"/>
          </a:xfrm>
          <a:prstGeom prst="rect">
            <a:avLst/>
          </a:prstGeom>
        </p:spPr>
        <p:txBody>
          <a:bodyPr vert="horz" lIns="91440" tIns="45720" rIns="91440" bIns="45720" rtlCol="0" anchor="ctr"/>
          <a:lstStyle>
            <a:lvl1pPr algn="ctr">
              <a:defRPr sz="1100">
                <a:solidFill>
                  <a:schemeClr val="tx1"/>
                </a:solidFill>
              </a:defRPr>
            </a:lvl1pPr>
          </a:lstStyle>
          <a:p>
            <a:endParaRPr lang="en-US" dirty="0"/>
          </a:p>
        </p:txBody>
      </p:sp>
      <p:sp>
        <p:nvSpPr>
          <p:cNvPr id="6" name="Slide Number Placeholder 5"/>
          <p:cNvSpPr>
            <a:spLocks noGrp="1"/>
          </p:cNvSpPr>
          <p:nvPr>
            <p:ph type="sldNum" sz="quarter" idx="4"/>
          </p:nvPr>
        </p:nvSpPr>
        <p:spPr>
          <a:xfrm>
            <a:off x="10027920" y="6400800"/>
            <a:ext cx="1097280" cy="228600"/>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5"/>
        </a:buClr>
        <a:buSzPct val="90000"/>
        <a:buFont typeface="Arial" pitchFamily="34" charset="0"/>
        <a:buChar char="•"/>
        <a:defRPr sz="2400" kern="1200">
          <a:solidFill>
            <a:schemeClr val="tx1"/>
          </a:solidFill>
          <a:latin typeface="+mn-lt"/>
          <a:ea typeface="+mn-ea"/>
          <a:cs typeface="+mn-cs"/>
        </a:defRPr>
      </a:lvl1pPr>
      <a:lvl2pPr marL="548640" indent="-228600" algn="l" defTabSz="914400" rtl="0" eaLnBrk="1" latinLnBrk="0" hangingPunct="1">
        <a:lnSpc>
          <a:spcPct val="90000"/>
        </a:lnSpc>
        <a:spcBef>
          <a:spcPts val="1200"/>
        </a:spcBef>
        <a:buClr>
          <a:schemeClr val="accent5"/>
        </a:buClr>
        <a:buSzPct val="90000"/>
        <a:buFont typeface="Arial" pitchFamily="34" charset="0"/>
        <a:buChar char="•"/>
        <a:defRPr sz="2000" kern="1200">
          <a:solidFill>
            <a:schemeClr val="tx1"/>
          </a:solidFill>
          <a:latin typeface="+mn-lt"/>
          <a:ea typeface="+mn-ea"/>
          <a:cs typeface="+mn-cs"/>
        </a:defRPr>
      </a:lvl2pPr>
      <a:lvl3pPr marL="822960" indent="-228600" algn="l" defTabSz="914400" rtl="0" eaLnBrk="1" latinLnBrk="0" hangingPunct="1">
        <a:lnSpc>
          <a:spcPct val="90000"/>
        </a:lnSpc>
        <a:spcBef>
          <a:spcPts val="800"/>
        </a:spcBef>
        <a:buClr>
          <a:schemeClr val="accent5"/>
        </a:buClr>
        <a:buSzPct val="90000"/>
        <a:buFont typeface="Arial" pitchFamily="34" charset="0"/>
        <a:buChar char="•"/>
        <a:defRPr sz="1800" kern="1200">
          <a:solidFill>
            <a:schemeClr val="tx1"/>
          </a:solidFill>
          <a:latin typeface="+mn-lt"/>
          <a:ea typeface="+mn-ea"/>
          <a:cs typeface="+mn-cs"/>
        </a:defRPr>
      </a:lvl3pPr>
      <a:lvl4pPr marL="1097280" indent="-182880" algn="l" defTabSz="914400" rtl="0" eaLnBrk="1" latinLnBrk="0" hangingPunct="1">
        <a:lnSpc>
          <a:spcPct val="90000"/>
        </a:lnSpc>
        <a:spcBef>
          <a:spcPts val="800"/>
        </a:spcBef>
        <a:buClr>
          <a:schemeClr val="accent5"/>
        </a:buClr>
        <a:buSzPct val="90000"/>
        <a:buFont typeface="Arial" pitchFamily="34" charset="0"/>
        <a:buChar char="•"/>
        <a:defRPr sz="1600" kern="1200">
          <a:solidFill>
            <a:schemeClr val="tx1"/>
          </a:solidFill>
          <a:latin typeface="+mn-lt"/>
          <a:ea typeface="+mn-ea"/>
          <a:cs typeface="+mn-cs"/>
        </a:defRPr>
      </a:lvl4pPr>
      <a:lvl5pPr marL="13258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5pPr>
      <a:lvl6pPr marL="15544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6pPr>
      <a:lvl7pPr marL="17830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7pPr>
      <a:lvl8pPr marL="20116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8pPr>
      <a:lvl9pPr marL="22402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bereasonable.wales/en-home/faq/"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Research Methods, Assignment Two.</a:t>
            </a:r>
          </a:p>
        </p:txBody>
      </p:sp>
      <p:sp>
        <p:nvSpPr>
          <p:cNvPr id="3" name="Subtitle 2"/>
          <p:cNvSpPr>
            <a:spLocks noGrp="1"/>
          </p:cNvSpPr>
          <p:nvPr>
            <p:ph type="subTitle" idx="1"/>
          </p:nvPr>
        </p:nvSpPr>
        <p:spPr/>
        <p:txBody>
          <a:bodyPr/>
          <a:lstStyle/>
          <a:p>
            <a:r>
              <a:rPr lang="en-US" dirty="0"/>
              <a:t>Emma-Jane Lovell, 1806986.</a:t>
            </a:r>
          </a:p>
        </p:txBody>
      </p:sp>
    </p:spTree>
    <p:extLst>
      <p:ext uri="{BB962C8B-B14F-4D97-AF65-F5344CB8AC3E}">
        <p14:creationId xmlns:p14="http://schemas.microsoft.com/office/powerpoint/2010/main" val="237011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2778" y="407963"/>
            <a:ext cx="10809850" cy="5936566"/>
          </a:xfrm>
        </p:spPr>
        <p:txBody>
          <a:bodyPr>
            <a:normAutofit/>
          </a:bodyPr>
          <a:lstStyle/>
          <a:p>
            <a:r>
              <a:rPr lang="en-US" b="1" u="sng" dirty="0"/>
              <a:t>My Hypothesis…</a:t>
            </a:r>
            <a:br>
              <a:rPr lang="en-US" dirty="0"/>
            </a:br>
            <a:br>
              <a:rPr lang="en-US" dirty="0"/>
            </a:br>
            <a:r>
              <a:rPr lang="en-US" dirty="0"/>
              <a:t>Physical Forms of Punishment used on children affects them socially and emotionally in later life.</a:t>
            </a:r>
            <a:br>
              <a:rPr lang="en-US" dirty="0"/>
            </a:br>
            <a:br>
              <a:rPr lang="en-US" dirty="0"/>
            </a:br>
            <a:endParaRPr lang="en-US" dirty="0"/>
          </a:p>
        </p:txBody>
      </p:sp>
    </p:spTree>
    <p:extLst>
      <p:ext uri="{BB962C8B-B14F-4D97-AF65-F5344CB8AC3E}">
        <p14:creationId xmlns:p14="http://schemas.microsoft.com/office/powerpoint/2010/main" val="2253536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Important points….</a:t>
            </a:r>
          </a:p>
        </p:txBody>
      </p:sp>
      <p:sp>
        <p:nvSpPr>
          <p:cNvPr id="3" name="Content Placeholder 2">
            <a:extLst>
              <a:ext uri="{FF2B5EF4-FFF2-40B4-BE49-F238E27FC236}">
                <a16:creationId xmlns:a16="http://schemas.microsoft.com/office/drawing/2014/main" id="{99A412A0-22BC-4A6F-B48F-A723F4F659DD}"/>
              </a:ext>
            </a:extLst>
          </p:cNvPr>
          <p:cNvSpPr>
            <a:spLocks noGrp="1"/>
          </p:cNvSpPr>
          <p:nvPr>
            <p:ph idx="1"/>
          </p:nvPr>
        </p:nvSpPr>
        <p:spPr/>
        <p:txBody>
          <a:bodyPr/>
          <a:lstStyle/>
          <a:p>
            <a:r>
              <a:rPr lang="en-GB" dirty="0"/>
              <a:t>We are not dealing with victims of abuse</a:t>
            </a:r>
          </a:p>
          <a:p>
            <a:r>
              <a:rPr lang="en-GB" dirty="0"/>
              <a:t>The law dictates that it is currently legal to smack a child which is referred to as ‘reasonable chastising’, the first minister however, is trying to change this (Be Reasonable Wales, 2019)</a:t>
            </a:r>
          </a:p>
          <a:p>
            <a:r>
              <a:rPr lang="en-GB" dirty="0"/>
              <a:t>The Attitude towards physical punishment is changing, more on this….</a:t>
            </a:r>
          </a:p>
        </p:txBody>
      </p:sp>
    </p:spTree>
    <p:extLst>
      <p:ext uri="{BB962C8B-B14F-4D97-AF65-F5344CB8AC3E}">
        <p14:creationId xmlns:p14="http://schemas.microsoft.com/office/powerpoint/2010/main" val="1585734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7B21C-75EA-4CD1-8814-BFBD05FD0792}"/>
              </a:ext>
            </a:extLst>
          </p:cNvPr>
          <p:cNvSpPr>
            <a:spLocks noGrp="1"/>
          </p:cNvSpPr>
          <p:nvPr>
            <p:ph type="title"/>
          </p:nvPr>
        </p:nvSpPr>
        <p:spPr>
          <a:xfrm>
            <a:off x="1066800" y="457518"/>
            <a:ext cx="10058400" cy="2971482"/>
          </a:xfrm>
        </p:spPr>
        <p:txBody>
          <a:bodyPr>
            <a:noAutofit/>
          </a:bodyPr>
          <a:lstStyle/>
          <a:p>
            <a:r>
              <a:rPr lang="en-GB" sz="4800" dirty="0"/>
              <a:t>How do we know the attitude on the physical punishment of children is changing?</a:t>
            </a:r>
          </a:p>
        </p:txBody>
      </p:sp>
      <p:sp>
        <p:nvSpPr>
          <p:cNvPr id="7" name="Content Placeholder 6">
            <a:extLst>
              <a:ext uri="{FF2B5EF4-FFF2-40B4-BE49-F238E27FC236}">
                <a16:creationId xmlns:a16="http://schemas.microsoft.com/office/drawing/2014/main" id="{ED989108-1D0F-4B3D-8C1B-D653D28C3357}"/>
              </a:ext>
            </a:extLst>
          </p:cNvPr>
          <p:cNvSpPr>
            <a:spLocks noGrp="1"/>
          </p:cNvSpPr>
          <p:nvPr>
            <p:ph idx="1"/>
          </p:nvPr>
        </p:nvSpPr>
        <p:spPr>
          <a:xfrm>
            <a:off x="1379094" y="4616969"/>
            <a:ext cx="9746105" cy="1555231"/>
          </a:xfrm>
        </p:spPr>
        <p:txBody>
          <a:bodyPr>
            <a:normAutofit lnSpcReduction="10000"/>
          </a:bodyPr>
          <a:lstStyle/>
          <a:p>
            <a:pPr marL="0" indent="0">
              <a:buNone/>
            </a:pPr>
            <a:r>
              <a:rPr lang="en-GB" sz="4000" dirty="0"/>
              <a:t>The next slide shows a replica of a pie chart from a book written by Nicola Madge  in 2006 (p.69), the response is clear…</a:t>
            </a:r>
          </a:p>
        </p:txBody>
      </p:sp>
    </p:spTree>
    <p:extLst>
      <p:ext uri="{BB962C8B-B14F-4D97-AF65-F5344CB8AC3E}">
        <p14:creationId xmlns:p14="http://schemas.microsoft.com/office/powerpoint/2010/main" val="1844487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9FFEBEA2-D346-4DC7-832B-2D73AC931214}"/>
              </a:ext>
            </a:extLst>
          </p:cNvPr>
          <p:cNvGraphicFramePr>
            <a:graphicFrameLocks noGrp="1"/>
          </p:cNvGraphicFramePr>
          <p:nvPr>
            <p:ph idx="1"/>
            <p:extLst>
              <p:ext uri="{D42A27DB-BD31-4B8C-83A1-F6EECF244321}">
                <p14:modId xmlns:p14="http://schemas.microsoft.com/office/powerpoint/2010/main" val="4223891106"/>
              </p:ext>
            </p:extLst>
          </p:nvPr>
        </p:nvGraphicFramePr>
        <p:xfrm>
          <a:off x="1066800" y="509666"/>
          <a:ext cx="10058400" cy="566253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84404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1F605-60E6-4E51-8F57-770FBD892CDC}"/>
              </a:ext>
            </a:extLst>
          </p:cNvPr>
          <p:cNvSpPr>
            <a:spLocks noGrp="1"/>
          </p:cNvSpPr>
          <p:nvPr>
            <p:ph type="title"/>
          </p:nvPr>
        </p:nvSpPr>
        <p:spPr/>
        <p:txBody>
          <a:bodyPr>
            <a:normAutofit fontScale="90000"/>
          </a:bodyPr>
          <a:lstStyle/>
          <a:p>
            <a:r>
              <a:rPr lang="en-GB" dirty="0"/>
              <a:t>But what about more recently and most importantly, from the views of professionals? As per the opinions of professionals in the APA.</a:t>
            </a:r>
          </a:p>
        </p:txBody>
      </p:sp>
      <p:sp>
        <p:nvSpPr>
          <p:cNvPr id="3" name="Content Placeholder 2">
            <a:extLst>
              <a:ext uri="{FF2B5EF4-FFF2-40B4-BE49-F238E27FC236}">
                <a16:creationId xmlns:a16="http://schemas.microsoft.com/office/drawing/2014/main" id="{7F69FFD6-2AA1-4538-9E58-B370FEA3A689}"/>
              </a:ext>
            </a:extLst>
          </p:cNvPr>
          <p:cNvSpPr>
            <a:spLocks noGrp="1"/>
          </p:cNvSpPr>
          <p:nvPr>
            <p:ph idx="1"/>
          </p:nvPr>
        </p:nvSpPr>
        <p:spPr/>
        <p:txBody>
          <a:bodyPr>
            <a:normAutofit fontScale="92500" lnSpcReduction="10000"/>
          </a:bodyPr>
          <a:lstStyle/>
          <a:p>
            <a:r>
              <a:rPr lang="en-GB" dirty="0"/>
              <a:t>As of 2018, more than 50 countries have banned spanking, Sweden was the first</a:t>
            </a:r>
          </a:p>
          <a:p>
            <a:r>
              <a:rPr lang="en-GB" dirty="0"/>
              <a:t>More than 500 studies have been undertaken in 50 years, a cross examination of these studies have shown that it is ineffective as a form of punishment and shows correlation of harmful outcomes on developmental aspects, some longitudinal studies have shown that it actually increases deterioration in behaviour over time</a:t>
            </a:r>
          </a:p>
          <a:p>
            <a:r>
              <a:rPr lang="en-GB" dirty="0"/>
              <a:t>The risks are linked to effects on mental health, violent behaviour and relationships with parents</a:t>
            </a:r>
          </a:p>
          <a:p>
            <a:r>
              <a:rPr lang="en-GB" dirty="0"/>
              <a:t>There is also evidence to suggest that spanking in childhood provides an increased risk for the subject to be a victim of abuse in later life</a:t>
            </a:r>
          </a:p>
          <a:p>
            <a:pPr marL="0" indent="0">
              <a:buNone/>
            </a:pPr>
            <a:r>
              <a:rPr lang="en-GB" dirty="0"/>
              <a:t>(Miller-Perrin and Rush, 2018, p. 406)</a:t>
            </a:r>
          </a:p>
          <a:p>
            <a:pPr marL="0" indent="0">
              <a:buNone/>
            </a:pPr>
            <a:endParaRPr lang="en-GB" dirty="0"/>
          </a:p>
          <a:p>
            <a:endParaRPr lang="en-GB" dirty="0"/>
          </a:p>
        </p:txBody>
      </p:sp>
    </p:spTree>
    <p:extLst>
      <p:ext uri="{BB962C8B-B14F-4D97-AF65-F5344CB8AC3E}">
        <p14:creationId xmlns:p14="http://schemas.microsoft.com/office/powerpoint/2010/main" val="3691399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9B1A5-BEBB-481D-B454-95DF842C7D9D}"/>
              </a:ext>
            </a:extLst>
          </p:cNvPr>
          <p:cNvSpPr>
            <a:spLocks noGrp="1"/>
          </p:cNvSpPr>
          <p:nvPr>
            <p:ph type="title"/>
          </p:nvPr>
        </p:nvSpPr>
        <p:spPr/>
        <p:txBody>
          <a:bodyPr/>
          <a:lstStyle/>
          <a:p>
            <a:r>
              <a:rPr lang="en-GB" dirty="0"/>
              <a:t>Continued… professional opinion</a:t>
            </a:r>
          </a:p>
        </p:txBody>
      </p:sp>
      <p:sp>
        <p:nvSpPr>
          <p:cNvPr id="3" name="Content Placeholder 2">
            <a:extLst>
              <a:ext uri="{FF2B5EF4-FFF2-40B4-BE49-F238E27FC236}">
                <a16:creationId xmlns:a16="http://schemas.microsoft.com/office/drawing/2014/main" id="{467EFB94-BCEA-411E-89E9-F97A492A3DFE}"/>
              </a:ext>
            </a:extLst>
          </p:cNvPr>
          <p:cNvSpPr>
            <a:spLocks noGrp="1"/>
          </p:cNvSpPr>
          <p:nvPr>
            <p:ph idx="1"/>
          </p:nvPr>
        </p:nvSpPr>
        <p:spPr/>
        <p:txBody>
          <a:bodyPr/>
          <a:lstStyle/>
          <a:p>
            <a:r>
              <a:rPr lang="en-GB" dirty="0"/>
              <a:t>40 years ago, 51% of psychologists surveyed recommended spanking </a:t>
            </a:r>
          </a:p>
          <a:p>
            <a:r>
              <a:rPr lang="en-GB" dirty="0"/>
              <a:t>By the year 2000, 70% said they would not recommend</a:t>
            </a:r>
          </a:p>
          <a:p>
            <a:pPr marL="0" indent="0">
              <a:buNone/>
            </a:pPr>
            <a:endParaRPr lang="en-GB" dirty="0"/>
          </a:p>
          <a:p>
            <a:pPr marL="0" indent="0">
              <a:buNone/>
            </a:pPr>
            <a:r>
              <a:rPr lang="en-GB" dirty="0"/>
              <a:t>Its obvious that the research data presented with empirical evidence is changing professional recommendation greatly.</a:t>
            </a:r>
          </a:p>
          <a:p>
            <a:pPr marL="0" indent="0">
              <a:buNone/>
            </a:pPr>
            <a:r>
              <a:rPr lang="en-GB" dirty="0"/>
              <a:t>(Miller-Perrin and Rush, 2018, p. 406)</a:t>
            </a:r>
          </a:p>
        </p:txBody>
      </p:sp>
    </p:spTree>
    <p:extLst>
      <p:ext uri="{BB962C8B-B14F-4D97-AF65-F5344CB8AC3E}">
        <p14:creationId xmlns:p14="http://schemas.microsoft.com/office/powerpoint/2010/main" val="1927396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do I believe this Hypothesis will prove accurate?</a:t>
            </a:r>
          </a:p>
        </p:txBody>
      </p:sp>
      <p:sp>
        <p:nvSpPr>
          <p:cNvPr id="3" name="Content Placeholder 2"/>
          <p:cNvSpPr>
            <a:spLocks noGrp="1"/>
          </p:cNvSpPr>
          <p:nvPr>
            <p:ph idx="1"/>
          </p:nvPr>
        </p:nvSpPr>
        <p:spPr/>
        <p:txBody>
          <a:bodyPr/>
          <a:lstStyle/>
          <a:p>
            <a:r>
              <a:rPr lang="en-US" dirty="0"/>
              <a:t>The research clearly shows correlation</a:t>
            </a:r>
          </a:p>
          <a:p>
            <a:r>
              <a:rPr lang="en-US" dirty="0"/>
              <a:t>Personal experience and witness </a:t>
            </a:r>
          </a:p>
          <a:p>
            <a:r>
              <a:rPr lang="en-US" dirty="0"/>
              <a:t>Conversation with peers</a:t>
            </a:r>
          </a:p>
          <a:p>
            <a:pPr marL="0" indent="0">
              <a:buNone/>
            </a:pPr>
            <a:endParaRPr lang="en-US" dirty="0"/>
          </a:p>
          <a:p>
            <a:pPr marL="0" indent="0">
              <a:buNone/>
            </a:pPr>
            <a:r>
              <a:rPr lang="en-US" dirty="0"/>
              <a:t>But I am aware of my bias…. This is why its important.</a:t>
            </a:r>
          </a:p>
        </p:txBody>
      </p:sp>
    </p:spTree>
    <p:extLst>
      <p:ext uri="{BB962C8B-B14F-4D97-AF65-F5344CB8AC3E}">
        <p14:creationId xmlns:p14="http://schemas.microsoft.com/office/powerpoint/2010/main" val="1570508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do I think this subject matter is important to research?</a:t>
            </a:r>
          </a:p>
        </p:txBody>
      </p:sp>
      <p:sp>
        <p:nvSpPr>
          <p:cNvPr id="3" name="Content Placeholder 2"/>
          <p:cNvSpPr>
            <a:spLocks noGrp="1"/>
          </p:cNvSpPr>
          <p:nvPr>
            <p:ph sz="half" idx="1"/>
          </p:nvPr>
        </p:nvSpPr>
        <p:spPr/>
        <p:txBody>
          <a:bodyPr/>
          <a:lstStyle/>
          <a:p>
            <a:r>
              <a:rPr lang="en-US" dirty="0"/>
              <a:t>Research</a:t>
            </a:r>
          </a:p>
        </p:txBody>
      </p:sp>
    </p:spTree>
    <p:extLst>
      <p:ext uri="{BB962C8B-B14F-4D97-AF65-F5344CB8AC3E}">
        <p14:creationId xmlns:p14="http://schemas.microsoft.com/office/powerpoint/2010/main" val="3213178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4306" y="4709160"/>
            <a:ext cx="8686800" cy="1463040"/>
          </a:xfrm>
        </p:spPr>
        <p:txBody>
          <a:bodyPr/>
          <a:lstStyle/>
          <a:p>
            <a:r>
              <a:rPr lang="en-US" dirty="0"/>
              <a:t>Method</a:t>
            </a:r>
          </a:p>
        </p:txBody>
      </p:sp>
    </p:spTree>
    <p:extLst>
      <p:ext uri="{BB962C8B-B14F-4D97-AF65-F5344CB8AC3E}">
        <p14:creationId xmlns:p14="http://schemas.microsoft.com/office/powerpoint/2010/main" val="281170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Materials and Participants</a:t>
            </a:r>
          </a:p>
        </p:txBody>
      </p:sp>
      <p:sp>
        <p:nvSpPr>
          <p:cNvPr id="3" name="Text Placeholder 2"/>
          <p:cNvSpPr>
            <a:spLocks noGrp="1"/>
          </p:cNvSpPr>
          <p:nvPr>
            <p:ph type="body" idx="1"/>
          </p:nvPr>
        </p:nvSpPr>
        <p:spPr/>
        <p:txBody>
          <a:bodyPr/>
          <a:lstStyle/>
          <a:p>
            <a:r>
              <a:rPr lang="en-US" dirty="0"/>
              <a:t>Materials</a:t>
            </a:r>
          </a:p>
        </p:txBody>
      </p:sp>
      <p:sp>
        <p:nvSpPr>
          <p:cNvPr id="4" name="Content Placeholder 3"/>
          <p:cNvSpPr>
            <a:spLocks noGrp="1"/>
          </p:cNvSpPr>
          <p:nvPr>
            <p:ph sz="half" idx="2"/>
          </p:nvPr>
        </p:nvSpPr>
        <p:spPr/>
        <p:txBody>
          <a:bodyPr/>
          <a:lstStyle/>
          <a:p>
            <a:r>
              <a:rPr lang="en-US" dirty="0"/>
              <a:t>Questionnaire consisting of…</a:t>
            </a:r>
          </a:p>
          <a:p>
            <a:r>
              <a:rPr lang="en-US" dirty="0"/>
              <a:t>Determining social struggles, experiences of abusive behavior in relationships and anger response/violent episodes</a:t>
            </a:r>
          </a:p>
          <a:p>
            <a:r>
              <a:rPr lang="en-US" dirty="0"/>
              <a:t>Anonymous and online</a:t>
            </a:r>
          </a:p>
          <a:p>
            <a:r>
              <a:rPr lang="en-US" dirty="0"/>
              <a:t>Multiple choice to keep closed</a:t>
            </a:r>
          </a:p>
        </p:txBody>
      </p:sp>
      <p:sp>
        <p:nvSpPr>
          <p:cNvPr id="5" name="Text Placeholder 4"/>
          <p:cNvSpPr>
            <a:spLocks noGrp="1"/>
          </p:cNvSpPr>
          <p:nvPr>
            <p:ph type="body" sz="quarter" idx="3"/>
          </p:nvPr>
        </p:nvSpPr>
        <p:spPr/>
        <p:txBody>
          <a:bodyPr/>
          <a:lstStyle/>
          <a:p>
            <a:r>
              <a:rPr lang="en-US" dirty="0"/>
              <a:t>Participants</a:t>
            </a:r>
          </a:p>
        </p:txBody>
      </p:sp>
      <p:sp>
        <p:nvSpPr>
          <p:cNvPr id="6" name="Content Placeholder 5"/>
          <p:cNvSpPr>
            <a:spLocks noGrp="1"/>
          </p:cNvSpPr>
          <p:nvPr>
            <p:ph sz="quarter" idx="4"/>
          </p:nvPr>
        </p:nvSpPr>
        <p:spPr/>
        <p:txBody>
          <a:bodyPr/>
          <a:lstStyle/>
          <a:p>
            <a:endParaRPr lang="en-US" dirty="0"/>
          </a:p>
        </p:txBody>
      </p:sp>
    </p:spTree>
    <p:extLst>
      <p:ext uri="{BB962C8B-B14F-4D97-AF65-F5344CB8AC3E}">
        <p14:creationId xmlns:p14="http://schemas.microsoft.com/office/powerpoint/2010/main" val="1543295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Materials and Participants</a:t>
            </a:r>
          </a:p>
        </p:txBody>
      </p:sp>
      <p:sp>
        <p:nvSpPr>
          <p:cNvPr id="3" name="Text Placeholder 2"/>
          <p:cNvSpPr>
            <a:spLocks noGrp="1"/>
          </p:cNvSpPr>
          <p:nvPr>
            <p:ph type="body" idx="1"/>
          </p:nvPr>
        </p:nvSpPr>
        <p:spPr/>
        <p:txBody>
          <a:bodyPr/>
          <a:lstStyle/>
          <a:p>
            <a:r>
              <a:rPr lang="en-US" dirty="0"/>
              <a:t>Materials</a:t>
            </a:r>
          </a:p>
        </p:txBody>
      </p:sp>
      <p:sp>
        <p:nvSpPr>
          <p:cNvPr id="4" name="Content Placeholder 3"/>
          <p:cNvSpPr>
            <a:spLocks noGrp="1"/>
          </p:cNvSpPr>
          <p:nvPr>
            <p:ph sz="half" idx="2"/>
          </p:nvPr>
        </p:nvSpPr>
        <p:spPr>
          <a:xfrm>
            <a:off x="1066800" y="2509937"/>
            <a:ext cx="4800600" cy="3662263"/>
          </a:xfrm>
        </p:spPr>
        <p:txBody>
          <a:bodyPr>
            <a:normAutofit fontScale="85000" lnSpcReduction="20000"/>
          </a:bodyPr>
          <a:lstStyle/>
          <a:p>
            <a:r>
              <a:rPr lang="en-US" dirty="0"/>
              <a:t>Questionnaire consisting of…</a:t>
            </a:r>
          </a:p>
          <a:p>
            <a:r>
              <a:rPr lang="en-US" dirty="0"/>
              <a:t>Determining social struggles, experiences of abusive behavior in relationships and anger response/violent episodes</a:t>
            </a:r>
          </a:p>
          <a:p>
            <a:r>
              <a:rPr lang="en-US" dirty="0"/>
              <a:t>Anonymous and online</a:t>
            </a:r>
          </a:p>
          <a:p>
            <a:r>
              <a:rPr lang="en-US" dirty="0"/>
              <a:t>Multiple choice to keep closed:</a:t>
            </a:r>
          </a:p>
          <a:p>
            <a:r>
              <a:rPr lang="en-US" dirty="0"/>
              <a:t>Yes, no, sometimes, don’t know.</a:t>
            </a:r>
          </a:p>
          <a:p>
            <a:r>
              <a:rPr lang="en-US" dirty="0"/>
              <a:t>Numbered for easier result analysis</a:t>
            </a:r>
          </a:p>
          <a:p>
            <a:endParaRPr lang="en-US" dirty="0"/>
          </a:p>
        </p:txBody>
      </p:sp>
      <p:sp>
        <p:nvSpPr>
          <p:cNvPr id="5" name="Text Placeholder 4"/>
          <p:cNvSpPr>
            <a:spLocks noGrp="1"/>
          </p:cNvSpPr>
          <p:nvPr>
            <p:ph type="body" sz="quarter" idx="3"/>
          </p:nvPr>
        </p:nvSpPr>
        <p:spPr/>
        <p:txBody>
          <a:bodyPr/>
          <a:lstStyle/>
          <a:p>
            <a:r>
              <a:rPr lang="en-US" dirty="0"/>
              <a:t>Participants</a:t>
            </a:r>
          </a:p>
        </p:txBody>
      </p:sp>
      <p:sp>
        <p:nvSpPr>
          <p:cNvPr id="6" name="Content Placeholder 5"/>
          <p:cNvSpPr>
            <a:spLocks noGrp="1"/>
          </p:cNvSpPr>
          <p:nvPr>
            <p:ph sz="quarter" idx="4"/>
          </p:nvPr>
        </p:nvSpPr>
        <p:spPr/>
        <p:txBody>
          <a:bodyPr>
            <a:normAutofit fontScale="85000" lnSpcReduction="20000"/>
          </a:bodyPr>
          <a:lstStyle/>
          <a:p>
            <a:r>
              <a:rPr lang="en-US" dirty="0"/>
              <a:t>20 spaces for questionnaire </a:t>
            </a:r>
          </a:p>
          <a:p>
            <a:r>
              <a:rPr lang="en-US" dirty="0"/>
              <a:t>10 females</a:t>
            </a:r>
          </a:p>
          <a:p>
            <a:r>
              <a:rPr lang="en-US" dirty="0"/>
              <a:t>10 males</a:t>
            </a:r>
          </a:p>
          <a:p>
            <a:r>
              <a:rPr lang="en-US" dirty="0"/>
              <a:t>All between ages 25-30 to determine generation, Sweden ban 40 years ago</a:t>
            </a:r>
          </a:p>
          <a:p>
            <a:r>
              <a:rPr lang="en-US" dirty="0"/>
              <a:t>Meet a criteria of considering themselves to have received corporal punishment, but not physical abuse, by parents or caregivers.</a:t>
            </a:r>
          </a:p>
          <a:p>
            <a:r>
              <a:rPr lang="en-US" dirty="0"/>
              <a:t>Another 20 who did not experience physical punishment</a:t>
            </a:r>
          </a:p>
          <a:p>
            <a:endParaRPr lang="en-US" dirty="0"/>
          </a:p>
        </p:txBody>
      </p:sp>
    </p:spTree>
    <p:extLst>
      <p:ext uri="{BB962C8B-B14F-4D97-AF65-F5344CB8AC3E}">
        <p14:creationId xmlns:p14="http://schemas.microsoft.com/office/powerpoint/2010/main" val="3082406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B474B-1E72-4A03-A466-1FBE9002A8C8}"/>
              </a:ext>
            </a:extLst>
          </p:cNvPr>
          <p:cNvSpPr>
            <a:spLocks noGrp="1"/>
          </p:cNvSpPr>
          <p:nvPr>
            <p:ph type="title"/>
          </p:nvPr>
        </p:nvSpPr>
        <p:spPr/>
        <p:txBody>
          <a:bodyPr/>
          <a:lstStyle/>
          <a:p>
            <a:r>
              <a:rPr lang="en-GB" dirty="0"/>
              <a:t>Questionnaire Questions </a:t>
            </a:r>
          </a:p>
        </p:txBody>
      </p:sp>
      <p:sp>
        <p:nvSpPr>
          <p:cNvPr id="8" name="Content Placeholder 7">
            <a:extLst>
              <a:ext uri="{FF2B5EF4-FFF2-40B4-BE49-F238E27FC236}">
                <a16:creationId xmlns:a16="http://schemas.microsoft.com/office/drawing/2014/main" id="{369B09B2-733D-4FDE-A887-6B9A1167C62D}"/>
              </a:ext>
            </a:extLst>
          </p:cNvPr>
          <p:cNvSpPr>
            <a:spLocks noGrp="1"/>
          </p:cNvSpPr>
          <p:nvPr>
            <p:ph idx="1"/>
          </p:nvPr>
        </p:nvSpPr>
        <p:spPr/>
        <p:txBody>
          <a:bodyPr>
            <a:normAutofit fontScale="92500" lnSpcReduction="10000"/>
          </a:bodyPr>
          <a:lstStyle/>
          <a:p>
            <a:pPr marL="457200" indent="-457200">
              <a:buFont typeface="+mj-lt"/>
              <a:buAutoNum type="arabicPeriod"/>
            </a:pPr>
            <a:r>
              <a:rPr lang="en-GB" dirty="0"/>
              <a:t>Do you feel socially anxious of new people?</a:t>
            </a:r>
          </a:p>
          <a:p>
            <a:pPr marL="457200" indent="-457200">
              <a:buFont typeface="+mj-lt"/>
              <a:buAutoNum type="arabicPeriod"/>
            </a:pPr>
            <a:r>
              <a:rPr lang="en-GB" dirty="0"/>
              <a:t>If something makes you angry do you react physically towards people or objects?</a:t>
            </a:r>
          </a:p>
          <a:p>
            <a:pPr marL="457200" indent="-457200">
              <a:buFont typeface="+mj-lt"/>
              <a:buAutoNum type="arabicPeriod"/>
            </a:pPr>
            <a:r>
              <a:rPr lang="en-GB" dirty="0"/>
              <a:t>Do you get scared of the thought of violence from others frequently?</a:t>
            </a:r>
          </a:p>
          <a:p>
            <a:pPr marL="457200" indent="-457200">
              <a:buFont typeface="+mj-lt"/>
              <a:buAutoNum type="arabicPeriod"/>
            </a:pPr>
            <a:r>
              <a:rPr lang="en-GB" dirty="0"/>
              <a:t>Have you considered yourself to be physically abused by a partner/s in a romantic relationship?</a:t>
            </a:r>
          </a:p>
          <a:p>
            <a:pPr marL="457200" indent="-457200">
              <a:buFont typeface="+mj-lt"/>
              <a:buAutoNum type="arabicPeriod"/>
            </a:pPr>
            <a:r>
              <a:rPr lang="en-GB" dirty="0"/>
              <a:t>Do you feel you recognised the abuse in your relationship quickly and removed yourself as soon as possible?</a:t>
            </a:r>
          </a:p>
          <a:p>
            <a:pPr marL="457200" indent="-457200">
              <a:buFont typeface="+mj-lt"/>
              <a:buAutoNum type="arabicPeriod"/>
            </a:pPr>
            <a:r>
              <a:rPr lang="en-GB" dirty="0"/>
              <a:t>Do you feel in control of your emotions most of the time?</a:t>
            </a:r>
          </a:p>
          <a:p>
            <a:pPr marL="457200" indent="-457200">
              <a:buFont typeface="+mj-lt"/>
              <a:buAutoNum type="arabicPeriod"/>
            </a:pPr>
            <a:r>
              <a:rPr lang="en-GB" dirty="0"/>
              <a:t>Have people around you ever said that you are aggressive?</a:t>
            </a:r>
          </a:p>
          <a:p>
            <a:endParaRPr lang="en-GB" dirty="0"/>
          </a:p>
          <a:p>
            <a:endParaRPr lang="en-GB" dirty="0"/>
          </a:p>
        </p:txBody>
      </p:sp>
    </p:spTree>
    <p:extLst>
      <p:ext uri="{BB962C8B-B14F-4D97-AF65-F5344CB8AC3E}">
        <p14:creationId xmlns:p14="http://schemas.microsoft.com/office/powerpoint/2010/main" val="1739443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53E1A-F8F7-4A36-BACE-3B2074CBDBED}"/>
              </a:ext>
            </a:extLst>
          </p:cNvPr>
          <p:cNvSpPr>
            <a:spLocks noGrp="1"/>
          </p:cNvSpPr>
          <p:nvPr>
            <p:ph type="title"/>
          </p:nvPr>
        </p:nvSpPr>
        <p:spPr/>
        <p:txBody>
          <a:bodyPr/>
          <a:lstStyle/>
          <a:p>
            <a:r>
              <a:rPr lang="en-GB" dirty="0"/>
              <a:t>Questionnaire questions….why?</a:t>
            </a:r>
          </a:p>
        </p:txBody>
      </p:sp>
      <p:sp>
        <p:nvSpPr>
          <p:cNvPr id="6" name="Content Placeholder 5">
            <a:extLst>
              <a:ext uri="{FF2B5EF4-FFF2-40B4-BE49-F238E27FC236}">
                <a16:creationId xmlns:a16="http://schemas.microsoft.com/office/drawing/2014/main" id="{3E3D157E-CDE2-4E4F-89FB-DF130256A5FC}"/>
              </a:ext>
            </a:extLst>
          </p:cNvPr>
          <p:cNvSpPr>
            <a:spLocks noGrp="1"/>
          </p:cNvSpPr>
          <p:nvPr>
            <p:ph sz="quarter" idx="4"/>
          </p:nvPr>
        </p:nvSpPr>
        <p:spPr>
          <a:xfrm>
            <a:off x="929390" y="1753849"/>
            <a:ext cx="10195810" cy="4418351"/>
          </a:xfrm>
        </p:spPr>
        <p:txBody>
          <a:bodyPr/>
          <a:lstStyle/>
          <a:p>
            <a:endParaRPr lang="en-GB" dirty="0"/>
          </a:p>
        </p:txBody>
      </p:sp>
    </p:spTree>
    <p:extLst>
      <p:ext uri="{BB962C8B-B14F-4D97-AF65-F5344CB8AC3E}">
        <p14:creationId xmlns:p14="http://schemas.microsoft.com/office/powerpoint/2010/main" val="3908749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53E1A-F8F7-4A36-BACE-3B2074CBDBED}"/>
              </a:ext>
            </a:extLst>
          </p:cNvPr>
          <p:cNvSpPr>
            <a:spLocks noGrp="1"/>
          </p:cNvSpPr>
          <p:nvPr>
            <p:ph type="title"/>
          </p:nvPr>
        </p:nvSpPr>
        <p:spPr/>
        <p:txBody>
          <a:bodyPr/>
          <a:lstStyle/>
          <a:p>
            <a:r>
              <a:rPr lang="en-GB" dirty="0"/>
              <a:t>Questionnaire questions….why?</a:t>
            </a:r>
          </a:p>
        </p:txBody>
      </p:sp>
      <p:sp>
        <p:nvSpPr>
          <p:cNvPr id="6" name="Content Placeholder 5">
            <a:extLst>
              <a:ext uri="{FF2B5EF4-FFF2-40B4-BE49-F238E27FC236}">
                <a16:creationId xmlns:a16="http://schemas.microsoft.com/office/drawing/2014/main" id="{3E3D157E-CDE2-4E4F-89FB-DF130256A5FC}"/>
              </a:ext>
            </a:extLst>
          </p:cNvPr>
          <p:cNvSpPr>
            <a:spLocks noGrp="1"/>
          </p:cNvSpPr>
          <p:nvPr>
            <p:ph sz="quarter" idx="4"/>
          </p:nvPr>
        </p:nvSpPr>
        <p:spPr>
          <a:xfrm>
            <a:off x="929390" y="1753849"/>
            <a:ext cx="10195810" cy="4418351"/>
          </a:xfrm>
        </p:spPr>
        <p:txBody>
          <a:bodyPr/>
          <a:lstStyle/>
          <a:p>
            <a:r>
              <a:rPr lang="en-GB" dirty="0"/>
              <a:t>To determine how the participants handle emotions</a:t>
            </a:r>
          </a:p>
        </p:txBody>
      </p:sp>
    </p:spTree>
    <p:extLst>
      <p:ext uri="{BB962C8B-B14F-4D97-AF65-F5344CB8AC3E}">
        <p14:creationId xmlns:p14="http://schemas.microsoft.com/office/powerpoint/2010/main" val="1773665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53E1A-F8F7-4A36-BACE-3B2074CBDBED}"/>
              </a:ext>
            </a:extLst>
          </p:cNvPr>
          <p:cNvSpPr>
            <a:spLocks noGrp="1"/>
          </p:cNvSpPr>
          <p:nvPr>
            <p:ph type="title"/>
          </p:nvPr>
        </p:nvSpPr>
        <p:spPr/>
        <p:txBody>
          <a:bodyPr/>
          <a:lstStyle/>
          <a:p>
            <a:r>
              <a:rPr lang="en-GB" dirty="0"/>
              <a:t>Questionnaire questions….why?</a:t>
            </a:r>
          </a:p>
        </p:txBody>
      </p:sp>
      <p:sp>
        <p:nvSpPr>
          <p:cNvPr id="6" name="Content Placeholder 5">
            <a:extLst>
              <a:ext uri="{FF2B5EF4-FFF2-40B4-BE49-F238E27FC236}">
                <a16:creationId xmlns:a16="http://schemas.microsoft.com/office/drawing/2014/main" id="{3E3D157E-CDE2-4E4F-89FB-DF130256A5FC}"/>
              </a:ext>
            </a:extLst>
          </p:cNvPr>
          <p:cNvSpPr>
            <a:spLocks noGrp="1"/>
          </p:cNvSpPr>
          <p:nvPr>
            <p:ph sz="quarter" idx="4"/>
          </p:nvPr>
        </p:nvSpPr>
        <p:spPr>
          <a:xfrm>
            <a:off x="929390" y="1753849"/>
            <a:ext cx="10195810" cy="4418351"/>
          </a:xfrm>
        </p:spPr>
        <p:txBody>
          <a:bodyPr/>
          <a:lstStyle/>
          <a:p>
            <a:r>
              <a:rPr lang="en-GB" dirty="0"/>
              <a:t>To determine how the participants handle emotions</a:t>
            </a:r>
          </a:p>
          <a:p>
            <a:r>
              <a:rPr lang="en-GB" dirty="0"/>
              <a:t>To determine if participants have experienced abuse in later life and if they recognised it well</a:t>
            </a:r>
          </a:p>
          <a:p>
            <a:endParaRPr lang="en-GB" dirty="0"/>
          </a:p>
        </p:txBody>
      </p:sp>
    </p:spTree>
    <p:extLst>
      <p:ext uri="{BB962C8B-B14F-4D97-AF65-F5344CB8AC3E}">
        <p14:creationId xmlns:p14="http://schemas.microsoft.com/office/powerpoint/2010/main" val="363324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53E1A-F8F7-4A36-BACE-3B2074CBDBED}"/>
              </a:ext>
            </a:extLst>
          </p:cNvPr>
          <p:cNvSpPr>
            <a:spLocks noGrp="1"/>
          </p:cNvSpPr>
          <p:nvPr>
            <p:ph type="title"/>
          </p:nvPr>
        </p:nvSpPr>
        <p:spPr/>
        <p:txBody>
          <a:bodyPr/>
          <a:lstStyle/>
          <a:p>
            <a:r>
              <a:rPr lang="en-GB" dirty="0"/>
              <a:t>Questionnaire questions….why?</a:t>
            </a:r>
          </a:p>
        </p:txBody>
      </p:sp>
      <p:sp>
        <p:nvSpPr>
          <p:cNvPr id="6" name="Content Placeholder 5">
            <a:extLst>
              <a:ext uri="{FF2B5EF4-FFF2-40B4-BE49-F238E27FC236}">
                <a16:creationId xmlns:a16="http://schemas.microsoft.com/office/drawing/2014/main" id="{3E3D157E-CDE2-4E4F-89FB-DF130256A5FC}"/>
              </a:ext>
            </a:extLst>
          </p:cNvPr>
          <p:cNvSpPr>
            <a:spLocks noGrp="1"/>
          </p:cNvSpPr>
          <p:nvPr>
            <p:ph sz="quarter" idx="4"/>
          </p:nvPr>
        </p:nvSpPr>
        <p:spPr>
          <a:xfrm>
            <a:off x="929390" y="1753849"/>
            <a:ext cx="10195810" cy="4418351"/>
          </a:xfrm>
        </p:spPr>
        <p:txBody>
          <a:bodyPr/>
          <a:lstStyle/>
          <a:p>
            <a:r>
              <a:rPr lang="en-GB" dirty="0"/>
              <a:t>To determine how the participants handle emotions</a:t>
            </a:r>
          </a:p>
          <a:p>
            <a:r>
              <a:rPr lang="en-GB" dirty="0"/>
              <a:t>To determine if participants have experienced abuse in later life and if they recognised it well</a:t>
            </a:r>
          </a:p>
          <a:p>
            <a:r>
              <a:rPr lang="en-GB" dirty="0"/>
              <a:t>Do participants have an embedded irrational fear of violence?</a:t>
            </a:r>
          </a:p>
        </p:txBody>
      </p:sp>
    </p:spTree>
    <p:extLst>
      <p:ext uri="{BB962C8B-B14F-4D97-AF65-F5344CB8AC3E}">
        <p14:creationId xmlns:p14="http://schemas.microsoft.com/office/powerpoint/2010/main" val="3595810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Analysis Of Results</a:t>
            </a:r>
          </a:p>
        </p:txBody>
      </p:sp>
      <p:sp>
        <p:nvSpPr>
          <p:cNvPr id="5" name="Content Placeholder 4">
            <a:extLst>
              <a:ext uri="{FF2B5EF4-FFF2-40B4-BE49-F238E27FC236}">
                <a16:creationId xmlns:a16="http://schemas.microsoft.com/office/drawing/2014/main" id="{967081A5-AD79-441B-AA4D-2777B085B629}"/>
              </a:ext>
            </a:extLst>
          </p:cNvPr>
          <p:cNvSpPr>
            <a:spLocks noGrp="1"/>
          </p:cNvSpPr>
          <p:nvPr>
            <p:ph idx="1"/>
          </p:nvPr>
        </p:nvSpPr>
        <p:spPr/>
        <p:txBody>
          <a:bodyPr/>
          <a:lstStyle/>
          <a:p>
            <a:r>
              <a:rPr lang="en-GB" dirty="0"/>
              <a:t>Should be straight forward</a:t>
            </a:r>
          </a:p>
          <a:p>
            <a:r>
              <a:rPr lang="en-GB" dirty="0"/>
              <a:t>Answers should show a correlation of effects of physical punishment</a:t>
            </a:r>
          </a:p>
          <a:p>
            <a:r>
              <a:rPr lang="en-GB" dirty="0"/>
              <a:t>If hypothesis is proving to be correct OR NOT…</a:t>
            </a:r>
          </a:p>
          <a:p>
            <a:pPr marL="0" indent="0">
              <a:buNone/>
            </a:pPr>
            <a:endParaRPr lang="en-GB" dirty="0"/>
          </a:p>
        </p:txBody>
      </p:sp>
    </p:spTree>
    <p:extLst>
      <p:ext uri="{BB962C8B-B14F-4D97-AF65-F5344CB8AC3E}">
        <p14:creationId xmlns:p14="http://schemas.microsoft.com/office/powerpoint/2010/main" val="284082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Analysis Of Results</a:t>
            </a:r>
          </a:p>
        </p:txBody>
      </p:sp>
      <p:graphicFrame>
        <p:nvGraphicFramePr>
          <p:cNvPr id="6" name="Content Placeholder 5">
            <a:extLst>
              <a:ext uri="{FF2B5EF4-FFF2-40B4-BE49-F238E27FC236}">
                <a16:creationId xmlns:a16="http://schemas.microsoft.com/office/drawing/2014/main" id="{B7206F75-C8A6-4D67-B8A0-0A457AC931D2}"/>
              </a:ext>
            </a:extLst>
          </p:cNvPr>
          <p:cNvGraphicFramePr>
            <a:graphicFrameLocks noGrp="1"/>
          </p:cNvGraphicFramePr>
          <p:nvPr>
            <p:ph idx="1"/>
            <p:extLst>
              <p:ext uri="{D42A27DB-BD31-4B8C-83A1-F6EECF244321}">
                <p14:modId xmlns:p14="http://schemas.microsoft.com/office/powerpoint/2010/main" val="2860998920"/>
              </p:ext>
            </p:extLst>
          </p:nvPr>
        </p:nvGraphicFramePr>
        <p:xfrm>
          <a:off x="1066800" y="1905000"/>
          <a:ext cx="10058398" cy="2123440"/>
        </p:xfrm>
        <a:graphic>
          <a:graphicData uri="http://schemas.openxmlformats.org/drawingml/2006/table">
            <a:tbl>
              <a:tblPr firstRow="1" bandRow="1">
                <a:tableStyleId>{5C22544A-7EE6-4342-B048-85BDC9FD1C3A}</a:tableStyleId>
              </a:tblPr>
              <a:tblGrid>
                <a:gridCol w="1436914">
                  <a:extLst>
                    <a:ext uri="{9D8B030D-6E8A-4147-A177-3AD203B41FA5}">
                      <a16:colId xmlns:a16="http://schemas.microsoft.com/office/drawing/2014/main" val="2908784769"/>
                    </a:ext>
                  </a:extLst>
                </a:gridCol>
                <a:gridCol w="1436914">
                  <a:extLst>
                    <a:ext uri="{9D8B030D-6E8A-4147-A177-3AD203B41FA5}">
                      <a16:colId xmlns:a16="http://schemas.microsoft.com/office/drawing/2014/main" val="3715288684"/>
                    </a:ext>
                  </a:extLst>
                </a:gridCol>
                <a:gridCol w="1436914">
                  <a:extLst>
                    <a:ext uri="{9D8B030D-6E8A-4147-A177-3AD203B41FA5}">
                      <a16:colId xmlns:a16="http://schemas.microsoft.com/office/drawing/2014/main" val="2818246484"/>
                    </a:ext>
                  </a:extLst>
                </a:gridCol>
                <a:gridCol w="1436914">
                  <a:extLst>
                    <a:ext uri="{9D8B030D-6E8A-4147-A177-3AD203B41FA5}">
                      <a16:colId xmlns:a16="http://schemas.microsoft.com/office/drawing/2014/main" val="3142926035"/>
                    </a:ext>
                  </a:extLst>
                </a:gridCol>
                <a:gridCol w="1436914">
                  <a:extLst>
                    <a:ext uri="{9D8B030D-6E8A-4147-A177-3AD203B41FA5}">
                      <a16:colId xmlns:a16="http://schemas.microsoft.com/office/drawing/2014/main" val="3810711393"/>
                    </a:ext>
                  </a:extLst>
                </a:gridCol>
                <a:gridCol w="1436914">
                  <a:extLst>
                    <a:ext uri="{9D8B030D-6E8A-4147-A177-3AD203B41FA5}">
                      <a16:colId xmlns:a16="http://schemas.microsoft.com/office/drawing/2014/main" val="2551589635"/>
                    </a:ext>
                  </a:extLst>
                </a:gridCol>
                <a:gridCol w="1436914">
                  <a:extLst>
                    <a:ext uri="{9D8B030D-6E8A-4147-A177-3AD203B41FA5}">
                      <a16:colId xmlns:a16="http://schemas.microsoft.com/office/drawing/2014/main" val="1528058363"/>
                    </a:ext>
                  </a:extLst>
                </a:gridCol>
              </a:tblGrid>
              <a:tr h="370840">
                <a:tc>
                  <a:txBody>
                    <a:bodyPr/>
                    <a:lstStyle/>
                    <a:p>
                      <a:r>
                        <a:rPr lang="en-GB" dirty="0"/>
                        <a:t>Question 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Question 2</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Question 3</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Question 4</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Question 5</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Question 6</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Question 7</a:t>
                      </a:r>
                    </a:p>
                    <a:p>
                      <a:endParaRPr lang="en-GB" dirty="0"/>
                    </a:p>
                  </a:txBody>
                  <a:tcPr/>
                </a:tc>
                <a:extLst>
                  <a:ext uri="{0D108BD9-81ED-4DB2-BD59-A6C34878D82A}">
                    <a16:rowId xmlns:a16="http://schemas.microsoft.com/office/drawing/2014/main" val="3225207285"/>
                  </a:ext>
                </a:extLst>
              </a:tr>
              <a:tr h="370840">
                <a:tc>
                  <a:txBody>
                    <a:bodyPr/>
                    <a:lstStyle/>
                    <a:p>
                      <a:r>
                        <a:rPr lang="en-GB" dirty="0"/>
                        <a:t>.</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954305099"/>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091796470"/>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4413751"/>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268350900"/>
                  </a:ext>
                </a:extLst>
              </a:tr>
            </a:tbl>
          </a:graphicData>
        </a:graphic>
      </p:graphicFrame>
      <p:sp>
        <p:nvSpPr>
          <p:cNvPr id="7" name="TextBox 6">
            <a:extLst>
              <a:ext uri="{FF2B5EF4-FFF2-40B4-BE49-F238E27FC236}">
                <a16:creationId xmlns:a16="http://schemas.microsoft.com/office/drawing/2014/main" id="{306D590B-70B8-4097-8CB1-4594135389F6}"/>
              </a:ext>
            </a:extLst>
          </p:cNvPr>
          <p:cNvSpPr txBox="1"/>
          <p:nvPr/>
        </p:nvSpPr>
        <p:spPr>
          <a:xfrm>
            <a:off x="359764" y="2828111"/>
            <a:ext cx="1124261" cy="1200329"/>
          </a:xfrm>
          <a:prstGeom prst="rect">
            <a:avLst/>
          </a:prstGeom>
          <a:noFill/>
        </p:spPr>
        <p:txBody>
          <a:bodyPr wrap="square" rtlCol="0">
            <a:spAutoFit/>
          </a:bodyPr>
          <a:lstStyle/>
          <a:p>
            <a:r>
              <a:rPr lang="en-GB" dirty="0"/>
              <a:t>Yes</a:t>
            </a:r>
          </a:p>
          <a:p>
            <a:r>
              <a:rPr lang="en-GB" dirty="0"/>
              <a:t>No</a:t>
            </a:r>
          </a:p>
          <a:p>
            <a:r>
              <a:rPr lang="en-GB" dirty="0"/>
              <a:t>MB</a:t>
            </a:r>
          </a:p>
          <a:p>
            <a:r>
              <a:rPr lang="en-GB" dirty="0"/>
              <a:t>DN</a:t>
            </a:r>
          </a:p>
        </p:txBody>
      </p:sp>
    </p:spTree>
    <p:extLst>
      <p:ext uri="{BB962C8B-B14F-4D97-AF65-F5344CB8AC3E}">
        <p14:creationId xmlns:p14="http://schemas.microsoft.com/office/powerpoint/2010/main" val="2944458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Analysis Of Results</a:t>
            </a:r>
          </a:p>
        </p:txBody>
      </p:sp>
      <p:graphicFrame>
        <p:nvGraphicFramePr>
          <p:cNvPr id="9" name="Content Placeholder 8">
            <a:extLst>
              <a:ext uri="{FF2B5EF4-FFF2-40B4-BE49-F238E27FC236}">
                <a16:creationId xmlns:a16="http://schemas.microsoft.com/office/drawing/2014/main" id="{960C0279-BE89-43C2-BEA9-A1B81D34698E}"/>
              </a:ext>
            </a:extLst>
          </p:cNvPr>
          <p:cNvGraphicFramePr>
            <a:graphicFrameLocks noGrp="1"/>
          </p:cNvGraphicFramePr>
          <p:nvPr>
            <p:ph idx="1"/>
            <p:extLst>
              <p:ext uri="{D42A27DB-BD31-4B8C-83A1-F6EECF244321}">
                <p14:modId xmlns:p14="http://schemas.microsoft.com/office/powerpoint/2010/main" val="3468131717"/>
              </p:ext>
            </p:extLst>
          </p:nvPr>
        </p:nvGraphicFramePr>
        <p:xfrm>
          <a:off x="1066800" y="1905000"/>
          <a:ext cx="10058400" cy="42672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795055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58DB8-BD88-47D1-8A88-4F523E0BA49F}"/>
              </a:ext>
            </a:extLst>
          </p:cNvPr>
          <p:cNvSpPr>
            <a:spLocks noGrp="1"/>
          </p:cNvSpPr>
          <p:nvPr>
            <p:ph type="title"/>
          </p:nvPr>
        </p:nvSpPr>
        <p:spPr/>
        <p:txBody>
          <a:bodyPr/>
          <a:lstStyle/>
          <a:p>
            <a:r>
              <a:rPr lang="en-GB" dirty="0"/>
              <a:t>Proposed Outcome</a:t>
            </a:r>
          </a:p>
        </p:txBody>
      </p:sp>
      <p:sp>
        <p:nvSpPr>
          <p:cNvPr id="3" name="Content Placeholder 2">
            <a:extLst>
              <a:ext uri="{FF2B5EF4-FFF2-40B4-BE49-F238E27FC236}">
                <a16:creationId xmlns:a16="http://schemas.microsoft.com/office/drawing/2014/main" id="{949F6F81-3BE2-46FD-B5E5-2B3ACA5BACCB}"/>
              </a:ext>
            </a:extLst>
          </p:cNvPr>
          <p:cNvSpPr>
            <a:spLocks noGrp="1"/>
          </p:cNvSpPr>
          <p:nvPr>
            <p:ph idx="1"/>
          </p:nvPr>
        </p:nvSpPr>
        <p:spPr/>
        <p:txBody>
          <a:bodyPr/>
          <a:lstStyle/>
          <a:p>
            <a:pPr marL="0" indent="0">
              <a:buNone/>
            </a:pPr>
            <a:r>
              <a:rPr lang="en-GB" dirty="0"/>
              <a:t> I do believe my hypothesis will be correct</a:t>
            </a:r>
          </a:p>
          <a:p>
            <a:pPr marL="0" indent="0">
              <a:buNone/>
            </a:pPr>
            <a:r>
              <a:rPr lang="en-GB" dirty="0"/>
              <a:t>Because of previous research</a:t>
            </a:r>
          </a:p>
          <a:p>
            <a:pPr marL="0" indent="0">
              <a:buNone/>
            </a:pPr>
            <a:r>
              <a:rPr lang="en-GB" dirty="0"/>
              <a:t>Life experience</a:t>
            </a:r>
          </a:p>
          <a:p>
            <a:pPr marL="0" indent="0">
              <a:buNone/>
            </a:pPr>
            <a:r>
              <a:rPr lang="en-GB" dirty="0"/>
              <a:t>The fact that violence does cause fear as shown in studies</a:t>
            </a:r>
          </a:p>
          <a:p>
            <a:pPr marL="0" indent="0">
              <a:buNone/>
            </a:pPr>
            <a:r>
              <a:rPr lang="en-GB" dirty="0"/>
              <a:t>If correct, charts from the two groups of 20 should show clear difference I results of positive and negative answers</a:t>
            </a:r>
          </a:p>
        </p:txBody>
      </p:sp>
    </p:spTree>
    <p:extLst>
      <p:ext uri="{BB962C8B-B14F-4D97-AF65-F5344CB8AC3E}">
        <p14:creationId xmlns:p14="http://schemas.microsoft.com/office/powerpoint/2010/main" val="3891783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B4458-4081-4A4E-A393-A3F352BFA624}"/>
              </a:ext>
            </a:extLst>
          </p:cNvPr>
          <p:cNvSpPr>
            <a:spLocks noGrp="1"/>
          </p:cNvSpPr>
          <p:nvPr>
            <p:ph type="title"/>
          </p:nvPr>
        </p:nvSpPr>
        <p:spPr/>
        <p:txBody>
          <a:bodyPr/>
          <a:lstStyle/>
          <a:p>
            <a:r>
              <a:rPr lang="en-GB" dirty="0"/>
              <a:t>Ethical Considerations and Possible variables</a:t>
            </a:r>
          </a:p>
        </p:txBody>
      </p:sp>
      <p:sp>
        <p:nvSpPr>
          <p:cNvPr id="3" name="Content Placeholder 2">
            <a:extLst>
              <a:ext uri="{FF2B5EF4-FFF2-40B4-BE49-F238E27FC236}">
                <a16:creationId xmlns:a16="http://schemas.microsoft.com/office/drawing/2014/main" id="{1F7FE7FC-8041-4C88-86FB-002682E5B898}"/>
              </a:ext>
            </a:extLst>
          </p:cNvPr>
          <p:cNvSpPr>
            <a:spLocks noGrp="1"/>
          </p:cNvSpPr>
          <p:nvPr>
            <p:ph idx="1"/>
          </p:nvPr>
        </p:nvSpPr>
        <p:spPr/>
        <p:txBody>
          <a:bodyPr/>
          <a:lstStyle/>
          <a:p>
            <a:r>
              <a:rPr lang="en-GB" dirty="0"/>
              <a:t>Its important to note that my initial design was to be a focus group</a:t>
            </a:r>
          </a:p>
          <a:p>
            <a:r>
              <a:rPr lang="en-GB" dirty="0"/>
              <a:t>Ethically, because of confidentiality this wasn’t viable</a:t>
            </a:r>
          </a:p>
          <a:p>
            <a:r>
              <a:rPr lang="en-GB" dirty="0"/>
              <a:t>Also when protecting participants it was a concern</a:t>
            </a:r>
          </a:p>
          <a:p>
            <a:r>
              <a:rPr lang="en-GB" dirty="0"/>
              <a:t>This also created too many variables </a:t>
            </a:r>
          </a:p>
          <a:p>
            <a:r>
              <a:rPr lang="en-GB" dirty="0"/>
              <a:t>Peer influence</a:t>
            </a:r>
          </a:p>
          <a:p>
            <a:r>
              <a:rPr lang="en-GB" dirty="0"/>
              <a:t>Pressure </a:t>
            </a:r>
          </a:p>
          <a:p>
            <a:r>
              <a:rPr lang="en-GB" dirty="0"/>
              <a:t>Honesty in groups</a:t>
            </a:r>
          </a:p>
        </p:txBody>
      </p:sp>
    </p:spTree>
    <p:extLst>
      <p:ext uri="{BB962C8B-B14F-4D97-AF65-F5344CB8AC3E}">
        <p14:creationId xmlns:p14="http://schemas.microsoft.com/office/powerpoint/2010/main" val="2405790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B4458-4081-4A4E-A393-A3F352BFA624}"/>
              </a:ext>
            </a:extLst>
          </p:cNvPr>
          <p:cNvSpPr>
            <a:spLocks noGrp="1"/>
          </p:cNvSpPr>
          <p:nvPr>
            <p:ph type="title"/>
          </p:nvPr>
        </p:nvSpPr>
        <p:spPr/>
        <p:txBody>
          <a:bodyPr/>
          <a:lstStyle/>
          <a:p>
            <a:r>
              <a:rPr lang="en-GB" dirty="0"/>
              <a:t>Ethical Considerations and Possible variables</a:t>
            </a:r>
          </a:p>
        </p:txBody>
      </p:sp>
      <p:sp>
        <p:nvSpPr>
          <p:cNvPr id="3" name="Content Placeholder 2">
            <a:extLst>
              <a:ext uri="{FF2B5EF4-FFF2-40B4-BE49-F238E27FC236}">
                <a16:creationId xmlns:a16="http://schemas.microsoft.com/office/drawing/2014/main" id="{1F7FE7FC-8041-4C88-86FB-002682E5B898}"/>
              </a:ext>
            </a:extLst>
          </p:cNvPr>
          <p:cNvSpPr>
            <a:spLocks noGrp="1"/>
          </p:cNvSpPr>
          <p:nvPr>
            <p:ph idx="1"/>
          </p:nvPr>
        </p:nvSpPr>
        <p:spPr/>
        <p:txBody>
          <a:bodyPr/>
          <a:lstStyle/>
          <a:p>
            <a:pPr marL="0" indent="0">
              <a:buNone/>
            </a:pPr>
            <a:r>
              <a:rPr lang="en-GB" dirty="0"/>
              <a:t>Variables in current format to consider…</a:t>
            </a:r>
          </a:p>
          <a:p>
            <a:pPr>
              <a:buClr>
                <a:schemeClr val="accent1">
                  <a:lumMod val="75000"/>
                </a:schemeClr>
              </a:buClr>
              <a:buFont typeface="Wingdings" panose="05000000000000000000" pitchFamily="2" charset="2"/>
              <a:buChar char="Ø"/>
            </a:pPr>
            <a:r>
              <a:rPr lang="en-GB" dirty="0"/>
              <a:t>Honesty could still be a factor</a:t>
            </a:r>
          </a:p>
          <a:p>
            <a:pPr>
              <a:buClr>
                <a:schemeClr val="accent1">
                  <a:lumMod val="75000"/>
                </a:schemeClr>
              </a:buClr>
              <a:buFont typeface="Wingdings" panose="05000000000000000000" pitchFamily="2" charset="2"/>
              <a:buChar char="Ø"/>
            </a:pPr>
            <a:r>
              <a:rPr lang="en-GB" dirty="0"/>
              <a:t>Anonymity can only be so much, pre screening will be needed to ensure correct participant</a:t>
            </a:r>
          </a:p>
          <a:p>
            <a:pPr>
              <a:buClr>
                <a:schemeClr val="accent1">
                  <a:lumMod val="75000"/>
                </a:schemeClr>
              </a:buClr>
              <a:buFont typeface="Wingdings" panose="05000000000000000000" pitchFamily="2" charset="2"/>
              <a:buChar char="Ø"/>
            </a:pPr>
            <a:r>
              <a:rPr lang="en-GB" dirty="0"/>
              <a:t>Will the questions be clear and well understood by all?</a:t>
            </a:r>
          </a:p>
          <a:p>
            <a:pPr marL="0" indent="0">
              <a:buClr>
                <a:schemeClr val="accent1">
                  <a:lumMod val="75000"/>
                </a:schemeClr>
              </a:buClr>
              <a:buNone/>
            </a:pPr>
            <a:endParaRPr lang="en-GB" dirty="0"/>
          </a:p>
        </p:txBody>
      </p:sp>
    </p:spTree>
    <p:extLst>
      <p:ext uri="{BB962C8B-B14F-4D97-AF65-F5344CB8AC3E}">
        <p14:creationId xmlns:p14="http://schemas.microsoft.com/office/powerpoint/2010/main" val="2187526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7C7D4-531D-445E-9402-B673851F12DB}"/>
              </a:ext>
            </a:extLst>
          </p:cNvPr>
          <p:cNvSpPr>
            <a:spLocks noGrp="1"/>
          </p:cNvSpPr>
          <p:nvPr>
            <p:ph type="title"/>
          </p:nvPr>
        </p:nvSpPr>
        <p:spPr/>
        <p:txBody>
          <a:bodyPr/>
          <a:lstStyle/>
          <a:p>
            <a:r>
              <a:rPr lang="en-GB" dirty="0"/>
              <a:t>What future research could be done?</a:t>
            </a:r>
          </a:p>
        </p:txBody>
      </p:sp>
      <p:sp>
        <p:nvSpPr>
          <p:cNvPr id="3" name="Content Placeholder 2">
            <a:extLst>
              <a:ext uri="{FF2B5EF4-FFF2-40B4-BE49-F238E27FC236}">
                <a16:creationId xmlns:a16="http://schemas.microsoft.com/office/drawing/2014/main" id="{E9946DD1-7702-442D-8D0A-CC1392FB6C87}"/>
              </a:ext>
            </a:extLst>
          </p:cNvPr>
          <p:cNvSpPr>
            <a:spLocks noGrp="1"/>
          </p:cNvSpPr>
          <p:nvPr>
            <p:ph idx="1"/>
          </p:nvPr>
        </p:nvSpPr>
        <p:spPr/>
        <p:txBody>
          <a:bodyPr/>
          <a:lstStyle/>
          <a:p>
            <a:r>
              <a:rPr lang="en-GB" dirty="0"/>
              <a:t>More could be looked into in regards to adults than children like this study</a:t>
            </a:r>
          </a:p>
          <a:p>
            <a:r>
              <a:rPr lang="en-GB" dirty="0"/>
              <a:t>Easier to gauge experience of possible effects of punishments</a:t>
            </a:r>
          </a:p>
          <a:p>
            <a:r>
              <a:rPr lang="en-GB" dirty="0"/>
              <a:t>Research into if parents who use this form of punishment are more likely to if they have experienced it themselves</a:t>
            </a:r>
          </a:p>
          <a:p>
            <a:r>
              <a:rPr lang="en-GB" dirty="0"/>
              <a:t>Does community/culture/race etc factor into results</a:t>
            </a:r>
          </a:p>
          <a:p>
            <a:r>
              <a:rPr lang="en-GB" dirty="0"/>
              <a:t>In current times, what type of person/parent is more likely to smack?</a:t>
            </a:r>
          </a:p>
          <a:p>
            <a:r>
              <a:rPr lang="en-GB" dirty="0"/>
              <a:t>More needs to be researched on why people do or do not stand by smacking</a:t>
            </a:r>
          </a:p>
        </p:txBody>
      </p:sp>
    </p:spTree>
    <p:extLst>
      <p:ext uri="{BB962C8B-B14F-4D97-AF65-F5344CB8AC3E}">
        <p14:creationId xmlns:p14="http://schemas.microsoft.com/office/powerpoint/2010/main" val="2904005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E2FEF-0E90-40D4-8DC1-75346DBD8AF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9AD546C-E0A4-4D50-8C3D-D0C61EC41058}"/>
              </a:ext>
            </a:extLst>
          </p:cNvPr>
          <p:cNvSpPr>
            <a:spLocks noGrp="1"/>
          </p:cNvSpPr>
          <p:nvPr>
            <p:ph idx="1"/>
          </p:nvPr>
        </p:nvSpPr>
        <p:spPr/>
        <p:txBody>
          <a:bodyPr>
            <a:normAutofit lnSpcReduction="10000"/>
          </a:bodyPr>
          <a:lstStyle/>
          <a:p>
            <a:pPr marL="0" indent="0">
              <a:buNone/>
            </a:pPr>
            <a:r>
              <a:rPr lang="en-GB" dirty="0"/>
              <a:t>Be Reasonable Wales (2019) Available at: </a:t>
            </a:r>
            <a:r>
              <a:rPr lang="en-GB" dirty="0">
                <a:hlinkClick r:id="rId2"/>
              </a:rPr>
              <a:t>https://www.bereasonable.wales/en-home/faq/</a:t>
            </a:r>
            <a:r>
              <a:rPr lang="en-GB" dirty="0"/>
              <a:t>. (Accessed: 2</a:t>
            </a:r>
            <a:r>
              <a:rPr lang="en-GB" baseline="30000" dirty="0"/>
              <a:t>nd</a:t>
            </a:r>
            <a:r>
              <a:rPr lang="en-GB" dirty="0"/>
              <a:t> of April 2019).</a:t>
            </a:r>
          </a:p>
          <a:p>
            <a:pPr marL="0" indent="0">
              <a:buNone/>
            </a:pPr>
            <a:endParaRPr lang="en-GB" dirty="0"/>
          </a:p>
          <a:p>
            <a:pPr marL="0" indent="0">
              <a:buNone/>
            </a:pPr>
            <a:r>
              <a:rPr lang="en-GB" dirty="0"/>
              <a:t>Madge, N. (2006) </a:t>
            </a:r>
            <a:r>
              <a:rPr lang="en-GB" i="1" dirty="0"/>
              <a:t>Children These Days. </a:t>
            </a:r>
            <a:r>
              <a:rPr lang="en-GB" dirty="0"/>
              <a:t>Bristol: Policy Press.</a:t>
            </a:r>
          </a:p>
          <a:p>
            <a:pPr marL="0" indent="0">
              <a:buNone/>
            </a:pPr>
            <a:endParaRPr lang="en-GB" i="1" dirty="0"/>
          </a:p>
          <a:p>
            <a:pPr marL="0" indent="0">
              <a:buNone/>
            </a:pPr>
            <a:r>
              <a:rPr lang="en-GB" dirty="0"/>
              <a:t>Miller-Perrin, C and Rush, R. (2018) ‘Attitudes, Knowledge, Practices, and Ethical Beliefs of Psychologists Related to Spanking: A Survey of American Psychological Association Division Members’, </a:t>
            </a:r>
            <a:r>
              <a:rPr lang="en-GB" i="1" dirty="0"/>
              <a:t>Psychology, Public Policy, and Law, </a:t>
            </a:r>
            <a:r>
              <a:rPr lang="en-GB" dirty="0"/>
              <a:t>24(4), pp. 405-417. </a:t>
            </a:r>
            <a:endParaRPr lang="en-GB" i="1" dirty="0"/>
          </a:p>
          <a:p>
            <a:pPr marL="0" indent="0">
              <a:buNone/>
            </a:pPr>
            <a:endParaRPr lang="en-GB" dirty="0"/>
          </a:p>
        </p:txBody>
      </p:sp>
    </p:spTree>
    <p:extLst>
      <p:ext uri="{BB962C8B-B14F-4D97-AF65-F5344CB8AC3E}">
        <p14:creationId xmlns:p14="http://schemas.microsoft.com/office/powerpoint/2010/main" val="2963295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erry Blossom 16x9">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17.potx" id="{A8D831F9-2DA4-4700-B230-431725864604}" vid="{ED9A2A59-32A4-4461-8593-D9E87F204B18}"/>
    </a:ext>
  </a:extLst>
</a:theme>
</file>

<file path=ppt/theme/theme2.xml><?xml version="1.0" encoding="utf-8"?>
<a:theme xmlns:a="http://schemas.openxmlformats.org/drawingml/2006/main" name="Office Theme">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Cherry blossom nature presentation (widescreen)</Template>
  <TotalTime>4382</TotalTime>
  <Words>1148</Words>
  <Application>Microsoft Office PowerPoint</Application>
  <PresentationFormat>Widescreen</PresentationFormat>
  <Paragraphs>124</Paragraphs>
  <Slides>25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Cambria</vt:lpstr>
      <vt:lpstr>Wingdings</vt:lpstr>
      <vt:lpstr>Cherry Blossom 16x9</vt:lpstr>
      <vt:lpstr>Research Methods, Assignment Two.</vt:lpstr>
      <vt:lpstr>My Hypothesis…  Physical Forms of Punishment used on children affects them socially and emotionally in later life.  </vt:lpstr>
      <vt:lpstr>Important points….</vt:lpstr>
      <vt:lpstr>How do we know the attitude on the physical punishment of children is changing?</vt:lpstr>
      <vt:lpstr>PowerPoint Presentation</vt:lpstr>
      <vt:lpstr>But what about more recently and most importantly, from the views of professionals? As per the opinions of professionals in the APA.</vt:lpstr>
      <vt:lpstr>Continued… professional opinion</vt:lpstr>
      <vt:lpstr>Why do I believe this Hypothesis will prove accurate?</vt:lpstr>
      <vt:lpstr>Why do I think this subject matter is important to research?</vt:lpstr>
      <vt:lpstr>Method</vt:lpstr>
      <vt:lpstr>Materials and Participants</vt:lpstr>
      <vt:lpstr>Materials and Participants</vt:lpstr>
      <vt:lpstr>Questionnaire Questions </vt:lpstr>
      <vt:lpstr>Questionnaire questions….why?</vt:lpstr>
      <vt:lpstr>Questionnaire questions….why?</vt:lpstr>
      <vt:lpstr>Questionnaire questions….why?</vt:lpstr>
      <vt:lpstr>Questionnaire questions….why?</vt:lpstr>
      <vt:lpstr>Analysis Of Results</vt:lpstr>
      <vt:lpstr>Analysis Of Results</vt:lpstr>
      <vt:lpstr>Analysis Of Results</vt:lpstr>
      <vt:lpstr>Proposed Outcome</vt:lpstr>
      <vt:lpstr>Ethical Considerations and Possible variables</vt:lpstr>
      <vt:lpstr>Ethical Considerations and Possible variables</vt:lpstr>
      <vt:lpstr>What future research could be done?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Assignment Two.</dc:title>
  <dc:creator>Emma-jane Lovell (1806986)</dc:creator>
  <cp:lastModifiedBy>Emma-jane Lovell (1806986)</cp:lastModifiedBy>
  <cp:revision>18</cp:revision>
  <dcterms:created xsi:type="dcterms:W3CDTF">2019-03-31T20:47:12Z</dcterms:created>
  <dcterms:modified xsi:type="dcterms:W3CDTF">2019-04-03T21:49:48Z</dcterms:modified>
</cp:coreProperties>
</file>