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3"/>
    <p:sldId id="272" r:id="rId4"/>
    <p:sldId id="258" r:id="rId5"/>
    <p:sldId id="271" r:id="rId6"/>
    <p:sldId id="263" r:id="rId7"/>
    <p:sldId id="264" r:id="rId8"/>
    <p:sldId id="265" r:id="rId9"/>
    <p:sldId id="259" r:id="rId10"/>
    <p:sldId id="266" r:id="rId11"/>
    <p:sldId id="267" r:id="rId12"/>
    <p:sldId id="260" r:id="rId13"/>
  </p:sldIdLst>
  <p:sldSz cx="12192000" cy="6858000"/>
  <p:notesSz cx="6858000" cy="9144000"/>
  <p:embeddedFontLst>
    <p:embeddedFont>
      <p:font typeface="Original Garamond Std Italic" panose="02010600010101010101" charset="-122"/>
      <p:regular r:id="rId17"/>
    </p:embeddedFont>
    <p:embeddedFont>
      <p:font typeface="楷体" panose="02010609060101010101" charset="-122"/>
      <p:regular r:id="rId18"/>
    </p:embeddedFont>
    <p:embeddedFont>
      <p:font typeface="Windsor Std Light" panose="02010600010101010101" charset="-122"/>
      <p:regular r:id="rId19"/>
    </p:embeddedFont>
    <p:embeddedFont>
      <p:font typeface="等线" panose="02010600030101010101" charset="-122"/>
      <p:regular r:id="rId20"/>
    </p:embeddedFont>
    <p:embeddedFont>
      <p:font typeface="等线 Light" panose="02010600030101010101" charset="-122"/>
      <p:regular r:id="rId21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默认节" id="{cfa1de22-9983-45ab-bb5e-7ceb6d8f6565}">
          <p14:sldIdLst>
            <p14:sldId id="256"/>
            <p14:sldId id="272"/>
            <p14:sldId id="258"/>
            <p14:sldId id="271"/>
            <p14:sldId id="263"/>
            <p14:sldId id="264"/>
            <p14:sldId id="265"/>
            <p14:sldId id="259"/>
            <p14:sldId id="266"/>
            <p14:sldId id="267"/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8BEAE"/>
    <a:srgbClr val="6BC1A6"/>
    <a:srgbClr val="F0AABE"/>
    <a:srgbClr val="623A2B"/>
    <a:srgbClr val="85C1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990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1" Type="http://schemas.openxmlformats.org/officeDocument/2006/relationships/font" Target="fonts/font5.fntdata"/><Relationship Id="rId20" Type="http://schemas.openxmlformats.org/officeDocument/2006/relationships/font" Target="fonts/font4.fntdata"/><Relationship Id="rId2" Type="http://schemas.openxmlformats.org/officeDocument/2006/relationships/theme" Target="theme/theme1.xml"/><Relationship Id="rId19" Type="http://schemas.openxmlformats.org/officeDocument/2006/relationships/font" Target="fonts/font3.fntdata"/><Relationship Id="rId18" Type="http://schemas.openxmlformats.org/officeDocument/2006/relationships/font" Target="fonts/font2.fntdata"/><Relationship Id="rId17" Type="http://schemas.openxmlformats.org/officeDocument/2006/relationships/font" Target="fonts/font1.fntdata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8AD4F-7D15-4917-B730-8F5684E9728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4200-7184-4569-8EE9-4AE02B10A41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8AD4F-7D15-4917-B730-8F5684E9728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4200-7184-4569-8EE9-4AE02B10A41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8AD4F-7D15-4917-B730-8F5684E9728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4200-7184-4569-8EE9-4AE02B10A41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8AD4F-7D15-4917-B730-8F5684E9728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4200-7184-4569-8EE9-4AE02B10A41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8AD4F-7D15-4917-B730-8F5684E97288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4200-7184-4569-8EE9-4AE02B10A41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8AD4F-7D15-4917-B730-8F5684E97288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4200-7184-4569-8EE9-4AE02B10A41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8AD4F-7D15-4917-B730-8F5684E97288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4200-7184-4569-8EE9-4AE02B10A41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8AD4F-7D15-4917-B730-8F5684E9728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4200-7184-4569-8EE9-4AE02B10A41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8AD4F-7D15-4917-B730-8F5684E9728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4200-7184-4569-8EE9-4AE02B10A41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8AD4F-7D15-4917-B730-8F5684E9728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4200-7184-4569-8EE9-4AE02B10A41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8AD4F-7D15-4917-B730-8F5684E9728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4200-7184-4569-8EE9-4AE02B10A41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18AD4F-7D15-4917-B730-8F5684E9728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F4200-7184-4569-8EE9-4AE02B10A414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.jpeg"/><Relationship Id="rId1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jpeg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1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11.jpeg"/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2.jpeg"/><Relationship Id="rId1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BE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316548" y="327025"/>
            <a:ext cx="11558905" cy="6203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6" name="矩形 5"/>
          <p:cNvSpPr/>
          <p:nvPr/>
        </p:nvSpPr>
        <p:spPr>
          <a:xfrm>
            <a:off x="495300" y="476250"/>
            <a:ext cx="11201400" cy="5905500"/>
          </a:xfrm>
          <a:prstGeom prst="rect">
            <a:avLst/>
          </a:prstGeom>
          <a:noFill/>
          <a:ln w="19050">
            <a:solidFill>
              <a:srgbClr val="88BEA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49" t="83293" r="12057"/>
          <a:stretch>
            <a:fillRect/>
          </a:stretch>
        </p:blipFill>
        <p:spPr>
          <a:xfrm flipH="1" flipV="1">
            <a:off x="0" y="0"/>
            <a:ext cx="3463290" cy="187896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49" t="64701"/>
          <a:stretch>
            <a:fillRect/>
          </a:stretch>
        </p:blipFill>
        <p:spPr>
          <a:xfrm>
            <a:off x="9286240" y="4216400"/>
            <a:ext cx="2905760" cy="2641600"/>
          </a:xfrm>
          <a:custGeom>
            <a:avLst/>
            <a:gdLst>
              <a:gd name="connsiteX0" fmla="*/ 0 w 5242560"/>
              <a:gd name="connsiteY0" fmla="*/ 0 h 4765964"/>
              <a:gd name="connsiteX1" fmla="*/ 5242560 w 5242560"/>
              <a:gd name="connsiteY1" fmla="*/ 0 h 4765964"/>
              <a:gd name="connsiteX2" fmla="*/ 5242560 w 5242560"/>
              <a:gd name="connsiteY2" fmla="*/ 4765964 h 4765964"/>
              <a:gd name="connsiteX3" fmla="*/ 0 w 5242560"/>
              <a:gd name="connsiteY3" fmla="*/ 4765964 h 4765964"/>
              <a:gd name="connsiteX4" fmla="*/ 0 w 5242560"/>
              <a:gd name="connsiteY4" fmla="*/ 2832487 h 4765964"/>
              <a:gd name="connsiteX5" fmla="*/ 30480 w 5242560"/>
              <a:gd name="connsiteY5" fmla="*/ 2845724 h 4765964"/>
              <a:gd name="connsiteX6" fmla="*/ 213360 w 5242560"/>
              <a:gd name="connsiteY6" fmla="*/ 2876204 h 4765964"/>
              <a:gd name="connsiteX7" fmla="*/ 777240 w 5242560"/>
              <a:gd name="connsiteY7" fmla="*/ 2860964 h 4765964"/>
              <a:gd name="connsiteX8" fmla="*/ 960120 w 5242560"/>
              <a:gd name="connsiteY8" fmla="*/ 2800004 h 4765964"/>
              <a:gd name="connsiteX9" fmla="*/ 1341120 w 5242560"/>
              <a:gd name="connsiteY9" fmla="*/ 2632364 h 4765964"/>
              <a:gd name="connsiteX10" fmla="*/ 1493520 w 5242560"/>
              <a:gd name="connsiteY10" fmla="*/ 2540924 h 4765964"/>
              <a:gd name="connsiteX11" fmla="*/ 1661160 w 5242560"/>
              <a:gd name="connsiteY11" fmla="*/ 2479964 h 4765964"/>
              <a:gd name="connsiteX12" fmla="*/ 1767840 w 5242560"/>
              <a:gd name="connsiteY12" fmla="*/ 2403764 h 4765964"/>
              <a:gd name="connsiteX13" fmla="*/ 1889760 w 5242560"/>
              <a:gd name="connsiteY13" fmla="*/ 2358044 h 4765964"/>
              <a:gd name="connsiteX14" fmla="*/ 1950720 w 5242560"/>
              <a:gd name="connsiteY14" fmla="*/ 2312324 h 4765964"/>
              <a:gd name="connsiteX15" fmla="*/ 2042160 w 5242560"/>
              <a:gd name="connsiteY15" fmla="*/ 2220884 h 4765964"/>
              <a:gd name="connsiteX16" fmla="*/ 2011680 w 5242560"/>
              <a:gd name="connsiteY16" fmla="*/ 2053244 h 4765964"/>
              <a:gd name="connsiteX17" fmla="*/ 1981200 w 5242560"/>
              <a:gd name="connsiteY17" fmla="*/ 2007524 h 4765964"/>
              <a:gd name="connsiteX18" fmla="*/ 1889760 w 5242560"/>
              <a:gd name="connsiteY18" fmla="*/ 1931324 h 4765964"/>
              <a:gd name="connsiteX19" fmla="*/ 1737360 w 5242560"/>
              <a:gd name="connsiteY19" fmla="*/ 1855124 h 4765964"/>
              <a:gd name="connsiteX20" fmla="*/ 1508760 w 5242560"/>
              <a:gd name="connsiteY20" fmla="*/ 1794164 h 4765964"/>
              <a:gd name="connsiteX21" fmla="*/ 1447800 w 5242560"/>
              <a:gd name="connsiteY21" fmla="*/ 1778924 h 4765964"/>
              <a:gd name="connsiteX22" fmla="*/ 1181122 w 5242560"/>
              <a:gd name="connsiteY22" fmla="*/ 1777215 h 4765964"/>
              <a:gd name="connsiteX23" fmla="*/ 1121571 w 5242560"/>
              <a:gd name="connsiteY23" fmla="*/ 1777597 h 4765964"/>
              <a:gd name="connsiteX24" fmla="*/ 1112674 w 5242560"/>
              <a:gd name="connsiteY24" fmla="*/ 1774305 h 4765964"/>
              <a:gd name="connsiteX25" fmla="*/ 1066800 w 5242560"/>
              <a:gd name="connsiteY25" fmla="*/ 1763684 h 4765964"/>
              <a:gd name="connsiteX26" fmla="*/ 929640 w 5242560"/>
              <a:gd name="connsiteY26" fmla="*/ 1687484 h 4765964"/>
              <a:gd name="connsiteX27" fmla="*/ 807720 w 5242560"/>
              <a:gd name="connsiteY27" fmla="*/ 1626524 h 4765964"/>
              <a:gd name="connsiteX28" fmla="*/ 487680 w 5242560"/>
              <a:gd name="connsiteY28" fmla="*/ 1657004 h 4765964"/>
              <a:gd name="connsiteX29" fmla="*/ 396240 w 5242560"/>
              <a:gd name="connsiteY29" fmla="*/ 1717964 h 4765964"/>
              <a:gd name="connsiteX30" fmla="*/ 243840 w 5242560"/>
              <a:gd name="connsiteY30" fmla="*/ 1794164 h 4765964"/>
              <a:gd name="connsiteX31" fmla="*/ 60960 w 5242560"/>
              <a:gd name="connsiteY31" fmla="*/ 1916084 h 4765964"/>
              <a:gd name="connsiteX32" fmla="*/ 0 w 5242560"/>
              <a:gd name="connsiteY32" fmla="*/ 1961804 h 4765964"/>
              <a:gd name="connsiteX33" fmla="*/ 0 w 5242560"/>
              <a:gd name="connsiteY33" fmla="*/ 0 h 4765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5242560" h="4765964">
                <a:moveTo>
                  <a:pt x="0" y="0"/>
                </a:moveTo>
                <a:lnTo>
                  <a:pt x="5242560" y="0"/>
                </a:lnTo>
                <a:lnTo>
                  <a:pt x="5242560" y="4765964"/>
                </a:lnTo>
                <a:lnTo>
                  <a:pt x="0" y="4765964"/>
                </a:lnTo>
                <a:lnTo>
                  <a:pt x="0" y="2832487"/>
                </a:lnTo>
                <a:lnTo>
                  <a:pt x="30480" y="2845724"/>
                </a:lnTo>
                <a:cubicBezTo>
                  <a:pt x="141903" y="2868009"/>
                  <a:pt x="81037" y="2857301"/>
                  <a:pt x="213360" y="2876204"/>
                </a:cubicBezTo>
                <a:cubicBezTo>
                  <a:pt x="401320" y="2871124"/>
                  <a:pt x="590183" y="2880051"/>
                  <a:pt x="777240" y="2860964"/>
                </a:cubicBezTo>
                <a:cubicBezTo>
                  <a:pt x="841166" y="2854441"/>
                  <a:pt x="900570" y="2824146"/>
                  <a:pt x="960120" y="2800004"/>
                </a:cubicBezTo>
                <a:cubicBezTo>
                  <a:pt x="1088705" y="2747875"/>
                  <a:pt x="1222143" y="2703750"/>
                  <a:pt x="1341120" y="2632364"/>
                </a:cubicBezTo>
                <a:cubicBezTo>
                  <a:pt x="1391920" y="2601884"/>
                  <a:pt x="1440032" y="2566394"/>
                  <a:pt x="1493520" y="2540924"/>
                </a:cubicBezTo>
                <a:cubicBezTo>
                  <a:pt x="1547204" y="2515360"/>
                  <a:pt x="1607977" y="2506555"/>
                  <a:pt x="1661160" y="2479964"/>
                </a:cubicBezTo>
                <a:cubicBezTo>
                  <a:pt x="1700246" y="2460421"/>
                  <a:pt x="1729281" y="2424329"/>
                  <a:pt x="1767840" y="2403764"/>
                </a:cubicBezTo>
                <a:cubicBezTo>
                  <a:pt x="1806137" y="2383339"/>
                  <a:pt x="1850939" y="2377455"/>
                  <a:pt x="1889760" y="2358044"/>
                </a:cubicBezTo>
                <a:cubicBezTo>
                  <a:pt x="1912478" y="2346685"/>
                  <a:pt x="1930051" y="2327087"/>
                  <a:pt x="1950720" y="2312324"/>
                </a:cubicBezTo>
                <a:cubicBezTo>
                  <a:pt x="2022717" y="2260898"/>
                  <a:pt x="1978319" y="2306006"/>
                  <a:pt x="2042160" y="2220884"/>
                </a:cubicBezTo>
                <a:cubicBezTo>
                  <a:pt x="2032000" y="2165004"/>
                  <a:pt x="2027283" y="2107855"/>
                  <a:pt x="2011680" y="2053244"/>
                </a:cubicBezTo>
                <a:cubicBezTo>
                  <a:pt x="2006648" y="2035633"/>
                  <a:pt x="1992926" y="2021595"/>
                  <a:pt x="1981200" y="2007524"/>
                </a:cubicBezTo>
                <a:cubicBezTo>
                  <a:pt x="1954782" y="1975822"/>
                  <a:pt x="1926003" y="1950839"/>
                  <a:pt x="1889760" y="1931324"/>
                </a:cubicBezTo>
                <a:cubicBezTo>
                  <a:pt x="1839753" y="1904397"/>
                  <a:pt x="1790094" y="1876218"/>
                  <a:pt x="1737360" y="1855124"/>
                </a:cubicBezTo>
                <a:cubicBezTo>
                  <a:pt x="1581512" y="1792785"/>
                  <a:pt x="1747727" y="1853906"/>
                  <a:pt x="1508760" y="1794164"/>
                </a:cubicBezTo>
                <a:cubicBezTo>
                  <a:pt x="1488440" y="1789084"/>
                  <a:pt x="1468738" y="1779461"/>
                  <a:pt x="1447800" y="1778924"/>
                </a:cubicBezTo>
                <a:cubicBezTo>
                  <a:pt x="1358929" y="1776646"/>
                  <a:pt x="1270029" y="1776646"/>
                  <a:pt x="1181122" y="1777215"/>
                </a:cubicBezTo>
                <a:lnTo>
                  <a:pt x="1121571" y="1777597"/>
                </a:lnTo>
                <a:lnTo>
                  <a:pt x="1112674" y="1774305"/>
                </a:lnTo>
                <a:cubicBezTo>
                  <a:pt x="1102999" y="1772040"/>
                  <a:pt x="1089010" y="1769237"/>
                  <a:pt x="1066800" y="1763684"/>
                </a:cubicBezTo>
                <a:cubicBezTo>
                  <a:pt x="985852" y="1682736"/>
                  <a:pt x="1060174" y="1743427"/>
                  <a:pt x="929640" y="1687484"/>
                </a:cubicBezTo>
                <a:cubicBezTo>
                  <a:pt x="887877" y="1669586"/>
                  <a:pt x="807720" y="1626524"/>
                  <a:pt x="807720" y="1626524"/>
                </a:cubicBezTo>
                <a:cubicBezTo>
                  <a:pt x="701040" y="1636684"/>
                  <a:pt x="592291" y="1633757"/>
                  <a:pt x="487680" y="1657004"/>
                </a:cubicBezTo>
                <a:cubicBezTo>
                  <a:pt x="451920" y="1664951"/>
                  <a:pt x="428168" y="1700005"/>
                  <a:pt x="396240" y="1717964"/>
                </a:cubicBezTo>
                <a:cubicBezTo>
                  <a:pt x="346738" y="1745809"/>
                  <a:pt x="291097" y="1762659"/>
                  <a:pt x="243840" y="1794164"/>
                </a:cubicBezTo>
                <a:cubicBezTo>
                  <a:pt x="182880" y="1834804"/>
                  <a:pt x="119572" y="1872125"/>
                  <a:pt x="60960" y="1916084"/>
                </a:cubicBezTo>
                <a:lnTo>
                  <a:pt x="0" y="1961804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文本框 1"/>
          <p:cNvSpPr txBox="1"/>
          <p:nvPr/>
        </p:nvSpPr>
        <p:spPr>
          <a:xfrm>
            <a:off x="1029970" y="1285875"/>
            <a:ext cx="10528935" cy="17157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20000"/>
              </a:lnSpc>
            </a:pPr>
            <a:r>
              <a:rPr lang="zh-CN" altLang="en-US" sz="4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</a:rPr>
              <a:t>The </a:t>
            </a:r>
            <a:r>
              <a:rPr lang="en-US" altLang="zh-CN" sz="4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</a:rPr>
              <a:t>Learning on</a:t>
            </a:r>
            <a:r>
              <a:rPr lang="zh-CN" altLang="en-US" sz="4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</a:rPr>
              <a:t> </a:t>
            </a:r>
            <a:r>
              <a:rPr lang="en-US" altLang="zh-CN" sz="4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</a:rPr>
              <a:t>Feili Zhili</a:t>
            </a:r>
            <a:r>
              <a:rPr lang="zh-CN" altLang="en-US" sz="4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</a:rPr>
              <a:t>（非禮之禮） and Real Propriety</a:t>
            </a:r>
            <a:endParaRPr lang="zh-CN" altLang="en-US" sz="4400">
              <a:solidFill>
                <a:srgbClr val="623A2B"/>
              </a:solidFill>
              <a:latin typeface="Times New Roman" panose="02020603050405020304" charset="0"/>
              <a:ea typeface="Original Garamond Std Italic" panose="02010600010101010101" charset="-122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46170" y="4216400"/>
            <a:ext cx="5792470" cy="17145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10000"/>
              </a:lnSpc>
            </a:pPr>
            <a:r>
              <a:rPr lang="zh-CN" altLang="en-US" sz="2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•Module Code:         SICH </a:t>
            </a:r>
            <a:r>
              <a:rPr lang="en-US" altLang="zh-CN" sz="2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4001</a:t>
            </a:r>
            <a:endParaRPr lang="zh-CN" altLang="en-US" sz="2400">
              <a:solidFill>
                <a:srgbClr val="623A2B"/>
              </a:solidFill>
              <a:latin typeface="Times New Roman" panose="02020603050405020304" charset="0"/>
              <a:ea typeface="Original Garamond Std Italic" panose="02010600010101010101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zh-CN" altLang="en-US" sz="2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•Module Tutor:         </a:t>
            </a:r>
            <a:r>
              <a:rPr lang="en-US" altLang="zh-CN" sz="2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Li Yue</a:t>
            </a:r>
            <a:endParaRPr lang="zh-CN" altLang="en-US" sz="2400">
              <a:solidFill>
                <a:srgbClr val="623A2B"/>
              </a:solidFill>
              <a:latin typeface="Times New Roman" panose="02020603050405020304" charset="0"/>
              <a:ea typeface="Original Garamond Std Italic" panose="02010600010101010101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zh-CN" altLang="en-US" sz="2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 •Student Name:       </a:t>
            </a:r>
            <a:r>
              <a:rPr lang="en-US" sz="2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Siyao Zeng  </a:t>
            </a:r>
            <a:r>
              <a:rPr lang="zh-CN" altLang="en-US" sz="2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(180</a:t>
            </a:r>
            <a:r>
              <a:rPr lang="en-US" altLang="zh-CN" sz="2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4385</a:t>
            </a:r>
            <a:r>
              <a:rPr lang="zh-CN" altLang="en-US" sz="2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) </a:t>
            </a:r>
            <a:endParaRPr lang="zh-CN" altLang="en-US" sz="2400">
              <a:solidFill>
                <a:srgbClr val="623A2B"/>
              </a:solidFill>
              <a:latin typeface="Times New Roman" panose="02020603050405020304" charset="0"/>
              <a:ea typeface="Original Garamond Std Italic" panose="02010600010101010101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zh-CN" altLang="en-US" sz="2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•Due Date:               </a:t>
            </a:r>
            <a:r>
              <a:rPr lang="en-US" altLang="zh-CN" sz="2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19</a:t>
            </a:r>
            <a:r>
              <a:rPr lang="zh-CN" altLang="en-US" sz="2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th Nov</a:t>
            </a:r>
            <a:r>
              <a:rPr lang="en-US" altLang="zh-CN" sz="2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e</a:t>
            </a:r>
            <a:r>
              <a:rPr lang="zh-CN" altLang="en-US" sz="2400">
                <a:solidFill>
                  <a:srgbClr val="623A2B"/>
                </a:solidFill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. 2020</a:t>
            </a:r>
            <a:endParaRPr lang="zh-CN" altLang="en-US" sz="2400">
              <a:solidFill>
                <a:srgbClr val="623A2B"/>
              </a:solidFill>
              <a:latin typeface="Times New Roman" panose="02020603050405020304" charset="0"/>
              <a:ea typeface="Original Garamond Std Italic" panose="0201060001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BE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316548" y="327025"/>
            <a:ext cx="11558905" cy="6203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6" name="矩形 5"/>
          <p:cNvSpPr/>
          <p:nvPr/>
        </p:nvSpPr>
        <p:spPr>
          <a:xfrm>
            <a:off x="495300" y="476250"/>
            <a:ext cx="11201400" cy="5905500"/>
          </a:xfrm>
          <a:prstGeom prst="rect">
            <a:avLst/>
          </a:prstGeom>
          <a:noFill/>
          <a:ln w="19050">
            <a:solidFill>
              <a:srgbClr val="88BEA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49" t="83293" r="12057"/>
          <a:stretch>
            <a:fillRect/>
          </a:stretch>
        </p:blipFill>
        <p:spPr>
          <a:xfrm flipH="1" flipV="1">
            <a:off x="0" y="0"/>
            <a:ext cx="2891155" cy="156845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3254375" y="845820"/>
            <a:ext cx="537908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4800">
                <a:latin typeface="Times New Roman" panose="02020603050405020304" charset="0"/>
                <a:cs typeface="Times New Roman" panose="02020603050405020304" charset="0"/>
              </a:rPr>
              <a:t>Outline</a:t>
            </a:r>
            <a:endParaRPr lang="en-US" altLang="zh-CN" sz="48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608455" y="2016125"/>
            <a:ext cx="9662160" cy="31051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40000"/>
              </a:lnSpc>
            </a:pPr>
            <a:r>
              <a:rPr lang="en-US" altLang="zh-CN" sz="2800"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1.</a:t>
            </a:r>
            <a:r>
              <a:rPr lang="zh-CN" altLang="en-US" sz="2800"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Introduction </a:t>
            </a:r>
            <a:r>
              <a:rPr lang="en-US" altLang="zh-CN" sz="2800"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of propriety</a:t>
            </a:r>
            <a:r>
              <a:rPr lang="zh-CN" altLang="en-US" sz="2800"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（禮）</a:t>
            </a:r>
            <a:r>
              <a:rPr lang="en-US" altLang="zh-CN" sz="2800"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and Feili Zhili</a:t>
            </a:r>
            <a:r>
              <a:rPr lang="zh-CN" altLang="en-US" sz="2800"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（非禮之禮）</a:t>
            </a:r>
            <a:endParaRPr lang="zh-CN" altLang="en-US" sz="2800">
              <a:latin typeface="Times New Roman" panose="02020603050405020304" charset="0"/>
              <a:ea typeface="Original Garamond Std Italic" panose="02010600010101010101" charset="-122"/>
              <a:cs typeface="Times New Roman" panose="02020603050405020304" charset="0"/>
              <a:sym typeface="+mn-ea"/>
            </a:endParaRPr>
          </a:p>
          <a:p>
            <a:pPr>
              <a:lnSpc>
                <a:spcPct val="140000"/>
              </a:lnSpc>
            </a:pPr>
            <a:r>
              <a:rPr lang="en-US" altLang="zh-CN" sz="2800"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</a:rPr>
              <a:t>2.The </a:t>
            </a:r>
            <a:r>
              <a:rPr lang="zh-CN" altLang="en-US" sz="2800"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Principle and Expedient </a:t>
            </a:r>
            <a:r>
              <a:rPr lang="en-US" altLang="zh-CN" sz="2800"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  <a:sym typeface="+mn-ea"/>
              </a:rPr>
              <a:t>of propriety</a:t>
            </a:r>
            <a:endParaRPr lang="zh-CN" altLang="en-US" sz="2800">
              <a:latin typeface="Times New Roman" panose="02020603050405020304" charset="0"/>
              <a:ea typeface="Original Garamond Std Italic" panose="02010600010101010101" charset="-122"/>
              <a:cs typeface="Times New Roman" panose="02020603050405020304" charset="0"/>
              <a:sym typeface="+mn-ea"/>
            </a:endParaRPr>
          </a:p>
          <a:p>
            <a:pPr>
              <a:lnSpc>
                <a:spcPct val="140000"/>
              </a:lnSpc>
            </a:pPr>
            <a:r>
              <a:rPr lang="en-US" altLang="zh-CN" sz="2800"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</a:rPr>
              <a:t>3.Identify Feili Zhili</a:t>
            </a:r>
            <a:endParaRPr lang="en-US" altLang="zh-CN" sz="2800">
              <a:latin typeface="Times New Roman" panose="02020603050405020304" charset="0"/>
              <a:ea typeface="Original Garamond Std Italic" panose="02010600010101010101" charset="-122"/>
              <a:cs typeface="Times New Roman" panose="02020603050405020304" charset="0"/>
            </a:endParaRPr>
          </a:p>
          <a:p>
            <a:pPr>
              <a:lnSpc>
                <a:spcPct val="140000"/>
              </a:lnSpc>
            </a:pPr>
            <a:r>
              <a:rPr lang="en-US" altLang="zh-CN" sz="2800"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</a:rPr>
              <a:t>4. Avoid acting Feili Zhili</a:t>
            </a:r>
            <a:endParaRPr lang="en-US" altLang="zh-CN" sz="2800">
              <a:latin typeface="Times New Roman" panose="02020603050405020304" charset="0"/>
              <a:ea typeface="Original Garamond Std Italic" panose="02010600010101010101" charset="-122"/>
              <a:cs typeface="Times New Roman" panose="02020603050405020304" charset="0"/>
            </a:endParaRPr>
          </a:p>
          <a:p>
            <a:pPr>
              <a:lnSpc>
                <a:spcPct val="140000"/>
              </a:lnSpc>
            </a:pPr>
            <a:r>
              <a:rPr lang="en-US" altLang="zh-CN" sz="2800">
                <a:latin typeface="Times New Roman" panose="02020603050405020304" charset="0"/>
                <a:ea typeface="Original Garamond Std Italic" panose="02010600010101010101" charset="-122"/>
                <a:cs typeface="Times New Roman" panose="02020603050405020304" charset="0"/>
              </a:rPr>
              <a:t>5.Conclusion</a:t>
            </a:r>
            <a:endParaRPr lang="en-US" altLang="zh-CN" sz="2800">
              <a:latin typeface="Times New Roman" panose="02020603050405020304" charset="0"/>
              <a:ea typeface="Original Garamond Std Italic" panose="02010600010101010101" charset="-122"/>
              <a:cs typeface="Times New Roman" panose="02020603050405020304" charset="0"/>
            </a:endParaRPr>
          </a:p>
        </p:txBody>
      </p:sp>
      <p:sp>
        <p:nvSpPr>
          <p:cNvPr id="3" name="流程图: 可选过程 2"/>
          <p:cNvSpPr/>
          <p:nvPr/>
        </p:nvSpPr>
        <p:spPr>
          <a:xfrm>
            <a:off x="7702550" y="3837940"/>
            <a:ext cx="2885440" cy="2066290"/>
          </a:xfrm>
          <a:prstGeom prst="flowChartAlternateProcess">
            <a:avLst/>
          </a:prstGeom>
          <a:blipFill rotWithShape="1">
            <a:blip r:embed="rId2"/>
            <a:stretch>
              <a:fillRect/>
            </a:stretch>
          </a:blipFill>
          <a:ln w="57150" cmpd="sng">
            <a:solidFill>
              <a:srgbClr val="6BC1A6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000">
        <p159:morph option="byObject"/>
      </p:transition>
    </mc:Choice>
    <mc:Fallback>
      <p:transition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BE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316548" y="386715"/>
            <a:ext cx="11558905" cy="6203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20" name="横卷形 19"/>
          <p:cNvSpPr/>
          <p:nvPr/>
        </p:nvSpPr>
        <p:spPr>
          <a:xfrm>
            <a:off x="4820920" y="1832610"/>
            <a:ext cx="6028055" cy="3706495"/>
          </a:xfrm>
          <a:prstGeom prst="horizontalScroll">
            <a:avLst>
              <a:gd name="adj" fmla="val 933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495300" y="476250"/>
            <a:ext cx="11201400" cy="5905500"/>
          </a:xfrm>
          <a:prstGeom prst="rect">
            <a:avLst/>
          </a:prstGeom>
          <a:noFill/>
          <a:ln w="19050">
            <a:solidFill>
              <a:srgbClr val="88BEA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49" t="83293" r="12057"/>
          <a:stretch>
            <a:fillRect/>
          </a:stretch>
        </p:blipFill>
        <p:spPr>
          <a:xfrm flipH="1" flipV="1">
            <a:off x="0" y="0"/>
            <a:ext cx="2891155" cy="156845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097915" y="1083310"/>
            <a:ext cx="480758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sz="3600">
                <a:latin typeface="Times New Roman" panose="02020603050405020304" charset="0"/>
                <a:cs typeface="Times New Roman" panose="02020603050405020304" charset="0"/>
              </a:rPr>
              <a:t>1.Introduction</a:t>
            </a:r>
            <a:endParaRPr lang="zh-CN" altLang="en-US" sz="3600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13" name="图片 12" descr="u=129007319,3031503739&amp;fm=26&amp;gp=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2065" y="2430145"/>
            <a:ext cx="2553970" cy="2512060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1614170" y="5283835"/>
            <a:ext cx="29083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600">
                <a:latin typeface="Original Garamond Std Italic" panose="02010600010101010101" charset="-122"/>
                <a:ea typeface="Original Garamond Std Italic" panose="02010600010101010101" charset="-122"/>
              </a:rPr>
              <a:t> Propriety</a:t>
            </a:r>
            <a:endParaRPr lang="en-US" altLang="zh-CN" sz="3600">
              <a:latin typeface="Original Garamond Std Italic" panose="02010600010101010101" charset="-122"/>
              <a:ea typeface="Original Garamond Std Italic" panose="02010600010101010101" charset="-122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7124065" y="3605530"/>
            <a:ext cx="19183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000"/>
              <a:t>Standards</a:t>
            </a:r>
            <a:endParaRPr lang="en-US" altLang="zh-CN" sz="2000"/>
          </a:p>
        </p:txBody>
      </p:sp>
      <p:sp>
        <p:nvSpPr>
          <p:cNvPr id="28" name="文本框 27"/>
          <p:cNvSpPr txBox="1"/>
          <p:nvPr/>
        </p:nvSpPr>
        <p:spPr>
          <a:xfrm>
            <a:off x="5463540" y="4401185"/>
            <a:ext cx="36982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chemeClr val="accent2">
                    <a:lumMod val="50000"/>
                  </a:schemeClr>
                </a:solidFill>
              </a:rPr>
              <a:t>R</a:t>
            </a:r>
            <a:r>
              <a:rPr lang="zh-CN" altLang="en-US" sz="2800">
                <a:solidFill>
                  <a:schemeClr val="accent2">
                    <a:lumMod val="50000"/>
                  </a:schemeClr>
                </a:solidFill>
              </a:rPr>
              <a:t>espectfulness </a:t>
            </a:r>
            <a:endParaRPr lang="zh-CN" altLang="en-US" sz="280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6622415" y="2985770"/>
            <a:ext cx="19621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/>
              <a:t>consideration</a:t>
            </a:r>
            <a:endParaRPr lang="zh-CN" altLang="en-US"/>
          </a:p>
        </p:txBody>
      </p:sp>
      <p:sp>
        <p:nvSpPr>
          <p:cNvPr id="30" name="文本框 29"/>
          <p:cNvSpPr txBox="1"/>
          <p:nvPr/>
        </p:nvSpPr>
        <p:spPr>
          <a:xfrm>
            <a:off x="8208645" y="4401185"/>
            <a:ext cx="24136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>
                <a:solidFill>
                  <a:schemeClr val="accent2">
                    <a:lumMod val="50000"/>
                  </a:schemeClr>
                </a:solidFill>
              </a:rPr>
              <a:t>benevolence</a:t>
            </a:r>
            <a:endParaRPr lang="zh-CN" altLang="en-US" sz="280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6462395" y="2398395"/>
            <a:ext cx="194056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1600"/>
              <a:t>greeting </a:t>
            </a:r>
            <a:r>
              <a:rPr lang="zh-CN" altLang="en-US" sz="1600">
                <a:sym typeface="+mn-ea"/>
              </a:rPr>
              <a:t>smile</a:t>
            </a:r>
            <a:endParaRPr lang="zh-CN" altLang="en-US" sz="1600"/>
          </a:p>
        </p:txBody>
      </p:sp>
      <p:sp>
        <p:nvSpPr>
          <p:cNvPr id="33" name="文本框 32"/>
          <p:cNvSpPr txBox="1"/>
          <p:nvPr/>
        </p:nvSpPr>
        <p:spPr>
          <a:xfrm>
            <a:off x="7657465" y="2660015"/>
            <a:ext cx="218821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table manners</a:t>
            </a:r>
            <a:endParaRPr lang="en-US" altLang="zh-CN"/>
          </a:p>
        </p:txBody>
      </p:sp>
      <p:sp>
        <p:nvSpPr>
          <p:cNvPr id="35" name="文本框 34"/>
          <p:cNvSpPr txBox="1"/>
          <p:nvPr/>
        </p:nvSpPr>
        <p:spPr>
          <a:xfrm>
            <a:off x="7939405" y="3162935"/>
            <a:ext cx="157353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politeness</a:t>
            </a:r>
            <a:endParaRPr lang="en-US" altLang="zh-CN"/>
          </a:p>
        </p:txBody>
      </p:sp>
      <p:cxnSp>
        <p:nvCxnSpPr>
          <p:cNvPr id="3" name="直接箭头连接符 2"/>
          <p:cNvCxnSpPr/>
          <p:nvPr/>
        </p:nvCxnSpPr>
        <p:spPr>
          <a:xfrm flipH="1" flipV="1">
            <a:off x="6170930" y="2498090"/>
            <a:ext cx="935355" cy="18910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箭头连接符 3"/>
          <p:cNvCxnSpPr/>
          <p:nvPr/>
        </p:nvCxnSpPr>
        <p:spPr>
          <a:xfrm flipV="1">
            <a:off x="8698865" y="2498090"/>
            <a:ext cx="786765" cy="19107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BE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316548" y="476250"/>
            <a:ext cx="11558905" cy="6203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孔子曰：「礼云、礼云！玉帛云乎哉！」</a:t>
            </a:r>
            <a:endParaRPr lang="zh-CN" altLang="en-US" dirty="0"/>
          </a:p>
        </p:txBody>
      </p:sp>
      <p:sp>
        <p:nvSpPr>
          <p:cNvPr id="6" name="矩形 5"/>
          <p:cNvSpPr/>
          <p:nvPr/>
        </p:nvSpPr>
        <p:spPr>
          <a:xfrm>
            <a:off x="495300" y="476250"/>
            <a:ext cx="11201400" cy="5905500"/>
          </a:xfrm>
          <a:prstGeom prst="rect">
            <a:avLst/>
          </a:prstGeom>
          <a:noFill/>
          <a:ln w="19050">
            <a:solidFill>
              <a:srgbClr val="88BEA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49" t="83293" r="12057"/>
          <a:stretch>
            <a:fillRect/>
          </a:stretch>
        </p:blipFill>
        <p:spPr>
          <a:xfrm flipH="1" flipV="1">
            <a:off x="0" y="0"/>
            <a:ext cx="2891155" cy="156845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49" t="64701"/>
          <a:stretch>
            <a:fillRect/>
          </a:stretch>
        </p:blipFill>
        <p:spPr>
          <a:xfrm>
            <a:off x="8756650" y="3735070"/>
            <a:ext cx="3435350" cy="3122930"/>
          </a:xfrm>
          <a:custGeom>
            <a:avLst/>
            <a:gdLst>
              <a:gd name="connsiteX0" fmla="*/ 0 w 5242560"/>
              <a:gd name="connsiteY0" fmla="*/ 0 h 4765964"/>
              <a:gd name="connsiteX1" fmla="*/ 5242560 w 5242560"/>
              <a:gd name="connsiteY1" fmla="*/ 0 h 4765964"/>
              <a:gd name="connsiteX2" fmla="*/ 5242560 w 5242560"/>
              <a:gd name="connsiteY2" fmla="*/ 4765964 h 4765964"/>
              <a:gd name="connsiteX3" fmla="*/ 0 w 5242560"/>
              <a:gd name="connsiteY3" fmla="*/ 4765964 h 4765964"/>
              <a:gd name="connsiteX4" fmla="*/ 0 w 5242560"/>
              <a:gd name="connsiteY4" fmla="*/ 2832487 h 4765964"/>
              <a:gd name="connsiteX5" fmla="*/ 30480 w 5242560"/>
              <a:gd name="connsiteY5" fmla="*/ 2845724 h 4765964"/>
              <a:gd name="connsiteX6" fmla="*/ 213360 w 5242560"/>
              <a:gd name="connsiteY6" fmla="*/ 2876204 h 4765964"/>
              <a:gd name="connsiteX7" fmla="*/ 777240 w 5242560"/>
              <a:gd name="connsiteY7" fmla="*/ 2860964 h 4765964"/>
              <a:gd name="connsiteX8" fmla="*/ 960120 w 5242560"/>
              <a:gd name="connsiteY8" fmla="*/ 2800004 h 4765964"/>
              <a:gd name="connsiteX9" fmla="*/ 1341120 w 5242560"/>
              <a:gd name="connsiteY9" fmla="*/ 2632364 h 4765964"/>
              <a:gd name="connsiteX10" fmla="*/ 1493520 w 5242560"/>
              <a:gd name="connsiteY10" fmla="*/ 2540924 h 4765964"/>
              <a:gd name="connsiteX11" fmla="*/ 1661160 w 5242560"/>
              <a:gd name="connsiteY11" fmla="*/ 2479964 h 4765964"/>
              <a:gd name="connsiteX12" fmla="*/ 1767840 w 5242560"/>
              <a:gd name="connsiteY12" fmla="*/ 2403764 h 4765964"/>
              <a:gd name="connsiteX13" fmla="*/ 1889760 w 5242560"/>
              <a:gd name="connsiteY13" fmla="*/ 2358044 h 4765964"/>
              <a:gd name="connsiteX14" fmla="*/ 1950720 w 5242560"/>
              <a:gd name="connsiteY14" fmla="*/ 2312324 h 4765964"/>
              <a:gd name="connsiteX15" fmla="*/ 2042160 w 5242560"/>
              <a:gd name="connsiteY15" fmla="*/ 2220884 h 4765964"/>
              <a:gd name="connsiteX16" fmla="*/ 2011680 w 5242560"/>
              <a:gd name="connsiteY16" fmla="*/ 2053244 h 4765964"/>
              <a:gd name="connsiteX17" fmla="*/ 1981200 w 5242560"/>
              <a:gd name="connsiteY17" fmla="*/ 2007524 h 4765964"/>
              <a:gd name="connsiteX18" fmla="*/ 1889760 w 5242560"/>
              <a:gd name="connsiteY18" fmla="*/ 1931324 h 4765964"/>
              <a:gd name="connsiteX19" fmla="*/ 1737360 w 5242560"/>
              <a:gd name="connsiteY19" fmla="*/ 1855124 h 4765964"/>
              <a:gd name="connsiteX20" fmla="*/ 1508760 w 5242560"/>
              <a:gd name="connsiteY20" fmla="*/ 1794164 h 4765964"/>
              <a:gd name="connsiteX21" fmla="*/ 1447800 w 5242560"/>
              <a:gd name="connsiteY21" fmla="*/ 1778924 h 4765964"/>
              <a:gd name="connsiteX22" fmla="*/ 1181122 w 5242560"/>
              <a:gd name="connsiteY22" fmla="*/ 1777215 h 4765964"/>
              <a:gd name="connsiteX23" fmla="*/ 1121571 w 5242560"/>
              <a:gd name="connsiteY23" fmla="*/ 1777597 h 4765964"/>
              <a:gd name="connsiteX24" fmla="*/ 1112674 w 5242560"/>
              <a:gd name="connsiteY24" fmla="*/ 1774305 h 4765964"/>
              <a:gd name="connsiteX25" fmla="*/ 1066800 w 5242560"/>
              <a:gd name="connsiteY25" fmla="*/ 1763684 h 4765964"/>
              <a:gd name="connsiteX26" fmla="*/ 929640 w 5242560"/>
              <a:gd name="connsiteY26" fmla="*/ 1687484 h 4765964"/>
              <a:gd name="connsiteX27" fmla="*/ 807720 w 5242560"/>
              <a:gd name="connsiteY27" fmla="*/ 1626524 h 4765964"/>
              <a:gd name="connsiteX28" fmla="*/ 487680 w 5242560"/>
              <a:gd name="connsiteY28" fmla="*/ 1657004 h 4765964"/>
              <a:gd name="connsiteX29" fmla="*/ 396240 w 5242560"/>
              <a:gd name="connsiteY29" fmla="*/ 1717964 h 4765964"/>
              <a:gd name="connsiteX30" fmla="*/ 243840 w 5242560"/>
              <a:gd name="connsiteY30" fmla="*/ 1794164 h 4765964"/>
              <a:gd name="connsiteX31" fmla="*/ 60960 w 5242560"/>
              <a:gd name="connsiteY31" fmla="*/ 1916084 h 4765964"/>
              <a:gd name="connsiteX32" fmla="*/ 0 w 5242560"/>
              <a:gd name="connsiteY32" fmla="*/ 1961804 h 4765964"/>
              <a:gd name="connsiteX33" fmla="*/ 0 w 5242560"/>
              <a:gd name="connsiteY33" fmla="*/ 0 h 4765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5242560" h="4765964">
                <a:moveTo>
                  <a:pt x="0" y="0"/>
                </a:moveTo>
                <a:lnTo>
                  <a:pt x="5242560" y="0"/>
                </a:lnTo>
                <a:lnTo>
                  <a:pt x="5242560" y="4765964"/>
                </a:lnTo>
                <a:lnTo>
                  <a:pt x="0" y="4765964"/>
                </a:lnTo>
                <a:lnTo>
                  <a:pt x="0" y="2832487"/>
                </a:lnTo>
                <a:lnTo>
                  <a:pt x="30480" y="2845724"/>
                </a:lnTo>
                <a:cubicBezTo>
                  <a:pt x="141903" y="2868009"/>
                  <a:pt x="81037" y="2857301"/>
                  <a:pt x="213360" y="2876204"/>
                </a:cubicBezTo>
                <a:cubicBezTo>
                  <a:pt x="401320" y="2871124"/>
                  <a:pt x="590183" y="2880051"/>
                  <a:pt x="777240" y="2860964"/>
                </a:cubicBezTo>
                <a:cubicBezTo>
                  <a:pt x="841166" y="2854441"/>
                  <a:pt x="900570" y="2824146"/>
                  <a:pt x="960120" y="2800004"/>
                </a:cubicBezTo>
                <a:cubicBezTo>
                  <a:pt x="1088705" y="2747875"/>
                  <a:pt x="1222143" y="2703750"/>
                  <a:pt x="1341120" y="2632364"/>
                </a:cubicBezTo>
                <a:cubicBezTo>
                  <a:pt x="1391920" y="2601884"/>
                  <a:pt x="1440032" y="2566394"/>
                  <a:pt x="1493520" y="2540924"/>
                </a:cubicBezTo>
                <a:cubicBezTo>
                  <a:pt x="1547204" y="2515360"/>
                  <a:pt x="1607977" y="2506555"/>
                  <a:pt x="1661160" y="2479964"/>
                </a:cubicBezTo>
                <a:cubicBezTo>
                  <a:pt x="1700246" y="2460421"/>
                  <a:pt x="1729281" y="2424329"/>
                  <a:pt x="1767840" y="2403764"/>
                </a:cubicBezTo>
                <a:cubicBezTo>
                  <a:pt x="1806137" y="2383339"/>
                  <a:pt x="1850939" y="2377455"/>
                  <a:pt x="1889760" y="2358044"/>
                </a:cubicBezTo>
                <a:cubicBezTo>
                  <a:pt x="1912478" y="2346685"/>
                  <a:pt x="1930051" y="2327087"/>
                  <a:pt x="1950720" y="2312324"/>
                </a:cubicBezTo>
                <a:cubicBezTo>
                  <a:pt x="2022717" y="2260898"/>
                  <a:pt x="1978319" y="2306006"/>
                  <a:pt x="2042160" y="2220884"/>
                </a:cubicBezTo>
                <a:cubicBezTo>
                  <a:pt x="2032000" y="2165004"/>
                  <a:pt x="2027283" y="2107855"/>
                  <a:pt x="2011680" y="2053244"/>
                </a:cubicBezTo>
                <a:cubicBezTo>
                  <a:pt x="2006648" y="2035633"/>
                  <a:pt x="1992926" y="2021595"/>
                  <a:pt x="1981200" y="2007524"/>
                </a:cubicBezTo>
                <a:cubicBezTo>
                  <a:pt x="1954782" y="1975822"/>
                  <a:pt x="1926003" y="1950839"/>
                  <a:pt x="1889760" y="1931324"/>
                </a:cubicBezTo>
                <a:cubicBezTo>
                  <a:pt x="1839753" y="1904397"/>
                  <a:pt x="1790094" y="1876218"/>
                  <a:pt x="1737360" y="1855124"/>
                </a:cubicBezTo>
                <a:cubicBezTo>
                  <a:pt x="1581512" y="1792785"/>
                  <a:pt x="1747727" y="1853906"/>
                  <a:pt x="1508760" y="1794164"/>
                </a:cubicBezTo>
                <a:cubicBezTo>
                  <a:pt x="1488440" y="1789084"/>
                  <a:pt x="1468738" y="1779461"/>
                  <a:pt x="1447800" y="1778924"/>
                </a:cubicBezTo>
                <a:cubicBezTo>
                  <a:pt x="1358929" y="1776646"/>
                  <a:pt x="1270029" y="1776646"/>
                  <a:pt x="1181122" y="1777215"/>
                </a:cubicBezTo>
                <a:lnTo>
                  <a:pt x="1121571" y="1777597"/>
                </a:lnTo>
                <a:lnTo>
                  <a:pt x="1112674" y="1774305"/>
                </a:lnTo>
                <a:cubicBezTo>
                  <a:pt x="1102999" y="1772040"/>
                  <a:pt x="1089010" y="1769237"/>
                  <a:pt x="1066800" y="1763684"/>
                </a:cubicBezTo>
                <a:cubicBezTo>
                  <a:pt x="985852" y="1682736"/>
                  <a:pt x="1060174" y="1743427"/>
                  <a:pt x="929640" y="1687484"/>
                </a:cubicBezTo>
                <a:cubicBezTo>
                  <a:pt x="887877" y="1669586"/>
                  <a:pt x="807720" y="1626524"/>
                  <a:pt x="807720" y="1626524"/>
                </a:cubicBezTo>
                <a:cubicBezTo>
                  <a:pt x="701040" y="1636684"/>
                  <a:pt x="592291" y="1633757"/>
                  <a:pt x="487680" y="1657004"/>
                </a:cubicBezTo>
                <a:cubicBezTo>
                  <a:pt x="451920" y="1664951"/>
                  <a:pt x="428168" y="1700005"/>
                  <a:pt x="396240" y="1717964"/>
                </a:cubicBezTo>
                <a:cubicBezTo>
                  <a:pt x="346738" y="1745809"/>
                  <a:pt x="291097" y="1762659"/>
                  <a:pt x="243840" y="1794164"/>
                </a:cubicBezTo>
                <a:cubicBezTo>
                  <a:pt x="182880" y="1834804"/>
                  <a:pt x="119572" y="1872125"/>
                  <a:pt x="60960" y="1916084"/>
                </a:cubicBezTo>
                <a:lnTo>
                  <a:pt x="0" y="1961804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文本框 1"/>
          <p:cNvSpPr txBox="1"/>
          <p:nvPr/>
        </p:nvSpPr>
        <p:spPr>
          <a:xfrm>
            <a:off x="1044575" y="1373505"/>
            <a:ext cx="109283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·孟子曰：「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非禮之禮，非義之義，大人弗為</a:t>
            </a:r>
            <a:r>
              <a:rPr lang="en-US" alt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」    ——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《孟子》</a:t>
            </a:r>
            <a:endParaRPr lang="zh-CN" altLang="en-US"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780540" y="2368550"/>
            <a:ext cx="44888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1044575" y="3686810"/>
            <a:ext cx="106521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·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孔子曰：「禮云禮云！玉帛云乎哉！」          </a:t>
            </a:r>
            <a:r>
              <a:rPr lang="en-US" alt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——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《論語》</a:t>
            </a:r>
            <a:endParaRPr lang="zh-CN" altLang="en-US"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238885" y="2059305"/>
            <a:ext cx="1012253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</a:rPr>
              <a:t>The acts of propriety which are not really proper, and the acts of righteousness which are not really righteous, are the things that great man does not do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.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330960" y="4333875"/>
            <a:ext cx="952944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Ancient Chinese people always show their propriety by jades and silks. However, </a:t>
            </a: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</a:rPr>
              <a:t>is propriety only meant by jades and silks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?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BE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315913" y="327025"/>
            <a:ext cx="11558905" cy="6203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8" name="图片 7" descr="WeChat截圖_2020111913465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4420" y="2382520"/>
            <a:ext cx="7066280" cy="414845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495300" y="476250"/>
            <a:ext cx="11201400" cy="5905500"/>
          </a:xfrm>
          <a:prstGeom prst="rect">
            <a:avLst/>
          </a:prstGeom>
          <a:noFill/>
          <a:ln w="19050">
            <a:solidFill>
              <a:srgbClr val="88BEA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745490" y="695960"/>
            <a:ext cx="54152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en-US" altLang="zh-CN"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2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.The Principle and Expedient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49" name="文本框 48"/>
          <p:cNvSpPr txBox="1"/>
          <p:nvPr/>
        </p:nvSpPr>
        <p:spPr>
          <a:xfrm>
            <a:off x="8081645" y="2094230"/>
            <a:ext cx="36150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latin typeface="Windsor Std Light" panose="02010600010101010101" charset="-122"/>
                <a:ea typeface="Windsor Std Light" panose="02010600010101010101" charset="-122"/>
                <a:cs typeface="Times New Roman" panose="02020603050405020304" charset="0"/>
                <a:sym typeface="+mn-ea"/>
              </a:rPr>
              <a:t>R</a:t>
            </a:r>
            <a:r>
              <a:rPr lang="zh-CN" altLang="en-US" sz="2800">
                <a:latin typeface="Windsor Std Light" panose="02010600010101010101" charset="-122"/>
                <a:ea typeface="Windsor Std Light" panose="02010600010101010101" charset="-122"/>
                <a:cs typeface="Times New Roman" panose="02020603050405020304" charset="0"/>
                <a:sym typeface="+mn-ea"/>
              </a:rPr>
              <a:t>each     out   </a:t>
            </a:r>
            <a:r>
              <a:rPr lang="en-US" altLang="zh-CN" sz="2800">
                <a:latin typeface="Windsor Std Light" panose="02010600010101010101" charset="-122"/>
                <a:ea typeface="Windsor Std Light" panose="02010600010101010101" charset="-122"/>
                <a:cs typeface="Times New Roman" panose="02020603050405020304" charset="0"/>
                <a:sym typeface="+mn-ea"/>
              </a:rPr>
              <a:t>or   ...</a:t>
            </a:r>
            <a:endParaRPr lang="en-US" altLang="zh-CN" sz="2800">
              <a:latin typeface="Windsor Std Light" panose="02010600010101010101" charset="-122"/>
              <a:ea typeface="Windsor Std Light" panose="02010600010101010101" charset="-122"/>
              <a:cs typeface="Times New Roman" panose="02020603050405020304" charset="0"/>
              <a:sym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49" t="64701"/>
          <a:stretch>
            <a:fillRect/>
          </a:stretch>
        </p:blipFill>
        <p:spPr>
          <a:xfrm>
            <a:off x="8818245" y="3790950"/>
            <a:ext cx="3373755" cy="3067050"/>
          </a:xfrm>
          <a:custGeom>
            <a:avLst/>
            <a:gdLst>
              <a:gd name="connsiteX0" fmla="*/ 0 w 5242560"/>
              <a:gd name="connsiteY0" fmla="*/ 0 h 4765964"/>
              <a:gd name="connsiteX1" fmla="*/ 5242560 w 5242560"/>
              <a:gd name="connsiteY1" fmla="*/ 0 h 4765964"/>
              <a:gd name="connsiteX2" fmla="*/ 5242560 w 5242560"/>
              <a:gd name="connsiteY2" fmla="*/ 4765964 h 4765964"/>
              <a:gd name="connsiteX3" fmla="*/ 0 w 5242560"/>
              <a:gd name="connsiteY3" fmla="*/ 4765964 h 4765964"/>
              <a:gd name="connsiteX4" fmla="*/ 0 w 5242560"/>
              <a:gd name="connsiteY4" fmla="*/ 2832487 h 4765964"/>
              <a:gd name="connsiteX5" fmla="*/ 30480 w 5242560"/>
              <a:gd name="connsiteY5" fmla="*/ 2845724 h 4765964"/>
              <a:gd name="connsiteX6" fmla="*/ 213360 w 5242560"/>
              <a:gd name="connsiteY6" fmla="*/ 2876204 h 4765964"/>
              <a:gd name="connsiteX7" fmla="*/ 777240 w 5242560"/>
              <a:gd name="connsiteY7" fmla="*/ 2860964 h 4765964"/>
              <a:gd name="connsiteX8" fmla="*/ 960120 w 5242560"/>
              <a:gd name="connsiteY8" fmla="*/ 2800004 h 4765964"/>
              <a:gd name="connsiteX9" fmla="*/ 1341120 w 5242560"/>
              <a:gd name="connsiteY9" fmla="*/ 2632364 h 4765964"/>
              <a:gd name="connsiteX10" fmla="*/ 1493520 w 5242560"/>
              <a:gd name="connsiteY10" fmla="*/ 2540924 h 4765964"/>
              <a:gd name="connsiteX11" fmla="*/ 1661160 w 5242560"/>
              <a:gd name="connsiteY11" fmla="*/ 2479964 h 4765964"/>
              <a:gd name="connsiteX12" fmla="*/ 1767840 w 5242560"/>
              <a:gd name="connsiteY12" fmla="*/ 2403764 h 4765964"/>
              <a:gd name="connsiteX13" fmla="*/ 1889760 w 5242560"/>
              <a:gd name="connsiteY13" fmla="*/ 2358044 h 4765964"/>
              <a:gd name="connsiteX14" fmla="*/ 1950720 w 5242560"/>
              <a:gd name="connsiteY14" fmla="*/ 2312324 h 4765964"/>
              <a:gd name="connsiteX15" fmla="*/ 2042160 w 5242560"/>
              <a:gd name="connsiteY15" fmla="*/ 2220884 h 4765964"/>
              <a:gd name="connsiteX16" fmla="*/ 2011680 w 5242560"/>
              <a:gd name="connsiteY16" fmla="*/ 2053244 h 4765964"/>
              <a:gd name="connsiteX17" fmla="*/ 1981200 w 5242560"/>
              <a:gd name="connsiteY17" fmla="*/ 2007524 h 4765964"/>
              <a:gd name="connsiteX18" fmla="*/ 1889760 w 5242560"/>
              <a:gd name="connsiteY18" fmla="*/ 1931324 h 4765964"/>
              <a:gd name="connsiteX19" fmla="*/ 1737360 w 5242560"/>
              <a:gd name="connsiteY19" fmla="*/ 1855124 h 4765964"/>
              <a:gd name="connsiteX20" fmla="*/ 1508760 w 5242560"/>
              <a:gd name="connsiteY20" fmla="*/ 1794164 h 4765964"/>
              <a:gd name="connsiteX21" fmla="*/ 1447800 w 5242560"/>
              <a:gd name="connsiteY21" fmla="*/ 1778924 h 4765964"/>
              <a:gd name="connsiteX22" fmla="*/ 1181122 w 5242560"/>
              <a:gd name="connsiteY22" fmla="*/ 1777215 h 4765964"/>
              <a:gd name="connsiteX23" fmla="*/ 1121571 w 5242560"/>
              <a:gd name="connsiteY23" fmla="*/ 1777597 h 4765964"/>
              <a:gd name="connsiteX24" fmla="*/ 1112674 w 5242560"/>
              <a:gd name="connsiteY24" fmla="*/ 1774305 h 4765964"/>
              <a:gd name="connsiteX25" fmla="*/ 1066800 w 5242560"/>
              <a:gd name="connsiteY25" fmla="*/ 1763684 h 4765964"/>
              <a:gd name="connsiteX26" fmla="*/ 929640 w 5242560"/>
              <a:gd name="connsiteY26" fmla="*/ 1687484 h 4765964"/>
              <a:gd name="connsiteX27" fmla="*/ 807720 w 5242560"/>
              <a:gd name="connsiteY27" fmla="*/ 1626524 h 4765964"/>
              <a:gd name="connsiteX28" fmla="*/ 487680 w 5242560"/>
              <a:gd name="connsiteY28" fmla="*/ 1657004 h 4765964"/>
              <a:gd name="connsiteX29" fmla="*/ 396240 w 5242560"/>
              <a:gd name="connsiteY29" fmla="*/ 1717964 h 4765964"/>
              <a:gd name="connsiteX30" fmla="*/ 243840 w 5242560"/>
              <a:gd name="connsiteY30" fmla="*/ 1794164 h 4765964"/>
              <a:gd name="connsiteX31" fmla="*/ 60960 w 5242560"/>
              <a:gd name="connsiteY31" fmla="*/ 1916084 h 4765964"/>
              <a:gd name="connsiteX32" fmla="*/ 0 w 5242560"/>
              <a:gd name="connsiteY32" fmla="*/ 1961804 h 4765964"/>
              <a:gd name="connsiteX33" fmla="*/ 0 w 5242560"/>
              <a:gd name="connsiteY33" fmla="*/ 0 h 4765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5242560" h="4765964">
                <a:moveTo>
                  <a:pt x="0" y="0"/>
                </a:moveTo>
                <a:lnTo>
                  <a:pt x="5242560" y="0"/>
                </a:lnTo>
                <a:lnTo>
                  <a:pt x="5242560" y="4765964"/>
                </a:lnTo>
                <a:lnTo>
                  <a:pt x="0" y="4765964"/>
                </a:lnTo>
                <a:lnTo>
                  <a:pt x="0" y="2832487"/>
                </a:lnTo>
                <a:lnTo>
                  <a:pt x="30480" y="2845724"/>
                </a:lnTo>
                <a:cubicBezTo>
                  <a:pt x="141903" y="2868009"/>
                  <a:pt x="81037" y="2857301"/>
                  <a:pt x="213360" y="2876204"/>
                </a:cubicBezTo>
                <a:cubicBezTo>
                  <a:pt x="401320" y="2871124"/>
                  <a:pt x="590183" y="2880051"/>
                  <a:pt x="777240" y="2860964"/>
                </a:cubicBezTo>
                <a:cubicBezTo>
                  <a:pt x="841166" y="2854441"/>
                  <a:pt x="900570" y="2824146"/>
                  <a:pt x="960120" y="2800004"/>
                </a:cubicBezTo>
                <a:cubicBezTo>
                  <a:pt x="1088705" y="2747875"/>
                  <a:pt x="1222143" y="2703750"/>
                  <a:pt x="1341120" y="2632364"/>
                </a:cubicBezTo>
                <a:cubicBezTo>
                  <a:pt x="1391920" y="2601884"/>
                  <a:pt x="1440032" y="2566394"/>
                  <a:pt x="1493520" y="2540924"/>
                </a:cubicBezTo>
                <a:cubicBezTo>
                  <a:pt x="1547204" y="2515360"/>
                  <a:pt x="1607977" y="2506555"/>
                  <a:pt x="1661160" y="2479964"/>
                </a:cubicBezTo>
                <a:cubicBezTo>
                  <a:pt x="1700246" y="2460421"/>
                  <a:pt x="1729281" y="2424329"/>
                  <a:pt x="1767840" y="2403764"/>
                </a:cubicBezTo>
                <a:cubicBezTo>
                  <a:pt x="1806137" y="2383339"/>
                  <a:pt x="1850939" y="2377455"/>
                  <a:pt x="1889760" y="2358044"/>
                </a:cubicBezTo>
                <a:cubicBezTo>
                  <a:pt x="1912478" y="2346685"/>
                  <a:pt x="1930051" y="2327087"/>
                  <a:pt x="1950720" y="2312324"/>
                </a:cubicBezTo>
                <a:cubicBezTo>
                  <a:pt x="2022717" y="2260898"/>
                  <a:pt x="1978319" y="2306006"/>
                  <a:pt x="2042160" y="2220884"/>
                </a:cubicBezTo>
                <a:cubicBezTo>
                  <a:pt x="2032000" y="2165004"/>
                  <a:pt x="2027283" y="2107855"/>
                  <a:pt x="2011680" y="2053244"/>
                </a:cubicBezTo>
                <a:cubicBezTo>
                  <a:pt x="2006648" y="2035633"/>
                  <a:pt x="1992926" y="2021595"/>
                  <a:pt x="1981200" y="2007524"/>
                </a:cubicBezTo>
                <a:cubicBezTo>
                  <a:pt x="1954782" y="1975822"/>
                  <a:pt x="1926003" y="1950839"/>
                  <a:pt x="1889760" y="1931324"/>
                </a:cubicBezTo>
                <a:cubicBezTo>
                  <a:pt x="1839753" y="1904397"/>
                  <a:pt x="1790094" y="1876218"/>
                  <a:pt x="1737360" y="1855124"/>
                </a:cubicBezTo>
                <a:cubicBezTo>
                  <a:pt x="1581512" y="1792785"/>
                  <a:pt x="1747727" y="1853906"/>
                  <a:pt x="1508760" y="1794164"/>
                </a:cubicBezTo>
                <a:cubicBezTo>
                  <a:pt x="1488440" y="1789084"/>
                  <a:pt x="1468738" y="1779461"/>
                  <a:pt x="1447800" y="1778924"/>
                </a:cubicBezTo>
                <a:cubicBezTo>
                  <a:pt x="1358929" y="1776646"/>
                  <a:pt x="1270029" y="1776646"/>
                  <a:pt x="1181122" y="1777215"/>
                </a:cubicBezTo>
                <a:lnTo>
                  <a:pt x="1121571" y="1777597"/>
                </a:lnTo>
                <a:lnTo>
                  <a:pt x="1112674" y="1774305"/>
                </a:lnTo>
                <a:cubicBezTo>
                  <a:pt x="1102999" y="1772040"/>
                  <a:pt x="1089010" y="1769237"/>
                  <a:pt x="1066800" y="1763684"/>
                </a:cubicBezTo>
                <a:cubicBezTo>
                  <a:pt x="985852" y="1682736"/>
                  <a:pt x="1060174" y="1743427"/>
                  <a:pt x="929640" y="1687484"/>
                </a:cubicBezTo>
                <a:cubicBezTo>
                  <a:pt x="887877" y="1669586"/>
                  <a:pt x="807720" y="1626524"/>
                  <a:pt x="807720" y="1626524"/>
                </a:cubicBezTo>
                <a:cubicBezTo>
                  <a:pt x="701040" y="1636684"/>
                  <a:pt x="592291" y="1633757"/>
                  <a:pt x="487680" y="1657004"/>
                </a:cubicBezTo>
                <a:cubicBezTo>
                  <a:pt x="451920" y="1664951"/>
                  <a:pt x="428168" y="1700005"/>
                  <a:pt x="396240" y="1717964"/>
                </a:cubicBezTo>
                <a:cubicBezTo>
                  <a:pt x="346738" y="1745809"/>
                  <a:pt x="291097" y="1762659"/>
                  <a:pt x="243840" y="1794164"/>
                </a:cubicBezTo>
                <a:cubicBezTo>
                  <a:pt x="182880" y="1834804"/>
                  <a:pt x="119572" y="1872125"/>
                  <a:pt x="60960" y="1916084"/>
                </a:cubicBezTo>
                <a:lnTo>
                  <a:pt x="0" y="1961804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9" name="文本框 8"/>
          <p:cNvSpPr txBox="1"/>
          <p:nvPr/>
        </p:nvSpPr>
        <p:spPr>
          <a:xfrm>
            <a:off x="6896735" y="1522095"/>
            <a:ext cx="37026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2800">
                <a:latin typeface="Windsor Std Light" panose="02010600010101010101" charset="-122"/>
                <a:ea typeface="Windsor Std Light" panose="02010600010101010101" charset="-122"/>
                <a:cs typeface="Times New Roman" panose="02020603050405020304" charset="0"/>
              </a:rPr>
              <a:t>According    to     etiquette </a:t>
            </a:r>
            <a:r>
              <a:rPr lang="en-US" altLang="zh-CN" sz="2800">
                <a:latin typeface="Windsor Std Light" panose="02010600010101010101" charset="-122"/>
                <a:ea typeface="Windsor Std Light" panose="02010600010101010101" charset="-122"/>
                <a:cs typeface="Times New Roman" panose="02020603050405020304" charset="0"/>
              </a:rPr>
              <a:t>...</a:t>
            </a:r>
            <a:endParaRPr lang="en-US" altLang="zh-CN" sz="2800">
              <a:latin typeface="Windsor Std Light" panose="02010600010101010101" charset="-122"/>
              <a:ea typeface="Windsor Std Light" panose="02010600010101010101" charset="-122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BE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317183" y="327025"/>
            <a:ext cx="11558905" cy="6203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gou</a:t>
            </a:r>
            <a:r>
              <a:rPr lang="en-US" altLang="zh-CN" dirty="0">
                <a:sym typeface="Wingdings" panose="05000000000000000000" charset="0"/>
              </a:rPr>
              <a:t></a:t>
            </a:r>
            <a:endParaRPr lang="en-US" altLang="zh-CN" dirty="0">
              <a:sym typeface="Wingdings" panose="05000000000000000000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95300" y="476250"/>
            <a:ext cx="11201400" cy="5905500"/>
          </a:xfrm>
          <a:prstGeom prst="rect">
            <a:avLst/>
          </a:prstGeom>
          <a:noFill/>
          <a:ln w="19050">
            <a:solidFill>
              <a:srgbClr val="88BEA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706120" y="769620"/>
            <a:ext cx="74441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en-US" altLang="zh-CN" sz="2800" u="sng">
                <a:latin typeface="Times New Roman" panose="02020603050405020304" charset="0"/>
                <a:cs typeface="Times New Roman" panose="02020603050405020304" charset="0"/>
                <a:sym typeface="+mn-ea"/>
              </a:rPr>
              <a:t>2.1</a:t>
            </a:r>
            <a:r>
              <a:rPr lang="zh-CN" altLang="en-US" sz="2800" u="sng">
                <a:latin typeface="Times New Roman" panose="02020603050405020304" charset="0"/>
                <a:cs typeface="Times New Roman" panose="02020603050405020304" charset="0"/>
                <a:sym typeface="+mn-ea"/>
              </a:rPr>
              <a:t> Benevolence -- the Core of Propriety</a:t>
            </a:r>
            <a:endParaRPr lang="zh-CN" altLang="en-US" sz="2800" u="sng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pic>
        <p:nvPicPr>
          <p:cNvPr id="7" name="图片 6" descr="WeChat截圖_20201119135023"/>
          <p:cNvPicPr>
            <a:picLocks noChangeAspect="1"/>
          </p:cNvPicPr>
          <p:nvPr/>
        </p:nvPicPr>
        <p:blipFill>
          <a:blip r:embed="rId1"/>
          <a:srcRect b="12087"/>
          <a:stretch>
            <a:fillRect/>
          </a:stretch>
        </p:blipFill>
        <p:spPr>
          <a:xfrm>
            <a:off x="3474085" y="2625725"/>
            <a:ext cx="5245100" cy="3547110"/>
          </a:xfrm>
          <a:prstGeom prst="rect">
            <a:avLst/>
          </a:prstGeom>
        </p:spPr>
      </p:pic>
      <p:pic>
        <p:nvPicPr>
          <p:cNvPr id="8" name="图片 7" descr="WeChat截圖_202011191348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1020" y="4435475"/>
            <a:ext cx="977265" cy="956310"/>
          </a:xfrm>
          <a:prstGeom prst="hexagon">
            <a:avLst/>
          </a:prstGeom>
        </p:spPr>
      </p:pic>
      <p:pic>
        <p:nvPicPr>
          <p:cNvPr id="9" name="图片 8" descr="WeChat截圖_20201119134859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891020" y="4210050"/>
            <a:ext cx="840105" cy="803275"/>
          </a:xfrm>
          <a:prstGeom prst="rect">
            <a:avLst/>
          </a:prstGeom>
        </p:spPr>
      </p:pic>
      <p:sp>
        <p:nvSpPr>
          <p:cNvPr id="16" name="线形标注 1 15"/>
          <p:cNvSpPr/>
          <p:nvPr/>
        </p:nvSpPr>
        <p:spPr>
          <a:xfrm>
            <a:off x="8719185" y="3303905"/>
            <a:ext cx="2101215" cy="567690"/>
          </a:xfrm>
          <a:prstGeom prst="borderCallout1">
            <a:avLst>
              <a:gd name="adj1" fmla="val 51410"/>
              <a:gd name="adj2" fmla="val 97"/>
              <a:gd name="adj3" fmla="val 148210"/>
              <a:gd name="adj4" fmla="val -4055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US" altLang="zh-CN"/>
              <a:t>Etiquette</a:t>
            </a:r>
            <a:endParaRPr lang="en-US" altLang="zh-CN"/>
          </a:p>
        </p:txBody>
      </p:sp>
      <p:sp>
        <p:nvSpPr>
          <p:cNvPr id="17" name="线形标注 1 16"/>
          <p:cNvSpPr/>
          <p:nvPr/>
        </p:nvSpPr>
        <p:spPr>
          <a:xfrm>
            <a:off x="1374140" y="4273550"/>
            <a:ext cx="2099945" cy="577850"/>
          </a:xfrm>
          <a:prstGeom prst="borderCallout1">
            <a:avLst>
              <a:gd name="adj1" fmla="val 46716"/>
              <a:gd name="adj2" fmla="val 100381"/>
              <a:gd name="adj3" fmla="val 84285"/>
              <a:gd name="adj4" fmla="val 135439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US" altLang="zh-CN"/>
              <a:t>Benevolence</a:t>
            </a:r>
            <a:endParaRPr lang="en-US" altLang="zh-CN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BE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316548" y="327025"/>
            <a:ext cx="11558905" cy="62039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CN" altLang="en-US" dirty="0">
              <a:effectLst/>
            </a:endParaRPr>
          </a:p>
        </p:txBody>
      </p:sp>
      <p:sp>
        <p:nvSpPr>
          <p:cNvPr id="17" name="直角三角形 16"/>
          <p:cNvSpPr/>
          <p:nvPr/>
        </p:nvSpPr>
        <p:spPr>
          <a:xfrm flipH="1">
            <a:off x="1116965" y="1482725"/>
            <a:ext cx="3125470" cy="2607945"/>
          </a:xfrm>
          <a:prstGeom prst="rtTriangle">
            <a:avLst/>
          </a:prstGeom>
          <a:solidFill>
            <a:srgbClr val="88BEA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95300" y="476250"/>
            <a:ext cx="11201400" cy="5905500"/>
          </a:xfrm>
          <a:prstGeom prst="rect">
            <a:avLst/>
          </a:prstGeom>
          <a:noFill/>
          <a:ln w="19050">
            <a:solidFill>
              <a:srgbClr val="88BEA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26110" y="755650"/>
            <a:ext cx="82016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en-US" altLang="zh-CN" sz="2800" u="sng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2.2</a:t>
            </a:r>
            <a:r>
              <a:rPr lang="zh-CN" altLang="en-US" sz="2800" u="sng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  Consideration -- the expedient of Propriety</a:t>
            </a:r>
            <a:endParaRPr lang="zh-CN" altLang="en-US" sz="2800" u="sng"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3" name="直角三角形 12"/>
          <p:cNvSpPr/>
          <p:nvPr/>
        </p:nvSpPr>
        <p:spPr>
          <a:xfrm>
            <a:off x="6989445" y="1482725"/>
            <a:ext cx="4462780" cy="2607945"/>
          </a:xfrm>
          <a:prstGeom prst="rtTriangle">
            <a:avLst/>
          </a:prstGeom>
          <a:solidFill>
            <a:srgbClr val="88BEA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直角三角形 14"/>
          <p:cNvSpPr/>
          <p:nvPr/>
        </p:nvSpPr>
        <p:spPr>
          <a:xfrm flipV="1">
            <a:off x="6990080" y="4260850"/>
            <a:ext cx="4462145" cy="2019300"/>
          </a:xfrm>
          <a:prstGeom prst="rtTriangle">
            <a:avLst/>
          </a:prstGeom>
          <a:solidFill>
            <a:srgbClr val="88BEA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6" name="直角三角形 15"/>
          <p:cNvSpPr/>
          <p:nvPr/>
        </p:nvSpPr>
        <p:spPr>
          <a:xfrm flipH="1" flipV="1">
            <a:off x="1046480" y="4260850"/>
            <a:ext cx="3126105" cy="2018665"/>
          </a:xfrm>
          <a:prstGeom prst="rtTriangle">
            <a:avLst/>
          </a:prstGeom>
          <a:solidFill>
            <a:srgbClr val="88BEA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pic>
        <p:nvPicPr>
          <p:cNvPr id="9" name="图片 8" descr="u=3638487007,106080039&amp;fm=26&amp;gp=0"/>
          <p:cNvPicPr>
            <a:picLocks noChangeAspect="1"/>
          </p:cNvPicPr>
          <p:nvPr/>
        </p:nvPicPr>
        <p:blipFill>
          <a:blip r:embed="rId1"/>
          <a:srcRect l="9720" t="7520" r="5960" b="9100"/>
          <a:stretch>
            <a:fillRect/>
          </a:stretch>
        </p:blipFill>
        <p:spPr>
          <a:xfrm>
            <a:off x="2709545" y="2470785"/>
            <a:ext cx="1463040" cy="1446530"/>
          </a:xfrm>
          <a:prstGeom prst="pentagon">
            <a:avLst/>
          </a:prstGeom>
        </p:spPr>
      </p:pic>
      <p:pic>
        <p:nvPicPr>
          <p:cNvPr id="8" name="图片 7" descr="u=2555892830,459495238&amp;fm=26&amp;gp=0"/>
          <p:cNvPicPr>
            <a:picLocks noChangeAspect="1"/>
          </p:cNvPicPr>
          <p:nvPr/>
        </p:nvPicPr>
        <p:blipFill>
          <a:blip r:embed="rId2"/>
          <a:srcRect l="5887" t="9265" r="4427" b="5531"/>
          <a:stretch>
            <a:fillRect/>
          </a:stretch>
        </p:blipFill>
        <p:spPr>
          <a:xfrm>
            <a:off x="7168515" y="2470785"/>
            <a:ext cx="1345565" cy="1273810"/>
          </a:xfrm>
          <a:prstGeom prst="ellipse">
            <a:avLst/>
          </a:prstGeom>
        </p:spPr>
      </p:pic>
      <p:pic>
        <p:nvPicPr>
          <p:cNvPr id="18" name="图片 17" descr="u=2309765815,1119279096&amp;fm=26&amp;gp=0"/>
          <p:cNvPicPr>
            <a:picLocks noChangeAspect="1"/>
          </p:cNvPicPr>
          <p:nvPr/>
        </p:nvPicPr>
        <p:blipFill>
          <a:blip r:embed="rId3"/>
          <a:srcRect t="2398" b="5248"/>
          <a:stretch>
            <a:fillRect/>
          </a:stretch>
        </p:blipFill>
        <p:spPr>
          <a:xfrm>
            <a:off x="2811145" y="4347845"/>
            <a:ext cx="1361440" cy="1273810"/>
          </a:xfrm>
          <a:prstGeom prst="hexagon">
            <a:avLst/>
          </a:prstGeom>
        </p:spPr>
      </p:pic>
      <p:pic>
        <p:nvPicPr>
          <p:cNvPr id="19" name="图片 18" descr="u=2233104174,406604306&amp;fm=26&amp;gp=0"/>
          <p:cNvPicPr>
            <a:picLocks noChangeAspect="1"/>
          </p:cNvPicPr>
          <p:nvPr/>
        </p:nvPicPr>
        <p:blipFill>
          <a:blip r:embed="rId4"/>
          <a:srcRect r="6026"/>
          <a:stretch>
            <a:fillRect/>
          </a:stretch>
        </p:blipFill>
        <p:spPr>
          <a:xfrm>
            <a:off x="7168515" y="4410710"/>
            <a:ext cx="1527810" cy="1148080"/>
          </a:xfrm>
          <a:prstGeom prst="flowChartAlternateProcess">
            <a:avLst/>
          </a:prstGeom>
        </p:spPr>
      </p:pic>
      <p:sp>
        <p:nvSpPr>
          <p:cNvPr id="20" name="文本框 19"/>
          <p:cNvSpPr txBox="1"/>
          <p:nvPr/>
        </p:nvSpPr>
        <p:spPr>
          <a:xfrm>
            <a:off x="4650740" y="4782820"/>
            <a:ext cx="2690495" cy="5835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pPr lvl="0" algn="l">
              <a:buClrTx/>
              <a:buSzTx/>
              <a:buFontTx/>
            </a:pPr>
            <a:r>
              <a:rPr lang="en-US" altLang="zh-CN" sz="32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Windsor Std Light" panose="02010600010101010101" charset="-122"/>
                <a:ea typeface="Windsor Std Light" panose="02010600010101010101" charset="-122"/>
                <a:sym typeface="+mn-ea"/>
              </a:rPr>
              <a:t>Flexiblility</a:t>
            </a:r>
            <a:endParaRPr lang="en-US" altLang="zh-CN" sz="32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latin typeface="Windsor Std Light" panose="02010600010101010101" charset="-122"/>
              <a:ea typeface="Windsor Std Light" panose="02010600010101010101" charset="-122"/>
              <a:sym typeface="+mn-ea"/>
            </a:endParaRPr>
          </a:p>
        </p:txBody>
      </p:sp>
      <p:sp>
        <p:nvSpPr>
          <p:cNvPr id="22" name="上箭头 21"/>
          <p:cNvSpPr/>
          <p:nvPr/>
        </p:nvSpPr>
        <p:spPr>
          <a:xfrm rot="10800000">
            <a:off x="5408295" y="3451225"/>
            <a:ext cx="345440" cy="959485"/>
          </a:xfrm>
          <a:prstGeom prst="up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4366260" y="2470785"/>
            <a:ext cx="2974975" cy="5835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r>
              <a:rPr lang="en-US" altLang="zh-CN" sz="32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Windsor Std Light" panose="02010600010101010101" charset="-122"/>
                <a:ea typeface="Windsor Std Light" panose="02010600010101010101" charset="-122"/>
              </a:rPr>
              <a:t>Consideration</a:t>
            </a:r>
            <a:endParaRPr lang="en-US" altLang="zh-CN" sz="32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latin typeface="Windsor Std Light" panose="02010600010101010101" charset="-122"/>
              <a:ea typeface="Windsor Std Light" panose="02010600010101010101" charset="-122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BE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316548" y="327025"/>
            <a:ext cx="11558905" cy="6203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>
                <a:sym typeface="+mn-ea"/>
              </a:rPr>
              <a:t>4.Distinguish非禮之禮</a:t>
            </a:r>
            <a:endParaRPr lang="zh-CN" altLang="en-US" dirty="0"/>
          </a:p>
        </p:txBody>
      </p:sp>
      <p:sp>
        <p:nvSpPr>
          <p:cNvPr id="6" name="矩形 5"/>
          <p:cNvSpPr/>
          <p:nvPr/>
        </p:nvSpPr>
        <p:spPr>
          <a:xfrm>
            <a:off x="495300" y="476250"/>
            <a:ext cx="11201400" cy="5905500"/>
          </a:xfrm>
          <a:prstGeom prst="rect">
            <a:avLst/>
          </a:prstGeom>
          <a:noFill/>
          <a:ln w="19050">
            <a:solidFill>
              <a:srgbClr val="88BEA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49" t="83293" r="12057"/>
          <a:stretch>
            <a:fillRect/>
          </a:stretch>
        </p:blipFill>
        <p:spPr>
          <a:xfrm flipH="1" flipV="1">
            <a:off x="0" y="0"/>
            <a:ext cx="2303145" cy="124968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197610" y="956310"/>
            <a:ext cx="414210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en-US" altLang="zh-CN"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3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. Identify 非禮之禮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3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pic>
        <p:nvPicPr>
          <p:cNvPr id="9" name="图片 8" descr="WeChat 圖片_20201119125734"/>
          <p:cNvPicPr>
            <a:picLocks noChangeAspect="1"/>
          </p:cNvPicPr>
          <p:nvPr/>
        </p:nvPicPr>
        <p:blipFill>
          <a:blip r:embed="rId2"/>
          <a:srcRect t="4170" b="7057"/>
          <a:stretch>
            <a:fillRect/>
          </a:stretch>
        </p:blipFill>
        <p:spPr>
          <a:xfrm>
            <a:off x="1111250" y="2435225"/>
            <a:ext cx="3710940" cy="3116580"/>
          </a:xfrm>
          <a:prstGeom prst="roundRect">
            <a:avLst/>
          </a:prstGeom>
          <a:ln w="28575" cmpd="sng">
            <a:solidFill>
              <a:srgbClr val="88BEAE"/>
            </a:solidFill>
            <a:prstDash val="solid"/>
          </a:ln>
        </p:spPr>
      </p:pic>
      <p:sp>
        <p:nvSpPr>
          <p:cNvPr id="10" name="燕尾形 9"/>
          <p:cNvSpPr/>
          <p:nvPr/>
        </p:nvSpPr>
        <p:spPr>
          <a:xfrm>
            <a:off x="5756275" y="2032635"/>
            <a:ext cx="3166110" cy="1013460"/>
          </a:xfrm>
          <a:prstGeom prst="chevron">
            <a:avLst/>
          </a:prstGeom>
          <a:solidFill>
            <a:srgbClr val="88BEAE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bg1"/>
                </a:solidFill>
              </a:rPr>
              <a:t>Motivation</a:t>
            </a:r>
            <a:endParaRPr lang="zh-CN" altLang="en-US" sz="2800">
              <a:solidFill>
                <a:schemeClr val="bg1"/>
              </a:solidFill>
            </a:endParaRPr>
          </a:p>
        </p:txBody>
      </p:sp>
      <p:sp>
        <p:nvSpPr>
          <p:cNvPr id="13" name="燕尾形 12"/>
          <p:cNvSpPr/>
          <p:nvPr/>
        </p:nvSpPr>
        <p:spPr>
          <a:xfrm>
            <a:off x="5756275" y="3317240"/>
            <a:ext cx="4170680" cy="1013460"/>
          </a:xfrm>
          <a:prstGeom prst="chevron">
            <a:avLst/>
          </a:prstGeom>
          <a:solidFill>
            <a:srgbClr val="88BEAE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US" altLang="zh-CN" sz="2800">
                <a:solidFill>
                  <a:schemeClr val="bg1"/>
                </a:solidFill>
              </a:rPr>
              <a:t>listen &amp; observe</a:t>
            </a:r>
            <a:endParaRPr lang="en-US" altLang="zh-CN" sz="2800">
              <a:solidFill>
                <a:schemeClr val="bg1"/>
              </a:solidFill>
            </a:endParaRPr>
          </a:p>
        </p:txBody>
      </p:sp>
      <p:sp>
        <p:nvSpPr>
          <p:cNvPr id="14" name="燕尾形 13"/>
          <p:cNvSpPr/>
          <p:nvPr/>
        </p:nvSpPr>
        <p:spPr>
          <a:xfrm>
            <a:off x="5756275" y="4613275"/>
            <a:ext cx="5229860" cy="1013460"/>
          </a:xfrm>
          <a:prstGeom prst="chevron">
            <a:avLst/>
          </a:prstGeom>
          <a:solidFill>
            <a:srgbClr val="88BEAE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zh-CN" altLang="en-US" sz="2800">
                <a:solidFill>
                  <a:schemeClr val="bg1"/>
                </a:solidFill>
              </a:rPr>
              <a:t>Right from wrong, </a:t>
            </a:r>
            <a:endParaRPr lang="zh-CN" altLang="en-US" sz="2800">
              <a:solidFill>
                <a:schemeClr val="bg1"/>
              </a:solidFill>
            </a:endParaRPr>
          </a:p>
          <a:p>
            <a:pPr algn="ctr"/>
            <a:r>
              <a:rPr lang="zh-CN" altLang="en-US" sz="2800">
                <a:solidFill>
                  <a:schemeClr val="bg1"/>
                </a:solidFill>
              </a:rPr>
              <a:t>good and evil</a:t>
            </a:r>
            <a:endParaRPr lang="zh-CN" altLang="en-US" sz="280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BE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315913" y="327025"/>
            <a:ext cx="11558905" cy="6203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6" name="矩形 5"/>
          <p:cNvSpPr/>
          <p:nvPr/>
        </p:nvSpPr>
        <p:spPr>
          <a:xfrm>
            <a:off x="495300" y="476250"/>
            <a:ext cx="11201400" cy="5905500"/>
          </a:xfrm>
          <a:prstGeom prst="rect">
            <a:avLst/>
          </a:prstGeom>
          <a:noFill/>
          <a:ln w="19050">
            <a:solidFill>
              <a:srgbClr val="88BEA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973455" y="2064385"/>
            <a:ext cx="6400165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[1.]Set a benevolent and respectful mind </a:t>
            </a:r>
            <a:endParaRPr lang="zh-CN" altLang="en-US" sz="2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[2.]Establish a correct view of right 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from</a:t>
            </a: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wrong</a:t>
            </a:r>
            <a:endParaRPr lang="zh-CN" altLang="en-US" sz="2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[3.]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Be brave to adhere the our principle</a:t>
            </a: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endParaRPr lang="zh-CN" altLang="en-US" sz="2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[4.]Neither bei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ng</a:t>
            </a: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self-abeased</a:t>
            </a: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nor arrogant</a:t>
            </a:r>
            <a:endParaRPr lang="zh-CN" altLang="en-US" sz="2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73455" y="866140"/>
            <a:ext cx="558863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en-US" altLang="zh-CN"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4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. Avoid acting 非禮之禮 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3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pic>
        <p:nvPicPr>
          <p:cNvPr id="9" name="图片 8" descr="WeChat 圖片_2020111912580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355" y="2944495"/>
            <a:ext cx="4503420" cy="340677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BE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315913" y="327025"/>
            <a:ext cx="11558905" cy="6203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6" name="矩形 5"/>
          <p:cNvSpPr/>
          <p:nvPr/>
        </p:nvSpPr>
        <p:spPr>
          <a:xfrm>
            <a:off x="495300" y="476250"/>
            <a:ext cx="11201400" cy="5905500"/>
          </a:xfrm>
          <a:prstGeom prst="rect">
            <a:avLst/>
          </a:prstGeom>
          <a:noFill/>
          <a:ln w="19050">
            <a:solidFill>
              <a:srgbClr val="88BEA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1111250" y="2228850"/>
            <a:ext cx="919416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“Without propriety, acts of benevolence, righteousness, and virtues </a:t>
            </a:r>
            <a:endParaRPr lang="zh-CN" altLang="en-US" sz="2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cannot be realized.”                                       </a:t>
            </a:r>
            <a:endParaRPr lang="zh-CN" altLang="en-US" sz="2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                                                                    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——</a:t>
            </a:r>
            <a:r>
              <a:rPr lang="zh-CN" altLang="en-US" sz="24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the Book of Rites</a:t>
            </a:r>
            <a:endParaRPr lang="zh-CN" altLang="en-US" sz="2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036320" y="887730"/>
            <a:ext cx="3608070" cy="89154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l">
              <a:buClrTx/>
              <a:buSzTx/>
              <a:buFontTx/>
            </a:pPr>
            <a:r>
              <a:rPr lang="en-US" altLang="zh-CN"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5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.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C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onclusion</a:t>
            </a:r>
            <a:endParaRPr lang="zh-CN" altLang="en-US" sz="20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0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11250" y="1660525"/>
            <a:ext cx="88499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/>
              <a:t>”</a:t>
            </a:r>
            <a:r>
              <a:rPr lang="zh-CN" altLang="en-US" sz="2400"/>
              <a:t>道德仁義，非禮不成。</a:t>
            </a:r>
            <a:r>
              <a:rPr lang="en-US" altLang="zh-CN" sz="2400"/>
              <a:t>“                                   ——</a:t>
            </a:r>
            <a:r>
              <a:rPr lang="zh-CN" altLang="en-US" sz="2400"/>
              <a:t>《禮記》</a:t>
            </a:r>
            <a:endParaRPr lang="zh-CN" altLang="en-US" sz="2400"/>
          </a:p>
        </p:txBody>
      </p:sp>
      <p:sp>
        <p:nvSpPr>
          <p:cNvPr id="20" name="心形 19"/>
          <p:cNvSpPr/>
          <p:nvPr/>
        </p:nvSpPr>
        <p:spPr>
          <a:xfrm>
            <a:off x="1292225" y="3352165"/>
            <a:ext cx="2123440" cy="1390650"/>
          </a:xfrm>
          <a:prstGeom prst="hear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1669415" y="3794125"/>
            <a:ext cx="17462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/>
              <a:t>Benevolence</a:t>
            </a:r>
            <a:endParaRPr lang="en-US" altLang="zh-CN" b="1"/>
          </a:p>
        </p:txBody>
      </p:sp>
      <p:sp>
        <p:nvSpPr>
          <p:cNvPr id="21" name="心形 20"/>
          <p:cNvSpPr/>
          <p:nvPr/>
        </p:nvSpPr>
        <p:spPr>
          <a:xfrm>
            <a:off x="1292225" y="4742815"/>
            <a:ext cx="2123440" cy="1390650"/>
          </a:xfrm>
          <a:prstGeom prst="hear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1527175" y="5253990"/>
            <a:ext cx="23056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/>
              <a:t>Respectfulness</a:t>
            </a:r>
            <a:endParaRPr lang="en-US" altLang="zh-CN" b="1"/>
          </a:p>
        </p:txBody>
      </p:sp>
      <p:sp>
        <p:nvSpPr>
          <p:cNvPr id="24" name="心形 23"/>
          <p:cNvSpPr/>
          <p:nvPr/>
        </p:nvSpPr>
        <p:spPr>
          <a:xfrm>
            <a:off x="5325110" y="3741420"/>
            <a:ext cx="3061335" cy="2382520"/>
          </a:xfrm>
          <a:prstGeom prst="heart">
            <a:avLst/>
          </a:prstGeom>
          <a:ln>
            <a:solidFill>
              <a:srgbClr val="88BEAE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心形 22"/>
          <p:cNvSpPr/>
          <p:nvPr/>
        </p:nvSpPr>
        <p:spPr>
          <a:xfrm>
            <a:off x="5708015" y="4011930"/>
            <a:ext cx="2295525" cy="1842135"/>
          </a:xfrm>
          <a:prstGeom prst="heart">
            <a:avLst/>
          </a:prstGeom>
          <a:solidFill>
            <a:srgbClr val="88BEA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25" name="直接连接符 24"/>
          <p:cNvCxnSpPr/>
          <p:nvPr/>
        </p:nvCxnSpPr>
        <p:spPr>
          <a:xfrm>
            <a:off x="3567430" y="3891915"/>
            <a:ext cx="1616710" cy="4635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 flipV="1">
            <a:off x="3470275" y="5012690"/>
            <a:ext cx="1800225" cy="4527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文本框 26"/>
          <p:cNvSpPr txBox="1"/>
          <p:nvPr/>
        </p:nvSpPr>
        <p:spPr>
          <a:xfrm>
            <a:off x="6165215" y="4641215"/>
            <a:ext cx="240538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solidFill>
                  <a:schemeClr val="bg1"/>
                </a:solidFill>
              </a:rPr>
              <a:t>Pripriety</a:t>
            </a:r>
            <a:endParaRPr lang="en-US" altLang="zh-CN" sz="2800" b="1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BE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316548" y="327025"/>
            <a:ext cx="11558905" cy="6203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6" name="矩形 5"/>
          <p:cNvSpPr/>
          <p:nvPr/>
        </p:nvSpPr>
        <p:spPr>
          <a:xfrm>
            <a:off x="495300" y="476250"/>
            <a:ext cx="11201400" cy="5905500"/>
          </a:xfrm>
          <a:prstGeom prst="rect">
            <a:avLst/>
          </a:prstGeom>
          <a:noFill/>
          <a:ln w="19050">
            <a:solidFill>
              <a:srgbClr val="88BEA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49" t="83293" r="12057"/>
          <a:stretch>
            <a:fillRect/>
          </a:stretch>
        </p:blipFill>
        <p:spPr>
          <a:xfrm flipH="1" flipV="1">
            <a:off x="0" y="-2"/>
            <a:ext cx="4114800" cy="2232638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49" t="64701"/>
          <a:stretch>
            <a:fillRect/>
          </a:stretch>
        </p:blipFill>
        <p:spPr>
          <a:xfrm>
            <a:off x="7905750" y="2961408"/>
            <a:ext cx="4286250" cy="3896591"/>
          </a:xfrm>
          <a:custGeom>
            <a:avLst/>
            <a:gdLst>
              <a:gd name="connsiteX0" fmla="*/ 0 w 5242560"/>
              <a:gd name="connsiteY0" fmla="*/ 0 h 4765964"/>
              <a:gd name="connsiteX1" fmla="*/ 5242560 w 5242560"/>
              <a:gd name="connsiteY1" fmla="*/ 0 h 4765964"/>
              <a:gd name="connsiteX2" fmla="*/ 5242560 w 5242560"/>
              <a:gd name="connsiteY2" fmla="*/ 4765964 h 4765964"/>
              <a:gd name="connsiteX3" fmla="*/ 0 w 5242560"/>
              <a:gd name="connsiteY3" fmla="*/ 4765964 h 4765964"/>
              <a:gd name="connsiteX4" fmla="*/ 0 w 5242560"/>
              <a:gd name="connsiteY4" fmla="*/ 2832487 h 4765964"/>
              <a:gd name="connsiteX5" fmla="*/ 30480 w 5242560"/>
              <a:gd name="connsiteY5" fmla="*/ 2845724 h 4765964"/>
              <a:gd name="connsiteX6" fmla="*/ 213360 w 5242560"/>
              <a:gd name="connsiteY6" fmla="*/ 2876204 h 4765964"/>
              <a:gd name="connsiteX7" fmla="*/ 777240 w 5242560"/>
              <a:gd name="connsiteY7" fmla="*/ 2860964 h 4765964"/>
              <a:gd name="connsiteX8" fmla="*/ 960120 w 5242560"/>
              <a:gd name="connsiteY8" fmla="*/ 2800004 h 4765964"/>
              <a:gd name="connsiteX9" fmla="*/ 1341120 w 5242560"/>
              <a:gd name="connsiteY9" fmla="*/ 2632364 h 4765964"/>
              <a:gd name="connsiteX10" fmla="*/ 1493520 w 5242560"/>
              <a:gd name="connsiteY10" fmla="*/ 2540924 h 4765964"/>
              <a:gd name="connsiteX11" fmla="*/ 1661160 w 5242560"/>
              <a:gd name="connsiteY11" fmla="*/ 2479964 h 4765964"/>
              <a:gd name="connsiteX12" fmla="*/ 1767840 w 5242560"/>
              <a:gd name="connsiteY12" fmla="*/ 2403764 h 4765964"/>
              <a:gd name="connsiteX13" fmla="*/ 1889760 w 5242560"/>
              <a:gd name="connsiteY13" fmla="*/ 2358044 h 4765964"/>
              <a:gd name="connsiteX14" fmla="*/ 1950720 w 5242560"/>
              <a:gd name="connsiteY14" fmla="*/ 2312324 h 4765964"/>
              <a:gd name="connsiteX15" fmla="*/ 2042160 w 5242560"/>
              <a:gd name="connsiteY15" fmla="*/ 2220884 h 4765964"/>
              <a:gd name="connsiteX16" fmla="*/ 2011680 w 5242560"/>
              <a:gd name="connsiteY16" fmla="*/ 2053244 h 4765964"/>
              <a:gd name="connsiteX17" fmla="*/ 1981200 w 5242560"/>
              <a:gd name="connsiteY17" fmla="*/ 2007524 h 4765964"/>
              <a:gd name="connsiteX18" fmla="*/ 1889760 w 5242560"/>
              <a:gd name="connsiteY18" fmla="*/ 1931324 h 4765964"/>
              <a:gd name="connsiteX19" fmla="*/ 1737360 w 5242560"/>
              <a:gd name="connsiteY19" fmla="*/ 1855124 h 4765964"/>
              <a:gd name="connsiteX20" fmla="*/ 1508760 w 5242560"/>
              <a:gd name="connsiteY20" fmla="*/ 1794164 h 4765964"/>
              <a:gd name="connsiteX21" fmla="*/ 1447800 w 5242560"/>
              <a:gd name="connsiteY21" fmla="*/ 1778924 h 4765964"/>
              <a:gd name="connsiteX22" fmla="*/ 1181122 w 5242560"/>
              <a:gd name="connsiteY22" fmla="*/ 1777215 h 4765964"/>
              <a:gd name="connsiteX23" fmla="*/ 1121571 w 5242560"/>
              <a:gd name="connsiteY23" fmla="*/ 1777597 h 4765964"/>
              <a:gd name="connsiteX24" fmla="*/ 1112674 w 5242560"/>
              <a:gd name="connsiteY24" fmla="*/ 1774305 h 4765964"/>
              <a:gd name="connsiteX25" fmla="*/ 1066800 w 5242560"/>
              <a:gd name="connsiteY25" fmla="*/ 1763684 h 4765964"/>
              <a:gd name="connsiteX26" fmla="*/ 929640 w 5242560"/>
              <a:gd name="connsiteY26" fmla="*/ 1687484 h 4765964"/>
              <a:gd name="connsiteX27" fmla="*/ 807720 w 5242560"/>
              <a:gd name="connsiteY27" fmla="*/ 1626524 h 4765964"/>
              <a:gd name="connsiteX28" fmla="*/ 487680 w 5242560"/>
              <a:gd name="connsiteY28" fmla="*/ 1657004 h 4765964"/>
              <a:gd name="connsiteX29" fmla="*/ 396240 w 5242560"/>
              <a:gd name="connsiteY29" fmla="*/ 1717964 h 4765964"/>
              <a:gd name="connsiteX30" fmla="*/ 243840 w 5242560"/>
              <a:gd name="connsiteY30" fmla="*/ 1794164 h 4765964"/>
              <a:gd name="connsiteX31" fmla="*/ 60960 w 5242560"/>
              <a:gd name="connsiteY31" fmla="*/ 1916084 h 4765964"/>
              <a:gd name="connsiteX32" fmla="*/ 0 w 5242560"/>
              <a:gd name="connsiteY32" fmla="*/ 1961804 h 4765964"/>
              <a:gd name="connsiteX33" fmla="*/ 0 w 5242560"/>
              <a:gd name="connsiteY33" fmla="*/ 0 h 4765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5242560" h="4765964">
                <a:moveTo>
                  <a:pt x="0" y="0"/>
                </a:moveTo>
                <a:lnTo>
                  <a:pt x="5242560" y="0"/>
                </a:lnTo>
                <a:lnTo>
                  <a:pt x="5242560" y="4765964"/>
                </a:lnTo>
                <a:lnTo>
                  <a:pt x="0" y="4765964"/>
                </a:lnTo>
                <a:lnTo>
                  <a:pt x="0" y="2832487"/>
                </a:lnTo>
                <a:lnTo>
                  <a:pt x="30480" y="2845724"/>
                </a:lnTo>
                <a:cubicBezTo>
                  <a:pt x="141903" y="2868009"/>
                  <a:pt x="81037" y="2857301"/>
                  <a:pt x="213360" y="2876204"/>
                </a:cubicBezTo>
                <a:cubicBezTo>
                  <a:pt x="401320" y="2871124"/>
                  <a:pt x="590183" y="2880051"/>
                  <a:pt x="777240" y="2860964"/>
                </a:cubicBezTo>
                <a:cubicBezTo>
                  <a:pt x="841166" y="2854441"/>
                  <a:pt x="900570" y="2824146"/>
                  <a:pt x="960120" y="2800004"/>
                </a:cubicBezTo>
                <a:cubicBezTo>
                  <a:pt x="1088705" y="2747875"/>
                  <a:pt x="1222143" y="2703750"/>
                  <a:pt x="1341120" y="2632364"/>
                </a:cubicBezTo>
                <a:cubicBezTo>
                  <a:pt x="1391920" y="2601884"/>
                  <a:pt x="1440032" y="2566394"/>
                  <a:pt x="1493520" y="2540924"/>
                </a:cubicBezTo>
                <a:cubicBezTo>
                  <a:pt x="1547204" y="2515360"/>
                  <a:pt x="1607977" y="2506555"/>
                  <a:pt x="1661160" y="2479964"/>
                </a:cubicBezTo>
                <a:cubicBezTo>
                  <a:pt x="1700246" y="2460421"/>
                  <a:pt x="1729281" y="2424329"/>
                  <a:pt x="1767840" y="2403764"/>
                </a:cubicBezTo>
                <a:cubicBezTo>
                  <a:pt x="1806137" y="2383339"/>
                  <a:pt x="1850939" y="2377455"/>
                  <a:pt x="1889760" y="2358044"/>
                </a:cubicBezTo>
                <a:cubicBezTo>
                  <a:pt x="1912478" y="2346685"/>
                  <a:pt x="1930051" y="2327087"/>
                  <a:pt x="1950720" y="2312324"/>
                </a:cubicBezTo>
                <a:cubicBezTo>
                  <a:pt x="2022717" y="2260898"/>
                  <a:pt x="1978319" y="2306006"/>
                  <a:pt x="2042160" y="2220884"/>
                </a:cubicBezTo>
                <a:cubicBezTo>
                  <a:pt x="2032000" y="2165004"/>
                  <a:pt x="2027283" y="2107855"/>
                  <a:pt x="2011680" y="2053244"/>
                </a:cubicBezTo>
                <a:cubicBezTo>
                  <a:pt x="2006648" y="2035633"/>
                  <a:pt x="1992926" y="2021595"/>
                  <a:pt x="1981200" y="2007524"/>
                </a:cubicBezTo>
                <a:cubicBezTo>
                  <a:pt x="1954782" y="1975822"/>
                  <a:pt x="1926003" y="1950839"/>
                  <a:pt x="1889760" y="1931324"/>
                </a:cubicBezTo>
                <a:cubicBezTo>
                  <a:pt x="1839753" y="1904397"/>
                  <a:pt x="1790094" y="1876218"/>
                  <a:pt x="1737360" y="1855124"/>
                </a:cubicBezTo>
                <a:cubicBezTo>
                  <a:pt x="1581512" y="1792785"/>
                  <a:pt x="1747727" y="1853906"/>
                  <a:pt x="1508760" y="1794164"/>
                </a:cubicBezTo>
                <a:cubicBezTo>
                  <a:pt x="1488440" y="1789084"/>
                  <a:pt x="1468738" y="1779461"/>
                  <a:pt x="1447800" y="1778924"/>
                </a:cubicBezTo>
                <a:cubicBezTo>
                  <a:pt x="1358929" y="1776646"/>
                  <a:pt x="1270029" y="1776646"/>
                  <a:pt x="1181122" y="1777215"/>
                </a:cubicBezTo>
                <a:lnTo>
                  <a:pt x="1121571" y="1777597"/>
                </a:lnTo>
                <a:lnTo>
                  <a:pt x="1112674" y="1774305"/>
                </a:lnTo>
                <a:cubicBezTo>
                  <a:pt x="1102999" y="1772040"/>
                  <a:pt x="1089010" y="1769237"/>
                  <a:pt x="1066800" y="1763684"/>
                </a:cubicBezTo>
                <a:cubicBezTo>
                  <a:pt x="985852" y="1682736"/>
                  <a:pt x="1060174" y="1743427"/>
                  <a:pt x="929640" y="1687484"/>
                </a:cubicBezTo>
                <a:cubicBezTo>
                  <a:pt x="887877" y="1669586"/>
                  <a:pt x="807720" y="1626524"/>
                  <a:pt x="807720" y="1626524"/>
                </a:cubicBezTo>
                <a:cubicBezTo>
                  <a:pt x="701040" y="1636684"/>
                  <a:pt x="592291" y="1633757"/>
                  <a:pt x="487680" y="1657004"/>
                </a:cubicBezTo>
                <a:cubicBezTo>
                  <a:pt x="451920" y="1664951"/>
                  <a:pt x="428168" y="1700005"/>
                  <a:pt x="396240" y="1717964"/>
                </a:cubicBezTo>
                <a:cubicBezTo>
                  <a:pt x="346738" y="1745809"/>
                  <a:pt x="291097" y="1762659"/>
                  <a:pt x="243840" y="1794164"/>
                </a:cubicBezTo>
                <a:cubicBezTo>
                  <a:pt x="182880" y="1834804"/>
                  <a:pt x="119572" y="1872125"/>
                  <a:pt x="60960" y="1916084"/>
                </a:cubicBezTo>
                <a:lnTo>
                  <a:pt x="0" y="1961804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文本框 1"/>
          <p:cNvSpPr txBox="1"/>
          <p:nvPr/>
        </p:nvSpPr>
        <p:spPr>
          <a:xfrm>
            <a:off x="2467610" y="2843530"/>
            <a:ext cx="836485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5400">
                <a:solidFill>
                  <a:schemeClr val="tx1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charset="0"/>
                <a:cs typeface="Times New Roman" panose="02020603050405020304" charset="0"/>
                <a:sym typeface="+mn-ea"/>
              </a:rPr>
              <a:t>Thank </a:t>
            </a:r>
            <a:r>
              <a:rPr lang="en-US" altLang="zh-CN" sz="5400">
                <a:solidFill>
                  <a:schemeClr val="tx1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charset="0"/>
                <a:cs typeface="Times New Roman" panose="02020603050405020304" charset="0"/>
                <a:sym typeface="+mn-ea"/>
              </a:rPr>
              <a:t>you</a:t>
            </a:r>
            <a:r>
              <a:rPr lang="en-US" altLang="zh-CN" sz="5400">
                <a:solidFill>
                  <a:schemeClr val="tx1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charset="0"/>
                <a:cs typeface="Times New Roman" panose="02020603050405020304" charset="0"/>
                <a:sym typeface="+mn-ea"/>
              </a:rPr>
              <a:t> for listhening!</a:t>
            </a:r>
            <a:endParaRPr lang="en-US" altLang="zh-CN" sz="5400">
              <a:solidFill>
                <a:schemeClr val="tx1"/>
              </a:soli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 sz="5400">
              <a:solidFill>
                <a:schemeClr val="tx1"/>
              </a:soli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1688</Words>
  <Application>WPS 演示</Application>
  <PresentationFormat>宽屏</PresentationFormat>
  <Paragraphs>105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25" baseType="lpstr">
      <vt:lpstr>Arial</vt:lpstr>
      <vt:lpstr>宋体</vt:lpstr>
      <vt:lpstr>Wingdings</vt:lpstr>
      <vt:lpstr>Times New Roman</vt:lpstr>
      <vt:lpstr>Original Garamond Std Italic</vt:lpstr>
      <vt:lpstr>楷体</vt:lpstr>
      <vt:lpstr>Windsor Std Light</vt:lpstr>
      <vt:lpstr>Wingdings</vt:lpstr>
      <vt:lpstr>等线</vt:lpstr>
      <vt:lpstr>微软雅黑</vt:lpstr>
      <vt:lpstr>Arial Unicode MS</vt:lpstr>
      <vt:lpstr>等线 Light</vt:lpstr>
      <vt:lpstr>Calibri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曾思瑶</cp:lastModifiedBy>
  <cp:revision>23</cp:revision>
  <dcterms:created xsi:type="dcterms:W3CDTF">2019-01-10T04:28:00Z</dcterms:created>
  <dcterms:modified xsi:type="dcterms:W3CDTF">2020-11-19T13:45:03Z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2052-11.1.0.9998</vt:lpwstr>
  </property>
</Properties>
</file>