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81" r:id="rId4"/>
    <p:sldId id="308" r:id="rId5"/>
    <p:sldId id="306" r:id="rId6"/>
    <p:sldId id="295" r:id="rId7"/>
    <p:sldId id="296" r:id="rId8"/>
    <p:sldId id="298" r:id="rId9"/>
    <p:sldId id="297" r:id="rId10"/>
    <p:sldId id="307" r:id="rId11"/>
    <p:sldId id="309" r:id="rId12"/>
    <p:sldId id="299" r:id="rId13"/>
    <p:sldId id="300" r:id="rId14"/>
    <p:sldId id="311" r:id="rId15"/>
    <p:sldId id="312" r:id="rId16"/>
    <p:sldId id="301" r:id="rId17"/>
    <p:sldId id="310" r:id="rId18"/>
    <p:sldId id="293" r:id="rId19"/>
    <p:sldId id="294" r:id="rId20"/>
    <p:sldId id="284" r:id="rId21"/>
    <p:sldId id="288" r:id="rId22"/>
    <p:sldId id="305" r:id="rId23"/>
    <p:sldId id="285" r:id="rId24"/>
    <p:sldId id="289" r:id="rId25"/>
    <p:sldId id="302" r:id="rId26"/>
    <p:sldId id="303" r:id="rId27"/>
    <p:sldId id="286" r:id="rId28"/>
    <p:sldId id="287" r:id="rId29"/>
    <p:sldId id="304" r:id="rId30"/>
    <p:sldId id="291" r:id="rId31"/>
    <p:sldId id="274" r:id="rId32"/>
    <p:sldId id="273" r:id="rId33"/>
    <p:sldId id="29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9" d="100"/>
          <a:sy n="89" d="100"/>
        </p:scale>
        <p:origin x="418" y="101"/>
      </p:cViewPr>
      <p:guideLst/>
    </p:cSldViewPr>
  </p:slideViewPr>
  <p:notesTextViewPr>
    <p:cViewPr>
      <p:scale>
        <a:sx n="1" d="1"/>
        <a:sy n="1" d="1"/>
      </p:scale>
      <p:origin x="0" y="0"/>
    </p:cViewPr>
  </p:notesTextViewPr>
  <p:sorterViewPr>
    <p:cViewPr varScale="1">
      <p:scale>
        <a:sx n="1" d="1"/>
        <a:sy n="1" d="1"/>
      </p:scale>
      <p:origin x="0" y="-1723"/>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44EBB0-2F50-4C0B-97E2-74746F6A38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41B9E313-E7C6-4958-B830-2DEC6F29E0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BE72BE6D-B96C-4F7E-AFEA-F54CB6F2EDDE}"/>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5" name="Footer Placeholder 4">
            <a:extLst>
              <a:ext uri="{FF2B5EF4-FFF2-40B4-BE49-F238E27FC236}">
                <a16:creationId xmlns:a16="http://schemas.microsoft.com/office/drawing/2014/main" xmlns="" id="{62678AC7-8393-4D1B-9CE9-6B4A7D706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DAD3346-3E9C-446F-9C2F-FBBB199E8807}"/>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60336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ADBF5B-C27B-4F1D-A9DC-B5AB60A350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60891EC-420B-45FE-A84A-26375FE7D54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C7DD671-B21D-4540-B292-4B577C8527B0}"/>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5" name="Footer Placeholder 4">
            <a:extLst>
              <a:ext uri="{FF2B5EF4-FFF2-40B4-BE49-F238E27FC236}">
                <a16:creationId xmlns:a16="http://schemas.microsoft.com/office/drawing/2014/main" xmlns="" id="{6858050E-3274-421C-B86C-9D09A674CA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4C1D0E7-1B06-4FB7-9D02-DADBDCBE6655}"/>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3989931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9F0D07-F32A-4438-8255-2B11C7F249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BFE1C08-D1E4-4084-AAE5-17F8CB6D31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38B68105-7336-48BA-8A32-B8121C29BE2D}"/>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5" name="Footer Placeholder 4">
            <a:extLst>
              <a:ext uri="{FF2B5EF4-FFF2-40B4-BE49-F238E27FC236}">
                <a16:creationId xmlns:a16="http://schemas.microsoft.com/office/drawing/2014/main" xmlns="" id="{CE3C1BAA-5008-4A48-A2BA-FC140A51E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506FEDE-E0A8-47CD-A08D-7F7F8B16E72D}"/>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1937326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994660-40B1-4E1B-8A14-7739E271A4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4B3EB33-C3D8-4FEC-9EBA-EBE8F1AE6A2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78DB911C-3790-4BC5-B1E7-F57FDF17562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3B3536C2-0558-47D4-9617-235C28037D8E}"/>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6" name="Footer Placeholder 5">
            <a:extLst>
              <a:ext uri="{FF2B5EF4-FFF2-40B4-BE49-F238E27FC236}">
                <a16:creationId xmlns:a16="http://schemas.microsoft.com/office/drawing/2014/main" xmlns="" id="{2B622CFE-7273-4EFE-BE38-61285F71C2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146CAF0-5E21-4216-86FB-0BACDBE2AF21}"/>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1776865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F081AA-9A96-4C74-884B-1F036F467B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EE560B9-7825-43F5-B530-CE5FEA738A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85D2E1B5-8623-43AA-84C3-F13F5C96EB1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887DC7B2-F4B7-486F-8936-3456ECA7A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6A56FC69-FC9F-4C05-8A59-3751F74EFF8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1CCA5E72-5193-42E8-870E-8AA7B110DF13}"/>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8" name="Footer Placeholder 7">
            <a:extLst>
              <a:ext uri="{FF2B5EF4-FFF2-40B4-BE49-F238E27FC236}">
                <a16:creationId xmlns:a16="http://schemas.microsoft.com/office/drawing/2014/main" xmlns="" id="{CF8E1D31-66B4-40FE-8747-EB70D1710E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57531351-CE55-485F-BED2-CB1769EA9BAD}"/>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3810204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E724EE-A417-4B33-B512-2D9FC2E3DE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2FA59A23-8B64-4066-A639-7CCDC288C774}"/>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4" name="Footer Placeholder 3">
            <a:extLst>
              <a:ext uri="{FF2B5EF4-FFF2-40B4-BE49-F238E27FC236}">
                <a16:creationId xmlns:a16="http://schemas.microsoft.com/office/drawing/2014/main" xmlns="" id="{84E4F0C9-9495-45FE-ABB4-77852D3B61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E02EE033-5852-4E48-BDAB-47756905F28D}"/>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878179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9A9603B7-A475-4E03-A7B5-C0D909FA7869}"/>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3" name="Footer Placeholder 2">
            <a:extLst>
              <a:ext uri="{FF2B5EF4-FFF2-40B4-BE49-F238E27FC236}">
                <a16:creationId xmlns:a16="http://schemas.microsoft.com/office/drawing/2014/main" xmlns="" id="{757D8D72-3A4B-4AA1-8780-0351BB29D3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420C470F-A313-48E3-99AA-FFC2537405F9}"/>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3814027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1E1181-25A3-4953-AD80-AC37482618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3F845129-5DC0-4EC7-833F-2528FFAF2C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24082939-EB38-4745-B39A-DC4993B9DF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D9A68D86-8691-4800-B178-DE1B351BF80D}"/>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6" name="Footer Placeholder 5">
            <a:extLst>
              <a:ext uri="{FF2B5EF4-FFF2-40B4-BE49-F238E27FC236}">
                <a16:creationId xmlns:a16="http://schemas.microsoft.com/office/drawing/2014/main" xmlns="" id="{A2E9380C-C617-4AFD-9B80-791B9B776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D046FF4-1D44-45DD-8D37-9A5CA0BD6B87}"/>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196127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CC9C66-E711-4A35-93A0-56EE88E71E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5F80925C-4642-4A7C-8C5A-FFAF287925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F9F9737B-59C0-47A6-9BC6-99C8585FC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85F3EBE2-8F6D-4307-8B96-07F25726598E}"/>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6" name="Footer Placeholder 5">
            <a:extLst>
              <a:ext uri="{FF2B5EF4-FFF2-40B4-BE49-F238E27FC236}">
                <a16:creationId xmlns:a16="http://schemas.microsoft.com/office/drawing/2014/main" xmlns="" id="{A86FFB2A-4134-47CC-B3A5-EE48356C6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9B817918-5703-4B20-B8E1-94AFB10CF8E7}"/>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1331990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89125D-4E57-4C3D-93FA-C72B2F028B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94E1687-CA5E-45CD-B575-EC178D94567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467343D-B513-4F50-B132-76634B0DE61E}"/>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5" name="Footer Placeholder 4">
            <a:extLst>
              <a:ext uri="{FF2B5EF4-FFF2-40B4-BE49-F238E27FC236}">
                <a16:creationId xmlns:a16="http://schemas.microsoft.com/office/drawing/2014/main" xmlns="" id="{F7D5E67E-4359-4388-8355-920EBE4462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490EA02-676E-4283-A7EF-6994CD59D7AC}"/>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1876553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58FFB571-0F2E-4758-B791-483381D43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7062F0B8-8504-4506-BAE1-8C0598984E7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0F1C869-C68D-4100-A266-609AA8A917ED}"/>
              </a:ext>
            </a:extLst>
          </p:cNvPr>
          <p:cNvSpPr>
            <a:spLocks noGrp="1"/>
          </p:cNvSpPr>
          <p:nvPr>
            <p:ph type="dt" sz="half" idx="10"/>
          </p:nvPr>
        </p:nvSpPr>
        <p:spPr/>
        <p:txBody>
          <a:bodyPr/>
          <a:lstStyle/>
          <a:p>
            <a:fld id="{76564B4A-2728-4B5D-A140-A55269DF4323}" type="datetimeFigureOut">
              <a:rPr lang="en-GB" smtClean="0"/>
              <a:t>02/08/2019</a:t>
            </a:fld>
            <a:endParaRPr lang="en-GB"/>
          </a:p>
        </p:txBody>
      </p:sp>
      <p:sp>
        <p:nvSpPr>
          <p:cNvPr id="5" name="Footer Placeholder 4">
            <a:extLst>
              <a:ext uri="{FF2B5EF4-FFF2-40B4-BE49-F238E27FC236}">
                <a16:creationId xmlns:a16="http://schemas.microsoft.com/office/drawing/2014/main" xmlns="" id="{C54E01E4-CEED-4D47-A69B-355E3634E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8EAE03B-DD8C-4EF9-B7F3-E7AE9996F2EC}"/>
              </a:ext>
            </a:extLst>
          </p:cNvPr>
          <p:cNvSpPr>
            <a:spLocks noGrp="1"/>
          </p:cNvSpPr>
          <p:nvPr>
            <p:ph type="sldNum" sz="quarter" idx="12"/>
          </p:nvPr>
        </p:nvSpPr>
        <p:spPr/>
        <p:txBody>
          <a:bodyPr/>
          <a:lstStyle/>
          <a:p>
            <a:fld id="{01E75F55-5A4E-4404-857D-9F9C8174790F}" type="slidenum">
              <a:rPr lang="en-GB" smtClean="0"/>
              <a:t>‹#›</a:t>
            </a:fld>
            <a:endParaRPr lang="en-GB"/>
          </a:p>
        </p:txBody>
      </p:sp>
    </p:spTree>
    <p:extLst>
      <p:ext uri="{BB962C8B-B14F-4D97-AF65-F5344CB8AC3E}">
        <p14:creationId xmlns:p14="http://schemas.microsoft.com/office/powerpoint/2010/main" val="3940933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930634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497156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BFB958-ABB7-4401-8329-5D1FCDDF110B}" type="datetimeFigureOut">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591443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BFB958-ABB7-4401-8329-5D1FCDDF110B}" type="datetimeFigureOut">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3923273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BFB958-ABB7-4401-8329-5D1FCDDF110B}" type="datetimeFigureOut">
              <a:rPr lang="en-GB" smtClean="0"/>
              <a:t>02/08/2019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2208951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BFB958-ABB7-4401-8329-5D1FCDDF110B}" type="datetimeFigureOut">
              <a:rPr lang="en-GB" smtClean="0"/>
              <a:t>02/08/2019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30632587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BFB958-ABB7-4401-8329-5D1FCDDF110B}" type="datetimeFigureOut">
              <a:rPr lang="en-GB" smtClean="0"/>
              <a:t>02/08/2019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5866358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0158785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2628872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9002413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366837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CA08E3E-08DD-4ABE-9EBF-34A3DE6BBF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6154AAD-C490-4FBB-96F5-1BB5926472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442482D-89F7-4E04-B57F-10174BC5F4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564B4A-2728-4B5D-A140-A55269DF4323}" type="datetimeFigureOut">
              <a:rPr lang="en-GB" smtClean="0"/>
              <a:t>02/08/2019</a:t>
            </a:fld>
            <a:endParaRPr lang="en-GB"/>
          </a:p>
        </p:txBody>
      </p:sp>
      <p:sp>
        <p:nvSpPr>
          <p:cNvPr id="5" name="Footer Placeholder 4">
            <a:extLst>
              <a:ext uri="{FF2B5EF4-FFF2-40B4-BE49-F238E27FC236}">
                <a16:creationId xmlns:a16="http://schemas.microsoft.com/office/drawing/2014/main" xmlns="" id="{AEA064C3-53CD-49C4-AFAD-0CD6932F3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07D2636C-C7B2-4BDE-BDA2-B95CEAA26F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E75F55-5A4E-4404-857D-9F9C8174790F}" type="slidenum">
              <a:rPr lang="en-GB" smtClean="0"/>
              <a:t>‹#›</a:t>
            </a:fld>
            <a:endParaRPr lang="en-GB"/>
          </a:p>
        </p:txBody>
      </p:sp>
    </p:spTree>
    <p:extLst>
      <p:ext uri="{BB962C8B-B14F-4D97-AF65-F5344CB8AC3E}">
        <p14:creationId xmlns:p14="http://schemas.microsoft.com/office/powerpoint/2010/main" val="2428051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BFB958-ABB7-4401-8329-5D1FCDDF110B}" type="datetimeFigureOut">
              <a:rPr lang="en-GB" smtClean="0"/>
              <a:t>02/08/2019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50CB1D-2C65-4096-BA9C-B2AA2CA315BD}" type="slidenum">
              <a:rPr lang="en-GB" smtClean="0"/>
              <a:t>‹#›</a:t>
            </a:fld>
            <a:endParaRPr lang="en-GB"/>
          </a:p>
        </p:txBody>
      </p:sp>
    </p:spTree>
    <p:extLst>
      <p:ext uri="{BB962C8B-B14F-4D97-AF65-F5344CB8AC3E}">
        <p14:creationId xmlns:p14="http://schemas.microsoft.com/office/powerpoint/2010/main" val="21380549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8.xml"/><Relationship Id="rId5" Type="http://schemas.openxmlformats.org/officeDocument/2006/relationships/image" Target="../media/image21.jpe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www.thomaspaine.org/"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8.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republic.org.uk/" TargetMode="Externa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7AEA3A-3371-408A-8CEB-FD8E68D41020}"/>
              </a:ext>
            </a:extLst>
          </p:cNvPr>
          <p:cNvSpPr>
            <a:spLocks noGrp="1"/>
          </p:cNvSpPr>
          <p:nvPr>
            <p:ph type="ctrTitle"/>
          </p:nvPr>
        </p:nvSpPr>
        <p:spPr>
          <a:xfrm>
            <a:off x="6746627" y="1783959"/>
            <a:ext cx="5243209" cy="2889114"/>
          </a:xfrm>
        </p:spPr>
        <p:txBody>
          <a:bodyPr anchor="b">
            <a:normAutofit/>
          </a:bodyPr>
          <a:lstStyle/>
          <a:p>
            <a:pPr algn="l"/>
            <a:r>
              <a:rPr lang="en-GB" sz="8800" b="1" dirty="0"/>
              <a:t>Revolution</a:t>
            </a:r>
          </a:p>
        </p:txBody>
      </p:sp>
      <p:sp>
        <p:nvSpPr>
          <p:cNvPr id="3" name="Subtitle 2">
            <a:extLst>
              <a:ext uri="{FF2B5EF4-FFF2-40B4-BE49-F238E27FC236}">
                <a16:creationId xmlns:a16="http://schemas.microsoft.com/office/drawing/2014/main" xmlns="" id="{4D8B93BC-1936-479C-8698-E34457B6CFB0}"/>
              </a:ext>
            </a:extLst>
          </p:cNvPr>
          <p:cNvSpPr>
            <a:spLocks noGrp="1"/>
          </p:cNvSpPr>
          <p:nvPr>
            <p:ph type="subTitle" idx="1"/>
          </p:nvPr>
        </p:nvSpPr>
        <p:spPr>
          <a:xfrm>
            <a:off x="6746627" y="4750893"/>
            <a:ext cx="4645250" cy="1147863"/>
          </a:xfrm>
        </p:spPr>
        <p:txBody>
          <a:bodyPr anchor="t">
            <a:normAutofit/>
          </a:bodyPr>
          <a:lstStyle/>
          <a:p>
            <a:pPr algn="l"/>
            <a:r>
              <a:rPr lang="en-GB" sz="2000" dirty="0"/>
              <a:t>The Bloody Massacre by Paul Revere</a:t>
            </a:r>
          </a:p>
          <a:p>
            <a:pPr algn="l"/>
            <a:r>
              <a:rPr lang="en-GB" sz="2000"/>
              <a:t>5</a:t>
            </a:r>
            <a:r>
              <a:rPr lang="en-GB" sz="2000" baseline="30000"/>
              <a:t>th</a:t>
            </a:r>
            <a:r>
              <a:rPr lang="en-GB" sz="2000"/>
              <a:t> March 1770, </a:t>
            </a:r>
            <a:r>
              <a:rPr lang="en-GB" sz="2000" dirty="0"/>
              <a:t>King Street Boston (plagiarised from Henry Pelham!)</a:t>
            </a:r>
          </a:p>
        </p:txBody>
      </p:sp>
      <p:sp>
        <p:nvSpPr>
          <p:cNvPr id="9" name="Freeform: Shape 8">
            <a:extLst>
              <a:ext uri="{FF2B5EF4-FFF2-40B4-BE49-F238E27FC236}">
                <a16:creationId xmlns:a16="http://schemas.microsoft.com/office/drawing/2014/main" xmlns="" id="{1DB7C82F-AB7E-4F0C-B829-FA1B9C4151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xmlns="" id="{F4FA2142-D600-4B00-988A-9F6A4A11B95D}"/>
              </a:ext>
            </a:extLst>
          </p:cNvPr>
          <p:cNvPicPr>
            <a:picLocks noChangeAspect="1"/>
          </p:cNvPicPr>
          <p:nvPr/>
        </p:nvPicPr>
        <p:blipFill rotWithShape="1">
          <a:blip r:embed="rId2"/>
          <a:srcRect b="2380"/>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2964350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b="1" dirty="0"/>
              <a:t>Revolution</a:t>
            </a:r>
          </a:p>
        </p:txBody>
      </p:sp>
      <p:sp>
        <p:nvSpPr>
          <p:cNvPr id="3" name="Content Placeholder 2"/>
          <p:cNvSpPr>
            <a:spLocks noGrp="1"/>
          </p:cNvSpPr>
          <p:nvPr>
            <p:ph idx="1"/>
          </p:nvPr>
        </p:nvSpPr>
        <p:spPr>
          <a:xfrm>
            <a:off x="838200" y="1541071"/>
            <a:ext cx="4462247" cy="4817688"/>
          </a:xfrm>
        </p:spPr>
        <p:txBody>
          <a:bodyPr>
            <a:normAutofit/>
          </a:bodyPr>
          <a:lstStyle/>
          <a:p>
            <a:r>
              <a:rPr lang="en-GB" sz="3200" dirty="0"/>
              <a:t>The strong language and sentiments of the Communist Manifesto ran deep</a:t>
            </a:r>
          </a:p>
          <a:p>
            <a:r>
              <a:rPr lang="en-GB" sz="3200" dirty="0"/>
              <a:t>Revolution, as the forceful overthrow of one government or social order in favour of a new one, has a long and bloody history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587" y="714704"/>
            <a:ext cx="4394766" cy="5562994"/>
          </a:xfrm>
          <a:prstGeom prst="rect">
            <a:avLst/>
          </a:prstGeom>
        </p:spPr>
      </p:pic>
    </p:spTree>
    <p:extLst>
      <p:ext uri="{BB962C8B-B14F-4D97-AF65-F5344CB8AC3E}">
        <p14:creationId xmlns:p14="http://schemas.microsoft.com/office/powerpoint/2010/main" val="171469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6600" dirty="0" smtClean="0"/>
              <a:t>In movies</a:t>
            </a:r>
          </a:p>
          <a:p>
            <a:r>
              <a:rPr lang="en-GB" sz="6600" dirty="0" smtClean="0"/>
              <a:t>In history</a:t>
            </a:r>
          </a:p>
          <a:p>
            <a:r>
              <a:rPr lang="en-GB" sz="6600" dirty="0" smtClean="0"/>
              <a:t>Today</a:t>
            </a:r>
          </a:p>
        </p:txBody>
      </p:sp>
    </p:spTree>
    <p:extLst>
      <p:ext uri="{BB962C8B-B14F-4D97-AF65-F5344CB8AC3E}">
        <p14:creationId xmlns:p14="http://schemas.microsoft.com/office/powerpoint/2010/main" val="12324578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337ED4C7-F805-4590-8E36-FCCDEA17F206}"/>
              </a:ext>
            </a:extLst>
          </p:cNvPr>
          <p:cNvPicPr>
            <a:picLocks noChangeAspect="1"/>
          </p:cNvPicPr>
          <p:nvPr/>
        </p:nvPicPr>
        <p:blipFill>
          <a:blip r:embed="rId2"/>
          <a:stretch>
            <a:fillRect/>
          </a:stretch>
        </p:blipFill>
        <p:spPr>
          <a:xfrm>
            <a:off x="286139" y="92237"/>
            <a:ext cx="9753600" cy="6505575"/>
          </a:xfrm>
          <a:prstGeom prst="rect">
            <a:avLst/>
          </a:prstGeom>
        </p:spPr>
      </p:pic>
      <p:pic>
        <p:nvPicPr>
          <p:cNvPr id="4" name="Picture 3">
            <a:extLst>
              <a:ext uri="{FF2B5EF4-FFF2-40B4-BE49-F238E27FC236}">
                <a16:creationId xmlns:a16="http://schemas.microsoft.com/office/drawing/2014/main" xmlns="" id="{A806F3B3-A062-4743-AEB0-9F58EF306743}"/>
              </a:ext>
            </a:extLst>
          </p:cNvPr>
          <p:cNvPicPr>
            <a:picLocks noChangeAspect="1"/>
          </p:cNvPicPr>
          <p:nvPr/>
        </p:nvPicPr>
        <p:blipFill>
          <a:blip r:embed="rId3"/>
          <a:stretch>
            <a:fillRect/>
          </a:stretch>
        </p:blipFill>
        <p:spPr>
          <a:xfrm>
            <a:off x="0" y="92237"/>
            <a:ext cx="4572000" cy="6858000"/>
          </a:xfrm>
          <a:prstGeom prst="rect">
            <a:avLst/>
          </a:prstGeom>
        </p:spPr>
      </p:pic>
      <p:pic>
        <p:nvPicPr>
          <p:cNvPr id="3" name="Picture 2">
            <a:extLst>
              <a:ext uri="{FF2B5EF4-FFF2-40B4-BE49-F238E27FC236}">
                <a16:creationId xmlns:a16="http://schemas.microsoft.com/office/drawing/2014/main" xmlns="" id="{589B88BA-AFDE-477F-B1EB-F8CBB03CFECF}"/>
              </a:ext>
            </a:extLst>
          </p:cNvPr>
          <p:cNvPicPr>
            <a:picLocks noChangeAspect="1"/>
          </p:cNvPicPr>
          <p:nvPr/>
        </p:nvPicPr>
        <p:blipFill>
          <a:blip r:embed="rId4"/>
          <a:stretch>
            <a:fillRect/>
          </a:stretch>
        </p:blipFill>
        <p:spPr>
          <a:xfrm>
            <a:off x="2936395" y="0"/>
            <a:ext cx="3871842" cy="6858000"/>
          </a:xfrm>
          <a:prstGeom prst="rect">
            <a:avLst/>
          </a:prstGeom>
        </p:spPr>
      </p:pic>
      <p:pic>
        <p:nvPicPr>
          <p:cNvPr id="5" name="Picture 4">
            <a:extLst>
              <a:ext uri="{FF2B5EF4-FFF2-40B4-BE49-F238E27FC236}">
                <a16:creationId xmlns:a16="http://schemas.microsoft.com/office/drawing/2014/main" xmlns="" id="{AC8FF7FA-6C73-4A63-BDA2-90C6408550DF}"/>
              </a:ext>
            </a:extLst>
          </p:cNvPr>
          <p:cNvPicPr>
            <a:picLocks noChangeAspect="1"/>
          </p:cNvPicPr>
          <p:nvPr/>
        </p:nvPicPr>
        <p:blipFill>
          <a:blip r:embed="rId5"/>
          <a:stretch>
            <a:fillRect/>
          </a:stretch>
        </p:blipFill>
        <p:spPr>
          <a:xfrm>
            <a:off x="4572000" y="0"/>
            <a:ext cx="4629150" cy="6858000"/>
          </a:xfrm>
          <a:prstGeom prst="rect">
            <a:avLst/>
          </a:prstGeom>
        </p:spPr>
      </p:pic>
      <p:pic>
        <p:nvPicPr>
          <p:cNvPr id="1026" name="Picture 2" descr="https://s-media-cache-ak0.pinimg.com/736x/27/3e/5f/273e5ffac6211f6fe4a4f4678c16c85a.jpg">
            <a:extLst>
              <a:ext uri="{FF2B5EF4-FFF2-40B4-BE49-F238E27FC236}">
                <a16:creationId xmlns:a16="http://schemas.microsoft.com/office/drawing/2014/main" xmlns="" id="{2451B86C-8B90-4271-95C3-5F926122F5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48161" y="432124"/>
            <a:ext cx="4457700" cy="625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55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026"/>
                                        </p:tgtEl>
                                        <p:attrNameLst>
                                          <p:attrName>style.visibility</p:attrName>
                                        </p:attrNameLst>
                                      </p:cBhvr>
                                      <p:to>
                                        <p:strVal val="visible"/>
                                      </p:to>
                                    </p:set>
                                    <p:animEffect transition="in" filter="fade">
                                      <p:cBhvr>
                                        <p:cTn id="24" dur="1000"/>
                                        <p:tgtEl>
                                          <p:spTgt spid="1026"/>
                                        </p:tgtEl>
                                      </p:cBhvr>
                                    </p:animEffect>
                                    <p:anim calcmode="lin" valueType="num">
                                      <p:cBhvr>
                                        <p:cTn id="25" dur="1000" fill="hold"/>
                                        <p:tgtEl>
                                          <p:spTgt spid="1026"/>
                                        </p:tgtEl>
                                        <p:attrNameLst>
                                          <p:attrName>ppt_x</p:attrName>
                                        </p:attrNameLst>
                                      </p:cBhvr>
                                      <p:tavLst>
                                        <p:tav tm="0">
                                          <p:val>
                                            <p:strVal val="#ppt_x"/>
                                          </p:val>
                                        </p:tav>
                                        <p:tav tm="100000">
                                          <p:val>
                                            <p:strVal val="#ppt_x"/>
                                          </p:val>
                                        </p:tav>
                                      </p:tavLst>
                                    </p:anim>
                                    <p:anim calcmode="lin" valueType="num">
                                      <p:cBhvr>
                                        <p:cTn id="26"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6022" y="178676"/>
            <a:ext cx="8257357" cy="6604273"/>
          </a:xfrm>
          <a:prstGeom prst="rect">
            <a:avLst/>
          </a:prstGeom>
        </p:spPr>
      </p:pic>
      <p:pic>
        <p:nvPicPr>
          <p:cNvPr id="5" name="Picture 4"/>
          <p:cNvPicPr>
            <a:picLocks noChangeAspect="1"/>
          </p:cNvPicPr>
          <p:nvPr/>
        </p:nvPicPr>
        <p:blipFill>
          <a:blip r:embed="rId3"/>
          <a:stretch>
            <a:fillRect/>
          </a:stretch>
        </p:blipFill>
        <p:spPr>
          <a:xfrm>
            <a:off x="7115502" y="1608453"/>
            <a:ext cx="4908331" cy="3744718"/>
          </a:xfrm>
          <a:prstGeom prst="rect">
            <a:avLst/>
          </a:prstGeom>
        </p:spPr>
      </p:pic>
    </p:spTree>
    <p:extLst>
      <p:ext uri="{BB962C8B-B14F-4D97-AF65-F5344CB8AC3E}">
        <p14:creationId xmlns:p14="http://schemas.microsoft.com/office/powerpoint/2010/main" val="1457688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74226" y="2067340"/>
            <a:ext cx="4491068" cy="3530576"/>
          </a:xfrm>
          <a:prstGeom prst="rect">
            <a:avLst/>
          </a:prstGeom>
        </p:spPr>
      </p:pic>
      <p:sp>
        <p:nvSpPr>
          <p:cNvPr id="2" name="Title 1"/>
          <p:cNvSpPr>
            <a:spLocks noGrp="1"/>
          </p:cNvSpPr>
          <p:nvPr>
            <p:ph type="title"/>
          </p:nvPr>
        </p:nvSpPr>
        <p:spPr>
          <a:xfrm>
            <a:off x="371061" y="154712"/>
            <a:ext cx="8388625" cy="1325563"/>
          </a:xfrm>
        </p:spPr>
        <p:txBody>
          <a:bodyPr/>
          <a:lstStyle/>
          <a:p>
            <a:r>
              <a:rPr lang="en-GB" dirty="0"/>
              <a:t>The Peasant’s Revolt - 1381</a:t>
            </a:r>
          </a:p>
        </p:txBody>
      </p:sp>
      <p:sp>
        <p:nvSpPr>
          <p:cNvPr id="3" name="Content Placeholder 2"/>
          <p:cNvSpPr>
            <a:spLocks noGrp="1"/>
          </p:cNvSpPr>
          <p:nvPr>
            <p:ph idx="1"/>
          </p:nvPr>
        </p:nvSpPr>
        <p:spPr>
          <a:xfrm>
            <a:off x="556591" y="1486121"/>
            <a:ext cx="7063409" cy="5232731"/>
          </a:xfrm>
        </p:spPr>
        <p:txBody>
          <a:bodyPr>
            <a:normAutofit fontScale="92500" lnSpcReduction="10000"/>
          </a:bodyPr>
          <a:lstStyle/>
          <a:p>
            <a:r>
              <a:rPr lang="en-GB" sz="3500" dirty="0"/>
              <a:t>In opposition to a poll tax (4p from every adult for the King), Black death, wars and taxes!</a:t>
            </a:r>
          </a:p>
          <a:p>
            <a:r>
              <a:rPr lang="en-GB" sz="3500" dirty="0"/>
              <a:t>Linked to a desire for economic and social freedom</a:t>
            </a:r>
          </a:p>
          <a:p>
            <a:r>
              <a:rPr lang="en-GB" sz="3500" dirty="0"/>
              <a:t>Equality preached by John Ball</a:t>
            </a:r>
          </a:p>
          <a:p>
            <a:r>
              <a:rPr lang="en-GB" sz="3500" dirty="0"/>
              <a:t>It was forbidden for people to listen to him</a:t>
            </a:r>
          </a:p>
          <a:p>
            <a:r>
              <a:rPr lang="en-GB" sz="3500" dirty="0"/>
              <a:t>He was hung drawn and quartered in front of 14 year-old King Richard II in 1381</a:t>
            </a:r>
          </a:p>
          <a:p>
            <a:endParaRPr lang="en-GB" dirty="0"/>
          </a:p>
          <a:p>
            <a:endParaRPr lang="en-GB" dirty="0"/>
          </a:p>
          <a:p>
            <a:endParaRPr lang="en-GB" dirty="0"/>
          </a:p>
        </p:txBody>
      </p:sp>
    </p:spTree>
    <p:extLst>
      <p:ext uri="{BB962C8B-B14F-4D97-AF65-F5344CB8AC3E}">
        <p14:creationId xmlns:p14="http://schemas.microsoft.com/office/powerpoint/2010/main" val="101625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56522" y="-302643"/>
            <a:ext cx="9462052" cy="7442439"/>
          </a:xfrm>
          <a:prstGeom prst="rect">
            <a:avLst/>
          </a:prstGeom>
        </p:spPr>
      </p:pic>
    </p:spTree>
    <p:extLst>
      <p:ext uri="{BB962C8B-B14F-4D97-AF65-F5344CB8AC3E}">
        <p14:creationId xmlns:p14="http://schemas.microsoft.com/office/powerpoint/2010/main" val="23109708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err="1"/>
              <a:t>Wat</a:t>
            </a:r>
            <a:r>
              <a:rPr lang="en-GB" sz="6000" dirty="0"/>
              <a:t> Tyler</a:t>
            </a:r>
          </a:p>
        </p:txBody>
      </p:sp>
      <p:sp>
        <p:nvSpPr>
          <p:cNvPr id="3" name="Content Placeholder 2"/>
          <p:cNvSpPr>
            <a:spLocks noGrp="1"/>
          </p:cNvSpPr>
          <p:nvPr>
            <p:ph idx="1"/>
          </p:nvPr>
        </p:nvSpPr>
        <p:spPr>
          <a:xfrm>
            <a:off x="838200" y="1825625"/>
            <a:ext cx="5257800" cy="4351338"/>
          </a:xfrm>
        </p:spPr>
        <p:txBody>
          <a:bodyPr/>
          <a:lstStyle/>
          <a:p>
            <a:r>
              <a:rPr lang="en-GB" sz="3200" dirty="0"/>
              <a:t>Uprisings across England</a:t>
            </a:r>
          </a:p>
          <a:p>
            <a:r>
              <a:rPr lang="en-GB" sz="3200" dirty="0"/>
              <a:t>Marched from Canterbury to London, attacked government agencies like prisons, released people, destroyed tax records</a:t>
            </a:r>
          </a:p>
          <a:p>
            <a:r>
              <a:rPr lang="en-GB" sz="3200" dirty="0"/>
              <a:t>Some accepted the King’s promises of pardons and dispersed, Tyler &amp; co did not</a:t>
            </a:r>
          </a:p>
          <a:p>
            <a:endParaRPr lang="en-GB" dirty="0"/>
          </a:p>
          <a:p>
            <a:endParaRPr lang="en-GB" dirty="0"/>
          </a:p>
        </p:txBody>
      </p:sp>
      <p:pic>
        <p:nvPicPr>
          <p:cNvPr id="4" name="Picture 3"/>
          <p:cNvPicPr>
            <a:picLocks noChangeAspect="1"/>
          </p:cNvPicPr>
          <p:nvPr/>
        </p:nvPicPr>
        <p:blipFill>
          <a:blip r:embed="rId2"/>
          <a:stretch>
            <a:fillRect/>
          </a:stretch>
        </p:blipFill>
        <p:spPr>
          <a:xfrm>
            <a:off x="6096000" y="129571"/>
            <a:ext cx="5816088" cy="2920237"/>
          </a:xfrm>
          <a:prstGeom prst="rect">
            <a:avLst/>
          </a:prstGeom>
        </p:spPr>
      </p:pic>
      <p:sp>
        <p:nvSpPr>
          <p:cNvPr id="5" name="TextBox 4"/>
          <p:cNvSpPr txBox="1"/>
          <p:nvPr/>
        </p:nvSpPr>
        <p:spPr>
          <a:xfrm>
            <a:off x="6096000" y="3445565"/>
            <a:ext cx="5816088" cy="3046988"/>
          </a:xfrm>
          <a:prstGeom prst="rect">
            <a:avLst/>
          </a:prstGeom>
          <a:solidFill>
            <a:schemeClr val="accent2">
              <a:lumMod val="40000"/>
              <a:lumOff val="60000"/>
            </a:schemeClr>
          </a:solidFill>
        </p:spPr>
        <p:txBody>
          <a:bodyPr wrap="square" rtlCol="0">
            <a:spAutoFit/>
          </a:bodyPr>
          <a:lstStyle/>
          <a:p>
            <a:r>
              <a:rPr lang="en-GB" sz="2400" dirty="0"/>
              <a:t>After a tense altercation with the King and his men, Tyler is stabbed, rides away and falls from his horse</a:t>
            </a:r>
          </a:p>
          <a:p>
            <a:r>
              <a:rPr lang="en-GB" sz="2400" dirty="0"/>
              <a:t>He was taken to a hospital for the poor but tracked down, brought back and decapitated</a:t>
            </a:r>
          </a:p>
          <a:p>
            <a:r>
              <a:rPr lang="en-GB" sz="2400" dirty="0"/>
              <a:t>Head displayed on a pike at London Bridge</a:t>
            </a:r>
          </a:p>
          <a:p>
            <a:r>
              <a:rPr lang="en-GB" sz="2400" dirty="0"/>
              <a:t>Followers tracked down and killed</a:t>
            </a:r>
          </a:p>
          <a:p>
            <a:r>
              <a:rPr lang="en-GB" sz="2400" dirty="0"/>
              <a:t>The movement was in tatters</a:t>
            </a:r>
          </a:p>
        </p:txBody>
      </p:sp>
    </p:spTree>
    <p:extLst>
      <p:ext uri="{BB962C8B-B14F-4D97-AF65-F5344CB8AC3E}">
        <p14:creationId xmlns:p14="http://schemas.microsoft.com/office/powerpoint/2010/main" val="225683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 calcmode="lin" valueType="num">
                                      <p:cBhvr additive="base">
                                        <p:cTn id="4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 calcmode="lin" valueType="num">
                                      <p:cBhvr additive="base">
                                        <p:cTn id="4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View of Peter's Place pic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168" y="0"/>
            <a:ext cx="12036425" cy="38774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518249" y="-47831"/>
            <a:ext cx="7185804" cy="1017917"/>
          </a:xfrm>
        </p:spPr>
        <p:txBody>
          <a:bodyPr>
            <a:normAutofit fontScale="90000"/>
          </a:bodyPr>
          <a:lstStyle/>
          <a:p>
            <a:r>
              <a:rPr lang="en-GB" sz="6000" b="1" dirty="0" err="1" smtClean="0"/>
              <a:t>Peterloo</a:t>
            </a:r>
            <a:r>
              <a:rPr lang="en-GB" sz="6000" b="1" dirty="0" smtClean="0"/>
              <a:t> Massacre 1819</a:t>
            </a:r>
            <a:endParaRPr lang="en-GB" sz="6000" b="1" dirty="0"/>
          </a:p>
        </p:txBody>
      </p:sp>
      <p:sp>
        <p:nvSpPr>
          <p:cNvPr id="4" name="Rectangle 3"/>
          <p:cNvSpPr/>
          <p:nvPr/>
        </p:nvSpPr>
        <p:spPr>
          <a:xfrm>
            <a:off x="72753" y="3877448"/>
            <a:ext cx="5671721" cy="3046988"/>
          </a:xfrm>
          <a:prstGeom prst="rect">
            <a:avLst/>
          </a:prstGeom>
        </p:spPr>
        <p:txBody>
          <a:bodyPr wrap="square">
            <a:spAutoFit/>
          </a:bodyPr>
          <a:lstStyle/>
          <a:p>
            <a:pPr marL="342900" indent="-342900">
              <a:buFont typeface="Arial" panose="020B0604020202020204" pitchFamily="34" charset="0"/>
              <a:buChar char="•"/>
            </a:pPr>
            <a:r>
              <a:rPr lang="en-GB" sz="2400" b="1" dirty="0" smtClean="0"/>
              <a:t>16 </a:t>
            </a:r>
            <a:r>
              <a:rPr lang="en-GB" sz="2400" b="1" dirty="0"/>
              <a:t>August 1819, </a:t>
            </a:r>
            <a:r>
              <a:rPr lang="en-GB" sz="2400" b="1" dirty="0" smtClean="0"/>
              <a:t>radical </a:t>
            </a:r>
            <a:r>
              <a:rPr lang="en-GB" sz="2400" b="1" dirty="0"/>
              <a:t>meeting of around 60,000 people at St. Peter’s </a:t>
            </a:r>
            <a:r>
              <a:rPr lang="en-GB" sz="2400" b="1" dirty="0" smtClean="0"/>
              <a:t>Field</a:t>
            </a:r>
          </a:p>
          <a:p>
            <a:pPr marL="342900" indent="-342900">
              <a:buFont typeface="Arial" panose="020B0604020202020204" pitchFamily="34" charset="0"/>
              <a:buChar char="•"/>
            </a:pPr>
            <a:r>
              <a:rPr lang="en-GB" sz="2400" b="1" dirty="0" smtClean="0"/>
              <a:t>Henry Hunt spoke about the need for social and government reform</a:t>
            </a:r>
          </a:p>
          <a:p>
            <a:pPr marL="342900" indent="-342900">
              <a:buFont typeface="Arial" panose="020B0604020202020204" pitchFamily="34" charset="0"/>
              <a:buChar char="•"/>
            </a:pPr>
            <a:r>
              <a:rPr lang="en-GB" sz="2400" b="1" dirty="0" smtClean="0"/>
              <a:t>Soldiers went to arrest the speakers and the Cavalry caused panic</a:t>
            </a:r>
          </a:p>
          <a:p>
            <a:pPr marL="342900" indent="-342900">
              <a:buFont typeface="Arial" panose="020B0604020202020204" pitchFamily="34" charset="0"/>
              <a:buChar char="•"/>
            </a:pPr>
            <a:r>
              <a:rPr lang="en-GB" sz="2400" b="1" dirty="0" smtClean="0"/>
              <a:t>15 were killed and 600 injured</a:t>
            </a:r>
          </a:p>
          <a:p>
            <a:endParaRPr lang="en-GB" sz="2400" dirty="0"/>
          </a:p>
        </p:txBody>
      </p:sp>
      <p:pic>
        <p:nvPicPr>
          <p:cNvPr id="5" name="Picture 4"/>
          <p:cNvPicPr>
            <a:picLocks noChangeAspect="1"/>
          </p:cNvPicPr>
          <p:nvPr/>
        </p:nvPicPr>
        <p:blipFill>
          <a:blip r:embed="rId3"/>
          <a:stretch>
            <a:fillRect/>
          </a:stretch>
        </p:blipFill>
        <p:spPr>
          <a:xfrm>
            <a:off x="5837056" y="1017917"/>
            <a:ext cx="6314537" cy="5327890"/>
          </a:xfrm>
          <a:prstGeom prst="rect">
            <a:avLst/>
          </a:prstGeom>
        </p:spPr>
      </p:pic>
    </p:spTree>
    <p:extLst>
      <p:ext uri="{BB962C8B-B14F-4D97-AF65-F5344CB8AC3E}">
        <p14:creationId xmlns:p14="http://schemas.microsoft.com/office/powerpoint/2010/main" val="95394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barn(inVertical)">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7538" y="408377"/>
            <a:ext cx="4152088" cy="6216159"/>
          </a:xfrm>
        </p:spPr>
        <p:txBody>
          <a:bodyPr>
            <a:noAutofit/>
          </a:bodyPr>
          <a:lstStyle/>
          <a:p>
            <a:r>
              <a:rPr lang="en-GB" dirty="0" smtClean="0"/>
              <a:t>Radical speaker Hunt</a:t>
            </a:r>
          </a:p>
          <a:p>
            <a:r>
              <a:rPr lang="en-GB" dirty="0" smtClean="0"/>
              <a:t>Chief magistrate called in the troops (William </a:t>
            </a:r>
            <a:r>
              <a:rPr lang="en-GB" dirty="0" err="1" smtClean="0"/>
              <a:t>Hulton</a:t>
            </a:r>
            <a:r>
              <a:rPr lang="en-GB" dirty="0" smtClean="0"/>
              <a:t>)</a:t>
            </a:r>
          </a:p>
          <a:p>
            <a:r>
              <a:rPr lang="en-GB" dirty="0" smtClean="0"/>
              <a:t>Manchester &amp; Yeomanry (</a:t>
            </a:r>
            <a:r>
              <a:rPr lang="en-GB" dirty="0" err="1" smtClean="0"/>
              <a:t>vols</a:t>
            </a:r>
            <a:r>
              <a:rPr lang="en-GB" dirty="0" smtClean="0"/>
              <a:t>) went into the crowd on horseback, hitting with the flat of their blades. Stone thrown – escalation</a:t>
            </a:r>
          </a:p>
          <a:p>
            <a:r>
              <a:rPr lang="en-GB" dirty="0" smtClean="0"/>
              <a:t>2pm – 15</a:t>
            </a:r>
            <a:r>
              <a:rPr lang="en-GB" baseline="30000" dirty="0" smtClean="0"/>
              <a:t>th</a:t>
            </a:r>
            <a:r>
              <a:rPr lang="en-GB" dirty="0" smtClean="0"/>
              <a:t> Hussars arrive. Colonel </a:t>
            </a:r>
            <a:r>
              <a:rPr lang="en-GB" dirty="0" err="1" smtClean="0"/>
              <a:t>L’Estrange</a:t>
            </a:r>
            <a:r>
              <a:rPr lang="en-GB" dirty="0" smtClean="0"/>
              <a:t> saw the crowd could not disperse and called off his men. </a:t>
            </a:r>
            <a:endParaRPr lang="en-GB" dirty="0"/>
          </a:p>
        </p:txBody>
      </p:sp>
      <p:sp>
        <p:nvSpPr>
          <p:cNvPr id="4" name="Rectangle 3"/>
          <p:cNvSpPr/>
          <p:nvPr/>
        </p:nvSpPr>
        <p:spPr>
          <a:xfrm>
            <a:off x="4182395" y="1257580"/>
            <a:ext cx="3248722" cy="4401205"/>
          </a:xfrm>
          <a:prstGeom prst="rect">
            <a:avLst/>
          </a:prstGeom>
          <a:solidFill>
            <a:srgbClr val="FFFF00"/>
          </a:solidFill>
          <a:ln w="41275">
            <a:solidFill>
              <a:schemeClr val="tx1"/>
            </a:solidFill>
          </a:ln>
        </p:spPr>
        <p:txBody>
          <a:bodyPr wrap="square">
            <a:spAutoFit/>
          </a:bodyPr>
          <a:lstStyle/>
          <a:p>
            <a:r>
              <a:rPr lang="en-GB" sz="2800" dirty="0" smtClean="0"/>
              <a:t>He shouted at the Yeomanry: “</a:t>
            </a:r>
            <a:r>
              <a:rPr lang="en-GB" sz="2800" dirty="0"/>
              <a:t>For shame, for shame. The people cannot get away.” After 10 minutes the fighting had stopped, the crowd dispersed and Hunt had been arrested.</a:t>
            </a:r>
          </a:p>
        </p:txBody>
      </p:sp>
      <p:pic>
        <p:nvPicPr>
          <p:cNvPr id="1026" name="Picture 2" descr="Image result for peterloo massac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8348" y="58366"/>
            <a:ext cx="4643652" cy="6799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0468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animEffect transition="in" filter="fade">
                                      <p:cBhvr>
                                        <p:cTn id="31" dur="1000"/>
                                        <p:tgtEl>
                                          <p:spTgt spid="1026"/>
                                        </p:tgtEl>
                                      </p:cBhvr>
                                    </p:animEffect>
                                    <p:anim calcmode="lin" valueType="num">
                                      <p:cBhvr>
                                        <p:cTn id="32" dur="1000" fill="hold"/>
                                        <p:tgtEl>
                                          <p:spTgt spid="1026"/>
                                        </p:tgtEl>
                                        <p:attrNameLst>
                                          <p:attrName>ppt_x</p:attrName>
                                        </p:attrNameLst>
                                      </p:cBhvr>
                                      <p:tavLst>
                                        <p:tav tm="0">
                                          <p:val>
                                            <p:strVal val="#ppt_x"/>
                                          </p:val>
                                        </p:tav>
                                        <p:tav tm="100000">
                                          <p:val>
                                            <p:strVal val="#ppt_x"/>
                                          </p:val>
                                        </p:tav>
                                      </p:tavLst>
                                    </p:anim>
                                    <p:anim calcmode="lin" valueType="num">
                                      <p:cBhvr>
                                        <p:cTn id="33"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fill="hold"/>
                                        <p:tgtEl>
                                          <p:spTgt spid="4"/>
                                        </p:tgtEl>
                                        <p:attrNameLst>
                                          <p:attrName>ppt_x</p:attrName>
                                        </p:attrNameLst>
                                      </p:cBhvr>
                                      <p:tavLst>
                                        <p:tav tm="0">
                                          <p:val>
                                            <p:strVal val="#ppt_x"/>
                                          </p:val>
                                        </p:tav>
                                        <p:tav tm="100000">
                                          <p:val>
                                            <p:strVal val="#ppt_x"/>
                                          </p:val>
                                        </p:tav>
                                      </p:tavLst>
                                    </p:anim>
                                    <p:anim calcmode="lin" valueType="num">
                                      <p:cBhvr additive="base">
                                        <p:cTn id="3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 avoidance:</a:t>
            </a:r>
            <a:br>
              <a:rPr lang="en-GB" dirty="0"/>
            </a:br>
            <a:r>
              <a:rPr lang="en-GB" dirty="0"/>
              <a:t>19</a:t>
            </a:r>
            <a:r>
              <a:rPr lang="en-GB" baseline="30000" dirty="0"/>
              <a:t>th</a:t>
            </a:r>
            <a:r>
              <a:rPr lang="en-GB" dirty="0"/>
              <a:t> century concessions</a:t>
            </a:r>
          </a:p>
        </p:txBody>
      </p:sp>
      <p:sp>
        <p:nvSpPr>
          <p:cNvPr id="3" name="Content Placeholder 2"/>
          <p:cNvSpPr>
            <a:spLocks noGrp="1"/>
          </p:cNvSpPr>
          <p:nvPr>
            <p:ph idx="1"/>
          </p:nvPr>
        </p:nvSpPr>
        <p:spPr/>
        <p:txBody>
          <a:bodyPr/>
          <a:lstStyle/>
          <a:p>
            <a:r>
              <a:rPr lang="en-GB" dirty="0"/>
              <a:t>The people are not content, let’s make them happy!</a:t>
            </a:r>
          </a:p>
          <a:p>
            <a:r>
              <a:rPr lang="en-GB" b="1" dirty="0"/>
              <a:t>1832 Reform Act</a:t>
            </a:r>
            <a:r>
              <a:rPr lang="en-GB" dirty="0"/>
              <a:t>: rotten boroughs – removed 56, another 31 reduced to one MP; created 67 new constituencies; widened the property qualification to small land owners, tenant farmers &amp; shopkeepers; householders who paid £10 and some lodgers could now vote; but women formally excluded from voting</a:t>
            </a:r>
          </a:p>
          <a:p>
            <a:r>
              <a:rPr lang="en-GB" dirty="0"/>
              <a:t>PM Earl Grey and King William IV: Parliament burned down in 1835 – Queen Adelaide though as punishment for the Great Reform Act!</a:t>
            </a:r>
          </a:p>
          <a:p>
            <a:r>
              <a:rPr lang="en-GB" dirty="0"/>
              <a:t>1846 repeal of the Corn Laws</a:t>
            </a:r>
          </a:p>
        </p:txBody>
      </p:sp>
    </p:spTree>
    <p:extLst>
      <p:ext uri="{BB962C8B-B14F-4D97-AF65-F5344CB8AC3E}">
        <p14:creationId xmlns:p14="http://schemas.microsoft.com/office/powerpoint/2010/main" val="2446493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 avoidance:</a:t>
            </a:r>
            <a:br>
              <a:rPr lang="en-GB" dirty="0"/>
            </a:br>
            <a:r>
              <a:rPr lang="en-GB" dirty="0"/>
              <a:t>19</a:t>
            </a:r>
            <a:r>
              <a:rPr lang="en-GB" baseline="30000" dirty="0"/>
              <a:t>th</a:t>
            </a:r>
            <a:r>
              <a:rPr lang="en-GB" dirty="0"/>
              <a:t> century concessions</a:t>
            </a:r>
          </a:p>
        </p:txBody>
      </p:sp>
      <p:sp>
        <p:nvSpPr>
          <p:cNvPr id="3" name="Content Placeholder 2"/>
          <p:cNvSpPr>
            <a:spLocks noGrp="1"/>
          </p:cNvSpPr>
          <p:nvPr>
            <p:ph idx="1"/>
          </p:nvPr>
        </p:nvSpPr>
        <p:spPr>
          <a:xfrm>
            <a:off x="838199" y="1825625"/>
            <a:ext cx="5660571" cy="4607832"/>
          </a:xfrm>
        </p:spPr>
        <p:txBody>
          <a:bodyPr>
            <a:normAutofit/>
          </a:bodyPr>
          <a:lstStyle/>
          <a:p>
            <a:r>
              <a:rPr lang="en-GB" sz="3200" dirty="0"/>
              <a:t>1846 repeal of the </a:t>
            </a:r>
            <a:r>
              <a:rPr lang="en-GB" sz="3200" b="1" dirty="0"/>
              <a:t>Corn Laws</a:t>
            </a:r>
          </a:p>
          <a:p>
            <a:r>
              <a:rPr lang="en-GB" sz="3200" dirty="0"/>
              <a:t>Restrictions relating to grain placed huge pressure on </a:t>
            </a:r>
            <a:r>
              <a:rPr lang="en-GB" sz="3200" dirty="0" smtClean="0"/>
              <a:t>people</a:t>
            </a:r>
          </a:p>
          <a:p>
            <a:r>
              <a:rPr lang="en-GB" sz="3200" dirty="0" smtClean="0"/>
              <a:t>From </a:t>
            </a:r>
            <a:r>
              <a:rPr lang="en-GB" sz="3200" dirty="0"/>
              <a:t>1815 onwards  there were repeated demonstrations, revolts and appeals for reform to Parliament</a:t>
            </a:r>
          </a:p>
        </p:txBody>
      </p:sp>
      <p:pic>
        <p:nvPicPr>
          <p:cNvPr id="4" name="Picture 3"/>
          <p:cNvPicPr>
            <a:picLocks noChangeAspect="1"/>
          </p:cNvPicPr>
          <p:nvPr/>
        </p:nvPicPr>
        <p:blipFill>
          <a:blip r:embed="rId2"/>
          <a:stretch>
            <a:fillRect/>
          </a:stretch>
        </p:blipFill>
        <p:spPr>
          <a:xfrm>
            <a:off x="6776357" y="7213"/>
            <a:ext cx="5415643" cy="6850788"/>
          </a:xfrm>
          <a:prstGeom prst="rect">
            <a:avLst/>
          </a:prstGeom>
        </p:spPr>
      </p:pic>
    </p:spTree>
    <p:extLst>
      <p:ext uri="{BB962C8B-B14F-4D97-AF65-F5344CB8AC3E}">
        <p14:creationId xmlns:p14="http://schemas.microsoft.com/office/powerpoint/2010/main" val="2734992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4316" y="365125"/>
            <a:ext cx="4849483" cy="1325563"/>
          </a:xfrm>
        </p:spPr>
        <p:txBody>
          <a:bodyPr/>
          <a:lstStyle/>
          <a:p>
            <a:r>
              <a:rPr lang="en-GB" dirty="0" smtClean="0"/>
              <a:t>The Battle of Trafalgar Square</a:t>
            </a:r>
            <a:endParaRPr lang="en-GB" dirty="0"/>
          </a:p>
        </p:txBody>
      </p:sp>
      <p:sp>
        <p:nvSpPr>
          <p:cNvPr id="3" name="Content Placeholder 2"/>
          <p:cNvSpPr>
            <a:spLocks noGrp="1"/>
          </p:cNvSpPr>
          <p:nvPr>
            <p:ph idx="1"/>
          </p:nvPr>
        </p:nvSpPr>
        <p:spPr>
          <a:xfrm>
            <a:off x="570782" y="514410"/>
            <a:ext cx="4872486" cy="5800126"/>
          </a:xfrm>
        </p:spPr>
        <p:txBody>
          <a:bodyPr>
            <a:noAutofit/>
          </a:bodyPr>
          <a:lstStyle/>
          <a:p>
            <a:r>
              <a:rPr lang="en-GB" dirty="0" smtClean="0"/>
              <a:t>31</a:t>
            </a:r>
            <a:r>
              <a:rPr lang="en-GB" baseline="30000" dirty="0" smtClean="0"/>
              <a:t>st</a:t>
            </a:r>
            <a:r>
              <a:rPr lang="en-GB" dirty="0" smtClean="0"/>
              <a:t> March 1990</a:t>
            </a:r>
          </a:p>
          <a:p>
            <a:r>
              <a:rPr lang="en-GB" dirty="0" smtClean="0"/>
              <a:t>200,000 protesters against the unfairness of Mrs Thatcher’s Poll Tax</a:t>
            </a:r>
          </a:p>
          <a:p>
            <a:r>
              <a:rPr lang="en-GB" dirty="0" smtClean="0"/>
              <a:t>David </a:t>
            </a:r>
            <a:r>
              <a:rPr lang="en-GB" dirty="0" err="1"/>
              <a:t>Maynell</a:t>
            </a:r>
            <a:r>
              <a:rPr lang="en-GB" dirty="0"/>
              <a:t>, the then deputy assistant commissioner of the Metropolitan Police, </a:t>
            </a:r>
            <a:r>
              <a:rPr lang="en-GB" dirty="0" smtClean="0"/>
              <a:t>said the rouble came from just 3,000 people</a:t>
            </a:r>
          </a:p>
          <a:p>
            <a:r>
              <a:rPr lang="en-GB" dirty="0" smtClean="0"/>
              <a:t>£400,000 of damage, 400 arrests, 113 injured and possibly the downfall of the Prime Minister who resigned 8 months later</a:t>
            </a:r>
          </a:p>
        </p:txBody>
      </p:sp>
      <p:pic>
        <p:nvPicPr>
          <p:cNvPr id="4" name="Picture 3"/>
          <p:cNvPicPr>
            <a:picLocks noChangeAspect="1"/>
          </p:cNvPicPr>
          <p:nvPr/>
        </p:nvPicPr>
        <p:blipFill>
          <a:blip r:embed="rId2"/>
          <a:stretch>
            <a:fillRect/>
          </a:stretch>
        </p:blipFill>
        <p:spPr>
          <a:xfrm>
            <a:off x="5817080" y="2074563"/>
            <a:ext cx="6096000" cy="3933825"/>
          </a:xfrm>
          <a:prstGeom prst="rect">
            <a:avLst/>
          </a:prstGeom>
        </p:spPr>
      </p:pic>
    </p:spTree>
    <p:extLst>
      <p:ext uri="{BB962C8B-B14F-4D97-AF65-F5344CB8AC3E}">
        <p14:creationId xmlns:p14="http://schemas.microsoft.com/office/powerpoint/2010/main" val="103428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tatic.independent.co.uk/s3fs-public/thumbnails/image/2010/03/24/22/339743.b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321" y="0"/>
            <a:ext cx="9681025" cy="644393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static.independent.co.uk/s3fs-public/thumbnails/image/2010/03/24/22/339744.b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021" y="301925"/>
            <a:ext cx="9693986" cy="64525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static.independent.co.uk/s3fs-public/thumbnails/image/2010/03/24/22/339746.bi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7340" y="510308"/>
            <a:ext cx="9186833" cy="624417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static.independent.co.uk/s3fs-public/thumbnails/image/2010/03/24/22/339745.bi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5526" y="-1691101"/>
            <a:ext cx="5822830" cy="8756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85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circle(in)">
                                      <p:cBhvr>
                                        <p:cTn id="7" dur="20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030"/>
                                        </p:tgtEl>
                                        <p:attrNameLst>
                                          <p:attrName>style.visibility</p:attrName>
                                        </p:attrNameLst>
                                      </p:cBhvr>
                                      <p:to>
                                        <p:strVal val="visible"/>
                                      </p:to>
                                    </p:set>
                                    <p:animEffect transition="in" filter="wheel(1)">
                                      <p:cBhvr>
                                        <p:cTn id="12" dur="2000"/>
                                        <p:tgtEl>
                                          <p:spTgt spid="103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32"/>
                                        </p:tgtEl>
                                        <p:attrNameLst>
                                          <p:attrName>style.visibility</p:attrName>
                                        </p:attrNameLst>
                                      </p:cBhvr>
                                      <p:to>
                                        <p:strVal val="visible"/>
                                      </p:to>
                                    </p:set>
                                    <p:animEffect transition="in" filter="wipe(down)">
                                      <p:cBhvr>
                                        <p:cTn id="17" dur="500"/>
                                        <p:tgtEl>
                                          <p:spTgt spid="10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38413" y="1380767"/>
            <a:ext cx="7402620" cy="5241054"/>
          </a:xfrm>
          <a:prstGeom prst="rect">
            <a:avLst/>
          </a:prstGeom>
        </p:spPr>
      </p:pic>
      <p:sp>
        <p:nvSpPr>
          <p:cNvPr id="2" name="Title 1"/>
          <p:cNvSpPr>
            <a:spLocks noGrp="1"/>
          </p:cNvSpPr>
          <p:nvPr>
            <p:ph type="title"/>
          </p:nvPr>
        </p:nvSpPr>
        <p:spPr/>
        <p:txBody>
          <a:bodyPr>
            <a:normAutofit/>
          </a:bodyPr>
          <a:lstStyle/>
          <a:p>
            <a:r>
              <a:rPr lang="en-GB" sz="6600" dirty="0"/>
              <a:t>A balancing act</a:t>
            </a:r>
          </a:p>
        </p:txBody>
      </p:sp>
      <p:sp>
        <p:nvSpPr>
          <p:cNvPr id="3" name="Content Placeholder 2"/>
          <p:cNvSpPr>
            <a:spLocks noGrp="1"/>
          </p:cNvSpPr>
          <p:nvPr>
            <p:ph idx="1"/>
          </p:nvPr>
        </p:nvSpPr>
        <p:spPr>
          <a:xfrm>
            <a:off x="7302674" y="1027906"/>
            <a:ext cx="4889326" cy="4909494"/>
          </a:xfrm>
        </p:spPr>
        <p:txBody>
          <a:bodyPr>
            <a:noAutofit/>
          </a:bodyPr>
          <a:lstStyle/>
          <a:p>
            <a:r>
              <a:rPr lang="en-GB" sz="3200" dirty="0"/>
              <a:t>If you are in charge could backing down be seen as weakness?</a:t>
            </a:r>
          </a:p>
          <a:p>
            <a:r>
              <a:rPr lang="en-GB" sz="3200" dirty="0"/>
              <a:t>If we give way today, will we have to keep giving up more power?</a:t>
            </a:r>
          </a:p>
          <a:p>
            <a:r>
              <a:rPr lang="en-GB" sz="3200" dirty="0"/>
              <a:t>If we stand firm, will we see increasing public frustration and even violent revolution?</a:t>
            </a:r>
          </a:p>
        </p:txBody>
      </p:sp>
    </p:spTree>
    <p:extLst>
      <p:ext uri="{BB962C8B-B14F-4D97-AF65-F5344CB8AC3E}">
        <p14:creationId xmlns:p14="http://schemas.microsoft.com/office/powerpoint/2010/main" val="355702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5519468" cy="4351338"/>
          </a:xfrm>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91407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E3FE1AF-9752-477D-A187-2F4FCCB9E4EC}"/>
              </a:ext>
            </a:extLst>
          </p:cNvPr>
          <p:cNvSpPr>
            <a:spLocks noGrp="1"/>
          </p:cNvSpPr>
          <p:nvPr>
            <p:ph idx="1"/>
          </p:nvPr>
        </p:nvSpPr>
        <p:spPr>
          <a:xfrm>
            <a:off x="838200" y="1401763"/>
            <a:ext cx="6115050" cy="5456237"/>
          </a:xfrm>
        </p:spPr>
        <p:txBody>
          <a:bodyPr>
            <a:normAutofit/>
          </a:bodyPr>
          <a:lstStyle/>
          <a:p>
            <a:r>
              <a:rPr lang="en-GB" dirty="0"/>
              <a:t>Thomas Paine (1737-1809) and his ‘Common Sense’ helped to prepare the ground of revolution. Published on 10</a:t>
            </a:r>
            <a:r>
              <a:rPr lang="en-GB" baseline="30000" dirty="0"/>
              <a:t>th</a:t>
            </a:r>
            <a:r>
              <a:rPr lang="en-GB" dirty="0"/>
              <a:t> January 1776, this pamphlet sold 150,000 copies</a:t>
            </a:r>
          </a:p>
          <a:p>
            <a:r>
              <a:rPr lang="en-GB" dirty="0"/>
              <a:t>Convinced many colonists to take up arms against their British rulers: better to govern ourselves than be ruled by a powerful few (monarchy, aristocracy)</a:t>
            </a:r>
          </a:p>
          <a:p>
            <a:r>
              <a:rPr lang="en-GB" dirty="0"/>
              <a:t>John Adams, president 1797-1801, felt that this had pivotal impact</a:t>
            </a:r>
          </a:p>
          <a:p>
            <a:endParaRPr lang="en-GB" dirty="0"/>
          </a:p>
        </p:txBody>
      </p:sp>
      <p:sp>
        <p:nvSpPr>
          <p:cNvPr id="5" name="Rectangle 4">
            <a:extLst>
              <a:ext uri="{FF2B5EF4-FFF2-40B4-BE49-F238E27FC236}">
                <a16:creationId xmlns:a16="http://schemas.microsoft.com/office/drawing/2014/main" xmlns="" id="{E398C26D-9316-46D0-96FA-E05C7508FB3E}"/>
              </a:ext>
            </a:extLst>
          </p:cNvPr>
          <p:cNvSpPr/>
          <p:nvPr/>
        </p:nvSpPr>
        <p:spPr>
          <a:xfrm>
            <a:off x="838200" y="6176963"/>
            <a:ext cx="3098349" cy="369332"/>
          </a:xfrm>
          <a:prstGeom prst="rect">
            <a:avLst/>
          </a:prstGeom>
        </p:spPr>
        <p:txBody>
          <a:bodyPr wrap="none">
            <a:spAutoFit/>
          </a:bodyPr>
          <a:lstStyle/>
          <a:p>
            <a:r>
              <a:rPr lang="en-GB" dirty="0">
                <a:hlinkClick r:id="rId2"/>
              </a:rPr>
              <a:t>http://www.thomaspaine.org/</a:t>
            </a:r>
            <a:r>
              <a:rPr lang="en-GB" dirty="0"/>
              <a:t> </a:t>
            </a:r>
          </a:p>
        </p:txBody>
      </p:sp>
      <p:pic>
        <p:nvPicPr>
          <p:cNvPr id="6" name="Picture 5">
            <a:extLst>
              <a:ext uri="{FF2B5EF4-FFF2-40B4-BE49-F238E27FC236}">
                <a16:creationId xmlns:a16="http://schemas.microsoft.com/office/drawing/2014/main" xmlns="" id="{8411F2E3-3001-4AF1-ACBB-F37DFD8F66E0}"/>
              </a:ext>
            </a:extLst>
          </p:cNvPr>
          <p:cNvPicPr>
            <a:picLocks noChangeAspect="1"/>
          </p:cNvPicPr>
          <p:nvPr/>
        </p:nvPicPr>
        <p:blipFill>
          <a:blip r:embed="rId3"/>
          <a:stretch>
            <a:fillRect/>
          </a:stretch>
        </p:blipFill>
        <p:spPr>
          <a:xfrm>
            <a:off x="6953250" y="76200"/>
            <a:ext cx="4686300" cy="6705600"/>
          </a:xfrm>
          <a:prstGeom prst="rect">
            <a:avLst/>
          </a:prstGeom>
        </p:spPr>
      </p:pic>
      <p:sp>
        <p:nvSpPr>
          <p:cNvPr id="2" name="Title 1">
            <a:extLst>
              <a:ext uri="{FF2B5EF4-FFF2-40B4-BE49-F238E27FC236}">
                <a16:creationId xmlns:a16="http://schemas.microsoft.com/office/drawing/2014/main" xmlns="" id="{8FC800FC-1C9E-463F-90FF-1AD353B18054}"/>
              </a:ext>
            </a:extLst>
          </p:cNvPr>
          <p:cNvSpPr>
            <a:spLocks noGrp="1"/>
          </p:cNvSpPr>
          <p:nvPr>
            <p:ph type="title"/>
          </p:nvPr>
        </p:nvSpPr>
        <p:spPr>
          <a:xfrm>
            <a:off x="838200" y="76200"/>
            <a:ext cx="6834352" cy="1325563"/>
          </a:xfrm>
        </p:spPr>
        <p:txBody>
          <a:bodyPr>
            <a:normAutofit/>
          </a:bodyPr>
          <a:lstStyle/>
          <a:p>
            <a:r>
              <a:rPr lang="en-GB" sz="7200" dirty="0"/>
              <a:t>America</a:t>
            </a:r>
          </a:p>
        </p:txBody>
      </p:sp>
    </p:spTree>
    <p:extLst>
      <p:ext uri="{BB962C8B-B14F-4D97-AF65-F5344CB8AC3E}">
        <p14:creationId xmlns:p14="http://schemas.microsoft.com/office/powerpoint/2010/main" val="302298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xmlns=""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5E33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xmlns=""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8226208E-9904-449F-9621-72F130491867}"/>
              </a:ext>
            </a:extLst>
          </p:cNvPr>
          <p:cNvPicPr>
            <a:picLocks noChangeAspect="1"/>
          </p:cNvPicPr>
          <p:nvPr/>
        </p:nvPicPr>
        <p:blipFill>
          <a:blip r:embed="rId2"/>
          <a:stretch>
            <a:fillRect/>
          </a:stretch>
        </p:blipFill>
        <p:spPr>
          <a:xfrm>
            <a:off x="2253886" y="643467"/>
            <a:ext cx="7684228" cy="5571066"/>
          </a:xfrm>
          <a:prstGeom prst="rect">
            <a:avLst/>
          </a:prstGeom>
        </p:spPr>
      </p:pic>
    </p:spTree>
    <p:extLst>
      <p:ext uri="{BB962C8B-B14F-4D97-AF65-F5344CB8AC3E}">
        <p14:creationId xmlns:p14="http://schemas.microsoft.com/office/powerpoint/2010/main" val="14882365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35625" y="1525254"/>
            <a:ext cx="6056376" cy="4712962"/>
          </a:xfrm>
          <a:prstGeom prst="rect">
            <a:avLst/>
          </a:prstGeom>
        </p:spPr>
      </p:pic>
      <p:sp>
        <p:nvSpPr>
          <p:cNvPr id="3" name="TextBox 2"/>
          <p:cNvSpPr txBox="1"/>
          <p:nvPr/>
        </p:nvSpPr>
        <p:spPr>
          <a:xfrm>
            <a:off x="6135625" y="400594"/>
            <a:ext cx="551184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Paul Revere riding to warn residents of Boston that the British were coming on the night of 18</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April 1775</a:t>
            </a:r>
          </a:p>
        </p:txBody>
      </p:sp>
      <p:sp>
        <p:nvSpPr>
          <p:cNvPr id="4" name="TextBox 3"/>
          <p:cNvSpPr txBox="1"/>
          <p:nvPr/>
        </p:nvSpPr>
        <p:spPr>
          <a:xfrm>
            <a:off x="581834" y="1525254"/>
            <a:ext cx="5553791" cy="48320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American was British until 13 colonies rose up against unfairness and injustice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Declaration of Independence 1776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Americans were supported by the French and Dutch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British surrendered at Yorktown, Virginia in 1781</a:t>
            </a:r>
          </a:p>
        </p:txBody>
      </p:sp>
      <p:sp>
        <p:nvSpPr>
          <p:cNvPr id="5" name="Title 4"/>
          <p:cNvSpPr>
            <a:spLocks noGrp="1"/>
          </p:cNvSpPr>
          <p:nvPr>
            <p:ph type="title"/>
          </p:nvPr>
        </p:nvSpPr>
        <p:spPr>
          <a:xfrm>
            <a:off x="581834" y="105730"/>
            <a:ext cx="4973877" cy="1419523"/>
          </a:xfrm>
        </p:spPr>
        <p:txBody>
          <a:bodyPr>
            <a:noAutofit/>
          </a:bodyPr>
          <a:lstStyle/>
          <a:p>
            <a:r>
              <a:rPr lang="en-GB" sz="4800" b="1" dirty="0"/>
              <a:t>American Revolution 1775</a:t>
            </a:r>
          </a:p>
        </p:txBody>
      </p:sp>
    </p:spTree>
    <p:extLst>
      <p:ext uri="{BB962C8B-B14F-4D97-AF65-F5344CB8AC3E}">
        <p14:creationId xmlns:p14="http://schemas.microsoft.com/office/powerpoint/2010/main" val="126028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8328" y="508650"/>
            <a:ext cx="6244455" cy="4246230"/>
          </a:xfrm>
          <a:prstGeom prst="rect">
            <a:avLst/>
          </a:prstGeom>
        </p:spPr>
      </p:pic>
      <p:pic>
        <p:nvPicPr>
          <p:cNvPr id="3" name="Picture 2"/>
          <p:cNvPicPr>
            <a:picLocks noChangeAspect="1"/>
          </p:cNvPicPr>
          <p:nvPr/>
        </p:nvPicPr>
        <p:blipFill>
          <a:blip r:embed="rId3"/>
          <a:stretch>
            <a:fillRect/>
          </a:stretch>
        </p:blipFill>
        <p:spPr>
          <a:xfrm>
            <a:off x="7043166" y="508650"/>
            <a:ext cx="4762500" cy="3686175"/>
          </a:xfrm>
          <a:prstGeom prst="rect">
            <a:avLst/>
          </a:prstGeom>
        </p:spPr>
      </p:pic>
      <p:sp>
        <p:nvSpPr>
          <p:cNvPr id="5" name="TextBox 4"/>
          <p:cNvSpPr txBox="1"/>
          <p:nvPr/>
        </p:nvSpPr>
        <p:spPr>
          <a:xfrm>
            <a:off x="1042416" y="5074456"/>
            <a:ext cx="10881360" cy="1569660"/>
          </a:xfrm>
          <a:prstGeom prst="rect">
            <a:avLst/>
          </a:prstGeom>
          <a:noFill/>
        </p:spPr>
        <p:txBody>
          <a:bodyPr wrap="square" rtlCol="0">
            <a:spAutoFit/>
          </a:bodyPr>
          <a:lstStyle/>
          <a:p>
            <a:r>
              <a:rPr lang="en-GB" sz="2400" dirty="0"/>
              <a:t>British surrender 19</a:t>
            </a:r>
            <a:r>
              <a:rPr lang="en-GB" sz="2400" baseline="30000" dirty="0"/>
              <a:t>th</a:t>
            </a:r>
            <a:r>
              <a:rPr lang="en-GB" sz="2400" dirty="0"/>
              <a:t> October 1781 and 5 years of war. General Charles Cornwallis to George Washington</a:t>
            </a:r>
          </a:p>
          <a:p>
            <a:r>
              <a:rPr lang="en-GB" sz="2400" dirty="0"/>
              <a:t>Cornwallis’s 8,000 troops expected support from others in New York but America’s French allies prevented them from entering Chesapeake Bay and getting to York Town</a:t>
            </a:r>
          </a:p>
        </p:txBody>
      </p:sp>
    </p:spTree>
    <p:extLst>
      <p:ext uri="{BB962C8B-B14F-4D97-AF65-F5344CB8AC3E}">
        <p14:creationId xmlns:p14="http://schemas.microsoft.com/office/powerpoint/2010/main" val="2828575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AF248A0F-2120-4F0B-B3BB-A2EBB8B313E2}"/>
              </a:ext>
            </a:extLst>
          </p:cNvPr>
          <p:cNvPicPr>
            <a:picLocks noChangeAspect="1"/>
          </p:cNvPicPr>
          <p:nvPr/>
        </p:nvPicPr>
        <p:blipFill>
          <a:blip r:embed="rId2"/>
          <a:stretch>
            <a:fillRect/>
          </a:stretch>
        </p:blipFill>
        <p:spPr>
          <a:xfrm>
            <a:off x="0" y="-47799"/>
            <a:ext cx="11161474" cy="6953598"/>
          </a:xfrm>
          <a:prstGeom prst="rect">
            <a:avLst/>
          </a:prstGeom>
        </p:spPr>
      </p:pic>
      <p:pic>
        <p:nvPicPr>
          <p:cNvPr id="2" name="Picture 1">
            <a:extLst>
              <a:ext uri="{FF2B5EF4-FFF2-40B4-BE49-F238E27FC236}">
                <a16:creationId xmlns:a16="http://schemas.microsoft.com/office/drawing/2014/main" xmlns="" id="{94FB6081-162A-4087-912E-B5DB92DEFD5F}"/>
              </a:ext>
            </a:extLst>
          </p:cNvPr>
          <p:cNvPicPr>
            <a:picLocks noChangeAspect="1"/>
          </p:cNvPicPr>
          <p:nvPr/>
        </p:nvPicPr>
        <p:blipFill>
          <a:blip r:embed="rId3"/>
          <a:stretch>
            <a:fillRect/>
          </a:stretch>
        </p:blipFill>
        <p:spPr>
          <a:xfrm>
            <a:off x="8114919" y="0"/>
            <a:ext cx="4077081" cy="6858000"/>
          </a:xfrm>
          <a:prstGeom prst="rect">
            <a:avLst/>
          </a:prstGeom>
        </p:spPr>
      </p:pic>
    </p:spTree>
    <p:extLst>
      <p:ext uri="{BB962C8B-B14F-4D97-AF65-F5344CB8AC3E}">
        <p14:creationId xmlns:p14="http://schemas.microsoft.com/office/powerpoint/2010/main" val="1651108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22800" y="706789"/>
            <a:ext cx="6759593" cy="5063550"/>
          </a:xfrm>
          <a:prstGeom prst="rect">
            <a:avLst/>
          </a:prstGeom>
        </p:spPr>
      </p:pic>
      <p:sp>
        <p:nvSpPr>
          <p:cNvPr id="6" name="TextBox 5"/>
          <p:cNvSpPr txBox="1"/>
          <p:nvPr/>
        </p:nvSpPr>
        <p:spPr>
          <a:xfrm>
            <a:off x="7379208" y="182009"/>
            <a:ext cx="3638877"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Execution of Louis XVI 1793</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9992" y="941832"/>
            <a:ext cx="6642401" cy="5313920"/>
          </a:xfrm>
          <a:prstGeom prst="rect">
            <a:avLst/>
          </a:prstGeom>
        </p:spPr>
      </p:pic>
      <p:sp>
        <p:nvSpPr>
          <p:cNvPr id="2" name="TextBox 1"/>
          <p:cNvSpPr txBox="1"/>
          <p:nvPr/>
        </p:nvSpPr>
        <p:spPr>
          <a:xfrm>
            <a:off x="320448" y="382064"/>
            <a:ext cx="5102352" cy="60324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The French Revolution 1789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Rocked France 1787 - 1799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Exclusion from political power, wide reading of new ideas, pressure of the American Revolution, most populous European country and crop failure in 1788, French monarchy no longer perceived as divinely ordained</a:t>
            </a:r>
          </a:p>
        </p:txBody>
      </p:sp>
    </p:spTree>
    <p:extLst>
      <p:ext uri="{BB962C8B-B14F-4D97-AF65-F5344CB8AC3E}">
        <p14:creationId xmlns:p14="http://schemas.microsoft.com/office/powerpoint/2010/main" val="3506550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1000"/>
                                        <p:tgtEl>
                                          <p:spTgt spid="2">
                                            <p:txEl>
                                              <p:pRg st="4" end="4"/>
                                            </p:txEl>
                                          </p:spTgt>
                                        </p:tgtEl>
                                      </p:cBhvr>
                                    </p:animEffect>
                                    <p:anim calcmode="lin" valueType="num">
                                      <p:cBhvr>
                                        <p:cTn id="1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517095" y="0"/>
            <a:ext cx="5302577" cy="6858000"/>
          </a:xfrm>
          <a:prstGeom prst="rect">
            <a:avLst/>
          </a:prstGeom>
        </p:spPr>
      </p:pic>
      <p:sp>
        <p:nvSpPr>
          <p:cNvPr id="3" name="Rectangle 2"/>
          <p:cNvSpPr/>
          <p:nvPr/>
        </p:nvSpPr>
        <p:spPr>
          <a:xfrm>
            <a:off x="302223" y="943600"/>
            <a:ext cx="6096000" cy="5262979"/>
          </a:xfrm>
          <a:prstGeom prst="rect">
            <a:avLst/>
          </a:prstGeom>
        </p:spPr>
        <p:txBody>
          <a:bodyPr>
            <a:spAutoFit/>
          </a:bodyPr>
          <a:lstStyle/>
          <a:p>
            <a:pPr lvl="0">
              <a:defRPr/>
            </a:pPr>
            <a:r>
              <a:rPr lang="en-GB" sz="2800" dirty="0">
                <a:solidFill>
                  <a:prstClr val="black"/>
                </a:solidFill>
              </a:rPr>
              <a:t>End of the ‘ancient regime’ where everyone was a subject of the king, there was no national citizenship</a:t>
            </a:r>
          </a:p>
          <a:p>
            <a:pPr lvl="0">
              <a:defRPr/>
            </a:pPr>
            <a:endParaRPr lang="en-GB" sz="2800" dirty="0">
              <a:solidFill>
                <a:prstClr val="black"/>
              </a:solidFill>
            </a:endParaRPr>
          </a:p>
          <a:p>
            <a:pPr lvl="0">
              <a:defRPr/>
            </a:pPr>
            <a:r>
              <a:rPr lang="en-GB" sz="2800" dirty="0">
                <a:solidFill>
                  <a:prstClr val="black"/>
                </a:solidFill>
              </a:rPr>
              <a:t>All rights came from 3 orders – clergy, nobility and commoners (Third Estate)</a:t>
            </a:r>
          </a:p>
          <a:p>
            <a:pPr lvl="0">
              <a:defRPr/>
            </a:pPr>
            <a:endParaRPr lang="en-GB" sz="2800" dirty="0">
              <a:solidFill>
                <a:prstClr val="black"/>
              </a:solidFill>
            </a:endParaRPr>
          </a:p>
          <a:p>
            <a:pPr lvl="0">
              <a:defRPr/>
            </a:pPr>
            <a:r>
              <a:rPr lang="en-GB" sz="2800" dirty="0">
                <a:solidFill>
                  <a:prstClr val="black"/>
                </a:solidFill>
              </a:rPr>
              <a:t>Members of the Third Estate declared themselves a National Assembly in 1789</a:t>
            </a:r>
          </a:p>
          <a:p>
            <a:pPr lvl="0">
              <a:defRPr/>
            </a:pPr>
            <a:endParaRPr lang="en-GB" sz="2800" dirty="0">
              <a:solidFill>
                <a:prstClr val="black"/>
              </a:solidFill>
            </a:endParaRPr>
          </a:p>
          <a:p>
            <a:pPr lvl="0">
              <a:defRPr/>
            </a:pPr>
            <a:r>
              <a:rPr lang="en-GB" sz="2800" dirty="0">
                <a:solidFill>
                  <a:prstClr val="black"/>
                </a:solidFill>
              </a:rPr>
              <a:t>90%+ of the total population – those with a noble title or part of the church</a:t>
            </a:r>
          </a:p>
        </p:txBody>
      </p:sp>
    </p:spTree>
    <p:extLst>
      <p:ext uri="{BB962C8B-B14F-4D97-AF65-F5344CB8AC3E}">
        <p14:creationId xmlns:p14="http://schemas.microsoft.com/office/powerpoint/2010/main" val="335803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 calcmode="lin" valueType="num">
                                      <p:cBhvr additive="base">
                                        <p:cTn id="3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18532" y="1717936"/>
            <a:ext cx="3056350" cy="3593100"/>
          </a:xfrm>
        </p:spPr>
        <p:txBody>
          <a:bodyPr>
            <a:normAutofit/>
          </a:bodyPr>
          <a:lstStyle/>
          <a:p>
            <a:r>
              <a:rPr lang="en-GB" dirty="0"/>
              <a:t>Charles X – 1824</a:t>
            </a:r>
            <a:br>
              <a:rPr lang="en-GB" dirty="0"/>
            </a:br>
            <a:r>
              <a:rPr lang="en-GB" dirty="0"/>
              <a:t/>
            </a:r>
            <a:br>
              <a:rPr lang="en-GB" dirty="0"/>
            </a:br>
            <a:r>
              <a:rPr lang="en-GB" dirty="0"/>
              <a:t>Count of Artois</a:t>
            </a:r>
          </a:p>
        </p:txBody>
      </p:sp>
      <p:pic>
        <p:nvPicPr>
          <p:cNvPr id="4" name="Picture 3"/>
          <p:cNvPicPr>
            <a:picLocks noChangeAspect="1"/>
          </p:cNvPicPr>
          <p:nvPr/>
        </p:nvPicPr>
        <p:blipFill>
          <a:blip r:embed="rId2"/>
          <a:stretch>
            <a:fillRect/>
          </a:stretch>
        </p:blipFill>
        <p:spPr>
          <a:xfrm>
            <a:off x="249575" y="162861"/>
            <a:ext cx="8461135" cy="6695139"/>
          </a:xfrm>
          <a:prstGeom prst="rect">
            <a:avLst/>
          </a:prstGeom>
        </p:spPr>
      </p:pic>
      <p:sp>
        <p:nvSpPr>
          <p:cNvPr id="3" name="Content Placeholder 2"/>
          <p:cNvSpPr>
            <a:spLocks noGrp="1"/>
          </p:cNvSpPr>
          <p:nvPr>
            <p:ph idx="1"/>
          </p:nvPr>
        </p:nvSpPr>
        <p:spPr>
          <a:xfrm>
            <a:off x="914400" y="2004165"/>
            <a:ext cx="7377830" cy="4853835"/>
          </a:xfrm>
        </p:spPr>
        <p:txBody>
          <a:bodyPr>
            <a:normAutofit fontScale="92500" lnSpcReduction="10000"/>
          </a:bodyPr>
          <a:lstStyle/>
          <a:p>
            <a:pPr marL="0" indent="0">
              <a:buNone/>
            </a:pPr>
            <a:r>
              <a:rPr lang="en-GB" sz="3200" b="1" dirty="0">
                <a:solidFill>
                  <a:schemeClr val="bg1"/>
                </a:solidFill>
              </a:rPr>
              <a:t>July Revolution 1830</a:t>
            </a:r>
          </a:p>
          <a:p>
            <a:r>
              <a:rPr lang="en-GB" sz="3200" dirty="0">
                <a:solidFill>
                  <a:schemeClr val="bg1"/>
                </a:solidFill>
              </a:rPr>
              <a:t>No liberal reforms!</a:t>
            </a:r>
          </a:p>
          <a:p>
            <a:r>
              <a:rPr lang="en-GB" sz="3200" dirty="0">
                <a:solidFill>
                  <a:schemeClr val="bg1"/>
                </a:solidFill>
              </a:rPr>
              <a:t>Repressive measures</a:t>
            </a:r>
          </a:p>
          <a:p>
            <a:r>
              <a:rPr lang="en-GB" sz="3200" dirty="0">
                <a:solidFill>
                  <a:schemeClr val="bg1"/>
                </a:solidFill>
              </a:rPr>
              <a:t>Dismissed the newly elected Parliament </a:t>
            </a:r>
            <a:endParaRPr lang="en-GB" sz="3200" b="1" dirty="0">
              <a:solidFill>
                <a:schemeClr val="bg1"/>
              </a:solidFill>
            </a:endParaRPr>
          </a:p>
          <a:p>
            <a:r>
              <a:rPr lang="en-GB" sz="3200" dirty="0">
                <a:solidFill>
                  <a:schemeClr val="bg1"/>
                </a:solidFill>
              </a:rPr>
              <a:t>Used emergency powers to reverse electoral procedures</a:t>
            </a:r>
          </a:p>
          <a:p>
            <a:r>
              <a:rPr lang="en-GB" sz="3200" dirty="0">
                <a:solidFill>
                  <a:schemeClr val="bg1"/>
                </a:solidFill>
              </a:rPr>
              <a:t>Reduced the size of the electorate</a:t>
            </a:r>
          </a:p>
          <a:p>
            <a:r>
              <a:rPr lang="en-GB" sz="3200" dirty="0">
                <a:solidFill>
                  <a:schemeClr val="bg1"/>
                </a:solidFill>
              </a:rPr>
              <a:t>Favoured the aristocracy and the church</a:t>
            </a:r>
          </a:p>
          <a:p>
            <a:r>
              <a:rPr lang="en-GB" sz="3200" dirty="0">
                <a:solidFill>
                  <a:schemeClr val="bg1"/>
                </a:solidFill>
              </a:rPr>
              <a:t>Guizot and Metternich (Austria) absolutist mentality!</a:t>
            </a:r>
          </a:p>
        </p:txBody>
      </p:sp>
    </p:spTree>
    <p:extLst>
      <p:ext uri="{BB962C8B-B14F-4D97-AF65-F5344CB8AC3E}">
        <p14:creationId xmlns:p14="http://schemas.microsoft.com/office/powerpoint/2010/main" val="2254806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19976" y="0"/>
            <a:ext cx="5049999" cy="6959818"/>
          </a:xfrm>
          <a:prstGeom prst="rect">
            <a:avLst/>
          </a:prstGeom>
        </p:spPr>
      </p:pic>
      <p:pic>
        <p:nvPicPr>
          <p:cNvPr id="6" name="Picture 5"/>
          <p:cNvPicPr>
            <a:picLocks noChangeAspect="1"/>
          </p:cNvPicPr>
          <p:nvPr/>
        </p:nvPicPr>
        <p:blipFill>
          <a:blip r:embed="rId3"/>
          <a:stretch>
            <a:fillRect/>
          </a:stretch>
        </p:blipFill>
        <p:spPr>
          <a:xfrm>
            <a:off x="6202535" y="0"/>
            <a:ext cx="5145846" cy="7332279"/>
          </a:xfrm>
          <a:prstGeom prst="rect">
            <a:avLst/>
          </a:prstGeom>
        </p:spPr>
      </p:pic>
    </p:spTree>
    <p:extLst>
      <p:ext uri="{BB962C8B-B14F-4D97-AF65-F5344CB8AC3E}">
        <p14:creationId xmlns:p14="http://schemas.microsoft.com/office/powerpoint/2010/main" val="20880568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989522" y="82043"/>
            <a:ext cx="5202478" cy="64017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Russian Revolutions 1905 and 1917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Tsar Nicholas II would not move from an autocracy to a constitutional monarchy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Massacre at peaceful demonstration (Bloody Sunday 9 January 1905)</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Strikes and workers’ councils (‘soviets’). By 1906 return to work and government control of the Trans-Siberian Railway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Pressures post-WWI and catastrophic losses, scarce food and riots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300 years of Romanov dynasty ends with Nicholas II fleeing</a:t>
            </a:r>
          </a:p>
        </p:txBody>
      </p:sp>
      <p:grpSp>
        <p:nvGrpSpPr>
          <p:cNvPr id="6" name="Group 5">
            <a:extLst>
              <a:ext uri="{FF2B5EF4-FFF2-40B4-BE49-F238E27FC236}">
                <a16:creationId xmlns:a16="http://schemas.microsoft.com/office/drawing/2014/main" xmlns="" id="{9626F1B7-5037-4F0C-AA1C-2E1C2FFAE924}"/>
              </a:ext>
            </a:extLst>
          </p:cNvPr>
          <p:cNvGrpSpPr/>
          <p:nvPr/>
        </p:nvGrpSpPr>
        <p:grpSpPr>
          <a:xfrm>
            <a:off x="230118" y="1405295"/>
            <a:ext cx="6615356" cy="4702917"/>
            <a:chOff x="230118" y="1405295"/>
            <a:chExt cx="6615356" cy="4702917"/>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118" y="1405295"/>
              <a:ext cx="6615356" cy="4702917"/>
            </a:xfrm>
            <a:prstGeom prst="rect">
              <a:avLst/>
            </a:prstGeom>
          </p:spPr>
        </p:pic>
        <p:sp>
          <p:nvSpPr>
            <p:cNvPr id="5" name="Rectangle 4">
              <a:extLst>
                <a:ext uri="{FF2B5EF4-FFF2-40B4-BE49-F238E27FC236}">
                  <a16:creationId xmlns:a16="http://schemas.microsoft.com/office/drawing/2014/main" xmlns="" id="{1C30A3D4-B8A3-4134-9BD4-3BD1898860A6}"/>
                </a:ext>
              </a:extLst>
            </p:cNvPr>
            <p:cNvSpPr/>
            <p:nvPr/>
          </p:nvSpPr>
          <p:spPr>
            <a:xfrm>
              <a:off x="3537796" y="5640795"/>
              <a:ext cx="3001463" cy="369332"/>
            </a:xfrm>
            <a:prstGeom prst="rect">
              <a:avLst/>
            </a:prstGeom>
          </p:spPr>
          <p:txBody>
            <a:bodyPr wrap="none">
              <a:spAutoFit/>
            </a:bodyPr>
            <a:lstStyle/>
            <a:p>
              <a:r>
                <a:rPr lang="en-GB" dirty="0">
                  <a:solidFill>
                    <a:schemeClr val="bg1"/>
                  </a:solidFill>
                </a:rPr>
                <a:t>Vladimir </a:t>
              </a:r>
              <a:r>
                <a:rPr lang="en-GB" dirty="0" err="1">
                  <a:solidFill>
                    <a:schemeClr val="bg1"/>
                  </a:solidFill>
                </a:rPr>
                <a:t>Ilich</a:t>
              </a:r>
              <a:r>
                <a:rPr lang="en-GB" dirty="0">
                  <a:solidFill>
                    <a:schemeClr val="bg1"/>
                  </a:solidFill>
                </a:rPr>
                <a:t> Ulyanov ‘ ‘Lenin’</a:t>
              </a:r>
            </a:p>
          </p:txBody>
        </p:sp>
      </p:grpSp>
      <p:pic>
        <p:nvPicPr>
          <p:cNvPr id="4" name="Picture 3"/>
          <p:cNvPicPr>
            <a:picLocks noChangeAspect="1"/>
          </p:cNvPicPr>
          <p:nvPr/>
        </p:nvPicPr>
        <p:blipFill>
          <a:blip r:embed="rId3"/>
          <a:stretch>
            <a:fillRect/>
          </a:stretch>
        </p:blipFill>
        <p:spPr>
          <a:xfrm>
            <a:off x="474374" y="583084"/>
            <a:ext cx="6515148" cy="4940396"/>
          </a:xfrm>
          <a:prstGeom prst="rect">
            <a:avLst/>
          </a:prstGeom>
        </p:spPr>
      </p:pic>
    </p:spTree>
    <p:extLst>
      <p:ext uri="{BB962C8B-B14F-4D97-AF65-F5344CB8AC3E}">
        <p14:creationId xmlns:p14="http://schemas.microsoft.com/office/powerpoint/2010/main" val="2796277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915" y="426827"/>
            <a:ext cx="4198837" cy="5886220"/>
          </a:xfrm>
          <a:prstGeom prst="rect">
            <a:avLst/>
          </a:prstGeom>
        </p:spPr>
      </p:pic>
      <p:sp>
        <p:nvSpPr>
          <p:cNvPr id="3" name="TextBox 2"/>
          <p:cNvSpPr txBox="1"/>
          <p:nvPr/>
        </p:nvSpPr>
        <p:spPr>
          <a:xfrm>
            <a:off x="407765" y="4928052"/>
            <a:ext cx="4301135"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Empress dowager </a:t>
            </a:r>
            <a:r>
              <a:rPr kumimoji="0" lang="en-GB" sz="2800" b="1" i="0" u="none" strike="noStrike" kern="1200" cap="none" spc="0" normalizeH="0" baseline="0" noProof="0" dirty="0" err="1">
                <a:ln>
                  <a:noFill/>
                </a:ln>
                <a:solidFill>
                  <a:prstClr val="white"/>
                </a:solidFill>
                <a:effectLst/>
                <a:uLnTx/>
                <a:uFillTx/>
                <a:latin typeface="Calibri" panose="020F0502020204030204"/>
                <a:ea typeface="+mn-ea"/>
                <a:cs typeface="+mn-cs"/>
              </a:rPr>
              <a:t>Cixi</a:t>
            </a: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 on the Qing or Manchu dynasty, 1908</a:t>
            </a:r>
          </a:p>
        </p:txBody>
      </p:sp>
      <p:sp>
        <p:nvSpPr>
          <p:cNvPr id="5" name="TextBox 4"/>
          <p:cNvSpPr txBox="1"/>
          <p:nvPr/>
        </p:nvSpPr>
        <p:spPr>
          <a:xfrm>
            <a:off x="5172075" y="290262"/>
            <a:ext cx="6574536" cy="215443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Chinese Revolutions 1911-12; 1949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Overthrow of the Qing or Manchu dynasty and creation of a republic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p:cNvPicPr>
            <a:picLocks noChangeAspect="1"/>
          </p:cNvPicPr>
          <p:nvPr/>
        </p:nvPicPr>
        <p:blipFill>
          <a:blip r:embed="rId3"/>
          <a:stretch>
            <a:fillRect/>
          </a:stretch>
        </p:blipFill>
        <p:spPr>
          <a:xfrm>
            <a:off x="4893980" y="2329325"/>
            <a:ext cx="6639537" cy="3983722"/>
          </a:xfrm>
          <a:prstGeom prst="rect">
            <a:avLst/>
          </a:prstGeom>
        </p:spPr>
      </p:pic>
    </p:spTree>
    <p:extLst>
      <p:ext uri="{BB962C8B-B14F-4D97-AF65-F5344CB8AC3E}">
        <p14:creationId xmlns:p14="http://schemas.microsoft.com/office/powerpoint/2010/main" val="2257060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15006" y="-1"/>
            <a:ext cx="5087008" cy="6782677"/>
          </a:xfrm>
          <a:prstGeom prst="rect">
            <a:avLst/>
          </a:prstGeom>
        </p:spPr>
      </p:pic>
      <p:pic>
        <p:nvPicPr>
          <p:cNvPr id="3" name="Picture 2"/>
          <p:cNvPicPr>
            <a:picLocks noChangeAspect="1"/>
          </p:cNvPicPr>
          <p:nvPr/>
        </p:nvPicPr>
        <p:blipFill>
          <a:blip r:embed="rId3"/>
          <a:stretch>
            <a:fillRect/>
          </a:stretch>
        </p:blipFill>
        <p:spPr>
          <a:xfrm>
            <a:off x="4240150" y="-2"/>
            <a:ext cx="4901663" cy="6782677"/>
          </a:xfrm>
          <a:prstGeom prst="rect">
            <a:avLst/>
          </a:prstGeom>
        </p:spPr>
      </p:pic>
      <p:pic>
        <p:nvPicPr>
          <p:cNvPr id="4" name="Picture 3"/>
          <p:cNvPicPr>
            <a:picLocks noChangeAspect="1"/>
          </p:cNvPicPr>
          <p:nvPr/>
        </p:nvPicPr>
        <p:blipFill>
          <a:blip r:embed="rId4"/>
          <a:stretch>
            <a:fillRect/>
          </a:stretch>
        </p:blipFill>
        <p:spPr>
          <a:xfrm>
            <a:off x="7584313" y="202817"/>
            <a:ext cx="4607687" cy="6377038"/>
          </a:xfrm>
          <a:prstGeom prst="rect">
            <a:avLst/>
          </a:prstGeom>
        </p:spPr>
      </p:pic>
    </p:spTree>
    <p:extLst>
      <p:ext uri="{BB962C8B-B14F-4D97-AF65-F5344CB8AC3E}">
        <p14:creationId xmlns:p14="http://schemas.microsoft.com/office/powerpoint/2010/main" val="331898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0936" y="717465"/>
            <a:ext cx="10838688" cy="1754326"/>
          </a:xfrm>
          <a:prstGeom prst="rect">
            <a:avLst/>
          </a:prstGeom>
        </p:spPr>
        <p:txBody>
          <a:bodyPr wrap="square">
            <a:spAutoFit/>
          </a:bodyPr>
          <a:lstStyle/>
          <a:p>
            <a:pPr lvl="0">
              <a:defRPr/>
            </a:pPr>
            <a:r>
              <a:rPr lang="en-GB" sz="3600" dirty="0">
                <a:solidFill>
                  <a:prstClr val="black"/>
                </a:solidFill>
              </a:rPr>
              <a:t>The overthrowing of royal families and the desire to take power remains a powerful driver for many people … Even in Britain in the 21</a:t>
            </a:r>
            <a:r>
              <a:rPr lang="en-GB" sz="3600" baseline="30000" dirty="0">
                <a:solidFill>
                  <a:prstClr val="black"/>
                </a:solidFill>
              </a:rPr>
              <a:t>st</a:t>
            </a:r>
            <a:r>
              <a:rPr lang="en-GB" sz="3600" dirty="0">
                <a:solidFill>
                  <a:prstClr val="black"/>
                </a:solidFill>
              </a:rPr>
              <a:t> century</a:t>
            </a:r>
          </a:p>
        </p:txBody>
      </p:sp>
      <p:pic>
        <p:nvPicPr>
          <p:cNvPr id="5" name="Picture 4">
            <a:hlinkClick r:id="rId2"/>
          </p:cNvPr>
          <p:cNvPicPr>
            <a:picLocks noChangeAspect="1"/>
          </p:cNvPicPr>
          <p:nvPr/>
        </p:nvPicPr>
        <p:blipFill>
          <a:blip r:embed="rId3"/>
          <a:stretch>
            <a:fillRect/>
          </a:stretch>
        </p:blipFill>
        <p:spPr>
          <a:xfrm>
            <a:off x="657225" y="71437"/>
            <a:ext cx="10877550" cy="6715125"/>
          </a:xfrm>
          <a:prstGeom prst="rect">
            <a:avLst/>
          </a:prstGeom>
        </p:spPr>
      </p:pic>
    </p:spTree>
    <p:extLst>
      <p:ext uri="{BB962C8B-B14F-4D97-AF65-F5344CB8AC3E}">
        <p14:creationId xmlns:p14="http://schemas.microsoft.com/office/powerpoint/2010/main" val="162424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275186" y="34991"/>
            <a:ext cx="10916814" cy="6823009"/>
          </a:xfrm>
          <a:prstGeom prst="rect">
            <a:avLst/>
          </a:prstGeom>
        </p:spPr>
      </p:pic>
      <p:pic>
        <p:nvPicPr>
          <p:cNvPr id="7" name="Picture 6"/>
          <p:cNvPicPr>
            <a:picLocks noChangeAspect="1"/>
          </p:cNvPicPr>
          <p:nvPr/>
        </p:nvPicPr>
        <p:blipFill>
          <a:blip r:embed="rId3"/>
          <a:stretch>
            <a:fillRect/>
          </a:stretch>
        </p:blipFill>
        <p:spPr>
          <a:xfrm>
            <a:off x="-1" y="0"/>
            <a:ext cx="5882573" cy="6858000"/>
          </a:xfrm>
          <a:prstGeom prst="rect">
            <a:avLst/>
          </a:prstGeom>
        </p:spPr>
      </p:pic>
    </p:spTree>
    <p:extLst>
      <p:ext uri="{BB962C8B-B14F-4D97-AF65-F5344CB8AC3E}">
        <p14:creationId xmlns:p14="http://schemas.microsoft.com/office/powerpoint/2010/main" val="2034828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52614" y="649224"/>
            <a:ext cx="11188282" cy="5265074"/>
          </a:xfrm>
          <a:prstGeom prst="rect">
            <a:avLst/>
          </a:prstGeom>
        </p:spPr>
      </p:pic>
    </p:spTree>
    <p:extLst>
      <p:ext uri="{BB962C8B-B14F-4D97-AF65-F5344CB8AC3E}">
        <p14:creationId xmlns:p14="http://schemas.microsoft.com/office/powerpoint/2010/main" val="41423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AAD86FA3-7565-4F46-A886-AE57B9238B2F}"/>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xmlns="" id="{ECF9CB6B-0D17-46B4-95C4-989BD1B5C05B}"/>
              </a:ext>
            </a:extLst>
          </p:cNvPr>
          <p:cNvSpPr>
            <a:spLocks noGrp="1"/>
          </p:cNvSpPr>
          <p:nvPr>
            <p:ph idx="1"/>
          </p:nvPr>
        </p:nvSpPr>
        <p:spPr/>
        <p:txBody>
          <a:bodyPr/>
          <a:lstStyle/>
          <a:p>
            <a:r>
              <a:rPr lang="en-GB" dirty="0"/>
              <a:t>Price R (1990) </a:t>
            </a:r>
            <a:r>
              <a:rPr lang="en-GB" i="1" dirty="0"/>
              <a:t>Revolutionary movements in nineteenth-century Europe </a:t>
            </a:r>
            <a:r>
              <a:rPr lang="en-GB" dirty="0"/>
              <a:t>in Waller </a:t>
            </a:r>
            <a:r>
              <a:rPr lang="en-US" dirty="0"/>
              <a:t>(1990) (ed) Themes in Modern European History 1830-1890, London: Routledge p2-26</a:t>
            </a:r>
            <a:endParaRPr lang="en-GB" dirty="0"/>
          </a:p>
          <a:p>
            <a:r>
              <a:rPr lang="en-GB" dirty="0"/>
              <a:t>Waller B (1990) (ed) </a:t>
            </a:r>
            <a:r>
              <a:rPr lang="en-GB" i="1" dirty="0"/>
              <a:t>Themes in Modern European History 1830-1890</a:t>
            </a:r>
            <a:r>
              <a:rPr lang="en-GB" dirty="0"/>
              <a:t>, London: Routledge</a:t>
            </a:r>
          </a:p>
          <a:p>
            <a:endParaRPr lang="en-GB" dirty="0"/>
          </a:p>
        </p:txBody>
      </p:sp>
    </p:spTree>
    <p:extLst>
      <p:ext uri="{BB962C8B-B14F-4D97-AF65-F5344CB8AC3E}">
        <p14:creationId xmlns:p14="http://schemas.microsoft.com/office/powerpoint/2010/main" val="20243763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442</TotalTime>
  <Words>1117</Words>
  <Application>Microsoft Office PowerPoint</Application>
  <PresentationFormat>Widescreen</PresentationFormat>
  <Paragraphs>106</Paragraphs>
  <Slides>32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32</vt:i4>
      </vt:variant>
    </vt:vector>
  </HeadingPairs>
  <TitlesOfParts>
    <vt:vector size="37" baseType="lpstr">
      <vt:lpstr>Arial</vt:lpstr>
      <vt:lpstr>Calibri</vt:lpstr>
      <vt:lpstr>Calibri Light</vt:lpstr>
      <vt:lpstr>Office Theme</vt:lpstr>
      <vt:lpstr>1_Office Theme</vt:lpstr>
      <vt:lpstr>Revolution</vt:lpstr>
      <vt:lpstr>Revolution</vt:lpstr>
      <vt:lpstr>PowerPoint Presentation</vt:lpstr>
      <vt:lpstr>PowerPoint Presentation</vt:lpstr>
      <vt:lpstr>PowerPoint Presentation</vt:lpstr>
      <vt:lpstr>The Peasant’s Revolt - 1381</vt:lpstr>
      <vt:lpstr>PowerPoint Presentation</vt:lpstr>
      <vt:lpstr>Wat Tyler</vt:lpstr>
      <vt:lpstr>Peterloo Massacre 1819</vt:lpstr>
      <vt:lpstr>PowerPoint Presentation</vt:lpstr>
      <vt:lpstr>Revolution avoidance: 19th century concessions</vt:lpstr>
      <vt:lpstr>Revolution avoidance: 19th century concessions</vt:lpstr>
      <vt:lpstr>The Battle of Trafalgar Square</vt:lpstr>
      <vt:lpstr>PowerPoint Presentation</vt:lpstr>
      <vt:lpstr>A balancing act</vt:lpstr>
      <vt:lpstr>PowerPoint Presentation</vt:lpstr>
      <vt:lpstr>America</vt:lpstr>
      <vt:lpstr>PowerPoint Presentation</vt:lpstr>
      <vt:lpstr>American Revolution 1775</vt:lpstr>
      <vt:lpstr>PowerPoint Presentation</vt:lpstr>
      <vt:lpstr>PowerPoint Presentation</vt:lpstr>
      <vt:lpstr>PowerPoint Presentation</vt:lpstr>
      <vt:lpstr>PowerPoint Presentation</vt:lpstr>
      <vt:lpstr>Charles X – 1824  Count of Artois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Revolution</dc:title>
  <dc:creator>Mike Durke</dc:creator>
  <cp:lastModifiedBy>Mike Durke</cp:lastModifiedBy>
  <cp:revision>30</cp:revision>
  <dcterms:created xsi:type="dcterms:W3CDTF">2018-10-24T07:10:48Z</dcterms:created>
  <dcterms:modified xsi:type="dcterms:W3CDTF">2019-08-02T10:33:49Z</dcterms:modified>
</cp:coreProperties>
</file>