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</p:sldIdLst>
  <p:sldSz cx="13004800" cy="9753600"/>
  <p:notesSz cx="13004800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932" y="4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32273" y="2059096"/>
            <a:ext cx="9416488" cy="4735404"/>
          </a:xfrm>
        </p:spPr>
        <p:txBody>
          <a:bodyPr anchor="b"/>
          <a:lstStyle>
            <a:lvl1pPr>
              <a:defRPr sz="102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2273" y="6794496"/>
            <a:ext cx="9416488" cy="1225131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502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3004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506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60091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511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9013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5516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2018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688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444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2275" y="4070022"/>
            <a:ext cx="9416486" cy="2724476"/>
          </a:xfrm>
        </p:spPr>
        <p:txBody>
          <a:bodyPr anchor="b"/>
          <a:lstStyle>
            <a:lvl1pPr algn="l">
              <a:defRPr sz="568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32273" y="6794497"/>
            <a:ext cx="9416488" cy="1223680"/>
          </a:xfrm>
        </p:spPr>
        <p:txBody>
          <a:bodyPr anchor="t"/>
          <a:lstStyle>
            <a:lvl1pPr marL="0" indent="0" algn="l">
              <a:buNone/>
              <a:defRPr sz="2844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50230" indent="0">
              <a:buNone/>
              <a:defRPr sz="2560">
                <a:solidFill>
                  <a:schemeClr val="tx1">
                    <a:tint val="75000"/>
                  </a:schemeClr>
                </a:solidFill>
              </a:defRPr>
            </a:lvl2pPr>
            <a:lvl3pPr marL="1300460" indent="0">
              <a:buNone/>
              <a:defRPr sz="2276">
                <a:solidFill>
                  <a:schemeClr val="tx1">
                    <a:tint val="75000"/>
                  </a:schemeClr>
                </a:solidFill>
              </a:defRPr>
            </a:lvl3pPr>
            <a:lvl4pPr marL="1950690" indent="0">
              <a:buNone/>
              <a:defRPr sz="1991">
                <a:solidFill>
                  <a:schemeClr val="tx1">
                    <a:tint val="75000"/>
                  </a:schemeClr>
                </a:solidFill>
              </a:defRPr>
            </a:lvl4pPr>
            <a:lvl5pPr marL="2600919" indent="0">
              <a:buNone/>
              <a:defRPr sz="1991">
                <a:solidFill>
                  <a:schemeClr val="tx1">
                    <a:tint val="75000"/>
                  </a:schemeClr>
                </a:solidFill>
              </a:defRPr>
            </a:lvl5pPr>
            <a:lvl6pPr marL="3251149" indent="0">
              <a:buNone/>
              <a:defRPr sz="1991">
                <a:solidFill>
                  <a:schemeClr val="tx1">
                    <a:tint val="75000"/>
                  </a:schemeClr>
                </a:solidFill>
              </a:defRPr>
            </a:lvl6pPr>
            <a:lvl7pPr marL="3901379" indent="0">
              <a:buNone/>
              <a:defRPr sz="1991">
                <a:solidFill>
                  <a:schemeClr val="tx1">
                    <a:tint val="75000"/>
                  </a:schemeClr>
                </a:solidFill>
              </a:defRPr>
            </a:lvl7pPr>
            <a:lvl8pPr marL="4551609" indent="0">
              <a:buNone/>
              <a:defRPr sz="1991">
                <a:solidFill>
                  <a:schemeClr val="tx1">
                    <a:tint val="75000"/>
                  </a:schemeClr>
                </a:solidFill>
              </a:defRPr>
            </a:lvl8pPr>
            <a:lvl9pPr marL="5201839" indent="0">
              <a:buNone/>
              <a:defRPr sz="199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701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7174" y="2930598"/>
            <a:ext cx="4690650" cy="5967307"/>
          </a:xfrm>
        </p:spPr>
        <p:txBody>
          <a:bodyPr>
            <a:normAutofit/>
          </a:bodyPr>
          <a:lstStyle>
            <a:lvl1pPr>
              <a:defRPr sz="2560"/>
            </a:lvl1pPr>
            <a:lvl2pPr>
              <a:defRPr sz="2276"/>
            </a:lvl2pPr>
            <a:lvl3pPr>
              <a:defRPr sz="1991"/>
            </a:lvl3pPr>
            <a:lvl4pPr>
              <a:defRPr sz="1707"/>
            </a:lvl4pPr>
            <a:lvl5pPr>
              <a:defRPr sz="1707"/>
            </a:lvl5pPr>
            <a:lvl6pPr>
              <a:defRPr sz="1707"/>
            </a:lvl6pPr>
            <a:lvl7pPr>
              <a:defRPr sz="1707"/>
            </a:lvl7pPr>
            <a:lvl8pPr>
              <a:defRPr sz="1707"/>
            </a:lvl8pPr>
            <a:lvl9pPr>
              <a:defRPr sz="170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33032" y="2924222"/>
            <a:ext cx="4690652" cy="5973682"/>
          </a:xfrm>
        </p:spPr>
        <p:txBody>
          <a:bodyPr>
            <a:normAutofit/>
          </a:bodyPr>
          <a:lstStyle>
            <a:lvl1pPr>
              <a:defRPr sz="2560"/>
            </a:lvl1pPr>
            <a:lvl2pPr>
              <a:defRPr sz="2276"/>
            </a:lvl2pPr>
            <a:lvl3pPr>
              <a:defRPr sz="1991"/>
            </a:lvl3pPr>
            <a:lvl4pPr>
              <a:defRPr sz="1707"/>
            </a:lvl4pPr>
            <a:lvl5pPr>
              <a:defRPr sz="1707"/>
            </a:lvl5pPr>
            <a:lvl6pPr>
              <a:defRPr sz="1707"/>
            </a:lvl6pPr>
            <a:lvl7pPr>
              <a:defRPr sz="1707"/>
            </a:lvl7pPr>
            <a:lvl8pPr>
              <a:defRPr sz="1707"/>
            </a:lvl8pPr>
            <a:lvl9pPr>
              <a:defRPr sz="170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062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7173" y="2709333"/>
            <a:ext cx="4690648" cy="819573"/>
          </a:xfrm>
        </p:spPr>
        <p:txBody>
          <a:bodyPr anchor="b">
            <a:noAutofit/>
          </a:bodyPr>
          <a:lstStyle>
            <a:lvl1pPr marL="0" indent="0">
              <a:buNone/>
              <a:defRPr sz="3413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50230" indent="0">
              <a:buNone/>
              <a:defRPr sz="2844" b="1"/>
            </a:lvl2pPr>
            <a:lvl3pPr marL="1300460" indent="0">
              <a:buNone/>
              <a:defRPr sz="2560" b="1"/>
            </a:lvl3pPr>
            <a:lvl4pPr marL="1950690" indent="0">
              <a:buNone/>
              <a:defRPr sz="2276" b="1"/>
            </a:lvl4pPr>
            <a:lvl5pPr marL="2600919" indent="0">
              <a:buNone/>
              <a:defRPr sz="2276" b="1"/>
            </a:lvl5pPr>
            <a:lvl6pPr marL="3251149" indent="0">
              <a:buNone/>
              <a:defRPr sz="2276" b="1"/>
            </a:lvl6pPr>
            <a:lvl7pPr marL="3901379" indent="0">
              <a:buNone/>
              <a:defRPr sz="2276" b="1"/>
            </a:lvl7pPr>
            <a:lvl8pPr marL="4551609" indent="0">
              <a:buNone/>
              <a:defRPr sz="2276" b="1"/>
            </a:lvl8pPr>
            <a:lvl9pPr marL="5201839" indent="0">
              <a:buNone/>
              <a:defRPr sz="227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7174" y="3576320"/>
            <a:ext cx="4690650" cy="5321583"/>
          </a:xfrm>
        </p:spPr>
        <p:txBody>
          <a:bodyPr>
            <a:normAutofit/>
          </a:bodyPr>
          <a:lstStyle>
            <a:lvl1pPr>
              <a:defRPr sz="2560"/>
            </a:lvl1pPr>
            <a:lvl2pPr>
              <a:defRPr sz="2276"/>
            </a:lvl2pPr>
            <a:lvl3pPr>
              <a:defRPr sz="1991"/>
            </a:lvl3pPr>
            <a:lvl4pPr>
              <a:defRPr sz="1707"/>
            </a:lvl4pPr>
            <a:lvl5pPr>
              <a:defRPr sz="1707"/>
            </a:lvl5pPr>
            <a:lvl6pPr>
              <a:defRPr sz="1707"/>
            </a:lvl6pPr>
            <a:lvl7pPr>
              <a:defRPr sz="1707"/>
            </a:lvl7pPr>
            <a:lvl8pPr>
              <a:defRPr sz="1707"/>
            </a:lvl8pPr>
            <a:lvl9pPr>
              <a:defRPr sz="170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33033" y="2709333"/>
            <a:ext cx="4690650" cy="819573"/>
          </a:xfrm>
        </p:spPr>
        <p:txBody>
          <a:bodyPr anchor="b">
            <a:noAutofit/>
          </a:bodyPr>
          <a:lstStyle>
            <a:lvl1pPr marL="0" indent="0">
              <a:buNone/>
              <a:defRPr sz="3413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50230" indent="0">
              <a:buNone/>
              <a:defRPr sz="2844" b="1"/>
            </a:lvl2pPr>
            <a:lvl3pPr marL="1300460" indent="0">
              <a:buNone/>
              <a:defRPr sz="2560" b="1"/>
            </a:lvl3pPr>
            <a:lvl4pPr marL="1950690" indent="0">
              <a:buNone/>
              <a:defRPr sz="2276" b="1"/>
            </a:lvl4pPr>
            <a:lvl5pPr marL="2600919" indent="0">
              <a:buNone/>
              <a:defRPr sz="2276" b="1"/>
            </a:lvl5pPr>
            <a:lvl6pPr marL="3251149" indent="0">
              <a:buNone/>
              <a:defRPr sz="2276" b="1"/>
            </a:lvl6pPr>
            <a:lvl7pPr marL="3901379" indent="0">
              <a:buNone/>
              <a:defRPr sz="2276" b="1"/>
            </a:lvl7pPr>
            <a:lvl8pPr marL="4551609" indent="0">
              <a:buNone/>
              <a:defRPr sz="2276" b="1"/>
            </a:lvl8pPr>
            <a:lvl9pPr marL="5201839" indent="0">
              <a:buNone/>
              <a:defRPr sz="227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33033" y="3576320"/>
            <a:ext cx="4690650" cy="5321583"/>
          </a:xfrm>
        </p:spPr>
        <p:txBody>
          <a:bodyPr>
            <a:normAutofit/>
          </a:bodyPr>
          <a:lstStyle>
            <a:lvl1pPr>
              <a:defRPr sz="2560"/>
            </a:lvl1pPr>
            <a:lvl2pPr>
              <a:defRPr sz="2276"/>
            </a:lvl2pPr>
            <a:lvl3pPr>
              <a:defRPr sz="1991"/>
            </a:lvl3pPr>
            <a:lvl4pPr>
              <a:defRPr sz="1707"/>
            </a:lvl4pPr>
            <a:lvl5pPr>
              <a:defRPr sz="1707"/>
            </a:lvl5pPr>
            <a:lvl6pPr>
              <a:defRPr sz="1707"/>
            </a:lvl6pPr>
            <a:lvl7pPr>
              <a:defRPr sz="1707"/>
            </a:lvl7pPr>
            <a:lvl8pPr>
              <a:defRPr sz="1707"/>
            </a:lvl8pPr>
            <a:lvl9pPr>
              <a:defRPr sz="170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784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673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61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2272" y="2059094"/>
            <a:ext cx="3628746" cy="2059093"/>
          </a:xfrm>
        </p:spPr>
        <p:txBody>
          <a:bodyPr anchor="b"/>
          <a:lstStyle>
            <a:lvl1pPr algn="l">
              <a:defRPr sz="3413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4921" y="2059093"/>
            <a:ext cx="5543841" cy="6502400"/>
          </a:xfrm>
        </p:spPr>
        <p:txBody>
          <a:bodyPr anchor="ctr">
            <a:normAutofit/>
          </a:bodyPr>
          <a:lstStyle>
            <a:lvl1pPr>
              <a:defRPr sz="2844"/>
            </a:lvl1pPr>
            <a:lvl2pPr>
              <a:defRPr sz="2560"/>
            </a:lvl2pPr>
            <a:lvl3pPr>
              <a:defRPr sz="2276"/>
            </a:lvl3pPr>
            <a:lvl4pPr>
              <a:defRPr sz="1991"/>
            </a:lvl4pPr>
            <a:lvl5pPr>
              <a:defRPr sz="1991"/>
            </a:lvl5pPr>
            <a:lvl6pPr>
              <a:defRPr sz="1991"/>
            </a:lvl6pPr>
            <a:lvl7pPr>
              <a:defRPr sz="1991"/>
            </a:lvl7pPr>
            <a:lvl8pPr>
              <a:defRPr sz="1991"/>
            </a:lvl8pPr>
            <a:lvl9pPr>
              <a:defRPr sz="199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2272" y="4450534"/>
            <a:ext cx="3628746" cy="4118185"/>
          </a:xfrm>
        </p:spPr>
        <p:txBody>
          <a:bodyPr/>
          <a:lstStyle>
            <a:lvl1pPr marL="0" indent="0">
              <a:buNone/>
              <a:defRPr sz="1991"/>
            </a:lvl1pPr>
            <a:lvl2pPr marL="650230" indent="0">
              <a:buNone/>
              <a:defRPr sz="1707"/>
            </a:lvl2pPr>
            <a:lvl3pPr marL="1300460" indent="0">
              <a:buNone/>
              <a:defRPr sz="1422"/>
            </a:lvl3pPr>
            <a:lvl4pPr marL="1950690" indent="0">
              <a:buNone/>
              <a:defRPr sz="1280"/>
            </a:lvl4pPr>
            <a:lvl5pPr marL="2600919" indent="0">
              <a:buNone/>
              <a:defRPr sz="1280"/>
            </a:lvl5pPr>
            <a:lvl6pPr marL="3251149" indent="0">
              <a:buNone/>
              <a:defRPr sz="1280"/>
            </a:lvl6pPr>
            <a:lvl7pPr marL="3901379" indent="0">
              <a:buNone/>
              <a:defRPr sz="1280"/>
            </a:lvl7pPr>
            <a:lvl8pPr marL="4551609" indent="0">
              <a:buNone/>
              <a:defRPr sz="1280"/>
            </a:lvl8pPr>
            <a:lvl9pPr marL="5201839" indent="0">
              <a:buNone/>
              <a:defRPr sz="12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525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1155" y="2637073"/>
            <a:ext cx="5433847" cy="2239727"/>
          </a:xfrm>
        </p:spPr>
        <p:txBody>
          <a:bodyPr anchor="b">
            <a:normAutofit/>
          </a:bodyPr>
          <a:lstStyle>
            <a:lvl1pPr algn="l">
              <a:defRPr sz="51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14780" y="1625600"/>
            <a:ext cx="3414649" cy="6502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76"/>
            </a:lvl1pPr>
            <a:lvl2pPr marL="650230" indent="0">
              <a:buNone/>
              <a:defRPr sz="2276"/>
            </a:lvl2pPr>
            <a:lvl3pPr marL="1300460" indent="0">
              <a:buNone/>
              <a:defRPr sz="2276"/>
            </a:lvl3pPr>
            <a:lvl4pPr marL="1950690" indent="0">
              <a:buNone/>
              <a:defRPr sz="2276"/>
            </a:lvl4pPr>
            <a:lvl5pPr marL="2600919" indent="0">
              <a:buNone/>
              <a:defRPr sz="2276"/>
            </a:lvl5pPr>
            <a:lvl6pPr marL="3251149" indent="0">
              <a:buNone/>
              <a:defRPr sz="2276"/>
            </a:lvl6pPr>
            <a:lvl7pPr marL="3901379" indent="0">
              <a:buNone/>
              <a:defRPr sz="2276"/>
            </a:lvl7pPr>
            <a:lvl8pPr marL="4551609" indent="0">
              <a:buNone/>
              <a:defRPr sz="2276"/>
            </a:lvl8pPr>
            <a:lvl9pPr marL="5201839" indent="0">
              <a:buNone/>
              <a:defRPr sz="227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2272" y="5201920"/>
            <a:ext cx="5425391" cy="1950720"/>
          </a:xfrm>
        </p:spPr>
        <p:txBody>
          <a:bodyPr>
            <a:normAutofit/>
          </a:bodyPr>
          <a:lstStyle>
            <a:lvl1pPr marL="0" indent="0">
              <a:buNone/>
              <a:defRPr sz="1991"/>
            </a:lvl1pPr>
            <a:lvl2pPr marL="650230" indent="0">
              <a:buNone/>
              <a:defRPr sz="1707"/>
            </a:lvl2pPr>
            <a:lvl3pPr marL="1300460" indent="0">
              <a:buNone/>
              <a:defRPr sz="1422"/>
            </a:lvl3pPr>
            <a:lvl4pPr marL="1950690" indent="0">
              <a:buNone/>
              <a:defRPr sz="1280"/>
            </a:lvl4pPr>
            <a:lvl5pPr marL="2600919" indent="0">
              <a:buNone/>
              <a:defRPr sz="1280"/>
            </a:lvl5pPr>
            <a:lvl6pPr marL="3251149" indent="0">
              <a:buNone/>
              <a:defRPr sz="1280"/>
            </a:lvl6pPr>
            <a:lvl7pPr marL="3901379" indent="0">
              <a:buNone/>
              <a:defRPr sz="1280"/>
            </a:lvl7pPr>
            <a:lvl8pPr marL="4551609" indent="0">
              <a:buNone/>
              <a:defRPr sz="1280"/>
            </a:lvl8pPr>
            <a:lvl9pPr marL="5201839" indent="0">
              <a:buNone/>
              <a:defRPr sz="12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770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2275" y="6827502"/>
            <a:ext cx="9416486" cy="806027"/>
          </a:xfrm>
        </p:spPr>
        <p:txBody>
          <a:bodyPr anchor="b">
            <a:normAutofit/>
          </a:bodyPr>
          <a:lstStyle>
            <a:lvl1pPr algn="l">
              <a:defRPr sz="3413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32273" y="975360"/>
            <a:ext cx="9416488" cy="517783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76"/>
            </a:lvl1pPr>
            <a:lvl2pPr marL="650230" indent="0">
              <a:buNone/>
              <a:defRPr sz="2276"/>
            </a:lvl2pPr>
            <a:lvl3pPr marL="1300460" indent="0">
              <a:buNone/>
              <a:defRPr sz="2276"/>
            </a:lvl3pPr>
            <a:lvl4pPr marL="1950690" indent="0">
              <a:buNone/>
              <a:defRPr sz="2276"/>
            </a:lvl4pPr>
            <a:lvl5pPr marL="2600919" indent="0">
              <a:buNone/>
              <a:defRPr sz="2276"/>
            </a:lvl5pPr>
            <a:lvl6pPr marL="3251149" indent="0">
              <a:buNone/>
              <a:defRPr sz="2276"/>
            </a:lvl6pPr>
            <a:lvl7pPr marL="3901379" indent="0">
              <a:buNone/>
              <a:defRPr sz="2276"/>
            </a:lvl7pPr>
            <a:lvl8pPr marL="4551609" indent="0">
              <a:buNone/>
              <a:defRPr sz="2276"/>
            </a:lvl8pPr>
            <a:lvl9pPr marL="5201839" indent="0">
              <a:buNone/>
              <a:defRPr sz="227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2274" y="7633529"/>
            <a:ext cx="9416485" cy="702168"/>
          </a:xfrm>
        </p:spPr>
        <p:txBody>
          <a:bodyPr>
            <a:normAutofit/>
          </a:bodyPr>
          <a:lstStyle>
            <a:lvl1pPr marL="0" indent="0">
              <a:buNone/>
              <a:defRPr sz="1707"/>
            </a:lvl1pPr>
            <a:lvl2pPr marL="650230" indent="0">
              <a:buNone/>
              <a:defRPr sz="1707"/>
            </a:lvl2pPr>
            <a:lvl3pPr marL="1300460" indent="0">
              <a:buNone/>
              <a:defRPr sz="1422"/>
            </a:lvl3pPr>
            <a:lvl4pPr marL="1950690" indent="0">
              <a:buNone/>
              <a:defRPr sz="1280"/>
            </a:lvl4pPr>
            <a:lvl5pPr marL="2600919" indent="0">
              <a:buNone/>
              <a:defRPr sz="1280"/>
            </a:lvl5pPr>
            <a:lvl6pPr marL="3251149" indent="0">
              <a:buNone/>
              <a:defRPr sz="1280"/>
            </a:lvl6pPr>
            <a:lvl7pPr marL="3901379" indent="0">
              <a:buNone/>
              <a:defRPr sz="1280"/>
            </a:lvl7pPr>
            <a:lvl8pPr marL="4551609" indent="0">
              <a:buNone/>
              <a:defRPr sz="1280"/>
            </a:lvl8pPr>
            <a:lvl9pPr marL="5201839" indent="0">
              <a:buNone/>
              <a:defRPr sz="12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765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2273" y="2059093"/>
            <a:ext cx="9416488" cy="2817707"/>
          </a:xfrm>
        </p:spPr>
        <p:txBody>
          <a:bodyPr/>
          <a:lstStyle>
            <a:lvl1pPr>
              <a:defRPr sz="682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2273" y="5201920"/>
            <a:ext cx="9416488" cy="3359573"/>
          </a:xfrm>
        </p:spPr>
        <p:txBody>
          <a:bodyPr anchor="ctr">
            <a:normAutofit/>
          </a:bodyPr>
          <a:lstStyle>
            <a:lvl1pPr marL="0" indent="0">
              <a:buNone/>
              <a:defRPr sz="2560"/>
            </a:lvl1pPr>
            <a:lvl2pPr marL="650230" indent="0">
              <a:buNone/>
              <a:defRPr sz="1707"/>
            </a:lvl2pPr>
            <a:lvl3pPr marL="1300460" indent="0">
              <a:buNone/>
              <a:defRPr sz="1422"/>
            </a:lvl3pPr>
            <a:lvl4pPr marL="1950690" indent="0">
              <a:buNone/>
              <a:defRPr sz="1280"/>
            </a:lvl4pPr>
            <a:lvl5pPr marL="2600919" indent="0">
              <a:buNone/>
              <a:defRPr sz="1280"/>
            </a:lvl5pPr>
            <a:lvl6pPr marL="3251149" indent="0">
              <a:buNone/>
              <a:defRPr sz="1280"/>
            </a:lvl6pPr>
            <a:lvl7pPr marL="3901379" indent="0">
              <a:buNone/>
              <a:defRPr sz="1280"/>
            </a:lvl7pPr>
            <a:lvl8pPr marL="4551609" indent="0">
              <a:buNone/>
              <a:defRPr sz="1280"/>
            </a:lvl8pPr>
            <a:lvl9pPr marL="5201839" indent="0">
              <a:buNone/>
              <a:defRPr sz="12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8639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0227" y="2059093"/>
            <a:ext cx="8534825" cy="3304354"/>
          </a:xfrm>
        </p:spPr>
        <p:txBody>
          <a:bodyPr/>
          <a:lstStyle>
            <a:lvl1pPr>
              <a:defRPr sz="682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2059630" y="5363448"/>
            <a:ext cx="7766982" cy="486647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991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650230" indent="0">
              <a:buNone/>
              <a:defRPr sz="1707"/>
            </a:lvl2pPr>
            <a:lvl3pPr marL="1300460" indent="0">
              <a:buNone/>
              <a:defRPr sz="1422"/>
            </a:lvl3pPr>
            <a:lvl4pPr marL="1950690" indent="0">
              <a:buNone/>
              <a:defRPr sz="1280"/>
            </a:lvl4pPr>
            <a:lvl5pPr marL="2600919" indent="0">
              <a:buNone/>
              <a:defRPr sz="1280"/>
            </a:lvl5pPr>
            <a:lvl6pPr marL="3251149" indent="0">
              <a:buNone/>
              <a:defRPr sz="1280"/>
            </a:lvl6pPr>
            <a:lvl7pPr marL="3901379" indent="0">
              <a:buNone/>
              <a:defRPr sz="1280"/>
            </a:lvl7pPr>
            <a:lvl8pPr marL="4551609" indent="0">
              <a:buNone/>
              <a:defRPr sz="1280"/>
            </a:lvl8pPr>
            <a:lvl9pPr marL="5201839" indent="0">
              <a:buNone/>
              <a:defRPr sz="128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2273" y="6187601"/>
            <a:ext cx="9416488" cy="2384213"/>
          </a:xfrm>
        </p:spPr>
        <p:txBody>
          <a:bodyPr anchor="ctr">
            <a:normAutofit/>
          </a:bodyPr>
          <a:lstStyle>
            <a:lvl1pPr marL="0" indent="0">
              <a:buNone/>
              <a:defRPr sz="2560"/>
            </a:lvl1pPr>
            <a:lvl2pPr marL="650230" indent="0">
              <a:buNone/>
              <a:defRPr sz="1707"/>
            </a:lvl2pPr>
            <a:lvl3pPr marL="1300460" indent="0">
              <a:buNone/>
              <a:defRPr sz="1422"/>
            </a:lvl3pPr>
            <a:lvl4pPr marL="1950690" indent="0">
              <a:buNone/>
              <a:defRPr sz="1280"/>
            </a:lvl4pPr>
            <a:lvl5pPr marL="2600919" indent="0">
              <a:buNone/>
              <a:defRPr sz="1280"/>
            </a:lvl5pPr>
            <a:lvl6pPr marL="3251149" indent="0">
              <a:buNone/>
              <a:defRPr sz="1280"/>
            </a:lvl6pPr>
            <a:lvl7pPr marL="3901379" indent="0">
              <a:buNone/>
              <a:defRPr sz="1280"/>
            </a:lvl7pPr>
            <a:lvl8pPr marL="4551609" indent="0">
              <a:buNone/>
              <a:defRPr sz="1280"/>
            </a:lvl8pPr>
            <a:lvl9pPr marL="5201839" indent="0">
              <a:buNone/>
              <a:defRPr sz="12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958432" y="1381339"/>
            <a:ext cx="855596" cy="2762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7351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955115" y="3717387"/>
            <a:ext cx="855596" cy="2762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7351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648804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2272" y="4443308"/>
            <a:ext cx="9416489" cy="2351189"/>
          </a:xfrm>
        </p:spPr>
        <p:txBody>
          <a:bodyPr anchor="b"/>
          <a:lstStyle>
            <a:lvl1pPr algn="l">
              <a:defRPr sz="5689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32273" y="6794497"/>
            <a:ext cx="9416488" cy="1223680"/>
          </a:xfrm>
        </p:spPr>
        <p:txBody>
          <a:bodyPr anchor="t"/>
          <a:lstStyle>
            <a:lvl1pPr marL="0" indent="0" algn="l">
              <a:buNone/>
              <a:defRPr sz="2844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50230" indent="0">
              <a:buNone/>
              <a:defRPr sz="2560">
                <a:solidFill>
                  <a:schemeClr val="tx1">
                    <a:tint val="75000"/>
                  </a:schemeClr>
                </a:solidFill>
              </a:defRPr>
            </a:lvl2pPr>
            <a:lvl3pPr marL="1300460" indent="0">
              <a:buNone/>
              <a:defRPr sz="2276">
                <a:solidFill>
                  <a:schemeClr val="tx1">
                    <a:tint val="75000"/>
                  </a:schemeClr>
                </a:solidFill>
              </a:defRPr>
            </a:lvl3pPr>
            <a:lvl4pPr marL="1950690" indent="0">
              <a:buNone/>
              <a:defRPr sz="1991">
                <a:solidFill>
                  <a:schemeClr val="tx1">
                    <a:tint val="75000"/>
                  </a:schemeClr>
                </a:solidFill>
              </a:defRPr>
            </a:lvl4pPr>
            <a:lvl5pPr marL="2600919" indent="0">
              <a:buNone/>
              <a:defRPr sz="1991">
                <a:solidFill>
                  <a:schemeClr val="tx1">
                    <a:tint val="75000"/>
                  </a:schemeClr>
                </a:solidFill>
              </a:defRPr>
            </a:lvl5pPr>
            <a:lvl6pPr marL="3251149" indent="0">
              <a:buNone/>
              <a:defRPr sz="1991">
                <a:solidFill>
                  <a:schemeClr val="tx1">
                    <a:tint val="75000"/>
                  </a:schemeClr>
                </a:solidFill>
              </a:defRPr>
            </a:lvl6pPr>
            <a:lvl7pPr marL="3901379" indent="0">
              <a:buNone/>
              <a:defRPr sz="1991">
                <a:solidFill>
                  <a:schemeClr val="tx1">
                    <a:tint val="75000"/>
                  </a:schemeClr>
                </a:solidFill>
              </a:defRPr>
            </a:lvl7pPr>
            <a:lvl8pPr marL="4551609" indent="0">
              <a:buNone/>
              <a:defRPr sz="1991">
                <a:solidFill>
                  <a:schemeClr val="tx1">
                    <a:tint val="75000"/>
                  </a:schemeClr>
                </a:solidFill>
              </a:defRPr>
            </a:lvl8pPr>
            <a:lvl9pPr marL="5201839" indent="0">
              <a:buNone/>
              <a:defRPr sz="199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510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97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320" y="2817706"/>
            <a:ext cx="3144142" cy="819573"/>
          </a:xfrm>
        </p:spPr>
        <p:txBody>
          <a:bodyPr anchor="b">
            <a:noAutofit/>
          </a:bodyPr>
          <a:lstStyle>
            <a:lvl1pPr marL="0" indent="0">
              <a:buNone/>
              <a:defRPr sz="3413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50230" indent="0">
              <a:buNone/>
              <a:defRPr sz="2844" b="1"/>
            </a:lvl2pPr>
            <a:lvl3pPr marL="1300460" indent="0">
              <a:buNone/>
              <a:defRPr sz="2560" b="1"/>
            </a:lvl3pPr>
            <a:lvl4pPr marL="1950690" indent="0">
              <a:buNone/>
              <a:defRPr sz="2276" b="1"/>
            </a:lvl4pPr>
            <a:lvl5pPr marL="2600919" indent="0">
              <a:buNone/>
              <a:defRPr sz="2276" b="1"/>
            </a:lvl5pPr>
            <a:lvl6pPr marL="3251149" indent="0">
              <a:buNone/>
              <a:defRPr sz="2276" b="1"/>
            </a:lvl6pPr>
            <a:lvl7pPr marL="3901379" indent="0">
              <a:buNone/>
              <a:defRPr sz="2276" b="1"/>
            </a:lvl7pPr>
            <a:lvl8pPr marL="4551609" indent="0">
              <a:buNone/>
              <a:defRPr sz="2276" b="1"/>
            </a:lvl8pPr>
            <a:lvl9pPr marL="5201839" indent="0">
              <a:buNone/>
              <a:defRPr sz="227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96142" y="3793067"/>
            <a:ext cx="3123319" cy="5104836"/>
          </a:xfrm>
        </p:spPr>
        <p:txBody>
          <a:bodyPr anchor="t">
            <a:normAutofit/>
          </a:bodyPr>
          <a:lstStyle>
            <a:lvl1pPr marL="0" indent="0">
              <a:buNone/>
              <a:defRPr sz="1991"/>
            </a:lvl1pPr>
            <a:lvl2pPr marL="650230" indent="0">
              <a:buNone/>
              <a:defRPr sz="1707"/>
            </a:lvl2pPr>
            <a:lvl3pPr marL="1300460" indent="0">
              <a:buNone/>
              <a:defRPr sz="1422"/>
            </a:lvl3pPr>
            <a:lvl4pPr marL="1950690" indent="0">
              <a:buNone/>
              <a:defRPr sz="1280"/>
            </a:lvl4pPr>
            <a:lvl5pPr marL="2600919" indent="0">
              <a:buNone/>
              <a:defRPr sz="1280"/>
            </a:lvl5pPr>
            <a:lvl6pPr marL="3251149" indent="0">
              <a:buNone/>
              <a:defRPr sz="1280"/>
            </a:lvl6pPr>
            <a:lvl7pPr marL="3901379" indent="0">
              <a:buNone/>
              <a:defRPr sz="1280"/>
            </a:lvl7pPr>
            <a:lvl8pPr marL="4551609" indent="0">
              <a:buNone/>
              <a:defRPr sz="1280"/>
            </a:lvl8pPr>
            <a:lvl9pPr marL="5201839" indent="0">
              <a:buNone/>
              <a:defRPr sz="12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143650" y="2817706"/>
            <a:ext cx="3132806" cy="819573"/>
          </a:xfrm>
        </p:spPr>
        <p:txBody>
          <a:bodyPr anchor="b">
            <a:noAutofit/>
          </a:bodyPr>
          <a:lstStyle>
            <a:lvl1pPr marL="0" indent="0">
              <a:buNone/>
              <a:defRPr sz="3413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50230" indent="0">
              <a:buNone/>
              <a:defRPr sz="2844" b="1"/>
            </a:lvl2pPr>
            <a:lvl3pPr marL="1300460" indent="0">
              <a:buNone/>
              <a:defRPr sz="2560" b="1"/>
            </a:lvl3pPr>
            <a:lvl4pPr marL="1950690" indent="0">
              <a:buNone/>
              <a:defRPr sz="2276" b="1"/>
            </a:lvl4pPr>
            <a:lvl5pPr marL="2600919" indent="0">
              <a:buNone/>
              <a:defRPr sz="2276" b="1"/>
            </a:lvl5pPr>
            <a:lvl6pPr marL="3251149" indent="0">
              <a:buNone/>
              <a:defRPr sz="2276" b="1"/>
            </a:lvl6pPr>
            <a:lvl7pPr marL="3901379" indent="0">
              <a:buNone/>
              <a:defRPr sz="2276" b="1"/>
            </a:lvl7pPr>
            <a:lvl8pPr marL="4551609" indent="0">
              <a:buNone/>
              <a:defRPr sz="2276" b="1"/>
            </a:lvl8pPr>
            <a:lvl9pPr marL="5201839" indent="0">
              <a:buNone/>
              <a:defRPr sz="227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132390" y="3793067"/>
            <a:ext cx="3144065" cy="5104836"/>
          </a:xfrm>
        </p:spPr>
        <p:txBody>
          <a:bodyPr anchor="t">
            <a:normAutofit/>
          </a:bodyPr>
          <a:lstStyle>
            <a:lvl1pPr marL="0" indent="0">
              <a:buNone/>
              <a:defRPr sz="1991"/>
            </a:lvl1pPr>
            <a:lvl2pPr marL="650230" indent="0">
              <a:buNone/>
              <a:defRPr sz="1707"/>
            </a:lvl2pPr>
            <a:lvl3pPr marL="1300460" indent="0">
              <a:buNone/>
              <a:defRPr sz="1422"/>
            </a:lvl3pPr>
            <a:lvl4pPr marL="1950690" indent="0">
              <a:buNone/>
              <a:defRPr sz="1280"/>
            </a:lvl4pPr>
            <a:lvl5pPr marL="2600919" indent="0">
              <a:buNone/>
              <a:defRPr sz="1280"/>
            </a:lvl5pPr>
            <a:lvl6pPr marL="3251149" indent="0">
              <a:buNone/>
              <a:defRPr sz="1280"/>
            </a:lvl6pPr>
            <a:lvl7pPr marL="3901379" indent="0">
              <a:buNone/>
              <a:defRPr sz="1280"/>
            </a:lvl7pPr>
            <a:lvl8pPr marL="4551609" indent="0">
              <a:buNone/>
              <a:defRPr sz="1280"/>
            </a:lvl8pPr>
            <a:lvl9pPr marL="5201839" indent="0">
              <a:buNone/>
              <a:defRPr sz="12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601660" y="2817706"/>
            <a:ext cx="3128402" cy="819573"/>
          </a:xfrm>
        </p:spPr>
        <p:txBody>
          <a:bodyPr anchor="b">
            <a:noAutofit/>
          </a:bodyPr>
          <a:lstStyle>
            <a:lvl1pPr marL="0" indent="0">
              <a:buNone/>
              <a:defRPr sz="3413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50230" indent="0">
              <a:buNone/>
              <a:defRPr sz="2844" b="1"/>
            </a:lvl2pPr>
            <a:lvl3pPr marL="1300460" indent="0">
              <a:buNone/>
              <a:defRPr sz="2560" b="1"/>
            </a:lvl3pPr>
            <a:lvl4pPr marL="1950690" indent="0">
              <a:buNone/>
              <a:defRPr sz="2276" b="1"/>
            </a:lvl4pPr>
            <a:lvl5pPr marL="2600919" indent="0">
              <a:buNone/>
              <a:defRPr sz="2276" b="1"/>
            </a:lvl5pPr>
            <a:lvl6pPr marL="3251149" indent="0">
              <a:buNone/>
              <a:defRPr sz="2276" b="1"/>
            </a:lvl6pPr>
            <a:lvl7pPr marL="3901379" indent="0">
              <a:buNone/>
              <a:defRPr sz="2276" b="1"/>
            </a:lvl7pPr>
            <a:lvl8pPr marL="4551609" indent="0">
              <a:buNone/>
              <a:defRPr sz="2276" b="1"/>
            </a:lvl8pPr>
            <a:lvl9pPr marL="5201839" indent="0">
              <a:buNone/>
              <a:defRPr sz="227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601660" y="3793067"/>
            <a:ext cx="3128402" cy="5104836"/>
          </a:xfrm>
        </p:spPr>
        <p:txBody>
          <a:bodyPr anchor="t">
            <a:normAutofit/>
          </a:bodyPr>
          <a:lstStyle>
            <a:lvl1pPr marL="0" indent="0">
              <a:buNone/>
              <a:defRPr sz="1991"/>
            </a:lvl1pPr>
            <a:lvl2pPr marL="650230" indent="0">
              <a:buNone/>
              <a:defRPr sz="1707"/>
            </a:lvl2pPr>
            <a:lvl3pPr marL="1300460" indent="0">
              <a:buNone/>
              <a:defRPr sz="1422"/>
            </a:lvl3pPr>
            <a:lvl4pPr marL="1950690" indent="0">
              <a:buNone/>
              <a:defRPr sz="1280"/>
            </a:lvl4pPr>
            <a:lvl5pPr marL="2600919" indent="0">
              <a:buNone/>
              <a:defRPr sz="1280"/>
            </a:lvl5pPr>
            <a:lvl6pPr marL="3251149" indent="0">
              <a:buNone/>
              <a:defRPr sz="1280"/>
            </a:lvl6pPr>
            <a:lvl7pPr marL="3901379" indent="0">
              <a:buNone/>
              <a:defRPr sz="1280"/>
            </a:lvl7pPr>
            <a:lvl8pPr marL="4551609" indent="0">
              <a:buNone/>
              <a:defRPr sz="1280"/>
            </a:lvl8pPr>
            <a:lvl9pPr marL="5201839" indent="0">
              <a:buNone/>
              <a:defRPr sz="12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975586" y="3034454"/>
            <a:ext cx="0" cy="5635413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428309" y="3034453"/>
            <a:ext cx="0" cy="5641788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9747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97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6142" y="6045794"/>
            <a:ext cx="3136870" cy="819573"/>
          </a:xfrm>
        </p:spPr>
        <p:txBody>
          <a:bodyPr anchor="b">
            <a:noAutofit/>
          </a:bodyPr>
          <a:lstStyle>
            <a:lvl1pPr marL="0" indent="0">
              <a:buNone/>
              <a:defRPr sz="3413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50230" indent="0">
              <a:buNone/>
              <a:defRPr sz="2844" b="1"/>
            </a:lvl2pPr>
            <a:lvl3pPr marL="1300460" indent="0">
              <a:buNone/>
              <a:defRPr sz="2560" b="1"/>
            </a:lvl3pPr>
            <a:lvl4pPr marL="1950690" indent="0">
              <a:buNone/>
              <a:defRPr sz="2276" b="1"/>
            </a:lvl4pPr>
            <a:lvl5pPr marL="2600919" indent="0">
              <a:buNone/>
              <a:defRPr sz="2276" b="1"/>
            </a:lvl5pPr>
            <a:lvl6pPr marL="3251149" indent="0">
              <a:buNone/>
              <a:defRPr sz="2276" b="1"/>
            </a:lvl6pPr>
            <a:lvl7pPr marL="3901379" indent="0">
              <a:buNone/>
              <a:defRPr sz="2276" b="1"/>
            </a:lvl7pPr>
            <a:lvl8pPr marL="4551609" indent="0">
              <a:buNone/>
              <a:defRPr sz="2276" b="1"/>
            </a:lvl8pPr>
            <a:lvl9pPr marL="5201839" indent="0">
              <a:buNone/>
              <a:defRPr sz="227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96142" y="3142827"/>
            <a:ext cx="3136870" cy="21674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76"/>
            </a:lvl1pPr>
            <a:lvl2pPr marL="650230" indent="0">
              <a:buNone/>
              <a:defRPr sz="2276"/>
            </a:lvl2pPr>
            <a:lvl3pPr marL="1300460" indent="0">
              <a:buNone/>
              <a:defRPr sz="2276"/>
            </a:lvl3pPr>
            <a:lvl4pPr marL="1950690" indent="0">
              <a:buNone/>
              <a:defRPr sz="2276"/>
            </a:lvl4pPr>
            <a:lvl5pPr marL="2600919" indent="0">
              <a:buNone/>
              <a:defRPr sz="2276"/>
            </a:lvl5pPr>
            <a:lvl6pPr marL="3251149" indent="0">
              <a:buNone/>
              <a:defRPr sz="2276"/>
            </a:lvl6pPr>
            <a:lvl7pPr marL="3901379" indent="0">
              <a:buNone/>
              <a:defRPr sz="2276"/>
            </a:lvl7pPr>
            <a:lvl8pPr marL="4551609" indent="0">
              <a:buNone/>
              <a:defRPr sz="2276"/>
            </a:lvl8pPr>
            <a:lvl9pPr marL="5201839" indent="0">
              <a:buNone/>
              <a:defRPr sz="227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6142" y="6865369"/>
            <a:ext cx="3136870" cy="937513"/>
          </a:xfrm>
        </p:spPr>
        <p:txBody>
          <a:bodyPr anchor="t">
            <a:normAutofit/>
          </a:bodyPr>
          <a:lstStyle>
            <a:lvl1pPr marL="0" indent="0">
              <a:buNone/>
              <a:defRPr sz="1991"/>
            </a:lvl1pPr>
            <a:lvl2pPr marL="650230" indent="0">
              <a:buNone/>
              <a:defRPr sz="1707"/>
            </a:lvl2pPr>
            <a:lvl3pPr marL="1300460" indent="0">
              <a:buNone/>
              <a:defRPr sz="1422"/>
            </a:lvl3pPr>
            <a:lvl4pPr marL="1950690" indent="0">
              <a:buNone/>
              <a:defRPr sz="1280"/>
            </a:lvl4pPr>
            <a:lvl5pPr marL="2600919" indent="0">
              <a:buNone/>
              <a:defRPr sz="1280"/>
            </a:lvl5pPr>
            <a:lvl6pPr marL="3251149" indent="0">
              <a:buNone/>
              <a:defRPr sz="1280"/>
            </a:lvl6pPr>
            <a:lvl7pPr marL="3901379" indent="0">
              <a:buNone/>
              <a:defRPr sz="1280"/>
            </a:lvl7pPr>
            <a:lvl8pPr marL="4551609" indent="0">
              <a:buNone/>
              <a:defRPr sz="1280"/>
            </a:lvl8pPr>
            <a:lvl9pPr marL="5201839" indent="0">
              <a:buNone/>
              <a:defRPr sz="12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149749" y="6045794"/>
            <a:ext cx="3126707" cy="819573"/>
          </a:xfrm>
        </p:spPr>
        <p:txBody>
          <a:bodyPr anchor="b">
            <a:noAutofit/>
          </a:bodyPr>
          <a:lstStyle>
            <a:lvl1pPr marL="0" indent="0">
              <a:buNone/>
              <a:defRPr sz="3413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50230" indent="0">
              <a:buNone/>
              <a:defRPr sz="2844" b="1"/>
            </a:lvl2pPr>
            <a:lvl3pPr marL="1300460" indent="0">
              <a:buNone/>
              <a:defRPr sz="2560" b="1"/>
            </a:lvl3pPr>
            <a:lvl4pPr marL="1950690" indent="0">
              <a:buNone/>
              <a:defRPr sz="2276" b="1"/>
            </a:lvl4pPr>
            <a:lvl5pPr marL="2600919" indent="0">
              <a:buNone/>
              <a:defRPr sz="2276" b="1"/>
            </a:lvl5pPr>
            <a:lvl6pPr marL="3251149" indent="0">
              <a:buNone/>
              <a:defRPr sz="2276" b="1"/>
            </a:lvl6pPr>
            <a:lvl7pPr marL="3901379" indent="0">
              <a:buNone/>
              <a:defRPr sz="2276" b="1"/>
            </a:lvl7pPr>
            <a:lvl8pPr marL="4551609" indent="0">
              <a:buNone/>
              <a:defRPr sz="2276" b="1"/>
            </a:lvl8pPr>
            <a:lvl9pPr marL="5201839" indent="0">
              <a:buNone/>
              <a:defRPr sz="227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149747" y="3142827"/>
            <a:ext cx="3126707" cy="21674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76"/>
            </a:lvl1pPr>
            <a:lvl2pPr marL="650230" indent="0">
              <a:buNone/>
              <a:defRPr sz="2276"/>
            </a:lvl2pPr>
            <a:lvl3pPr marL="1300460" indent="0">
              <a:buNone/>
              <a:defRPr sz="2276"/>
            </a:lvl3pPr>
            <a:lvl4pPr marL="1950690" indent="0">
              <a:buNone/>
              <a:defRPr sz="2276"/>
            </a:lvl4pPr>
            <a:lvl5pPr marL="2600919" indent="0">
              <a:buNone/>
              <a:defRPr sz="2276"/>
            </a:lvl5pPr>
            <a:lvl6pPr marL="3251149" indent="0">
              <a:buNone/>
              <a:defRPr sz="2276"/>
            </a:lvl6pPr>
            <a:lvl7pPr marL="3901379" indent="0">
              <a:buNone/>
              <a:defRPr sz="2276"/>
            </a:lvl7pPr>
            <a:lvl8pPr marL="4551609" indent="0">
              <a:buNone/>
              <a:defRPr sz="2276"/>
            </a:lvl8pPr>
            <a:lvl9pPr marL="5201839" indent="0">
              <a:buNone/>
              <a:defRPr sz="227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148304" y="6865368"/>
            <a:ext cx="3130849" cy="937513"/>
          </a:xfrm>
        </p:spPr>
        <p:txBody>
          <a:bodyPr anchor="t">
            <a:normAutofit/>
          </a:bodyPr>
          <a:lstStyle>
            <a:lvl1pPr marL="0" indent="0">
              <a:buNone/>
              <a:defRPr sz="1991"/>
            </a:lvl1pPr>
            <a:lvl2pPr marL="650230" indent="0">
              <a:buNone/>
              <a:defRPr sz="1707"/>
            </a:lvl2pPr>
            <a:lvl3pPr marL="1300460" indent="0">
              <a:buNone/>
              <a:defRPr sz="1422"/>
            </a:lvl3pPr>
            <a:lvl4pPr marL="1950690" indent="0">
              <a:buNone/>
              <a:defRPr sz="1280"/>
            </a:lvl4pPr>
            <a:lvl5pPr marL="2600919" indent="0">
              <a:buNone/>
              <a:defRPr sz="1280"/>
            </a:lvl5pPr>
            <a:lvl6pPr marL="3251149" indent="0">
              <a:buNone/>
              <a:defRPr sz="1280"/>
            </a:lvl6pPr>
            <a:lvl7pPr marL="3901379" indent="0">
              <a:buNone/>
              <a:defRPr sz="1280"/>
            </a:lvl7pPr>
            <a:lvl8pPr marL="4551609" indent="0">
              <a:buNone/>
              <a:defRPr sz="1280"/>
            </a:lvl8pPr>
            <a:lvl9pPr marL="5201839" indent="0">
              <a:buNone/>
              <a:defRPr sz="12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601660" y="6045794"/>
            <a:ext cx="3128402" cy="819573"/>
          </a:xfrm>
        </p:spPr>
        <p:txBody>
          <a:bodyPr anchor="b">
            <a:noAutofit/>
          </a:bodyPr>
          <a:lstStyle>
            <a:lvl1pPr marL="0" indent="0">
              <a:buNone/>
              <a:defRPr sz="3413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650230" indent="0">
              <a:buNone/>
              <a:defRPr sz="2844" b="1"/>
            </a:lvl2pPr>
            <a:lvl3pPr marL="1300460" indent="0">
              <a:buNone/>
              <a:defRPr sz="2560" b="1"/>
            </a:lvl3pPr>
            <a:lvl4pPr marL="1950690" indent="0">
              <a:buNone/>
              <a:defRPr sz="2276" b="1"/>
            </a:lvl4pPr>
            <a:lvl5pPr marL="2600919" indent="0">
              <a:buNone/>
              <a:defRPr sz="2276" b="1"/>
            </a:lvl5pPr>
            <a:lvl6pPr marL="3251149" indent="0">
              <a:buNone/>
              <a:defRPr sz="2276" b="1"/>
            </a:lvl6pPr>
            <a:lvl7pPr marL="3901379" indent="0">
              <a:buNone/>
              <a:defRPr sz="2276" b="1"/>
            </a:lvl7pPr>
            <a:lvl8pPr marL="4551609" indent="0">
              <a:buNone/>
              <a:defRPr sz="2276" b="1"/>
            </a:lvl8pPr>
            <a:lvl9pPr marL="5201839" indent="0">
              <a:buNone/>
              <a:defRPr sz="227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601659" y="3142827"/>
            <a:ext cx="3128402" cy="21674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76"/>
            </a:lvl1pPr>
            <a:lvl2pPr marL="650230" indent="0">
              <a:buNone/>
              <a:defRPr sz="2276"/>
            </a:lvl2pPr>
            <a:lvl3pPr marL="1300460" indent="0">
              <a:buNone/>
              <a:defRPr sz="2276"/>
            </a:lvl3pPr>
            <a:lvl4pPr marL="1950690" indent="0">
              <a:buNone/>
              <a:defRPr sz="2276"/>
            </a:lvl4pPr>
            <a:lvl5pPr marL="2600919" indent="0">
              <a:buNone/>
              <a:defRPr sz="2276"/>
            </a:lvl5pPr>
            <a:lvl6pPr marL="3251149" indent="0">
              <a:buNone/>
              <a:defRPr sz="2276"/>
            </a:lvl6pPr>
            <a:lvl7pPr marL="3901379" indent="0">
              <a:buNone/>
              <a:defRPr sz="2276"/>
            </a:lvl7pPr>
            <a:lvl8pPr marL="4551609" indent="0">
              <a:buNone/>
              <a:defRPr sz="2276"/>
            </a:lvl8pPr>
            <a:lvl9pPr marL="5201839" indent="0">
              <a:buNone/>
              <a:defRPr sz="227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601528" y="6865365"/>
            <a:ext cx="3132545" cy="937513"/>
          </a:xfrm>
        </p:spPr>
        <p:txBody>
          <a:bodyPr anchor="t">
            <a:normAutofit/>
          </a:bodyPr>
          <a:lstStyle>
            <a:lvl1pPr marL="0" indent="0">
              <a:buNone/>
              <a:defRPr sz="1991"/>
            </a:lvl1pPr>
            <a:lvl2pPr marL="650230" indent="0">
              <a:buNone/>
              <a:defRPr sz="1707"/>
            </a:lvl2pPr>
            <a:lvl3pPr marL="1300460" indent="0">
              <a:buNone/>
              <a:defRPr sz="1422"/>
            </a:lvl3pPr>
            <a:lvl4pPr marL="1950690" indent="0">
              <a:buNone/>
              <a:defRPr sz="1280"/>
            </a:lvl4pPr>
            <a:lvl5pPr marL="2600919" indent="0">
              <a:buNone/>
              <a:defRPr sz="1280"/>
            </a:lvl5pPr>
            <a:lvl6pPr marL="3251149" indent="0">
              <a:buNone/>
              <a:defRPr sz="1280"/>
            </a:lvl6pPr>
            <a:lvl7pPr marL="3901379" indent="0">
              <a:buNone/>
              <a:defRPr sz="1280"/>
            </a:lvl7pPr>
            <a:lvl8pPr marL="4551609" indent="0">
              <a:buNone/>
              <a:defRPr sz="1280"/>
            </a:lvl8pPr>
            <a:lvl9pPr marL="5201839" indent="0">
              <a:buNone/>
              <a:defRPr sz="12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975586" y="3034454"/>
            <a:ext cx="0" cy="5635413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7428309" y="3034453"/>
            <a:ext cx="0" cy="5641788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9301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114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60135" y="611861"/>
            <a:ext cx="1869928" cy="8286044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6142" y="1099669"/>
            <a:ext cx="7920088" cy="779823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580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8959192" y="2384214"/>
            <a:ext cx="4009813" cy="4009813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8092206" y="-650240"/>
            <a:ext cx="2275840" cy="227584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8959192" y="8669867"/>
            <a:ext cx="1408853" cy="1408853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219005" y="3793067"/>
            <a:ext cx="5960533" cy="5960533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1194365" y="4118187"/>
            <a:ext cx="3359573" cy="3359573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11016027" y="0"/>
            <a:ext cx="975360" cy="156367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9365" y="643866"/>
            <a:ext cx="10034318" cy="199186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7174" y="2919716"/>
            <a:ext cx="9545463" cy="59669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659541" y="2600919"/>
            <a:ext cx="1408852" cy="32520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564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2/16/2025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865188" y="4641239"/>
            <a:ext cx="5489486" cy="32520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564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1045591" y="420603"/>
            <a:ext cx="894312" cy="109182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3984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2412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  <p:sldLayoutId id="2147483680" r:id="rId14"/>
    <p:sldLayoutId id="2147483681" r:id="rId15"/>
    <p:sldLayoutId id="2147483682" r:id="rId16"/>
    <p:sldLayoutId id="2147483683" r:id="rId17"/>
  </p:sldLayoutIdLst>
  <p:txStyles>
    <p:titleStyle>
      <a:lvl1pPr algn="l" defTabSz="650240" rtl="0" eaLnBrk="1" latinLnBrk="0" hangingPunct="1">
        <a:spcBef>
          <a:spcPct val="0"/>
        </a:spcBef>
        <a:buNone/>
        <a:defRPr sz="5973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87681" indent="-487681" algn="l" defTabSz="650240" rtl="0" eaLnBrk="1" latinLnBrk="0" hangingPunct="1">
        <a:spcBef>
          <a:spcPts val="1422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844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1056641" indent="-406401" algn="l" defTabSz="650240" rtl="0" eaLnBrk="1" latinLnBrk="0" hangingPunct="1">
        <a:spcBef>
          <a:spcPts val="1422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56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625603" indent="-325121" algn="l" defTabSz="650240" rtl="0" eaLnBrk="1" latinLnBrk="0" hangingPunct="1">
        <a:spcBef>
          <a:spcPts val="1422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276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2275843" indent="-325121" algn="l" defTabSz="650240" rtl="0" eaLnBrk="1" latinLnBrk="0" hangingPunct="1">
        <a:spcBef>
          <a:spcPts val="1422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91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926083" indent="-325121" algn="l" defTabSz="650240" rtl="0" eaLnBrk="1" latinLnBrk="0" hangingPunct="1">
        <a:spcBef>
          <a:spcPts val="1422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91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3576324" indent="-325121" algn="l" defTabSz="650240" rtl="0" eaLnBrk="1" latinLnBrk="0" hangingPunct="1">
        <a:spcBef>
          <a:spcPts val="1422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91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4226564" indent="-325121" algn="l" defTabSz="650240" rtl="0" eaLnBrk="1" latinLnBrk="0" hangingPunct="1">
        <a:spcBef>
          <a:spcPts val="1422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91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4876805" indent="-325121" algn="l" defTabSz="650240" rtl="0" eaLnBrk="1" latinLnBrk="0" hangingPunct="1">
        <a:spcBef>
          <a:spcPts val="1422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91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5527045" indent="-325121" algn="l" defTabSz="650240" rtl="0" eaLnBrk="1" latinLnBrk="0" hangingPunct="1">
        <a:spcBef>
          <a:spcPts val="1422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91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65024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1pPr>
      <a:lvl2pPr marL="650240" algn="l" defTabSz="65024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2pPr>
      <a:lvl3pPr marL="1300481" algn="l" defTabSz="65024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3pPr>
      <a:lvl4pPr marL="1950721" algn="l" defTabSz="65024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4pPr>
      <a:lvl5pPr marL="2600963" algn="l" defTabSz="65024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5pPr>
      <a:lvl6pPr marL="3251203" algn="l" defTabSz="65024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6pPr>
      <a:lvl7pPr marL="3901444" algn="l" defTabSz="65024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7pPr>
      <a:lvl8pPr marL="4551684" algn="l" defTabSz="65024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8pPr>
      <a:lvl9pPr marL="5201925" algn="l" defTabSz="65024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19759" rIns="0" bIns="0" rtlCol="0">
            <a:spAutoFit/>
          </a:bodyPr>
          <a:lstStyle/>
          <a:p>
            <a:pPr marL="4039870">
              <a:lnSpc>
                <a:spcPct val="100000"/>
              </a:lnSpc>
              <a:spcBef>
                <a:spcPts val="100"/>
              </a:spcBef>
            </a:pPr>
            <a:r>
              <a:rPr spc="-445" dirty="0"/>
              <a:t>AIMS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26236" y="3967289"/>
            <a:ext cx="9631045" cy="217932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442595" marR="5080" indent="-430530">
              <a:lnSpc>
                <a:spcPts val="4300"/>
              </a:lnSpc>
              <a:spcBef>
                <a:spcPts val="459"/>
              </a:spcBef>
              <a:buSzPct val="81578"/>
              <a:buChar char="•"/>
              <a:tabLst>
                <a:tab pos="442595" algn="l"/>
                <a:tab pos="2291715" algn="l"/>
                <a:tab pos="3810635" algn="l"/>
                <a:tab pos="6327775" algn="l"/>
              </a:tabLst>
            </a:pPr>
            <a:r>
              <a:rPr sz="3800" dirty="0">
                <a:latin typeface="Arial"/>
                <a:cs typeface="Arial"/>
              </a:rPr>
              <a:t>Our</a:t>
            </a:r>
            <a:r>
              <a:rPr sz="3800" spc="-55" dirty="0">
                <a:latin typeface="Arial"/>
                <a:cs typeface="Arial"/>
              </a:rPr>
              <a:t> </a:t>
            </a:r>
            <a:r>
              <a:rPr sz="3800" spc="-260" dirty="0">
                <a:latin typeface="Arial"/>
                <a:cs typeface="Arial"/>
              </a:rPr>
              <a:t>approach</a:t>
            </a:r>
            <a:r>
              <a:rPr sz="3800" spc="-5" dirty="0">
                <a:latin typeface="Arial"/>
                <a:cs typeface="Arial"/>
              </a:rPr>
              <a:t> </a:t>
            </a:r>
            <a:r>
              <a:rPr sz="3800" spc="-25" dirty="0">
                <a:latin typeface="Arial"/>
                <a:cs typeface="Arial"/>
              </a:rPr>
              <a:t>to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135" dirty="0">
                <a:latin typeface="Arial"/>
                <a:cs typeface="Arial"/>
              </a:rPr>
              <a:t>rehabilitating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225" dirty="0">
                <a:latin typeface="Arial"/>
                <a:cs typeface="Arial"/>
              </a:rPr>
              <a:t>patients</a:t>
            </a:r>
            <a:r>
              <a:rPr sz="3800" spc="-10" dirty="0">
                <a:latin typeface="Arial"/>
                <a:cs typeface="Arial"/>
              </a:rPr>
              <a:t> </a:t>
            </a:r>
            <a:r>
              <a:rPr sz="3800" spc="-170" dirty="0">
                <a:latin typeface="Arial"/>
                <a:cs typeface="Arial"/>
              </a:rPr>
              <a:t>following </a:t>
            </a:r>
            <a:r>
              <a:rPr sz="3800" spc="-110" dirty="0">
                <a:latin typeface="Arial"/>
                <a:cs typeface="Arial"/>
              </a:rPr>
              <a:t>instability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95" dirty="0">
                <a:latin typeface="Arial"/>
                <a:cs typeface="Arial"/>
              </a:rPr>
              <a:t>surgery</a:t>
            </a:r>
            <a:endParaRPr sz="3800" dirty="0">
              <a:latin typeface="Arial"/>
              <a:cs typeface="Arial"/>
            </a:endParaRPr>
          </a:p>
          <a:p>
            <a:pPr marL="442595" indent="-429895">
              <a:lnSpc>
                <a:spcPct val="100000"/>
              </a:lnSpc>
              <a:spcBef>
                <a:spcPts val="3440"/>
              </a:spcBef>
              <a:buSzPct val="81578"/>
              <a:buChar char="•"/>
              <a:tabLst>
                <a:tab pos="442595" algn="l"/>
                <a:tab pos="1772920" algn="l"/>
              </a:tabLst>
            </a:pPr>
            <a:r>
              <a:rPr sz="3800" spc="-380" dirty="0">
                <a:latin typeface="Arial"/>
                <a:cs typeface="Arial"/>
              </a:rPr>
              <a:t>Rehab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235" dirty="0">
                <a:latin typeface="Arial"/>
                <a:cs typeface="Arial"/>
              </a:rPr>
              <a:t>considerations</a:t>
            </a:r>
            <a:r>
              <a:rPr sz="3800" spc="-30" dirty="0">
                <a:latin typeface="Arial"/>
                <a:cs typeface="Arial"/>
              </a:rPr>
              <a:t> </a:t>
            </a:r>
            <a:r>
              <a:rPr sz="3800" spc="-170" dirty="0">
                <a:latin typeface="Arial"/>
                <a:cs typeface="Arial"/>
              </a:rPr>
              <a:t>through</a:t>
            </a:r>
            <a:r>
              <a:rPr sz="3800" spc="-90" dirty="0">
                <a:latin typeface="Arial"/>
                <a:cs typeface="Arial"/>
              </a:rPr>
              <a:t> </a:t>
            </a:r>
            <a:r>
              <a:rPr sz="3800" spc="-105" dirty="0">
                <a:latin typeface="Arial"/>
                <a:cs typeface="Arial"/>
              </a:rPr>
              <a:t>the</a:t>
            </a:r>
            <a:r>
              <a:rPr sz="3800" spc="-65" dirty="0">
                <a:latin typeface="Arial"/>
                <a:cs typeface="Arial"/>
              </a:rPr>
              <a:t> </a:t>
            </a:r>
            <a:r>
              <a:rPr sz="3800" spc="-409" dirty="0">
                <a:latin typeface="Arial"/>
                <a:cs typeface="Arial"/>
              </a:rPr>
              <a:t>phases</a:t>
            </a:r>
            <a:endParaRPr sz="3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556500" y="3073400"/>
            <a:ext cx="4914900" cy="482600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835137" y="1840598"/>
            <a:ext cx="9335135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784975" algn="l"/>
              </a:tabLst>
            </a:pPr>
            <a:r>
              <a:rPr spc="-475" dirty="0"/>
              <a:t>POST</a:t>
            </a:r>
            <a:r>
              <a:rPr dirty="0"/>
              <a:t> </a:t>
            </a:r>
            <a:r>
              <a:rPr spc="-675" dirty="0"/>
              <a:t>SURGERY</a:t>
            </a:r>
            <a:r>
              <a:rPr spc="5" dirty="0"/>
              <a:t> </a:t>
            </a:r>
            <a:r>
              <a:rPr spc="-530" dirty="0"/>
              <a:t>REHAB</a:t>
            </a:r>
            <a:r>
              <a:rPr dirty="0"/>
              <a:t>	</a:t>
            </a:r>
            <a:r>
              <a:rPr spc="-560" dirty="0"/>
              <a:t>S</a:t>
            </a:r>
            <a:r>
              <a:rPr spc="-550" dirty="0"/>
              <a:t>IMP</a:t>
            </a:r>
            <a:r>
              <a:rPr spc="-1175" dirty="0"/>
              <a:t>L</a:t>
            </a:r>
            <a:r>
              <a:rPr spc="-1390" dirty="0"/>
              <a:t>Y</a:t>
            </a:r>
            <a:r>
              <a:rPr spc="-550" dirty="0"/>
              <a:t>......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16736" y="3751389"/>
            <a:ext cx="3630295" cy="3690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2595" indent="-429895">
              <a:lnSpc>
                <a:spcPct val="100000"/>
              </a:lnSpc>
              <a:spcBef>
                <a:spcPts val="100"/>
              </a:spcBef>
              <a:buSzPct val="81578"/>
              <a:buChar char="•"/>
              <a:tabLst>
                <a:tab pos="442595" algn="l"/>
              </a:tabLst>
            </a:pPr>
            <a:r>
              <a:rPr sz="3800" spc="-135" dirty="0">
                <a:latin typeface="Arial"/>
                <a:cs typeface="Arial"/>
              </a:rPr>
              <a:t>Immobilisation</a:t>
            </a:r>
            <a:endParaRPr sz="3800" dirty="0">
              <a:latin typeface="Arial"/>
              <a:cs typeface="Arial"/>
            </a:endParaRPr>
          </a:p>
          <a:p>
            <a:pPr marL="442595" indent="-429895">
              <a:lnSpc>
                <a:spcPct val="100000"/>
              </a:lnSpc>
              <a:spcBef>
                <a:spcPts val="3540"/>
              </a:spcBef>
              <a:buSzPct val="81578"/>
              <a:buChar char="•"/>
              <a:tabLst>
                <a:tab pos="442595" algn="l"/>
              </a:tabLst>
            </a:pPr>
            <a:r>
              <a:rPr sz="3800" spc="-434" dirty="0">
                <a:latin typeface="Arial"/>
                <a:cs typeface="Arial"/>
              </a:rPr>
              <a:t>Range</a:t>
            </a:r>
            <a:r>
              <a:rPr sz="3800" spc="-5" dirty="0">
                <a:latin typeface="Arial"/>
                <a:cs typeface="Arial"/>
              </a:rPr>
              <a:t> </a:t>
            </a:r>
            <a:r>
              <a:rPr sz="3800" dirty="0">
                <a:latin typeface="Arial"/>
                <a:cs typeface="Arial"/>
              </a:rPr>
              <a:t>of</a:t>
            </a:r>
            <a:r>
              <a:rPr sz="3800" spc="-210" dirty="0">
                <a:latin typeface="Arial"/>
                <a:cs typeface="Arial"/>
              </a:rPr>
              <a:t> </a:t>
            </a:r>
            <a:r>
              <a:rPr sz="3800" spc="-80" dirty="0">
                <a:latin typeface="Arial"/>
                <a:cs typeface="Arial"/>
              </a:rPr>
              <a:t>Motion</a:t>
            </a:r>
            <a:endParaRPr sz="3800" dirty="0">
              <a:latin typeface="Arial"/>
              <a:cs typeface="Arial"/>
            </a:endParaRPr>
          </a:p>
          <a:p>
            <a:pPr marL="442595" indent="-429895">
              <a:lnSpc>
                <a:spcPct val="100000"/>
              </a:lnSpc>
              <a:spcBef>
                <a:spcPts val="3540"/>
              </a:spcBef>
              <a:buSzPct val="81578"/>
              <a:buChar char="•"/>
              <a:tabLst>
                <a:tab pos="442595" algn="l"/>
              </a:tabLst>
            </a:pPr>
            <a:r>
              <a:rPr sz="3800" spc="-275" dirty="0">
                <a:latin typeface="Arial"/>
                <a:cs typeface="Arial"/>
              </a:rPr>
              <a:t>Strengthening</a:t>
            </a:r>
            <a:endParaRPr sz="3800" dirty="0">
              <a:latin typeface="Arial"/>
              <a:cs typeface="Arial"/>
            </a:endParaRPr>
          </a:p>
          <a:p>
            <a:pPr marL="442595" indent="-429895">
              <a:lnSpc>
                <a:spcPct val="100000"/>
              </a:lnSpc>
              <a:spcBef>
                <a:spcPts val="3540"/>
              </a:spcBef>
              <a:buSzPct val="81578"/>
              <a:buChar char="•"/>
              <a:tabLst>
                <a:tab pos="442595" algn="l"/>
              </a:tabLst>
            </a:pPr>
            <a:r>
              <a:rPr sz="3800" spc="-195" dirty="0">
                <a:latin typeface="Arial"/>
                <a:cs typeface="Arial"/>
              </a:rPr>
              <a:t>Return</a:t>
            </a:r>
            <a:r>
              <a:rPr sz="3800" spc="-20" dirty="0">
                <a:latin typeface="Arial"/>
                <a:cs typeface="Arial"/>
              </a:rPr>
              <a:t> </a:t>
            </a:r>
            <a:r>
              <a:rPr sz="3800" dirty="0">
                <a:latin typeface="Arial"/>
                <a:cs typeface="Arial"/>
              </a:rPr>
              <a:t>to</a:t>
            </a:r>
            <a:r>
              <a:rPr sz="3800" spc="-240" dirty="0">
                <a:latin typeface="Arial"/>
                <a:cs typeface="Arial"/>
              </a:rPr>
              <a:t> </a:t>
            </a:r>
            <a:r>
              <a:rPr sz="3800" spc="-20" dirty="0">
                <a:latin typeface="Arial"/>
                <a:cs typeface="Arial"/>
              </a:rPr>
              <a:t>ADLs</a:t>
            </a:r>
            <a:endParaRPr sz="3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03200" rIns="0" bIns="0" rtlCol="0">
            <a:spAutoFit/>
          </a:bodyPr>
          <a:lstStyle/>
          <a:p>
            <a:pPr marL="1124585">
              <a:lnSpc>
                <a:spcPct val="100000"/>
              </a:lnSpc>
              <a:spcBef>
                <a:spcPts val="100"/>
              </a:spcBef>
            </a:pPr>
            <a:r>
              <a:rPr spc="-305" dirty="0"/>
              <a:t>REH</a:t>
            </a:r>
            <a:r>
              <a:rPr spc="-295" dirty="0"/>
              <a:t>AB</a:t>
            </a:r>
            <a:r>
              <a:rPr spc="-305" dirty="0"/>
              <a:t>ILI</a:t>
            </a:r>
            <a:r>
              <a:rPr spc="-860" dirty="0"/>
              <a:t>T</a:t>
            </a:r>
            <a:r>
              <a:rPr spc="-819" dirty="0"/>
              <a:t>A</a:t>
            </a:r>
            <a:r>
              <a:rPr spc="-305" dirty="0"/>
              <a:t>TIO</a:t>
            </a:r>
            <a:r>
              <a:rPr spc="-295" dirty="0"/>
              <a:t>N</a:t>
            </a:r>
            <a:r>
              <a:rPr spc="100" dirty="0"/>
              <a:t> </a:t>
            </a:r>
            <a:r>
              <a:rPr spc="-580" dirty="0"/>
              <a:t>PRINCIPLES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206499" y="3225800"/>
            <a:ext cx="4292600" cy="4508500"/>
            <a:chOff x="1206499" y="3225800"/>
            <a:chExt cx="4292600" cy="4508500"/>
          </a:xfrm>
        </p:grpSpPr>
        <p:sp>
          <p:nvSpPr>
            <p:cNvPr id="4" name="object 4"/>
            <p:cNvSpPr/>
            <p:nvPr/>
          </p:nvSpPr>
          <p:spPr>
            <a:xfrm>
              <a:off x="1212849" y="3232150"/>
              <a:ext cx="4279900" cy="1143000"/>
            </a:xfrm>
            <a:custGeom>
              <a:avLst/>
              <a:gdLst/>
              <a:ahLst/>
              <a:cxnLst/>
              <a:rect l="l" t="t" r="r" b="b"/>
              <a:pathLst>
                <a:path w="4279900" h="1143000">
                  <a:moveTo>
                    <a:pt x="0" y="946150"/>
                  </a:moveTo>
                  <a:lnTo>
                    <a:pt x="0" y="193294"/>
                  </a:lnTo>
                  <a:lnTo>
                    <a:pt x="5189" y="149459"/>
                  </a:lnTo>
                  <a:lnTo>
                    <a:pt x="19929" y="108963"/>
                  </a:lnTo>
                  <a:lnTo>
                    <a:pt x="42975" y="73046"/>
                  </a:lnTo>
                  <a:lnTo>
                    <a:pt x="73084" y="42950"/>
                  </a:lnTo>
                  <a:lnTo>
                    <a:pt x="109013" y="19916"/>
                  </a:lnTo>
                  <a:lnTo>
                    <a:pt x="149519" y="5186"/>
                  </a:lnTo>
                  <a:lnTo>
                    <a:pt x="193357" y="0"/>
                  </a:lnTo>
                  <a:lnTo>
                    <a:pt x="4094670" y="0"/>
                  </a:lnTo>
                  <a:lnTo>
                    <a:pt x="4144921" y="7011"/>
                  </a:lnTo>
                  <a:lnTo>
                    <a:pt x="4189451" y="26733"/>
                  </a:lnTo>
                  <a:lnTo>
                    <a:pt x="4226737" y="57193"/>
                  </a:lnTo>
                  <a:lnTo>
                    <a:pt x="4255256" y="96420"/>
                  </a:lnTo>
                  <a:lnTo>
                    <a:pt x="4273485" y="142444"/>
                  </a:lnTo>
                  <a:lnTo>
                    <a:pt x="4279900" y="193294"/>
                  </a:lnTo>
                  <a:lnTo>
                    <a:pt x="4279900" y="950214"/>
                  </a:lnTo>
                  <a:lnTo>
                    <a:pt x="4273485" y="1001025"/>
                  </a:lnTo>
                  <a:lnTo>
                    <a:pt x="4255256" y="1046955"/>
                  </a:lnTo>
                  <a:lnTo>
                    <a:pt x="4226737" y="1086060"/>
                  </a:lnTo>
                  <a:lnTo>
                    <a:pt x="4189451" y="1116398"/>
                  </a:lnTo>
                  <a:lnTo>
                    <a:pt x="4144921" y="1136025"/>
                  </a:lnTo>
                  <a:lnTo>
                    <a:pt x="4094670" y="1143000"/>
                  </a:lnTo>
                  <a:lnTo>
                    <a:pt x="193357" y="1143000"/>
                  </a:lnTo>
                  <a:lnTo>
                    <a:pt x="149519" y="1137617"/>
                  </a:lnTo>
                  <a:lnTo>
                    <a:pt x="109013" y="1122378"/>
                  </a:lnTo>
                  <a:lnTo>
                    <a:pt x="73084" y="1098650"/>
                  </a:lnTo>
                  <a:lnTo>
                    <a:pt x="42975" y="1067797"/>
                  </a:lnTo>
                  <a:lnTo>
                    <a:pt x="19929" y="1031186"/>
                  </a:lnTo>
                  <a:lnTo>
                    <a:pt x="5189" y="990181"/>
                  </a:lnTo>
                  <a:lnTo>
                    <a:pt x="0" y="946150"/>
                  </a:lnTo>
                  <a:close/>
                </a:path>
              </a:pathLst>
            </a:custGeom>
            <a:ln w="127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949449" y="4908550"/>
              <a:ext cx="2819400" cy="1143000"/>
            </a:xfrm>
            <a:custGeom>
              <a:avLst/>
              <a:gdLst/>
              <a:ahLst/>
              <a:cxnLst/>
              <a:rect l="l" t="t" r="r" b="b"/>
              <a:pathLst>
                <a:path w="2819400" h="1143000">
                  <a:moveTo>
                    <a:pt x="0" y="946149"/>
                  </a:moveTo>
                  <a:lnTo>
                    <a:pt x="0" y="191261"/>
                  </a:lnTo>
                  <a:lnTo>
                    <a:pt x="5101" y="147539"/>
                  </a:lnTo>
                  <a:lnTo>
                    <a:pt x="19614" y="107333"/>
                  </a:lnTo>
                  <a:lnTo>
                    <a:pt x="42350" y="71814"/>
                  </a:lnTo>
                  <a:lnTo>
                    <a:pt x="72122" y="42150"/>
                  </a:lnTo>
                  <a:lnTo>
                    <a:pt x="107741" y="19513"/>
                  </a:lnTo>
                  <a:lnTo>
                    <a:pt x="148020" y="5073"/>
                  </a:lnTo>
                  <a:lnTo>
                    <a:pt x="191770" y="0"/>
                  </a:lnTo>
                  <a:lnTo>
                    <a:pt x="2623058" y="0"/>
                  </a:lnTo>
                  <a:lnTo>
                    <a:pt x="2667060" y="5073"/>
                  </a:lnTo>
                  <a:lnTo>
                    <a:pt x="2707992" y="19513"/>
                  </a:lnTo>
                  <a:lnTo>
                    <a:pt x="2744504" y="42150"/>
                  </a:lnTo>
                  <a:lnTo>
                    <a:pt x="2775249" y="71814"/>
                  </a:lnTo>
                  <a:lnTo>
                    <a:pt x="2798878" y="107333"/>
                  </a:lnTo>
                  <a:lnTo>
                    <a:pt x="2814045" y="147539"/>
                  </a:lnTo>
                  <a:lnTo>
                    <a:pt x="2819400" y="191261"/>
                  </a:lnTo>
                  <a:lnTo>
                    <a:pt x="2819400" y="948181"/>
                  </a:lnTo>
                  <a:lnTo>
                    <a:pt x="2814045" y="992101"/>
                  </a:lnTo>
                  <a:lnTo>
                    <a:pt x="2798878" y="1032815"/>
                  </a:lnTo>
                  <a:lnTo>
                    <a:pt x="2775249" y="1069029"/>
                  </a:lnTo>
                  <a:lnTo>
                    <a:pt x="2744504" y="1099449"/>
                  </a:lnTo>
                  <a:lnTo>
                    <a:pt x="2707992" y="1122781"/>
                  </a:lnTo>
                  <a:lnTo>
                    <a:pt x="2667060" y="1137729"/>
                  </a:lnTo>
                  <a:lnTo>
                    <a:pt x="2623058" y="1142999"/>
                  </a:lnTo>
                  <a:lnTo>
                    <a:pt x="191770" y="1142999"/>
                  </a:lnTo>
                  <a:lnTo>
                    <a:pt x="148020" y="1137616"/>
                  </a:lnTo>
                  <a:lnTo>
                    <a:pt x="107741" y="1122378"/>
                  </a:lnTo>
                  <a:lnTo>
                    <a:pt x="72122" y="1098650"/>
                  </a:lnTo>
                  <a:lnTo>
                    <a:pt x="42350" y="1067797"/>
                  </a:lnTo>
                  <a:lnTo>
                    <a:pt x="19614" y="1031186"/>
                  </a:lnTo>
                  <a:lnTo>
                    <a:pt x="5101" y="990181"/>
                  </a:lnTo>
                  <a:lnTo>
                    <a:pt x="0" y="946149"/>
                  </a:lnTo>
                  <a:close/>
                </a:path>
              </a:pathLst>
            </a:custGeom>
            <a:ln w="127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949449" y="6584949"/>
              <a:ext cx="2819400" cy="1143000"/>
            </a:xfrm>
            <a:custGeom>
              <a:avLst/>
              <a:gdLst/>
              <a:ahLst/>
              <a:cxnLst/>
              <a:rect l="l" t="t" r="r" b="b"/>
              <a:pathLst>
                <a:path w="2819400" h="1143000">
                  <a:moveTo>
                    <a:pt x="0" y="946150"/>
                  </a:moveTo>
                  <a:lnTo>
                    <a:pt x="0" y="189230"/>
                  </a:lnTo>
                  <a:lnTo>
                    <a:pt x="5101" y="145620"/>
                  </a:lnTo>
                  <a:lnTo>
                    <a:pt x="19614" y="105704"/>
                  </a:lnTo>
                  <a:lnTo>
                    <a:pt x="42350" y="70582"/>
                  </a:lnTo>
                  <a:lnTo>
                    <a:pt x="72122" y="41350"/>
                  </a:lnTo>
                  <a:lnTo>
                    <a:pt x="107741" y="19110"/>
                  </a:lnTo>
                  <a:lnTo>
                    <a:pt x="148020" y="4960"/>
                  </a:lnTo>
                  <a:lnTo>
                    <a:pt x="191770" y="0"/>
                  </a:lnTo>
                  <a:lnTo>
                    <a:pt x="2623058" y="0"/>
                  </a:lnTo>
                  <a:lnTo>
                    <a:pt x="2667060" y="4960"/>
                  </a:lnTo>
                  <a:lnTo>
                    <a:pt x="2707992" y="19110"/>
                  </a:lnTo>
                  <a:lnTo>
                    <a:pt x="2744504" y="41350"/>
                  </a:lnTo>
                  <a:lnTo>
                    <a:pt x="2775249" y="70582"/>
                  </a:lnTo>
                  <a:lnTo>
                    <a:pt x="2798878" y="105704"/>
                  </a:lnTo>
                  <a:lnTo>
                    <a:pt x="2814045" y="145620"/>
                  </a:lnTo>
                  <a:lnTo>
                    <a:pt x="2819400" y="189230"/>
                  </a:lnTo>
                  <a:lnTo>
                    <a:pt x="2819400" y="946150"/>
                  </a:lnTo>
                  <a:lnTo>
                    <a:pt x="2814045" y="990182"/>
                  </a:lnTo>
                  <a:lnTo>
                    <a:pt x="2798878" y="1031186"/>
                  </a:lnTo>
                  <a:lnTo>
                    <a:pt x="2775249" y="1067797"/>
                  </a:lnTo>
                  <a:lnTo>
                    <a:pt x="2744504" y="1098650"/>
                  </a:lnTo>
                  <a:lnTo>
                    <a:pt x="2707992" y="1122378"/>
                  </a:lnTo>
                  <a:lnTo>
                    <a:pt x="2667060" y="1137617"/>
                  </a:lnTo>
                  <a:lnTo>
                    <a:pt x="2623058" y="1143000"/>
                  </a:lnTo>
                  <a:lnTo>
                    <a:pt x="191770" y="1143000"/>
                  </a:lnTo>
                  <a:lnTo>
                    <a:pt x="148020" y="1137617"/>
                  </a:lnTo>
                  <a:lnTo>
                    <a:pt x="107741" y="1122378"/>
                  </a:lnTo>
                  <a:lnTo>
                    <a:pt x="72122" y="1098650"/>
                  </a:lnTo>
                  <a:lnTo>
                    <a:pt x="42350" y="1067797"/>
                  </a:lnTo>
                  <a:lnTo>
                    <a:pt x="19614" y="1031185"/>
                  </a:lnTo>
                  <a:lnTo>
                    <a:pt x="5101" y="990181"/>
                  </a:lnTo>
                  <a:lnTo>
                    <a:pt x="0" y="946150"/>
                  </a:lnTo>
                  <a:close/>
                </a:path>
              </a:pathLst>
            </a:custGeom>
            <a:ln w="127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672295" y="6825513"/>
            <a:ext cx="137795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100" dirty="0">
                <a:latin typeface="Liberation Sans Narrow"/>
                <a:cs typeface="Liberation Sans Narrow"/>
              </a:rPr>
              <a:t>Muscle</a:t>
            </a:r>
            <a:endParaRPr sz="3800">
              <a:latin typeface="Liberation Sans Narrow"/>
              <a:cs typeface="Liberation Sans Narrow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5384800" y="5257800"/>
            <a:ext cx="2882900" cy="3695700"/>
            <a:chOff x="5384800" y="5257800"/>
            <a:chExt cx="2882900" cy="3695700"/>
          </a:xfrm>
        </p:grpSpPr>
        <p:sp>
          <p:nvSpPr>
            <p:cNvPr id="9" name="object 9"/>
            <p:cNvSpPr/>
            <p:nvPr/>
          </p:nvSpPr>
          <p:spPr>
            <a:xfrm>
              <a:off x="5441950" y="5264150"/>
              <a:ext cx="2819400" cy="1143000"/>
            </a:xfrm>
            <a:custGeom>
              <a:avLst/>
              <a:gdLst/>
              <a:ahLst/>
              <a:cxnLst/>
              <a:rect l="l" t="t" r="r" b="b"/>
              <a:pathLst>
                <a:path w="2819400" h="1143000">
                  <a:moveTo>
                    <a:pt x="0" y="946150"/>
                  </a:moveTo>
                  <a:lnTo>
                    <a:pt x="0" y="193294"/>
                  </a:lnTo>
                  <a:lnTo>
                    <a:pt x="5242" y="149459"/>
                  </a:lnTo>
                  <a:lnTo>
                    <a:pt x="20117" y="108963"/>
                  </a:lnTo>
                  <a:lnTo>
                    <a:pt x="43350" y="73046"/>
                  </a:lnTo>
                  <a:lnTo>
                    <a:pt x="73662" y="42950"/>
                  </a:lnTo>
                  <a:lnTo>
                    <a:pt x="109777" y="19916"/>
                  </a:lnTo>
                  <a:lnTo>
                    <a:pt x="150418" y="5186"/>
                  </a:lnTo>
                  <a:lnTo>
                    <a:pt x="194309" y="0"/>
                  </a:lnTo>
                  <a:lnTo>
                    <a:pt x="2625597" y="0"/>
                  </a:lnTo>
                  <a:lnTo>
                    <a:pt x="2669459" y="5186"/>
                  </a:lnTo>
                  <a:lnTo>
                    <a:pt x="2710028" y="19916"/>
                  </a:lnTo>
                  <a:lnTo>
                    <a:pt x="2746044" y="42950"/>
                  </a:lnTo>
                  <a:lnTo>
                    <a:pt x="2776248" y="73046"/>
                  </a:lnTo>
                  <a:lnTo>
                    <a:pt x="2799381" y="108963"/>
                  </a:lnTo>
                  <a:lnTo>
                    <a:pt x="2814185" y="149459"/>
                  </a:lnTo>
                  <a:lnTo>
                    <a:pt x="2819399" y="193294"/>
                  </a:lnTo>
                  <a:lnTo>
                    <a:pt x="2819399" y="950214"/>
                  </a:lnTo>
                  <a:lnTo>
                    <a:pt x="2814185" y="994020"/>
                  </a:lnTo>
                  <a:lnTo>
                    <a:pt x="2799381" y="1034444"/>
                  </a:lnTo>
                  <a:lnTo>
                    <a:pt x="2776248" y="1070261"/>
                  </a:lnTo>
                  <a:lnTo>
                    <a:pt x="2746044" y="1100249"/>
                  </a:lnTo>
                  <a:lnTo>
                    <a:pt x="2710028" y="1123184"/>
                  </a:lnTo>
                  <a:lnTo>
                    <a:pt x="2669459" y="1137842"/>
                  </a:lnTo>
                  <a:lnTo>
                    <a:pt x="2625597" y="1143000"/>
                  </a:lnTo>
                  <a:lnTo>
                    <a:pt x="194309" y="1143000"/>
                  </a:lnTo>
                  <a:lnTo>
                    <a:pt x="150418" y="1137617"/>
                  </a:lnTo>
                  <a:lnTo>
                    <a:pt x="109777" y="1122378"/>
                  </a:lnTo>
                  <a:lnTo>
                    <a:pt x="73662" y="1098650"/>
                  </a:lnTo>
                  <a:lnTo>
                    <a:pt x="43350" y="1067797"/>
                  </a:lnTo>
                  <a:lnTo>
                    <a:pt x="20117" y="1031186"/>
                  </a:lnTo>
                  <a:lnTo>
                    <a:pt x="5242" y="990181"/>
                  </a:lnTo>
                  <a:lnTo>
                    <a:pt x="0" y="946150"/>
                  </a:lnTo>
                  <a:close/>
                </a:path>
              </a:pathLst>
            </a:custGeom>
            <a:ln w="127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5391150" y="7804149"/>
              <a:ext cx="2819400" cy="1143000"/>
            </a:xfrm>
            <a:custGeom>
              <a:avLst/>
              <a:gdLst/>
              <a:ahLst/>
              <a:cxnLst/>
              <a:rect l="l" t="t" r="r" b="b"/>
              <a:pathLst>
                <a:path w="2819400" h="1143000">
                  <a:moveTo>
                    <a:pt x="0" y="946150"/>
                  </a:moveTo>
                  <a:lnTo>
                    <a:pt x="0" y="189230"/>
                  </a:lnTo>
                  <a:lnTo>
                    <a:pt x="5354" y="145620"/>
                  </a:lnTo>
                  <a:lnTo>
                    <a:pt x="20520" y="105704"/>
                  </a:lnTo>
                  <a:lnTo>
                    <a:pt x="44149" y="70582"/>
                  </a:lnTo>
                  <a:lnTo>
                    <a:pt x="74894" y="41350"/>
                  </a:lnTo>
                  <a:lnTo>
                    <a:pt x="111406" y="19110"/>
                  </a:lnTo>
                  <a:lnTo>
                    <a:pt x="152338" y="4960"/>
                  </a:lnTo>
                  <a:lnTo>
                    <a:pt x="196341" y="0"/>
                  </a:lnTo>
                  <a:lnTo>
                    <a:pt x="2627629" y="0"/>
                  </a:lnTo>
                  <a:lnTo>
                    <a:pt x="2671379" y="4960"/>
                  </a:lnTo>
                  <a:lnTo>
                    <a:pt x="2711657" y="19110"/>
                  </a:lnTo>
                  <a:lnTo>
                    <a:pt x="2747276" y="41350"/>
                  </a:lnTo>
                  <a:lnTo>
                    <a:pt x="2777048" y="70582"/>
                  </a:lnTo>
                  <a:lnTo>
                    <a:pt x="2799784" y="105704"/>
                  </a:lnTo>
                  <a:lnTo>
                    <a:pt x="2814298" y="145620"/>
                  </a:lnTo>
                  <a:lnTo>
                    <a:pt x="2819399" y="189230"/>
                  </a:lnTo>
                  <a:lnTo>
                    <a:pt x="2819399" y="946150"/>
                  </a:lnTo>
                  <a:lnTo>
                    <a:pt x="2814298" y="990182"/>
                  </a:lnTo>
                  <a:lnTo>
                    <a:pt x="2799784" y="1031186"/>
                  </a:lnTo>
                  <a:lnTo>
                    <a:pt x="2777048" y="1067797"/>
                  </a:lnTo>
                  <a:lnTo>
                    <a:pt x="2747276" y="1098650"/>
                  </a:lnTo>
                  <a:lnTo>
                    <a:pt x="2711657" y="1122378"/>
                  </a:lnTo>
                  <a:lnTo>
                    <a:pt x="2671379" y="1137617"/>
                  </a:lnTo>
                  <a:lnTo>
                    <a:pt x="2627629" y="1143000"/>
                  </a:lnTo>
                  <a:lnTo>
                    <a:pt x="196341" y="1143000"/>
                  </a:lnTo>
                  <a:lnTo>
                    <a:pt x="152338" y="1137617"/>
                  </a:lnTo>
                  <a:lnTo>
                    <a:pt x="111406" y="1122378"/>
                  </a:lnTo>
                  <a:lnTo>
                    <a:pt x="74894" y="1098650"/>
                  </a:lnTo>
                  <a:lnTo>
                    <a:pt x="44149" y="1067797"/>
                  </a:lnTo>
                  <a:lnTo>
                    <a:pt x="20520" y="1031185"/>
                  </a:lnTo>
                  <a:lnTo>
                    <a:pt x="5354" y="990181"/>
                  </a:lnTo>
                  <a:lnTo>
                    <a:pt x="0" y="946150"/>
                  </a:lnTo>
                  <a:close/>
                </a:path>
              </a:pathLst>
            </a:custGeom>
            <a:ln w="127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1415834" y="3476777"/>
            <a:ext cx="6114415" cy="2734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2215515" algn="ctr">
              <a:lnSpc>
                <a:spcPct val="100000"/>
              </a:lnSpc>
              <a:spcBef>
                <a:spcPts val="100"/>
              </a:spcBef>
            </a:pPr>
            <a:r>
              <a:rPr sz="3800" spc="85" dirty="0">
                <a:latin typeface="Liberation Sans Narrow"/>
                <a:cs typeface="Liberation Sans Narrow"/>
              </a:rPr>
              <a:t>Analgesia/Education</a:t>
            </a:r>
            <a:endParaRPr sz="3800">
              <a:latin typeface="Liberation Sans Narrow"/>
              <a:cs typeface="Liberation Sans Narrow"/>
            </a:endParaRPr>
          </a:p>
          <a:p>
            <a:pPr>
              <a:lnSpc>
                <a:spcPct val="100000"/>
              </a:lnSpc>
              <a:spcBef>
                <a:spcPts val="4260"/>
              </a:spcBef>
            </a:pPr>
            <a:endParaRPr sz="3800">
              <a:latin typeface="Liberation Sans Narrow"/>
              <a:cs typeface="Liberation Sans Narrow"/>
            </a:endParaRPr>
          </a:p>
          <a:p>
            <a:pPr marR="2215515" algn="ctr">
              <a:lnSpc>
                <a:spcPts val="4070"/>
              </a:lnSpc>
            </a:pPr>
            <a:r>
              <a:rPr sz="3800" spc="210" dirty="0">
                <a:latin typeface="Liberation Sans Narrow"/>
                <a:cs typeface="Liberation Sans Narrow"/>
              </a:rPr>
              <a:t>Quality </a:t>
            </a:r>
            <a:r>
              <a:rPr sz="3800" spc="265" dirty="0">
                <a:latin typeface="Liberation Sans Narrow"/>
                <a:cs typeface="Liberation Sans Narrow"/>
              </a:rPr>
              <a:t>ROM</a:t>
            </a:r>
            <a:endParaRPr sz="3800">
              <a:latin typeface="Liberation Sans Narrow"/>
              <a:cs typeface="Liberation Sans Narrow"/>
            </a:endParaRPr>
          </a:p>
          <a:p>
            <a:pPr marR="5080" algn="r">
              <a:lnSpc>
                <a:spcPts val="4070"/>
              </a:lnSpc>
            </a:pPr>
            <a:r>
              <a:rPr sz="3800" spc="155" dirty="0">
                <a:latin typeface="Liberation Sans Narrow"/>
                <a:cs typeface="Liberation Sans Narrow"/>
              </a:rPr>
              <a:t>Timing</a:t>
            </a:r>
            <a:endParaRPr sz="3800">
              <a:latin typeface="Liberation Sans Narrow"/>
              <a:cs typeface="Liberation Sans Narrow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972809" y="8044715"/>
            <a:ext cx="1669414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125" dirty="0">
                <a:latin typeface="Liberation Sans Narrow"/>
                <a:cs typeface="Liberation Sans Narrow"/>
              </a:rPr>
              <a:t>Strength</a:t>
            </a:r>
            <a:endParaRPr sz="3800">
              <a:latin typeface="Liberation Sans Narrow"/>
              <a:cs typeface="Liberation Sans Narrow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10046394" y="5608320"/>
            <a:ext cx="2812415" cy="2715260"/>
          </a:xfrm>
          <a:custGeom>
            <a:avLst/>
            <a:gdLst/>
            <a:ahLst/>
            <a:cxnLst/>
            <a:rect l="l" t="t" r="r" b="b"/>
            <a:pathLst>
              <a:path w="2812415" h="2715259">
                <a:moveTo>
                  <a:pt x="2400253" y="397565"/>
                </a:moveTo>
                <a:lnTo>
                  <a:pt x="2434558" y="431842"/>
                </a:lnTo>
                <a:lnTo>
                  <a:pt x="2467372" y="466975"/>
                </a:lnTo>
                <a:lnTo>
                  <a:pt x="2498694" y="502926"/>
                </a:lnTo>
                <a:lnTo>
                  <a:pt x="2528525" y="539657"/>
                </a:lnTo>
                <a:lnTo>
                  <a:pt x="2556864" y="577131"/>
                </a:lnTo>
                <a:lnTo>
                  <a:pt x="2583712" y="615310"/>
                </a:lnTo>
                <a:lnTo>
                  <a:pt x="2609068" y="654154"/>
                </a:lnTo>
                <a:lnTo>
                  <a:pt x="2632933" y="693626"/>
                </a:lnTo>
                <a:lnTo>
                  <a:pt x="2655306" y="733689"/>
                </a:lnTo>
                <a:lnTo>
                  <a:pt x="2676188" y="774303"/>
                </a:lnTo>
                <a:lnTo>
                  <a:pt x="2695578" y="815432"/>
                </a:lnTo>
                <a:lnTo>
                  <a:pt x="2713476" y="857036"/>
                </a:lnTo>
                <a:lnTo>
                  <a:pt x="2729883" y="899078"/>
                </a:lnTo>
                <a:lnTo>
                  <a:pt x="2744798" y="941520"/>
                </a:lnTo>
                <a:lnTo>
                  <a:pt x="2758222" y="984323"/>
                </a:lnTo>
                <a:lnTo>
                  <a:pt x="2770155" y="1027450"/>
                </a:lnTo>
                <a:lnTo>
                  <a:pt x="2780595" y="1070862"/>
                </a:lnTo>
                <a:lnTo>
                  <a:pt x="2789545" y="1114522"/>
                </a:lnTo>
                <a:lnTo>
                  <a:pt x="2797002" y="1158391"/>
                </a:lnTo>
                <a:lnTo>
                  <a:pt x="2802969" y="1202432"/>
                </a:lnTo>
                <a:lnTo>
                  <a:pt x="2807443" y="1246605"/>
                </a:lnTo>
                <a:lnTo>
                  <a:pt x="2810426" y="1290874"/>
                </a:lnTo>
                <a:lnTo>
                  <a:pt x="2811918" y="1335200"/>
                </a:lnTo>
                <a:lnTo>
                  <a:pt x="2811918" y="1379545"/>
                </a:lnTo>
                <a:lnTo>
                  <a:pt x="2810426" y="1423871"/>
                </a:lnTo>
                <a:lnTo>
                  <a:pt x="2807443" y="1468140"/>
                </a:lnTo>
                <a:lnTo>
                  <a:pt x="2802969" y="1512314"/>
                </a:lnTo>
                <a:lnTo>
                  <a:pt x="2797002" y="1556354"/>
                </a:lnTo>
                <a:lnTo>
                  <a:pt x="2789545" y="1600223"/>
                </a:lnTo>
                <a:lnTo>
                  <a:pt x="2780595" y="1643883"/>
                </a:lnTo>
                <a:lnTo>
                  <a:pt x="2770155" y="1687295"/>
                </a:lnTo>
                <a:lnTo>
                  <a:pt x="2758222" y="1730422"/>
                </a:lnTo>
                <a:lnTo>
                  <a:pt x="2744798" y="1773225"/>
                </a:lnTo>
                <a:lnTo>
                  <a:pt x="2729883" y="1815667"/>
                </a:lnTo>
                <a:lnTo>
                  <a:pt x="2713476" y="1857709"/>
                </a:lnTo>
                <a:lnTo>
                  <a:pt x="2695578" y="1899313"/>
                </a:lnTo>
                <a:lnTo>
                  <a:pt x="2676188" y="1940441"/>
                </a:lnTo>
                <a:lnTo>
                  <a:pt x="2655306" y="1981056"/>
                </a:lnTo>
                <a:lnTo>
                  <a:pt x="2632933" y="2021118"/>
                </a:lnTo>
                <a:lnTo>
                  <a:pt x="2609068" y="2060590"/>
                </a:lnTo>
                <a:lnTo>
                  <a:pt x="2583712" y="2099435"/>
                </a:lnTo>
                <a:lnTo>
                  <a:pt x="2556864" y="2137613"/>
                </a:lnTo>
                <a:lnTo>
                  <a:pt x="2528525" y="2175086"/>
                </a:lnTo>
                <a:lnTo>
                  <a:pt x="2498694" y="2211818"/>
                </a:lnTo>
                <a:lnTo>
                  <a:pt x="2467372" y="2247769"/>
                </a:lnTo>
                <a:lnTo>
                  <a:pt x="2434558" y="2282902"/>
                </a:lnTo>
                <a:lnTo>
                  <a:pt x="2400253" y="2317178"/>
                </a:lnTo>
                <a:lnTo>
                  <a:pt x="2365494" y="2349619"/>
                </a:lnTo>
                <a:lnTo>
                  <a:pt x="2329883" y="2380679"/>
                </a:lnTo>
                <a:lnTo>
                  <a:pt x="2293458" y="2410359"/>
                </a:lnTo>
                <a:lnTo>
                  <a:pt x="2256256" y="2438659"/>
                </a:lnTo>
                <a:lnTo>
                  <a:pt x="2218313" y="2465578"/>
                </a:lnTo>
                <a:lnTo>
                  <a:pt x="2179667" y="2491116"/>
                </a:lnTo>
                <a:lnTo>
                  <a:pt x="2140354" y="2515275"/>
                </a:lnTo>
                <a:lnTo>
                  <a:pt x="2100412" y="2538052"/>
                </a:lnTo>
                <a:lnTo>
                  <a:pt x="2059878" y="2559449"/>
                </a:lnTo>
                <a:lnTo>
                  <a:pt x="2018788" y="2579466"/>
                </a:lnTo>
                <a:lnTo>
                  <a:pt x="1977180" y="2598102"/>
                </a:lnTo>
                <a:lnTo>
                  <a:pt x="1935091" y="2615358"/>
                </a:lnTo>
                <a:lnTo>
                  <a:pt x="1892557" y="2631233"/>
                </a:lnTo>
                <a:lnTo>
                  <a:pt x="1849617" y="2645728"/>
                </a:lnTo>
                <a:lnTo>
                  <a:pt x="1806306" y="2658843"/>
                </a:lnTo>
                <a:lnTo>
                  <a:pt x="1762662" y="2670577"/>
                </a:lnTo>
                <a:lnTo>
                  <a:pt x="1718721" y="2680930"/>
                </a:lnTo>
                <a:lnTo>
                  <a:pt x="1674522" y="2689903"/>
                </a:lnTo>
                <a:lnTo>
                  <a:pt x="1630101" y="2697496"/>
                </a:lnTo>
                <a:lnTo>
                  <a:pt x="1585494" y="2703708"/>
                </a:lnTo>
                <a:lnTo>
                  <a:pt x="1540739" y="2708539"/>
                </a:lnTo>
                <a:lnTo>
                  <a:pt x="1495873" y="2711991"/>
                </a:lnTo>
                <a:lnTo>
                  <a:pt x="1450934" y="2714061"/>
                </a:lnTo>
                <a:lnTo>
                  <a:pt x="1405957" y="2714752"/>
                </a:lnTo>
                <a:lnTo>
                  <a:pt x="1360980" y="2714061"/>
                </a:lnTo>
                <a:lnTo>
                  <a:pt x="1316040" y="2711991"/>
                </a:lnTo>
                <a:lnTo>
                  <a:pt x="1271174" y="2708539"/>
                </a:lnTo>
                <a:lnTo>
                  <a:pt x="1226420" y="2703708"/>
                </a:lnTo>
                <a:lnTo>
                  <a:pt x="1181813" y="2697496"/>
                </a:lnTo>
                <a:lnTo>
                  <a:pt x="1137392" y="2689903"/>
                </a:lnTo>
                <a:lnTo>
                  <a:pt x="1093192" y="2680930"/>
                </a:lnTo>
                <a:lnTo>
                  <a:pt x="1049252" y="2670577"/>
                </a:lnTo>
                <a:lnTo>
                  <a:pt x="1005608" y="2658843"/>
                </a:lnTo>
                <a:lnTo>
                  <a:pt x="962297" y="2645728"/>
                </a:lnTo>
                <a:lnTo>
                  <a:pt x="919356" y="2631233"/>
                </a:lnTo>
                <a:lnTo>
                  <a:pt x="876823" y="2615358"/>
                </a:lnTo>
                <a:lnTo>
                  <a:pt x="834734" y="2598102"/>
                </a:lnTo>
                <a:lnTo>
                  <a:pt x="793126" y="2579466"/>
                </a:lnTo>
                <a:lnTo>
                  <a:pt x="752037" y="2559449"/>
                </a:lnTo>
                <a:lnTo>
                  <a:pt x="711502" y="2538052"/>
                </a:lnTo>
                <a:lnTo>
                  <a:pt x="671560" y="2515275"/>
                </a:lnTo>
                <a:lnTo>
                  <a:pt x="632248" y="2491116"/>
                </a:lnTo>
                <a:lnTo>
                  <a:pt x="593602" y="2465578"/>
                </a:lnTo>
                <a:lnTo>
                  <a:pt x="555659" y="2438659"/>
                </a:lnTo>
                <a:lnTo>
                  <a:pt x="518457" y="2410359"/>
                </a:lnTo>
                <a:lnTo>
                  <a:pt x="482032" y="2380679"/>
                </a:lnTo>
                <a:lnTo>
                  <a:pt x="446422" y="2349619"/>
                </a:lnTo>
                <a:lnTo>
                  <a:pt x="411663" y="2317178"/>
                </a:lnTo>
                <a:lnTo>
                  <a:pt x="377357" y="2282902"/>
                </a:lnTo>
                <a:lnTo>
                  <a:pt x="344544" y="2247769"/>
                </a:lnTo>
                <a:lnTo>
                  <a:pt x="313221" y="2211818"/>
                </a:lnTo>
                <a:lnTo>
                  <a:pt x="283391" y="2175086"/>
                </a:lnTo>
                <a:lnTo>
                  <a:pt x="255052" y="2137613"/>
                </a:lnTo>
                <a:lnTo>
                  <a:pt x="228204" y="2099435"/>
                </a:lnTo>
                <a:lnTo>
                  <a:pt x="202848" y="2060590"/>
                </a:lnTo>
                <a:lnTo>
                  <a:pt x="178983" y="2021118"/>
                </a:lnTo>
                <a:lnTo>
                  <a:pt x="156610" y="1981056"/>
                </a:lnTo>
                <a:lnTo>
                  <a:pt x="135729" y="1940441"/>
                </a:lnTo>
                <a:lnTo>
                  <a:pt x="116339" y="1899313"/>
                </a:lnTo>
                <a:lnTo>
                  <a:pt x="98441" y="1857709"/>
                </a:lnTo>
                <a:lnTo>
                  <a:pt x="82034" y="1815667"/>
                </a:lnTo>
                <a:lnTo>
                  <a:pt x="67118" y="1773225"/>
                </a:lnTo>
                <a:lnTo>
                  <a:pt x="53695" y="1730422"/>
                </a:lnTo>
                <a:lnTo>
                  <a:pt x="41762" y="1687295"/>
                </a:lnTo>
                <a:lnTo>
                  <a:pt x="31322" y="1643883"/>
                </a:lnTo>
                <a:lnTo>
                  <a:pt x="22372" y="1600223"/>
                </a:lnTo>
                <a:lnTo>
                  <a:pt x="14915" y="1556354"/>
                </a:lnTo>
                <a:lnTo>
                  <a:pt x="8949" y="1512314"/>
                </a:lnTo>
                <a:lnTo>
                  <a:pt x="4474" y="1468140"/>
                </a:lnTo>
                <a:lnTo>
                  <a:pt x="1491" y="1423871"/>
                </a:lnTo>
                <a:lnTo>
                  <a:pt x="0" y="1379545"/>
                </a:lnTo>
                <a:lnTo>
                  <a:pt x="0" y="1335200"/>
                </a:lnTo>
                <a:lnTo>
                  <a:pt x="1491" y="1290874"/>
                </a:lnTo>
                <a:lnTo>
                  <a:pt x="4474" y="1246605"/>
                </a:lnTo>
                <a:lnTo>
                  <a:pt x="8949" y="1202432"/>
                </a:lnTo>
                <a:lnTo>
                  <a:pt x="14915" y="1158391"/>
                </a:lnTo>
                <a:lnTo>
                  <a:pt x="22372" y="1114522"/>
                </a:lnTo>
                <a:lnTo>
                  <a:pt x="31322" y="1070862"/>
                </a:lnTo>
                <a:lnTo>
                  <a:pt x="41762" y="1027450"/>
                </a:lnTo>
                <a:lnTo>
                  <a:pt x="53695" y="984323"/>
                </a:lnTo>
                <a:lnTo>
                  <a:pt x="67118" y="941520"/>
                </a:lnTo>
                <a:lnTo>
                  <a:pt x="82034" y="899078"/>
                </a:lnTo>
                <a:lnTo>
                  <a:pt x="98441" y="857036"/>
                </a:lnTo>
                <a:lnTo>
                  <a:pt x="116339" y="815432"/>
                </a:lnTo>
                <a:lnTo>
                  <a:pt x="135729" y="774303"/>
                </a:lnTo>
                <a:lnTo>
                  <a:pt x="156610" y="733689"/>
                </a:lnTo>
                <a:lnTo>
                  <a:pt x="178983" y="693626"/>
                </a:lnTo>
                <a:lnTo>
                  <a:pt x="202848" y="654154"/>
                </a:lnTo>
                <a:lnTo>
                  <a:pt x="228204" y="615310"/>
                </a:lnTo>
                <a:lnTo>
                  <a:pt x="255052" y="577131"/>
                </a:lnTo>
                <a:lnTo>
                  <a:pt x="283391" y="539657"/>
                </a:lnTo>
                <a:lnTo>
                  <a:pt x="313221" y="502926"/>
                </a:lnTo>
                <a:lnTo>
                  <a:pt x="344544" y="466975"/>
                </a:lnTo>
                <a:lnTo>
                  <a:pt x="377357" y="431842"/>
                </a:lnTo>
                <a:lnTo>
                  <a:pt x="411663" y="397565"/>
                </a:lnTo>
                <a:lnTo>
                  <a:pt x="446422" y="365125"/>
                </a:lnTo>
                <a:lnTo>
                  <a:pt x="482032" y="334065"/>
                </a:lnTo>
                <a:lnTo>
                  <a:pt x="518457" y="304386"/>
                </a:lnTo>
                <a:lnTo>
                  <a:pt x="555659" y="276087"/>
                </a:lnTo>
                <a:lnTo>
                  <a:pt x="593602" y="249168"/>
                </a:lnTo>
                <a:lnTo>
                  <a:pt x="632248" y="223630"/>
                </a:lnTo>
                <a:lnTo>
                  <a:pt x="671560" y="199473"/>
                </a:lnTo>
                <a:lnTo>
                  <a:pt x="711502" y="176695"/>
                </a:lnTo>
                <a:lnTo>
                  <a:pt x="752037" y="155299"/>
                </a:lnTo>
                <a:lnTo>
                  <a:pt x="793126" y="135282"/>
                </a:lnTo>
                <a:lnTo>
                  <a:pt x="834734" y="116646"/>
                </a:lnTo>
                <a:lnTo>
                  <a:pt x="876823" y="99391"/>
                </a:lnTo>
                <a:lnTo>
                  <a:pt x="919356" y="83516"/>
                </a:lnTo>
                <a:lnTo>
                  <a:pt x="962297" y="69021"/>
                </a:lnTo>
                <a:lnTo>
                  <a:pt x="1005608" y="55907"/>
                </a:lnTo>
                <a:lnTo>
                  <a:pt x="1049252" y="44173"/>
                </a:lnTo>
                <a:lnTo>
                  <a:pt x="1093192" y="33820"/>
                </a:lnTo>
                <a:lnTo>
                  <a:pt x="1137392" y="24847"/>
                </a:lnTo>
                <a:lnTo>
                  <a:pt x="1181813" y="17255"/>
                </a:lnTo>
                <a:lnTo>
                  <a:pt x="1226420" y="11043"/>
                </a:lnTo>
                <a:lnTo>
                  <a:pt x="1271174" y="6211"/>
                </a:lnTo>
                <a:lnTo>
                  <a:pt x="1316040" y="2760"/>
                </a:lnTo>
                <a:lnTo>
                  <a:pt x="1360980" y="690"/>
                </a:lnTo>
                <a:lnTo>
                  <a:pt x="1405957" y="0"/>
                </a:lnTo>
                <a:lnTo>
                  <a:pt x="1450934" y="690"/>
                </a:lnTo>
                <a:lnTo>
                  <a:pt x="1495873" y="2760"/>
                </a:lnTo>
                <a:lnTo>
                  <a:pt x="1540739" y="6211"/>
                </a:lnTo>
                <a:lnTo>
                  <a:pt x="1585494" y="11043"/>
                </a:lnTo>
                <a:lnTo>
                  <a:pt x="1630101" y="17255"/>
                </a:lnTo>
                <a:lnTo>
                  <a:pt x="1674522" y="24847"/>
                </a:lnTo>
                <a:lnTo>
                  <a:pt x="1718721" y="33820"/>
                </a:lnTo>
                <a:lnTo>
                  <a:pt x="1762662" y="44173"/>
                </a:lnTo>
                <a:lnTo>
                  <a:pt x="1806306" y="55907"/>
                </a:lnTo>
                <a:lnTo>
                  <a:pt x="1849617" y="69021"/>
                </a:lnTo>
                <a:lnTo>
                  <a:pt x="1892557" y="83516"/>
                </a:lnTo>
                <a:lnTo>
                  <a:pt x="1935091" y="99391"/>
                </a:lnTo>
                <a:lnTo>
                  <a:pt x="1977180" y="116646"/>
                </a:lnTo>
                <a:lnTo>
                  <a:pt x="2018788" y="135282"/>
                </a:lnTo>
                <a:lnTo>
                  <a:pt x="2059878" y="155299"/>
                </a:lnTo>
                <a:lnTo>
                  <a:pt x="2100412" y="176695"/>
                </a:lnTo>
                <a:lnTo>
                  <a:pt x="2140354" y="199473"/>
                </a:lnTo>
                <a:lnTo>
                  <a:pt x="2179667" y="223630"/>
                </a:lnTo>
                <a:lnTo>
                  <a:pt x="2218313" y="249168"/>
                </a:lnTo>
                <a:lnTo>
                  <a:pt x="2256256" y="276087"/>
                </a:lnTo>
                <a:lnTo>
                  <a:pt x="2293458" y="304386"/>
                </a:lnTo>
                <a:lnTo>
                  <a:pt x="2329883" y="334065"/>
                </a:lnTo>
                <a:lnTo>
                  <a:pt x="2365494" y="365125"/>
                </a:lnTo>
                <a:lnTo>
                  <a:pt x="2400253" y="397565"/>
                </a:lnTo>
              </a:path>
            </a:pathLst>
          </a:custGeom>
          <a:ln w="12700">
            <a:solidFill>
              <a:srgbClr val="B51A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10728426" y="6089421"/>
            <a:ext cx="1488440" cy="1722120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2700" marR="5080" algn="ctr">
              <a:lnSpc>
                <a:spcPts val="4400"/>
              </a:lnSpc>
              <a:spcBef>
                <a:spcPts val="360"/>
              </a:spcBef>
            </a:pPr>
            <a:r>
              <a:rPr sz="3800" spc="110" dirty="0">
                <a:latin typeface="Liberation Sans Narrow"/>
                <a:cs typeface="Liberation Sans Narrow"/>
              </a:rPr>
              <a:t>Patient </a:t>
            </a:r>
            <a:r>
              <a:rPr sz="3800" spc="60" dirty="0">
                <a:latin typeface="Liberation Sans Narrow"/>
                <a:cs typeface="Liberation Sans Narrow"/>
              </a:rPr>
              <a:t>Specific </a:t>
            </a:r>
            <a:r>
              <a:rPr sz="3800" spc="155" dirty="0">
                <a:latin typeface="Liberation Sans Narrow"/>
                <a:cs typeface="Liberation Sans Narrow"/>
              </a:rPr>
              <a:t>Goal</a:t>
            </a:r>
            <a:endParaRPr sz="3800" dirty="0">
              <a:latin typeface="Liberation Sans Narrow"/>
              <a:cs typeface="Liberation Sans Narrow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3303447" y="4311396"/>
            <a:ext cx="6845934" cy="3743325"/>
            <a:chOff x="3303447" y="4311396"/>
            <a:chExt cx="6845934" cy="3743325"/>
          </a:xfrm>
        </p:grpSpPr>
        <p:sp>
          <p:nvSpPr>
            <p:cNvPr id="16" name="object 16"/>
            <p:cNvSpPr/>
            <p:nvPr/>
          </p:nvSpPr>
          <p:spPr>
            <a:xfrm>
              <a:off x="3348736" y="4324096"/>
              <a:ext cx="17145" cy="553085"/>
            </a:xfrm>
            <a:custGeom>
              <a:avLst/>
              <a:gdLst/>
              <a:ahLst/>
              <a:cxnLst/>
              <a:rect l="l" t="t" r="r" b="b"/>
              <a:pathLst>
                <a:path w="17145" h="553085">
                  <a:moveTo>
                    <a:pt x="16764" y="552704"/>
                  </a:moveTo>
                  <a:lnTo>
                    <a:pt x="16764" y="542574"/>
                  </a:lnTo>
                  <a:lnTo>
                    <a:pt x="0" y="0"/>
                  </a:lnTo>
                </a:path>
              </a:pathLst>
            </a:custGeom>
            <a:ln w="254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303447" y="4832070"/>
              <a:ext cx="121881" cy="123443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3364992" y="5998464"/>
              <a:ext cx="13335" cy="554990"/>
            </a:xfrm>
            <a:custGeom>
              <a:avLst/>
              <a:gdLst/>
              <a:ahLst/>
              <a:cxnLst/>
              <a:rect l="l" t="t" r="r" b="b"/>
              <a:pathLst>
                <a:path w="13335" h="554990">
                  <a:moveTo>
                    <a:pt x="13208" y="554736"/>
                  </a:moveTo>
                  <a:lnTo>
                    <a:pt x="13208" y="542574"/>
                  </a:lnTo>
                  <a:lnTo>
                    <a:pt x="0" y="0"/>
                  </a:lnTo>
                </a:path>
              </a:pathLst>
            </a:custGeom>
            <a:ln w="254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16147" y="6508470"/>
              <a:ext cx="121881" cy="123443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4795520" y="7136384"/>
              <a:ext cx="551180" cy="852169"/>
            </a:xfrm>
            <a:custGeom>
              <a:avLst/>
              <a:gdLst/>
              <a:ahLst/>
              <a:cxnLst/>
              <a:rect l="l" t="t" r="r" b="b"/>
              <a:pathLst>
                <a:path w="551179" h="852170">
                  <a:moveTo>
                    <a:pt x="551180" y="851916"/>
                  </a:moveTo>
                  <a:lnTo>
                    <a:pt x="538480" y="839839"/>
                  </a:lnTo>
                  <a:lnTo>
                    <a:pt x="0" y="0"/>
                  </a:lnTo>
                </a:path>
              </a:pathLst>
            </a:custGeom>
            <a:ln w="254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272062" y="7918970"/>
              <a:ext cx="117475" cy="135890"/>
            </a:xfrm>
            <a:custGeom>
              <a:avLst/>
              <a:gdLst/>
              <a:ahLst/>
              <a:cxnLst/>
              <a:rect l="l" t="t" r="r" b="b"/>
              <a:pathLst>
                <a:path w="117475" h="135890">
                  <a:moveTo>
                    <a:pt x="102463" y="0"/>
                  </a:moveTo>
                  <a:lnTo>
                    <a:pt x="67754" y="58661"/>
                  </a:lnTo>
                  <a:lnTo>
                    <a:pt x="0" y="66078"/>
                  </a:lnTo>
                  <a:lnTo>
                    <a:pt x="117309" y="135496"/>
                  </a:lnTo>
                  <a:lnTo>
                    <a:pt x="102463" y="0"/>
                  </a:lnTo>
                  <a:close/>
                </a:path>
              </a:pathLst>
            </a:custGeom>
            <a:solidFill>
              <a:srgbClr val="B51A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4774946" y="6388100"/>
              <a:ext cx="673735" cy="737870"/>
            </a:xfrm>
            <a:custGeom>
              <a:avLst/>
              <a:gdLst/>
              <a:ahLst/>
              <a:cxnLst/>
              <a:rect l="l" t="t" r="r" b="b"/>
              <a:pathLst>
                <a:path w="673735" h="737870">
                  <a:moveTo>
                    <a:pt x="673354" y="0"/>
                  </a:moveTo>
                  <a:lnTo>
                    <a:pt x="660654" y="3549"/>
                  </a:lnTo>
                  <a:lnTo>
                    <a:pt x="0" y="737615"/>
                  </a:lnTo>
                </a:path>
              </a:pathLst>
            </a:custGeom>
            <a:ln w="25399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5374094" y="6329489"/>
              <a:ext cx="127000" cy="132080"/>
            </a:xfrm>
            <a:custGeom>
              <a:avLst/>
              <a:gdLst/>
              <a:ahLst/>
              <a:cxnLst/>
              <a:rect l="l" t="t" r="r" b="b"/>
              <a:pathLst>
                <a:path w="127000" h="132079">
                  <a:moveTo>
                    <a:pt x="126784" y="0"/>
                  </a:moveTo>
                  <a:lnTo>
                    <a:pt x="0" y="50050"/>
                  </a:lnTo>
                  <a:lnTo>
                    <a:pt x="65722" y="68059"/>
                  </a:lnTo>
                  <a:lnTo>
                    <a:pt x="90754" y="131457"/>
                  </a:lnTo>
                  <a:lnTo>
                    <a:pt x="126784" y="0"/>
                  </a:lnTo>
                  <a:close/>
                </a:path>
              </a:pathLst>
            </a:custGeom>
            <a:solidFill>
              <a:srgbClr val="B51A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8276971" y="5842698"/>
              <a:ext cx="1692910" cy="596265"/>
            </a:xfrm>
            <a:custGeom>
              <a:avLst/>
              <a:gdLst/>
              <a:ahLst/>
              <a:cxnLst/>
              <a:rect l="l" t="t" r="r" b="b"/>
              <a:pathLst>
                <a:path w="1692909" h="596264">
                  <a:moveTo>
                    <a:pt x="1692529" y="596201"/>
                  </a:moveTo>
                  <a:lnTo>
                    <a:pt x="1650987" y="583501"/>
                  </a:lnTo>
                  <a:lnTo>
                    <a:pt x="0" y="0"/>
                  </a:lnTo>
                </a:path>
              </a:pathLst>
            </a:custGeom>
            <a:ln w="762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9811207" y="6257264"/>
              <a:ext cx="338455" cy="287655"/>
            </a:xfrm>
            <a:custGeom>
              <a:avLst/>
              <a:gdLst/>
              <a:ahLst/>
              <a:cxnLst/>
              <a:rect l="l" t="t" r="r" b="b"/>
              <a:pathLst>
                <a:path w="338454" h="287654">
                  <a:moveTo>
                    <a:pt x="100876" y="0"/>
                  </a:moveTo>
                  <a:lnTo>
                    <a:pt x="122339" y="169024"/>
                  </a:lnTo>
                  <a:lnTo>
                    <a:pt x="0" y="287616"/>
                  </a:lnTo>
                  <a:lnTo>
                    <a:pt x="338061" y="244678"/>
                  </a:lnTo>
                  <a:lnTo>
                    <a:pt x="100876" y="0"/>
                  </a:lnTo>
                  <a:close/>
                </a:path>
              </a:pathLst>
            </a:custGeom>
            <a:solidFill>
              <a:srgbClr val="B51A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5429250" y="6534150"/>
              <a:ext cx="2806700" cy="1143000"/>
            </a:xfrm>
            <a:custGeom>
              <a:avLst/>
              <a:gdLst/>
              <a:ahLst/>
              <a:cxnLst/>
              <a:rect l="l" t="t" r="r" b="b"/>
              <a:pathLst>
                <a:path w="2806700" h="1143000">
                  <a:moveTo>
                    <a:pt x="0" y="946149"/>
                  </a:moveTo>
                  <a:lnTo>
                    <a:pt x="0" y="191261"/>
                  </a:lnTo>
                  <a:lnTo>
                    <a:pt x="5045" y="147539"/>
                  </a:lnTo>
                  <a:lnTo>
                    <a:pt x="19412" y="107333"/>
                  </a:lnTo>
                  <a:lnTo>
                    <a:pt x="41950" y="71814"/>
                  </a:lnTo>
                  <a:lnTo>
                    <a:pt x="71505" y="42150"/>
                  </a:lnTo>
                  <a:lnTo>
                    <a:pt x="106926" y="19513"/>
                  </a:lnTo>
                  <a:lnTo>
                    <a:pt x="147059" y="5073"/>
                  </a:lnTo>
                  <a:lnTo>
                    <a:pt x="190753" y="0"/>
                  </a:lnTo>
                  <a:lnTo>
                    <a:pt x="2622041" y="0"/>
                  </a:lnTo>
                  <a:lnTo>
                    <a:pt x="2672250" y="6861"/>
                  </a:lnTo>
                  <a:lnTo>
                    <a:pt x="2716674" y="26206"/>
                  </a:lnTo>
                  <a:lnTo>
                    <a:pt x="2753823" y="56177"/>
                  </a:lnTo>
                  <a:lnTo>
                    <a:pt x="2782204" y="94915"/>
                  </a:lnTo>
                  <a:lnTo>
                    <a:pt x="2800327" y="140563"/>
                  </a:lnTo>
                  <a:lnTo>
                    <a:pt x="2806699" y="191261"/>
                  </a:lnTo>
                  <a:lnTo>
                    <a:pt x="2806699" y="948181"/>
                  </a:lnTo>
                  <a:lnTo>
                    <a:pt x="2800327" y="999144"/>
                  </a:lnTo>
                  <a:lnTo>
                    <a:pt x="2782204" y="1045450"/>
                  </a:lnTo>
                  <a:lnTo>
                    <a:pt x="2753823" y="1085044"/>
                  </a:lnTo>
                  <a:lnTo>
                    <a:pt x="2716674" y="1115871"/>
                  </a:lnTo>
                  <a:lnTo>
                    <a:pt x="2672250" y="1135875"/>
                  </a:lnTo>
                  <a:lnTo>
                    <a:pt x="2622041" y="1142999"/>
                  </a:lnTo>
                  <a:lnTo>
                    <a:pt x="190753" y="1142999"/>
                  </a:lnTo>
                  <a:lnTo>
                    <a:pt x="147059" y="1137616"/>
                  </a:lnTo>
                  <a:lnTo>
                    <a:pt x="106926" y="1122378"/>
                  </a:lnTo>
                  <a:lnTo>
                    <a:pt x="71505" y="1098650"/>
                  </a:lnTo>
                  <a:lnTo>
                    <a:pt x="41950" y="1067797"/>
                  </a:lnTo>
                  <a:lnTo>
                    <a:pt x="19412" y="1031186"/>
                  </a:lnTo>
                  <a:lnTo>
                    <a:pt x="5045" y="990181"/>
                  </a:lnTo>
                  <a:lnTo>
                    <a:pt x="0" y="946149"/>
                  </a:lnTo>
                  <a:close/>
                </a:path>
              </a:pathLst>
            </a:custGeom>
            <a:ln w="127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7" name="object 27"/>
          <p:cNvSpPr txBox="1"/>
          <p:nvPr/>
        </p:nvSpPr>
        <p:spPr>
          <a:xfrm>
            <a:off x="6046571" y="6776745"/>
            <a:ext cx="1586865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305" dirty="0">
                <a:latin typeface="Liberation Sans Narrow"/>
                <a:cs typeface="Liberation Sans Narrow"/>
              </a:rPr>
              <a:t>Control</a:t>
            </a:r>
            <a:endParaRPr sz="3800">
              <a:latin typeface="Liberation Sans Narrow"/>
              <a:cs typeface="Liberation Sans Narrow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4816538" y="7021703"/>
            <a:ext cx="5462270" cy="1417955"/>
            <a:chOff x="4816538" y="7021703"/>
            <a:chExt cx="5462270" cy="1417955"/>
          </a:xfrm>
        </p:grpSpPr>
        <p:sp>
          <p:nvSpPr>
            <p:cNvPr id="29" name="object 29"/>
            <p:cNvSpPr/>
            <p:nvPr/>
          </p:nvSpPr>
          <p:spPr>
            <a:xfrm>
              <a:off x="4829238" y="7133082"/>
              <a:ext cx="720725" cy="17145"/>
            </a:xfrm>
            <a:custGeom>
              <a:avLst/>
              <a:gdLst/>
              <a:ahLst/>
              <a:cxnLst/>
              <a:rect l="l" t="t" r="r" b="b"/>
              <a:pathLst>
                <a:path w="720725" h="17145">
                  <a:moveTo>
                    <a:pt x="720661" y="17015"/>
                  </a:moveTo>
                  <a:lnTo>
                    <a:pt x="702223" y="17015"/>
                  </a:lnTo>
                  <a:lnTo>
                    <a:pt x="0" y="0"/>
                  </a:lnTo>
                </a:path>
              </a:pathLst>
            </a:custGeom>
            <a:ln w="254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5504916" y="7087870"/>
              <a:ext cx="123825" cy="121920"/>
            </a:xfrm>
            <a:custGeom>
              <a:avLst/>
              <a:gdLst/>
              <a:ahLst/>
              <a:cxnLst/>
              <a:rect l="l" t="t" r="r" b="b"/>
              <a:pathLst>
                <a:path w="123825" h="121920">
                  <a:moveTo>
                    <a:pt x="3657" y="0"/>
                  </a:moveTo>
                  <a:lnTo>
                    <a:pt x="32283" y="61848"/>
                  </a:lnTo>
                  <a:lnTo>
                    <a:pt x="0" y="121869"/>
                  </a:lnTo>
                  <a:lnTo>
                    <a:pt x="123685" y="64592"/>
                  </a:lnTo>
                  <a:lnTo>
                    <a:pt x="3657" y="0"/>
                  </a:lnTo>
                  <a:close/>
                </a:path>
              </a:pathLst>
            </a:custGeom>
            <a:solidFill>
              <a:srgbClr val="B51A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8306816" y="7159434"/>
              <a:ext cx="1650364" cy="16510"/>
            </a:xfrm>
            <a:custGeom>
              <a:avLst/>
              <a:gdLst/>
              <a:ahLst/>
              <a:cxnLst/>
              <a:rect l="l" t="t" r="r" b="b"/>
              <a:pathLst>
                <a:path w="1650365" h="16509">
                  <a:moveTo>
                    <a:pt x="1649983" y="16061"/>
                  </a:moveTo>
                  <a:lnTo>
                    <a:pt x="1612087" y="16061"/>
                  </a:lnTo>
                  <a:lnTo>
                    <a:pt x="0" y="0"/>
                  </a:lnTo>
                </a:path>
              </a:pathLst>
            </a:custGeom>
            <a:ln w="762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9840620" y="7021703"/>
              <a:ext cx="306705" cy="304800"/>
            </a:xfrm>
            <a:custGeom>
              <a:avLst/>
              <a:gdLst/>
              <a:ahLst/>
              <a:cxnLst/>
              <a:rect l="l" t="t" r="r" b="b"/>
              <a:pathLst>
                <a:path w="306704" h="304800">
                  <a:moveTo>
                    <a:pt x="3771" y="0"/>
                  </a:moveTo>
                  <a:lnTo>
                    <a:pt x="78079" y="153327"/>
                  </a:lnTo>
                  <a:lnTo>
                    <a:pt x="0" y="304774"/>
                  </a:lnTo>
                  <a:lnTo>
                    <a:pt x="306666" y="156159"/>
                  </a:lnTo>
                  <a:lnTo>
                    <a:pt x="3771" y="0"/>
                  </a:lnTo>
                  <a:close/>
                </a:path>
              </a:pathLst>
            </a:custGeom>
            <a:solidFill>
              <a:srgbClr val="B51A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8241410" y="7741615"/>
              <a:ext cx="1858010" cy="660400"/>
            </a:xfrm>
            <a:custGeom>
              <a:avLst/>
              <a:gdLst/>
              <a:ahLst/>
              <a:cxnLst/>
              <a:rect l="l" t="t" r="r" b="b"/>
              <a:pathLst>
                <a:path w="1858009" h="660400">
                  <a:moveTo>
                    <a:pt x="1857629" y="0"/>
                  </a:moveTo>
                  <a:lnTo>
                    <a:pt x="1821726" y="12753"/>
                  </a:lnTo>
                  <a:lnTo>
                    <a:pt x="0" y="659879"/>
                  </a:lnTo>
                </a:path>
              </a:pathLst>
            </a:custGeom>
            <a:ln w="762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9940328" y="7636268"/>
              <a:ext cx="338455" cy="287655"/>
            </a:xfrm>
            <a:custGeom>
              <a:avLst/>
              <a:gdLst/>
              <a:ahLst/>
              <a:cxnLst/>
              <a:rect l="l" t="t" r="r" b="b"/>
              <a:pathLst>
                <a:path w="338454" h="287654">
                  <a:moveTo>
                    <a:pt x="0" y="0"/>
                  </a:moveTo>
                  <a:lnTo>
                    <a:pt x="122809" y="118097"/>
                  </a:lnTo>
                  <a:lnTo>
                    <a:pt x="102019" y="287210"/>
                  </a:lnTo>
                  <a:lnTo>
                    <a:pt x="338226" y="415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51A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03200" rIns="0" bIns="0" rtlCol="0">
            <a:spAutoFit/>
          </a:bodyPr>
          <a:lstStyle/>
          <a:p>
            <a:pPr marL="1124585">
              <a:lnSpc>
                <a:spcPct val="100000"/>
              </a:lnSpc>
              <a:spcBef>
                <a:spcPts val="100"/>
              </a:spcBef>
            </a:pPr>
            <a:r>
              <a:rPr spc="-305" dirty="0"/>
              <a:t>REH</a:t>
            </a:r>
            <a:r>
              <a:rPr spc="-295" dirty="0"/>
              <a:t>AB</a:t>
            </a:r>
            <a:r>
              <a:rPr spc="-305" dirty="0"/>
              <a:t>ILI</a:t>
            </a:r>
            <a:r>
              <a:rPr spc="-860" dirty="0"/>
              <a:t>T</a:t>
            </a:r>
            <a:r>
              <a:rPr spc="-819" dirty="0"/>
              <a:t>A</a:t>
            </a:r>
            <a:r>
              <a:rPr spc="-305" dirty="0"/>
              <a:t>TIO</a:t>
            </a:r>
            <a:r>
              <a:rPr spc="-295" dirty="0"/>
              <a:t>N</a:t>
            </a:r>
            <a:r>
              <a:rPr spc="100" dirty="0"/>
              <a:t> </a:t>
            </a:r>
            <a:r>
              <a:rPr spc="-580" dirty="0"/>
              <a:t>PRINCIPLES</a:t>
            </a:r>
          </a:p>
        </p:txBody>
      </p:sp>
      <p:sp>
        <p:nvSpPr>
          <p:cNvPr id="3" name="object 3"/>
          <p:cNvSpPr/>
          <p:nvPr/>
        </p:nvSpPr>
        <p:spPr>
          <a:xfrm>
            <a:off x="1212849" y="3232150"/>
            <a:ext cx="4279900" cy="1143000"/>
          </a:xfrm>
          <a:custGeom>
            <a:avLst/>
            <a:gdLst/>
            <a:ahLst/>
            <a:cxnLst/>
            <a:rect l="l" t="t" r="r" b="b"/>
            <a:pathLst>
              <a:path w="4279900" h="1143000">
                <a:moveTo>
                  <a:pt x="0" y="946150"/>
                </a:moveTo>
                <a:lnTo>
                  <a:pt x="0" y="193294"/>
                </a:lnTo>
                <a:lnTo>
                  <a:pt x="5189" y="149459"/>
                </a:lnTo>
                <a:lnTo>
                  <a:pt x="19929" y="108963"/>
                </a:lnTo>
                <a:lnTo>
                  <a:pt x="42975" y="73046"/>
                </a:lnTo>
                <a:lnTo>
                  <a:pt x="73084" y="42950"/>
                </a:lnTo>
                <a:lnTo>
                  <a:pt x="109013" y="19916"/>
                </a:lnTo>
                <a:lnTo>
                  <a:pt x="149519" y="5186"/>
                </a:lnTo>
                <a:lnTo>
                  <a:pt x="193357" y="0"/>
                </a:lnTo>
                <a:lnTo>
                  <a:pt x="4094670" y="0"/>
                </a:lnTo>
                <a:lnTo>
                  <a:pt x="4144921" y="7011"/>
                </a:lnTo>
                <a:lnTo>
                  <a:pt x="4189451" y="26733"/>
                </a:lnTo>
                <a:lnTo>
                  <a:pt x="4226737" y="57193"/>
                </a:lnTo>
                <a:lnTo>
                  <a:pt x="4255256" y="96420"/>
                </a:lnTo>
                <a:lnTo>
                  <a:pt x="4273485" y="142444"/>
                </a:lnTo>
                <a:lnTo>
                  <a:pt x="4279900" y="193294"/>
                </a:lnTo>
                <a:lnTo>
                  <a:pt x="4279900" y="950214"/>
                </a:lnTo>
                <a:lnTo>
                  <a:pt x="4273485" y="1001025"/>
                </a:lnTo>
                <a:lnTo>
                  <a:pt x="4255256" y="1046955"/>
                </a:lnTo>
                <a:lnTo>
                  <a:pt x="4226737" y="1086060"/>
                </a:lnTo>
                <a:lnTo>
                  <a:pt x="4189451" y="1116398"/>
                </a:lnTo>
                <a:lnTo>
                  <a:pt x="4144921" y="1136025"/>
                </a:lnTo>
                <a:lnTo>
                  <a:pt x="4094670" y="1143000"/>
                </a:lnTo>
                <a:lnTo>
                  <a:pt x="193357" y="1143000"/>
                </a:lnTo>
                <a:lnTo>
                  <a:pt x="149519" y="1137617"/>
                </a:lnTo>
                <a:lnTo>
                  <a:pt x="109013" y="1122378"/>
                </a:lnTo>
                <a:lnTo>
                  <a:pt x="73084" y="1098650"/>
                </a:lnTo>
                <a:lnTo>
                  <a:pt x="42975" y="1067797"/>
                </a:lnTo>
                <a:lnTo>
                  <a:pt x="19929" y="1031186"/>
                </a:lnTo>
                <a:lnTo>
                  <a:pt x="5189" y="990181"/>
                </a:lnTo>
                <a:lnTo>
                  <a:pt x="0" y="946150"/>
                </a:lnTo>
                <a:close/>
              </a:path>
            </a:pathLst>
          </a:custGeom>
          <a:ln w="12700">
            <a:solidFill>
              <a:srgbClr val="B51A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415834" y="3476777"/>
            <a:ext cx="3891279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85" dirty="0">
                <a:latin typeface="Liberation Sans Narrow"/>
                <a:cs typeface="Liberation Sans Narrow"/>
              </a:rPr>
              <a:t>Analgesia/Education</a:t>
            </a:r>
            <a:endParaRPr sz="3800">
              <a:latin typeface="Liberation Sans Narrow"/>
              <a:cs typeface="Liberation Sans Narrow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1943099" y="4902200"/>
            <a:ext cx="2832100" cy="2832100"/>
            <a:chOff x="1943099" y="4902200"/>
            <a:chExt cx="2832100" cy="2832100"/>
          </a:xfrm>
        </p:grpSpPr>
        <p:sp>
          <p:nvSpPr>
            <p:cNvPr id="6" name="object 6"/>
            <p:cNvSpPr/>
            <p:nvPr/>
          </p:nvSpPr>
          <p:spPr>
            <a:xfrm>
              <a:off x="1949449" y="4908550"/>
              <a:ext cx="2819400" cy="1143000"/>
            </a:xfrm>
            <a:custGeom>
              <a:avLst/>
              <a:gdLst/>
              <a:ahLst/>
              <a:cxnLst/>
              <a:rect l="l" t="t" r="r" b="b"/>
              <a:pathLst>
                <a:path w="2819400" h="1143000">
                  <a:moveTo>
                    <a:pt x="0" y="946149"/>
                  </a:moveTo>
                  <a:lnTo>
                    <a:pt x="0" y="191261"/>
                  </a:lnTo>
                  <a:lnTo>
                    <a:pt x="5101" y="147539"/>
                  </a:lnTo>
                  <a:lnTo>
                    <a:pt x="19614" y="107333"/>
                  </a:lnTo>
                  <a:lnTo>
                    <a:pt x="42350" y="71814"/>
                  </a:lnTo>
                  <a:lnTo>
                    <a:pt x="72122" y="42150"/>
                  </a:lnTo>
                  <a:lnTo>
                    <a:pt x="107741" y="19513"/>
                  </a:lnTo>
                  <a:lnTo>
                    <a:pt x="148020" y="5073"/>
                  </a:lnTo>
                  <a:lnTo>
                    <a:pt x="191770" y="0"/>
                  </a:lnTo>
                  <a:lnTo>
                    <a:pt x="2623058" y="0"/>
                  </a:lnTo>
                  <a:lnTo>
                    <a:pt x="2667060" y="5073"/>
                  </a:lnTo>
                  <a:lnTo>
                    <a:pt x="2707992" y="19513"/>
                  </a:lnTo>
                  <a:lnTo>
                    <a:pt x="2744504" y="42150"/>
                  </a:lnTo>
                  <a:lnTo>
                    <a:pt x="2775249" y="71814"/>
                  </a:lnTo>
                  <a:lnTo>
                    <a:pt x="2798878" y="107333"/>
                  </a:lnTo>
                  <a:lnTo>
                    <a:pt x="2814045" y="147539"/>
                  </a:lnTo>
                  <a:lnTo>
                    <a:pt x="2819400" y="191261"/>
                  </a:lnTo>
                  <a:lnTo>
                    <a:pt x="2819400" y="948181"/>
                  </a:lnTo>
                  <a:lnTo>
                    <a:pt x="2814045" y="992101"/>
                  </a:lnTo>
                  <a:lnTo>
                    <a:pt x="2798878" y="1032815"/>
                  </a:lnTo>
                  <a:lnTo>
                    <a:pt x="2775249" y="1069029"/>
                  </a:lnTo>
                  <a:lnTo>
                    <a:pt x="2744504" y="1099449"/>
                  </a:lnTo>
                  <a:lnTo>
                    <a:pt x="2707992" y="1122781"/>
                  </a:lnTo>
                  <a:lnTo>
                    <a:pt x="2667060" y="1137729"/>
                  </a:lnTo>
                  <a:lnTo>
                    <a:pt x="2623058" y="1142999"/>
                  </a:lnTo>
                  <a:lnTo>
                    <a:pt x="191770" y="1142999"/>
                  </a:lnTo>
                  <a:lnTo>
                    <a:pt x="148020" y="1137616"/>
                  </a:lnTo>
                  <a:lnTo>
                    <a:pt x="107741" y="1122378"/>
                  </a:lnTo>
                  <a:lnTo>
                    <a:pt x="72122" y="1098650"/>
                  </a:lnTo>
                  <a:lnTo>
                    <a:pt x="42350" y="1067797"/>
                  </a:lnTo>
                  <a:lnTo>
                    <a:pt x="19614" y="1031186"/>
                  </a:lnTo>
                  <a:lnTo>
                    <a:pt x="5101" y="990181"/>
                  </a:lnTo>
                  <a:lnTo>
                    <a:pt x="0" y="946149"/>
                  </a:lnTo>
                  <a:close/>
                </a:path>
              </a:pathLst>
            </a:custGeom>
            <a:ln w="127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949449" y="6584949"/>
              <a:ext cx="2819400" cy="1143000"/>
            </a:xfrm>
            <a:custGeom>
              <a:avLst/>
              <a:gdLst/>
              <a:ahLst/>
              <a:cxnLst/>
              <a:rect l="l" t="t" r="r" b="b"/>
              <a:pathLst>
                <a:path w="2819400" h="1143000">
                  <a:moveTo>
                    <a:pt x="0" y="946150"/>
                  </a:moveTo>
                  <a:lnTo>
                    <a:pt x="0" y="189230"/>
                  </a:lnTo>
                  <a:lnTo>
                    <a:pt x="5101" y="145620"/>
                  </a:lnTo>
                  <a:lnTo>
                    <a:pt x="19614" y="105704"/>
                  </a:lnTo>
                  <a:lnTo>
                    <a:pt x="42350" y="70582"/>
                  </a:lnTo>
                  <a:lnTo>
                    <a:pt x="72122" y="41350"/>
                  </a:lnTo>
                  <a:lnTo>
                    <a:pt x="107741" y="19110"/>
                  </a:lnTo>
                  <a:lnTo>
                    <a:pt x="148020" y="4960"/>
                  </a:lnTo>
                  <a:lnTo>
                    <a:pt x="191770" y="0"/>
                  </a:lnTo>
                  <a:lnTo>
                    <a:pt x="2623058" y="0"/>
                  </a:lnTo>
                  <a:lnTo>
                    <a:pt x="2667060" y="4960"/>
                  </a:lnTo>
                  <a:lnTo>
                    <a:pt x="2707992" y="19110"/>
                  </a:lnTo>
                  <a:lnTo>
                    <a:pt x="2744504" y="41350"/>
                  </a:lnTo>
                  <a:lnTo>
                    <a:pt x="2775249" y="70582"/>
                  </a:lnTo>
                  <a:lnTo>
                    <a:pt x="2798878" y="105704"/>
                  </a:lnTo>
                  <a:lnTo>
                    <a:pt x="2814045" y="145620"/>
                  </a:lnTo>
                  <a:lnTo>
                    <a:pt x="2819400" y="189230"/>
                  </a:lnTo>
                  <a:lnTo>
                    <a:pt x="2819400" y="946150"/>
                  </a:lnTo>
                  <a:lnTo>
                    <a:pt x="2814045" y="990182"/>
                  </a:lnTo>
                  <a:lnTo>
                    <a:pt x="2798878" y="1031186"/>
                  </a:lnTo>
                  <a:lnTo>
                    <a:pt x="2775249" y="1067797"/>
                  </a:lnTo>
                  <a:lnTo>
                    <a:pt x="2744504" y="1098650"/>
                  </a:lnTo>
                  <a:lnTo>
                    <a:pt x="2707992" y="1122378"/>
                  </a:lnTo>
                  <a:lnTo>
                    <a:pt x="2667060" y="1137617"/>
                  </a:lnTo>
                  <a:lnTo>
                    <a:pt x="2623058" y="1143000"/>
                  </a:lnTo>
                  <a:lnTo>
                    <a:pt x="191770" y="1143000"/>
                  </a:lnTo>
                  <a:lnTo>
                    <a:pt x="148020" y="1137617"/>
                  </a:lnTo>
                  <a:lnTo>
                    <a:pt x="107741" y="1122378"/>
                  </a:lnTo>
                  <a:lnTo>
                    <a:pt x="72122" y="1098650"/>
                  </a:lnTo>
                  <a:lnTo>
                    <a:pt x="42350" y="1067797"/>
                  </a:lnTo>
                  <a:lnTo>
                    <a:pt x="19614" y="1031185"/>
                  </a:lnTo>
                  <a:lnTo>
                    <a:pt x="5101" y="990181"/>
                  </a:lnTo>
                  <a:lnTo>
                    <a:pt x="0" y="946150"/>
                  </a:lnTo>
                  <a:close/>
                </a:path>
              </a:pathLst>
            </a:custGeom>
            <a:ln w="127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2672295" y="6825513"/>
            <a:ext cx="137795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100" dirty="0">
                <a:latin typeface="Liberation Sans Narrow"/>
                <a:cs typeface="Liberation Sans Narrow"/>
              </a:rPr>
              <a:t>Muscle</a:t>
            </a:r>
            <a:endParaRPr sz="3800">
              <a:latin typeface="Liberation Sans Narrow"/>
              <a:cs typeface="Liberation Sans Narrow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5384800" y="5257800"/>
            <a:ext cx="2882900" cy="3695700"/>
            <a:chOff x="5384800" y="5257800"/>
            <a:chExt cx="2882900" cy="3695700"/>
          </a:xfrm>
        </p:grpSpPr>
        <p:sp>
          <p:nvSpPr>
            <p:cNvPr id="10" name="object 10"/>
            <p:cNvSpPr/>
            <p:nvPr/>
          </p:nvSpPr>
          <p:spPr>
            <a:xfrm>
              <a:off x="5441950" y="5264150"/>
              <a:ext cx="2819400" cy="1143000"/>
            </a:xfrm>
            <a:custGeom>
              <a:avLst/>
              <a:gdLst/>
              <a:ahLst/>
              <a:cxnLst/>
              <a:rect l="l" t="t" r="r" b="b"/>
              <a:pathLst>
                <a:path w="2819400" h="1143000">
                  <a:moveTo>
                    <a:pt x="0" y="946150"/>
                  </a:moveTo>
                  <a:lnTo>
                    <a:pt x="0" y="193294"/>
                  </a:lnTo>
                  <a:lnTo>
                    <a:pt x="5242" y="149459"/>
                  </a:lnTo>
                  <a:lnTo>
                    <a:pt x="20117" y="108963"/>
                  </a:lnTo>
                  <a:lnTo>
                    <a:pt x="43350" y="73046"/>
                  </a:lnTo>
                  <a:lnTo>
                    <a:pt x="73662" y="42950"/>
                  </a:lnTo>
                  <a:lnTo>
                    <a:pt x="109777" y="19916"/>
                  </a:lnTo>
                  <a:lnTo>
                    <a:pt x="150418" y="5186"/>
                  </a:lnTo>
                  <a:lnTo>
                    <a:pt x="194309" y="0"/>
                  </a:lnTo>
                  <a:lnTo>
                    <a:pt x="2625597" y="0"/>
                  </a:lnTo>
                  <a:lnTo>
                    <a:pt x="2669459" y="5186"/>
                  </a:lnTo>
                  <a:lnTo>
                    <a:pt x="2710028" y="19916"/>
                  </a:lnTo>
                  <a:lnTo>
                    <a:pt x="2746044" y="42950"/>
                  </a:lnTo>
                  <a:lnTo>
                    <a:pt x="2776248" y="73046"/>
                  </a:lnTo>
                  <a:lnTo>
                    <a:pt x="2799381" y="108963"/>
                  </a:lnTo>
                  <a:lnTo>
                    <a:pt x="2814185" y="149459"/>
                  </a:lnTo>
                  <a:lnTo>
                    <a:pt x="2819399" y="193294"/>
                  </a:lnTo>
                  <a:lnTo>
                    <a:pt x="2819399" y="950214"/>
                  </a:lnTo>
                  <a:lnTo>
                    <a:pt x="2814185" y="994020"/>
                  </a:lnTo>
                  <a:lnTo>
                    <a:pt x="2799381" y="1034444"/>
                  </a:lnTo>
                  <a:lnTo>
                    <a:pt x="2776248" y="1070261"/>
                  </a:lnTo>
                  <a:lnTo>
                    <a:pt x="2746044" y="1100249"/>
                  </a:lnTo>
                  <a:lnTo>
                    <a:pt x="2710028" y="1123184"/>
                  </a:lnTo>
                  <a:lnTo>
                    <a:pt x="2669459" y="1137842"/>
                  </a:lnTo>
                  <a:lnTo>
                    <a:pt x="2625597" y="1143000"/>
                  </a:lnTo>
                  <a:lnTo>
                    <a:pt x="194309" y="1143000"/>
                  </a:lnTo>
                  <a:lnTo>
                    <a:pt x="150418" y="1137617"/>
                  </a:lnTo>
                  <a:lnTo>
                    <a:pt x="109777" y="1122378"/>
                  </a:lnTo>
                  <a:lnTo>
                    <a:pt x="73662" y="1098650"/>
                  </a:lnTo>
                  <a:lnTo>
                    <a:pt x="43350" y="1067797"/>
                  </a:lnTo>
                  <a:lnTo>
                    <a:pt x="20117" y="1031186"/>
                  </a:lnTo>
                  <a:lnTo>
                    <a:pt x="5242" y="990181"/>
                  </a:lnTo>
                  <a:lnTo>
                    <a:pt x="0" y="946150"/>
                  </a:lnTo>
                  <a:close/>
                </a:path>
              </a:pathLst>
            </a:custGeom>
            <a:ln w="127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391150" y="7804149"/>
              <a:ext cx="2819400" cy="1143000"/>
            </a:xfrm>
            <a:custGeom>
              <a:avLst/>
              <a:gdLst/>
              <a:ahLst/>
              <a:cxnLst/>
              <a:rect l="l" t="t" r="r" b="b"/>
              <a:pathLst>
                <a:path w="2819400" h="1143000">
                  <a:moveTo>
                    <a:pt x="0" y="946150"/>
                  </a:moveTo>
                  <a:lnTo>
                    <a:pt x="0" y="189230"/>
                  </a:lnTo>
                  <a:lnTo>
                    <a:pt x="5354" y="145620"/>
                  </a:lnTo>
                  <a:lnTo>
                    <a:pt x="20520" y="105704"/>
                  </a:lnTo>
                  <a:lnTo>
                    <a:pt x="44149" y="70582"/>
                  </a:lnTo>
                  <a:lnTo>
                    <a:pt x="74894" y="41350"/>
                  </a:lnTo>
                  <a:lnTo>
                    <a:pt x="111406" y="19110"/>
                  </a:lnTo>
                  <a:lnTo>
                    <a:pt x="152338" y="4960"/>
                  </a:lnTo>
                  <a:lnTo>
                    <a:pt x="196341" y="0"/>
                  </a:lnTo>
                  <a:lnTo>
                    <a:pt x="2627629" y="0"/>
                  </a:lnTo>
                  <a:lnTo>
                    <a:pt x="2671379" y="4960"/>
                  </a:lnTo>
                  <a:lnTo>
                    <a:pt x="2711657" y="19110"/>
                  </a:lnTo>
                  <a:lnTo>
                    <a:pt x="2747276" y="41350"/>
                  </a:lnTo>
                  <a:lnTo>
                    <a:pt x="2777048" y="70582"/>
                  </a:lnTo>
                  <a:lnTo>
                    <a:pt x="2799784" y="105704"/>
                  </a:lnTo>
                  <a:lnTo>
                    <a:pt x="2814298" y="145620"/>
                  </a:lnTo>
                  <a:lnTo>
                    <a:pt x="2819399" y="189230"/>
                  </a:lnTo>
                  <a:lnTo>
                    <a:pt x="2819399" y="946150"/>
                  </a:lnTo>
                  <a:lnTo>
                    <a:pt x="2814298" y="990182"/>
                  </a:lnTo>
                  <a:lnTo>
                    <a:pt x="2799784" y="1031186"/>
                  </a:lnTo>
                  <a:lnTo>
                    <a:pt x="2777048" y="1067797"/>
                  </a:lnTo>
                  <a:lnTo>
                    <a:pt x="2747276" y="1098650"/>
                  </a:lnTo>
                  <a:lnTo>
                    <a:pt x="2711657" y="1122378"/>
                  </a:lnTo>
                  <a:lnTo>
                    <a:pt x="2671379" y="1137617"/>
                  </a:lnTo>
                  <a:lnTo>
                    <a:pt x="2627629" y="1143000"/>
                  </a:lnTo>
                  <a:lnTo>
                    <a:pt x="196341" y="1143000"/>
                  </a:lnTo>
                  <a:lnTo>
                    <a:pt x="152338" y="1137617"/>
                  </a:lnTo>
                  <a:lnTo>
                    <a:pt x="111406" y="1122378"/>
                  </a:lnTo>
                  <a:lnTo>
                    <a:pt x="74894" y="1098650"/>
                  </a:lnTo>
                  <a:lnTo>
                    <a:pt x="44149" y="1067797"/>
                  </a:lnTo>
                  <a:lnTo>
                    <a:pt x="20520" y="1031185"/>
                  </a:lnTo>
                  <a:lnTo>
                    <a:pt x="5354" y="990181"/>
                  </a:lnTo>
                  <a:lnTo>
                    <a:pt x="0" y="946150"/>
                  </a:lnTo>
                  <a:close/>
                </a:path>
              </a:pathLst>
            </a:custGeom>
            <a:ln w="127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048891" y="5151145"/>
            <a:ext cx="5481320" cy="1059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4070"/>
              </a:lnSpc>
              <a:spcBef>
                <a:spcPts val="100"/>
              </a:spcBef>
            </a:pPr>
            <a:r>
              <a:rPr sz="3800" spc="210" dirty="0">
                <a:latin typeface="Liberation Sans Narrow"/>
                <a:cs typeface="Liberation Sans Narrow"/>
              </a:rPr>
              <a:t>Quality </a:t>
            </a:r>
            <a:r>
              <a:rPr sz="3800" spc="265" dirty="0">
                <a:latin typeface="Liberation Sans Narrow"/>
                <a:cs typeface="Liberation Sans Narrow"/>
              </a:rPr>
              <a:t>ROM</a:t>
            </a:r>
            <a:endParaRPr sz="3800">
              <a:latin typeface="Liberation Sans Narrow"/>
              <a:cs typeface="Liberation Sans Narrow"/>
            </a:endParaRPr>
          </a:p>
          <a:p>
            <a:pPr marR="5080" algn="r">
              <a:lnSpc>
                <a:spcPts val="4070"/>
              </a:lnSpc>
            </a:pPr>
            <a:r>
              <a:rPr sz="3800" spc="155" dirty="0">
                <a:latin typeface="Liberation Sans Narrow"/>
                <a:cs typeface="Liberation Sans Narrow"/>
              </a:rPr>
              <a:t>Timing</a:t>
            </a:r>
            <a:endParaRPr sz="3800">
              <a:latin typeface="Liberation Sans Narrow"/>
              <a:cs typeface="Liberation Sans Narrow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972809" y="8044715"/>
            <a:ext cx="1669414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125" dirty="0">
                <a:latin typeface="Liberation Sans Narrow"/>
                <a:cs typeface="Liberation Sans Narrow"/>
              </a:rPr>
              <a:t>Strength</a:t>
            </a:r>
            <a:endParaRPr sz="3800">
              <a:latin typeface="Liberation Sans Narrow"/>
              <a:cs typeface="Liberation Sans Narrow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10046394" y="5608320"/>
            <a:ext cx="2812415" cy="2715260"/>
          </a:xfrm>
          <a:custGeom>
            <a:avLst/>
            <a:gdLst/>
            <a:ahLst/>
            <a:cxnLst/>
            <a:rect l="l" t="t" r="r" b="b"/>
            <a:pathLst>
              <a:path w="2812415" h="2715259">
                <a:moveTo>
                  <a:pt x="2400253" y="397565"/>
                </a:moveTo>
                <a:lnTo>
                  <a:pt x="2434558" y="431842"/>
                </a:lnTo>
                <a:lnTo>
                  <a:pt x="2467372" y="466975"/>
                </a:lnTo>
                <a:lnTo>
                  <a:pt x="2498694" y="502926"/>
                </a:lnTo>
                <a:lnTo>
                  <a:pt x="2528525" y="539657"/>
                </a:lnTo>
                <a:lnTo>
                  <a:pt x="2556864" y="577131"/>
                </a:lnTo>
                <a:lnTo>
                  <a:pt x="2583712" y="615310"/>
                </a:lnTo>
                <a:lnTo>
                  <a:pt x="2609068" y="654154"/>
                </a:lnTo>
                <a:lnTo>
                  <a:pt x="2632933" y="693626"/>
                </a:lnTo>
                <a:lnTo>
                  <a:pt x="2655306" y="733689"/>
                </a:lnTo>
                <a:lnTo>
                  <a:pt x="2676188" y="774303"/>
                </a:lnTo>
                <a:lnTo>
                  <a:pt x="2695578" y="815432"/>
                </a:lnTo>
                <a:lnTo>
                  <a:pt x="2713476" y="857036"/>
                </a:lnTo>
                <a:lnTo>
                  <a:pt x="2729883" y="899078"/>
                </a:lnTo>
                <a:lnTo>
                  <a:pt x="2744798" y="941520"/>
                </a:lnTo>
                <a:lnTo>
                  <a:pt x="2758222" y="984323"/>
                </a:lnTo>
                <a:lnTo>
                  <a:pt x="2770155" y="1027450"/>
                </a:lnTo>
                <a:lnTo>
                  <a:pt x="2780595" y="1070862"/>
                </a:lnTo>
                <a:lnTo>
                  <a:pt x="2789545" y="1114522"/>
                </a:lnTo>
                <a:lnTo>
                  <a:pt x="2797002" y="1158391"/>
                </a:lnTo>
                <a:lnTo>
                  <a:pt x="2802969" y="1202432"/>
                </a:lnTo>
                <a:lnTo>
                  <a:pt x="2807443" y="1246605"/>
                </a:lnTo>
                <a:lnTo>
                  <a:pt x="2810426" y="1290874"/>
                </a:lnTo>
                <a:lnTo>
                  <a:pt x="2811918" y="1335200"/>
                </a:lnTo>
                <a:lnTo>
                  <a:pt x="2811918" y="1379545"/>
                </a:lnTo>
                <a:lnTo>
                  <a:pt x="2810426" y="1423871"/>
                </a:lnTo>
                <a:lnTo>
                  <a:pt x="2807443" y="1468140"/>
                </a:lnTo>
                <a:lnTo>
                  <a:pt x="2802969" y="1512314"/>
                </a:lnTo>
                <a:lnTo>
                  <a:pt x="2797002" y="1556354"/>
                </a:lnTo>
                <a:lnTo>
                  <a:pt x="2789545" y="1600223"/>
                </a:lnTo>
                <a:lnTo>
                  <a:pt x="2780595" y="1643883"/>
                </a:lnTo>
                <a:lnTo>
                  <a:pt x="2770155" y="1687295"/>
                </a:lnTo>
                <a:lnTo>
                  <a:pt x="2758222" y="1730422"/>
                </a:lnTo>
                <a:lnTo>
                  <a:pt x="2744798" y="1773225"/>
                </a:lnTo>
                <a:lnTo>
                  <a:pt x="2729883" y="1815667"/>
                </a:lnTo>
                <a:lnTo>
                  <a:pt x="2713476" y="1857709"/>
                </a:lnTo>
                <a:lnTo>
                  <a:pt x="2695578" y="1899313"/>
                </a:lnTo>
                <a:lnTo>
                  <a:pt x="2676188" y="1940441"/>
                </a:lnTo>
                <a:lnTo>
                  <a:pt x="2655306" y="1981056"/>
                </a:lnTo>
                <a:lnTo>
                  <a:pt x="2632933" y="2021118"/>
                </a:lnTo>
                <a:lnTo>
                  <a:pt x="2609068" y="2060590"/>
                </a:lnTo>
                <a:lnTo>
                  <a:pt x="2583712" y="2099435"/>
                </a:lnTo>
                <a:lnTo>
                  <a:pt x="2556864" y="2137613"/>
                </a:lnTo>
                <a:lnTo>
                  <a:pt x="2528525" y="2175086"/>
                </a:lnTo>
                <a:lnTo>
                  <a:pt x="2498694" y="2211818"/>
                </a:lnTo>
                <a:lnTo>
                  <a:pt x="2467372" y="2247769"/>
                </a:lnTo>
                <a:lnTo>
                  <a:pt x="2434558" y="2282902"/>
                </a:lnTo>
                <a:lnTo>
                  <a:pt x="2400253" y="2317178"/>
                </a:lnTo>
                <a:lnTo>
                  <a:pt x="2365494" y="2349619"/>
                </a:lnTo>
                <a:lnTo>
                  <a:pt x="2329883" y="2380679"/>
                </a:lnTo>
                <a:lnTo>
                  <a:pt x="2293458" y="2410359"/>
                </a:lnTo>
                <a:lnTo>
                  <a:pt x="2256256" y="2438659"/>
                </a:lnTo>
                <a:lnTo>
                  <a:pt x="2218313" y="2465578"/>
                </a:lnTo>
                <a:lnTo>
                  <a:pt x="2179667" y="2491116"/>
                </a:lnTo>
                <a:lnTo>
                  <a:pt x="2140354" y="2515275"/>
                </a:lnTo>
                <a:lnTo>
                  <a:pt x="2100412" y="2538052"/>
                </a:lnTo>
                <a:lnTo>
                  <a:pt x="2059878" y="2559449"/>
                </a:lnTo>
                <a:lnTo>
                  <a:pt x="2018788" y="2579466"/>
                </a:lnTo>
                <a:lnTo>
                  <a:pt x="1977180" y="2598102"/>
                </a:lnTo>
                <a:lnTo>
                  <a:pt x="1935091" y="2615358"/>
                </a:lnTo>
                <a:lnTo>
                  <a:pt x="1892557" y="2631233"/>
                </a:lnTo>
                <a:lnTo>
                  <a:pt x="1849617" y="2645728"/>
                </a:lnTo>
                <a:lnTo>
                  <a:pt x="1806306" y="2658843"/>
                </a:lnTo>
                <a:lnTo>
                  <a:pt x="1762662" y="2670577"/>
                </a:lnTo>
                <a:lnTo>
                  <a:pt x="1718721" y="2680930"/>
                </a:lnTo>
                <a:lnTo>
                  <a:pt x="1674522" y="2689903"/>
                </a:lnTo>
                <a:lnTo>
                  <a:pt x="1630101" y="2697496"/>
                </a:lnTo>
                <a:lnTo>
                  <a:pt x="1585494" y="2703708"/>
                </a:lnTo>
                <a:lnTo>
                  <a:pt x="1540739" y="2708539"/>
                </a:lnTo>
                <a:lnTo>
                  <a:pt x="1495873" y="2711991"/>
                </a:lnTo>
                <a:lnTo>
                  <a:pt x="1450934" y="2714061"/>
                </a:lnTo>
                <a:lnTo>
                  <a:pt x="1405957" y="2714752"/>
                </a:lnTo>
                <a:lnTo>
                  <a:pt x="1360980" y="2714061"/>
                </a:lnTo>
                <a:lnTo>
                  <a:pt x="1316040" y="2711991"/>
                </a:lnTo>
                <a:lnTo>
                  <a:pt x="1271174" y="2708539"/>
                </a:lnTo>
                <a:lnTo>
                  <a:pt x="1226420" y="2703708"/>
                </a:lnTo>
                <a:lnTo>
                  <a:pt x="1181813" y="2697496"/>
                </a:lnTo>
                <a:lnTo>
                  <a:pt x="1137392" y="2689903"/>
                </a:lnTo>
                <a:lnTo>
                  <a:pt x="1093192" y="2680930"/>
                </a:lnTo>
                <a:lnTo>
                  <a:pt x="1049252" y="2670577"/>
                </a:lnTo>
                <a:lnTo>
                  <a:pt x="1005608" y="2658843"/>
                </a:lnTo>
                <a:lnTo>
                  <a:pt x="962297" y="2645728"/>
                </a:lnTo>
                <a:lnTo>
                  <a:pt x="919356" y="2631233"/>
                </a:lnTo>
                <a:lnTo>
                  <a:pt x="876823" y="2615358"/>
                </a:lnTo>
                <a:lnTo>
                  <a:pt x="834734" y="2598102"/>
                </a:lnTo>
                <a:lnTo>
                  <a:pt x="793126" y="2579466"/>
                </a:lnTo>
                <a:lnTo>
                  <a:pt x="752037" y="2559449"/>
                </a:lnTo>
                <a:lnTo>
                  <a:pt x="711502" y="2538052"/>
                </a:lnTo>
                <a:lnTo>
                  <a:pt x="671560" y="2515275"/>
                </a:lnTo>
                <a:lnTo>
                  <a:pt x="632248" y="2491116"/>
                </a:lnTo>
                <a:lnTo>
                  <a:pt x="593602" y="2465578"/>
                </a:lnTo>
                <a:lnTo>
                  <a:pt x="555659" y="2438659"/>
                </a:lnTo>
                <a:lnTo>
                  <a:pt x="518457" y="2410359"/>
                </a:lnTo>
                <a:lnTo>
                  <a:pt x="482032" y="2380679"/>
                </a:lnTo>
                <a:lnTo>
                  <a:pt x="446422" y="2349619"/>
                </a:lnTo>
                <a:lnTo>
                  <a:pt x="411663" y="2317178"/>
                </a:lnTo>
                <a:lnTo>
                  <a:pt x="377357" y="2282902"/>
                </a:lnTo>
                <a:lnTo>
                  <a:pt x="344544" y="2247769"/>
                </a:lnTo>
                <a:lnTo>
                  <a:pt x="313221" y="2211818"/>
                </a:lnTo>
                <a:lnTo>
                  <a:pt x="283391" y="2175086"/>
                </a:lnTo>
                <a:lnTo>
                  <a:pt x="255052" y="2137613"/>
                </a:lnTo>
                <a:lnTo>
                  <a:pt x="228204" y="2099435"/>
                </a:lnTo>
                <a:lnTo>
                  <a:pt x="202848" y="2060590"/>
                </a:lnTo>
                <a:lnTo>
                  <a:pt x="178983" y="2021118"/>
                </a:lnTo>
                <a:lnTo>
                  <a:pt x="156610" y="1981056"/>
                </a:lnTo>
                <a:lnTo>
                  <a:pt x="135729" y="1940441"/>
                </a:lnTo>
                <a:lnTo>
                  <a:pt x="116339" y="1899313"/>
                </a:lnTo>
                <a:lnTo>
                  <a:pt x="98441" y="1857709"/>
                </a:lnTo>
                <a:lnTo>
                  <a:pt x="82034" y="1815667"/>
                </a:lnTo>
                <a:lnTo>
                  <a:pt x="67118" y="1773225"/>
                </a:lnTo>
                <a:lnTo>
                  <a:pt x="53695" y="1730422"/>
                </a:lnTo>
                <a:lnTo>
                  <a:pt x="41762" y="1687295"/>
                </a:lnTo>
                <a:lnTo>
                  <a:pt x="31322" y="1643883"/>
                </a:lnTo>
                <a:lnTo>
                  <a:pt x="22372" y="1600223"/>
                </a:lnTo>
                <a:lnTo>
                  <a:pt x="14915" y="1556354"/>
                </a:lnTo>
                <a:lnTo>
                  <a:pt x="8949" y="1512314"/>
                </a:lnTo>
                <a:lnTo>
                  <a:pt x="4474" y="1468140"/>
                </a:lnTo>
                <a:lnTo>
                  <a:pt x="1491" y="1423871"/>
                </a:lnTo>
                <a:lnTo>
                  <a:pt x="0" y="1379545"/>
                </a:lnTo>
                <a:lnTo>
                  <a:pt x="0" y="1335200"/>
                </a:lnTo>
                <a:lnTo>
                  <a:pt x="1491" y="1290874"/>
                </a:lnTo>
                <a:lnTo>
                  <a:pt x="4474" y="1246605"/>
                </a:lnTo>
                <a:lnTo>
                  <a:pt x="8949" y="1202432"/>
                </a:lnTo>
                <a:lnTo>
                  <a:pt x="14915" y="1158391"/>
                </a:lnTo>
                <a:lnTo>
                  <a:pt x="22372" y="1114522"/>
                </a:lnTo>
                <a:lnTo>
                  <a:pt x="31322" y="1070862"/>
                </a:lnTo>
                <a:lnTo>
                  <a:pt x="41762" y="1027450"/>
                </a:lnTo>
                <a:lnTo>
                  <a:pt x="53695" y="984323"/>
                </a:lnTo>
                <a:lnTo>
                  <a:pt x="67118" y="941520"/>
                </a:lnTo>
                <a:lnTo>
                  <a:pt x="82034" y="899078"/>
                </a:lnTo>
                <a:lnTo>
                  <a:pt x="98441" y="857036"/>
                </a:lnTo>
                <a:lnTo>
                  <a:pt x="116339" y="815432"/>
                </a:lnTo>
                <a:lnTo>
                  <a:pt x="135729" y="774303"/>
                </a:lnTo>
                <a:lnTo>
                  <a:pt x="156610" y="733689"/>
                </a:lnTo>
                <a:lnTo>
                  <a:pt x="178983" y="693626"/>
                </a:lnTo>
                <a:lnTo>
                  <a:pt x="202848" y="654154"/>
                </a:lnTo>
                <a:lnTo>
                  <a:pt x="228204" y="615310"/>
                </a:lnTo>
                <a:lnTo>
                  <a:pt x="255052" y="577131"/>
                </a:lnTo>
                <a:lnTo>
                  <a:pt x="283391" y="539657"/>
                </a:lnTo>
                <a:lnTo>
                  <a:pt x="313221" y="502926"/>
                </a:lnTo>
                <a:lnTo>
                  <a:pt x="344544" y="466975"/>
                </a:lnTo>
                <a:lnTo>
                  <a:pt x="377357" y="431842"/>
                </a:lnTo>
                <a:lnTo>
                  <a:pt x="411663" y="397565"/>
                </a:lnTo>
                <a:lnTo>
                  <a:pt x="446422" y="365125"/>
                </a:lnTo>
                <a:lnTo>
                  <a:pt x="482032" y="334065"/>
                </a:lnTo>
                <a:lnTo>
                  <a:pt x="518457" y="304386"/>
                </a:lnTo>
                <a:lnTo>
                  <a:pt x="555659" y="276087"/>
                </a:lnTo>
                <a:lnTo>
                  <a:pt x="593602" y="249168"/>
                </a:lnTo>
                <a:lnTo>
                  <a:pt x="632248" y="223630"/>
                </a:lnTo>
                <a:lnTo>
                  <a:pt x="671560" y="199473"/>
                </a:lnTo>
                <a:lnTo>
                  <a:pt x="711502" y="176695"/>
                </a:lnTo>
                <a:lnTo>
                  <a:pt x="752037" y="155299"/>
                </a:lnTo>
                <a:lnTo>
                  <a:pt x="793126" y="135282"/>
                </a:lnTo>
                <a:lnTo>
                  <a:pt x="834734" y="116646"/>
                </a:lnTo>
                <a:lnTo>
                  <a:pt x="876823" y="99391"/>
                </a:lnTo>
                <a:lnTo>
                  <a:pt x="919356" y="83516"/>
                </a:lnTo>
                <a:lnTo>
                  <a:pt x="962297" y="69021"/>
                </a:lnTo>
                <a:lnTo>
                  <a:pt x="1005608" y="55907"/>
                </a:lnTo>
                <a:lnTo>
                  <a:pt x="1049252" y="44173"/>
                </a:lnTo>
                <a:lnTo>
                  <a:pt x="1093192" y="33820"/>
                </a:lnTo>
                <a:lnTo>
                  <a:pt x="1137392" y="24847"/>
                </a:lnTo>
                <a:lnTo>
                  <a:pt x="1181813" y="17255"/>
                </a:lnTo>
                <a:lnTo>
                  <a:pt x="1226420" y="11043"/>
                </a:lnTo>
                <a:lnTo>
                  <a:pt x="1271174" y="6211"/>
                </a:lnTo>
                <a:lnTo>
                  <a:pt x="1316040" y="2760"/>
                </a:lnTo>
                <a:lnTo>
                  <a:pt x="1360980" y="690"/>
                </a:lnTo>
                <a:lnTo>
                  <a:pt x="1405957" y="0"/>
                </a:lnTo>
                <a:lnTo>
                  <a:pt x="1450934" y="690"/>
                </a:lnTo>
                <a:lnTo>
                  <a:pt x="1495873" y="2760"/>
                </a:lnTo>
                <a:lnTo>
                  <a:pt x="1540739" y="6211"/>
                </a:lnTo>
                <a:lnTo>
                  <a:pt x="1585494" y="11043"/>
                </a:lnTo>
                <a:lnTo>
                  <a:pt x="1630101" y="17255"/>
                </a:lnTo>
                <a:lnTo>
                  <a:pt x="1674522" y="24847"/>
                </a:lnTo>
                <a:lnTo>
                  <a:pt x="1718721" y="33820"/>
                </a:lnTo>
                <a:lnTo>
                  <a:pt x="1762662" y="44173"/>
                </a:lnTo>
                <a:lnTo>
                  <a:pt x="1806306" y="55907"/>
                </a:lnTo>
                <a:lnTo>
                  <a:pt x="1849617" y="69021"/>
                </a:lnTo>
                <a:lnTo>
                  <a:pt x="1892557" y="83516"/>
                </a:lnTo>
                <a:lnTo>
                  <a:pt x="1935091" y="99391"/>
                </a:lnTo>
                <a:lnTo>
                  <a:pt x="1977180" y="116646"/>
                </a:lnTo>
                <a:lnTo>
                  <a:pt x="2018788" y="135282"/>
                </a:lnTo>
                <a:lnTo>
                  <a:pt x="2059878" y="155299"/>
                </a:lnTo>
                <a:lnTo>
                  <a:pt x="2100412" y="176695"/>
                </a:lnTo>
                <a:lnTo>
                  <a:pt x="2140354" y="199473"/>
                </a:lnTo>
                <a:lnTo>
                  <a:pt x="2179667" y="223630"/>
                </a:lnTo>
                <a:lnTo>
                  <a:pt x="2218313" y="249168"/>
                </a:lnTo>
                <a:lnTo>
                  <a:pt x="2256256" y="276087"/>
                </a:lnTo>
                <a:lnTo>
                  <a:pt x="2293458" y="304386"/>
                </a:lnTo>
                <a:lnTo>
                  <a:pt x="2329883" y="334065"/>
                </a:lnTo>
                <a:lnTo>
                  <a:pt x="2365494" y="365125"/>
                </a:lnTo>
                <a:lnTo>
                  <a:pt x="2400253" y="397565"/>
                </a:lnTo>
              </a:path>
            </a:pathLst>
          </a:custGeom>
          <a:ln w="12700">
            <a:solidFill>
              <a:srgbClr val="B51A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10728426" y="6089421"/>
            <a:ext cx="1488440" cy="1722120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2700" marR="5080" algn="ctr">
              <a:lnSpc>
                <a:spcPts val="4400"/>
              </a:lnSpc>
              <a:spcBef>
                <a:spcPts val="360"/>
              </a:spcBef>
            </a:pPr>
            <a:r>
              <a:rPr sz="3800" spc="110" dirty="0">
                <a:latin typeface="Liberation Sans Narrow"/>
                <a:cs typeface="Liberation Sans Narrow"/>
              </a:rPr>
              <a:t>Patient </a:t>
            </a:r>
            <a:r>
              <a:rPr sz="3800" spc="60" dirty="0">
                <a:latin typeface="Liberation Sans Narrow"/>
                <a:cs typeface="Liberation Sans Narrow"/>
              </a:rPr>
              <a:t>Specific </a:t>
            </a:r>
            <a:r>
              <a:rPr sz="3800" spc="155" dirty="0">
                <a:latin typeface="Liberation Sans Narrow"/>
                <a:cs typeface="Liberation Sans Narrow"/>
              </a:rPr>
              <a:t>Goal</a:t>
            </a:r>
            <a:endParaRPr sz="3800">
              <a:latin typeface="Liberation Sans Narrow"/>
              <a:cs typeface="Liberation Sans Narrow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3303447" y="4311396"/>
            <a:ext cx="6845934" cy="3743325"/>
            <a:chOff x="3303447" y="4311396"/>
            <a:chExt cx="6845934" cy="3743325"/>
          </a:xfrm>
        </p:grpSpPr>
        <p:sp>
          <p:nvSpPr>
            <p:cNvPr id="17" name="object 17"/>
            <p:cNvSpPr/>
            <p:nvPr/>
          </p:nvSpPr>
          <p:spPr>
            <a:xfrm>
              <a:off x="3348736" y="4324096"/>
              <a:ext cx="17145" cy="553085"/>
            </a:xfrm>
            <a:custGeom>
              <a:avLst/>
              <a:gdLst/>
              <a:ahLst/>
              <a:cxnLst/>
              <a:rect l="l" t="t" r="r" b="b"/>
              <a:pathLst>
                <a:path w="17145" h="553085">
                  <a:moveTo>
                    <a:pt x="16764" y="552704"/>
                  </a:moveTo>
                  <a:lnTo>
                    <a:pt x="16764" y="542574"/>
                  </a:lnTo>
                  <a:lnTo>
                    <a:pt x="0" y="0"/>
                  </a:lnTo>
                </a:path>
              </a:pathLst>
            </a:custGeom>
            <a:ln w="254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303447" y="4832070"/>
              <a:ext cx="121881" cy="123443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3364992" y="5998464"/>
              <a:ext cx="13335" cy="554990"/>
            </a:xfrm>
            <a:custGeom>
              <a:avLst/>
              <a:gdLst/>
              <a:ahLst/>
              <a:cxnLst/>
              <a:rect l="l" t="t" r="r" b="b"/>
              <a:pathLst>
                <a:path w="13335" h="554990">
                  <a:moveTo>
                    <a:pt x="13208" y="554736"/>
                  </a:moveTo>
                  <a:lnTo>
                    <a:pt x="13208" y="542574"/>
                  </a:lnTo>
                  <a:lnTo>
                    <a:pt x="0" y="0"/>
                  </a:lnTo>
                </a:path>
              </a:pathLst>
            </a:custGeom>
            <a:ln w="254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16147" y="6508470"/>
              <a:ext cx="121881" cy="123443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4795520" y="7136384"/>
              <a:ext cx="551180" cy="852169"/>
            </a:xfrm>
            <a:custGeom>
              <a:avLst/>
              <a:gdLst/>
              <a:ahLst/>
              <a:cxnLst/>
              <a:rect l="l" t="t" r="r" b="b"/>
              <a:pathLst>
                <a:path w="551179" h="852170">
                  <a:moveTo>
                    <a:pt x="551180" y="851916"/>
                  </a:moveTo>
                  <a:lnTo>
                    <a:pt x="538480" y="839839"/>
                  </a:lnTo>
                  <a:lnTo>
                    <a:pt x="0" y="0"/>
                  </a:lnTo>
                </a:path>
              </a:pathLst>
            </a:custGeom>
            <a:ln w="254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5272062" y="7918970"/>
              <a:ext cx="117475" cy="135890"/>
            </a:xfrm>
            <a:custGeom>
              <a:avLst/>
              <a:gdLst/>
              <a:ahLst/>
              <a:cxnLst/>
              <a:rect l="l" t="t" r="r" b="b"/>
              <a:pathLst>
                <a:path w="117475" h="135890">
                  <a:moveTo>
                    <a:pt x="102463" y="0"/>
                  </a:moveTo>
                  <a:lnTo>
                    <a:pt x="67754" y="58661"/>
                  </a:lnTo>
                  <a:lnTo>
                    <a:pt x="0" y="66078"/>
                  </a:lnTo>
                  <a:lnTo>
                    <a:pt x="117309" y="135496"/>
                  </a:lnTo>
                  <a:lnTo>
                    <a:pt x="102463" y="0"/>
                  </a:lnTo>
                  <a:close/>
                </a:path>
              </a:pathLst>
            </a:custGeom>
            <a:solidFill>
              <a:srgbClr val="B51A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4774946" y="6388100"/>
              <a:ext cx="673735" cy="737870"/>
            </a:xfrm>
            <a:custGeom>
              <a:avLst/>
              <a:gdLst/>
              <a:ahLst/>
              <a:cxnLst/>
              <a:rect l="l" t="t" r="r" b="b"/>
              <a:pathLst>
                <a:path w="673735" h="737870">
                  <a:moveTo>
                    <a:pt x="673354" y="0"/>
                  </a:moveTo>
                  <a:lnTo>
                    <a:pt x="660654" y="3549"/>
                  </a:lnTo>
                  <a:lnTo>
                    <a:pt x="0" y="737615"/>
                  </a:lnTo>
                </a:path>
              </a:pathLst>
            </a:custGeom>
            <a:ln w="25399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5374094" y="6329489"/>
              <a:ext cx="127000" cy="132080"/>
            </a:xfrm>
            <a:custGeom>
              <a:avLst/>
              <a:gdLst/>
              <a:ahLst/>
              <a:cxnLst/>
              <a:rect l="l" t="t" r="r" b="b"/>
              <a:pathLst>
                <a:path w="127000" h="132079">
                  <a:moveTo>
                    <a:pt x="126784" y="0"/>
                  </a:moveTo>
                  <a:lnTo>
                    <a:pt x="0" y="50050"/>
                  </a:lnTo>
                  <a:lnTo>
                    <a:pt x="65722" y="68059"/>
                  </a:lnTo>
                  <a:lnTo>
                    <a:pt x="90754" y="131457"/>
                  </a:lnTo>
                  <a:lnTo>
                    <a:pt x="126784" y="0"/>
                  </a:lnTo>
                  <a:close/>
                </a:path>
              </a:pathLst>
            </a:custGeom>
            <a:solidFill>
              <a:srgbClr val="B51A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8276971" y="5842698"/>
              <a:ext cx="1692910" cy="596265"/>
            </a:xfrm>
            <a:custGeom>
              <a:avLst/>
              <a:gdLst/>
              <a:ahLst/>
              <a:cxnLst/>
              <a:rect l="l" t="t" r="r" b="b"/>
              <a:pathLst>
                <a:path w="1692909" h="596264">
                  <a:moveTo>
                    <a:pt x="1692529" y="596201"/>
                  </a:moveTo>
                  <a:lnTo>
                    <a:pt x="1650987" y="583501"/>
                  </a:lnTo>
                  <a:lnTo>
                    <a:pt x="0" y="0"/>
                  </a:lnTo>
                </a:path>
              </a:pathLst>
            </a:custGeom>
            <a:ln w="762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9811207" y="6257264"/>
              <a:ext cx="338455" cy="287655"/>
            </a:xfrm>
            <a:custGeom>
              <a:avLst/>
              <a:gdLst/>
              <a:ahLst/>
              <a:cxnLst/>
              <a:rect l="l" t="t" r="r" b="b"/>
              <a:pathLst>
                <a:path w="338454" h="287654">
                  <a:moveTo>
                    <a:pt x="100876" y="0"/>
                  </a:moveTo>
                  <a:lnTo>
                    <a:pt x="122339" y="169024"/>
                  </a:lnTo>
                  <a:lnTo>
                    <a:pt x="0" y="287616"/>
                  </a:lnTo>
                  <a:lnTo>
                    <a:pt x="338061" y="244678"/>
                  </a:lnTo>
                  <a:lnTo>
                    <a:pt x="100876" y="0"/>
                  </a:lnTo>
                  <a:close/>
                </a:path>
              </a:pathLst>
            </a:custGeom>
            <a:solidFill>
              <a:srgbClr val="B51A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5429250" y="6534150"/>
              <a:ext cx="2806700" cy="1143000"/>
            </a:xfrm>
            <a:custGeom>
              <a:avLst/>
              <a:gdLst/>
              <a:ahLst/>
              <a:cxnLst/>
              <a:rect l="l" t="t" r="r" b="b"/>
              <a:pathLst>
                <a:path w="2806700" h="1143000">
                  <a:moveTo>
                    <a:pt x="0" y="946149"/>
                  </a:moveTo>
                  <a:lnTo>
                    <a:pt x="0" y="191261"/>
                  </a:lnTo>
                  <a:lnTo>
                    <a:pt x="5045" y="147539"/>
                  </a:lnTo>
                  <a:lnTo>
                    <a:pt x="19412" y="107333"/>
                  </a:lnTo>
                  <a:lnTo>
                    <a:pt x="41950" y="71814"/>
                  </a:lnTo>
                  <a:lnTo>
                    <a:pt x="71505" y="42150"/>
                  </a:lnTo>
                  <a:lnTo>
                    <a:pt x="106926" y="19513"/>
                  </a:lnTo>
                  <a:lnTo>
                    <a:pt x="147059" y="5073"/>
                  </a:lnTo>
                  <a:lnTo>
                    <a:pt x="190753" y="0"/>
                  </a:lnTo>
                  <a:lnTo>
                    <a:pt x="2622041" y="0"/>
                  </a:lnTo>
                  <a:lnTo>
                    <a:pt x="2672250" y="6861"/>
                  </a:lnTo>
                  <a:lnTo>
                    <a:pt x="2716674" y="26206"/>
                  </a:lnTo>
                  <a:lnTo>
                    <a:pt x="2753823" y="56177"/>
                  </a:lnTo>
                  <a:lnTo>
                    <a:pt x="2782204" y="94915"/>
                  </a:lnTo>
                  <a:lnTo>
                    <a:pt x="2800327" y="140563"/>
                  </a:lnTo>
                  <a:lnTo>
                    <a:pt x="2806699" y="191261"/>
                  </a:lnTo>
                  <a:lnTo>
                    <a:pt x="2806699" y="948181"/>
                  </a:lnTo>
                  <a:lnTo>
                    <a:pt x="2800327" y="999144"/>
                  </a:lnTo>
                  <a:lnTo>
                    <a:pt x="2782204" y="1045450"/>
                  </a:lnTo>
                  <a:lnTo>
                    <a:pt x="2753823" y="1085044"/>
                  </a:lnTo>
                  <a:lnTo>
                    <a:pt x="2716674" y="1115871"/>
                  </a:lnTo>
                  <a:lnTo>
                    <a:pt x="2672250" y="1135875"/>
                  </a:lnTo>
                  <a:lnTo>
                    <a:pt x="2622041" y="1142999"/>
                  </a:lnTo>
                  <a:lnTo>
                    <a:pt x="190753" y="1142999"/>
                  </a:lnTo>
                  <a:lnTo>
                    <a:pt x="147059" y="1137616"/>
                  </a:lnTo>
                  <a:lnTo>
                    <a:pt x="106926" y="1122378"/>
                  </a:lnTo>
                  <a:lnTo>
                    <a:pt x="71505" y="1098650"/>
                  </a:lnTo>
                  <a:lnTo>
                    <a:pt x="41950" y="1067797"/>
                  </a:lnTo>
                  <a:lnTo>
                    <a:pt x="19412" y="1031186"/>
                  </a:lnTo>
                  <a:lnTo>
                    <a:pt x="5045" y="990181"/>
                  </a:lnTo>
                  <a:lnTo>
                    <a:pt x="0" y="946149"/>
                  </a:lnTo>
                  <a:close/>
                </a:path>
              </a:pathLst>
            </a:custGeom>
            <a:ln w="127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6046571" y="6776745"/>
            <a:ext cx="1586865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305" dirty="0">
                <a:latin typeface="Liberation Sans Narrow"/>
                <a:cs typeface="Liberation Sans Narrow"/>
              </a:rPr>
              <a:t>Control</a:t>
            </a:r>
            <a:endParaRPr sz="3800">
              <a:latin typeface="Liberation Sans Narrow"/>
              <a:cs typeface="Liberation Sans Narrow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4816538" y="3213099"/>
            <a:ext cx="6562725" cy="5226685"/>
            <a:chOff x="4816538" y="3213099"/>
            <a:chExt cx="6562725" cy="5226685"/>
          </a:xfrm>
        </p:grpSpPr>
        <p:sp>
          <p:nvSpPr>
            <p:cNvPr id="30" name="object 30"/>
            <p:cNvSpPr/>
            <p:nvPr/>
          </p:nvSpPr>
          <p:spPr>
            <a:xfrm>
              <a:off x="4829238" y="7133081"/>
              <a:ext cx="720725" cy="17145"/>
            </a:xfrm>
            <a:custGeom>
              <a:avLst/>
              <a:gdLst/>
              <a:ahLst/>
              <a:cxnLst/>
              <a:rect l="l" t="t" r="r" b="b"/>
              <a:pathLst>
                <a:path w="720725" h="17145">
                  <a:moveTo>
                    <a:pt x="720661" y="17015"/>
                  </a:moveTo>
                  <a:lnTo>
                    <a:pt x="702223" y="17015"/>
                  </a:lnTo>
                  <a:lnTo>
                    <a:pt x="0" y="0"/>
                  </a:lnTo>
                </a:path>
              </a:pathLst>
            </a:custGeom>
            <a:ln w="254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5504916" y="7087869"/>
              <a:ext cx="123825" cy="121920"/>
            </a:xfrm>
            <a:custGeom>
              <a:avLst/>
              <a:gdLst/>
              <a:ahLst/>
              <a:cxnLst/>
              <a:rect l="l" t="t" r="r" b="b"/>
              <a:pathLst>
                <a:path w="123825" h="121920">
                  <a:moveTo>
                    <a:pt x="3657" y="0"/>
                  </a:moveTo>
                  <a:lnTo>
                    <a:pt x="32283" y="61848"/>
                  </a:lnTo>
                  <a:lnTo>
                    <a:pt x="0" y="121869"/>
                  </a:lnTo>
                  <a:lnTo>
                    <a:pt x="123685" y="64592"/>
                  </a:lnTo>
                  <a:lnTo>
                    <a:pt x="3657" y="0"/>
                  </a:lnTo>
                  <a:close/>
                </a:path>
              </a:pathLst>
            </a:custGeom>
            <a:solidFill>
              <a:srgbClr val="B51A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8306816" y="7159434"/>
              <a:ext cx="1650364" cy="16510"/>
            </a:xfrm>
            <a:custGeom>
              <a:avLst/>
              <a:gdLst/>
              <a:ahLst/>
              <a:cxnLst/>
              <a:rect l="l" t="t" r="r" b="b"/>
              <a:pathLst>
                <a:path w="1650365" h="16509">
                  <a:moveTo>
                    <a:pt x="1649983" y="16061"/>
                  </a:moveTo>
                  <a:lnTo>
                    <a:pt x="1612087" y="16061"/>
                  </a:lnTo>
                  <a:lnTo>
                    <a:pt x="0" y="0"/>
                  </a:lnTo>
                </a:path>
              </a:pathLst>
            </a:custGeom>
            <a:ln w="762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9840620" y="7021702"/>
              <a:ext cx="306705" cy="304800"/>
            </a:xfrm>
            <a:custGeom>
              <a:avLst/>
              <a:gdLst/>
              <a:ahLst/>
              <a:cxnLst/>
              <a:rect l="l" t="t" r="r" b="b"/>
              <a:pathLst>
                <a:path w="306704" h="304800">
                  <a:moveTo>
                    <a:pt x="3771" y="0"/>
                  </a:moveTo>
                  <a:lnTo>
                    <a:pt x="78079" y="153327"/>
                  </a:lnTo>
                  <a:lnTo>
                    <a:pt x="0" y="304774"/>
                  </a:lnTo>
                  <a:lnTo>
                    <a:pt x="306666" y="156159"/>
                  </a:lnTo>
                  <a:lnTo>
                    <a:pt x="3771" y="0"/>
                  </a:lnTo>
                  <a:close/>
                </a:path>
              </a:pathLst>
            </a:custGeom>
            <a:solidFill>
              <a:srgbClr val="B51A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8241410" y="7741615"/>
              <a:ext cx="1858010" cy="660400"/>
            </a:xfrm>
            <a:custGeom>
              <a:avLst/>
              <a:gdLst/>
              <a:ahLst/>
              <a:cxnLst/>
              <a:rect l="l" t="t" r="r" b="b"/>
              <a:pathLst>
                <a:path w="1858009" h="660400">
                  <a:moveTo>
                    <a:pt x="1857629" y="0"/>
                  </a:moveTo>
                  <a:lnTo>
                    <a:pt x="1821726" y="12753"/>
                  </a:lnTo>
                  <a:lnTo>
                    <a:pt x="0" y="659879"/>
                  </a:lnTo>
                </a:path>
              </a:pathLst>
            </a:custGeom>
            <a:ln w="762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9940328" y="7636268"/>
              <a:ext cx="338455" cy="287655"/>
            </a:xfrm>
            <a:custGeom>
              <a:avLst/>
              <a:gdLst/>
              <a:ahLst/>
              <a:cxnLst/>
              <a:rect l="l" t="t" r="r" b="b"/>
              <a:pathLst>
                <a:path w="338454" h="287654">
                  <a:moveTo>
                    <a:pt x="0" y="0"/>
                  </a:moveTo>
                  <a:lnTo>
                    <a:pt x="122809" y="118097"/>
                  </a:lnTo>
                  <a:lnTo>
                    <a:pt x="102019" y="287210"/>
                  </a:lnTo>
                  <a:lnTo>
                    <a:pt x="338226" y="415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51A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153150" y="3219449"/>
              <a:ext cx="5219700" cy="1130300"/>
            </a:xfrm>
            <a:custGeom>
              <a:avLst/>
              <a:gdLst/>
              <a:ahLst/>
              <a:cxnLst/>
              <a:rect l="l" t="t" r="r" b="b"/>
              <a:pathLst>
                <a:path w="5219700" h="1130300">
                  <a:moveTo>
                    <a:pt x="5027930" y="0"/>
                  </a:moveTo>
                  <a:lnTo>
                    <a:pt x="190753" y="0"/>
                  </a:lnTo>
                  <a:lnTo>
                    <a:pt x="140093" y="6386"/>
                  </a:lnTo>
                  <a:lnTo>
                    <a:pt x="94540" y="24544"/>
                  </a:lnTo>
                  <a:lnTo>
                    <a:pt x="55924" y="52971"/>
                  </a:lnTo>
                  <a:lnTo>
                    <a:pt x="26075" y="90166"/>
                  </a:lnTo>
                  <a:lnTo>
                    <a:pt x="6823" y="134625"/>
                  </a:lnTo>
                  <a:lnTo>
                    <a:pt x="0" y="184848"/>
                  </a:lnTo>
                  <a:lnTo>
                    <a:pt x="0" y="946150"/>
                  </a:lnTo>
                  <a:lnTo>
                    <a:pt x="6823" y="996320"/>
                  </a:lnTo>
                  <a:lnTo>
                    <a:pt x="26075" y="1040651"/>
                  </a:lnTo>
                  <a:lnTo>
                    <a:pt x="55924" y="1077677"/>
                  </a:lnTo>
                  <a:lnTo>
                    <a:pt x="94540" y="1105936"/>
                  </a:lnTo>
                  <a:lnTo>
                    <a:pt x="140093" y="1123965"/>
                  </a:lnTo>
                  <a:lnTo>
                    <a:pt x="190753" y="1130300"/>
                  </a:lnTo>
                  <a:lnTo>
                    <a:pt x="5027930" y="1130300"/>
                  </a:lnTo>
                  <a:lnTo>
                    <a:pt x="5071679" y="1125377"/>
                  </a:lnTo>
                  <a:lnTo>
                    <a:pt x="5111957" y="1111327"/>
                  </a:lnTo>
                  <a:lnTo>
                    <a:pt x="5147576" y="1089222"/>
                  </a:lnTo>
                  <a:lnTo>
                    <a:pt x="5177348" y="1060140"/>
                  </a:lnTo>
                  <a:lnTo>
                    <a:pt x="5200084" y="1025153"/>
                  </a:lnTo>
                  <a:lnTo>
                    <a:pt x="5214598" y="985338"/>
                  </a:lnTo>
                  <a:lnTo>
                    <a:pt x="5219700" y="941768"/>
                  </a:lnTo>
                  <a:lnTo>
                    <a:pt x="5219700" y="184848"/>
                  </a:lnTo>
                  <a:lnTo>
                    <a:pt x="5212800" y="134625"/>
                  </a:lnTo>
                  <a:lnTo>
                    <a:pt x="5193361" y="90166"/>
                  </a:lnTo>
                  <a:lnTo>
                    <a:pt x="5163267" y="52971"/>
                  </a:lnTo>
                  <a:lnTo>
                    <a:pt x="5124406" y="24544"/>
                  </a:lnTo>
                  <a:lnTo>
                    <a:pt x="5078665" y="6386"/>
                  </a:lnTo>
                  <a:lnTo>
                    <a:pt x="5027930" y="0"/>
                  </a:lnTo>
                  <a:close/>
                </a:path>
              </a:pathLst>
            </a:custGeom>
            <a:solidFill>
              <a:srgbClr val="0056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153150" y="3219449"/>
              <a:ext cx="5219700" cy="1130300"/>
            </a:xfrm>
            <a:custGeom>
              <a:avLst/>
              <a:gdLst/>
              <a:ahLst/>
              <a:cxnLst/>
              <a:rect l="l" t="t" r="r" b="b"/>
              <a:pathLst>
                <a:path w="5219700" h="1130300">
                  <a:moveTo>
                    <a:pt x="0" y="946150"/>
                  </a:moveTo>
                  <a:lnTo>
                    <a:pt x="0" y="184848"/>
                  </a:lnTo>
                  <a:lnTo>
                    <a:pt x="6823" y="134624"/>
                  </a:lnTo>
                  <a:lnTo>
                    <a:pt x="26074" y="90164"/>
                  </a:lnTo>
                  <a:lnTo>
                    <a:pt x="55923" y="52970"/>
                  </a:lnTo>
                  <a:lnTo>
                    <a:pt x="94539" y="24543"/>
                  </a:lnTo>
                  <a:lnTo>
                    <a:pt x="140092" y="6386"/>
                  </a:lnTo>
                  <a:lnTo>
                    <a:pt x="190753" y="0"/>
                  </a:lnTo>
                  <a:lnTo>
                    <a:pt x="5027929" y="0"/>
                  </a:lnTo>
                  <a:lnTo>
                    <a:pt x="5078665" y="6386"/>
                  </a:lnTo>
                  <a:lnTo>
                    <a:pt x="5124406" y="24543"/>
                  </a:lnTo>
                  <a:lnTo>
                    <a:pt x="5163267" y="52970"/>
                  </a:lnTo>
                  <a:lnTo>
                    <a:pt x="5193361" y="90164"/>
                  </a:lnTo>
                  <a:lnTo>
                    <a:pt x="5212800" y="134624"/>
                  </a:lnTo>
                  <a:lnTo>
                    <a:pt x="5219699" y="184848"/>
                  </a:lnTo>
                  <a:lnTo>
                    <a:pt x="5219699" y="941768"/>
                  </a:lnTo>
                  <a:lnTo>
                    <a:pt x="5214598" y="985339"/>
                  </a:lnTo>
                  <a:lnTo>
                    <a:pt x="5200084" y="1025155"/>
                  </a:lnTo>
                  <a:lnTo>
                    <a:pt x="5177348" y="1060142"/>
                  </a:lnTo>
                  <a:lnTo>
                    <a:pt x="5147576" y="1089224"/>
                  </a:lnTo>
                  <a:lnTo>
                    <a:pt x="5111957" y="1111327"/>
                  </a:lnTo>
                  <a:lnTo>
                    <a:pt x="5071679" y="1125377"/>
                  </a:lnTo>
                  <a:lnTo>
                    <a:pt x="5027929" y="1130300"/>
                  </a:lnTo>
                  <a:lnTo>
                    <a:pt x="190753" y="1130300"/>
                  </a:lnTo>
                  <a:lnTo>
                    <a:pt x="140092" y="1123965"/>
                  </a:lnTo>
                  <a:lnTo>
                    <a:pt x="94539" y="1105937"/>
                  </a:lnTo>
                  <a:lnTo>
                    <a:pt x="55923" y="1077679"/>
                  </a:lnTo>
                  <a:lnTo>
                    <a:pt x="26074" y="1040652"/>
                  </a:lnTo>
                  <a:lnTo>
                    <a:pt x="6823" y="996322"/>
                  </a:lnTo>
                  <a:lnTo>
                    <a:pt x="0" y="946150"/>
                  </a:lnTo>
                  <a:close/>
                </a:path>
              </a:pathLst>
            </a:custGeom>
            <a:ln w="12700">
              <a:solidFill>
                <a:srgbClr val="0056D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6622363" y="3455047"/>
            <a:ext cx="428117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204" dirty="0">
                <a:solidFill>
                  <a:srgbClr val="F5EC00"/>
                </a:solidFill>
                <a:latin typeface="Liberation Sans Narrow"/>
                <a:cs typeface="Liberation Sans Narrow"/>
              </a:rPr>
              <a:t>Avoid </a:t>
            </a:r>
            <a:r>
              <a:rPr sz="3800" spc="185" dirty="0">
                <a:solidFill>
                  <a:srgbClr val="F5EC00"/>
                </a:solidFill>
                <a:latin typeface="Liberation Sans Narrow"/>
                <a:cs typeface="Liberation Sans Narrow"/>
              </a:rPr>
              <a:t>Deconditioning</a:t>
            </a:r>
            <a:endParaRPr sz="3800">
              <a:latin typeface="Liberation Sans Narrow"/>
              <a:cs typeface="Liberation Sans Narrow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03200" rIns="0" bIns="0" rtlCol="0">
            <a:spAutoFit/>
          </a:bodyPr>
          <a:lstStyle/>
          <a:p>
            <a:pPr marL="1124585">
              <a:lnSpc>
                <a:spcPct val="100000"/>
              </a:lnSpc>
              <a:spcBef>
                <a:spcPts val="100"/>
              </a:spcBef>
            </a:pPr>
            <a:r>
              <a:rPr spc="-305" dirty="0"/>
              <a:t>REH</a:t>
            </a:r>
            <a:r>
              <a:rPr spc="-295" dirty="0"/>
              <a:t>AB</a:t>
            </a:r>
            <a:r>
              <a:rPr spc="-305" dirty="0"/>
              <a:t>ILI</a:t>
            </a:r>
            <a:r>
              <a:rPr spc="-860" dirty="0"/>
              <a:t>T</a:t>
            </a:r>
            <a:r>
              <a:rPr spc="-819" dirty="0"/>
              <a:t>A</a:t>
            </a:r>
            <a:r>
              <a:rPr spc="-305" dirty="0"/>
              <a:t>TIO</a:t>
            </a:r>
            <a:r>
              <a:rPr spc="-295" dirty="0"/>
              <a:t>N</a:t>
            </a:r>
            <a:r>
              <a:rPr spc="100" dirty="0"/>
              <a:t> </a:t>
            </a:r>
            <a:r>
              <a:rPr spc="-580" dirty="0"/>
              <a:t>PRINCIPLES</a:t>
            </a:r>
          </a:p>
        </p:txBody>
      </p:sp>
      <p:sp>
        <p:nvSpPr>
          <p:cNvPr id="3" name="object 3"/>
          <p:cNvSpPr/>
          <p:nvPr/>
        </p:nvSpPr>
        <p:spPr>
          <a:xfrm>
            <a:off x="1212849" y="3232150"/>
            <a:ext cx="4279900" cy="1143000"/>
          </a:xfrm>
          <a:custGeom>
            <a:avLst/>
            <a:gdLst/>
            <a:ahLst/>
            <a:cxnLst/>
            <a:rect l="l" t="t" r="r" b="b"/>
            <a:pathLst>
              <a:path w="4279900" h="1143000">
                <a:moveTo>
                  <a:pt x="0" y="946150"/>
                </a:moveTo>
                <a:lnTo>
                  <a:pt x="0" y="193294"/>
                </a:lnTo>
                <a:lnTo>
                  <a:pt x="5189" y="149459"/>
                </a:lnTo>
                <a:lnTo>
                  <a:pt x="19929" y="108963"/>
                </a:lnTo>
                <a:lnTo>
                  <a:pt x="42975" y="73046"/>
                </a:lnTo>
                <a:lnTo>
                  <a:pt x="73084" y="42950"/>
                </a:lnTo>
                <a:lnTo>
                  <a:pt x="109013" y="19916"/>
                </a:lnTo>
                <a:lnTo>
                  <a:pt x="149519" y="5186"/>
                </a:lnTo>
                <a:lnTo>
                  <a:pt x="193357" y="0"/>
                </a:lnTo>
                <a:lnTo>
                  <a:pt x="4094670" y="0"/>
                </a:lnTo>
                <a:lnTo>
                  <a:pt x="4144921" y="7011"/>
                </a:lnTo>
                <a:lnTo>
                  <a:pt x="4189451" y="26733"/>
                </a:lnTo>
                <a:lnTo>
                  <a:pt x="4226737" y="57193"/>
                </a:lnTo>
                <a:lnTo>
                  <a:pt x="4255256" y="96420"/>
                </a:lnTo>
                <a:lnTo>
                  <a:pt x="4273485" y="142444"/>
                </a:lnTo>
                <a:lnTo>
                  <a:pt x="4279900" y="193294"/>
                </a:lnTo>
                <a:lnTo>
                  <a:pt x="4279900" y="950214"/>
                </a:lnTo>
                <a:lnTo>
                  <a:pt x="4273485" y="1001025"/>
                </a:lnTo>
                <a:lnTo>
                  <a:pt x="4255256" y="1046955"/>
                </a:lnTo>
                <a:lnTo>
                  <a:pt x="4226737" y="1086060"/>
                </a:lnTo>
                <a:lnTo>
                  <a:pt x="4189451" y="1116398"/>
                </a:lnTo>
                <a:lnTo>
                  <a:pt x="4144921" y="1136025"/>
                </a:lnTo>
                <a:lnTo>
                  <a:pt x="4094670" y="1143000"/>
                </a:lnTo>
                <a:lnTo>
                  <a:pt x="193357" y="1143000"/>
                </a:lnTo>
                <a:lnTo>
                  <a:pt x="149519" y="1137617"/>
                </a:lnTo>
                <a:lnTo>
                  <a:pt x="109013" y="1122378"/>
                </a:lnTo>
                <a:lnTo>
                  <a:pt x="73084" y="1098650"/>
                </a:lnTo>
                <a:lnTo>
                  <a:pt x="42975" y="1067797"/>
                </a:lnTo>
                <a:lnTo>
                  <a:pt x="19929" y="1031186"/>
                </a:lnTo>
                <a:lnTo>
                  <a:pt x="5189" y="990181"/>
                </a:lnTo>
                <a:lnTo>
                  <a:pt x="0" y="946150"/>
                </a:lnTo>
                <a:close/>
              </a:path>
            </a:pathLst>
          </a:custGeom>
          <a:ln w="12700">
            <a:solidFill>
              <a:srgbClr val="B51A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415834" y="3476777"/>
            <a:ext cx="3891279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85" dirty="0">
                <a:latin typeface="Liberation Sans Narrow"/>
                <a:cs typeface="Liberation Sans Narrow"/>
              </a:rPr>
              <a:t>Analgesia/Education</a:t>
            </a:r>
            <a:endParaRPr sz="3800">
              <a:latin typeface="Liberation Sans Narrow"/>
              <a:cs typeface="Liberation Sans Narrow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1943099" y="4902200"/>
            <a:ext cx="2832100" cy="2832100"/>
            <a:chOff x="1943099" y="4902200"/>
            <a:chExt cx="2832100" cy="2832100"/>
          </a:xfrm>
        </p:grpSpPr>
        <p:sp>
          <p:nvSpPr>
            <p:cNvPr id="6" name="object 6"/>
            <p:cNvSpPr/>
            <p:nvPr/>
          </p:nvSpPr>
          <p:spPr>
            <a:xfrm>
              <a:off x="1949449" y="4908550"/>
              <a:ext cx="2819400" cy="1143000"/>
            </a:xfrm>
            <a:custGeom>
              <a:avLst/>
              <a:gdLst/>
              <a:ahLst/>
              <a:cxnLst/>
              <a:rect l="l" t="t" r="r" b="b"/>
              <a:pathLst>
                <a:path w="2819400" h="1143000">
                  <a:moveTo>
                    <a:pt x="0" y="946149"/>
                  </a:moveTo>
                  <a:lnTo>
                    <a:pt x="0" y="191261"/>
                  </a:lnTo>
                  <a:lnTo>
                    <a:pt x="5101" y="147539"/>
                  </a:lnTo>
                  <a:lnTo>
                    <a:pt x="19614" y="107333"/>
                  </a:lnTo>
                  <a:lnTo>
                    <a:pt x="42350" y="71814"/>
                  </a:lnTo>
                  <a:lnTo>
                    <a:pt x="72122" y="42150"/>
                  </a:lnTo>
                  <a:lnTo>
                    <a:pt x="107741" y="19513"/>
                  </a:lnTo>
                  <a:lnTo>
                    <a:pt x="148020" y="5073"/>
                  </a:lnTo>
                  <a:lnTo>
                    <a:pt x="191770" y="0"/>
                  </a:lnTo>
                  <a:lnTo>
                    <a:pt x="2623058" y="0"/>
                  </a:lnTo>
                  <a:lnTo>
                    <a:pt x="2667060" y="5073"/>
                  </a:lnTo>
                  <a:lnTo>
                    <a:pt x="2707992" y="19513"/>
                  </a:lnTo>
                  <a:lnTo>
                    <a:pt x="2744504" y="42150"/>
                  </a:lnTo>
                  <a:lnTo>
                    <a:pt x="2775249" y="71814"/>
                  </a:lnTo>
                  <a:lnTo>
                    <a:pt x="2798878" y="107333"/>
                  </a:lnTo>
                  <a:lnTo>
                    <a:pt x="2814045" y="147539"/>
                  </a:lnTo>
                  <a:lnTo>
                    <a:pt x="2819400" y="191261"/>
                  </a:lnTo>
                  <a:lnTo>
                    <a:pt x="2819400" y="948181"/>
                  </a:lnTo>
                  <a:lnTo>
                    <a:pt x="2814045" y="992101"/>
                  </a:lnTo>
                  <a:lnTo>
                    <a:pt x="2798878" y="1032815"/>
                  </a:lnTo>
                  <a:lnTo>
                    <a:pt x="2775249" y="1069029"/>
                  </a:lnTo>
                  <a:lnTo>
                    <a:pt x="2744504" y="1099449"/>
                  </a:lnTo>
                  <a:lnTo>
                    <a:pt x="2707992" y="1122781"/>
                  </a:lnTo>
                  <a:lnTo>
                    <a:pt x="2667060" y="1137729"/>
                  </a:lnTo>
                  <a:lnTo>
                    <a:pt x="2623058" y="1142999"/>
                  </a:lnTo>
                  <a:lnTo>
                    <a:pt x="191770" y="1142999"/>
                  </a:lnTo>
                  <a:lnTo>
                    <a:pt x="148020" y="1137616"/>
                  </a:lnTo>
                  <a:lnTo>
                    <a:pt x="107741" y="1122378"/>
                  </a:lnTo>
                  <a:lnTo>
                    <a:pt x="72122" y="1098650"/>
                  </a:lnTo>
                  <a:lnTo>
                    <a:pt x="42350" y="1067797"/>
                  </a:lnTo>
                  <a:lnTo>
                    <a:pt x="19614" y="1031186"/>
                  </a:lnTo>
                  <a:lnTo>
                    <a:pt x="5101" y="990181"/>
                  </a:lnTo>
                  <a:lnTo>
                    <a:pt x="0" y="946149"/>
                  </a:lnTo>
                  <a:close/>
                </a:path>
              </a:pathLst>
            </a:custGeom>
            <a:ln w="127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949449" y="6584949"/>
              <a:ext cx="2819400" cy="1143000"/>
            </a:xfrm>
            <a:custGeom>
              <a:avLst/>
              <a:gdLst/>
              <a:ahLst/>
              <a:cxnLst/>
              <a:rect l="l" t="t" r="r" b="b"/>
              <a:pathLst>
                <a:path w="2819400" h="1143000">
                  <a:moveTo>
                    <a:pt x="0" y="946150"/>
                  </a:moveTo>
                  <a:lnTo>
                    <a:pt x="0" y="189230"/>
                  </a:lnTo>
                  <a:lnTo>
                    <a:pt x="5101" y="145620"/>
                  </a:lnTo>
                  <a:lnTo>
                    <a:pt x="19614" y="105704"/>
                  </a:lnTo>
                  <a:lnTo>
                    <a:pt x="42350" y="70582"/>
                  </a:lnTo>
                  <a:lnTo>
                    <a:pt x="72122" y="41350"/>
                  </a:lnTo>
                  <a:lnTo>
                    <a:pt x="107741" y="19110"/>
                  </a:lnTo>
                  <a:lnTo>
                    <a:pt x="148020" y="4960"/>
                  </a:lnTo>
                  <a:lnTo>
                    <a:pt x="191770" y="0"/>
                  </a:lnTo>
                  <a:lnTo>
                    <a:pt x="2623058" y="0"/>
                  </a:lnTo>
                  <a:lnTo>
                    <a:pt x="2667060" y="4960"/>
                  </a:lnTo>
                  <a:lnTo>
                    <a:pt x="2707992" y="19110"/>
                  </a:lnTo>
                  <a:lnTo>
                    <a:pt x="2744504" y="41350"/>
                  </a:lnTo>
                  <a:lnTo>
                    <a:pt x="2775249" y="70582"/>
                  </a:lnTo>
                  <a:lnTo>
                    <a:pt x="2798878" y="105704"/>
                  </a:lnTo>
                  <a:lnTo>
                    <a:pt x="2814045" y="145620"/>
                  </a:lnTo>
                  <a:lnTo>
                    <a:pt x="2819400" y="189230"/>
                  </a:lnTo>
                  <a:lnTo>
                    <a:pt x="2819400" y="946150"/>
                  </a:lnTo>
                  <a:lnTo>
                    <a:pt x="2814045" y="990182"/>
                  </a:lnTo>
                  <a:lnTo>
                    <a:pt x="2798878" y="1031186"/>
                  </a:lnTo>
                  <a:lnTo>
                    <a:pt x="2775249" y="1067797"/>
                  </a:lnTo>
                  <a:lnTo>
                    <a:pt x="2744504" y="1098650"/>
                  </a:lnTo>
                  <a:lnTo>
                    <a:pt x="2707992" y="1122378"/>
                  </a:lnTo>
                  <a:lnTo>
                    <a:pt x="2667060" y="1137617"/>
                  </a:lnTo>
                  <a:lnTo>
                    <a:pt x="2623058" y="1143000"/>
                  </a:lnTo>
                  <a:lnTo>
                    <a:pt x="191770" y="1143000"/>
                  </a:lnTo>
                  <a:lnTo>
                    <a:pt x="148020" y="1137617"/>
                  </a:lnTo>
                  <a:lnTo>
                    <a:pt x="107741" y="1122378"/>
                  </a:lnTo>
                  <a:lnTo>
                    <a:pt x="72122" y="1098650"/>
                  </a:lnTo>
                  <a:lnTo>
                    <a:pt x="42350" y="1067797"/>
                  </a:lnTo>
                  <a:lnTo>
                    <a:pt x="19614" y="1031185"/>
                  </a:lnTo>
                  <a:lnTo>
                    <a:pt x="5101" y="990181"/>
                  </a:lnTo>
                  <a:lnTo>
                    <a:pt x="0" y="946150"/>
                  </a:lnTo>
                  <a:close/>
                </a:path>
              </a:pathLst>
            </a:custGeom>
            <a:ln w="127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2672295" y="6825513"/>
            <a:ext cx="137795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100" dirty="0">
                <a:latin typeface="Liberation Sans Narrow"/>
                <a:cs typeface="Liberation Sans Narrow"/>
              </a:rPr>
              <a:t>Muscle</a:t>
            </a:r>
            <a:endParaRPr sz="3800">
              <a:latin typeface="Liberation Sans Narrow"/>
              <a:cs typeface="Liberation Sans Narrow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5384800" y="5257800"/>
            <a:ext cx="2882900" cy="3695700"/>
            <a:chOff x="5384800" y="5257800"/>
            <a:chExt cx="2882900" cy="3695700"/>
          </a:xfrm>
        </p:grpSpPr>
        <p:sp>
          <p:nvSpPr>
            <p:cNvPr id="10" name="object 10"/>
            <p:cNvSpPr/>
            <p:nvPr/>
          </p:nvSpPr>
          <p:spPr>
            <a:xfrm>
              <a:off x="5441950" y="5264150"/>
              <a:ext cx="2819400" cy="1143000"/>
            </a:xfrm>
            <a:custGeom>
              <a:avLst/>
              <a:gdLst/>
              <a:ahLst/>
              <a:cxnLst/>
              <a:rect l="l" t="t" r="r" b="b"/>
              <a:pathLst>
                <a:path w="2819400" h="1143000">
                  <a:moveTo>
                    <a:pt x="0" y="946150"/>
                  </a:moveTo>
                  <a:lnTo>
                    <a:pt x="0" y="193294"/>
                  </a:lnTo>
                  <a:lnTo>
                    <a:pt x="5242" y="149459"/>
                  </a:lnTo>
                  <a:lnTo>
                    <a:pt x="20117" y="108963"/>
                  </a:lnTo>
                  <a:lnTo>
                    <a:pt x="43350" y="73046"/>
                  </a:lnTo>
                  <a:lnTo>
                    <a:pt x="73662" y="42950"/>
                  </a:lnTo>
                  <a:lnTo>
                    <a:pt x="109777" y="19916"/>
                  </a:lnTo>
                  <a:lnTo>
                    <a:pt x="150418" y="5186"/>
                  </a:lnTo>
                  <a:lnTo>
                    <a:pt x="194309" y="0"/>
                  </a:lnTo>
                  <a:lnTo>
                    <a:pt x="2625597" y="0"/>
                  </a:lnTo>
                  <a:lnTo>
                    <a:pt x="2669459" y="5186"/>
                  </a:lnTo>
                  <a:lnTo>
                    <a:pt x="2710028" y="19916"/>
                  </a:lnTo>
                  <a:lnTo>
                    <a:pt x="2746044" y="42950"/>
                  </a:lnTo>
                  <a:lnTo>
                    <a:pt x="2776248" y="73046"/>
                  </a:lnTo>
                  <a:lnTo>
                    <a:pt x="2799381" y="108963"/>
                  </a:lnTo>
                  <a:lnTo>
                    <a:pt x="2814185" y="149459"/>
                  </a:lnTo>
                  <a:lnTo>
                    <a:pt x="2819399" y="193294"/>
                  </a:lnTo>
                  <a:lnTo>
                    <a:pt x="2819399" y="950214"/>
                  </a:lnTo>
                  <a:lnTo>
                    <a:pt x="2814185" y="994020"/>
                  </a:lnTo>
                  <a:lnTo>
                    <a:pt x="2799381" y="1034444"/>
                  </a:lnTo>
                  <a:lnTo>
                    <a:pt x="2776248" y="1070261"/>
                  </a:lnTo>
                  <a:lnTo>
                    <a:pt x="2746044" y="1100249"/>
                  </a:lnTo>
                  <a:lnTo>
                    <a:pt x="2710028" y="1123184"/>
                  </a:lnTo>
                  <a:lnTo>
                    <a:pt x="2669459" y="1137842"/>
                  </a:lnTo>
                  <a:lnTo>
                    <a:pt x="2625597" y="1143000"/>
                  </a:lnTo>
                  <a:lnTo>
                    <a:pt x="194309" y="1143000"/>
                  </a:lnTo>
                  <a:lnTo>
                    <a:pt x="150418" y="1137617"/>
                  </a:lnTo>
                  <a:lnTo>
                    <a:pt x="109777" y="1122378"/>
                  </a:lnTo>
                  <a:lnTo>
                    <a:pt x="73662" y="1098650"/>
                  </a:lnTo>
                  <a:lnTo>
                    <a:pt x="43350" y="1067797"/>
                  </a:lnTo>
                  <a:lnTo>
                    <a:pt x="20117" y="1031186"/>
                  </a:lnTo>
                  <a:lnTo>
                    <a:pt x="5242" y="990181"/>
                  </a:lnTo>
                  <a:lnTo>
                    <a:pt x="0" y="946150"/>
                  </a:lnTo>
                  <a:close/>
                </a:path>
              </a:pathLst>
            </a:custGeom>
            <a:ln w="127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391150" y="7804149"/>
              <a:ext cx="2819400" cy="1143000"/>
            </a:xfrm>
            <a:custGeom>
              <a:avLst/>
              <a:gdLst/>
              <a:ahLst/>
              <a:cxnLst/>
              <a:rect l="l" t="t" r="r" b="b"/>
              <a:pathLst>
                <a:path w="2819400" h="1143000">
                  <a:moveTo>
                    <a:pt x="0" y="946150"/>
                  </a:moveTo>
                  <a:lnTo>
                    <a:pt x="0" y="189230"/>
                  </a:lnTo>
                  <a:lnTo>
                    <a:pt x="5354" y="145620"/>
                  </a:lnTo>
                  <a:lnTo>
                    <a:pt x="20520" y="105704"/>
                  </a:lnTo>
                  <a:lnTo>
                    <a:pt x="44149" y="70582"/>
                  </a:lnTo>
                  <a:lnTo>
                    <a:pt x="74894" y="41350"/>
                  </a:lnTo>
                  <a:lnTo>
                    <a:pt x="111406" y="19110"/>
                  </a:lnTo>
                  <a:lnTo>
                    <a:pt x="152338" y="4960"/>
                  </a:lnTo>
                  <a:lnTo>
                    <a:pt x="196341" y="0"/>
                  </a:lnTo>
                  <a:lnTo>
                    <a:pt x="2627629" y="0"/>
                  </a:lnTo>
                  <a:lnTo>
                    <a:pt x="2671379" y="4960"/>
                  </a:lnTo>
                  <a:lnTo>
                    <a:pt x="2711657" y="19110"/>
                  </a:lnTo>
                  <a:lnTo>
                    <a:pt x="2747276" y="41350"/>
                  </a:lnTo>
                  <a:lnTo>
                    <a:pt x="2777048" y="70582"/>
                  </a:lnTo>
                  <a:lnTo>
                    <a:pt x="2799784" y="105704"/>
                  </a:lnTo>
                  <a:lnTo>
                    <a:pt x="2814298" y="145620"/>
                  </a:lnTo>
                  <a:lnTo>
                    <a:pt x="2819399" y="189230"/>
                  </a:lnTo>
                  <a:lnTo>
                    <a:pt x="2819399" y="946150"/>
                  </a:lnTo>
                  <a:lnTo>
                    <a:pt x="2814298" y="990182"/>
                  </a:lnTo>
                  <a:lnTo>
                    <a:pt x="2799784" y="1031186"/>
                  </a:lnTo>
                  <a:lnTo>
                    <a:pt x="2777048" y="1067797"/>
                  </a:lnTo>
                  <a:lnTo>
                    <a:pt x="2747276" y="1098650"/>
                  </a:lnTo>
                  <a:lnTo>
                    <a:pt x="2711657" y="1122378"/>
                  </a:lnTo>
                  <a:lnTo>
                    <a:pt x="2671379" y="1137617"/>
                  </a:lnTo>
                  <a:lnTo>
                    <a:pt x="2627629" y="1143000"/>
                  </a:lnTo>
                  <a:lnTo>
                    <a:pt x="196341" y="1143000"/>
                  </a:lnTo>
                  <a:lnTo>
                    <a:pt x="152338" y="1137617"/>
                  </a:lnTo>
                  <a:lnTo>
                    <a:pt x="111406" y="1122378"/>
                  </a:lnTo>
                  <a:lnTo>
                    <a:pt x="74894" y="1098650"/>
                  </a:lnTo>
                  <a:lnTo>
                    <a:pt x="44149" y="1067797"/>
                  </a:lnTo>
                  <a:lnTo>
                    <a:pt x="20520" y="1031185"/>
                  </a:lnTo>
                  <a:lnTo>
                    <a:pt x="5354" y="990181"/>
                  </a:lnTo>
                  <a:lnTo>
                    <a:pt x="0" y="946150"/>
                  </a:lnTo>
                  <a:close/>
                </a:path>
              </a:pathLst>
            </a:custGeom>
            <a:ln w="127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2048891" y="5151145"/>
            <a:ext cx="5481320" cy="1059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4070"/>
              </a:lnSpc>
              <a:spcBef>
                <a:spcPts val="100"/>
              </a:spcBef>
            </a:pPr>
            <a:r>
              <a:rPr sz="3800" spc="210" dirty="0">
                <a:latin typeface="Liberation Sans Narrow"/>
                <a:cs typeface="Liberation Sans Narrow"/>
              </a:rPr>
              <a:t>Quality </a:t>
            </a:r>
            <a:r>
              <a:rPr sz="3800" spc="265" dirty="0">
                <a:latin typeface="Liberation Sans Narrow"/>
                <a:cs typeface="Liberation Sans Narrow"/>
              </a:rPr>
              <a:t>ROM</a:t>
            </a:r>
            <a:endParaRPr sz="3800">
              <a:latin typeface="Liberation Sans Narrow"/>
              <a:cs typeface="Liberation Sans Narrow"/>
            </a:endParaRPr>
          </a:p>
          <a:p>
            <a:pPr marR="5080" algn="r">
              <a:lnSpc>
                <a:spcPts val="4070"/>
              </a:lnSpc>
            </a:pPr>
            <a:r>
              <a:rPr sz="3800" spc="155" dirty="0">
                <a:latin typeface="Liberation Sans Narrow"/>
                <a:cs typeface="Liberation Sans Narrow"/>
              </a:rPr>
              <a:t>Timing</a:t>
            </a:r>
            <a:endParaRPr sz="3800">
              <a:latin typeface="Liberation Sans Narrow"/>
              <a:cs typeface="Liberation Sans Narrow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972809" y="8044715"/>
            <a:ext cx="1669414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125" dirty="0">
                <a:latin typeface="Liberation Sans Narrow"/>
                <a:cs typeface="Liberation Sans Narrow"/>
              </a:rPr>
              <a:t>Strength</a:t>
            </a:r>
            <a:endParaRPr sz="3800">
              <a:latin typeface="Liberation Sans Narrow"/>
              <a:cs typeface="Liberation Sans Narrow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10046394" y="5608320"/>
            <a:ext cx="2812415" cy="2715260"/>
          </a:xfrm>
          <a:custGeom>
            <a:avLst/>
            <a:gdLst/>
            <a:ahLst/>
            <a:cxnLst/>
            <a:rect l="l" t="t" r="r" b="b"/>
            <a:pathLst>
              <a:path w="2812415" h="2715259">
                <a:moveTo>
                  <a:pt x="2400253" y="397565"/>
                </a:moveTo>
                <a:lnTo>
                  <a:pt x="2434558" y="431842"/>
                </a:lnTo>
                <a:lnTo>
                  <a:pt x="2467372" y="466975"/>
                </a:lnTo>
                <a:lnTo>
                  <a:pt x="2498694" y="502926"/>
                </a:lnTo>
                <a:lnTo>
                  <a:pt x="2528525" y="539657"/>
                </a:lnTo>
                <a:lnTo>
                  <a:pt x="2556864" y="577131"/>
                </a:lnTo>
                <a:lnTo>
                  <a:pt x="2583712" y="615310"/>
                </a:lnTo>
                <a:lnTo>
                  <a:pt x="2609068" y="654154"/>
                </a:lnTo>
                <a:lnTo>
                  <a:pt x="2632933" y="693626"/>
                </a:lnTo>
                <a:lnTo>
                  <a:pt x="2655306" y="733689"/>
                </a:lnTo>
                <a:lnTo>
                  <a:pt x="2676188" y="774303"/>
                </a:lnTo>
                <a:lnTo>
                  <a:pt x="2695578" y="815432"/>
                </a:lnTo>
                <a:lnTo>
                  <a:pt x="2713476" y="857036"/>
                </a:lnTo>
                <a:lnTo>
                  <a:pt x="2729883" y="899078"/>
                </a:lnTo>
                <a:lnTo>
                  <a:pt x="2744798" y="941520"/>
                </a:lnTo>
                <a:lnTo>
                  <a:pt x="2758222" y="984323"/>
                </a:lnTo>
                <a:lnTo>
                  <a:pt x="2770155" y="1027450"/>
                </a:lnTo>
                <a:lnTo>
                  <a:pt x="2780595" y="1070862"/>
                </a:lnTo>
                <a:lnTo>
                  <a:pt x="2789545" y="1114522"/>
                </a:lnTo>
                <a:lnTo>
                  <a:pt x="2797002" y="1158391"/>
                </a:lnTo>
                <a:lnTo>
                  <a:pt x="2802969" y="1202432"/>
                </a:lnTo>
                <a:lnTo>
                  <a:pt x="2807443" y="1246605"/>
                </a:lnTo>
                <a:lnTo>
                  <a:pt x="2810426" y="1290874"/>
                </a:lnTo>
                <a:lnTo>
                  <a:pt x="2811918" y="1335200"/>
                </a:lnTo>
                <a:lnTo>
                  <a:pt x="2811918" y="1379545"/>
                </a:lnTo>
                <a:lnTo>
                  <a:pt x="2810426" y="1423871"/>
                </a:lnTo>
                <a:lnTo>
                  <a:pt x="2807443" y="1468140"/>
                </a:lnTo>
                <a:lnTo>
                  <a:pt x="2802969" y="1512314"/>
                </a:lnTo>
                <a:lnTo>
                  <a:pt x="2797002" y="1556354"/>
                </a:lnTo>
                <a:lnTo>
                  <a:pt x="2789545" y="1600223"/>
                </a:lnTo>
                <a:lnTo>
                  <a:pt x="2780595" y="1643883"/>
                </a:lnTo>
                <a:lnTo>
                  <a:pt x="2770155" y="1687295"/>
                </a:lnTo>
                <a:lnTo>
                  <a:pt x="2758222" y="1730422"/>
                </a:lnTo>
                <a:lnTo>
                  <a:pt x="2744798" y="1773225"/>
                </a:lnTo>
                <a:lnTo>
                  <a:pt x="2729883" y="1815667"/>
                </a:lnTo>
                <a:lnTo>
                  <a:pt x="2713476" y="1857709"/>
                </a:lnTo>
                <a:lnTo>
                  <a:pt x="2695578" y="1899313"/>
                </a:lnTo>
                <a:lnTo>
                  <a:pt x="2676188" y="1940441"/>
                </a:lnTo>
                <a:lnTo>
                  <a:pt x="2655306" y="1981056"/>
                </a:lnTo>
                <a:lnTo>
                  <a:pt x="2632933" y="2021118"/>
                </a:lnTo>
                <a:lnTo>
                  <a:pt x="2609068" y="2060590"/>
                </a:lnTo>
                <a:lnTo>
                  <a:pt x="2583712" y="2099435"/>
                </a:lnTo>
                <a:lnTo>
                  <a:pt x="2556864" y="2137613"/>
                </a:lnTo>
                <a:lnTo>
                  <a:pt x="2528525" y="2175086"/>
                </a:lnTo>
                <a:lnTo>
                  <a:pt x="2498694" y="2211818"/>
                </a:lnTo>
                <a:lnTo>
                  <a:pt x="2467372" y="2247769"/>
                </a:lnTo>
                <a:lnTo>
                  <a:pt x="2434558" y="2282902"/>
                </a:lnTo>
                <a:lnTo>
                  <a:pt x="2400253" y="2317178"/>
                </a:lnTo>
                <a:lnTo>
                  <a:pt x="2365494" y="2349619"/>
                </a:lnTo>
                <a:lnTo>
                  <a:pt x="2329883" y="2380679"/>
                </a:lnTo>
                <a:lnTo>
                  <a:pt x="2293458" y="2410359"/>
                </a:lnTo>
                <a:lnTo>
                  <a:pt x="2256256" y="2438659"/>
                </a:lnTo>
                <a:lnTo>
                  <a:pt x="2218313" y="2465578"/>
                </a:lnTo>
                <a:lnTo>
                  <a:pt x="2179667" y="2491116"/>
                </a:lnTo>
                <a:lnTo>
                  <a:pt x="2140354" y="2515275"/>
                </a:lnTo>
                <a:lnTo>
                  <a:pt x="2100412" y="2538052"/>
                </a:lnTo>
                <a:lnTo>
                  <a:pt x="2059878" y="2559449"/>
                </a:lnTo>
                <a:lnTo>
                  <a:pt x="2018788" y="2579466"/>
                </a:lnTo>
                <a:lnTo>
                  <a:pt x="1977180" y="2598102"/>
                </a:lnTo>
                <a:lnTo>
                  <a:pt x="1935091" y="2615358"/>
                </a:lnTo>
                <a:lnTo>
                  <a:pt x="1892557" y="2631233"/>
                </a:lnTo>
                <a:lnTo>
                  <a:pt x="1849617" y="2645728"/>
                </a:lnTo>
                <a:lnTo>
                  <a:pt x="1806306" y="2658843"/>
                </a:lnTo>
                <a:lnTo>
                  <a:pt x="1762662" y="2670577"/>
                </a:lnTo>
                <a:lnTo>
                  <a:pt x="1718721" y="2680930"/>
                </a:lnTo>
                <a:lnTo>
                  <a:pt x="1674522" y="2689903"/>
                </a:lnTo>
                <a:lnTo>
                  <a:pt x="1630101" y="2697496"/>
                </a:lnTo>
                <a:lnTo>
                  <a:pt x="1585494" y="2703708"/>
                </a:lnTo>
                <a:lnTo>
                  <a:pt x="1540739" y="2708539"/>
                </a:lnTo>
                <a:lnTo>
                  <a:pt x="1495873" y="2711991"/>
                </a:lnTo>
                <a:lnTo>
                  <a:pt x="1450934" y="2714061"/>
                </a:lnTo>
                <a:lnTo>
                  <a:pt x="1405957" y="2714752"/>
                </a:lnTo>
                <a:lnTo>
                  <a:pt x="1360980" y="2714061"/>
                </a:lnTo>
                <a:lnTo>
                  <a:pt x="1316040" y="2711991"/>
                </a:lnTo>
                <a:lnTo>
                  <a:pt x="1271174" y="2708539"/>
                </a:lnTo>
                <a:lnTo>
                  <a:pt x="1226420" y="2703708"/>
                </a:lnTo>
                <a:lnTo>
                  <a:pt x="1181813" y="2697496"/>
                </a:lnTo>
                <a:lnTo>
                  <a:pt x="1137392" y="2689903"/>
                </a:lnTo>
                <a:lnTo>
                  <a:pt x="1093192" y="2680930"/>
                </a:lnTo>
                <a:lnTo>
                  <a:pt x="1049252" y="2670577"/>
                </a:lnTo>
                <a:lnTo>
                  <a:pt x="1005608" y="2658843"/>
                </a:lnTo>
                <a:lnTo>
                  <a:pt x="962297" y="2645728"/>
                </a:lnTo>
                <a:lnTo>
                  <a:pt x="919356" y="2631233"/>
                </a:lnTo>
                <a:lnTo>
                  <a:pt x="876823" y="2615358"/>
                </a:lnTo>
                <a:lnTo>
                  <a:pt x="834734" y="2598102"/>
                </a:lnTo>
                <a:lnTo>
                  <a:pt x="793126" y="2579466"/>
                </a:lnTo>
                <a:lnTo>
                  <a:pt x="752037" y="2559449"/>
                </a:lnTo>
                <a:lnTo>
                  <a:pt x="711502" y="2538052"/>
                </a:lnTo>
                <a:lnTo>
                  <a:pt x="671560" y="2515275"/>
                </a:lnTo>
                <a:lnTo>
                  <a:pt x="632248" y="2491116"/>
                </a:lnTo>
                <a:lnTo>
                  <a:pt x="593602" y="2465578"/>
                </a:lnTo>
                <a:lnTo>
                  <a:pt x="555659" y="2438659"/>
                </a:lnTo>
                <a:lnTo>
                  <a:pt x="518457" y="2410359"/>
                </a:lnTo>
                <a:lnTo>
                  <a:pt x="482032" y="2380679"/>
                </a:lnTo>
                <a:lnTo>
                  <a:pt x="446422" y="2349619"/>
                </a:lnTo>
                <a:lnTo>
                  <a:pt x="411663" y="2317178"/>
                </a:lnTo>
                <a:lnTo>
                  <a:pt x="377357" y="2282902"/>
                </a:lnTo>
                <a:lnTo>
                  <a:pt x="344544" y="2247769"/>
                </a:lnTo>
                <a:lnTo>
                  <a:pt x="313221" y="2211818"/>
                </a:lnTo>
                <a:lnTo>
                  <a:pt x="283391" y="2175086"/>
                </a:lnTo>
                <a:lnTo>
                  <a:pt x="255052" y="2137613"/>
                </a:lnTo>
                <a:lnTo>
                  <a:pt x="228204" y="2099435"/>
                </a:lnTo>
                <a:lnTo>
                  <a:pt x="202848" y="2060590"/>
                </a:lnTo>
                <a:lnTo>
                  <a:pt x="178983" y="2021118"/>
                </a:lnTo>
                <a:lnTo>
                  <a:pt x="156610" y="1981056"/>
                </a:lnTo>
                <a:lnTo>
                  <a:pt x="135729" y="1940441"/>
                </a:lnTo>
                <a:lnTo>
                  <a:pt x="116339" y="1899313"/>
                </a:lnTo>
                <a:lnTo>
                  <a:pt x="98441" y="1857709"/>
                </a:lnTo>
                <a:lnTo>
                  <a:pt x="82034" y="1815667"/>
                </a:lnTo>
                <a:lnTo>
                  <a:pt x="67118" y="1773225"/>
                </a:lnTo>
                <a:lnTo>
                  <a:pt x="53695" y="1730422"/>
                </a:lnTo>
                <a:lnTo>
                  <a:pt x="41762" y="1687295"/>
                </a:lnTo>
                <a:lnTo>
                  <a:pt x="31322" y="1643883"/>
                </a:lnTo>
                <a:lnTo>
                  <a:pt x="22372" y="1600223"/>
                </a:lnTo>
                <a:lnTo>
                  <a:pt x="14915" y="1556354"/>
                </a:lnTo>
                <a:lnTo>
                  <a:pt x="8949" y="1512314"/>
                </a:lnTo>
                <a:lnTo>
                  <a:pt x="4474" y="1468140"/>
                </a:lnTo>
                <a:lnTo>
                  <a:pt x="1491" y="1423871"/>
                </a:lnTo>
                <a:lnTo>
                  <a:pt x="0" y="1379545"/>
                </a:lnTo>
                <a:lnTo>
                  <a:pt x="0" y="1335200"/>
                </a:lnTo>
                <a:lnTo>
                  <a:pt x="1491" y="1290874"/>
                </a:lnTo>
                <a:lnTo>
                  <a:pt x="4474" y="1246605"/>
                </a:lnTo>
                <a:lnTo>
                  <a:pt x="8949" y="1202432"/>
                </a:lnTo>
                <a:lnTo>
                  <a:pt x="14915" y="1158391"/>
                </a:lnTo>
                <a:lnTo>
                  <a:pt x="22372" y="1114522"/>
                </a:lnTo>
                <a:lnTo>
                  <a:pt x="31322" y="1070862"/>
                </a:lnTo>
                <a:lnTo>
                  <a:pt x="41762" y="1027450"/>
                </a:lnTo>
                <a:lnTo>
                  <a:pt x="53695" y="984323"/>
                </a:lnTo>
                <a:lnTo>
                  <a:pt x="67118" y="941520"/>
                </a:lnTo>
                <a:lnTo>
                  <a:pt x="82034" y="899078"/>
                </a:lnTo>
                <a:lnTo>
                  <a:pt x="98441" y="857036"/>
                </a:lnTo>
                <a:lnTo>
                  <a:pt x="116339" y="815432"/>
                </a:lnTo>
                <a:lnTo>
                  <a:pt x="135729" y="774303"/>
                </a:lnTo>
                <a:lnTo>
                  <a:pt x="156610" y="733689"/>
                </a:lnTo>
                <a:lnTo>
                  <a:pt x="178983" y="693626"/>
                </a:lnTo>
                <a:lnTo>
                  <a:pt x="202848" y="654154"/>
                </a:lnTo>
                <a:lnTo>
                  <a:pt x="228204" y="615310"/>
                </a:lnTo>
                <a:lnTo>
                  <a:pt x="255052" y="577131"/>
                </a:lnTo>
                <a:lnTo>
                  <a:pt x="283391" y="539657"/>
                </a:lnTo>
                <a:lnTo>
                  <a:pt x="313221" y="502926"/>
                </a:lnTo>
                <a:lnTo>
                  <a:pt x="344544" y="466975"/>
                </a:lnTo>
                <a:lnTo>
                  <a:pt x="377357" y="431842"/>
                </a:lnTo>
                <a:lnTo>
                  <a:pt x="411663" y="397565"/>
                </a:lnTo>
                <a:lnTo>
                  <a:pt x="446422" y="365125"/>
                </a:lnTo>
                <a:lnTo>
                  <a:pt x="482032" y="334065"/>
                </a:lnTo>
                <a:lnTo>
                  <a:pt x="518457" y="304386"/>
                </a:lnTo>
                <a:lnTo>
                  <a:pt x="555659" y="276087"/>
                </a:lnTo>
                <a:lnTo>
                  <a:pt x="593602" y="249168"/>
                </a:lnTo>
                <a:lnTo>
                  <a:pt x="632248" y="223630"/>
                </a:lnTo>
                <a:lnTo>
                  <a:pt x="671560" y="199473"/>
                </a:lnTo>
                <a:lnTo>
                  <a:pt x="711502" y="176695"/>
                </a:lnTo>
                <a:lnTo>
                  <a:pt x="752037" y="155299"/>
                </a:lnTo>
                <a:lnTo>
                  <a:pt x="793126" y="135282"/>
                </a:lnTo>
                <a:lnTo>
                  <a:pt x="834734" y="116646"/>
                </a:lnTo>
                <a:lnTo>
                  <a:pt x="876823" y="99391"/>
                </a:lnTo>
                <a:lnTo>
                  <a:pt x="919356" y="83516"/>
                </a:lnTo>
                <a:lnTo>
                  <a:pt x="962297" y="69021"/>
                </a:lnTo>
                <a:lnTo>
                  <a:pt x="1005608" y="55907"/>
                </a:lnTo>
                <a:lnTo>
                  <a:pt x="1049252" y="44173"/>
                </a:lnTo>
                <a:lnTo>
                  <a:pt x="1093192" y="33820"/>
                </a:lnTo>
                <a:lnTo>
                  <a:pt x="1137392" y="24847"/>
                </a:lnTo>
                <a:lnTo>
                  <a:pt x="1181813" y="17255"/>
                </a:lnTo>
                <a:lnTo>
                  <a:pt x="1226420" y="11043"/>
                </a:lnTo>
                <a:lnTo>
                  <a:pt x="1271174" y="6211"/>
                </a:lnTo>
                <a:lnTo>
                  <a:pt x="1316040" y="2760"/>
                </a:lnTo>
                <a:lnTo>
                  <a:pt x="1360980" y="690"/>
                </a:lnTo>
                <a:lnTo>
                  <a:pt x="1405957" y="0"/>
                </a:lnTo>
                <a:lnTo>
                  <a:pt x="1450934" y="690"/>
                </a:lnTo>
                <a:lnTo>
                  <a:pt x="1495873" y="2760"/>
                </a:lnTo>
                <a:lnTo>
                  <a:pt x="1540739" y="6211"/>
                </a:lnTo>
                <a:lnTo>
                  <a:pt x="1585494" y="11043"/>
                </a:lnTo>
                <a:lnTo>
                  <a:pt x="1630101" y="17255"/>
                </a:lnTo>
                <a:lnTo>
                  <a:pt x="1674522" y="24847"/>
                </a:lnTo>
                <a:lnTo>
                  <a:pt x="1718721" y="33820"/>
                </a:lnTo>
                <a:lnTo>
                  <a:pt x="1762662" y="44173"/>
                </a:lnTo>
                <a:lnTo>
                  <a:pt x="1806306" y="55907"/>
                </a:lnTo>
                <a:lnTo>
                  <a:pt x="1849617" y="69021"/>
                </a:lnTo>
                <a:lnTo>
                  <a:pt x="1892557" y="83516"/>
                </a:lnTo>
                <a:lnTo>
                  <a:pt x="1935091" y="99391"/>
                </a:lnTo>
                <a:lnTo>
                  <a:pt x="1977180" y="116646"/>
                </a:lnTo>
                <a:lnTo>
                  <a:pt x="2018788" y="135282"/>
                </a:lnTo>
                <a:lnTo>
                  <a:pt x="2059878" y="155299"/>
                </a:lnTo>
                <a:lnTo>
                  <a:pt x="2100412" y="176695"/>
                </a:lnTo>
                <a:lnTo>
                  <a:pt x="2140354" y="199473"/>
                </a:lnTo>
                <a:lnTo>
                  <a:pt x="2179667" y="223630"/>
                </a:lnTo>
                <a:lnTo>
                  <a:pt x="2218313" y="249168"/>
                </a:lnTo>
                <a:lnTo>
                  <a:pt x="2256256" y="276087"/>
                </a:lnTo>
                <a:lnTo>
                  <a:pt x="2293458" y="304386"/>
                </a:lnTo>
                <a:lnTo>
                  <a:pt x="2329883" y="334065"/>
                </a:lnTo>
                <a:lnTo>
                  <a:pt x="2365494" y="365125"/>
                </a:lnTo>
                <a:lnTo>
                  <a:pt x="2400253" y="397565"/>
                </a:lnTo>
              </a:path>
            </a:pathLst>
          </a:custGeom>
          <a:ln w="12700">
            <a:solidFill>
              <a:srgbClr val="B51A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10728426" y="6089421"/>
            <a:ext cx="1488440" cy="1722120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2700" marR="5080" algn="ctr">
              <a:lnSpc>
                <a:spcPts val="4400"/>
              </a:lnSpc>
              <a:spcBef>
                <a:spcPts val="360"/>
              </a:spcBef>
            </a:pPr>
            <a:r>
              <a:rPr sz="3800" spc="110" dirty="0">
                <a:latin typeface="Liberation Sans Narrow"/>
                <a:cs typeface="Liberation Sans Narrow"/>
              </a:rPr>
              <a:t>Patient </a:t>
            </a:r>
            <a:r>
              <a:rPr sz="3800" spc="60" dirty="0">
                <a:latin typeface="Liberation Sans Narrow"/>
                <a:cs typeface="Liberation Sans Narrow"/>
              </a:rPr>
              <a:t>Specific </a:t>
            </a:r>
            <a:r>
              <a:rPr sz="3800" spc="155" dirty="0">
                <a:latin typeface="Liberation Sans Narrow"/>
                <a:cs typeface="Liberation Sans Narrow"/>
              </a:rPr>
              <a:t>Goal</a:t>
            </a:r>
            <a:endParaRPr sz="3800">
              <a:latin typeface="Liberation Sans Narrow"/>
              <a:cs typeface="Liberation Sans Narrow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3303447" y="4311396"/>
            <a:ext cx="6845934" cy="3743325"/>
            <a:chOff x="3303447" y="4311396"/>
            <a:chExt cx="6845934" cy="3743325"/>
          </a:xfrm>
        </p:grpSpPr>
        <p:sp>
          <p:nvSpPr>
            <p:cNvPr id="17" name="object 17"/>
            <p:cNvSpPr/>
            <p:nvPr/>
          </p:nvSpPr>
          <p:spPr>
            <a:xfrm>
              <a:off x="3348736" y="4324096"/>
              <a:ext cx="17145" cy="553085"/>
            </a:xfrm>
            <a:custGeom>
              <a:avLst/>
              <a:gdLst/>
              <a:ahLst/>
              <a:cxnLst/>
              <a:rect l="l" t="t" r="r" b="b"/>
              <a:pathLst>
                <a:path w="17145" h="553085">
                  <a:moveTo>
                    <a:pt x="16764" y="552704"/>
                  </a:moveTo>
                  <a:lnTo>
                    <a:pt x="16764" y="542574"/>
                  </a:lnTo>
                  <a:lnTo>
                    <a:pt x="0" y="0"/>
                  </a:lnTo>
                </a:path>
              </a:pathLst>
            </a:custGeom>
            <a:ln w="254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303447" y="4832070"/>
              <a:ext cx="121881" cy="123443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3364992" y="5998464"/>
              <a:ext cx="13335" cy="554990"/>
            </a:xfrm>
            <a:custGeom>
              <a:avLst/>
              <a:gdLst/>
              <a:ahLst/>
              <a:cxnLst/>
              <a:rect l="l" t="t" r="r" b="b"/>
              <a:pathLst>
                <a:path w="13335" h="554990">
                  <a:moveTo>
                    <a:pt x="13208" y="554736"/>
                  </a:moveTo>
                  <a:lnTo>
                    <a:pt x="13208" y="542574"/>
                  </a:lnTo>
                  <a:lnTo>
                    <a:pt x="0" y="0"/>
                  </a:lnTo>
                </a:path>
              </a:pathLst>
            </a:custGeom>
            <a:ln w="254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16147" y="6508470"/>
              <a:ext cx="121881" cy="123443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4795520" y="7136384"/>
              <a:ext cx="551180" cy="852169"/>
            </a:xfrm>
            <a:custGeom>
              <a:avLst/>
              <a:gdLst/>
              <a:ahLst/>
              <a:cxnLst/>
              <a:rect l="l" t="t" r="r" b="b"/>
              <a:pathLst>
                <a:path w="551179" h="852170">
                  <a:moveTo>
                    <a:pt x="551180" y="851916"/>
                  </a:moveTo>
                  <a:lnTo>
                    <a:pt x="538480" y="839839"/>
                  </a:lnTo>
                  <a:lnTo>
                    <a:pt x="0" y="0"/>
                  </a:lnTo>
                </a:path>
              </a:pathLst>
            </a:custGeom>
            <a:ln w="254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5272062" y="7918970"/>
              <a:ext cx="117475" cy="135890"/>
            </a:xfrm>
            <a:custGeom>
              <a:avLst/>
              <a:gdLst/>
              <a:ahLst/>
              <a:cxnLst/>
              <a:rect l="l" t="t" r="r" b="b"/>
              <a:pathLst>
                <a:path w="117475" h="135890">
                  <a:moveTo>
                    <a:pt x="102463" y="0"/>
                  </a:moveTo>
                  <a:lnTo>
                    <a:pt x="67754" y="58661"/>
                  </a:lnTo>
                  <a:lnTo>
                    <a:pt x="0" y="66078"/>
                  </a:lnTo>
                  <a:lnTo>
                    <a:pt x="117309" y="135496"/>
                  </a:lnTo>
                  <a:lnTo>
                    <a:pt x="102463" y="0"/>
                  </a:lnTo>
                  <a:close/>
                </a:path>
              </a:pathLst>
            </a:custGeom>
            <a:solidFill>
              <a:srgbClr val="B51A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4774946" y="6388100"/>
              <a:ext cx="673735" cy="737870"/>
            </a:xfrm>
            <a:custGeom>
              <a:avLst/>
              <a:gdLst/>
              <a:ahLst/>
              <a:cxnLst/>
              <a:rect l="l" t="t" r="r" b="b"/>
              <a:pathLst>
                <a:path w="673735" h="737870">
                  <a:moveTo>
                    <a:pt x="673354" y="0"/>
                  </a:moveTo>
                  <a:lnTo>
                    <a:pt x="660654" y="3549"/>
                  </a:lnTo>
                  <a:lnTo>
                    <a:pt x="0" y="737615"/>
                  </a:lnTo>
                </a:path>
              </a:pathLst>
            </a:custGeom>
            <a:ln w="25399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5374094" y="6329489"/>
              <a:ext cx="127000" cy="132080"/>
            </a:xfrm>
            <a:custGeom>
              <a:avLst/>
              <a:gdLst/>
              <a:ahLst/>
              <a:cxnLst/>
              <a:rect l="l" t="t" r="r" b="b"/>
              <a:pathLst>
                <a:path w="127000" h="132079">
                  <a:moveTo>
                    <a:pt x="126784" y="0"/>
                  </a:moveTo>
                  <a:lnTo>
                    <a:pt x="0" y="50050"/>
                  </a:lnTo>
                  <a:lnTo>
                    <a:pt x="65722" y="68059"/>
                  </a:lnTo>
                  <a:lnTo>
                    <a:pt x="90754" y="131457"/>
                  </a:lnTo>
                  <a:lnTo>
                    <a:pt x="126784" y="0"/>
                  </a:lnTo>
                  <a:close/>
                </a:path>
              </a:pathLst>
            </a:custGeom>
            <a:solidFill>
              <a:srgbClr val="B51A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8276971" y="5842698"/>
              <a:ext cx="1692910" cy="596265"/>
            </a:xfrm>
            <a:custGeom>
              <a:avLst/>
              <a:gdLst/>
              <a:ahLst/>
              <a:cxnLst/>
              <a:rect l="l" t="t" r="r" b="b"/>
              <a:pathLst>
                <a:path w="1692909" h="596264">
                  <a:moveTo>
                    <a:pt x="1692529" y="596201"/>
                  </a:moveTo>
                  <a:lnTo>
                    <a:pt x="1650987" y="583501"/>
                  </a:lnTo>
                  <a:lnTo>
                    <a:pt x="0" y="0"/>
                  </a:lnTo>
                </a:path>
              </a:pathLst>
            </a:custGeom>
            <a:ln w="762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9811207" y="6257264"/>
              <a:ext cx="338455" cy="287655"/>
            </a:xfrm>
            <a:custGeom>
              <a:avLst/>
              <a:gdLst/>
              <a:ahLst/>
              <a:cxnLst/>
              <a:rect l="l" t="t" r="r" b="b"/>
              <a:pathLst>
                <a:path w="338454" h="287654">
                  <a:moveTo>
                    <a:pt x="100876" y="0"/>
                  </a:moveTo>
                  <a:lnTo>
                    <a:pt x="122339" y="169024"/>
                  </a:lnTo>
                  <a:lnTo>
                    <a:pt x="0" y="287616"/>
                  </a:lnTo>
                  <a:lnTo>
                    <a:pt x="338061" y="244678"/>
                  </a:lnTo>
                  <a:lnTo>
                    <a:pt x="100876" y="0"/>
                  </a:lnTo>
                  <a:close/>
                </a:path>
              </a:pathLst>
            </a:custGeom>
            <a:solidFill>
              <a:srgbClr val="B51A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5429250" y="6534150"/>
              <a:ext cx="2806700" cy="1143000"/>
            </a:xfrm>
            <a:custGeom>
              <a:avLst/>
              <a:gdLst/>
              <a:ahLst/>
              <a:cxnLst/>
              <a:rect l="l" t="t" r="r" b="b"/>
              <a:pathLst>
                <a:path w="2806700" h="1143000">
                  <a:moveTo>
                    <a:pt x="0" y="946149"/>
                  </a:moveTo>
                  <a:lnTo>
                    <a:pt x="0" y="191261"/>
                  </a:lnTo>
                  <a:lnTo>
                    <a:pt x="5045" y="147539"/>
                  </a:lnTo>
                  <a:lnTo>
                    <a:pt x="19412" y="107333"/>
                  </a:lnTo>
                  <a:lnTo>
                    <a:pt x="41950" y="71814"/>
                  </a:lnTo>
                  <a:lnTo>
                    <a:pt x="71505" y="42150"/>
                  </a:lnTo>
                  <a:lnTo>
                    <a:pt x="106926" y="19513"/>
                  </a:lnTo>
                  <a:lnTo>
                    <a:pt x="147059" y="5073"/>
                  </a:lnTo>
                  <a:lnTo>
                    <a:pt x="190753" y="0"/>
                  </a:lnTo>
                  <a:lnTo>
                    <a:pt x="2622041" y="0"/>
                  </a:lnTo>
                  <a:lnTo>
                    <a:pt x="2672250" y="6861"/>
                  </a:lnTo>
                  <a:lnTo>
                    <a:pt x="2716674" y="26206"/>
                  </a:lnTo>
                  <a:lnTo>
                    <a:pt x="2753823" y="56177"/>
                  </a:lnTo>
                  <a:lnTo>
                    <a:pt x="2782204" y="94915"/>
                  </a:lnTo>
                  <a:lnTo>
                    <a:pt x="2800327" y="140563"/>
                  </a:lnTo>
                  <a:lnTo>
                    <a:pt x="2806699" y="191261"/>
                  </a:lnTo>
                  <a:lnTo>
                    <a:pt x="2806699" y="948181"/>
                  </a:lnTo>
                  <a:lnTo>
                    <a:pt x="2800327" y="999144"/>
                  </a:lnTo>
                  <a:lnTo>
                    <a:pt x="2782204" y="1045450"/>
                  </a:lnTo>
                  <a:lnTo>
                    <a:pt x="2753823" y="1085044"/>
                  </a:lnTo>
                  <a:lnTo>
                    <a:pt x="2716674" y="1115871"/>
                  </a:lnTo>
                  <a:lnTo>
                    <a:pt x="2672250" y="1135875"/>
                  </a:lnTo>
                  <a:lnTo>
                    <a:pt x="2622041" y="1142999"/>
                  </a:lnTo>
                  <a:lnTo>
                    <a:pt x="190753" y="1142999"/>
                  </a:lnTo>
                  <a:lnTo>
                    <a:pt x="147059" y="1137616"/>
                  </a:lnTo>
                  <a:lnTo>
                    <a:pt x="106926" y="1122378"/>
                  </a:lnTo>
                  <a:lnTo>
                    <a:pt x="71505" y="1098650"/>
                  </a:lnTo>
                  <a:lnTo>
                    <a:pt x="41950" y="1067797"/>
                  </a:lnTo>
                  <a:lnTo>
                    <a:pt x="19412" y="1031186"/>
                  </a:lnTo>
                  <a:lnTo>
                    <a:pt x="5045" y="990181"/>
                  </a:lnTo>
                  <a:lnTo>
                    <a:pt x="0" y="946149"/>
                  </a:lnTo>
                  <a:close/>
                </a:path>
              </a:pathLst>
            </a:custGeom>
            <a:ln w="127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6046571" y="6776745"/>
            <a:ext cx="1586865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305" dirty="0">
                <a:latin typeface="Liberation Sans Narrow"/>
                <a:cs typeface="Liberation Sans Narrow"/>
              </a:rPr>
              <a:t>Control</a:t>
            </a:r>
            <a:endParaRPr sz="3800">
              <a:latin typeface="Liberation Sans Narrow"/>
              <a:cs typeface="Liberation Sans Narrow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4816538" y="3213099"/>
            <a:ext cx="6562725" cy="5226685"/>
            <a:chOff x="4816538" y="3213099"/>
            <a:chExt cx="6562725" cy="5226685"/>
          </a:xfrm>
        </p:grpSpPr>
        <p:sp>
          <p:nvSpPr>
            <p:cNvPr id="30" name="object 30"/>
            <p:cNvSpPr/>
            <p:nvPr/>
          </p:nvSpPr>
          <p:spPr>
            <a:xfrm>
              <a:off x="4829238" y="7133081"/>
              <a:ext cx="720725" cy="17145"/>
            </a:xfrm>
            <a:custGeom>
              <a:avLst/>
              <a:gdLst/>
              <a:ahLst/>
              <a:cxnLst/>
              <a:rect l="l" t="t" r="r" b="b"/>
              <a:pathLst>
                <a:path w="720725" h="17145">
                  <a:moveTo>
                    <a:pt x="720661" y="17015"/>
                  </a:moveTo>
                  <a:lnTo>
                    <a:pt x="702223" y="17015"/>
                  </a:lnTo>
                  <a:lnTo>
                    <a:pt x="0" y="0"/>
                  </a:lnTo>
                </a:path>
              </a:pathLst>
            </a:custGeom>
            <a:ln w="254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5504916" y="7087869"/>
              <a:ext cx="123825" cy="121920"/>
            </a:xfrm>
            <a:custGeom>
              <a:avLst/>
              <a:gdLst/>
              <a:ahLst/>
              <a:cxnLst/>
              <a:rect l="l" t="t" r="r" b="b"/>
              <a:pathLst>
                <a:path w="123825" h="121920">
                  <a:moveTo>
                    <a:pt x="3657" y="0"/>
                  </a:moveTo>
                  <a:lnTo>
                    <a:pt x="32283" y="61848"/>
                  </a:lnTo>
                  <a:lnTo>
                    <a:pt x="0" y="121869"/>
                  </a:lnTo>
                  <a:lnTo>
                    <a:pt x="123685" y="64592"/>
                  </a:lnTo>
                  <a:lnTo>
                    <a:pt x="3657" y="0"/>
                  </a:lnTo>
                  <a:close/>
                </a:path>
              </a:pathLst>
            </a:custGeom>
            <a:solidFill>
              <a:srgbClr val="B51A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8306816" y="7159434"/>
              <a:ext cx="1650364" cy="16510"/>
            </a:xfrm>
            <a:custGeom>
              <a:avLst/>
              <a:gdLst/>
              <a:ahLst/>
              <a:cxnLst/>
              <a:rect l="l" t="t" r="r" b="b"/>
              <a:pathLst>
                <a:path w="1650365" h="16509">
                  <a:moveTo>
                    <a:pt x="1649983" y="16061"/>
                  </a:moveTo>
                  <a:lnTo>
                    <a:pt x="1612087" y="16061"/>
                  </a:lnTo>
                  <a:lnTo>
                    <a:pt x="0" y="0"/>
                  </a:lnTo>
                </a:path>
              </a:pathLst>
            </a:custGeom>
            <a:ln w="762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9840620" y="7021702"/>
              <a:ext cx="306705" cy="304800"/>
            </a:xfrm>
            <a:custGeom>
              <a:avLst/>
              <a:gdLst/>
              <a:ahLst/>
              <a:cxnLst/>
              <a:rect l="l" t="t" r="r" b="b"/>
              <a:pathLst>
                <a:path w="306704" h="304800">
                  <a:moveTo>
                    <a:pt x="3771" y="0"/>
                  </a:moveTo>
                  <a:lnTo>
                    <a:pt x="78079" y="153327"/>
                  </a:lnTo>
                  <a:lnTo>
                    <a:pt x="0" y="304774"/>
                  </a:lnTo>
                  <a:lnTo>
                    <a:pt x="306666" y="156159"/>
                  </a:lnTo>
                  <a:lnTo>
                    <a:pt x="3771" y="0"/>
                  </a:lnTo>
                  <a:close/>
                </a:path>
              </a:pathLst>
            </a:custGeom>
            <a:solidFill>
              <a:srgbClr val="B51A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8241410" y="7741615"/>
              <a:ext cx="1858010" cy="660400"/>
            </a:xfrm>
            <a:custGeom>
              <a:avLst/>
              <a:gdLst/>
              <a:ahLst/>
              <a:cxnLst/>
              <a:rect l="l" t="t" r="r" b="b"/>
              <a:pathLst>
                <a:path w="1858009" h="660400">
                  <a:moveTo>
                    <a:pt x="1857629" y="0"/>
                  </a:moveTo>
                  <a:lnTo>
                    <a:pt x="1821726" y="12753"/>
                  </a:lnTo>
                  <a:lnTo>
                    <a:pt x="0" y="659879"/>
                  </a:lnTo>
                </a:path>
              </a:pathLst>
            </a:custGeom>
            <a:ln w="762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9940328" y="7636268"/>
              <a:ext cx="338455" cy="287655"/>
            </a:xfrm>
            <a:custGeom>
              <a:avLst/>
              <a:gdLst/>
              <a:ahLst/>
              <a:cxnLst/>
              <a:rect l="l" t="t" r="r" b="b"/>
              <a:pathLst>
                <a:path w="338454" h="287654">
                  <a:moveTo>
                    <a:pt x="0" y="0"/>
                  </a:moveTo>
                  <a:lnTo>
                    <a:pt x="122809" y="118097"/>
                  </a:lnTo>
                  <a:lnTo>
                    <a:pt x="102019" y="287210"/>
                  </a:lnTo>
                  <a:lnTo>
                    <a:pt x="338226" y="415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51A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6153150" y="3219449"/>
              <a:ext cx="5219700" cy="1130300"/>
            </a:xfrm>
            <a:custGeom>
              <a:avLst/>
              <a:gdLst/>
              <a:ahLst/>
              <a:cxnLst/>
              <a:rect l="l" t="t" r="r" b="b"/>
              <a:pathLst>
                <a:path w="5219700" h="1130300">
                  <a:moveTo>
                    <a:pt x="5027930" y="0"/>
                  </a:moveTo>
                  <a:lnTo>
                    <a:pt x="190753" y="0"/>
                  </a:lnTo>
                  <a:lnTo>
                    <a:pt x="140093" y="6386"/>
                  </a:lnTo>
                  <a:lnTo>
                    <a:pt x="94540" y="24544"/>
                  </a:lnTo>
                  <a:lnTo>
                    <a:pt x="55924" y="52971"/>
                  </a:lnTo>
                  <a:lnTo>
                    <a:pt x="26075" y="90166"/>
                  </a:lnTo>
                  <a:lnTo>
                    <a:pt x="6823" y="134625"/>
                  </a:lnTo>
                  <a:lnTo>
                    <a:pt x="0" y="184848"/>
                  </a:lnTo>
                  <a:lnTo>
                    <a:pt x="0" y="946150"/>
                  </a:lnTo>
                  <a:lnTo>
                    <a:pt x="6823" y="996320"/>
                  </a:lnTo>
                  <a:lnTo>
                    <a:pt x="26075" y="1040651"/>
                  </a:lnTo>
                  <a:lnTo>
                    <a:pt x="55924" y="1077677"/>
                  </a:lnTo>
                  <a:lnTo>
                    <a:pt x="94540" y="1105936"/>
                  </a:lnTo>
                  <a:lnTo>
                    <a:pt x="140093" y="1123965"/>
                  </a:lnTo>
                  <a:lnTo>
                    <a:pt x="190753" y="1130300"/>
                  </a:lnTo>
                  <a:lnTo>
                    <a:pt x="5027930" y="1130300"/>
                  </a:lnTo>
                  <a:lnTo>
                    <a:pt x="5071679" y="1125377"/>
                  </a:lnTo>
                  <a:lnTo>
                    <a:pt x="5111957" y="1111327"/>
                  </a:lnTo>
                  <a:lnTo>
                    <a:pt x="5147576" y="1089222"/>
                  </a:lnTo>
                  <a:lnTo>
                    <a:pt x="5177348" y="1060140"/>
                  </a:lnTo>
                  <a:lnTo>
                    <a:pt x="5200084" y="1025153"/>
                  </a:lnTo>
                  <a:lnTo>
                    <a:pt x="5214598" y="985338"/>
                  </a:lnTo>
                  <a:lnTo>
                    <a:pt x="5219700" y="941768"/>
                  </a:lnTo>
                  <a:lnTo>
                    <a:pt x="5219700" y="184848"/>
                  </a:lnTo>
                  <a:lnTo>
                    <a:pt x="5212800" y="134625"/>
                  </a:lnTo>
                  <a:lnTo>
                    <a:pt x="5193361" y="90166"/>
                  </a:lnTo>
                  <a:lnTo>
                    <a:pt x="5163267" y="52971"/>
                  </a:lnTo>
                  <a:lnTo>
                    <a:pt x="5124406" y="24544"/>
                  </a:lnTo>
                  <a:lnTo>
                    <a:pt x="5078665" y="6386"/>
                  </a:lnTo>
                  <a:lnTo>
                    <a:pt x="5027930" y="0"/>
                  </a:lnTo>
                  <a:close/>
                </a:path>
              </a:pathLst>
            </a:custGeom>
            <a:solidFill>
              <a:srgbClr val="0056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6153150" y="3219449"/>
              <a:ext cx="5219700" cy="1130300"/>
            </a:xfrm>
            <a:custGeom>
              <a:avLst/>
              <a:gdLst/>
              <a:ahLst/>
              <a:cxnLst/>
              <a:rect l="l" t="t" r="r" b="b"/>
              <a:pathLst>
                <a:path w="5219700" h="1130300">
                  <a:moveTo>
                    <a:pt x="0" y="946150"/>
                  </a:moveTo>
                  <a:lnTo>
                    <a:pt x="0" y="184848"/>
                  </a:lnTo>
                  <a:lnTo>
                    <a:pt x="6823" y="134624"/>
                  </a:lnTo>
                  <a:lnTo>
                    <a:pt x="26074" y="90164"/>
                  </a:lnTo>
                  <a:lnTo>
                    <a:pt x="55923" y="52970"/>
                  </a:lnTo>
                  <a:lnTo>
                    <a:pt x="94539" y="24543"/>
                  </a:lnTo>
                  <a:lnTo>
                    <a:pt x="140092" y="6386"/>
                  </a:lnTo>
                  <a:lnTo>
                    <a:pt x="190753" y="0"/>
                  </a:lnTo>
                  <a:lnTo>
                    <a:pt x="5027929" y="0"/>
                  </a:lnTo>
                  <a:lnTo>
                    <a:pt x="5078665" y="6386"/>
                  </a:lnTo>
                  <a:lnTo>
                    <a:pt x="5124406" y="24543"/>
                  </a:lnTo>
                  <a:lnTo>
                    <a:pt x="5163267" y="52970"/>
                  </a:lnTo>
                  <a:lnTo>
                    <a:pt x="5193361" y="90164"/>
                  </a:lnTo>
                  <a:lnTo>
                    <a:pt x="5212800" y="134624"/>
                  </a:lnTo>
                  <a:lnTo>
                    <a:pt x="5219699" y="184848"/>
                  </a:lnTo>
                  <a:lnTo>
                    <a:pt x="5219699" y="941768"/>
                  </a:lnTo>
                  <a:lnTo>
                    <a:pt x="5214598" y="985339"/>
                  </a:lnTo>
                  <a:lnTo>
                    <a:pt x="5200084" y="1025155"/>
                  </a:lnTo>
                  <a:lnTo>
                    <a:pt x="5177348" y="1060142"/>
                  </a:lnTo>
                  <a:lnTo>
                    <a:pt x="5147576" y="1089224"/>
                  </a:lnTo>
                  <a:lnTo>
                    <a:pt x="5111957" y="1111327"/>
                  </a:lnTo>
                  <a:lnTo>
                    <a:pt x="5071679" y="1125377"/>
                  </a:lnTo>
                  <a:lnTo>
                    <a:pt x="5027929" y="1130300"/>
                  </a:lnTo>
                  <a:lnTo>
                    <a:pt x="190753" y="1130300"/>
                  </a:lnTo>
                  <a:lnTo>
                    <a:pt x="140092" y="1123965"/>
                  </a:lnTo>
                  <a:lnTo>
                    <a:pt x="94539" y="1105937"/>
                  </a:lnTo>
                  <a:lnTo>
                    <a:pt x="55923" y="1077679"/>
                  </a:lnTo>
                  <a:lnTo>
                    <a:pt x="26074" y="1040652"/>
                  </a:lnTo>
                  <a:lnTo>
                    <a:pt x="6823" y="996322"/>
                  </a:lnTo>
                  <a:lnTo>
                    <a:pt x="0" y="946150"/>
                  </a:lnTo>
                  <a:close/>
                </a:path>
              </a:pathLst>
            </a:custGeom>
            <a:ln w="12700">
              <a:solidFill>
                <a:srgbClr val="0056D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6622363" y="3455047"/>
            <a:ext cx="428117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204" dirty="0">
                <a:solidFill>
                  <a:srgbClr val="F5EC00"/>
                </a:solidFill>
                <a:latin typeface="Liberation Sans Narrow"/>
                <a:cs typeface="Liberation Sans Narrow"/>
              </a:rPr>
              <a:t>Avoid </a:t>
            </a:r>
            <a:r>
              <a:rPr sz="3800" spc="185" dirty="0">
                <a:solidFill>
                  <a:srgbClr val="F5EC00"/>
                </a:solidFill>
                <a:latin typeface="Liberation Sans Narrow"/>
                <a:cs typeface="Liberation Sans Narrow"/>
              </a:rPr>
              <a:t>Deconditioning</a:t>
            </a:r>
            <a:endParaRPr sz="3800">
              <a:latin typeface="Liberation Sans Narrow"/>
              <a:cs typeface="Liberation Sans Narrow"/>
            </a:endParaRPr>
          </a:p>
        </p:txBody>
      </p:sp>
      <p:pic>
        <p:nvPicPr>
          <p:cNvPr id="39" name="object 3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946900" y="2451100"/>
            <a:ext cx="3987800" cy="65278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08760">
              <a:lnSpc>
                <a:spcPct val="100000"/>
              </a:lnSpc>
              <a:spcBef>
                <a:spcPts val="100"/>
              </a:spcBef>
            </a:pPr>
            <a:r>
              <a:rPr spc="-305" dirty="0"/>
              <a:t>REH</a:t>
            </a:r>
            <a:r>
              <a:rPr spc="-295" dirty="0"/>
              <a:t>AB</a:t>
            </a:r>
            <a:r>
              <a:rPr spc="-305" dirty="0"/>
              <a:t>ILI</a:t>
            </a:r>
            <a:r>
              <a:rPr spc="-860" dirty="0"/>
              <a:t>T</a:t>
            </a:r>
            <a:r>
              <a:rPr spc="-819" dirty="0"/>
              <a:t>A</a:t>
            </a:r>
            <a:r>
              <a:rPr spc="-305" dirty="0"/>
              <a:t>TIO</a:t>
            </a:r>
            <a:r>
              <a:rPr spc="-295" dirty="0"/>
              <a:t>N</a:t>
            </a:r>
            <a:r>
              <a:rPr spc="100" dirty="0"/>
              <a:t> </a:t>
            </a:r>
            <a:r>
              <a:rPr spc="-690" dirty="0"/>
              <a:t>REGIMES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00200" y="2857500"/>
            <a:ext cx="9791700" cy="55118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100313" y="7524521"/>
            <a:ext cx="96139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120" dirty="0">
                <a:solidFill>
                  <a:srgbClr val="FFFFFF"/>
                </a:solidFill>
                <a:latin typeface="Liberation Sans Narrow"/>
                <a:cs typeface="Liberation Sans Narrow"/>
              </a:rPr>
              <a:t>Slow</a:t>
            </a:r>
            <a:endParaRPr sz="3800">
              <a:latin typeface="Liberation Sans Narrow"/>
              <a:cs typeface="Liberation Sans Narrow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758685" y="5118633"/>
            <a:ext cx="237363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160" dirty="0">
                <a:solidFill>
                  <a:srgbClr val="FFFFFF"/>
                </a:solidFill>
                <a:latin typeface="Liberation Sans Narrow"/>
                <a:cs typeface="Liberation Sans Narrow"/>
              </a:rPr>
              <a:t>Accelerated</a:t>
            </a:r>
            <a:endParaRPr sz="3800">
              <a:latin typeface="Liberation Sans Narrow"/>
              <a:cs typeface="Liberation Sans Narrow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920492" y="5769978"/>
            <a:ext cx="4980305" cy="2494280"/>
            <a:chOff x="2920492" y="5769978"/>
            <a:chExt cx="4980305" cy="2494280"/>
          </a:xfrm>
        </p:grpSpPr>
        <p:sp>
          <p:nvSpPr>
            <p:cNvPr id="7" name="object 7"/>
            <p:cNvSpPr/>
            <p:nvPr/>
          </p:nvSpPr>
          <p:spPr>
            <a:xfrm>
              <a:off x="2958592" y="5855621"/>
              <a:ext cx="4771390" cy="2370455"/>
            </a:xfrm>
            <a:custGeom>
              <a:avLst/>
              <a:gdLst/>
              <a:ahLst/>
              <a:cxnLst/>
              <a:rect l="l" t="t" r="r" b="b"/>
              <a:pathLst>
                <a:path w="4771390" h="2370454">
                  <a:moveTo>
                    <a:pt x="4771212" y="0"/>
                  </a:moveTo>
                  <a:lnTo>
                    <a:pt x="4737087" y="16948"/>
                  </a:lnTo>
                  <a:lnTo>
                    <a:pt x="0" y="2369915"/>
                  </a:lnTo>
                </a:path>
              </a:pathLst>
            </a:custGeom>
            <a:ln w="761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7559636" y="5769978"/>
              <a:ext cx="340995" cy="273050"/>
            </a:xfrm>
            <a:custGeom>
              <a:avLst/>
              <a:gdLst/>
              <a:ahLst/>
              <a:cxnLst/>
              <a:rect l="l" t="t" r="r" b="b"/>
              <a:pathLst>
                <a:path w="340995" h="273050">
                  <a:moveTo>
                    <a:pt x="0" y="0"/>
                  </a:moveTo>
                  <a:lnTo>
                    <a:pt x="136042" y="102590"/>
                  </a:lnTo>
                  <a:lnTo>
                    <a:pt x="135585" y="272973"/>
                  </a:lnTo>
                  <a:lnTo>
                    <a:pt x="340779" y="90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06400" rIns="0" bIns="0" rtlCol="0">
            <a:spAutoFit/>
          </a:bodyPr>
          <a:lstStyle/>
          <a:p>
            <a:pPr marL="1957705">
              <a:lnSpc>
                <a:spcPct val="100000"/>
              </a:lnSpc>
              <a:spcBef>
                <a:spcPts val="100"/>
              </a:spcBef>
            </a:pPr>
            <a:r>
              <a:rPr spc="-705" dirty="0"/>
              <a:t>A</a:t>
            </a:r>
            <a:r>
              <a:rPr spc="-430" dirty="0"/>
              <a:t>CC</a:t>
            </a:r>
            <a:r>
              <a:rPr spc="-440" dirty="0"/>
              <a:t>ELER</a:t>
            </a:r>
            <a:r>
              <a:rPr spc="-950" dirty="0"/>
              <a:t>A</a:t>
            </a:r>
            <a:r>
              <a:rPr spc="-440" dirty="0"/>
              <a:t>TE</a:t>
            </a:r>
            <a:r>
              <a:rPr spc="-430" dirty="0"/>
              <a:t>D</a:t>
            </a:r>
            <a:r>
              <a:rPr spc="10" dirty="0"/>
              <a:t> </a:t>
            </a:r>
            <a:r>
              <a:rPr spc="-530" dirty="0"/>
              <a:t>REHAB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93700" y="4304601"/>
            <a:ext cx="5452110" cy="314188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2595" indent="-429895">
              <a:lnSpc>
                <a:spcPct val="100000"/>
              </a:lnSpc>
              <a:spcBef>
                <a:spcPts val="100"/>
              </a:spcBef>
              <a:buSzPct val="81578"/>
              <a:buChar char="•"/>
              <a:tabLst>
                <a:tab pos="442595" algn="l"/>
                <a:tab pos="3284220" algn="l"/>
              </a:tabLst>
            </a:pPr>
            <a:r>
              <a:rPr sz="3800" spc="-200" dirty="0">
                <a:latin typeface="Arial"/>
                <a:cs typeface="Arial"/>
              </a:rPr>
              <a:t>Higher</a:t>
            </a:r>
            <a:r>
              <a:rPr sz="3800" spc="-55" dirty="0">
                <a:latin typeface="Arial"/>
                <a:cs typeface="Arial"/>
              </a:rPr>
              <a:t> </a:t>
            </a:r>
            <a:r>
              <a:rPr sz="3800" spc="-20" dirty="0">
                <a:latin typeface="Arial"/>
                <a:cs typeface="Arial"/>
              </a:rPr>
              <a:t>patient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265" dirty="0">
                <a:latin typeface="Arial"/>
                <a:cs typeface="Arial"/>
              </a:rPr>
              <a:t>satisfaction</a:t>
            </a:r>
            <a:endParaRPr sz="3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30"/>
              </a:spcBef>
              <a:buClr>
                <a:srgbClr val="535353"/>
              </a:buClr>
              <a:buFont typeface="Arial"/>
              <a:buChar char="•"/>
            </a:pPr>
            <a:endParaRPr sz="3800" dirty="0">
              <a:latin typeface="Arial"/>
              <a:cs typeface="Arial"/>
            </a:endParaRPr>
          </a:p>
          <a:p>
            <a:pPr marL="442595" indent="-429895">
              <a:lnSpc>
                <a:spcPct val="100000"/>
              </a:lnSpc>
              <a:buSzPct val="81578"/>
              <a:buChar char="•"/>
              <a:tabLst>
                <a:tab pos="442595" algn="l"/>
                <a:tab pos="2741930" algn="l"/>
              </a:tabLst>
            </a:pPr>
            <a:r>
              <a:rPr sz="3800" spc="-165" dirty="0">
                <a:latin typeface="Arial"/>
                <a:cs typeface="Arial"/>
              </a:rPr>
              <a:t>Lower</a:t>
            </a:r>
            <a:r>
              <a:rPr sz="3800" spc="-95" dirty="0">
                <a:latin typeface="Arial"/>
                <a:cs typeface="Arial"/>
              </a:rPr>
              <a:t> </a:t>
            </a:r>
            <a:r>
              <a:rPr sz="3800" spc="-20" dirty="0">
                <a:latin typeface="Arial"/>
                <a:cs typeface="Arial"/>
              </a:rPr>
              <a:t>post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180" dirty="0">
                <a:latin typeface="Arial"/>
                <a:cs typeface="Arial"/>
              </a:rPr>
              <a:t>operative</a:t>
            </a:r>
            <a:r>
              <a:rPr sz="3800" spc="-65" dirty="0">
                <a:latin typeface="Arial"/>
                <a:cs typeface="Arial"/>
              </a:rPr>
              <a:t> </a:t>
            </a:r>
            <a:r>
              <a:rPr sz="3800" spc="-305" dirty="0">
                <a:latin typeface="Arial"/>
                <a:cs typeface="Arial"/>
              </a:rPr>
              <a:t>pain</a:t>
            </a:r>
            <a:endParaRPr sz="3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30"/>
              </a:spcBef>
              <a:buClr>
                <a:srgbClr val="535353"/>
              </a:buClr>
              <a:buFont typeface="Arial"/>
              <a:buChar char="•"/>
            </a:pPr>
            <a:endParaRPr sz="3800" dirty="0">
              <a:latin typeface="Arial"/>
              <a:cs typeface="Arial"/>
            </a:endParaRPr>
          </a:p>
          <a:p>
            <a:pPr marL="442595" indent="-429895">
              <a:lnSpc>
                <a:spcPct val="100000"/>
              </a:lnSpc>
              <a:buSzPct val="81578"/>
              <a:buChar char="•"/>
              <a:tabLst>
                <a:tab pos="442595" algn="l"/>
                <a:tab pos="3631565" algn="l"/>
              </a:tabLst>
            </a:pPr>
            <a:r>
              <a:rPr sz="3800" spc="-235" dirty="0">
                <a:latin typeface="Arial"/>
                <a:cs typeface="Arial"/>
              </a:rPr>
              <a:t>Earlier</a:t>
            </a:r>
            <a:r>
              <a:rPr sz="3800" spc="-30" dirty="0">
                <a:latin typeface="Arial"/>
                <a:cs typeface="Arial"/>
              </a:rPr>
              <a:t> </a:t>
            </a:r>
            <a:r>
              <a:rPr sz="3800" spc="-80" dirty="0">
                <a:latin typeface="Arial"/>
                <a:cs typeface="Arial"/>
              </a:rPr>
              <a:t>return</a:t>
            </a:r>
            <a:r>
              <a:rPr sz="3800" spc="-155" dirty="0">
                <a:latin typeface="Arial"/>
                <a:cs typeface="Arial"/>
              </a:rPr>
              <a:t> </a:t>
            </a:r>
            <a:r>
              <a:rPr sz="3800" spc="-25" dirty="0">
                <a:latin typeface="Arial"/>
                <a:cs typeface="Arial"/>
              </a:rPr>
              <a:t>to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55" dirty="0">
                <a:latin typeface="Arial"/>
                <a:cs typeface="Arial"/>
              </a:rPr>
              <a:t>function</a:t>
            </a:r>
            <a:endParaRPr sz="38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848600" y="4089400"/>
            <a:ext cx="4546600" cy="28829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076901" y="7197718"/>
            <a:ext cx="5823585" cy="2026837"/>
          </a:xfrm>
          <a:prstGeom prst="rect">
            <a:avLst/>
          </a:prstGeom>
        </p:spPr>
        <p:txBody>
          <a:bodyPr vert="horz" wrap="square" lIns="0" tIns="252095" rIns="0" bIns="0" rtlCol="0">
            <a:spAutoFit/>
          </a:bodyPr>
          <a:lstStyle/>
          <a:p>
            <a:pPr marL="3547745">
              <a:lnSpc>
                <a:spcPct val="100000"/>
              </a:lnSpc>
              <a:spcBef>
                <a:spcPts val="1985"/>
              </a:spcBef>
            </a:pPr>
            <a:r>
              <a:rPr sz="3000" spc="220" dirty="0">
                <a:latin typeface="Liberation Sans Narrow"/>
                <a:cs typeface="Liberation Sans Narrow"/>
              </a:rPr>
              <a:t>Kim</a:t>
            </a:r>
            <a:r>
              <a:rPr sz="3000" spc="155" dirty="0">
                <a:latin typeface="Liberation Sans Narrow"/>
                <a:cs typeface="Liberation Sans Narrow"/>
              </a:rPr>
              <a:t> </a:t>
            </a:r>
            <a:r>
              <a:rPr sz="3000" spc="180" dirty="0">
                <a:latin typeface="Liberation Sans Narrow"/>
                <a:cs typeface="Liberation Sans Narrow"/>
              </a:rPr>
              <a:t>et</a:t>
            </a:r>
            <a:r>
              <a:rPr sz="3000" spc="155" dirty="0">
                <a:latin typeface="Liberation Sans Narrow"/>
                <a:cs typeface="Liberation Sans Narrow"/>
              </a:rPr>
              <a:t> </a:t>
            </a:r>
            <a:r>
              <a:rPr sz="3000" dirty="0">
                <a:latin typeface="Liberation Sans Narrow"/>
                <a:cs typeface="Liberation Sans Narrow"/>
              </a:rPr>
              <a:t>al</a:t>
            </a:r>
            <a:r>
              <a:rPr sz="3000" spc="155" dirty="0">
                <a:latin typeface="Liberation Sans Narrow"/>
                <a:cs typeface="Liberation Sans Narrow"/>
              </a:rPr>
              <a:t> </a:t>
            </a:r>
            <a:r>
              <a:rPr sz="3000" spc="114" dirty="0">
                <a:latin typeface="Liberation Sans Narrow"/>
                <a:cs typeface="Liberation Sans Narrow"/>
              </a:rPr>
              <a:t>2003</a:t>
            </a:r>
            <a:endParaRPr sz="3000" dirty="0">
              <a:latin typeface="Liberation Sans Narrow"/>
              <a:cs typeface="Liberation Sans Narrow"/>
            </a:endParaRPr>
          </a:p>
          <a:p>
            <a:pPr marL="12700">
              <a:lnSpc>
                <a:spcPct val="100000"/>
              </a:lnSpc>
              <a:spcBef>
                <a:spcPts val="2260"/>
              </a:spcBef>
            </a:pPr>
            <a:r>
              <a:rPr sz="3600" i="1" spc="185" dirty="0">
                <a:latin typeface="Liberation Sans Narrow"/>
                <a:cs typeface="Liberation Sans Narrow"/>
              </a:rPr>
              <a:t>But…….</a:t>
            </a:r>
            <a:endParaRPr sz="3600" dirty="0">
              <a:latin typeface="Liberation Sans Narrow"/>
              <a:cs typeface="Liberation Sans Narrow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41300" rIns="0" bIns="0" rtlCol="0">
            <a:spAutoFit/>
          </a:bodyPr>
          <a:lstStyle/>
          <a:p>
            <a:pPr marL="2832735">
              <a:lnSpc>
                <a:spcPct val="100000"/>
              </a:lnSpc>
              <a:spcBef>
                <a:spcPts val="100"/>
              </a:spcBef>
            </a:pPr>
            <a:r>
              <a:rPr spc="-305" dirty="0"/>
              <a:t>REH</a:t>
            </a:r>
            <a:r>
              <a:rPr spc="-295" dirty="0"/>
              <a:t>AB</a:t>
            </a:r>
            <a:r>
              <a:rPr spc="-305" dirty="0"/>
              <a:t>ILI</a:t>
            </a:r>
            <a:r>
              <a:rPr spc="-860" dirty="0"/>
              <a:t>T</a:t>
            </a:r>
            <a:r>
              <a:rPr spc="-819" dirty="0"/>
              <a:t>A</a:t>
            </a:r>
            <a:r>
              <a:rPr spc="-305" dirty="0"/>
              <a:t>TIO</a:t>
            </a:r>
            <a:r>
              <a:rPr spc="-295" dirty="0"/>
              <a:t>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06400" y="2807335"/>
            <a:ext cx="11690350" cy="624953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320040" indent="-307340">
              <a:lnSpc>
                <a:spcPct val="100000"/>
              </a:lnSpc>
              <a:spcBef>
                <a:spcPts val="114"/>
              </a:spcBef>
              <a:buSzPct val="81481"/>
              <a:buFont typeface="Arial"/>
              <a:buChar char="•"/>
              <a:tabLst>
                <a:tab pos="320040" algn="l"/>
              </a:tabLst>
            </a:pPr>
            <a:r>
              <a:rPr sz="2700" b="1" spc="-10" dirty="0">
                <a:latin typeface="Times New Roman"/>
                <a:cs typeface="Times New Roman"/>
              </a:rPr>
              <a:t>ac·cel·er·ate</a:t>
            </a:r>
            <a:endParaRPr sz="27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605"/>
              </a:spcBef>
            </a:pPr>
            <a:endParaRPr sz="2700" dirty="0">
              <a:latin typeface="Times New Roman"/>
              <a:cs typeface="Times New Roman"/>
            </a:endParaRPr>
          </a:p>
          <a:p>
            <a:pPr marL="12700" marR="5080" indent="300990">
              <a:lnSpc>
                <a:spcPct val="113900"/>
              </a:lnSpc>
              <a:buSzPct val="81481"/>
              <a:buAutoNum type="arabicPeriod"/>
              <a:tabLst>
                <a:tab pos="313690" algn="l"/>
              </a:tabLst>
            </a:pPr>
            <a:r>
              <a:rPr sz="2700" dirty="0">
                <a:latin typeface="Arial"/>
                <a:cs typeface="Arial"/>
              </a:rPr>
              <a:t>to</a:t>
            </a:r>
            <a:r>
              <a:rPr sz="2700" spc="30" dirty="0">
                <a:latin typeface="Arial"/>
                <a:cs typeface="Arial"/>
              </a:rPr>
              <a:t> </a:t>
            </a:r>
            <a:r>
              <a:rPr sz="2700" spc="-275" dirty="0">
                <a:latin typeface="Arial"/>
                <a:cs typeface="Arial"/>
              </a:rPr>
              <a:t>cause</a:t>
            </a:r>
            <a:r>
              <a:rPr sz="2700" spc="35" dirty="0">
                <a:latin typeface="Arial"/>
                <a:cs typeface="Arial"/>
              </a:rPr>
              <a:t> </a:t>
            </a:r>
            <a:r>
              <a:rPr sz="2700" b="1" spc="-125" dirty="0">
                <a:latin typeface="Trebuchet MS"/>
                <a:cs typeface="Trebuchet MS"/>
              </a:rPr>
              <a:t>faster</a:t>
            </a:r>
            <a:r>
              <a:rPr sz="2700" b="1" spc="-30" dirty="0">
                <a:latin typeface="Trebuchet MS"/>
                <a:cs typeface="Trebuchet MS"/>
              </a:rPr>
              <a:t> </a:t>
            </a:r>
            <a:r>
              <a:rPr sz="2700" dirty="0">
                <a:latin typeface="Arial"/>
                <a:cs typeface="Arial"/>
              </a:rPr>
              <a:t>or</a:t>
            </a:r>
            <a:r>
              <a:rPr sz="2700" spc="35" dirty="0">
                <a:latin typeface="Arial"/>
                <a:cs typeface="Arial"/>
              </a:rPr>
              <a:t> </a:t>
            </a:r>
            <a:r>
              <a:rPr sz="2700" b="1" spc="-90" dirty="0">
                <a:latin typeface="Trebuchet MS"/>
                <a:cs typeface="Trebuchet MS"/>
              </a:rPr>
              <a:t>greater</a:t>
            </a:r>
            <a:r>
              <a:rPr sz="2700" b="1" spc="-25" dirty="0">
                <a:latin typeface="Trebuchet MS"/>
                <a:cs typeface="Trebuchet MS"/>
              </a:rPr>
              <a:t> </a:t>
            </a:r>
            <a:r>
              <a:rPr sz="2700" b="1" spc="-145" dirty="0">
                <a:latin typeface="Trebuchet MS"/>
                <a:cs typeface="Trebuchet MS"/>
              </a:rPr>
              <a:t>activity</a:t>
            </a:r>
            <a:r>
              <a:rPr sz="2700" spc="-145" dirty="0">
                <a:latin typeface="Arial"/>
                <a:cs typeface="Arial"/>
              </a:rPr>
              <a:t>,</a:t>
            </a:r>
            <a:r>
              <a:rPr sz="2700" spc="-195" dirty="0">
                <a:latin typeface="Arial"/>
                <a:cs typeface="Arial"/>
              </a:rPr>
              <a:t> </a:t>
            </a:r>
            <a:r>
              <a:rPr sz="2700" spc="-155" dirty="0">
                <a:latin typeface="Arial"/>
                <a:cs typeface="Arial"/>
              </a:rPr>
              <a:t>development,</a:t>
            </a:r>
            <a:r>
              <a:rPr sz="2700" spc="-190" dirty="0">
                <a:latin typeface="Arial"/>
                <a:cs typeface="Arial"/>
              </a:rPr>
              <a:t> </a:t>
            </a:r>
            <a:r>
              <a:rPr sz="2700" spc="-204" dirty="0">
                <a:latin typeface="Arial"/>
                <a:cs typeface="Arial"/>
              </a:rPr>
              <a:t>progress,</a:t>
            </a:r>
            <a:r>
              <a:rPr sz="2700" spc="-190" dirty="0">
                <a:latin typeface="Arial"/>
                <a:cs typeface="Arial"/>
              </a:rPr>
              <a:t> </a:t>
            </a:r>
            <a:r>
              <a:rPr sz="2700" spc="-204" dirty="0">
                <a:latin typeface="Arial"/>
                <a:cs typeface="Arial"/>
              </a:rPr>
              <a:t>advancement,</a:t>
            </a:r>
            <a:r>
              <a:rPr sz="2700" spc="-190" dirty="0">
                <a:latin typeface="Arial"/>
                <a:cs typeface="Arial"/>
              </a:rPr>
              <a:t> </a:t>
            </a:r>
            <a:r>
              <a:rPr sz="2700" spc="-175" dirty="0">
                <a:latin typeface="Arial"/>
                <a:cs typeface="Arial"/>
              </a:rPr>
              <a:t>etc.,</a:t>
            </a:r>
            <a:r>
              <a:rPr sz="2700" spc="-195" dirty="0">
                <a:latin typeface="Arial"/>
                <a:cs typeface="Arial"/>
              </a:rPr>
              <a:t> </a:t>
            </a:r>
            <a:r>
              <a:rPr sz="2700" spc="-190" dirty="0">
                <a:latin typeface="Arial"/>
                <a:cs typeface="Arial"/>
              </a:rPr>
              <a:t>in: </a:t>
            </a:r>
            <a:r>
              <a:rPr sz="2700" spc="-25" dirty="0">
                <a:latin typeface="Arial"/>
                <a:cs typeface="Arial"/>
              </a:rPr>
              <a:t>to </a:t>
            </a:r>
            <a:r>
              <a:rPr sz="2700" spc="-175" dirty="0">
                <a:latin typeface="Arial"/>
                <a:cs typeface="Arial"/>
              </a:rPr>
              <a:t>accelerate</a:t>
            </a:r>
            <a:r>
              <a:rPr sz="2700" spc="5" dirty="0">
                <a:latin typeface="Arial"/>
                <a:cs typeface="Arial"/>
              </a:rPr>
              <a:t> </a:t>
            </a:r>
            <a:r>
              <a:rPr sz="2700" spc="-145" dirty="0">
                <a:latin typeface="Arial"/>
                <a:cs typeface="Arial"/>
              </a:rPr>
              <a:t>economic</a:t>
            </a:r>
            <a:r>
              <a:rPr sz="2700" spc="20" dirty="0">
                <a:latin typeface="Arial"/>
                <a:cs typeface="Arial"/>
              </a:rPr>
              <a:t> </a:t>
            </a:r>
            <a:r>
              <a:rPr sz="2700" spc="-10" dirty="0">
                <a:latin typeface="Arial"/>
                <a:cs typeface="Arial"/>
              </a:rPr>
              <a:t>growth.</a:t>
            </a:r>
            <a:endParaRPr sz="27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985"/>
              </a:spcBef>
              <a:buClr>
                <a:srgbClr val="535353"/>
              </a:buClr>
              <a:buFont typeface="Arial"/>
              <a:buAutoNum type="arabicPeriod"/>
            </a:pPr>
            <a:endParaRPr sz="2700" dirty="0">
              <a:latin typeface="Arial"/>
              <a:cs typeface="Arial"/>
            </a:endParaRPr>
          </a:p>
          <a:p>
            <a:pPr marL="313690" indent="-300990">
              <a:lnSpc>
                <a:spcPct val="100000"/>
              </a:lnSpc>
              <a:buSzPct val="81481"/>
              <a:buAutoNum type="arabicPeriod"/>
              <a:tabLst>
                <a:tab pos="313690" algn="l"/>
              </a:tabLst>
            </a:pPr>
            <a:r>
              <a:rPr sz="2700" dirty="0">
                <a:latin typeface="Arial"/>
                <a:cs typeface="Arial"/>
              </a:rPr>
              <a:t>to</a:t>
            </a:r>
            <a:r>
              <a:rPr sz="2700" spc="-65" dirty="0">
                <a:latin typeface="Arial"/>
                <a:cs typeface="Arial"/>
              </a:rPr>
              <a:t> </a:t>
            </a:r>
            <a:r>
              <a:rPr sz="2700" b="1" spc="-120" dirty="0">
                <a:latin typeface="Trebuchet MS"/>
                <a:cs typeface="Trebuchet MS"/>
              </a:rPr>
              <a:t>hasten</a:t>
            </a:r>
            <a:r>
              <a:rPr sz="2700" b="1" spc="-85" dirty="0">
                <a:latin typeface="Trebuchet MS"/>
                <a:cs typeface="Trebuchet MS"/>
              </a:rPr>
              <a:t> </a:t>
            </a:r>
            <a:r>
              <a:rPr sz="2700" spc="-70" dirty="0">
                <a:latin typeface="Arial"/>
                <a:cs typeface="Arial"/>
              </a:rPr>
              <a:t>the</a:t>
            </a:r>
            <a:r>
              <a:rPr sz="2700" spc="-20" dirty="0">
                <a:latin typeface="Arial"/>
                <a:cs typeface="Arial"/>
              </a:rPr>
              <a:t> </a:t>
            </a:r>
            <a:r>
              <a:rPr sz="2700" spc="-150" dirty="0">
                <a:latin typeface="Arial"/>
                <a:cs typeface="Arial"/>
              </a:rPr>
              <a:t>occurrence</a:t>
            </a:r>
            <a:r>
              <a:rPr sz="2700" spc="-15" dirty="0">
                <a:latin typeface="Arial"/>
                <a:cs typeface="Arial"/>
              </a:rPr>
              <a:t> </a:t>
            </a:r>
            <a:r>
              <a:rPr sz="2700" spc="-145" dirty="0">
                <a:latin typeface="Arial"/>
                <a:cs typeface="Arial"/>
              </a:rPr>
              <a:t>of:</a:t>
            </a:r>
            <a:r>
              <a:rPr sz="2700" spc="-21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to</a:t>
            </a:r>
            <a:r>
              <a:rPr sz="2700" spc="-20" dirty="0">
                <a:latin typeface="Arial"/>
                <a:cs typeface="Arial"/>
              </a:rPr>
              <a:t> </a:t>
            </a:r>
            <a:r>
              <a:rPr sz="2700" spc="-175" dirty="0">
                <a:latin typeface="Arial"/>
                <a:cs typeface="Arial"/>
              </a:rPr>
              <a:t>accelerate</a:t>
            </a:r>
            <a:r>
              <a:rPr sz="2700" spc="-15" dirty="0">
                <a:latin typeface="Arial"/>
                <a:cs typeface="Arial"/>
              </a:rPr>
              <a:t> </a:t>
            </a:r>
            <a:r>
              <a:rPr sz="2700" spc="-70" dirty="0">
                <a:latin typeface="Arial"/>
                <a:cs typeface="Arial"/>
              </a:rPr>
              <a:t>the</a:t>
            </a:r>
            <a:r>
              <a:rPr sz="2700" spc="-20" dirty="0">
                <a:latin typeface="Arial"/>
                <a:cs typeface="Arial"/>
              </a:rPr>
              <a:t> </a:t>
            </a:r>
            <a:r>
              <a:rPr sz="2700" spc="-155" dirty="0">
                <a:latin typeface="Arial"/>
                <a:cs typeface="Arial"/>
              </a:rPr>
              <a:t>fall</a:t>
            </a:r>
            <a:r>
              <a:rPr sz="2700" spc="-2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of</a:t>
            </a:r>
            <a:r>
              <a:rPr sz="2700" spc="-20" dirty="0">
                <a:latin typeface="Arial"/>
                <a:cs typeface="Arial"/>
              </a:rPr>
              <a:t> </a:t>
            </a:r>
            <a:r>
              <a:rPr sz="2700" spc="-345" dirty="0">
                <a:latin typeface="Arial"/>
                <a:cs typeface="Arial"/>
              </a:rPr>
              <a:t>a</a:t>
            </a:r>
            <a:r>
              <a:rPr sz="2700" dirty="0">
                <a:latin typeface="Arial"/>
                <a:cs typeface="Arial"/>
              </a:rPr>
              <a:t> </a:t>
            </a:r>
            <a:r>
              <a:rPr sz="2700" spc="-50" dirty="0">
                <a:latin typeface="Arial"/>
                <a:cs typeface="Arial"/>
              </a:rPr>
              <a:t>government.</a:t>
            </a:r>
            <a:endParaRPr sz="27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180"/>
              </a:spcBef>
              <a:buClr>
                <a:srgbClr val="535353"/>
              </a:buClr>
              <a:buFont typeface="Arial"/>
              <a:buAutoNum type="arabicPeriod"/>
            </a:pPr>
            <a:endParaRPr sz="2700" dirty="0">
              <a:latin typeface="Arial"/>
              <a:cs typeface="Arial"/>
            </a:endParaRPr>
          </a:p>
          <a:p>
            <a:pPr marL="12700" marR="656590" indent="300990">
              <a:lnSpc>
                <a:spcPct val="119400"/>
              </a:lnSpc>
              <a:buSzPct val="81481"/>
              <a:buAutoNum type="arabicPeriod"/>
              <a:tabLst>
                <a:tab pos="313690" algn="l"/>
              </a:tabLst>
            </a:pPr>
            <a:r>
              <a:rPr sz="2700" spc="-229" dirty="0">
                <a:latin typeface="Arial"/>
                <a:cs typeface="Arial"/>
              </a:rPr>
              <a:t>Mechanics</a:t>
            </a:r>
            <a:r>
              <a:rPr sz="2700" dirty="0">
                <a:latin typeface="Arial"/>
                <a:cs typeface="Arial"/>
              </a:rPr>
              <a:t> </a:t>
            </a:r>
            <a:r>
              <a:rPr sz="2700" spc="-270" dirty="0">
                <a:latin typeface="Arial"/>
                <a:cs typeface="Arial"/>
              </a:rPr>
              <a:t>.</a:t>
            </a:r>
            <a:r>
              <a:rPr sz="2700" spc="-21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to</a:t>
            </a:r>
            <a:r>
              <a:rPr sz="2700" spc="-190" dirty="0">
                <a:latin typeface="Arial"/>
                <a:cs typeface="Arial"/>
              </a:rPr>
              <a:t> </a:t>
            </a:r>
            <a:r>
              <a:rPr sz="2700" spc="-254" dirty="0">
                <a:latin typeface="Arial"/>
                <a:cs typeface="Arial"/>
              </a:rPr>
              <a:t>change</a:t>
            </a:r>
            <a:r>
              <a:rPr sz="2700" dirty="0">
                <a:latin typeface="Arial"/>
                <a:cs typeface="Arial"/>
              </a:rPr>
              <a:t> </a:t>
            </a:r>
            <a:r>
              <a:rPr sz="2700" spc="-70" dirty="0">
                <a:latin typeface="Arial"/>
                <a:cs typeface="Arial"/>
              </a:rPr>
              <a:t>the </a:t>
            </a:r>
            <a:r>
              <a:rPr sz="2700" spc="-130" dirty="0">
                <a:latin typeface="Arial"/>
                <a:cs typeface="Arial"/>
              </a:rPr>
              <a:t>velocity</a:t>
            </a:r>
            <a:r>
              <a:rPr sz="2700" spc="-4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of</a:t>
            </a:r>
            <a:r>
              <a:rPr sz="2700" spc="-35" dirty="0">
                <a:latin typeface="Arial"/>
                <a:cs typeface="Arial"/>
              </a:rPr>
              <a:t> </a:t>
            </a:r>
            <a:r>
              <a:rPr sz="2700" spc="-175" dirty="0">
                <a:latin typeface="Arial"/>
                <a:cs typeface="Arial"/>
              </a:rPr>
              <a:t>(a</a:t>
            </a:r>
            <a:r>
              <a:rPr sz="2700" spc="-15" dirty="0">
                <a:latin typeface="Arial"/>
                <a:cs typeface="Arial"/>
              </a:rPr>
              <a:t> </a:t>
            </a:r>
            <a:r>
              <a:rPr sz="2700" spc="-80" dirty="0">
                <a:latin typeface="Arial"/>
                <a:cs typeface="Arial"/>
              </a:rPr>
              <a:t>body)</a:t>
            </a:r>
            <a:r>
              <a:rPr sz="2700" spc="-3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or</a:t>
            </a:r>
            <a:r>
              <a:rPr sz="2700" spc="-35" dirty="0">
                <a:latin typeface="Arial"/>
                <a:cs typeface="Arial"/>
              </a:rPr>
              <a:t> </a:t>
            </a:r>
            <a:r>
              <a:rPr sz="2700" spc="-70" dirty="0">
                <a:latin typeface="Arial"/>
                <a:cs typeface="Arial"/>
              </a:rPr>
              <a:t>the</a:t>
            </a:r>
            <a:r>
              <a:rPr sz="2700" spc="-40" dirty="0">
                <a:latin typeface="Arial"/>
                <a:cs typeface="Arial"/>
              </a:rPr>
              <a:t> </a:t>
            </a:r>
            <a:r>
              <a:rPr sz="2700" spc="-80" dirty="0">
                <a:latin typeface="Arial"/>
                <a:cs typeface="Arial"/>
              </a:rPr>
              <a:t>rate</a:t>
            </a:r>
            <a:r>
              <a:rPr sz="2700" spc="-3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of</a:t>
            </a:r>
            <a:r>
              <a:rPr sz="2700" spc="-40" dirty="0">
                <a:latin typeface="Arial"/>
                <a:cs typeface="Arial"/>
              </a:rPr>
              <a:t> </a:t>
            </a:r>
            <a:r>
              <a:rPr sz="2700" spc="-90" dirty="0">
                <a:latin typeface="Arial"/>
                <a:cs typeface="Arial"/>
              </a:rPr>
              <a:t>(motion);</a:t>
            </a:r>
            <a:r>
              <a:rPr sz="2700" spc="-215" dirty="0">
                <a:latin typeface="Arial"/>
                <a:cs typeface="Arial"/>
              </a:rPr>
              <a:t> </a:t>
            </a:r>
            <a:r>
              <a:rPr sz="2700" spc="-275" dirty="0">
                <a:latin typeface="Arial"/>
                <a:cs typeface="Arial"/>
              </a:rPr>
              <a:t>cause</a:t>
            </a:r>
            <a:r>
              <a:rPr sz="2700" dirty="0">
                <a:latin typeface="Arial"/>
                <a:cs typeface="Arial"/>
              </a:rPr>
              <a:t> </a:t>
            </a:r>
            <a:r>
              <a:rPr sz="2700" spc="-25" dirty="0">
                <a:latin typeface="Arial"/>
                <a:cs typeface="Arial"/>
              </a:rPr>
              <a:t>to </a:t>
            </a:r>
            <a:r>
              <a:rPr sz="2700" spc="-140" dirty="0">
                <a:latin typeface="Arial"/>
                <a:cs typeface="Arial"/>
              </a:rPr>
              <a:t>undergo</a:t>
            </a:r>
            <a:r>
              <a:rPr sz="2700" spc="-40" dirty="0">
                <a:latin typeface="Arial"/>
                <a:cs typeface="Arial"/>
              </a:rPr>
              <a:t> </a:t>
            </a:r>
            <a:r>
              <a:rPr sz="2700" b="1" spc="-50" dirty="0">
                <a:latin typeface="Trebuchet MS"/>
                <a:cs typeface="Trebuchet MS"/>
              </a:rPr>
              <a:t>acceleration</a:t>
            </a:r>
            <a:r>
              <a:rPr sz="2700" spc="-50" dirty="0">
                <a:latin typeface="Arial"/>
                <a:cs typeface="Arial"/>
              </a:rPr>
              <a:t>.</a:t>
            </a:r>
            <a:endParaRPr sz="27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80"/>
              </a:spcBef>
              <a:buClr>
                <a:srgbClr val="535353"/>
              </a:buClr>
              <a:buFont typeface="Arial"/>
              <a:buAutoNum type="arabicPeriod"/>
            </a:pPr>
            <a:endParaRPr sz="2700" dirty="0">
              <a:latin typeface="Arial"/>
              <a:cs typeface="Arial"/>
            </a:endParaRPr>
          </a:p>
          <a:p>
            <a:pPr marL="245745" indent="-245745">
              <a:lnSpc>
                <a:spcPct val="100000"/>
              </a:lnSpc>
              <a:buSzPct val="81481"/>
              <a:buAutoNum type="arabicPeriod"/>
              <a:tabLst>
                <a:tab pos="245745" algn="l"/>
              </a:tabLst>
            </a:pPr>
            <a:r>
              <a:rPr sz="2700" dirty="0">
                <a:latin typeface="Arial"/>
                <a:cs typeface="Arial"/>
              </a:rPr>
              <a:t>to</a:t>
            </a:r>
            <a:r>
              <a:rPr sz="2700" spc="-170" dirty="0">
                <a:latin typeface="Arial"/>
                <a:cs typeface="Arial"/>
              </a:rPr>
              <a:t> </a:t>
            </a:r>
            <a:r>
              <a:rPr sz="2700" b="1" spc="-125" dirty="0">
                <a:latin typeface="Trebuchet MS"/>
                <a:cs typeface="Trebuchet MS"/>
              </a:rPr>
              <a:t>reduce</a:t>
            </a:r>
            <a:r>
              <a:rPr sz="2700" b="1" spc="-80" dirty="0">
                <a:latin typeface="Trebuchet MS"/>
                <a:cs typeface="Trebuchet MS"/>
              </a:rPr>
              <a:t> </a:t>
            </a:r>
            <a:r>
              <a:rPr sz="2700" b="1" spc="-120" dirty="0">
                <a:latin typeface="Trebuchet MS"/>
                <a:cs typeface="Trebuchet MS"/>
              </a:rPr>
              <a:t>the</a:t>
            </a:r>
            <a:r>
              <a:rPr sz="2700" b="1" spc="-85" dirty="0">
                <a:latin typeface="Trebuchet MS"/>
                <a:cs typeface="Trebuchet MS"/>
              </a:rPr>
              <a:t> time</a:t>
            </a:r>
            <a:r>
              <a:rPr sz="2700" b="1" spc="-100" dirty="0">
                <a:latin typeface="Trebuchet MS"/>
                <a:cs typeface="Trebuchet MS"/>
              </a:rPr>
              <a:t> </a:t>
            </a:r>
            <a:r>
              <a:rPr sz="2700" spc="-105" dirty="0">
                <a:latin typeface="Arial"/>
                <a:cs typeface="Arial"/>
              </a:rPr>
              <a:t>required</a:t>
            </a:r>
            <a:r>
              <a:rPr sz="2700" spc="-3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for</a:t>
            </a:r>
            <a:r>
              <a:rPr sz="2700" spc="-40" dirty="0">
                <a:latin typeface="Arial"/>
                <a:cs typeface="Arial"/>
              </a:rPr>
              <a:t> </a:t>
            </a:r>
            <a:r>
              <a:rPr sz="2700" spc="-175" dirty="0">
                <a:latin typeface="Arial"/>
                <a:cs typeface="Arial"/>
              </a:rPr>
              <a:t>(a</a:t>
            </a:r>
            <a:r>
              <a:rPr sz="2700" spc="-15" dirty="0">
                <a:latin typeface="Arial"/>
                <a:cs typeface="Arial"/>
              </a:rPr>
              <a:t> </a:t>
            </a:r>
            <a:r>
              <a:rPr sz="2700" spc="-155" dirty="0">
                <a:latin typeface="Arial"/>
                <a:cs typeface="Arial"/>
              </a:rPr>
              <a:t>course</a:t>
            </a:r>
            <a:r>
              <a:rPr sz="2700" spc="-3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of</a:t>
            </a:r>
            <a:r>
              <a:rPr sz="2700" spc="-40" dirty="0">
                <a:latin typeface="Arial"/>
                <a:cs typeface="Arial"/>
              </a:rPr>
              <a:t> </a:t>
            </a:r>
            <a:r>
              <a:rPr sz="2700" spc="-140" dirty="0">
                <a:latin typeface="Arial"/>
                <a:cs typeface="Arial"/>
              </a:rPr>
              <a:t>study)</a:t>
            </a:r>
            <a:r>
              <a:rPr sz="2700" spc="-40" dirty="0">
                <a:latin typeface="Arial"/>
                <a:cs typeface="Arial"/>
              </a:rPr>
              <a:t> </a:t>
            </a:r>
            <a:r>
              <a:rPr sz="2700" spc="-200" dirty="0">
                <a:latin typeface="Arial"/>
                <a:cs typeface="Arial"/>
              </a:rPr>
              <a:t>by</a:t>
            </a:r>
            <a:r>
              <a:rPr sz="2700" dirty="0">
                <a:latin typeface="Arial"/>
                <a:cs typeface="Arial"/>
              </a:rPr>
              <a:t> </a:t>
            </a:r>
            <a:r>
              <a:rPr sz="2700" spc="-175" dirty="0">
                <a:latin typeface="Arial"/>
                <a:cs typeface="Arial"/>
              </a:rPr>
              <a:t>intensifying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spc="-70" dirty="0">
                <a:latin typeface="Arial"/>
                <a:cs typeface="Arial"/>
              </a:rPr>
              <a:t>the</a:t>
            </a:r>
            <a:r>
              <a:rPr sz="2700" spc="-40" dirty="0">
                <a:latin typeface="Arial"/>
                <a:cs typeface="Arial"/>
              </a:rPr>
              <a:t> </a:t>
            </a:r>
            <a:r>
              <a:rPr sz="2700" spc="-10" dirty="0">
                <a:latin typeface="Arial"/>
                <a:cs typeface="Arial"/>
              </a:rPr>
              <a:t>work,</a:t>
            </a:r>
            <a:endParaRPr sz="27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2700" b="1" spc="-120" dirty="0">
                <a:latin typeface="Trebuchet MS"/>
                <a:cs typeface="Trebuchet MS"/>
              </a:rPr>
              <a:t>eliminating</a:t>
            </a:r>
            <a:r>
              <a:rPr sz="2700" b="1" spc="-10" dirty="0">
                <a:latin typeface="Trebuchet MS"/>
                <a:cs typeface="Trebuchet MS"/>
              </a:rPr>
              <a:t> </a:t>
            </a:r>
            <a:r>
              <a:rPr sz="2700" b="1" spc="-155" dirty="0">
                <a:latin typeface="Trebuchet MS"/>
                <a:cs typeface="Trebuchet MS"/>
              </a:rPr>
              <a:t>detail,</a:t>
            </a:r>
            <a:r>
              <a:rPr sz="2700" b="1" spc="-10" dirty="0">
                <a:latin typeface="Trebuchet MS"/>
                <a:cs typeface="Trebuchet MS"/>
              </a:rPr>
              <a:t> </a:t>
            </a:r>
            <a:r>
              <a:rPr sz="2700" spc="-20" dirty="0">
                <a:latin typeface="Arial"/>
                <a:cs typeface="Arial"/>
              </a:rPr>
              <a:t>etc.</a:t>
            </a:r>
            <a:endParaRPr sz="27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02476" rIns="0" bIns="0" rtlCol="0">
            <a:spAutoFit/>
          </a:bodyPr>
          <a:lstStyle/>
          <a:p>
            <a:pPr marL="2832735">
              <a:lnSpc>
                <a:spcPct val="100000"/>
              </a:lnSpc>
              <a:spcBef>
                <a:spcPts val="100"/>
              </a:spcBef>
            </a:pPr>
            <a:r>
              <a:rPr spc="-305" dirty="0"/>
              <a:t>REH</a:t>
            </a:r>
            <a:r>
              <a:rPr spc="-295" dirty="0"/>
              <a:t>AB</a:t>
            </a:r>
            <a:r>
              <a:rPr spc="-305" dirty="0"/>
              <a:t>ILI</a:t>
            </a:r>
            <a:r>
              <a:rPr spc="-860" dirty="0"/>
              <a:t>T</a:t>
            </a:r>
            <a:r>
              <a:rPr spc="-819" dirty="0"/>
              <a:t>A</a:t>
            </a:r>
            <a:r>
              <a:rPr spc="-305" dirty="0"/>
              <a:t>TIO</a:t>
            </a:r>
            <a:r>
              <a:rPr spc="-295" dirty="0"/>
              <a:t>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93700" y="3060001"/>
            <a:ext cx="3541395" cy="568617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2595" indent="-429895">
              <a:lnSpc>
                <a:spcPct val="100000"/>
              </a:lnSpc>
              <a:spcBef>
                <a:spcPts val="100"/>
              </a:spcBef>
              <a:buSzPct val="81578"/>
              <a:buChar char="•"/>
              <a:tabLst>
                <a:tab pos="442595" algn="l"/>
              </a:tabLst>
            </a:pPr>
            <a:r>
              <a:rPr sz="3800" spc="-95" dirty="0">
                <a:latin typeface="Arial"/>
                <a:cs typeface="Arial"/>
              </a:rPr>
              <a:t>What</a:t>
            </a:r>
            <a:r>
              <a:rPr sz="3800" spc="-385" dirty="0">
                <a:latin typeface="Arial"/>
                <a:cs typeface="Arial"/>
              </a:rPr>
              <a:t> </a:t>
            </a:r>
            <a:r>
              <a:rPr sz="3800" dirty="0">
                <a:latin typeface="Arial"/>
                <a:cs typeface="Arial"/>
              </a:rPr>
              <a:t>We</a:t>
            </a:r>
            <a:r>
              <a:rPr sz="3800" spc="-220" dirty="0">
                <a:latin typeface="Arial"/>
                <a:cs typeface="Arial"/>
              </a:rPr>
              <a:t> </a:t>
            </a:r>
            <a:r>
              <a:rPr sz="3800" spc="-275" dirty="0">
                <a:latin typeface="Arial"/>
                <a:cs typeface="Arial"/>
              </a:rPr>
              <a:t>Do...</a:t>
            </a:r>
            <a:endParaRPr sz="3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30"/>
              </a:spcBef>
              <a:buFont typeface="Arial"/>
              <a:buChar char="•"/>
            </a:pPr>
            <a:endParaRPr sz="3800" dirty="0">
              <a:latin typeface="Arial"/>
              <a:cs typeface="Arial"/>
            </a:endParaRPr>
          </a:p>
          <a:p>
            <a:pPr marL="442595" indent="-429895">
              <a:lnSpc>
                <a:spcPct val="100000"/>
              </a:lnSpc>
              <a:buSzPct val="81578"/>
              <a:buChar char="•"/>
              <a:tabLst>
                <a:tab pos="442595" algn="l"/>
              </a:tabLst>
            </a:pPr>
            <a:r>
              <a:rPr sz="3800" spc="-480" dirty="0">
                <a:latin typeface="Arial"/>
                <a:cs typeface="Arial"/>
              </a:rPr>
              <a:t>EARLY</a:t>
            </a:r>
            <a:endParaRPr sz="3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30"/>
              </a:spcBef>
              <a:buFont typeface="Arial"/>
              <a:buChar char="•"/>
            </a:pPr>
            <a:endParaRPr sz="3800" dirty="0">
              <a:latin typeface="Arial"/>
              <a:cs typeface="Arial"/>
            </a:endParaRPr>
          </a:p>
          <a:p>
            <a:pPr marL="442595" indent="-429895">
              <a:lnSpc>
                <a:spcPct val="100000"/>
              </a:lnSpc>
              <a:buSzPct val="81578"/>
              <a:buChar char="•"/>
              <a:tabLst>
                <a:tab pos="442595" algn="l"/>
              </a:tabLst>
            </a:pPr>
            <a:r>
              <a:rPr sz="3800" spc="-170" dirty="0">
                <a:latin typeface="Arial"/>
                <a:cs typeface="Arial"/>
              </a:rPr>
              <a:t>CONTROLLED</a:t>
            </a:r>
            <a:endParaRPr sz="3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30"/>
              </a:spcBef>
              <a:buFont typeface="Arial"/>
              <a:buChar char="•"/>
            </a:pPr>
            <a:endParaRPr sz="3800" dirty="0">
              <a:latin typeface="Arial"/>
              <a:cs typeface="Arial"/>
            </a:endParaRPr>
          </a:p>
          <a:p>
            <a:pPr marL="442595" indent="-429895">
              <a:lnSpc>
                <a:spcPct val="100000"/>
              </a:lnSpc>
              <a:buSzPct val="81578"/>
              <a:buChar char="•"/>
              <a:tabLst>
                <a:tab pos="442595" algn="l"/>
              </a:tabLst>
            </a:pPr>
            <a:r>
              <a:rPr sz="3800" spc="-570" dirty="0">
                <a:latin typeface="Arial"/>
                <a:cs typeface="Arial"/>
              </a:rPr>
              <a:t>SAFE</a:t>
            </a:r>
            <a:endParaRPr sz="3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30"/>
              </a:spcBef>
              <a:buFont typeface="Arial"/>
              <a:buChar char="•"/>
            </a:pPr>
            <a:endParaRPr sz="3800" dirty="0">
              <a:latin typeface="Arial"/>
              <a:cs typeface="Arial"/>
            </a:endParaRPr>
          </a:p>
          <a:p>
            <a:pPr marL="532765" indent="-520065">
              <a:lnSpc>
                <a:spcPct val="100000"/>
              </a:lnSpc>
              <a:buSzPct val="81578"/>
              <a:buChar char="•"/>
              <a:tabLst>
                <a:tab pos="532765" algn="l"/>
              </a:tabLst>
            </a:pPr>
            <a:r>
              <a:rPr sz="3800" spc="-114" dirty="0">
                <a:latin typeface="Arial"/>
                <a:cs typeface="Arial"/>
              </a:rPr>
              <a:t>HOLISTIC</a:t>
            </a:r>
            <a:endParaRPr sz="38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484628" y="3657600"/>
            <a:ext cx="3716771" cy="3937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3271520">
              <a:lnSpc>
                <a:spcPct val="100000"/>
              </a:lnSpc>
              <a:spcBef>
                <a:spcPts val="100"/>
              </a:spcBef>
            </a:pPr>
            <a:r>
              <a:rPr spc="-740" dirty="0"/>
              <a:t>PRE-</a:t>
            </a:r>
            <a:r>
              <a:rPr spc="-645" dirty="0"/>
              <a:t>SURGERY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93700" y="3116770"/>
            <a:ext cx="223520" cy="5003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100" spc="415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3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21543" y="3060001"/>
            <a:ext cx="231394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70585" algn="l"/>
              </a:tabLst>
            </a:pPr>
            <a:r>
              <a:rPr sz="3800" spc="-25" dirty="0">
                <a:latin typeface="Arial"/>
                <a:cs typeface="Arial"/>
              </a:rPr>
              <a:t>Get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175" dirty="0">
                <a:latin typeface="Arial"/>
                <a:cs typeface="Arial"/>
              </a:rPr>
              <a:t>started!</a:t>
            </a:r>
            <a:endParaRPr sz="38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93700" y="4356290"/>
            <a:ext cx="223520" cy="5003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100" spc="415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31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21543" y="4299521"/>
            <a:ext cx="3556635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8275" algn="l"/>
              </a:tabLst>
            </a:pPr>
            <a:r>
              <a:rPr sz="3800" spc="-100" dirty="0">
                <a:latin typeface="Arial"/>
                <a:cs typeface="Arial"/>
              </a:rPr>
              <a:t>Patient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400" dirty="0">
                <a:latin typeface="Arial"/>
                <a:cs typeface="Arial"/>
              </a:rPr>
              <a:t>assessment</a:t>
            </a:r>
            <a:endParaRPr sz="3800" dirty="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93700" y="5595810"/>
            <a:ext cx="223520" cy="5003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100" spc="415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31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21543" y="5539041"/>
            <a:ext cx="5027295" cy="59759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88745" algn="l"/>
              </a:tabLst>
            </a:pPr>
            <a:r>
              <a:rPr sz="3800" spc="-40" dirty="0">
                <a:latin typeface="Arial"/>
                <a:cs typeface="Arial"/>
              </a:rPr>
              <a:t>Global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195" dirty="0">
                <a:latin typeface="Arial"/>
                <a:cs typeface="Arial"/>
              </a:rPr>
              <a:t>conditioning/fitness</a:t>
            </a:r>
            <a:endParaRPr sz="3800" dirty="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93700" y="6835330"/>
            <a:ext cx="223520" cy="5003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100" spc="415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31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21543" y="6778561"/>
            <a:ext cx="1886585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-275" dirty="0">
                <a:latin typeface="Arial"/>
                <a:cs typeface="Arial"/>
              </a:rPr>
              <a:t>Education</a:t>
            </a:r>
            <a:endParaRPr sz="3800" dirty="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93700" y="8074850"/>
            <a:ext cx="223520" cy="5003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100" spc="415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31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921543" y="8018085"/>
            <a:ext cx="7352665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258945" algn="l"/>
                <a:tab pos="4900930" algn="l"/>
              </a:tabLst>
            </a:pPr>
            <a:r>
              <a:rPr sz="3800" spc="-254" dirty="0">
                <a:latin typeface="Arial"/>
                <a:cs typeface="Arial"/>
              </a:rPr>
              <a:t>Familiarisation</a:t>
            </a:r>
            <a:r>
              <a:rPr sz="3800" spc="-10" dirty="0">
                <a:latin typeface="Arial"/>
                <a:cs typeface="Arial"/>
              </a:rPr>
              <a:t> </a:t>
            </a:r>
            <a:r>
              <a:rPr sz="3800" dirty="0">
                <a:latin typeface="Arial"/>
                <a:cs typeface="Arial"/>
              </a:rPr>
              <a:t>of</a:t>
            </a:r>
            <a:r>
              <a:rPr sz="3800" spc="-229" dirty="0">
                <a:latin typeface="Arial"/>
                <a:cs typeface="Arial"/>
              </a:rPr>
              <a:t> </a:t>
            </a:r>
            <a:r>
              <a:rPr sz="3800" spc="-20" dirty="0">
                <a:latin typeface="Arial"/>
                <a:cs typeface="Arial"/>
              </a:rPr>
              <a:t>post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25" dirty="0">
                <a:latin typeface="Arial"/>
                <a:cs typeface="Arial"/>
              </a:rPr>
              <a:t>op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170" dirty="0">
                <a:latin typeface="Arial"/>
                <a:cs typeface="Arial"/>
              </a:rPr>
              <a:t>rehabilitation</a:t>
            </a:r>
            <a:endParaRPr sz="3800" dirty="0">
              <a:latin typeface="Arial"/>
              <a:cs typeface="Arial"/>
            </a:endParaRPr>
          </a:p>
        </p:txBody>
      </p:sp>
      <p:pic>
        <p:nvPicPr>
          <p:cNvPr id="13" name="object 1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934200" y="2895600"/>
            <a:ext cx="4787900" cy="51054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0" rIns="0" bIns="0" rtlCol="0">
            <a:spAutoFit/>
          </a:bodyPr>
          <a:lstStyle/>
          <a:p>
            <a:pPr marL="3055620">
              <a:lnSpc>
                <a:spcPct val="100000"/>
              </a:lnSpc>
              <a:spcBef>
                <a:spcPts val="100"/>
              </a:spcBef>
            </a:pPr>
            <a:r>
              <a:rPr spc="-450" dirty="0"/>
              <a:t>P</a:t>
            </a:r>
            <a:r>
              <a:rPr spc="-455" dirty="0"/>
              <a:t>O</a:t>
            </a:r>
            <a:r>
              <a:rPr spc="-459" dirty="0"/>
              <a:t>S</a:t>
            </a:r>
            <a:r>
              <a:rPr spc="-1290" dirty="0"/>
              <a:t>T</a:t>
            </a:r>
            <a:r>
              <a:rPr spc="-459" dirty="0"/>
              <a:t>-</a:t>
            </a:r>
            <a:r>
              <a:rPr spc="-645" dirty="0"/>
              <a:t>SURGERY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68300" y="2806001"/>
            <a:ext cx="5573395" cy="497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2595" indent="-429895">
              <a:lnSpc>
                <a:spcPct val="100000"/>
              </a:lnSpc>
              <a:spcBef>
                <a:spcPts val="100"/>
              </a:spcBef>
              <a:buSzPct val="81578"/>
              <a:buChar char="•"/>
              <a:tabLst>
                <a:tab pos="442595" algn="l"/>
              </a:tabLst>
            </a:pPr>
            <a:r>
              <a:rPr sz="3800" spc="-110" dirty="0">
                <a:latin typeface="Arial"/>
                <a:cs typeface="Arial"/>
              </a:rPr>
              <a:t>Operation</a:t>
            </a:r>
            <a:r>
              <a:rPr sz="3800" spc="-130" dirty="0">
                <a:latin typeface="Arial"/>
                <a:cs typeface="Arial"/>
              </a:rPr>
              <a:t> </a:t>
            </a:r>
            <a:r>
              <a:rPr sz="3800" spc="-20" dirty="0">
                <a:latin typeface="Arial"/>
                <a:cs typeface="Arial"/>
              </a:rPr>
              <a:t>Note</a:t>
            </a:r>
            <a:endParaRPr sz="3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30"/>
              </a:spcBef>
              <a:buClr>
                <a:srgbClr val="535353"/>
              </a:buClr>
              <a:buFont typeface="Arial"/>
              <a:buChar char="•"/>
            </a:pPr>
            <a:endParaRPr sz="3800" dirty="0">
              <a:latin typeface="Arial"/>
              <a:cs typeface="Arial"/>
            </a:endParaRPr>
          </a:p>
          <a:p>
            <a:pPr marL="963294" lvl="1" indent="-429895">
              <a:lnSpc>
                <a:spcPct val="100000"/>
              </a:lnSpc>
              <a:buSzPct val="81578"/>
              <a:buChar char="•"/>
              <a:tabLst>
                <a:tab pos="963294" algn="l"/>
              </a:tabLst>
            </a:pPr>
            <a:r>
              <a:rPr sz="3800" spc="-245" dirty="0">
                <a:latin typeface="Arial"/>
                <a:cs typeface="Arial"/>
              </a:rPr>
              <a:t>Immediately</a:t>
            </a:r>
            <a:r>
              <a:rPr sz="3800" spc="-180" dirty="0">
                <a:latin typeface="Arial"/>
                <a:cs typeface="Arial"/>
              </a:rPr>
              <a:t> </a:t>
            </a:r>
            <a:r>
              <a:rPr sz="3800" spc="-280" dirty="0">
                <a:latin typeface="Arial"/>
                <a:cs typeface="Arial"/>
              </a:rPr>
              <a:t>Available</a:t>
            </a:r>
            <a:endParaRPr sz="3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830"/>
              </a:spcBef>
              <a:buClr>
                <a:srgbClr val="535353"/>
              </a:buClr>
              <a:buFont typeface="Arial"/>
              <a:buChar char="•"/>
            </a:pPr>
            <a:endParaRPr sz="3800" dirty="0">
              <a:latin typeface="Arial"/>
              <a:cs typeface="Arial"/>
            </a:endParaRPr>
          </a:p>
          <a:p>
            <a:pPr marL="963294" lvl="1" indent="-429895">
              <a:lnSpc>
                <a:spcPct val="100000"/>
              </a:lnSpc>
              <a:buSzPct val="81578"/>
              <a:buChar char="•"/>
              <a:tabLst>
                <a:tab pos="963294" algn="l"/>
              </a:tabLst>
            </a:pPr>
            <a:r>
              <a:rPr sz="3800" spc="-295" dirty="0">
                <a:latin typeface="Arial"/>
                <a:cs typeface="Arial"/>
              </a:rPr>
              <a:t>Repair</a:t>
            </a:r>
            <a:r>
              <a:rPr sz="3800" spc="20" dirty="0">
                <a:latin typeface="Arial"/>
                <a:cs typeface="Arial"/>
              </a:rPr>
              <a:t> </a:t>
            </a:r>
            <a:r>
              <a:rPr sz="3800" spc="-10" dirty="0">
                <a:latin typeface="Arial"/>
                <a:cs typeface="Arial"/>
              </a:rPr>
              <a:t>Quality</a:t>
            </a:r>
            <a:endParaRPr sz="3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225"/>
              </a:spcBef>
              <a:buClr>
                <a:srgbClr val="535353"/>
              </a:buClr>
              <a:buFont typeface="Arial"/>
              <a:buChar char="•"/>
            </a:pPr>
            <a:endParaRPr sz="3800" dirty="0">
              <a:latin typeface="Arial"/>
              <a:cs typeface="Arial"/>
            </a:endParaRPr>
          </a:p>
          <a:p>
            <a:pPr marL="963294" marR="5080" lvl="1" indent="-430530">
              <a:lnSpc>
                <a:spcPct val="113199"/>
              </a:lnSpc>
              <a:spcBef>
                <a:spcPts val="5"/>
              </a:spcBef>
              <a:buSzPct val="81578"/>
              <a:buChar char="•"/>
              <a:tabLst>
                <a:tab pos="963294" algn="l"/>
                <a:tab pos="3143885" algn="l"/>
              </a:tabLst>
            </a:pPr>
            <a:r>
              <a:rPr sz="3800" spc="-265" dirty="0">
                <a:latin typeface="Arial"/>
                <a:cs typeface="Arial"/>
              </a:rPr>
              <a:t>Associated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265" dirty="0">
                <a:latin typeface="Arial"/>
                <a:cs typeface="Arial"/>
              </a:rPr>
              <a:t>Procedures</a:t>
            </a:r>
            <a:r>
              <a:rPr sz="3800" spc="25" dirty="0">
                <a:latin typeface="Arial"/>
                <a:cs typeface="Arial"/>
              </a:rPr>
              <a:t> </a:t>
            </a:r>
            <a:r>
              <a:rPr sz="3800" spc="-50" dirty="0">
                <a:latin typeface="Arial"/>
                <a:cs typeface="Arial"/>
              </a:rPr>
              <a:t>/ </a:t>
            </a:r>
            <a:r>
              <a:rPr sz="3800" spc="-360" dirty="0">
                <a:latin typeface="Arial"/>
                <a:cs typeface="Arial"/>
              </a:rPr>
              <a:t>Findings</a:t>
            </a:r>
            <a:endParaRPr sz="3800" dirty="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454326" y="2387600"/>
            <a:ext cx="7004684" cy="7312659"/>
            <a:chOff x="5454326" y="2387600"/>
            <a:chExt cx="7004684" cy="7312659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803900" y="2387600"/>
              <a:ext cx="6654800" cy="72263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5460676" y="7747055"/>
              <a:ext cx="6821805" cy="1946910"/>
            </a:xfrm>
            <a:custGeom>
              <a:avLst/>
              <a:gdLst/>
              <a:ahLst/>
              <a:cxnLst/>
              <a:rect l="l" t="t" r="r" b="b"/>
              <a:pathLst>
                <a:path w="6821805" h="1946909">
                  <a:moveTo>
                    <a:pt x="5822447" y="285047"/>
                  </a:moveTo>
                  <a:lnTo>
                    <a:pt x="5881199" y="302223"/>
                  </a:lnTo>
                  <a:lnTo>
                    <a:pt x="5938171" y="319705"/>
                  </a:lnTo>
                  <a:lnTo>
                    <a:pt x="5993363" y="337484"/>
                  </a:lnTo>
                  <a:lnTo>
                    <a:pt x="6046774" y="355550"/>
                  </a:lnTo>
                  <a:lnTo>
                    <a:pt x="6098405" y="373894"/>
                  </a:lnTo>
                  <a:lnTo>
                    <a:pt x="6148255" y="392507"/>
                  </a:lnTo>
                  <a:lnTo>
                    <a:pt x="6196325" y="411379"/>
                  </a:lnTo>
                  <a:lnTo>
                    <a:pt x="6242615" y="430501"/>
                  </a:lnTo>
                  <a:lnTo>
                    <a:pt x="6287124" y="449862"/>
                  </a:lnTo>
                  <a:lnTo>
                    <a:pt x="6329853" y="469455"/>
                  </a:lnTo>
                  <a:lnTo>
                    <a:pt x="6370801" y="489269"/>
                  </a:lnTo>
                  <a:lnTo>
                    <a:pt x="6409970" y="509296"/>
                  </a:lnTo>
                  <a:lnTo>
                    <a:pt x="6447357" y="529524"/>
                  </a:lnTo>
                  <a:lnTo>
                    <a:pt x="6482965" y="549946"/>
                  </a:lnTo>
                  <a:lnTo>
                    <a:pt x="6516792" y="570552"/>
                  </a:lnTo>
                  <a:lnTo>
                    <a:pt x="6548839" y="591332"/>
                  </a:lnTo>
                  <a:lnTo>
                    <a:pt x="6607591" y="633377"/>
                  </a:lnTo>
                  <a:lnTo>
                    <a:pt x="6659222" y="676007"/>
                  </a:lnTo>
                  <a:lnTo>
                    <a:pt x="6703731" y="719145"/>
                  </a:lnTo>
                  <a:lnTo>
                    <a:pt x="6741119" y="762717"/>
                  </a:lnTo>
                  <a:lnTo>
                    <a:pt x="6771385" y="806647"/>
                  </a:lnTo>
                  <a:lnTo>
                    <a:pt x="6794530" y="850860"/>
                  </a:lnTo>
                  <a:lnTo>
                    <a:pt x="6810553" y="895280"/>
                  </a:lnTo>
                  <a:lnTo>
                    <a:pt x="6819455" y="939831"/>
                  </a:lnTo>
                  <a:lnTo>
                    <a:pt x="6821235" y="962133"/>
                  </a:lnTo>
                  <a:lnTo>
                    <a:pt x="6821235" y="984440"/>
                  </a:lnTo>
                  <a:lnTo>
                    <a:pt x="6815894" y="1029029"/>
                  </a:lnTo>
                  <a:lnTo>
                    <a:pt x="6803432" y="1073524"/>
                  </a:lnTo>
                  <a:lnTo>
                    <a:pt x="6783847" y="1117850"/>
                  </a:lnTo>
                  <a:lnTo>
                    <a:pt x="6757142" y="1161931"/>
                  </a:lnTo>
                  <a:lnTo>
                    <a:pt x="6723315" y="1205691"/>
                  </a:lnTo>
                  <a:lnTo>
                    <a:pt x="6682366" y="1249055"/>
                  </a:lnTo>
                  <a:lnTo>
                    <a:pt x="6634296" y="1291949"/>
                  </a:lnTo>
                  <a:lnTo>
                    <a:pt x="6579105" y="1334295"/>
                  </a:lnTo>
                  <a:lnTo>
                    <a:pt x="6516792" y="1376020"/>
                  </a:lnTo>
                  <a:lnTo>
                    <a:pt x="6482965" y="1396626"/>
                  </a:lnTo>
                  <a:lnTo>
                    <a:pt x="6447357" y="1417048"/>
                  </a:lnTo>
                  <a:lnTo>
                    <a:pt x="6409970" y="1437276"/>
                  </a:lnTo>
                  <a:lnTo>
                    <a:pt x="6370801" y="1457302"/>
                  </a:lnTo>
                  <a:lnTo>
                    <a:pt x="6329853" y="1477116"/>
                  </a:lnTo>
                  <a:lnTo>
                    <a:pt x="6287124" y="1496709"/>
                  </a:lnTo>
                  <a:lnTo>
                    <a:pt x="6242615" y="1516071"/>
                  </a:lnTo>
                  <a:lnTo>
                    <a:pt x="6196325" y="1535192"/>
                  </a:lnTo>
                  <a:lnTo>
                    <a:pt x="6148255" y="1554064"/>
                  </a:lnTo>
                  <a:lnTo>
                    <a:pt x="6098405" y="1572677"/>
                  </a:lnTo>
                  <a:lnTo>
                    <a:pt x="6046774" y="1591021"/>
                  </a:lnTo>
                  <a:lnTo>
                    <a:pt x="5993363" y="1609087"/>
                  </a:lnTo>
                  <a:lnTo>
                    <a:pt x="5938171" y="1626865"/>
                  </a:lnTo>
                  <a:lnTo>
                    <a:pt x="5881199" y="1644347"/>
                  </a:lnTo>
                  <a:lnTo>
                    <a:pt x="5822447" y="1661523"/>
                  </a:lnTo>
                  <a:lnTo>
                    <a:pt x="5780989" y="1673157"/>
                  </a:lnTo>
                  <a:lnTo>
                    <a:pt x="5739014" y="1684549"/>
                  </a:lnTo>
                  <a:lnTo>
                    <a:pt x="5696532" y="1695699"/>
                  </a:lnTo>
                  <a:lnTo>
                    <a:pt x="5653556" y="1706606"/>
                  </a:lnTo>
                  <a:lnTo>
                    <a:pt x="5610095" y="1717271"/>
                  </a:lnTo>
                  <a:lnTo>
                    <a:pt x="5566161" y="1727694"/>
                  </a:lnTo>
                  <a:lnTo>
                    <a:pt x="5521765" y="1737874"/>
                  </a:lnTo>
                  <a:lnTo>
                    <a:pt x="5476917" y="1747811"/>
                  </a:lnTo>
                  <a:lnTo>
                    <a:pt x="5431628" y="1757507"/>
                  </a:lnTo>
                  <a:lnTo>
                    <a:pt x="5385910" y="1766960"/>
                  </a:lnTo>
                  <a:lnTo>
                    <a:pt x="5339772" y="1776170"/>
                  </a:lnTo>
                  <a:lnTo>
                    <a:pt x="5293226" y="1785139"/>
                  </a:lnTo>
                  <a:lnTo>
                    <a:pt x="5246284" y="1793864"/>
                  </a:lnTo>
                  <a:lnTo>
                    <a:pt x="5198955" y="1802348"/>
                  </a:lnTo>
                  <a:lnTo>
                    <a:pt x="5151250" y="1810589"/>
                  </a:lnTo>
                  <a:lnTo>
                    <a:pt x="5103181" y="1818588"/>
                  </a:lnTo>
                  <a:lnTo>
                    <a:pt x="5054758" y="1826344"/>
                  </a:lnTo>
                  <a:lnTo>
                    <a:pt x="5005993" y="1833858"/>
                  </a:lnTo>
                  <a:lnTo>
                    <a:pt x="4956896" y="1841129"/>
                  </a:lnTo>
                  <a:lnTo>
                    <a:pt x="4907477" y="1848158"/>
                  </a:lnTo>
                  <a:lnTo>
                    <a:pt x="4857749" y="1854945"/>
                  </a:lnTo>
                  <a:lnTo>
                    <a:pt x="4807721" y="1861490"/>
                  </a:lnTo>
                  <a:lnTo>
                    <a:pt x="4757405" y="1867792"/>
                  </a:lnTo>
                  <a:lnTo>
                    <a:pt x="4706811" y="1873851"/>
                  </a:lnTo>
                  <a:lnTo>
                    <a:pt x="4655951" y="1879668"/>
                  </a:lnTo>
                  <a:lnTo>
                    <a:pt x="4604835" y="1885243"/>
                  </a:lnTo>
                  <a:lnTo>
                    <a:pt x="4553475" y="1890576"/>
                  </a:lnTo>
                  <a:lnTo>
                    <a:pt x="4501880" y="1895666"/>
                  </a:lnTo>
                  <a:lnTo>
                    <a:pt x="4450062" y="1900513"/>
                  </a:lnTo>
                  <a:lnTo>
                    <a:pt x="4398032" y="1905119"/>
                  </a:lnTo>
                  <a:lnTo>
                    <a:pt x="4345801" y="1909482"/>
                  </a:lnTo>
                  <a:lnTo>
                    <a:pt x="4293379" y="1913602"/>
                  </a:lnTo>
                  <a:lnTo>
                    <a:pt x="4240778" y="1917480"/>
                  </a:lnTo>
                  <a:lnTo>
                    <a:pt x="4188008" y="1921116"/>
                  </a:lnTo>
                  <a:lnTo>
                    <a:pt x="4135080" y="1924509"/>
                  </a:lnTo>
                  <a:lnTo>
                    <a:pt x="4082006" y="1927660"/>
                  </a:lnTo>
                  <a:lnTo>
                    <a:pt x="4028795" y="1930569"/>
                  </a:lnTo>
                  <a:lnTo>
                    <a:pt x="3975460" y="1933235"/>
                  </a:lnTo>
                  <a:lnTo>
                    <a:pt x="3922010" y="1935659"/>
                  </a:lnTo>
                  <a:lnTo>
                    <a:pt x="3868456" y="1937840"/>
                  </a:lnTo>
                  <a:lnTo>
                    <a:pt x="3814810" y="1939780"/>
                  </a:lnTo>
                  <a:lnTo>
                    <a:pt x="3761083" y="1941476"/>
                  </a:lnTo>
                  <a:lnTo>
                    <a:pt x="3707285" y="1942931"/>
                  </a:lnTo>
                  <a:lnTo>
                    <a:pt x="3653427" y="1944142"/>
                  </a:lnTo>
                  <a:lnTo>
                    <a:pt x="3599520" y="1945112"/>
                  </a:lnTo>
                  <a:lnTo>
                    <a:pt x="3545574" y="1945839"/>
                  </a:lnTo>
                  <a:lnTo>
                    <a:pt x="3491602" y="1946324"/>
                  </a:lnTo>
                  <a:lnTo>
                    <a:pt x="3437613" y="1946566"/>
                  </a:lnTo>
                  <a:lnTo>
                    <a:pt x="3383619" y="1946566"/>
                  </a:lnTo>
                  <a:lnTo>
                    <a:pt x="3329631" y="1946324"/>
                  </a:lnTo>
                  <a:lnTo>
                    <a:pt x="3275658" y="1945839"/>
                  </a:lnTo>
                  <a:lnTo>
                    <a:pt x="3221713" y="1945112"/>
                  </a:lnTo>
                  <a:lnTo>
                    <a:pt x="3167806" y="1944142"/>
                  </a:lnTo>
                  <a:lnTo>
                    <a:pt x="3113948" y="1942931"/>
                  </a:lnTo>
                  <a:lnTo>
                    <a:pt x="3060150" y="1941476"/>
                  </a:lnTo>
                  <a:lnTo>
                    <a:pt x="3006423" y="1939780"/>
                  </a:lnTo>
                  <a:lnTo>
                    <a:pt x="2952777" y="1937840"/>
                  </a:lnTo>
                  <a:lnTo>
                    <a:pt x="2899223" y="1935659"/>
                  </a:lnTo>
                  <a:lnTo>
                    <a:pt x="2845774" y="1933235"/>
                  </a:lnTo>
                  <a:lnTo>
                    <a:pt x="2792438" y="1930569"/>
                  </a:lnTo>
                  <a:lnTo>
                    <a:pt x="2739227" y="1927660"/>
                  </a:lnTo>
                  <a:lnTo>
                    <a:pt x="2686153" y="1924509"/>
                  </a:lnTo>
                  <a:lnTo>
                    <a:pt x="2633225" y="1921116"/>
                  </a:lnTo>
                  <a:lnTo>
                    <a:pt x="2580455" y="1917480"/>
                  </a:lnTo>
                  <a:lnTo>
                    <a:pt x="2527854" y="1913602"/>
                  </a:lnTo>
                  <a:lnTo>
                    <a:pt x="2475432" y="1909482"/>
                  </a:lnTo>
                  <a:lnTo>
                    <a:pt x="2423201" y="1905119"/>
                  </a:lnTo>
                  <a:lnTo>
                    <a:pt x="2371171" y="1900513"/>
                  </a:lnTo>
                  <a:lnTo>
                    <a:pt x="2319354" y="1895666"/>
                  </a:lnTo>
                  <a:lnTo>
                    <a:pt x="2267759" y="1890576"/>
                  </a:lnTo>
                  <a:lnTo>
                    <a:pt x="2216398" y="1885243"/>
                  </a:lnTo>
                  <a:lnTo>
                    <a:pt x="2165283" y="1879668"/>
                  </a:lnTo>
                  <a:lnTo>
                    <a:pt x="2114423" y="1873851"/>
                  </a:lnTo>
                  <a:lnTo>
                    <a:pt x="2063829" y="1867792"/>
                  </a:lnTo>
                  <a:lnTo>
                    <a:pt x="2013513" y="1861490"/>
                  </a:lnTo>
                  <a:lnTo>
                    <a:pt x="1963486" y="1854945"/>
                  </a:lnTo>
                  <a:lnTo>
                    <a:pt x="1913757" y="1848158"/>
                  </a:lnTo>
                  <a:lnTo>
                    <a:pt x="1864339" y="1841129"/>
                  </a:lnTo>
                  <a:lnTo>
                    <a:pt x="1815242" y="1833858"/>
                  </a:lnTo>
                  <a:lnTo>
                    <a:pt x="1766476" y="1826344"/>
                  </a:lnTo>
                  <a:lnTo>
                    <a:pt x="1718054" y="1818588"/>
                  </a:lnTo>
                  <a:lnTo>
                    <a:pt x="1669985" y="1810589"/>
                  </a:lnTo>
                  <a:lnTo>
                    <a:pt x="1622281" y="1802348"/>
                  </a:lnTo>
                  <a:lnTo>
                    <a:pt x="1574952" y="1793864"/>
                  </a:lnTo>
                  <a:lnTo>
                    <a:pt x="1528009" y="1785139"/>
                  </a:lnTo>
                  <a:lnTo>
                    <a:pt x="1481464" y="1776170"/>
                  </a:lnTo>
                  <a:lnTo>
                    <a:pt x="1435326" y="1766960"/>
                  </a:lnTo>
                  <a:lnTo>
                    <a:pt x="1389608" y="1757507"/>
                  </a:lnTo>
                  <a:lnTo>
                    <a:pt x="1344319" y="1747811"/>
                  </a:lnTo>
                  <a:lnTo>
                    <a:pt x="1299471" y="1737874"/>
                  </a:lnTo>
                  <a:lnTo>
                    <a:pt x="1255075" y="1727694"/>
                  </a:lnTo>
                  <a:lnTo>
                    <a:pt x="1211141" y="1717271"/>
                  </a:lnTo>
                  <a:lnTo>
                    <a:pt x="1167681" y="1706606"/>
                  </a:lnTo>
                  <a:lnTo>
                    <a:pt x="1124705" y="1695699"/>
                  </a:lnTo>
                  <a:lnTo>
                    <a:pt x="1082224" y="1684549"/>
                  </a:lnTo>
                  <a:lnTo>
                    <a:pt x="1040249" y="1673157"/>
                  </a:lnTo>
                  <a:lnTo>
                    <a:pt x="998790" y="1661523"/>
                  </a:lnTo>
                  <a:lnTo>
                    <a:pt x="940038" y="1644347"/>
                  </a:lnTo>
                  <a:lnTo>
                    <a:pt x="883066" y="1626865"/>
                  </a:lnTo>
                  <a:lnTo>
                    <a:pt x="827874" y="1609087"/>
                  </a:lnTo>
                  <a:lnTo>
                    <a:pt x="774463" y="1591021"/>
                  </a:lnTo>
                  <a:lnTo>
                    <a:pt x="722832" y="1572677"/>
                  </a:lnTo>
                  <a:lnTo>
                    <a:pt x="672982" y="1554064"/>
                  </a:lnTo>
                  <a:lnTo>
                    <a:pt x="624911" y="1535192"/>
                  </a:lnTo>
                  <a:lnTo>
                    <a:pt x="578622" y="1516071"/>
                  </a:lnTo>
                  <a:lnTo>
                    <a:pt x="534112" y="1496709"/>
                  </a:lnTo>
                  <a:lnTo>
                    <a:pt x="491383" y="1477116"/>
                  </a:lnTo>
                  <a:lnTo>
                    <a:pt x="450435" y="1457302"/>
                  </a:lnTo>
                  <a:lnTo>
                    <a:pt x="411266" y="1437276"/>
                  </a:lnTo>
                  <a:lnTo>
                    <a:pt x="373878" y="1417048"/>
                  </a:lnTo>
                  <a:lnTo>
                    <a:pt x="338271" y="1396626"/>
                  </a:lnTo>
                  <a:lnTo>
                    <a:pt x="304444" y="1376020"/>
                  </a:lnTo>
                  <a:lnTo>
                    <a:pt x="272397" y="1355240"/>
                  </a:lnTo>
                  <a:lnTo>
                    <a:pt x="213645" y="1313195"/>
                  </a:lnTo>
                  <a:lnTo>
                    <a:pt x="162014" y="1270566"/>
                  </a:lnTo>
                  <a:lnTo>
                    <a:pt x="117504" y="1227427"/>
                  </a:lnTo>
                  <a:lnTo>
                    <a:pt x="80116" y="1183856"/>
                  </a:lnTo>
                  <a:lnTo>
                    <a:pt x="49850" y="1139926"/>
                  </a:lnTo>
                  <a:lnTo>
                    <a:pt x="26705" y="1095713"/>
                  </a:lnTo>
                  <a:lnTo>
                    <a:pt x="10682" y="1051293"/>
                  </a:lnTo>
                  <a:lnTo>
                    <a:pt x="1780" y="1006742"/>
                  </a:lnTo>
                  <a:lnTo>
                    <a:pt x="0" y="962133"/>
                  </a:lnTo>
                  <a:lnTo>
                    <a:pt x="1780" y="939831"/>
                  </a:lnTo>
                  <a:lnTo>
                    <a:pt x="10682" y="895280"/>
                  </a:lnTo>
                  <a:lnTo>
                    <a:pt x="26705" y="850860"/>
                  </a:lnTo>
                  <a:lnTo>
                    <a:pt x="49850" y="806647"/>
                  </a:lnTo>
                  <a:lnTo>
                    <a:pt x="80116" y="762717"/>
                  </a:lnTo>
                  <a:lnTo>
                    <a:pt x="117504" y="719145"/>
                  </a:lnTo>
                  <a:lnTo>
                    <a:pt x="162014" y="676007"/>
                  </a:lnTo>
                  <a:lnTo>
                    <a:pt x="213645" y="633377"/>
                  </a:lnTo>
                  <a:lnTo>
                    <a:pt x="272397" y="591332"/>
                  </a:lnTo>
                  <a:lnTo>
                    <a:pt x="304444" y="570552"/>
                  </a:lnTo>
                  <a:lnTo>
                    <a:pt x="338271" y="549946"/>
                  </a:lnTo>
                  <a:lnTo>
                    <a:pt x="373878" y="529524"/>
                  </a:lnTo>
                  <a:lnTo>
                    <a:pt x="411266" y="509296"/>
                  </a:lnTo>
                  <a:lnTo>
                    <a:pt x="450435" y="489269"/>
                  </a:lnTo>
                  <a:lnTo>
                    <a:pt x="491383" y="469455"/>
                  </a:lnTo>
                  <a:lnTo>
                    <a:pt x="534112" y="449862"/>
                  </a:lnTo>
                  <a:lnTo>
                    <a:pt x="578622" y="430501"/>
                  </a:lnTo>
                  <a:lnTo>
                    <a:pt x="624911" y="411379"/>
                  </a:lnTo>
                  <a:lnTo>
                    <a:pt x="672982" y="392507"/>
                  </a:lnTo>
                  <a:lnTo>
                    <a:pt x="722832" y="373894"/>
                  </a:lnTo>
                  <a:lnTo>
                    <a:pt x="774463" y="355550"/>
                  </a:lnTo>
                  <a:lnTo>
                    <a:pt x="827874" y="337484"/>
                  </a:lnTo>
                  <a:lnTo>
                    <a:pt x="883066" y="319705"/>
                  </a:lnTo>
                  <a:lnTo>
                    <a:pt x="940038" y="302223"/>
                  </a:lnTo>
                  <a:lnTo>
                    <a:pt x="998790" y="285047"/>
                  </a:lnTo>
                  <a:lnTo>
                    <a:pt x="1040249" y="273413"/>
                  </a:lnTo>
                  <a:lnTo>
                    <a:pt x="1082224" y="262020"/>
                  </a:lnTo>
                  <a:lnTo>
                    <a:pt x="1124705" y="250871"/>
                  </a:lnTo>
                  <a:lnTo>
                    <a:pt x="1167681" y="239963"/>
                  </a:lnTo>
                  <a:lnTo>
                    <a:pt x="1211141" y="229298"/>
                  </a:lnTo>
                  <a:lnTo>
                    <a:pt x="1255075" y="218875"/>
                  </a:lnTo>
                  <a:lnTo>
                    <a:pt x="1299471" y="208695"/>
                  </a:lnTo>
                  <a:lnTo>
                    <a:pt x="1344319" y="198757"/>
                  </a:lnTo>
                  <a:lnTo>
                    <a:pt x="1389608" y="189062"/>
                  </a:lnTo>
                  <a:lnTo>
                    <a:pt x="1435326" y="179609"/>
                  </a:lnTo>
                  <a:lnTo>
                    <a:pt x="1481464" y="170398"/>
                  </a:lnTo>
                  <a:lnTo>
                    <a:pt x="1528009" y="161430"/>
                  </a:lnTo>
                  <a:lnTo>
                    <a:pt x="1574952" y="152704"/>
                  </a:lnTo>
                  <a:lnTo>
                    <a:pt x="1622281" y="144220"/>
                  </a:lnTo>
                  <a:lnTo>
                    <a:pt x="1669985" y="135979"/>
                  </a:lnTo>
                  <a:lnTo>
                    <a:pt x="1718054" y="127980"/>
                  </a:lnTo>
                  <a:lnTo>
                    <a:pt x="1766476" y="120224"/>
                  </a:lnTo>
                  <a:lnTo>
                    <a:pt x="1815242" y="112710"/>
                  </a:lnTo>
                  <a:lnTo>
                    <a:pt x="1864339" y="105438"/>
                  </a:lnTo>
                  <a:lnTo>
                    <a:pt x="1913757" y="98409"/>
                  </a:lnTo>
                  <a:lnTo>
                    <a:pt x="1963486" y="91622"/>
                  </a:lnTo>
                  <a:lnTo>
                    <a:pt x="2013513" y="85078"/>
                  </a:lnTo>
                  <a:lnTo>
                    <a:pt x="2063829" y="78775"/>
                  </a:lnTo>
                  <a:lnTo>
                    <a:pt x="2114423" y="72716"/>
                  </a:lnTo>
                  <a:lnTo>
                    <a:pt x="2165283" y="66898"/>
                  </a:lnTo>
                  <a:lnTo>
                    <a:pt x="2216398" y="61324"/>
                  </a:lnTo>
                  <a:lnTo>
                    <a:pt x="2267759" y="55991"/>
                  </a:lnTo>
                  <a:lnTo>
                    <a:pt x="2319354" y="50901"/>
                  </a:lnTo>
                  <a:lnTo>
                    <a:pt x="2371171" y="46053"/>
                  </a:lnTo>
                  <a:lnTo>
                    <a:pt x="2423201" y="41448"/>
                  </a:lnTo>
                  <a:lnTo>
                    <a:pt x="2475432" y="37085"/>
                  </a:lnTo>
                  <a:lnTo>
                    <a:pt x="2527854" y="32964"/>
                  </a:lnTo>
                  <a:lnTo>
                    <a:pt x="2580455" y="29086"/>
                  </a:lnTo>
                  <a:lnTo>
                    <a:pt x="2633225" y="25450"/>
                  </a:lnTo>
                  <a:lnTo>
                    <a:pt x="2686153" y="22057"/>
                  </a:lnTo>
                  <a:lnTo>
                    <a:pt x="2739227" y="18906"/>
                  </a:lnTo>
                  <a:lnTo>
                    <a:pt x="2792438" y="15997"/>
                  </a:lnTo>
                  <a:lnTo>
                    <a:pt x="2845774" y="13331"/>
                  </a:lnTo>
                  <a:lnTo>
                    <a:pt x="2899223" y="10907"/>
                  </a:lnTo>
                  <a:lnTo>
                    <a:pt x="2952777" y="8725"/>
                  </a:lnTo>
                  <a:lnTo>
                    <a:pt x="3006423" y="6786"/>
                  </a:lnTo>
                  <a:lnTo>
                    <a:pt x="3060150" y="5090"/>
                  </a:lnTo>
                  <a:lnTo>
                    <a:pt x="3113948" y="3635"/>
                  </a:lnTo>
                  <a:lnTo>
                    <a:pt x="3167806" y="2423"/>
                  </a:lnTo>
                  <a:lnTo>
                    <a:pt x="3221713" y="1454"/>
                  </a:lnTo>
                  <a:lnTo>
                    <a:pt x="3275658" y="727"/>
                  </a:lnTo>
                  <a:lnTo>
                    <a:pt x="3329631" y="242"/>
                  </a:lnTo>
                  <a:lnTo>
                    <a:pt x="3383619" y="0"/>
                  </a:lnTo>
                  <a:lnTo>
                    <a:pt x="3437613" y="0"/>
                  </a:lnTo>
                  <a:lnTo>
                    <a:pt x="3491602" y="242"/>
                  </a:lnTo>
                  <a:lnTo>
                    <a:pt x="3545574" y="727"/>
                  </a:lnTo>
                  <a:lnTo>
                    <a:pt x="3599520" y="1454"/>
                  </a:lnTo>
                  <a:lnTo>
                    <a:pt x="3653427" y="2423"/>
                  </a:lnTo>
                  <a:lnTo>
                    <a:pt x="3707285" y="3635"/>
                  </a:lnTo>
                  <a:lnTo>
                    <a:pt x="3761083" y="5090"/>
                  </a:lnTo>
                  <a:lnTo>
                    <a:pt x="3814810" y="6786"/>
                  </a:lnTo>
                  <a:lnTo>
                    <a:pt x="3868456" y="8725"/>
                  </a:lnTo>
                  <a:lnTo>
                    <a:pt x="3922010" y="10907"/>
                  </a:lnTo>
                  <a:lnTo>
                    <a:pt x="3975460" y="13331"/>
                  </a:lnTo>
                  <a:lnTo>
                    <a:pt x="4028795" y="15997"/>
                  </a:lnTo>
                  <a:lnTo>
                    <a:pt x="4082006" y="18906"/>
                  </a:lnTo>
                  <a:lnTo>
                    <a:pt x="4135080" y="22057"/>
                  </a:lnTo>
                  <a:lnTo>
                    <a:pt x="4188008" y="25450"/>
                  </a:lnTo>
                  <a:lnTo>
                    <a:pt x="4240778" y="29086"/>
                  </a:lnTo>
                  <a:lnTo>
                    <a:pt x="4293379" y="32964"/>
                  </a:lnTo>
                  <a:lnTo>
                    <a:pt x="4345801" y="37085"/>
                  </a:lnTo>
                  <a:lnTo>
                    <a:pt x="4398032" y="41448"/>
                  </a:lnTo>
                  <a:lnTo>
                    <a:pt x="4450062" y="46053"/>
                  </a:lnTo>
                  <a:lnTo>
                    <a:pt x="4501880" y="50901"/>
                  </a:lnTo>
                  <a:lnTo>
                    <a:pt x="4553475" y="55991"/>
                  </a:lnTo>
                  <a:lnTo>
                    <a:pt x="4604835" y="61324"/>
                  </a:lnTo>
                  <a:lnTo>
                    <a:pt x="4655951" y="66898"/>
                  </a:lnTo>
                  <a:lnTo>
                    <a:pt x="4706811" y="72716"/>
                  </a:lnTo>
                  <a:lnTo>
                    <a:pt x="4757405" y="78775"/>
                  </a:lnTo>
                  <a:lnTo>
                    <a:pt x="4807721" y="85078"/>
                  </a:lnTo>
                  <a:lnTo>
                    <a:pt x="4857749" y="91622"/>
                  </a:lnTo>
                  <a:lnTo>
                    <a:pt x="4907477" y="98409"/>
                  </a:lnTo>
                  <a:lnTo>
                    <a:pt x="4956896" y="105438"/>
                  </a:lnTo>
                  <a:lnTo>
                    <a:pt x="5005993" y="112710"/>
                  </a:lnTo>
                  <a:lnTo>
                    <a:pt x="5054758" y="120224"/>
                  </a:lnTo>
                  <a:lnTo>
                    <a:pt x="5103181" y="127980"/>
                  </a:lnTo>
                  <a:lnTo>
                    <a:pt x="5151250" y="135979"/>
                  </a:lnTo>
                  <a:lnTo>
                    <a:pt x="5198955" y="144220"/>
                  </a:lnTo>
                  <a:lnTo>
                    <a:pt x="5246284" y="152704"/>
                  </a:lnTo>
                  <a:lnTo>
                    <a:pt x="5293226" y="161430"/>
                  </a:lnTo>
                  <a:lnTo>
                    <a:pt x="5339772" y="170398"/>
                  </a:lnTo>
                  <a:lnTo>
                    <a:pt x="5385910" y="179609"/>
                  </a:lnTo>
                  <a:lnTo>
                    <a:pt x="5431628" y="189062"/>
                  </a:lnTo>
                  <a:lnTo>
                    <a:pt x="5476917" y="198757"/>
                  </a:lnTo>
                  <a:lnTo>
                    <a:pt x="5521765" y="208695"/>
                  </a:lnTo>
                  <a:lnTo>
                    <a:pt x="5566161" y="218875"/>
                  </a:lnTo>
                  <a:lnTo>
                    <a:pt x="5610095" y="229298"/>
                  </a:lnTo>
                  <a:lnTo>
                    <a:pt x="5653556" y="239963"/>
                  </a:lnTo>
                  <a:lnTo>
                    <a:pt x="5696532" y="250871"/>
                  </a:lnTo>
                  <a:lnTo>
                    <a:pt x="5739014" y="262020"/>
                  </a:lnTo>
                  <a:lnTo>
                    <a:pt x="5780989" y="273413"/>
                  </a:lnTo>
                  <a:lnTo>
                    <a:pt x="5822447" y="285047"/>
                  </a:lnTo>
                </a:path>
              </a:pathLst>
            </a:custGeom>
            <a:ln w="12700">
              <a:solidFill>
                <a:srgbClr val="B51A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019800" y="3429000"/>
              <a:ext cx="3594100" cy="698500"/>
            </a:xfrm>
            <a:custGeom>
              <a:avLst/>
              <a:gdLst/>
              <a:ahLst/>
              <a:cxnLst/>
              <a:rect l="l" t="t" r="r" b="b"/>
              <a:pathLst>
                <a:path w="3594100" h="698500">
                  <a:moveTo>
                    <a:pt x="0" y="0"/>
                  </a:moveTo>
                  <a:lnTo>
                    <a:pt x="3594100" y="0"/>
                  </a:lnTo>
                  <a:lnTo>
                    <a:pt x="3594100" y="698500"/>
                  </a:lnTo>
                  <a:lnTo>
                    <a:pt x="0" y="6985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019803" y="3429000"/>
              <a:ext cx="3594100" cy="698500"/>
            </a:xfrm>
            <a:custGeom>
              <a:avLst/>
              <a:gdLst/>
              <a:ahLst/>
              <a:cxnLst/>
              <a:rect l="l" t="t" r="r" b="b"/>
              <a:pathLst>
                <a:path w="3594100" h="698500">
                  <a:moveTo>
                    <a:pt x="0" y="0"/>
                  </a:moveTo>
                  <a:lnTo>
                    <a:pt x="3594096" y="0"/>
                  </a:lnTo>
                  <a:lnTo>
                    <a:pt x="3594096" y="698500"/>
                  </a:lnTo>
                  <a:lnTo>
                    <a:pt x="0" y="698500"/>
                  </a:lnTo>
                  <a:lnTo>
                    <a:pt x="0" y="0"/>
                  </a:lnTo>
                  <a:close/>
                </a:path>
              </a:pathLst>
            </a:custGeom>
            <a:ln w="25400">
              <a:solidFill>
                <a:srgbClr val="80878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29479" y="1455534"/>
            <a:ext cx="3367404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720" dirty="0"/>
              <a:t>SAFE</a:t>
            </a:r>
            <a:r>
              <a:rPr dirty="0"/>
              <a:t> </a:t>
            </a:r>
            <a:r>
              <a:rPr spc="-60" dirty="0"/>
              <a:t>ZONE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93700" y="4304601"/>
            <a:ext cx="7560945" cy="314188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2595" indent="-429895">
              <a:lnSpc>
                <a:spcPct val="100000"/>
              </a:lnSpc>
              <a:spcBef>
                <a:spcPts val="100"/>
              </a:spcBef>
              <a:buSzPct val="81578"/>
              <a:buChar char="•"/>
              <a:tabLst>
                <a:tab pos="442595" algn="l"/>
                <a:tab pos="1619885" algn="l"/>
                <a:tab pos="3957320" algn="l"/>
              </a:tabLst>
            </a:pPr>
            <a:r>
              <a:rPr sz="3800" spc="-25" dirty="0">
                <a:latin typeface="Arial"/>
                <a:cs typeface="Arial"/>
              </a:rPr>
              <a:t>ROM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70" dirty="0">
                <a:latin typeface="Arial"/>
                <a:cs typeface="Arial"/>
              </a:rPr>
              <a:t>determined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215" dirty="0">
                <a:latin typeface="Arial"/>
                <a:cs typeface="Arial"/>
              </a:rPr>
              <a:t>Peri-</a:t>
            </a:r>
            <a:r>
              <a:rPr sz="3800" spc="-25" dirty="0">
                <a:latin typeface="Arial"/>
                <a:cs typeface="Arial"/>
              </a:rPr>
              <a:t>Op</a:t>
            </a:r>
            <a:endParaRPr sz="3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30"/>
              </a:spcBef>
              <a:buClr>
                <a:srgbClr val="535353"/>
              </a:buClr>
              <a:buFont typeface="Arial"/>
              <a:buChar char="•"/>
            </a:pPr>
            <a:endParaRPr sz="3800" dirty="0">
              <a:latin typeface="Arial"/>
              <a:cs typeface="Arial"/>
            </a:endParaRPr>
          </a:p>
          <a:p>
            <a:pPr marL="442595" indent="-429895">
              <a:lnSpc>
                <a:spcPct val="100000"/>
              </a:lnSpc>
              <a:buSzPct val="81578"/>
              <a:buChar char="•"/>
              <a:tabLst>
                <a:tab pos="442595" algn="l"/>
                <a:tab pos="2064385" algn="l"/>
                <a:tab pos="2827020" algn="l"/>
              </a:tabLst>
            </a:pPr>
            <a:r>
              <a:rPr sz="3800" spc="-30" dirty="0">
                <a:latin typeface="Arial"/>
                <a:cs typeface="Arial"/>
              </a:rPr>
              <a:t>Doesn’t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25" dirty="0">
                <a:latin typeface="Arial"/>
                <a:cs typeface="Arial"/>
              </a:rPr>
              <a:t>put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220" dirty="0">
                <a:latin typeface="Arial"/>
                <a:cs typeface="Arial"/>
              </a:rPr>
              <a:t>strain</a:t>
            </a:r>
            <a:r>
              <a:rPr sz="3800" spc="-45" dirty="0">
                <a:latin typeface="Arial"/>
                <a:cs typeface="Arial"/>
              </a:rPr>
              <a:t> </a:t>
            </a:r>
            <a:r>
              <a:rPr sz="3800" spc="-90" dirty="0">
                <a:latin typeface="Arial"/>
                <a:cs typeface="Arial"/>
              </a:rPr>
              <a:t>on</a:t>
            </a:r>
            <a:r>
              <a:rPr sz="3800" spc="-120" dirty="0">
                <a:latin typeface="Arial"/>
                <a:cs typeface="Arial"/>
              </a:rPr>
              <a:t> </a:t>
            </a:r>
            <a:r>
              <a:rPr sz="3800" spc="-10" dirty="0">
                <a:latin typeface="Arial"/>
                <a:cs typeface="Arial"/>
              </a:rPr>
              <a:t>repair</a:t>
            </a:r>
            <a:endParaRPr sz="3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30"/>
              </a:spcBef>
              <a:buClr>
                <a:srgbClr val="535353"/>
              </a:buClr>
              <a:buFont typeface="Arial"/>
              <a:buChar char="•"/>
            </a:pPr>
            <a:endParaRPr sz="3800" dirty="0">
              <a:latin typeface="Arial"/>
              <a:cs typeface="Arial"/>
            </a:endParaRPr>
          </a:p>
          <a:p>
            <a:pPr marL="442595" indent="-429895">
              <a:lnSpc>
                <a:spcPct val="100000"/>
              </a:lnSpc>
              <a:buSzPct val="81578"/>
              <a:buChar char="•"/>
              <a:tabLst>
                <a:tab pos="442595" algn="l"/>
                <a:tab pos="4236085" algn="l"/>
              </a:tabLst>
            </a:pPr>
            <a:r>
              <a:rPr sz="3800" spc="-325" dirty="0">
                <a:latin typeface="Arial"/>
                <a:cs typeface="Arial"/>
              </a:rPr>
              <a:t>Gives</a:t>
            </a:r>
            <a:r>
              <a:rPr sz="3800" spc="-5" dirty="0">
                <a:latin typeface="Arial"/>
                <a:cs typeface="Arial"/>
              </a:rPr>
              <a:t> </a:t>
            </a:r>
            <a:r>
              <a:rPr sz="3800" spc="-200" dirty="0">
                <a:latin typeface="Arial"/>
                <a:cs typeface="Arial"/>
              </a:rPr>
              <a:t>Confidence</a:t>
            </a:r>
            <a:r>
              <a:rPr sz="3800" spc="-30" dirty="0">
                <a:latin typeface="Arial"/>
                <a:cs typeface="Arial"/>
              </a:rPr>
              <a:t> </a:t>
            </a:r>
            <a:r>
              <a:rPr sz="3800" spc="-50" dirty="0">
                <a:latin typeface="Arial"/>
                <a:cs typeface="Arial"/>
              </a:rPr>
              <a:t>-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250" dirty="0">
                <a:latin typeface="Arial"/>
                <a:cs typeface="Arial"/>
              </a:rPr>
              <a:t>clinician</a:t>
            </a:r>
            <a:r>
              <a:rPr sz="3800" spc="-15" dirty="0">
                <a:latin typeface="Arial"/>
                <a:cs typeface="Arial"/>
              </a:rPr>
              <a:t> </a:t>
            </a:r>
            <a:r>
              <a:rPr sz="3800" dirty="0">
                <a:latin typeface="Arial"/>
                <a:cs typeface="Arial"/>
              </a:rPr>
              <a:t>&amp;</a:t>
            </a:r>
            <a:r>
              <a:rPr sz="3800" spc="-165" dirty="0">
                <a:latin typeface="Arial"/>
                <a:cs typeface="Arial"/>
              </a:rPr>
              <a:t> </a:t>
            </a:r>
            <a:r>
              <a:rPr sz="3800" spc="-155" dirty="0">
                <a:latin typeface="Arial"/>
                <a:cs typeface="Arial"/>
              </a:rPr>
              <a:t>patient</a:t>
            </a:r>
            <a:endParaRPr sz="38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255000" y="3213100"/>
            <a:ext cx="4533900" cy="45212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66700" rIns="0" bIns="0" rtlCol="0">
            <a:spAutoFit/>
          </a:bodyPr>
          <a:lstStyle/>
          <a:p>
            <a:pPr marL="3132455">
              <a:lnSpc>
                <a:spcPct val="100000"/>
              </a:lnSpc>
              <a:spcBef>
                <a:spcPts val="100"/>
              </a:spcBef>
            </a:pPr>
            <a:r>
              <a:rPr spc="-405" dirty="0"/>
              <a:t>THE</a:t>
            </a:r>
            <a:r>
              <a:rPr spc="5" dirty="0"/>
              <a:t> </a:t>
            </a:r>
            <a:r>
              <a:rPr spc="-530" dirty="0"/>
              <a:t>SCIENCE...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09600" y="3491801"/>
            <a:ext cx="10854690" cy="32308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42595" marR="5080" indent="-430530">
              <a:lnSpc>
                <a:spcPct val="113199"/>
              </a:lnSpc>
              <a:spcBef>
                <a:spcPts val="95"/>
              </a:spcBef>
              <a:buSzPct val="81578"/>
              <a:buChar char="•"/>
              <a:tabLst>
                <a:tab pos="442595" algn="l"/>
                <a:tab pos="1558925" algn="l"/>
                <a:tab pos="8176895" algn="l"/>
                <a:tab pos="8840470" algn="l"/>
                <a:tab pos="10026015" algn="l"/>
              </a:tabLst>
            </a:pPr>
            <a:r>
              <a:rPr sz="3800" spc="-10" dirty="0">
                <a:solidFill>
                  <a:srgbClr val="535353"/>
                </a:solidFill>
                <a:latin typeface="Arial"/>
                <a:cs typeface="Arial"/>
              </a:rPr>
              <a:t>Strict</a:t>
            </a:r>
            <a:r>
              <a:rPr sz="3800" dirty="0">
                <a:solidFill>
                  <a:srgbClr val="535353"/>
                </a:solidFill>
                <a:latin typeface="Arial"/>
                <a:cs typeface="Arial"/>
              </a:rPr>
              <a:t>	</a:t>
            </a:r>
            <a:r>
              <a:rPr sz="3800" spc="-200" dirty="0">
                <a:solidFill>
                  <a:srgbClr val="535353"/>
                </a:solidFill>
                <a:latin typeface="Arial"/>
                <a:cs typeface="Arial"/>
              </a:rPr>
              <a:t>immobilisation</a:t>
            </a:r>
            <a:r>
              <a:rPr sz="3800" spc="-35" dirty="0">
                <a:solidFill>
                  <a:srgbClr val="535353"/>
                </a:solidFill>
                <a:latin typeface="Arial"/>
                <a:cs typeface="Arial"/>
              </a:rPr>
              <a:t> </a:t>
            </a:r>
            <a:r>
              <a:rPr sz="3800" spc="-254" dirty="0">
                <a:solidFill>
                  <a:srgbClr val="535353"/>
                </a:solidFill>
                <a:latin typeface="Arial"/>
                <a:cs typeface="Arial"/>
              </a:rPr>
              <a:t>results</a:t>
            </a:r>
            <a:r>
              <a:rPr sz="3800" spc="-5" dirty="0">
                <a:solidFill>
                  <a:srgbClr val="535353"/>
                </a:solidFill>
                <a:latin typeface="Arial"/>
                <a:cs typeface="Arial"/>
              </a:rPr>
              <a:t> </a:t>
            </a:r>
            <a:r>
              <a:rPr sz="3800" spc="-170" dirty="0">
                <a:solidFill>
                  <a:srgbClr val="535353"/>
                </a:solidFill>
                <a:latin typeface="Arial"/>
                <a:cs typeface="Arial"/>
              </a:rPr>
              <a:t>in</a:t>
            </a:r>
            <a:r>
              <a:rPr sz="3800" spc="-20" dirty="0">
                <a:solidFill>
                  <a:srgbClr val="535353"/>
                </a:solidFill>
                <a:latin typeface="Arial"/>
                <a:cs typeface="Arial"/>
              </a:rPr>
              <a:t> </a:t>
            </a:r>
            <a:r>
              <a:rPr sz="3800" spc="-70" dirty="0">
                <a:solidFill>
                  <a:srgbClr val="535353"/>
                </a:solidFill>
                <a:latin typeface="Arial"/>
                <a:cs typeface="Arial"/>
              </a:rPr>
              <a:t>functional</a:t>
            </a:r>
            <a:r>
              <a:rPr sz="3800" dirty="0">
                <a:solidFill>
                  <a:srgbClr val="535353"/>
                </a:solidFill>
                <a:latin typeface="Arial"/>
                <a:cs typeface="Arial"/>
              </a:rPr>
              <a:t>	</a:t>
            </a:r>
            <a:r>
              <a:rPr sz="3800" spc="-110" dirty="0">
                <a:solidFill>
                  <a:srgbClr val="535353"/>
                </a:solidFill>
                <a:latin typeface="Arial"/>
                <a:cs typeface="Arial"/>
              </a:rPr>
              <a:t>instability</a:t>
            </a:r>
            <a:r>
              <a:rPr sz="3800" dirty="0">
                <a:solidFill>
                  <a:srgbClr val="535353"/>
                </a:solidFill>
                <a:latin typeface="Arial"/>
                <a:cs typeface="Arial"/>
              </a:rPr>
              <a:t>	</a:t>
            </a:r>
            <a:r>
              <a:rPr sz="3800" spc="-100" dirty="0">
                <a:solidFill>
                  <a:srgbClr val="535353"/>
                </a:solidFill>
                <a:latin typeface="Arial"/>
                <a:cs typeface="Arial"/>
              </a:rPr>
              <a:t>with </a:t>
            </a:r>
            <a:r>
              <a:rPr sz="3800" spc="-35" dirty="0">
                <a:solidFill>
                  <a:srgbClr val="535353"/>
                </a:solidFill>
                <a:latin typeface="Arial"/>
                <a:cs typeface="Arial"/>
              </a:rPr>
              <a:t>rotator</a:t>
            </a:r>
            <a:r>
              <a:rPr sz="3800" spc="-45" dirty="0">
                <a:solidFill>
                  <a:srgbClr val="535353"/>
                </a:solidFill>
                <a:latin typeface="Arial"/>
                <a:cs typeface="Arial"/>
              </a:rPr>
              <a:t> </a:t>
            </a:r>
            <a:r>
              <a:rPr sz="3800" spc="-220" dirty="0">
                <a:solidFill>
                  <a:srgbClr val="535353"/>
                </a:solidFill>
                <a:latin typeface="Arial"/>
                <a:cs typeface="Arial"/>
              </a:rPr>
              <a:t>cuff</a:t>
            </a:r>
            <a:r>
              <a:rPr sz="3800" spc="-20" dirty="0">
                <a:solidFill>
                  <a:srgbClr val="535353"/>
                </a:solidFill>
                <a:latin typeface="Arial"/>
                <a:cs typeface="Arial"/>
              </a:rPr>
              <a:t> </a:t>
            </a:r>
            <a:r>
              <a:rPr sz="3800" spc="-185" dirty="0">
                <a:solidFill>
                  <a:srgbClr val="535353"/>
                </a:solidFill>
                <a:latin typeface="Arial"/>
                <a:cs typeface="Arial"/>
              </a:rPr>
              <a:t>inhibition,</a:t>
            </a:r>
            <a:r>
              <a:rPr sz="3800" spc="-305" dirty="0">
                <a:solidFill>
                  <a:srgbClr val="535353"/>
                </a:solidFill>
                <a:latin typeface="Arial"/>
                <a:cs typeface="Arial"/>
              </a:rPr>
              <a:t> </a:t>
            </a:r>
            <a:r>
              <a:rPr sz="3800" spc="-300" dirty="0">
                <a:solidFill>
                  <a:srgbClr val="535353"/>
                </a:solidFill>
                <a:latin typeface="Arial"/>
                <a:cs typeface="Arial"/>
              </a:rPr>
              <a:t>muscular</a:t>
            </a:r>
            <a:r>
              <a:rPr sz="3800" spc="-5" dirty="0">
                <a:solidFill>
                  <a:srgbClr val="535353"/>
                </a:solidFill>
                <a:latin typeface="Arial"/>
                <a:cs typeface="Arial"/>
              </a:rPr>
              <a:t> </a:t>
            </a:r>
            <a:r>
              <a:rPr sz="3800" spc="-260" dirty="0">
                <a:solidFill>
                  <a:srgbClr val="535353"/>
                </a:solidFill>
                <a:latin typeface="Arial"/>
                <a:cs typeface="Arial"/>
              </a:rPr>
              <a:t>atrophy,</a:t>
            </a:r>
            <a:r>
              <a:rPr sz="3800" spc="-305" dirty="0">
                <a:solidFill>
                  <a:srgbClr val="535353"/>
                </a:solidFill>
                <a:latin typeface="Arial"/>
                <a:cs typeface="Arial"/>
              </a:rPr>
              <a:t> </a:t>
            </a:r>
            <a:r>
              <a:rPr sz="3800" spc="-345" dirty="0">
                <a:solidFill>
                  <a:srgbClr val="535353"/>
                </a:solidFill>
                <a:latin typeface="Arial"/>
                <a:cs typeface="Arial"/>
              </a:rPr>
              <a:t>and</a:t>
            </a:r>
            <a:r>
              <a:rPr sz="3800" dirty="0">
                <a:solidFill>
                  <a:srgbClr val="535353"/>
                </a:solidFill>
                <a:latin typeface="Arial"/>
                <a:cs typeface="Arial"/>
              </a:rPr>
              <a:t>	</a:t>
            </a:r>
            <a:r>
              <a:rPr sz="3800" spc="-20" dirty="0">
                <a:solidFill>
                  <a:srgbClr val="535353"/>
                </a:solidFill>
                <a:latin typeface="Arial"/>
                <a:cs typeface="Arial"/>
              </a:rPr>
              <a:t>poor </a:t>
            </a:r>
            <a:r>
              <a:rPr sz="3800" spc="-254" dirty="0">
                <a:solidFill>
                  <a:srgbClr val="535353"/>
                </a:solidFill>
                <a:latin typeface="Arial"/>
                <a:cs typeface="Arial"/>
              </a:rPr>
              <a:t>neuromuscular</a:t>
            </a:r>
            <a:r>
              <a:rPr sz="3800" spc="55" dirty="0">
                <a:solidFill>
                  <a:srgbClr val="535353"/>
                </a:solidFill>
                <a:latin typeface="Arial"/>
                <a:cs typeface="Arial"/>
              </a:rPr>
              <a:t> </a:t>
            </a:r>
            <a:r>
              <a:rPr sz="3800" spc="-10" dirty="0">
                <a:solidFill>
                  <a:srgbClr val="535353"/>
                </a:solidFill>
                <a:latin typeface="Arial"/>
                <a:cs typeface="Arial"/>
              </a:rPr>
              <a:t>control.</a:t>
            </a:r>
            <a:endParaRPr sz="3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30"/>
              </a:spcBef>
              <a:buClr>
                <a:srgbClr val="535353"/>
              </a:buClr>
              <a:buFont typeface="Arial"/>
              <a:buChar char="•"/>
            </a:pPr>
            <a:endParaRPr sz="3800">
              <a:latin typeface="Arial"/>
              <a:cs typeface="Arial"/>
            </a:endParaRPr>
          </a:p>
          <a:p>
            <a:pPr marL="442595" indent="-429895">
              <a:lnSpc>
                <a:spcPct val="100000"/>
              </a:lnSpc>
              <a:buSzPct val="81578"/>
              <a:buChar char="•"/>
              <a:tabLst>
                <a:tab pos="442595" algn="l"/>
                <a:tab pos="1300480" algn="l"/>
              </a:tabLst>
            </a:pPr>
            <a:r>
              <a:rPr sz="3800" spc="-25" dirty="0">
                <a:solidFill>
                  <a:srgbClr val="535353"/>
                </a:solidFill>
                <a:latin typeface="Arial"/>
                <a:cs typeface="Arial"/>
              </a:rPr>
              <a:t>Get</a:t>
            </a:r>
            <a:r>
              <a:rPr sz="3800" dirty="0">
                <a:solidFill>
                  <a:srgbClr val="535353"/>
                </a:solidFill>
                <a:latin typeface="Arial"/>
                <a:cs typeface="Arial"/>
              </a:rPr>
              <a:t>	</a:t>
            </a:r>
            <a:r>
              <a:rPr sz="3800" spc="-105" dirty="0">
                <a:solidFill>
                  <a:srgbClr val="535353"/>
                </a:solidFill>
                <a:latin typeface="Arial"/>
                <a:cs typeface="Arial"/>
              </a:rPr>
              <a:t>the</a:t>
            </a:r>
            <a:r>
              <a:rPr sz="3800" spc="-125" dirty="0">
                <a:solidFill>
                  <a:srgbClr val="535353"/>
                </a:solidFill>
                <a:latin typeface="Arial"/>
                <a:cs typeface="Arial"/>
              </a:rPr>
              <a:t> </a:t>
            </a:r>
            <a:r>
              <a:rPr sz="3800" spc="-325" dirty="0">
                <a:solidFill>
                  <a:srgbClr val="535353"/>
                </a:solidFill>
                <a:latin typeface="Arial"/>
                <a:cs typeface="Arial"/>
              </a:rPr>
              <a:t>balance</a:t>
            </a:r>
            <a:r>
              <a:rPr sz="3800" spc="-5" dirty="0">
                <a:solidFill>
                  <a:srgbClr val="535353"/>
                </a:solidFill>
                <a:latin typeface="Arial"/>
                <a:cs typeface="Arial"/>
              </a:rPr>
              <a:t> </a:t>
            </a:r>
            <a:r>
              <a:rPr sz="3800" spc="-10" dirty="0">
                <a:solidFill>
                  <a:srgbClr val="535353"/>
                </a:solidFill>
                <a:latin typeface="Arial"/>
                <a:cs typeface="Arial"/>
              </a:rPr>
              <a:t>right!</a:t>
            </a:r>
            <a:endParaRPr sz="38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543800" y="5715000"/>
            <a:ext cx="3251200" cy="24384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728919" y="8654629"/>
            <a:ext cx="242633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95" dirty="0">
                <a:latin typeface="Liberation Sans Narrow"/>
                <a:cs typeface="Liberation Sans Narrow"/>
              </a:rPr>
              <a:t>Killian</a:t>
            </a:r>
            <a:r>
              <a:rPr sz="2800" spc="145" dirty="0">
                <a:latin typeface="Liberation Sans Narrow"/>
                <a:cs typeface="Liberation Sans Narrow"/>
              </a:rPr>
              <a:t> </a:t>
            </a:r>
            <a:r>
              <a:rPr sz="2800" spc="170" dirty="0">
                <a:latin typeface="Liberation Sans Narrow"/>
                <a:cs typeface="Liberation Sans Narrow"/>
              </a:rPr>
              <a:t>et</a:t>
            </a:r>
            <a:r>
              <a:rPr sz="2800" spc="145" dirty="0">
                <a:latin typeface="Liberation Sans Narrow"/>
                <a:cs typeface="Liberation Sans Narrow"/>
              </a:rPr>
              <a:t> </a:t>
            </a:r>
            <a:r>
              <a:rPr sz="2800" dirty="0">
                <a:latin typeface="Liberation Sans Narrow"/>
                <a:cs typeface="Liberation Sans Narrow"/>
              </a:rPr>
              <a:t>al</a:t>
            </a:r>
            <a:r>
              <a:rPr sz="2800" spc="145" dirty="0">
                <a:latin typeface="Liberation Sans Narrow"/>
                <a:cs typeface="Liberation Sans Narrow"/>
              </a:rPr>
              <a:t> </a:t>
            </a:r>
            <a:r>
              <a:rPr sz="2800" spc="90" dirty="0">
                <a:latin typeface="Liberation Sans Narrow"/>
                <a:cs typeface="Liberation Sans Narrow"/>
              </a:rPr>
              <a:t>2012</a:t>
            </a:r>
            <a:endParaRPr sz="2800">
              <a:latin typeface="Liberation Sans Narrow"/>
              <a:cs typeface="Liberation Sans Narrow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04800" rIns="0" bIns="0" rtlCol="0">
            <a:spAutoFit/>
          </a:bodyPr>
          <a:lstStyle/>
          <a:p>
            <a:pPr marL="969644">
              <a:lnSpc>
                <a:spcPct val="100000"/>
              </a:lnSpc>
              <a:spcBef>
                <a:spcPts val="100"/>
              </a:spcBef>
            </a:pPr>
            <a:r>
              <a:rPr spc="40" dirty="0"/>
              <a:t>W</a:t>
            </a:r>
            <a:r>
              <a:rPr spc="30" dirty="0"/>
              <a:t>H</a:t>
            </a:r>
            <a:r>
              <a:rPr spc="-484" dirty="0"/>
              <a:t>A</a:t>
            </a:r>
            <a:r>
              <a:rPr spc="40" dirty="0"/>
              <a:t>T</a:t>
            </a:r>
            <a:r>
              <a:rPr spc="-315" dirty="0"/>
              <a:t> </a:t>
            </a:r>
            <a:r>
              <a:rPr spc="-580" dirty="0"/>
              <a:t>ARE</a:t>
            </a:r>
            <a:r>
              <a:rPr spc="-525" dirty="0"/>
              <a:t> </a:t>
            </a:r>
            <a:r>
              <a:rPr spc="-145" dirty="0"/>
              <a:t>WE</a:t>
            </a:r>
            <a:r>
              <a:rPr spc="-180" dirty="0"/>
              <a:t> </a:t>
            </a:r>
            <a:r>
              <a:rPr spc="-509" dirty="0"/>
              <a:t>PROTECTING?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93700" y="4304601"/>
            <a:ext cx="6722745" cy="3083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2595" indent="-429895">
              <a:lnSpc>
                <a:spcPct val="100000"/>
              </a:lnSpc>
              <a:spcBef>
                <a:spcPts val="100"/>
              </a:spcBef>
              <a:buSzPct val="81578"/>
              <a:buChar char="•"/>
              <a:tabLst>
                <a:tab pos="442595" algn="l"/>
              </a:tabLst>
            </a:pPr>
            <a:r>
              <a:rPr sz="3800" spc="-240" dirty="0">
                <a:solidFill>
                  <a:srgbClr val="535353"/>
                </a:solidFill>
                <a:latin typeface="Arial"/>
                <a:cs typeface="Arial"/>
              </a:rPr>
              <a:t>The</a:t>
            </a:r>
            <a:r>
              <a:rPr sz="3800" spc="-25" dirty="0">
                <a:solidFill>
                  <a:srgbClr val="535353"/>
                </a:solidFill>
                <a:latin typeface="Arial"/>
                <a:cs typeface="Arial"/>
              </a:rPr>
              <a:t> </a:t>
            </a:r>
            <a:r>
              <a:rPr sz="3800" spc="-180" dirty="0">
                <a:solidFill>
                  <a:srgbClr val="535353"/>
                </a:solidFill>
                <a:latin typeface="Arial"/>
                <a:cs typeface="Arial"/>
              </a:rPr>
              <a:t>repair</a:t>
            </a:r>
            <a:r>
              <a:rPr sz="3800" spc="-60" dirty="0">
                <a:solidFill>
                  <a:srgbClr val="535353"/>
                </a:solidFill>
                <a:latin typeface="Arial"/>
                <a:cs typeface="Arial"/>
              </a:rPr>
              <a:t> </a:t>
            </a:r>
            <a:r>
              <a:rPr sz="3800" spc="-30" dirty="0">
                <a:solidFill>
                  <a:srgbClr val="535353"/>
                </a:solidFill>
                <a:latin typeface="Arial"/>
                <a:cs typeface="Arial"/>
              </a:rPr>
              <a:t>itself</a:t>
            </a:r>
            <a:endParaRPr sz="3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30"/>
              </a:spcBef>
              <a:buClr>
                <a:srgbClr val="535353"/>
              </a:buClr>
              <a:buFont typeface="Arial"/>
              <a:buChar char="•"/>
            </a:pPr>
            <a:endParaRPr sz="3800">
              <a:latin typeface="Arial"/>
              <a:cs typeface="Arial"/>
            </a:endParaRPr>
          </a:p>
          <a:p>
            <a:pPr marL="442595" indent="-429895">
              <a:lnSpc>
                <a:spcPct val="100000"/>
              </a:lnSpc>
              <a:buSzPct val="81578"/>
              <a:buChar char="•"/>
              <a:tabLst>
                <a:tab pos="442595" algn="l"/>
                <a:tab pos="2849880" algn="l"/>
              </a:tabLst>
            </a:pPr>
            <a:r>
              <a:rPr sz="3800" spc="-325" dirty="0">
                <a:solidFill>
                  <a:srgbClr val="535353"/>
                </a:solidFill>
                <a:latin typeface="Arial"/>
                <a:cs typeface="Arial"/>
              </a:rPr>
              <a:t>Sub-</a:t>
            </a:r>
            <a:r>
              <a:rPr sz="3800" spc="-20" dirty="0">
                <a:solidFill>
                  <a:srgbClr val="535353"/>
                </a:solidFill>
                <a:latin typeface="Arial"/>
                <a:cs typeface="Arial"/>
              </a:rPr>
              <a:t>optimal</a:t>
            </a:r>
            <a:r>
              <a:rPr sz="3800" dirty="0">
                <a:solidFill>
                  <a:srgbClr val="535353"/>
                </a:solidFill>
                <a:latin typeface="Arial"/>
                <a:cs typeface="Arial"/>
              </a:rPr>
              <a:t>	</a:t>
            </a:r>
            <a:r>
              <a:rPr sz="3800" spc="-325" dirty="0">
                <a:solidFill>
                  <a:srgbClr val="535353"/>
                </a:solidFill>
                <a:latin typeface="Arial"/>
                <a:cs typeface="Arial"/>
              </a:rPr>
              <a:t>muscle</a:t>
            </a:r>
            <a:r>
              <a:rPr sz="3800" spc="20" dirty="0">
                <a:solidFill>
                  <a:srgbClr val="535353"/>
                </a:solidFill>
                <a:latin typeface="Arial"/>
                <a:cs typeface="Arial"/>
              </a:rPr>
              <a:t> </a:t>
            </a:r>
            <a:r>
              <a:rPr sz="3800" spc="-190" dirty="0">
                <a:solidFill>
                  <a:srgbClr val="535353"/>
                </a:solidFill>
                <a:latin typeface="Arial"/>
                <a:cs typeface="Arial"/>
              </a:rPr>
              <a:t>performance</a:t>
            </a:r>
            <a:endParaRPr sz="3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30"/>
              </a:spcBef>
              <a:buClr>
                <a:srgbClr val="535353"/>
              </a:buClr>
              <a:buFont typeface="Arial"/>
              <a:buChar char="•"/>
            </a:pPr>
            <a:endParaRPr sz="3800">
              <a:latin typeface="Arial"/>
              <a:cs typeface="Arial"/>
            </a:endParaRPr>
          </a:p>
          <a:p>
            <a:pPr marL="963294" lvl="1" indent="-429895">
              <a:lnSpc>
                <a:spcPct val="100000"/>
              </a:lnSpc>
              <a:buSzPct val="81578"/>
              <a:buChar char="•"/>
              <a:tabLst>
                <a:tab pos="963294" algn="l"/>
              </a:tabLst>
            </a:pPr>
            <a:r>
              <a:rPr sz="3800" spc="-220" dirty="0">
                <a:solidFill>
                  <a:srgbClr val="535353"/>
                </a:solidFill>
                <a:latin typeface="Arial"/>
                <a:cs typeface="Arial"/>
              </a:rPr>
              <a:t>Poor</a:t>
            </a:r>
            <a:r>
              <a:rPr sz="3800" spc="10" dirty="0">
                <a:solidFill>
                  <a:srgbClr val="535353"/>
                </a:solidFill>
                <a:latin typeface="Arial"/>
                <a:cs typeface="Arial"/>
              </a:rPr>
              <a:t> </a:t>
            </a:r>
            <a:r>
              <a:rPr sz="3800" spc="-254" dirty="0">
                <a:solidFill>
                  <a:srgbClr val="535353"/>
                </a:solidFill>
                <a:latin typeface="Arial"/>
                <a:cs typeface="Arial"/>
              </a:rPr>
              <a:t>neuromuscular</a:t>
            </a:r>
            <a:r>
              <a:rPr sz="3800" spc="10" dirty="0">
                <a:solidFill>
                  <a:srgbClr val="535353"/>
                </a:solidFill>
                <a:latin typeface="Arial"/>
                <a:cs typeface="Arial"/>
              </a:rPr>
              <a:t> </a:t>
            </a:r>
            <a:r>
              <a:rPr sz="3800" spc="-10" dirty="0">
                <a:solidFill>
                  <a:srgbClr val="535353"/>
                </a:solidFill>
                <a:latin typeface="Arial"/>
                <a:cs typeface="Arial"/>
              </a:rPr>
              <a:t>control</a:t>
            </a:r>
            <a:endParaRPr sz="38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293100" y="2806700"/>
            <a:ext cx="1587500" cy="30226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302500" y="6108700"/>
            <a:ext cx="3657600" cy="24384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8300" rIns="0" bIns="0" rtlCol="0">
            <a:spAutoFit/>
          </a:bodyPr>
          <a:lstStyle/>
          <a:p>
            <a:pPr marL="2454275">
              <a:lnSpc>
                <a:spcPct val="100000"/>
              </a:lnSpc>
              <a:spcBef>
                <a:spcPts val="100"/>
              </a:spcBef>
            </a:pPr>
            <a:r>
              <a:rPr spc="-655" dirty="0"/>
              <a:t>EXERCISE</a:t>
            </a:r>
            <a:r>
              <a:rPr spc="25" dirty="0"/>
              <a:t> </a:t>
            </a:r>
            <a:r>
              <a:rPr spc="-400" dirty="0"/>
              <a:t>CHOICES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93700" y="3116770"/>
            <a:ext cx="223520" cy="5003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100" spc="415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3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14400" y="3060001"/>
            <a:ext cx="7222490" cy="568617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685">
              <a:lnSpc>
                <a:spcPct val="100000"/>
              </a:lnSpc>
              <a:spcBef>
                <a:spcPts val="100"/>
              </a:spcBef>
            </a:pPr>
            <a:r>
              <a:rPr sz="3800" spc="-215" dirty="0">
                <a:latin typeface="Arial"/>
                <a:cs typeface="Arial"/>
              </a:rPr>
              <a:t>Consider</a:t>
            </a:r>
            <a:r>
              <a:rPr sz="3800" spc="-50" dirty="0">
                <a:latin typeface="Arial"/>
                <a:cs typeface="Arial"/>
              </a:rPr>
              <a:t> </a:t>
            </a:r>
            <a:r>
              <a:rPr sz="3800" spc="-105" dirty="0">
                <a:latin typeface="Arial"/>
                <a:cs typeface="Arial"/>
              </a:rPr>
              <a:t>the</a:t>
            </a:r>
            <a:r>
              <a:rPr sz="3800" spc="-155" dirty="0">
                <a:latin typeface="Arial"/>
                <a:cs typeface="Arial"/>
              </a:rPr>
              <a:t> </a:t>
            </a:r>
            <a:r>
              <a:rPr sz="3800" dirty="0">
                <a:latin typeface="Arial"/>
                <a:cs typeface="Arial"/>
              </a:rPr>
              <a:t>of</a:t>
            </a:r>
            <a:r>
              <a:rPr sz="3800" spc="-265" dirty="0">
                <a:latin typeface="Arial"/>
                <a:cs typeface="Arial"/>
              </a:rPr>
              <a:t> </a:t>
            </a:r>
            <a:r>
              <a:rPr sz="3800" spc="-105" dirty="0">
                <a:latin typeface="Arial"/>
                <a:cs typeface="Arial"/>
              </a:rPr>
              <a:t>the</a:t>
            </a:r>
            <a:r>
              <a:rPr sz="3800" spc="-155" dirty="0">
                <a:latin typeface="Arial"/>
                <a:cs typeface="Arial"/>
              </a:rPr>
              <a:t> </a:t>
            </a:r>
            <a:r>
              <a:rPr sz="3800" spc="-305" dirty="0">
                <a:latin typeface="Arial"/>
                <a:cs typeface="Arial"/>
              </a:rPr>
              <a:t>value</a:t>
            </a:r>
            <a:r>
              <a:rPr sz="3800" spc="-5" dirty="0">
                <a:latin typeface="Arial"/>
                <a:cs typeface="Arial"/>
              </a:rPr>
              <a:t> </a:t>
            </a:r>
            <a:r>
              <a:rPr sz="3800" dirty="0">
                <a:latin typeface="Arial"/>
                <a:cs typeface="Arial"/>
              </a:rPr>
              <a:t>of</a:t>
            </a:r>
            <a:r>
              <a:rPr sz="3800" spc="-130" dirty="0">
                <a:latin typeface="Arial"/>
                <a:cs typeface="Arial"/>
              </a:rPr>
              <a:t> </a:t>
            </a:r>
            <a:r>
              <a:rPr sz="3800" spc="-305" dirty="0">
                <a:latin typeface="Arial"/>
                <a:cs typeface="Arial"/>
              </a:rPr>
              <a:t>exercises</a:t>
            </a:r>
            <a:endParaRPr sz="3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30"/>
              </a:spcBef>
            </a:pPr>
            <a:endParaRPr sz="3800" dirty="0">
              <a:latin typeface="Arial"/>
              <a:cs typeface="Arial"/>
            </a:endParaRPr>
          </a:p>
          <a:p>
            <a:pPr marL="540385" indent="-527685">
              <a:lnSpc>
                <a:spcPct val="100000"/>
              </a:lnSpc>
              <a:buSzPct val="81578"/>
              <a:buChar char="•"/>
              <a:tabLst>
                <a:tab pos="540385" algn="l"/>
              </a:tabLst>
            </a:pPr>
            <a:r>
              <a:rPr sz="3800" spc="-25" dirty="0">
                <a:latin typeface="Arial"/>
                <a:cs typeface="Arial"/>
              </a:rPr>
              <a:t>ROM</a:t>
            </a:r>
            <a:endParaRPr sz="3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30"/>
              </a:spcBef>
              <a:buClr>
                <a:srgbClr val="535353"/>
              </a:buClr>
              <a:buFont typeface="Arial"/>
              <a:buChar char="•"/>
            </a:pPr>
            <a:endParaRPr sz="3800" dirty="0">
              <a:latin typeface="Arial"/>
              <a:cs typeface="Arial"/>
            </a:endParaRPr>
          </a:p>
          <a:p>
            <a:pPr marL="540385" indent="-527685">
              <a:lnSpc>
                <a:spcPct val="100000"/>
              </a:lnSpc>
              <a:buSzPct val="81578"/>
              <a:buChar char="•"/>
              <a:tabLst>
                <a:tab pos="540385" algn="l"/>
              </a:tabLst>
            </a:pPr>
            <a:r>
              <a:rPr sz="3800" spc="-85" dirty="0">
                <a:latin typeface="Arial"/>
                <a:cs typeface="Arial"/>
              </a:rPr>
              <a:t>Proprioception</a:t>
            </a:r>
            <a:endParaRPr sz="3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30"/>
              </a:spcBef>
              <a:buClr>
                <a:srgbClr val="535353"/>
              </a:buClr>
              <a:buFont typeface="Arial"/>
              <a:buChar char="•"/>
            </a:pPr>
            <a:endParaRPr sz="3800" dirty="0">
              <a:latin typeface="Arial"/>
              <a:cs typeface="Arial"/>
            </a:endParaRPr>
          </a:p>
          <a:p>
            <a:pPr marL="540385" indent="-527685">
              <a:lnSpc>
                <a:spcPct val="100000"/>
              </a:lnSpc>
              <a:buSzPct val="81578"/>
              <a:buChar char="•"/>
              <a:tabLst>
                <a:tab pos="540385" algn="l"/>
              </a:tabLst>
            </a:pPr>
            <a:r>
              <a:rPr sz="3800" spc="-20" dirty="0">
                <a:latin typeface="Arial"/>
                <a:cs typeface="Arial"/>
              </a:rPr>
              <a:t>Core</a:t>
            </a:r>
            <a:endParaRPr sz="3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30"/>
              </a:spcBef>
              <a:buClr>
                <a:srgbClr val="535353"/>
              </a:buClr>
              <a:buFont typeface="Arial"/>
              <a:buChar char="•"/>
            </a:pPr>
            <a:endParaRPr sz="3800" dirty="0">
              <a:latin typeface="Arial"/>
              <a:cs typeface="Arial"/>
            </a:endParaRPr>
          </a:p>
          <a:p>
            <a:pPr marL="540385" indent="-527685">
              <a:lnSpc>
                <a:spcPct val="100000"/>
              </a:lnSpc>
              <a:buSzPct val="81578"/>
              <a:buChar char="•"/>
              <a:tabLst>
                <a:tab pos="540385" algn="l"/>
                <a:tab pos="1926589" algn="l"/>
              </a:tabLst>
            </a:pPr>
            <a:r>
              <a:rPr sz="3800" spc="-85" dirty="0">
                <a:latin typeface="Arial"/>
                <a:cs typeface="Arial"/>
              </a:rPr>
              <a:t>Kinetic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290" dirty="0">
                <a:latin typeface="Arial"/>
                <a:cs typeface="Arial"/>
              </a:rPr>
              <a:t>Chain</a:t>
            </a:r>
            <a:endParaRPr sz="3800" dirty="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750300" y="4660900"/>
            <a:ext cx="1905000" cy="26289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190610" y="4309655"/>
            <a:ext cx="727801" cy="530263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581513" y="5169889"/>
            <a:ext cx="811075" cy="50292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68916" y="1239634"/>
            <a:ext cx="6266815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90" dirty="0"/>
              <a:t>SU</a:t>
            </a:r>
            <a:r>
              <a:rPr spc="-480" dirty="0"/>
              <a:t>P</a:t>
            </a:r>
            <a:r>
              <a:rPr spc="-490" dirty="0"/>
              <a:t>RAS</a:t>
            </a:r>
            <a:r>
              <a:rPr spc="-480" dirty="0"/>
              <a:t>PIN</a:t>
            </a:r>
            <a:r>
              <a:rPr spc="-1005" dirty="0"/>
              <a:t>A</a:t>
            </a:r>
            <a:r>
              <a:rPr spc="-490" dirty="0"/>
              <a:t>TU</a:t>
            </a:r>
            <a:r>
              <a:rPr spc="-480" dirty="0"/>
              <a:t>S</a:t>
            </a:r>
            <a:r>
              <a:rPr spc="25" dirty="0"/>
              <a:t> </a:t>
            </a:r>
            <a:r>
              <a:rPr spc="-550" dirty="0"/>
              <a:t>EMG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803400" y="2489200"/>
          <a:ext cx="9465310" cy="51174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147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744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7449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3944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40" dirty="0">
                          <a:latin typeface="Liberation Sans Narrow"/>
                          <a:cs typeface="Liberation Sans Narrow"/>
                        </a:rPr>
                        <a:t>Exercise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70" dirty="0">
                          <a:latin typeface="Liberation Sans Narrow"/>
                          <a:cs typeface="Liberation Sans Narrow"/>
                        </a:rPr>
                        <a:t>Mean</a:t>
                      </a:r>
                      <a:r>
                        <a:rPr sz="2400" spc="114" dirty="0">
                          <a:latin typeface="Liberation Sans Narrow"/>
                          <a:cs typeface="Liberation Sans Narrow"/>
                        </a:rPr>
                        <a:t> </a:t>
                      </a:r>
                      <a:r>
                        <a:rPr sz="2400" spc="-50" dirty="0">
                          <a:latin typeface="Liberation Sans Narrow"/>
                          <a:cs typeface="Liberation Sans Narrow"/>
                        </a:rPr>
                        <a:t>%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40" dirty="0">
                          <a:latin typeface="Liberation Sans Narrow"/>
                          <a:cs typeface="Liberation Sans Narrow"/>
                        </a:rPr>
                        <a:t>SD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dirty="0">
                          <a:latin typeface="Liberation Sans Narrow"/>
                          <a:cs typeface="Liberation Sans Narrow"/>
                        </a:rPr>
                        <a:t>Supine</a:t>
                      </a:r>
                      <a:r>
                        <a:rPr sz="2400" spc="105" dirty="0">
                          <a:latin typeface="Liberation Sans Narrow"/>
                          <a:cs typeface="Liberation Sans Narrow"/>
                        </a:rPr>
                        <a:t> </a:t>
                      </a:r>
                      <a:r>
                        <a:rPr sz="2400" dirty="0">
                          <a:latin typeface="Liberation Sans Narrow"/>
                          <a:cs typeface="Liberation Sans Narrow"/>
                        </a:rPr>
                        <a:t>Passive</a:t>
                      </a:r>
                      <a:r>
                        <a:rPr sz="2400" spc="105" dirty="0">
                          <a:latin typeface="Liberation Sans Narrow"/>
                          <a:cs typeface="Liberation Sans Narrow"/>
                        </a:rPr>
                        <a:t> </a:t>
                      </a:r>
                      <a:r>
                        <a:rPr sz="2400" spc="145" dirty="0">
                          <a:latin typeface="Liberation Sans Narrow"/>
                          <a:cs typeface="Liberation Sans Narrow"/>
                        </a:rPr>
                        <a:t>ROM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45" dirty="0">
                          <a:latin typeface="Liberation Sans Narrow"/>
                          <a:cs typeface="Liberation Sans Narrow"/>
                        </a:rPr>
                        <a:t>1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45" dirty="0">
                          <a:latin typeface="Liberation Sans Narrow"/>
                          <a:cs typeface="Liberation Sans Narrow"/>
                        </a:rPr>
                        <a:t>6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944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dirty="0">
                          <a:latin typeface="Liberation Sans Narrow"/>
                          <a:cs typeface="Liberation Sans Narrow"/>
                        </a:rPr>
                        <a:t>Side-Lying</a:t>
                      </a:r>
                      <a:r>
                        <a:rPr sz="2400" spc="395" dirty="0">
                          <a:latin typeface="Liberation Sans Narrow"/>
                          <a:cs typeface="Liberation Sans Narrow"/>
                        </a:rPr>
                        <a:t> </a:t>
                      </a:r>
                      <a:r>
                        <a:rPr sz="2400" spc="50" dirty="0">
                          <a:latin typeface="Liberation Sans Narrow"/>
                          <a:cs typeface="Liberation Sans Narrow"/>
                        </a:rPr>
                        <a:t>Elevation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45" dirty="0">
                          <a:latin typeface="Liberation Sans Narrow"/>
                          <a:cs typeface="Liberation Sans Narrow"/>
                        </a:rPr>
                        <a:t>2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45" dirty="0">
                          <a:latin typeface="Liberation Sans Narrow"/>
                          <a:cs typeface="Liberation Sans Narrow"/>
                        </a:rPr>
                        <a:t>6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60" dirty="0">
                          <a:latin typeface="Liberation Sans Narrow"/>
                          <a:cs typeface="Liberation Sans Narrow"/>
                        </a:rPr>
                        <a:t>Prayer</a:t>
                      </a:r>
                      <a:r>
                        <a:rPr sz="2400" spc="130" dirty="0">
                          <a:latin typeface="Liberation Sans Narrow"/>
                          <a:cs typeface="Liberation Sans Narrow"/>
                        </a:rPr>
                        <a:t> </a:t>
                      </a:r>
                      <a:r>
                        <a:rPr sz="2400" spc="80" dirty="0">
                          <a:latin typeface="Liberation Sans Narrow"/>
                          <a:cs typeface="Liberation Sans Narrow"/>
                        </a:rPr>
                        <a:t>Position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94E3F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45" dirty="0">
                          <a:latin typeface="Liberation Sans Narrow"/>
                          <a:cs typeface="Liberation Sans Narrow"/>
                        </a:rPr>
                        <a:t>2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94E3F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45" dirty="0">
                          <a:latin typeface="Liberation Sans Narrow"/>
                          <a:cs typeface="Liberation Sans Narrow"/>
                        </a:rPr>
                        <a:t>2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94E3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944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110" dirty="0">
                          <a:latin typeface="Liberation Sans Narrow"/>
                          <a:cs typeface="Liberation Sans Narrow"/>
                        </a:rPr>
                        <a:t>Wash</a:t>
                      </a:r>
                      <a:r>
                        <a:rPr sz="2400" spc="160" dirty="0">
                          <a:latin typeface="Liberation Sans Narrow"/>
                          <a:cs typeface="Liberation Sans Narrow"/>
                        </a:rPr>
                        <a:t> </a:t>
                      </a:r>
                      <a:r>
                        <a:rPr sz="2400" spc="180" dirty="0">
                          <a:latin typeface="Liberation Sans Narrow"/>
                          <a:cs typeface="Liberation Sans Narrow"/>
                        </a:rPr>
                        <a:t>Cloth</a:t>
                      </a:r>
                      <a:r>
                        <a:rPr sz="2400" spc="165" dirty="0">
                          <a:latin typeface="Liberation Sans Narrow"/>
                          <a:cs typeface="Liberation Sans Narrow"/>
                        </a:rPr>
                        <a:t> </a:t>
                      </a:r>
                      <a:r>
                        <a:rPr sz="2400" spc="60" dirty="0">
                          <a:latin typeface="Liberation Sans Narrow"/>
                          <a:cs typeface="Liberation Sans Narrow"/>
                        </a:rPr>
                        <a:t>press-</a:t>
                      </a:r>
                      <a:r>
                        <a:rPr sz="2400" spc="95" dirty="0">
                          <a:latin typeface="Liberation Sans Narrow"/>
                          <a:cs typeface="Liberation Sans Narrow"/>
                        </a:rPr>
                        <a:t>up</a:t>
                      </a:r>
                      <a:r>
                        <a:rPr sz="2400" spc="165" dirty="0">
                          <a:latin typeface="Liberation Sans Narrow"/>
                          <a:cs typeface="Liberation Sans Narrow"/>
                        </a:rPr>
                        <a:t> </a:t>
                      </a:r>
                      <a:r>
                        <a:rPr sz="2400" dirty="0">
                          <a:latin typeface="Liberation Sans Narrow"/>
                          <a:cs typeface="Liberation Sans Narrow"/>
                        </a:rPr>
                        <a:t>hands</a:t>
                      </a:r>
                      <a:r>
                        <a:rPr sz="2400" spc="165" dirty="0">
                          <a:latin typeface="Liberation Sans Narrow"/>
                          <a:cs typeface="Liberation Sans Narrow"/>
                        </a:rPr>
                        <a:t> </a:t>
                      </a:r>
                      <a:r>
                        <a:rPr sz="2400" spc="45" dirty="0">
                          <a:latin typeface="Liberation Sans Narrow"/>
                          <a:cs typeface="Liberation Sans Narrow"/>
                        </a:rPr>
                        <a:t>close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45" dirty="0">
                          <a:latin typeface="Liberation Sans Narrow"/>
                          <a:cs typeface="Liberation Sans Narrow"/>
                        </a:rPr>
                        <a:t>3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45" dirty="0">
                          <a:latin typeface="Liberation Sans Narrow"/>
                          <a:cs typeface="Liberation Sans Narrow"/>
                        </a:rPr>
                        <a:t>7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944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dirty="0">
                          <a:latin typeface="Liberation Sans Narrow"/>
                          <a:cs typeface="Liberation Sans Narrow"/>
                        </a:rPr>
                        <a:t>Supine</a:t>
                      </a:r>
                      <a:r>
                        <a:rPr sz="2400" spc="270" dirty="0">
                          <a:latin typeface="Liberation Sans Narrow"/>
                          <a:cs typeface="Liberation Sans Narrow"/>
                        </a:rPr>
                        <a:t> </a:t>
                      </a:r>
                      <a:r>
                        <a:rPr sz="2400" spc="60" dirty="0">
                          <a:latin typeface="Liberation Sans Narrow"/>
                          <a:cs typeface="Liberation Sans Narrow"/>
                        </a:rPr>
                        <a:t>press-</a:t>
                      </a:r>
                      <a:r>
                        <a:rPr sz="2400" spc="70" dirty="0">
                          <a:latin typeface="Liberation Sans Narrow"/>
                          <a:cs typeface="Liberation Sans Narrow"/>
                        </a:rPr>
                        <a:t>up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45" dirty="0">
                          <a:latin typeface="Liberation Sans Narrow"/>
                          <a:cs typeface="Liberation Sans Narrow"/>
                        </a:rPr>
                        <a:t>4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45" dirty="0">
                          <a:latin typeface="Liberation Sans Narrow"/>
                          <a:cs typeface="Liberation Sans Narrow"/>
                        </a:rPr>
                        <a:t>8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dirty="0">
                          <a:latin typeface="Liberation Sans Narrow"/>
                          <a:cs typeface="Liberation Sans Narrow"/>
                        </a:rPr>
                        <a:t>Scapular</a:t>
                      </a:r>
                      <a:r>
                        <a:rPr sz="2400" spc="200" dirty="0">
                          <a:latin typeface="Liberation Sans Narrow"/>
                          <a:cs typeface="Liberation Sans Narrow"/>
                        </a:rPr>
                        <a:t> </a:t>
                      </a:r>
                      <a:r>
                        <a:rPr sz="2400" spc="135" dirty="0">
                          <a:latin typeface="Liberation Sans Narrow"/>
                          <a:cs typeface="Liberation Sans Narrow"/>
                        </a:rPr>
                        <a:t>Protraction</a:t>
                      </a:r>
                      <a:r>
                        <a:rPr sz="2400" spc="200" dirty="0">
                          <a:latin typeface="Liberation Sans Narrow"/>
                          <a:cs typeface="Liberation Sans Narrow"/>
                        </a:rPr>
                        <a:t> </a:t>
                      </a:r>
                      <a:r>
                        <a:rPr sz="2400" spc="155" dirty="0">
                          <a:latin typeface="Liberation Sans Narrow"/>
                          <a:cs typeface="Liberation Sans Narrow"/>
                        </a:rPr>
                        <a:t>on</a:t>
                      </a:r>
                      <a:r>
                        <a:rPr sz="2400" spc="200" dirty="0">
                          <a:latin typeface="Liberation Sans Narrow"/>
                          <a:cs typeface="Liberation Sans Narrow"/>
                        </a:rPr>
                        <a:t> </a:t>
                      </a:r>
                      <a:r>
                        <a:rPr sz="2400" spc="-20" dirty="0">
                          <a:latin typeface="Liberation Sans Narrow"/>
                          <a:cs typeface="Liberation Sans Narrow"/>
                        </a:rPr>
                        <a:t>Ball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94E3F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45" dirty="0">
                          <a:latin typeface="Liberation Sans Narrow"/>
                          <a:cs typeface="Liberation Sans Narrow"/>
                        </a:rPr>
                        <a:t>5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94E3F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45" dirty="0">
                          <a:latin typeface="Liberation Sans Narrow"/>
                          <a:cs typeface="Liberation Sans Narrow"/>
                        </a:rPr>
                        <a:t>9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94E3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3944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135" dirty="0">
                          <a:solidFill>
                            <a:srgbClr val="B51A00"/>
                          </a:solidFill>
                          <a:latin typeface="Liberation Sans Narrow"/>
                          <a:cs typeface="Liberation Sans Narrow"/>
                        </a:rPr>
                        <a:t>Forward</a:t>
                      </a:r>
                      <a:r>
                        <a:rPr sz="2400" spc="130" dirty="0">
                          <a:solidFill>
                            <a:srgbClr val="B51A00"/>
                          </a:solidFill>
                          <a:latin typeface="Liberation Sans Narrow"/>
                          <a:cs typeface="Liberation Sans Narrow"/>
                        </a:rPr>
                        <a:t> </a:t>
                      </a:r>
                      <a:r>
                        <a:rPr sz="2400" spc="170" dirty="0">
                          <a:solidFill>
                            <a:srgbClr val="B51A00"/>
                          </a:solidFill>
                          <a:latin typeface="Liberation Sans Narrow"/>
                          <a:cs typeface="Liberation Sans Narrow"/>
                        </a:rPr>
                        <a:t>Bow</a:t>
                      </a:r>
                      <a:r>
                        <a:rPr sz="2400" spc="130" dirty="0">
                          <a:solidFill>
                            <a:srgbClr val="B51A00"/>
                          </a:solidFill>
                          <a:latin typeface="Liberation Sans Narrow"/>
                          <a:cs typeface="Liberation Sans Narrow"/>
                        </a:rPr>
                        <a:t> </a:t>
                      </a:r>
                      <a:r>
                        <a:rPr sz="2400" spc="60" dirty="0">
                          <a:solidFill>
                            <a:srgbClr val="B51A00"/>
                          </a:solidFill>
                          <a:latin typeface="Liberation Sans Narrow"/>
                          <a:cs typeface="Liberation Sans Narrow"/>
                        </a:rPr>
                        <a:t>(Pendular)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45" dirty="0">
                          <a:solidFill>
                            <a:srgbClr val="B51A00"/>
                          </a:solidFill>
                          <a:latin typeface="Liberation Sans Narrow"/>
                          <a:cs typeface="Liberation Sans Narrow"/>
                        </a:rPr>
                        <a:t>5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44"/>
                        </a:spcBef>
                      </a:pPr>
                      <a:r>
                        <a:rPr sz="2400" spc="45" dirty="0">
                          <a:solidFill>
                            <a:srgbClr val="B51A00"/>
                          </a:solidFill>
                          <a:latin typeface="Liberation Sans Narrow"/>
                          <a:cs typeface="Liberation Sans Narrow"/>
                        </a:rPr>
                        <a:t>6</a:t>
                      </a:r>
                      <a:endParaRPr sz="2400">
                        <a:latin typeface="Liberation Sans Narrow"/>
                        <a:cs typeface="Liberation Sans Narrow"/>
                      </a:endParaRPr>
                    </a:p>
                  </a:txBody>
                  <a:tcPr marL="0" marR="0" marT="12001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3042107" y="7784718"/>
            <a:ext cx="7278370" cy="1234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00" spc="65" dirty="0">
                <a:solidFill>
                  <a:srgbClr val="B51A00"/>
                </a:solidFill>
                <a:latin typeface="Liberation Sans Narrow"/>
                <a:cs typeface="Liberation Sans Narrow"/>
              </a:rPr>
              <a:t>&lt;10%</a:t>
            </a:r>
            <a:r>
              <a:rPr sz="2200" spc="120" dirty="0">
                <a:solidFill>
                  <a:srgbClr val="B51A00"/>
                </a:solidFill>
                <a:latin typeface="Liberation Sans Narrow"/>
                <a:cs typeface="Liberation Sans Narrow"/>
              </a:rPr>
              <a:t> </a:t>
            </a:r>
            <a:r>
              <a:rPr sz="2200" spc="105" dirty="0">
                <a:solidFill>
                  <a:srgbClr val="B51A00"/>
                </a:solidFill>
                <a:latin typeface="Liberation Sans Narrow"/>
                <a:cs typeface="Liberation Sans Narrow"/>
              </a:rPr>
              <a:t>-</a:t>
            </a:r>
            <a:r>
              <a:rPr sz="2200" spc="-160" dirty="0">
                <a:solidFill>
                  <a:srgbClr val="B51A00"/>
                </a:solidFill>
                <a:latin typeface="Liberation Sans Narrow"/>
                <a:cs typeface="Liberation Sans Narrow"/>
              </a:rPr>
              <a:t> </a:t>
            </a:r>
            <a:r>
              <a:rPr sz="2200" spc="50" dirty="0">
                <a:solidFill>
                  <a:srgbClr val="B51A00"/>
                </a:solidFill>
                <a:latin typeface="Liberation Sans Narrow"/>
                <a:cs typeface="Liberation Sans Narrow"/>
              </a:rPr>
              <a:t>Trace</a:t>
            </a:r>
            <a:r>
              <a:rPr sz="2200" spc="120" dirty="0">
                <a:solidFill>
                  <a:srgbClr val="B51A00"/>
                </a:solidFill>
                <a:latin typeface="Liberation Sans Narrow"/>
                <a:cs typeface="Liberation Sans Narrow"/>
              </a:rPr>
              <a:t> </a:t>
            </a:r>
            <a:r>
              <a:rPr sz="2200" spc="90" dirty="0">
                <a:solidFill>
                  <a:srgbClr val="B51A00"/>
                </a:solidFill>
                <a:latin typeface="Liberation Sans Narrow"/>
                <a:cs typeface="Liberation Sans Narrow"/>
              </a:rPr>
              <a:t>activity/background</a:t>
            </a:r>
            <a:r>
              <a:rPr sz="2200" spc="125" dirty="0">
                <a:solidFill>
                  <a:srgbClr val="B51A00"/>
                </a:solidFill>
                <a:latin typeface="Liberation Sans Narrow"/>
                <a:cs typeface="Liberation Sans Narrow"/>
              </a:rPr>
              <a:t> </a:t>
            </a:r>
            <a:r>
              <a:rPr sz="2200" spc="65" dirty="0">
                <a:solidFill>
                  <a:srgbClr val="B51A00"/>
                </a:solidFill>
                <a:latin typeface="Liberation Sans Narrow"/>
                <a:cs typeface="Liberation Sans Narrow"/>
              </a:rPr>
              <a:t>noise,</a:t>
            </a:r>
            <a:r>
              <a:rPr sz="2200" spc="-105" dirty="0">
                <a:solidFill>
                  <a:srgbClr val="B51A00"/>
                </a:solidFill>
                <a:latin typeface="Liberation Sans Narrow"/>
                <a:cs typeface="Liberation Sans Narrow"/>
              </a:rPr>
              <a:t> </a:t>
            </a:r>
            <a:r>
              <a:rPr sz="2200" spc="90" dirty="0">
                <a:solidFill>
                  <a:srgbClr val="B51A00"/>
                </a:solidFill>
                <a:latin typeface="Liberation Sans Narrow"/>
                <a:cs typeface="Liberation Sans Narrow"/>
              </a:rPr>
              <a:t>10-</a:t>
            </a:r>
            <a:r>
              <a:rPr sz="2200" dirty="0">
                <a:solidFill>
                  <a:srgbClr val="B51A00"/>
                </a:solidFill>
                <a:latin typeface="Liberation Sans Narrow"/>
                <a:cs typeface="Liberation Sans Narrow"/>
              </a:rPr>
              <a:t>20%</a:t>
            </a:r>
            <a:r>
              <a:rPr sz="2200" spc="120" dirty="0">
                <a:solidFill>
                  <a:srgbClr val="B51A00"/>
                </a:solidFill>
                <a:latin typeface="Liberation Sans Narrow"/>
                <a:cs typeface="Liberation Sans Narrow"/>
              </a:rPr>
              <a:t> </a:t>
            </a:r>
            <a:r>
              <a:rPr sz="2200" spc="105" dirty="0">
                <a:solidFill>
                  <a:srgbClr val="B51A00"/>
                </a:solidFill>
                <a:latin typeface="Liberation Sans Narrow"/>
                <a:cs typeface="Liberation Sans Narrow"/>
              </a:rPr>
              <a:t>-</a:t>
            </a:r>
            <a:r>
              <a:rPr sz="2200" spc="125" dirty="0">
                <a:solidFill>
                  <a:srgbClr val="B51A00"/>
                </a:solidFill>
                <a:latin typeface="Liberation Sans Narrow"/>
                <a:cs typeface="Liberation Sans Narrow"/>
              </a:rPr>
              <a:t> </a:t>
            </a:r>
            <a:r>
              <a:rPr sz="2200" spc="175" dirty="0">
                <a:solidFill>
                  <a:srgbClr val="B51A00"/>
                </a:solidFill>
                <a:latin typeface="Liberation Sans Narrow"/>
                <a:cs typeface="Liberation Sans Narrow"/>
              </a:rPr>
              <a:t>low</a:t>
            </a:r>
            <a:r>
              <a:rPr sz="2200" spc="120" dirty="0">
                <a:solidFill>
                  <a:srgbClr val="B51A00"/>
                </a:solidFill>
                <a:latin typeface="Liberation Sans Narrow"/>
                <a:cs typeface="Liberation Sans Narrow"/>
              </a:rPr>
              <a:t> </a:t>
            </a:r>
            <a:r>
              <a:rPr sz="2200" spc="80" dirty="0">
                <a:solidFill>
                  <a:srgbClr val="B51A00"/>
                </a:solidFill>
                <a:latin typeface="Liberation Sans Narrow"/>
                <a:cs typeface="Liberation Sans Narrow"/>
              </a:rPr>
              <a:t>activity</a:t>
            </a:r>
            <a:endParaRPr sz="2200">
              <a:latin typeface="Liberation Sans Narrow"/>
              <a:cs typeface="Liberation Sans Narrow"/>
            </a:endParaRPr>
          </a:p>
          <a:p>
            <a:pPr marL="3366135" algn="ctr">
              <a:lnSpc>
                <a:spcPts val="2350"/>
              </a:lnSpc>
              <a:spcBef>
                <a:spcPts val="2175"/>
              </a:spcBef>
            </a:pPr>
            <a:r>
              <a:rPr sz="2000" spc="114" dirty="0">
                <a:latin typeface="Liberation Sans Narrow"/>
                <a:cs typeface="Liberation Sans Narrow"/>
              </a:rPr>
              <a:t>Uhl</a:t>
            </a:r>
            <a:r>
              <a:rPr sz="2000" spc="-145" dirty="0">
                <a:latin typeface="Liberation Sans Narrow"/>
                <a:cs typeface="Liberation Sans Narrow"/>
              </a:rPr>
              <a:t> </a:t>
            </a:r>
            <a:r>
              <a:rPr sz="2000" spc="-35" dirty="0">
                <a:latin typeface="Liberation Sans Narrow"/>
                <a:cs typeface="Liberation Sans Narrow"/>
              </a:rPr>
              <a:t>T.</a:t>
            </a:r>
            <a:r>
              <a:rPr sz="2000" spc="-90" dirty="0">
                <a:latin typeface="Liberation Sans Narrow"/>
                <a:cs typeface="Liberation Sans Narrow"/>
              </a:rPr>
              <a:t> </a:t>
            </a:r>
            <a:r>
              <a:rPr sz="2000" spc="160" dirty="0">
                <a:latin typeface="Liberation Sans Narrow"/>
                <a:cs typeface="Liberation Sans Narrow"/>
              </a:rPr>
              <a:t>Dept</a:t>
            </a:r>
            <a:r>
              <a:rPr sz="2000" spc="125" dirty="0">
                <a:latin typeface="Liberation Sans Narrow"/>
                <a:cs typeface="Liberation Sans Narrow"/>
              </a:rPr>
              <a:t> </a:t>
            </a:r>
            <a:r>
              <a:rPr sz="2000" spc="114" dirty="0">
                <a:latin typeface="Liberation Sans Narrow"/>
                <a:cs typeface="Liberation Sans Narrow"/>
              </a:rPr>
              <a:t>of</a:t>
            </a:r>
            <a:r>
              <a:rPr sz="2000" spc="120" dirty="0">
                <a:latin typeface="Liberation Sans Narrow"/>
                <a:cs typeface="Liberation Sans Narrow"/>
              </a:rPr>
              <a:t> </a:t>
            </a:r>
            <a:r>
              <a:rPr sz="2000" spc="70" dirty="0">
                <a:latin typeface="Liberation Sans Narrow"/>
                <a:cs typeface="Liberation Sans Narrow"/>
              </a:rPr>
              <a:t>Rehabilitation</a:t>
            </a:r>
            <a:r>
              <a:rPr sz="2000" spc="120" dirty="0">
                <a:latin typeface="Liberation Sans Narrow"/>
                <a:cs typeface="Liberation Sans Narrow"/>
              </a:rPr>
              <a:t> </a:t>
            </a:r>
            <a:r>
              <a:rPr sz="2000" spc="-10" dirty="0">
                <a:latin typeface="Liberation Sans Narrow"/>
                <a:cs typeface="Liberation Sans Narrow"/>
              </a:rPr>
              <a:t>Sciences.</a:t>
            </a:r>
            <a:endParaRPr sz="2000">
              <a:latin typeface="Liberation Sans Narrow"/>
              <a:cs typeface="Liberation Sans Narrow"/>
            </a:endParaRPr>
          </a:p>
          <a:p>
            <a:pPr marL="3340735" algn="ctr">
              <a:lnSpc>
                <a:spcPts val="2350"/>
              </a:lnSpc>
            </a:pPr>
            <a:r>
              <a:rPr sz="2000" spc="90" dirty="0">
                <a:latin typeface="Liberation Sans Narrow"/>
                <a:cs typeface="Liberation Sans Narrow"/>
              </a:rPr>
              <a:t>University</a:t>
            </a:r>
            <a:r>
              <a:rPr sz="2000" spc="114" dirty="0">
                <a:latin typeface="Liberation Sans Narrow"/>
                <a:cs typeface="Liberation Sans Narrow"/>
              </a:rPr>
              <a:t> of </a:t>
            </a:r>
            <a:r>
              <a:rPr sz="2000" spc="55" dirty="0">
                <a:latin typeface="Liberation Sans Narrow"/>
                <a:cs typeface="Liberation Sans Narrow"/>
              </a:rPr>
              <a:t>Kentucky,</a:t>
            </a:r>
            <a:r>
              <a:rPr sz="2000" spc="-90" dirty="0">
                <a:latin typeface="Liberation Sans Narrow"/>
                <a:cs typeface="Liberation Sans Narrow"/>
              </a:rPr>
              <a:t> </a:t>
            </a:r>
            <a:r>
              <a:rPr sz="2000" spc="60" dirty="0">
                <a:latin typeface="Liberation Sans Narrow"/>
                <a:cs typeface="Liberation Sans Narrow"/>
              </a:rPr>
              <a:t>2004</a:t>
            </a:r>
            <a:endParaRPr sz="2000">
              <a:latin typeface="Liberation Sans Narrow"/>
              <a:cs typeface="Liberation Sans Narrow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70952" y="1238198"/>
            <a:ext cx="10262235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40" dirty="0"/>
              <a:t>ANTERIOR</a:t>
            </a:r>
            <a:r>
              <a:rPr spc="10" dirty="0"/>
              <a:t> </a:t>
            </a:r>
            <a:r>
              <a:rPr spc="-375" dirty="0"/>
              <a:t>INS</a:t>
            </a:r>
            <a:r>
              <a:rPr spc="-930" dirty="0"/>
              <a:t>T</a:t>
            </a:r>
            <a:r>
              <a:rPr spc="-365" dirty="0"/>
              <a:t>AB</a:t>
            </a:r>
            <a:r>
              <a:rPr spc="-375" dirty="0"/>
              <a:t>ILIT</a:t>
            </a:r>
            <a:r>
              <a:rPr spc="-365" dirty="0"/>
              <a:t>Y</a:t>
            </a:r>
            <a:r>
              <a:rPr spc="10" dirty="0"/>
              <a:t> </a:t>
            </a:r>
            <a:r>
              <a:rPr spc="-365" dirty="0"/>
              <a:t>PROTOCOL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66800" y="2451100"/>
            <a:ext cx="300355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dirty="0">
                <a:latin typeface="Trebuchet MS"/>
                <a:cs typeface="Trebuchet MS"/>
              </a:rPr>
              <a:t>Day</a:t>
            </a:r>
            <a:r>
              <a:rPr sz="1600" b="1" spc="-55" dirty="0">
                <a:latin typeface="Trebuchet MS"/>
                <a:cs typeface="Trebuchet MS"/>
              </a:rPr>
              <a:t> </a:t>
            </a:r>
            <a:r>
              <a:rPr sz="1600" b="1" spc="-100" dirty="0">
                <a:latin typeface="Trebuchet MS"/>
                <a:cs typeface="Trebuchet MS"/>
              </a:rPr>
              <a:t>1</a:t>
            </a:r>
            <a:r>
              <a:rPr sz="1600" b="1" spc="-40" dirty="0">
                <a:latin typeface="Trebuchet MS"/>
                <a:cs typeface="Trebuchet MS"/>
              </a:rPr>
              <a:t> </a:t>
            </a:r>
            <a:r>
              <a:rPr sz="1600" b="1" dirty="0">
                <a:latin typeface="Trebuchet MS"/>
                <a:cs typeface="Trebuchet MS"/>
              </a:rPr>
              <a:t>-</a:t>
            </a:r>
            <a:r>
              <a:rPr sz="1600" b="1" spc="-40" dirty="0">
                <a:latin typeface="Trebuchet MS"/>
                <a:cs typeface="Trebuchet MS"/>
              </a:rPr>
              <a:t> </a:t>
            </a:r>
            <a:r>
              <a:rPr sz="1600" b="1" spc="-100" dirty="0">
                <a:latin typeface="Trebuchet MS"/>
                <a:cs typeface="Trebuchet MS"/>
              </a:rPr>
              <a:t>3</a:t>
            </a:r>
            <a:r>
              <a:rPr sz="1600" b="1" spc="-40" dirty="0">
                <a:latin typeface="Trebuchet MS"/>
                <a:cs typeface="Trebuchet MS"/>
              </a:rPr>
              <a:t> </a:t>
            </a:r>
            <a:r>
              <a:rPr sz="1600" b="1" spc="-70" dirty="0">
                <a:latin typeface="Trebuchet MS"/>
                <a:cs typeface="Trebuchet MS"/>
              </a:rPr>
              <a:t>weeks</a:t>
            </a:r>
            <a:r>
              <a:rPr sz="1600" b="1" spc="-45" dirty="0">
                <a:latin typeface="Trebuchet MS"/>
                <a:cs typeface="Trebuchet MS"/>
              </a:rPr>
              <a:t> </a:t>
            </a:r>
            <a:r>
              <a:rPr sz="1600" b="1" spc="-55" dirty="0">
                <a:solidFill>
                  <a:srgbClr val="E32400"/>
                </a:solidFill>
                <a:latin typeface="Trebuchet MS"/>
                <a:cs typeface="Trebuchet MS"/>
              </a:rPr>
              <a:t>Protection</a:t>
            </a:r>
            <a:r>
              <a:rPr sz="1600" b="1" spc="-45" dirty="0">
                <a:solidFill>
                  <a:srgbClr val="E32400"/>
                </a:solidFill>
                <a:latin typeface="Trebuchet MS"/>
                <a:cs typeface="Trebuchet MS"/>
              </a:rPr>
              <a:t> </a:t>
            </a:r>
            <a:r>
              <a:rPr sz="1600" b="1" spc="-35" dirty="0">
                <a:solidFill>
                  <a:srgbClr val="E32400"/>
                </a:solidFill>
                <a:latin typeface="Trebuchet MS"/>
                <a:cs typeface="Trebuchet MS"/>
              </a:rPr>
              <a:t>Phase</a:t>
            </a:r>
            <a:endParaRPr sz="16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06500" y="2696374"/>
            <a:ext cx="5671185" cy="19627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9565" indent="-316865">
              <a:lnSpc>
                <a:spcPts val="1910"/>
              </a:lnSpc>
              <a:spcBef>
                <a:spcPts val="100"/>
              </a:spcBef>
              <a:buChar char="•"/>
              <a:tabLst>
                <a:tab pos="329565" algn="l"/>
              </a:tabLst>
            </a:pPr>
            <a:r>
              <a:rPr sz="1600" dirty="0">
                <a:latin typeface="Liberation Sans Narrow"/>
                <a:cs typeface="Liberation Sans Narrow"/>
              </a:rPr>
              <a:t>Sling</a:t>
            </a:r>
            <a:r>
              <a:rPr sz="1600" spc="70" dirty="0">
                <a:latin typeface="Liberation Sans Narrow"/>
                <a:cs typeface="Liberation Sans Narrow"/>
              </a:rPr>
              <a:t> </a:t>
            </a:r>
            <a:r>
              <a:rPr sz="1600" spc="120" dirty="0">
                <a:latin typeface="Liberation Sans Narrow"/>
                <a:cs typeface="Liberation Sans Narrow"/>
              </a:rPr>
              <a:t>for</a:t>
            </a:r>
            <a:r>
              <a:rPr sz="1600" spc="75" dirty="0">
                <a:latin typeface="Liberation Sans Narrow"/>
                <a:cs typeface="Liberation Sans Narrow"/>
              </a:rPr>
              <a:t> </a:t>
            </a:r>
            <a:r>
              <a:rPr sz="1600" spc="70" dirty="0">
                <a:latin typeface="Liberation Sans Narrow"/>
                <a:cs typeface="Liberation Sans Narrow"/>
              </a:rPr>
              <a:t>3</a:t>
            </a:r>
            <a:r>
              <a:rPr sz="1600" spc="75" dirty="0">
                <a:latin typeface="Liberation Sans Narrow"/>
                <a:cs typeface="Liberation Sans Narrow"/>
              </a:rPr>
              <a:t> </a:t>
            </a:r>
            <a:r>
              <a:rPr sz="1600" spc="40" dirty="0">
                <a:latin typeface="Liberation Sans Narrow"/>
                <a:cs typeface="Liberation Sans Narrow"/>
              </a:rPr>
              <a:t>weeks</a:t>
            </a:r>
            <a:endParaRPr sz="1600">
              <a:latin typeface="Liberation Sans Narrow"/>
              <a:cs typeface="Liberation Sans Narrow"/>
            </a:endParaRPr>
          </a:p>
          <a:p>
            <a:pPr marL="329565" indent="-316865">
              <a:lnSpc>
                <a:spcPts val="1900"/>
              </a:lnSpc>
              <a:buChar char="•"/>
              <a:tabLst>
                <a:tab pos="329565" algn="l"/>
              </a:tabLst>
            </a:pPr>
            <a:r>
              <a:rPr sz="1600" dirty="0">
                <a:latin typeface="Liberation Sans Narrow"/>
                <a:cs typeface="Liberation Sans Narrow"/>
              </a:rPr>
              <a:t>Teach</a:t>
            </a:r>
            <a:r>
              <a:rPr sz="1600" spc="85" dirty="0">
                <a:latin typeface="Liberation Sans Narrow"/>
                <a:cs typeface="Liberation Sans Narrow"/>
              </a:rPr>
              <a:t> </a:t>
            </a:r>
            <a:r>
              <a:rPr sz="1600" spc="60" dirty="0">
                <a:latin typeface="Liberation Sans Narrow"/>
                <a:cs typeface="Liberation Sans Narrow"/>
              </a:rPr>
              <a:t>axillary</a:t>
            </a:r>
            <a:r>
              <a:rPr sz="1600" spc="90" dirty="0">
                <a:latin typeface="Liberation Sans Narrow"/>
                <a:cs typeface="Liberation Sans Narrow"/>
              </a:rPr>
              <a:t> </a:t>
            </a:r>
            <a:r>
              <a:rPr sz="1600" spc="-10" dirty="0">
                <a:latin typeface="Liberation Sans Narrow"/>
                <a:cs typeface="Liberation Sans Narrow"/>
              </a:rPr>
              <a:t>hygiene</a:t>
            </a:r>
            <a:endParaRPr sz="1600">
              <a:latin typeface="Liberation Sans Narrow"/>
              <a:cs typeface="Liberation Sans Narrow"/>
            </a:endParaRPr>
          </a:p>
          <a:p>
            <a:pPr marL="329565" indent="-316865">
              <a:lnSpc>
                <a:spcPts val="1900"/>
              </a:lnSpc>
              <a:buChar char="•"/>
              <a:tabLst>
                <a:tab pos="329565" algn="l"/>
              </a:tabLst>
            </a:pPr>
            <a:r>
              <a:rPr sz="1600" dirty="0">
                <a:latin typeface="Liberation Sans Narrow"/>
                <a:cs typeface="Liberation Sans Narrow"/>
              </a:rPr>
              <a:t>Teach</a:t>
            </a:r>
            <a:r>
              <a:rPr sz="1600" spc="195" dirty="0">
                <a:latin typeface="Liberation Sans Narrow"/>
                <a:cs typeface="Liberation Sans Narrow"/>
              </a:rPr>
              <a:t> </a:t>
            </a:r>
            <a:r>
              <a:rPr sz="1600" spc="75" dirty="0">
                <a:latin typeface="Liberation Sans Narrow"/>
                <a:cs typeface="Liberation Sans Narrow"/>
              </a:rPr>
              <a:t>postural</a:t>
            </a:r>
            <a:r>
              <a:rPr sz="1600" spc="204" dirty="0">
                <a:latin typeface="Liberation Sans Narrow"/>
                <a:cs typeface="Liberation Sans Narrow"/>
              </a:rPr>
              <a:t> </a:t>
            </a:r>
            <a:r>
              <a:rPr sz="1600" dirty="0">
                <a:latin typeface="Liberation Sans Narrow"/>
                <a:cs typeface="Liberation Sans Narrow"/>
              </a:rPr>
              <a:t>awareness</a:t>
            </a:r>
            <a:r>
              <a:rPr sz="1600" spc="204" dirty="0">
                <a:latin typeface="Liberation Sans Narrow"/>
                <a:cs typeface="Liberation Sans Narrow"/>
              </a:rPr>
              <a:t> </a:t>
            </a:r>
            <a:r>
              <a:rPr sz="1600" dirty="0">
                <a:latin typeface="Liberation Sans Narrow"/>
                <a:cs typeface="Liberation Sans Narrow"/>
              </a:rPr>
              <a:t>and</a:t>
            </a:r>
            <a:r>
              <a:rPr sz="1600" spc="204" dirty="0">
                <a:latin typeface="Liberation Sans Narrow"/>
                <a:cs typeface="Liberation Sans Narrow"/>
              </a:rPr>
              <a:t> </a:t>
            </a:r>
            <a:r>
              <a:rPr sz="1600" dirty="0">
                <a:latin typeface="Liberation Sans Narrow"/>
                <a:cs typeface="Liberation Sans Narrow"/>
              </a:rPr>
              <a:t>scapular</a:t>
            </a:r>
            <a:r>
              <a:rPr sz="1600" spc="204" dirty="0">
                <a:latin typeface="Liberation Sans Narrow"/>
                <a:cs typeface="Liberation Sans Narrow"/>
              </a:rPr>
              <a:t> </a:t>
            </a:r>
            <a:r>
              <a:rPr sz="1600" spc="45" dirty="0">
                <a:latin typeface="Liberation Sans Narrow"/>
                <a:cs typeface="Liberation Sans Narrow"/>
              </a:rPr>
              <a:t>setting</a:t>
            </a:r>
            <a:endParaRPr sz="1600">
              <a:latin typeface="Liberation Sans Narrow"/>
              <a:cs typeface="Liberation Sans Narrow"/>
            </a:endParaRPr>
          </a:p>
          <a:p>
            <a:pPr marL="329565" indent="-316865">
              <a:lnSpc>
                <a:spcPts val="1900"/>
              </a:lnSpc>
              <a:buChar char="•"/>
              <a:tabLst>
                <a:tab pos="329565" algn="l"/>
              </a:tabLst>
            </a:pPr>
            <a:r>
              <a:rPr sz="1600" spc="130" dirty="0">
                <a:latin typeface="Liberation Sans Narrow"/>
                <a:cs typeface="Liberation Sans Narrow"/>
              </a:rPr>
              <a:t>Core</a:t>
            </a:r>
            <a:r>
              <a:rPr sz="1600" spc="135" dirty="0">
                <a:latin typeface="Liberation Sans Narrow"/>
                <a:cs typeface="Liberation Sans Narrow"/>
              </a:rPr>
              <a:t> </a:t>
            </a:r>
            <a:r>
              <a:rPr sz="1600" spc="55" dirty="0">
                <a:latin typeface="Liberation Sans Narrow"/>
                <a:cs typeface="Liberation Sans Narrow"/>
              </a:rPr>
              <a:t>stability</a:t>
            </a:r>
            <a:r>
              <a:rPr sz="1600" spc="140" dirty="0">
                <a:latin typeface="Liberation Sans Narrow"/>
                <a:cs typeface="Liberation Sans Narrow"/>
              </a:rPr>
              <a:t> </a:t>
            </a:r>
            <a:r>
              <a:rPr sz="1600" dirty="0">
                <a:latin typeface="Liberation Sans Narrow"/>
                <a:cs typeface="Liberation Sans Narrow"/>
              </a:rPr>
              <a:t>exercises</a:t>
            </a:r>
            <a:r>
              <a:rPr sz="1600" spc="140" dirty="0">
                <a:latin typeface="Liberation Sans Narrow"/>
                <a:cs typeface="Liberation Sans Narrow"/>
              </a:rPr>
              <a:t> </a:t>
            </a:r>
            <a:r>
              <a:rPr sz="1600" dirty="0">
                <a:latin typeface="Liberation Sans Narrow"/>
                <a:cs typeface="Liberation Sans Narrow"/>
              </a:rPr>
              <a:t>as</a:t>
            </a:r>
            <a:r>
              <a:rPr sz="1600" spc="135" dirty="0">
                <a:latin typeface="Liberation Sans Narrow"/>
                <a:cs typeface="Liberation Sans Narrow"/>
              </a:rPr>
              <a:t> </a:t>
            </a:r>
            <a:r>
              <a:rPr sz="1600" spc="65" dirty="0">
                <a:latin typeface="Liberation Sans Narrow"/>
                <a:cs typeface="Liberation Sans Narrow"/>
              </a:rPr>
              <a:t>appropriate)</a:t>
            </a:r>
            <a:endParaRPr sz="1600">
              <a:latin typeface="Liberation Sans Narrow"/>
              <a:cs typeface="Liberation Sans Narrow"/>
            </a:endParaRPr>
          </a:p>
          <a:p>
            <a:pPr marL="329565" indent="-316865">
              <a:lnSpc>
                <a:spcPts val="1910"/>
              </a:lnSpc>
              <a:buFont typeface="Liberation Sans Narrow"/>
              <a:buChar char="•"/>
              <a:tabLst>
                <a:tab pos="329565" algn="l"/>
              </a:tabLst>
            </a:pPr>
            <a:r>
              <a:rPr sz="1600" i="1" dirty="0">
                <a:latin typeface="Liberation Sans Narrow"/>
                <a:cs typeface="Liberation Sans Narrow"/>
              </a:rPr>
              <a:t>proprioceptive</a:t>
            </a:r>
            <a:r>
              <a:rPr sz="1600" i="1" spc="105" dirty="0">
                <a:latin typeface="Liberation Sans Narrow"/>
                <a:cs typeface="Liberation Sans Narrow"/>
              </a:rPr>
              <a:t> </a:t>
            </a:r>
            <a:r>
              <a:rPr sz="1600" i="1" spc="-25" dirty="0">
                <a:latin typeface="Liberation Sans Narrow"/>
                <a:cs typeface="Liberation Sans Narrow"/>
              </a:rPr>
              <a:t>exercises</a:t>
            </a:r>
            <a:r>
              <a:rPr sz="1600" i="1" spc="105" dirty="0">
                <a:latin typeface="Liberation Sans Narrow"/>
                <a:cs typeface="Liberation Sans Narrow"/>
              </a:rPr>
              <a:t> </a:t>
            </a:r>
            <a:r>
              <a:rPr sz="1600" spc="65" dirty="0">
                <a:latin typeface="Liberation Sans Narrow"/>
                <a:cs typeface="Liberation Sans Narrow"/>
              </a:rPr>
              <a:t>(minimal</a:t>
            </a:r>
            <a:r>
              <a:rPr sz="1600" spc="105" dirty="0">
                <a:latin typeface="Liberation Sans Narrow"/>
                <a:cs typeface="Liberation Sans Narrow"/>
              </a:rPr>
              <a:t> </a:t>
            </a:r>
            <a:r>
              <a:rPr sz="1600" spc="55" dirty="0">
                <a:latin typeface="Liberation Sans Narrow"/>
                <a:cs typeface="Liberation Sans Narrow"/>
              </a:rPr>
              <a:t>weightbearing</a:t>
            </a:r>
            <a:r>
              <a:rPr sz="1600" spc="105" dirty="0">
                <a:latin typeface="Liberation Sans Narrow"/>
                <a:cs typeface="Liberation Sans Narrow"/>
              </a:rPr>
              <a:t> </a:t>
            </a:r>
            <a:r>
              <a:rPr sz="1600" spc="95" dirty="0">
                <a:latin typeface="Liberation Sans Narrow"/>
                <a:cs typeface="Liberation Sans Narrow"/>
              </a:rPr>
              <a:t>below</a:t>
            </a:r>
            <a:r>
              <a:rPr sz="1600" spc="110" dirty="0">
                <a:latin typeface="Liberation Sans Narrow"/>
                <a:cs typeface="Liberation Sans Narrow"/>
              </a:rPr>
              <a:t> </a:t>
            </a:r>
            <a:r>
              <a:rPr sz="1600" spc="70" dirty="0">
                <a:latin typeface="Liberation Sans Narrow"/>
                <a:cs typeface="Liberation Sans Narrow"/>
              </a:rPr>
              <a:t>90</a:t>
            </a:r>
            <a:r>
              <a:rPr sz="1600" spc="105" dirty="0">
                <a:latin typeface="Liberation Sans Narrow"/>
                <a:cs typeface="Liberation Sans Narrow"/>
              </a:rPr>
              <a:t> </a:t>
            </a:r>
            <a:r>
              <a:rPr sz="1600" spc="-10" dirty="0">
                <a:latin typeface="Liberation Sans Narrow"/>
                <a:cs typeface="Liberation Sans Narrow"/>
              </a:rPr>
              <a:t>degrees)</a:t>
            </a:r>
            <a:endParaRPr sz="1600">
              <a:latin typeface="Liberation Sans Narrow"/>
              <a:cs typeface="Liberation Sans Narrow"/>
            </a:endParaRPr>
          </a:p>
          <a:p>
            <a:pPr marL="329565" indent="-316865">
              <a:lnSpc>
                <a:spcPts val="1914"/>
              </a:lnSpc>
              <a:buChar char="•"/>
              <a:tabLst>
                <a:tab pos="329565" algn="l"/>
              </a:tabLst>
            </a:pPr>
            <a:r>
              <a:rPr sz="1600" spc="75" dirty="0">
                <a:latin typeface="Liberation Sans Narrow"/>
                <a:cs typeface="Liberation Sans Narrow"/>
              </a:rPr>
              <a:t>Active</a:t>
            </a:r>
            <a:r>
              <a:rPr sz="1600" spc="95" dirty="0">
                <a:latin typeface="Liberation Sans Narrow"/>
                <a:cs typeface="Liberation Sans Narrow"/>
              </a:rPr>
              <a:t> </a:t>
            </a:r>
            <a:r>
              <a:rPr sz="1600" dirty="0">
                <a:latin typeface="Liberation Sans Narrow"/>
                <a:cs typeface="Liberation Sans Narrow"/>
              </a:rPr>
              <a:t>assisted</a:t>
            </a:r>
            <a:r>
              <a:rPr sz="1600" spc="95" dirty="0">
                <a:latin typeface="Liberation Sans Narrow"/>
                <a:cs typeface="Liberation Sans Narrow"/>
              </a:rPr>
              <a:t> </a:t>
            </a:r>
            <a:r>
              <a:rPr sz="1600" spc="110" dirty="0">
                <a:latin typeface="Liberation Sans Narrow"/>
                <a:cs typeface="Liberation Sans Narrow"/>
              </a:rPr>
              <a:t>ROM</a:t>
            </a:r>
            <a:r>
              <a:rPr sz="1600" spc="95" dirty="0">
                <a:latin typeface="Liberation Sans Narrow"/>
                <a:cs typeface="Liberation Sans Narrow"/>
              </a:rPr>
              <a:t> </a:t>
            </a:r>
            <a:r>
              <a:rPr sz="1600" dirty="0">
                <a:latin typeface="Liberation Sans Narrow"/>
                <a:cs typeface="Liberation Sans Narrow"/>
              </a:rPr>
              <a:t>as</a:t>
            </a:r>
            <a:r>
              <a:rPr sz="1600" spc="95" dirty="0">
                <a:latin typeface="Liberation Sans Narrow"/>
                <a:cs typeface="Liberation Sans Narrow"/>
              </a:rPr>
              <a:t> </a:t>
            </a:r>
            <a:r>
              <a:rPr sz="1600" spc="90" dirty="0">
                <a:latin typeface="Liberation Sans Narrow"/>
                <a:cs typeface="Liberation Sans Narrow"/>
              </a:rPr>
              <a:t>comfortable</a:t>
            </a:r>
            <a:r>
              <a:rPr sz="1600" spc="95" dirty="0">
                <a:latin typeface="Liberation Sans Narrow"/>
                <a:cs typeface="Liberation Sans Narrow"/>
              </a:rPr>
              <a:t> </a:t>
            </a:r>
            <a:r>
              <a:rPr sz="1600" spc="65" dirty="0">
                <a:latin typeface="Liberation Sans Narrow"/>
                <a:cs typeface="Liberation Sans Narrow"/>
              </a:rPr>
              <a:t>(in</a:t>
            </a:r>
            <a:r>
              <a:rPr sz="1600" spc="95" dirty="0">
                <a:latin typeface="Liberation Sans Narrow"/>
                <a:cs typeface="Liberation Sans Narrow"/>
              </a:rPr>
              <a:t> </a:t>
            </a:r>
            <a:r>
              <a:rPr sz="1600" b="1" u="sng" spc="-10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'safe</a:t>
            </a:r>
            <a:r>
              <a:rPr sz="1600" b="1" u="sng" spc="-2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 </a:t>
            </a:r>
            <a:r>
              <a:rPr sz="1600" b="1" u="sng" spc="-7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zone'</a:t>
            </a:r>
            <a:r>
              <a:rPr sz="1600" b="1" u="sng" spc="-2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 </a:t>
            </a:r>
            <a:r>
              <a:rPr sz="1600" u="none" spc="25" dirty="0">
                <a:latin typeface="Liberation Sans Narrow"/>
                <a:cs typeface="Liberation Sans Narrow"/>
              </a:rPr>
              <a:t>)</a:t>
            </a:r>
            <a:endParaRPr sz="1600">
              <a:latin typeface="Liberation Sans Narrow"/>
              <a:cs typeface="Liberation Sans Narrow"/>
            </a:endParaRPr>
          </a:p>
          <a:p>
            <a:pPr marL="329565" indent="-316865">
              <a:lnSpc>
                <a:spcPts val="1910"/>
              </a:lnSpc>
              <a:buChar char="•"/>
              <a:tabLst>
                <a:tab pos="329565" algn="l"/>
              </a:tabLst>
            </a:pPr>
            <a:r>
              <a:rPr sz="1600" spc="200" dirty="0">
                <a:latin typeface="Liberation Sans Narrow"/>
                <a:cs typeface="Liberation Sans Narrow"/>
              </a:rPr>
              <a:t>Do</a:t>
            </a:r>
            <a:r>
              <a:rPr sz="1600" spc="80" dirty="0">
                <a:latin typeface="Liberation Sans Narrow"/>
                <a:cs typeface="Liberation Sans Narrow"/>
              </a:rPr>
              <a:t> </a:t>
            </a:r>
            <a:r>
              <a:rPr sz="1600" spc="130" dirty="0">
                <a:latin typeface="Liberation Sans Narrow"/>
                <a:cs typeface="Liberation Sans Narrow"/>
              </a:rPr>
              <a:t>not</a:t>
            </a:r>
            <a:r>
              <a:rPr sz="1600" spc="85" dirty="0">
                <a:latin typeface="Liberation Sans Narrow"/>
                <a:cs typeface="Liberation Sans Narrow"/>
              </a:rPr>
              <a:t> </a:t>
            </a:r>
            <a:r>
              <a:rPr sz="1600" spc="75" dirty="0">
                <a:latin typeface="Liberation Sans Narrow"/>
                <a:cs typeface="Liberation Sans Narrow"/>
              </a:rPr>
              <a:t>force</a:t>
            </a:r>
            <a:r>
              <a:rPr sz="1600" spc="80" dirty="0">
                <a:latin typeface="Liberation Sans Narrow"/>
                <a:cs typeface="Liberation Sans Narrow"/>
              </a:rPr>
              <a:t> </a:t>
            </a:r>
            <a:r>
              <a:rPr sz="1600" spc="170" dirty="0">
                <a:latin typeface="Liberation Sans Narrow"/>
                <a:cs typeface="Liberation Sans Narrow"/>
              </a:rPr>
              <a:t>or</a:t>
            </a:r>
            <a:r>
              <a:rPr sz="1600" spc="85" dirty="0">
                <a:latin typeface="Liberation Sans Narrow"/>
                <a:cs typeface="Liberation Sans Narrow"/>
              </a:rPr>
              <a:t> </a:t>
            </a:r>
            <a:r>
              <a:rPr sz="1600" spc="70" dirty="0">
                <a:latin typeface="Liberation Sans Narrow"/>
                <a:cs typeface="Liberation Sans Narrow"/>
              </a:rPr>
              <a:t>stretch</a:t>
            </a:r>
            <a:endParaRPr sz="1600">
              <a:latin typeface="Liberation Sans Narrow"/>
              <a:cs typeface="Liberation Sans Narrow"/>
            </a:endParaRPr>
          </a:p>
          <a:p>
            <a:pPr marL="329565" indent="-316865">
              <a:lnSpc>
                <a:spcPts val="1910"/>
              </a:lnSpc>
              <a:buChar char="•"/>
              <a:tabLst>
                <a:tab pos="329565" algn="l"/>
              </a:tabLst>
            </a:pPr>
            <a:r>
              <a:rPr sz="1600" spc="220" dirty="0">
                <a:latin typeface="Liberation Sans Narrow"/>
                <a:cs typeface="Liberation Sans Narrow"/>
              </a:rPr>
              <a:t>No</a:t>
            </a:r>
            <a:r>
              <a:rPr sz="1600" spc="90" dirty="0">
                <a:latin typeface="Liberation Sans Narrow"/>
                <a:cs typeface="Liberation Sans Narrow"/>
              </a:rPr>
              <a:t> </a:t>
            </a:r>
            <a:r>
              <a:rPr sz="1600" spc="80" dirty="0">
                <a:latin typeface="Liberation Sans Narrow"/>
                <a:cs typeface="Liberation Sans Narrow"/>
              </a:rPr>
              <a:t>combined</a:t>
            </a:r>
            <a:r>
              <a:rPr sz="1600" spc="95" dirty="0">
                <a:latin typeface="Liberation Sans Narrow"/>
                <a:cs typeface="Liberation Sans Narrow"/>
              </a:rPr>
              <a:t> </a:t>
            </a:r>
            <a:r>
              <a:rPr sz="1600" spc="70" dirty="0">
                <a:latin typeface="Liberation Sans Narrow"/>
                <a:cs typeface="Liberation Sans Narrow"/>
              </a:rPr>
              <a:t>abduction</a:t>
            </a:r>
            <a:r>
              <a:rPr sz="1600" spc="90" dirty="0">
                <a:latin typeface="Liberation Sans Narrow"/>
                <a:cs typeface="Liberation Sans Narrow"/>
              </a:rPr>
              <a:t> </a:t>
            </a:r>
            <a:r>
              <a:rPr sz="1600" spc="120" dirty="0">
                <a:latin typeface="Liberation Sans Narrow"/>
                <a:cs typeface="Liberation Sans Narrow"/>
              </a:rPr>
              <a:t>&amp;</a:t>
            </a:r>
            <a:r>
              <a:rPr sz="1600" spc="95" dirty="0">
                <a:latin typeface="Liberation Sans Narrow"/>
                <a:cs typeface="Liberation Sans Narrow"/>
              </a:rPr>
              <a:t> </a:t>
            </a:r>
            <a:r>
              <a:rPr sz="1600" spc="80" dirty="0">
                <a:latin typeface="Liberation Sans Narrow"/>
                <a:cs typeface="Liberation Sans Narrow"/>
              </a:rPr>
              <a:t>external</a:t>
            </a:r>
            <a:r>
              <a:rPr sz="1600" spc="90" dirty="0">
                <a:latin typeface="Liberation Sans Narrow"/>
                <a:cs typeface="Liberation Sans Narrow"/>
              </a:rPr>
              <a:t> </a:t>
            </a:r>
            <a:r>
              <a:rPr sz="1600" spc="95" dirty="0">
                <a:latin typeface="Liberation Sans Narrow"/>
                <a:cs typeface="Liberation Sans Narrow"/>
              </a:rPr>
              <a:t>rotation</a:t>
            </a:r>
            <a:endParaRPr sz="1600">
              <a:latin typeface="Liberation Sans Narrow"/>
              <a:cs typeface="Liberation Sans Narrow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152868" y="2451100"/>
            <a:ext cx="4779645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00" dirty="0">
                <a:latin typeface="Trebuchet MS"/>
                <a:cs typeface="Trebuchet MS"/>
              </a:rPr>
              <a:t>6</a:t>
            </a:r>
            <a:r>
              <a:rPr sz="1600" b="1" spc="-40" dirty="0">
                <a:latin typeface="Trebuchet MS"/>
                <a:cs typeface="Trebuchet MS"/>
              </a:rPr>
              <a:t> </a:t>
            </a:r>
            <a:r>
              <a:rPr sz="1600" b="1" dirty="0">
                <a:latin typeface="Trebuchet MS"/>
                <a:cs typeface="Trebuchet MS"/>
              </a:rPr>
              <a:t>-</a:t>
            </a:r>
            <a:r>
              <a:rPr sz="1600" b="1" spc="-125" dirty="0">
                <a:latin typeface="Trebuchet MS"/>
                <a:cs typeface="Trebuchet MS"/>
              </a:rPr>
              <a:t> </a:t>
            </a:r>
            <a:r>
              <a:rPr sz="1600" b="1" spc="-105" dirty="0">
                <a:latin typeface="Trebuchet MS"/>
                <a:cs typeface="Trebuchet MS"/>
              </a:rPr>
              <a:t>12</a:t>
            </a:r>
            <a:r>
              <a:rPr sz="1600" b="1" spc="-215" dirty="0">
                <a:latin typeface="Trebuchet MS"/>
                <a:cs typeface="Trebuchet MS"/>
              </a:rPr>
              <a:t> </a:t>
            </a:r>
            <a:r>
              <a:rPr sz="1600" b="1" dirty="0">
                <a:latin typeface="Trebuchet MS"/>
                <a:cs typeface="Trebuchet MS"/>
              </a:rPr>
              <a:t>Weeks</a:t>
            </a:r>
            <a:r>
              <a:rPr sz="1600" b="1" spc="365" dirty="0">
                <a:latin typeface="Trebuchet MS"/>
                <a:cs typeface="Trebuchet MS"/>
              </a:rPr>
              <a:t> </a:t>
            </a:r>
            <a:r>
              <a:rPr sz="1600" b="1" spc="-40" dirty="0">
                <a:latin typeface="Trebuchet MS"/>
                <a:cs typeface="Trebuchet MS"/>
              </a:rPr>
              <a:t>Progress</a:t>
            </a:r>
            <a:r>
              <a:rPr sz="1600" b="1" spc="-60" dirty="0">
                <a:latin typeface="Trebuchet MS"/>
                <a:cs typeface="Trebuchet MS"/>
              </a:rPr>
              <a:t> </a:t>
            </a:r>
            <a:r>
              <a:rPr sz="1600" b="1" dirty="0">
                <a:latin typeface="Trebuchet MS"/>
                <a:cs typeface="Trebuchet MS"/>
              </a:rPr>
              <a:t>to</a:t>
            </a:r>
            <a:r>
              <a:rPr sz="1600" b="1" spc="-60" dirty="0">
                <a:latin typeface="Trebuchet MS"/>
                <a:cs typeface="Trebuchet MS"/>
              </a:rPr>
              <a:t> </a:t>
            </a:r>
            <a:r>
              <a:rPr sz="1600" b="1" spc="-75" dirty="0">
                <a:solidFill>
                  <a:srgbClr val="FF2600"/>
                </a:solidFill>
                <a:latin typeface="Trebuchet MS"/>
                <a:cs typeface="Trebuchet MS"/>
              </a:rPr>
              <a:t>Functional</a:t>
            </a:r>
            <a:r>
              <a:rPr sz="1600" b="1" spc="-50" dirty="0">
                <a:solidFill>
                  <a:srgbClr val="FF2600"/>
                </a:solidFill>
                <a:latin typeface="Trebuchet MS"/>
                <a:cs typeface="Trebuchet MS"/>
              </a:rPr>
              <a:t> </a:t>
            </a:r>
            <a:r>
              <a:rPr sz="1600" b="1" spc="-75" dirty="0">
                <a:solidFill>
                  <a:srgbClr val="FF2600"/>
                </a:solidFill>
                <a:latin typeface="Trebuchet MS"/>
                <a:cs typeface="Trebuchet MS"/>
              </a:rPr>
              <a:t>Phase/End</a:t>
            </a:r>
            <a:r>
              <a:rPr sz="1600" b="1" spc="-45" dirty="0">
                <a:solidFill>
                  <a:srgbClr val="FF2600"/>
                </a:solidFill>
                <a:latin typeface="Trebuchet MS"/>
                <a:cs typeface="Trebuchet MS"/>
              </a:rPr>
              <a:t> </a:t>
            </a:r>
            <a:r>
              <a:rPr sz="1600" b="1" spc="-10" dirty="0">
                <a:solidFill>
                  <a:srgbClr val="FF2600"/>
                </a:solidFill>
                <a:latin typeface="Trebuchet MS"/>
                <a:cs typeface="Trebuchet MS"/>
              </a:rPr>
              <a:t>Stage</a:t>
            </a:r>
            <a:endParaRPr sz="16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92568" y="2696374"/>
            <a:ext cx="4589145" cy="2441575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330200" marR="17145" indent="-317500">
              <a:lnSpc>
                <a:spcPts val="1900"/>
              </a:lnSpc>
              <a:spcBef>
                <a:spcPts val="180"/>
              </a:spcBef>
              <a:buChar char="•"/>
              <a:tabLst>
                <a:tab pos="330200" algn="l"/>
              </a:tabLst>
            </a:pPr>
            <a:r>
              <a:rPr sz="1600" dirty="0">
                <a:latin typeface="Liberation Sans Narrow"/>
                <a:cs typeface="Liberation Sans Narrow"/>
              </a:rPr>
              <a:t>Regain</a:t>
            </a:r>
            <a:r>
              <a:rPr sz="1600" spc="114" dirty="0">
                <a:latin typeface="Liberation Sans Narrow"/>
                <a:cs typeface="Liberation Sans Narrow"/>
              </a:rPr>
              <a:t> </a:t>
            </a:r>
            <a:r>
              <a:rPr sz="1600" dirty="0">
                <a:solidFill>
                  <a:srgbClr val="E32400"/>
                </a:solidFill>
                <a:latin typeface="Liberation Sans Narrow"/>
                <a:cs typeface="Liberation Sans Narrow"/>
              </a:rPr>
              <a:t>scapula</a:t>
            </a:r>
            <a:r>
              <a:rPr sz="1600" spc="114" dirty="0">
                <a:solidFill>
                  <a:srgbClr val="E32400"/>
                </a:solidFill>
                <a:latin typeface="Liberation Sans Narrow"/>
                <a:cs typeface="Liberation Sans Narrow"/>
              </a:rPr>
              <a:t> </a:t>
            </a:r>
            <a:r>
              <a:rPr sz="1600" spc="120" dirty="0">
                <a:solidFill>
                  <a:srgbClr val="E32400"/>
                </a:solidFill>
                <a:latin typeface="Liberation Sans Narrow"/>
                <a:cs typeface="Liberation Sans Narrow"/>
              </a:rPr>
              <a:t>&amp;</a:t>
            </a:r>
            <a:r>
              <a:rPr sz="1600" spc="110" dirty="0">
                <a:solidFill>
                  <a:srgbClr val="E32400"/>
                </a:solidFill>
                <a:latin typeface="Liberation Sans Narrow"/>
                <a:cs typeface="Liberation Sans Narrow"/>
              </a:rPr>
              <a:t> </a:t>
            </a:r>
            <a:r>
              <a:rPr sz="1600" spc="65" dirty="0">
                <a:solidFill>
                  <a:srgbClr val="E32400"/>
                </a:solidFill>
                <a:latin typeface="Liberation Sans Narrow"/>
                <a:cs typeface="Liberation Sans Narrow"/>
              </a:rPr>
              <a:t>glenohumeral</a:t>
            </a:r>
            <a:r>
              <a:rPr sz="1600" spc="114" dirty="0">
                <a:solidFill>
                  <a:srgbClr val="E32400"/>
                </a:solidFill>
                <a:latin typeface="Liberation Sans Narrow"/>
                <a:cs typeface="Liberation Sans Narrow"/>
              </a:rPr>
              <a:t> </a:t>
            </a:r>
            <a:r>
              <a:rPr sz="1600" spc="55" dirty="0">
                <a:solidFill>
                  <a:srgbClr val="E32400"/>
                </a:solidFill>
                <a:latin typeface="Liberation Sans Narrow"/>
                <a:cs typeface="Liberation Sans Narrow"/>
              </a:rPr>
              <a:t>stability</a:t>
            </a:r>
            <a:r>
              <a:rPr sz="1600" spc="114" dirty="0">
                <a:solidFill>
                  <a:srgbClr val="E32400"/>
                </a:solidFill>
                <a:latin typeface="Liberation Sans Narrow"/>
                <a:cs typeface="Liberation Sans Narrow"/>
              </a:rPr>
              <a:t> </a:t>
            </a:r>
            <a:r>
              <a:rPr sz="1600" spc="95" dirty="0">
                <a:latin typeface="Liberation Sans Narrow"/>
                <a:cs typeface="Liberation Sans Narrow"/>
              </a:rPr>
              <a:t>working</a:t>
            </a:r>
            <a:r>
              <a:rPr sz="1600" spc="114" dirty="0">
                <a:latin typeface="Liberation Sans Narrow"/>
                <a:cs typeface="Liberation Sans Narrow"/>
              </a:rPr>
              <a:t> </a:t>
            </a:r>
            <a:r>
              <a:rPr sz="1600" spc="95" dirty="0">
                <a:latin typeface="Liberation Sans Narrow"/>
                <a:cs typeface="Liberation Sans Narrow"/>
              </a:rPr>
              <a:t>for </a:t>
            </a:r>
            <a:r>
              <a:rPr sz="1600" spc="75" dirty="0">
                <a:latin typeface="Liberation Sans Narrow"/>
                <a:cs typeface="Liberation Sans Narrow"/>
              </a:rPr>
              <a:t>shoulder</a:t>
            </a:r>
            <a:r>
              <a:rPr sz="1600" spc="90" dirty="0">
                <a:latin typeface="Liberation Sans Narrow"/>
                <a:cs typeface="Liberation Sans Narrow"/>
              </a:rPr>
              <a:t> </a:t>
            </a:r>
            <a:r>
              <a:rPr sz="1600" spc="100" dirty="0">
                <a:latin typeface="Liberation Sans Narrow"/>
                <a:cs typeface="Liberation Sans Narrow"/>
              </a:rPr>
              <a:t>joint</a:t>
            </a:r>
            <a:r>
              <a:rPr sz="1600" spc="95" dirty="0">
                <a:latin typeface="Liberation Sans Narrow"/>
                <a:cs typeface="Liberation Sans Narrow"/>
              </a:rPr>
              <a:t> </a:t>
            </a:r>
            <a:r>
              <a:rPr sz="1600" spc="110" dirty="0">
                <a:latin typeface="Liberation Sans Narrow"/>
                <a:cs typeface="Liberation Sans Narrow"/>
              </a:rPr>
              <a:t>control</a:t>
            </a:r>
            <a:r>
              <a:rPr sz="1600" spc="90" dirty="0">
                <a:latin typeface="Liberation Sans Narrow"/>
                <a:cs typeface="Liberation Sans Narrow"/>
              </a:rPr>
              <a:t> </a:t>
            </a:r>
            <a:r>
              <a:rPr sz="1600" spc="100" dirty="0">
                <a:latin typeface="Liberation Sans Narrow"/>
                <a:cs typeface="Liberation Sans Narrow"/>
              </a:rPr>
              <a:t>rather</a:t>
            </a:r>
            <a:r>
              <a:rPr sz="1600" spc="95" dirty="0">
                <a:latin typeface="Liberation Sans Narrow"/>
                <a:cs typeface="Liberation Sans Narrow"/>
              </a:rPr>
              <a:t> </a:t>
            </a:r>
            <a:r>
              <a:rPr sz="1600" spc="65" dirty="0">
                <a:latin typeface="Liberation Sans Narrow"/>
                <a:cs typeface="Liberation Sans Narrow"/>
              </a:rPr>
              <a:t>than</a:t>
            </a:r>
            <a:r>
              <a:rPr sz="1600" spc="95" dirty="0">
                <a:latin typeface="Liberation Sans Narrow"/>
                <a:cs typeface="Liberation Sans Narrow"/>
              </a:rPr>
              <a:t> </a:t>
            </a:r>
            <a:r>
              <a:rPr sz="1600" spc="-10" dirty="0">
                <a:latin typeface="Liberation Sans Narrow"/>
                <a:cs typeface="Liberation Sans Narrow"/>
              </a:rPr>
              <a:t>range</a:t>
            </a:r>
            <a:endParaRPr sz="1600">
              <a:latin typeface="Liberation Sans Narrow"/>
              <a:cs typeface="Liberation Sans Narrow"/>
            </a:endParaRPr>
          </a:p>
          <a:p>
            <a:pPr marL="329565" indent="-316865">
              <a:lnSpc>
                <a:spcPts val="1830"/>
              </a:lnSpc>
              <a:buChar char="•"/>
              <a:tabLst>
                <a:tab pos="329565" algn="l"/>
              </a:tabLst>
            </a:pPr>
            <a:r>
              <a:rPr sz="1600" spc="60" dirty="0">
                <a:latin typeface="Liberation Sans Narrow"/>
                <a:cs typeface="Liberation Sans Narrow"/>
              </a:rPr>
              <a:t>Gradually</a:t>
            </a:r>
            <a:r>
              <a:rPr sz="1600" spc="220" dirty="0">
                <a:latin typeface="Liberation Sans Narrow"/>
                <a:cs typeface="Liberation Sans Narrow"/>
              </a:rPr>
              <a:t> </a:t>
            </a:r>
            <a:r>
              <a:rPr sz="1600" dirty="0">
                <a:latin typeface="Liberation Sans Narrow"/>
                <a:cs typeface="Liberation Sans Narrow"/>
              </a:rPr>
              <a:t>increase</a:t>
            </a:r>
            <a:r>
              <a:rPr sz="1600" spc="220" dirty="0">
                <a:latin typeface="Liberation Sans Narrow"/>
                <a:cs typeface="Liberation Sans Narrow"/>
              </a:rPr>
              <a:t> </a:t>
            </a:r>
            <a:r>
              <a:rPr sz="1600" i="1" spc="-25" dirty="0">
                <a:latin typeface="Liberation Sans Narrow"/>
                <a:cs typeface="Liberation Sans Narrow"/>
              </a:rPr>
              <a:t>ROM</a:t>
            </a:r>
            <a:endParaRPr sz="1600">
              <a:latin typeface="Liberation Sans Narrow"/>
              <a:cs typeface="Liberation Sans Narrow"/>
            </a:endParaRPr>
          </a:p>
          <a:p>
            <a:pPr marL="329565" indent="-316865">
              <a:lnSpc>
                <a:spcPts val="1900"/>
              </a:lnSpc>
              <a:buChar char="•"/>
              <a:tabLst>
                <a:tab pos="329565" algn="l"/>
              </a:tabLst>
            </a:pPr>
            <a:r>
              <a:rPr sz="1600" spc="50" dirty="0">
                <a:latin typeface="Liberation Sans Narrow"/>
                <a:cs typeface="Liberation Sans Narrow"/>
              </a:rPr>
              <a:t>Strengthen</a:t>
            </a:r>
            <a:endParaRPr sz="1600">
              <a:latin typeface="Liberation Sans Narrow"/>
              <a:cs typeface="Liberation Sans Narrow"/>
            </a:endParaRPr>
          </a:p>
          <a:p>
            <a:pPr marL="330200" marR="5080" indent="-317500">
              <a:lnSpc>
                <a:spcPts val="1900"/>
              </a:lnSpc>
              <a:spcBef>
                <a:spcPts val="70"/>
              </a:spcBef>
              <a:buChar char="•"/>
              <a:tabLst>
                <a:tab pos="330200" algn="l"/>
              </a:tabLst>
            </a:pPr>
            <a:r>
              <a:rPr sz="1600" dirty="0">
                <a:latin typeface="Liberation Sans Narrow"/>
                <a:cs typeface="Liberation Sans Narrow"/>
              </a:rPr>
              <a:t>Increase</a:t>
            </a:r>
            <a:r>
              <a:rPr sz="1600" spc="165" dirty="0">
                <a:latin typeface="Liberation Sans Narrow"/>
                <a:cs typeface="Liberation Sans Narrow"/>
              </a:rPr>
              <a:t> </a:t>
            </a:r>
            <a:r>
              <a:rPr sz="1600" i="1" dirty="0">
                <a:latin typeface="Liberation Sans Narrow"/>
                <a:cs typeface="Liberation Sans Narrow"/>
              </a:rPr>
              <a:t>proprioception</a:t>
            </a:r>
            <a:r>
              <a:rPr sz="1600" i="1" spc="170" dirty="0">
                <a:latin typeface="Liberation Sans Narrow"/>
                <a:cs typeface="Liberation Sans Narrow"/>
              </a:rPr>
              <a:t> </a:t>
            </a:r>
            <a:r>
              <a:rPr sz="1600" spc="90" dirty="0">
                <a:latin typeface="Liberation Sans Narrow"/>
                <a:cs typeface="Liberation Sans Narrow"/>
              </a:rPr>
              <a:t>through</a:t>
            </a:r>
            <a:r>
              <a:rPr sz="1600" spc="170" dirty="0">
                <a:latin typeface="Liberation Sans Narrow"/>
                <a:cs typeface="Liberation Sans Narrow"/>
              </a:rPr>
              <a:t> </a:t>
            </a:r>
            <a:r>
              <a:rPr sz="1600" spc="80" dirty="0">
                <a:latin typeface="Liberation Sans Narrow"/>
                <a:cs typeface="Liberation Sans Narrow"/>
              </a:rPr>
              <a:t>open</a:t>
            </a:r>
            <a:r>
              <a:rPr sz="1600" spc="165" dirty="0">
                <a:latin typeface="Liberation Sans Narrow"/>
                <a:cs typeface="Liberation Sans Narrow"/>
              </a:rPr>
              <a:t> </a:t>
            </a:r>
            <a:r>
              <a:rPr sz="1600" spc="120" dirty="0">
                <a:latin typeface="Liberation Sans Narrow"/>
                <a:cs typeface="Liberation Sans Narrow"/>
              </a:rPr>
              <a:t>&amp;</a:t>
            </a:r>
            <a:r>
              <a:rPr sz="1600" spc="165" dirty="0">
                <a:latin typeface="Liberation Sans Narrow"/>
                <a:cs typeface="Liberation Sans Narrow"/>
              </a:rPr>
              <a:t> </a:t>
            </a:r>
            <a:r>
              <a:rPr sz="1600" spc="50" dirty="0">
                <a:latin typeface="Liberation Sans Narrow"/>
                <a:cs typeface="Liberation Sans Narrow"/>
              </a:rPr>
              <a:t>closed</a:t>
            </a:r>
            <a:r>
              <a:rPr sz="1600" spc="170" dirty="0">
                <a:latin typeface="Liberation Sans Narrow"/>
                <a:cs typeface="Liberation Sans Narrow"/>
              </a:rPr>
              <a:t> </a:t>
            </a:r>
            <a:r>
              <a:rPr sz="1600" spc="-10" dirty="0">
                <a:latin typeface="Liberation Sans Narrow"/>
                <a:cs typeface="Liberation Sans Narrow"/>
              </a:rPr>
              <a:t>chain </a:t>
            </a:r>
            <a:r>
              <a:rPr sz="1600" spc="35" dirty="0">
                <a:latin typeface="Liberation Sans Narrow"/>
                <a:cs typeface="Liberation Sans Narrow"/>
              </a:rPr>
              <a:t>exercise</a:t>
            </a:r>
            <a:endParaRPr sz="1600">
              <a:latin typeface="Liberation Sans Narrow"/>
              <a:cs typeface="Liberation Sans Narrow"/>
            </a:endParaRPr>
          </a:p>
          <a:p>
            <a:pPr marL="329565" indent="-316865">
              <a:lnSpc>
                <a:spcPts val="1830"/>
              </a:lnSpc>
              <a:buChar char="•"/>
              <a:tabLst>
                <a:tab pos="329565" algn="l"/>
              </a:tabLst>
            </a:pPr>
            <a:r>
              <a:rPr sz="1600" dirty="0">
                <a:latin typeface="Liberation Sans Narrow"/>
                <a:cs typeface="Liberation Sans Narrow"/>
              </a:rPr>
              <a:t>Progress</a:t>
            </a:r>
            <a:r>
              <a:rPr sz="1600" spc="175" dirty="0">
                <a:latin typeface="Liberation Sans Narrow"/>
                <a:cs typeface="Liberation Sans Narrow"/>
              </a:rPr>
              <a:t> </a:t>
            </a:r>
            <a:r>
              <a:rPr sz="1600" spc="95" dirty="0">
                <a:latin typeface="Liberation Sans Narrow"/>
                <a:cs typeface="Liberation Sans Narrow"/>
              </a:rPr>
              <a:t>core</a:t>
            </a:r>
            <a:r>
              <a:rPr sz="1600" spc="180" dirty="0">
                <a:latin typeface="Liberation Sans Narrow"/>
                <a:cs typeface="Liberation Sans Narrow"/>
              </a:rPr>
              <a:t> </a:t>
            </a:r>
            <a:r>
              <a:rPr sz="1600" spc="55" dirty="0">
                <a:latin typeface="Liberation Sans Narrow"/>
                <a:cs typeface="Liberation Sans Narrow"/>
              </a:rPr>
              <a:t>stability</a:t>
            </a:r>
            <a:r>
              <a:rPr sz="1600" spc="180" dirty="0">
                <a:latin typeface="Liberation Sans Narrow"/>
                <a:cs typeface="Liberation Sans Narrow"/>
              </a:rPr>
              <a:t> </a:t>
            </a:r>
            <a:r>
              <a:rPr sz="1600" spc="-10" dirty="0">
                <a:latin typeface="Liberation Sans Narrow"/>
                <a:cs typeface="Liberation Sans Narrow"/>
              </a:rPr>
              <a:t>exercises</a:t>
            </a:r>
            <a:endParaRPr sz="1600">
              <a:latin typeface="Liberation Sans Narrow"/>
              <a:cs typeface="Liberation Sans Narrow"/>
            </a:endParaRPr>
          </a:p>
          <a:p>
            <a:pPr marL="329565" indent="-316865">
              <a:lnSpc>
                <a:spcPts val="1900"/>
              </a:lnSpc>
              <a:buChar char="•"/>
              <a:tabLst>
                <a:tab pos="329565" algn="l"/>
              </a:tabLst>
            </a:pPr>
            <a:r>
              <a:rPr sz="1600" spc="20" dirty="0">
                <a:latin typeface="Liberation Sans Narrow"/>
                <a:cs typeface="Liberation Sans Narrow"/>
              </a:rPr>
              <a:t>Ensure</a:t>
            </a:r>
            <a:r>
              <a:rPr sz="1600" spc="145" dirty="0">
                <a:latin typeface="Liberation Sans Narrow"/>
                <a:cs typeface="Liberation Sans Narrow"/>
              </a:rPr>
              <a:t> </a:t>
            </a:r>
            <a:r>
              <a:rPr sz="1600" spc="20" dirty="0">
                <a:latin typeface="Liberation Sans Narrow"/>
                <a:cs typeface="Liberation Sans Narrow"/>
              </a:rPr>
              <a:t>and</a:t>
            </a:r>
            <a:r>
              <a:rPr sz="1600" spc="145" dirty="0">
                <a:latin typeface="Liberation Sans Narrow"/>
                <a:cs typeface="Liberation Sans Narrow"/>
              </a:rPr>
              <a:t> </a:t>
            </a:r>
            <a:r>
              <a:rPr sz="1600" spc="95" dirty="0">
                <a:latin typeface="Liberation Sans Narrow"/>
                <a:cs typeface="Liberation Sans Narrow"/>
              </a:rPr>
              <a:t>treat</a:t>
            </a:r>
            <a:r>
              <a:rPr sz="1600" spc="145" dirty="0">
                <a:latin typeface="Liberation Sans Narrow"/>
                <a:cs typeface="Liberation Sans Narrow"/>
              </a:rPr>
              <a:t> </a:t>
            </a:r>
            <a:r>
              <a:rPr sz="1600" spc="105" dirty="0">
                <a:latin typeface="Liberation Sans Narrow"/>
                <a:cs typeface="Liberation Sans Narrow"/>
              </a:rPr>
              <a:t>posterior</a:t>
            </a:r>
            <a:r>
              <a:rPr sz="1600" spc="145" dirty="0">
                <a:latin typeface="Liberation Sans Narrow"/>
                <a:cs typeface="Liberation Sans Narrow"/>
              </a:rPr>
              <a:t> </a:t>
            </a:r>
            <a:r>
              <a:rPr sz="1600" spc="20" dirty="0">
                <a:latin typeface="Liberation Sans Narrow"/>
                <a:cs typeface="Liberation Sans Narrow"/>
              </a:rPr>
              <a:t>tightness,</a:t>
            </a:r>
            <a:r>
              <a:rPr sz="1600" spc="-40" dirty="0">
                <a:latin typeface="Liberation Sans Narrow"/>
                <a:cs typeface="Liberation Sans Narrow"/>
              </a:rPr>
              <a:t> </a:t>
            </a:r>
            <a:r>
              <a:rPr sz="1600" spc="20" dirty="0">
                <a:latin typeface="Liberation Sans Narrow"/>
                <a:cs typeface="Liberation Sans Narrow"/>
              </a:rPr>
              <a:t>if</a:t>
            </a:r>
            <a:r>
              <a:rPr sz="1600" spc="145" dirty="0">
                <a:latin typeface="Liberation Sans Narrow"/>
                <a:cs typeface="Liberation Sans Narrow"/>
              </a:rPr>
              <a:t> </a:t>
            </a:r>
            <a:r>
              <a:rPr sz="1600" spc="70" dirty="0">
                <a:latin typeface="Liberation Sans Narrow"/>
                <a:cs typeface="Liberation Sans Narrow"/>
              </a:rPr>
              <a:t>required</a:t>
            </a:r>
            <a:endParaRPr sz="1600">
              <a:latin typeface="Liberation Sans Narrow"/>
              <a:cs typeface="Liberation Sans Narrow"/>
            </a:endParaRPr>
          </a:p>
          <a:p>
            <a:pPr marL="329565" indent="-316865">
              <a:lnSpc>
                <a:spcPts val="1900"/>
              </a:lnSpc>
              <a:buChar char="•"/>
              <a:tabLst>
                <a:tab pos="329565" algn="l"/>
              </a:tabLst>
            </a:pPr>
            <a:r>
              <a:rPr sz="1600" spc="95" dirty="0">
                <a:latin typeface="Liberation Sans Narrow"/>
                <a:cs typeface="Liberation Sans Narrow"/>
              </a:rPr>
              <a:t>Incorporate</a:t>
            </a:r>
            <a:r>
              <a:rPr sz="1600" spc="240" dirty="0">
                <a:latin typeface="Liberation Sans Narrow"/>
                <a:cs typeface="Liberation Sans Narrow"/>
              </a:rPr>
              <a:t> </a:t>
            </a:r>
            <a:r>
              <a:rPr sz="1600" spc="85" dirty="0">
                <a:solidFill>
                  <a:srgbClr val="E32400"/>
                </a:solidFill>
                <a:latin typeface="Liberation Sans Narrow"/>
                <a:cs typeface="Liberation Sans Narrow"/>
              </a:rPr>
              <a:t>sports-</a:t>
            </a:r>
            <a:r>
              <a:rPr sz="1600" dirty="0">
                <a:solidFill>
                  <a:srgbClr val="E32400"/>
                </a:solidFill>
                <a:latin typeface="Liberation Sans Narrow"/>
                <a:cs typeface="Liberation Sans Narrow"/>
              </a:rPr>
              <a:t>specific</a:t>
            </a:r>
            <a:r>
              <a:rPr sz="1600" spc="254" dirty="0">
                <a:solidFill>
                  <a:srgbClr val="E32400"/>
                </a:solidFill>
                <a:latin typeface="Liberation Sans Narrow"/>
                <a:cs typeface="Liberation Sans Narrow"/>
              </a:rPr>
              <a:t> </a:t>
            </a:r>
            <a:r>
              <a:rPr sz="1600" spc="60" dirty="0">
                <a:solidFill>
                  <a:srgbClr val="E32400"/>
                </a:solidFill>
                <a:latin typeface="Liberation Sans Narrow"/>
                <a:cs typeface="Liberation Sans Narrow"/>
              </a:rPr>
              <a:t>rehabilitation</a:t>
            </a:r>
            <a:endParaRPr sz="1600">
              <a:latin typeface="Liberation Sans Narrow"/>
              <a:cs typeface="Liberation Sans Narrow"/>
            </a:endParaRPr>
          </a:p>
          <a:p>
            <a:pPr marL="329565" indent="-316865">
              <a:lnSpc>
                <a:spcPts val="1910"/>
              </a:lnSpc>
              <a:buClr>
                <a:srgbClr val="000000"/>
              </a:buClr>
              <a:buChar char="•"/>
              <a:tabLst>
                <a:tab pos="329565" algn="l"/>
              </a:tabLst>
            </a:pPr>
            <a:r>
              <a:rPr sz="1600" spc="60" dirty="0">
                <a:solidFill>
                  <a:srgbClr val="E32400"/>
                </a:solidFill>
                <a:latin typeface="Liberation Sans Narrow"/>
                <a:cs typeface="Liberation Sans Narrow"/>
              </a:rPr>
              <a:t>Plyometrics</a:t>
            </a:r>
            <a:r>
              <a:rPr sz="1600" spc="130" dirty="0">
                <a:solidFill>
                  <a:srgbClr val="E32400"/>
                </a:solidFill>
                <a:latin typeface="Liberation Sans Narrow"/>
                <a:cs typeface="Liberation Sans Narrow"/>
              </a:rPr>
              <a:t> </a:t>
            </a:r>
            <a:r>
              <a:rPr sz="1600" dirty="0">
                <a:solidFill>
                  <a:srgbClr val="E32400"/>
                </a:solidFill>
                <a:latin typeface="Liberation Sans Narrow"/>
                <a:cs typeface="Liberation Sans Narrow"/>
              </a:rPr>
              <a:t>and</a:t>
            </a:r>
            <a:r>
              <a:rPr sz="1600" spc="135" dirty="0">
                <a:solidFill>
                  <a:srgbClr val="E32400"/>
                </a:solidFill>
                <a:latin typeface="Liberation Sans Narrow"/>
                <a:cs typeface="Liberation Sans Narrow"/>
              </a:rPr>
              <a:t> </a:t>
            </a:r>
            <a:r>
              <a:rPr sz="1600" spc="100" dirty="0">
                <a:solidFill>
                  <a:srgbClr val="E32400"/>
                </a:solidFill>
                <a:latin typeface="Liberation Sans Narrow"/>
                <a:cs typeface="Liberation Sans Narrow"/>
              </a:rPr>
              <a:t>perturbation</a:t>
            </a:r>
            <a:r>
              <a:rPr sz="1600" spc="135" dirty="0">
                <a:solidFill>
                  <a:srgbClr val="E32400"/>
                </a:solidFill>
                <a:latin typeface="Liberation Sans Narrow"/>
                <a:cs typeface="Liberation Sans Narrow"/>
              </a:rPr>
              <a:t> </a:t>
            </a:r>
            <a:r>
              <a:rPr sz="1600" spc="55" dirty="0">
                <a:solidFill>
                  <a:srgbClr val="E32400"/>
                </a:solidFill>
                <a:latin typeface="Liberation Sans Narrow"/>
                <a:cs typeface="Liberation Sans Narrow"/>
              </a:rPr>
              <a:t>training</a:t>
            </a:r>
            <a:endParaRPr sz="1600">
              <a:latin typeface="Liberation Sans Narrow"/>
              <a:cs typeface="Liberation Sans Narrow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66800" y="6905497"/>
            <a:ext cx="5700395" cy="1721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100" dirty="0">
                <a:latin typeface="Trebuchet MS"/>
                <a:cs typeface="Trebuchet MS"/>
              </a:rPr>
              <a:t>3</a:t>
            </a:r>
            <a:r>
              <a:rPr sz="1600" b="1" spc="-40" dirty="0">
                <a:latin typeface="Trebuchet MS"/>
                <a:cs typeface="Trebuchet MS"/>
              </a:rPr>
              <a:t> </a:t>
            </a:r>
            <a:r>
              <a:rPr sz="1600" b="1" dirty="0">
                <a:latin typeface="Trebuchet MS"/>
                <a:cs typeface="Trebuchet MS"/>
              </a:rPr>
              <a:t>-</a:t>
            </a:r>
            <a:r>
              <a:rPr sz="1600" b="1" spc="-80" dirty="0">
                <a:latin typeface="Trebuchet MS"/>
                <a:cs typeface="Trebuchet MS"/>
              </a:rPr>
              <a:t> </a:t>
            </a:r>
            <a:r>
              <a:rPr sz="1600" b="1" spc="-100" dirty="0">
                <a:latin typeface="Trebuchet MS"/>
                <a:cs typeface="Trebuchet MS"/>
              </a:rPr>
              <a:t>6</a:t>
            </a:r>
            <a:r>
              <a:rPr sz="1600" b="1" spc="-40" dirty="0">
                <a:latin typeface="Trebuchet MS"/>
                <a:cs typeface="Trebuchet MS"/>
              </a:rPr>
              <a:t> </a:t>
            </a:r>
            <a:r>
              <a:rPr sz="1600" b="1" spc="-75" dirty="0">
                <a:latin typeface="Trebuchet MS"/>
                <a:cs typeface="Trebuchet MS"/>
              </a:rPr>
              <a:t>weeks</a:t>
            </a:r>
            <a:r>
              <a:rPr sz="1600" b="1" spc="-45" dirty="0">
                <a:latin typeface="Trebuchet MS"/>
                <a:cs typeface="Trebuchet MS"/>
              </a:rPr>
              <a:t> </a:t>
            </a:r>
            <a:r>
              <a:rPr sz="1600" b="1" spc="-60" dirty="0">
                <a:solidFill>
                  <a:srgbClr val="FF2600"/>
                </a:solidFill>
                <a:latin typeface="Trebuchet MS"/>
                <a:cs typeface="Trebuchet MS"/>
              </a:rPr>
              <a:t>Recovery</a:t>
            </a:r>
            <a:r>
              <a:rPr sz="1600" b="1" spc="-50" dirty="0">
                <a:solidFill>
                  <a:srgbClr val="FF2600"/>
                </a:solidFill>
                <a:latin typeface="Trebuchet MS"/>
                <a:cs typeface="Trebuchet MS"/>
              </a:rPr>
              <a:t> </a:t>
            </a:r>
            <a:r>
              <a:rPr sz="1600" b="1" spc="-10" dirty="0">
                <a:solidFill>
                  <a:srgbClr val="FF2600"/>
                </a:solidFill>
                <a:latin typeface="Trebuchet MS"/>
                <a:cs typeface="Trebuchet MS"/>
              </a:rPr>
              <a:t>Phase</a:t>
            </a:r>
            <a:endParaRPr sz="1600">
              <a:latin typeface="Trebuchet MS"/>
              <a:cs typeface="Trebuchet MS"/>
            </a:endParaRPr>
          </a:p>
          <a:p>
            <a:pPr marL="349250" indent="-196850">
              <a:lnSpc>
                <a:spcPts val="1910"/>
              </a:lnSpc>
              <a:spcBef>
                <a:spcPts val="10"/>
              </a:spcBef>
              <a:buChar char="•"/>
              <a:tabLst>
                <a:tab pos="349250" algn="l"/>
              </a:tabLst>
            </a:pPr>
            <a:r>
              <a:rPr sz="1600" spc="80" dirty="0">
                <a:latin typeface="Liberation Sans Narrow"/>
                <a:cs typeface="Liberation Sans Narrow"/>
              </a:rPr>
              <a:t>Wean</a:t>
            </a:r>
            <a:r>
              <a:rPr sz="1600" spc="85" dirty="0">
                <a:latin typeface="Liberation Sans Narrow"/>
                <a:cs typeface="Liberation Sans Narrow"/>
              </a:rPr>
              <a:t> </a:t>
            </a:r>
            <a:r>
              <a:rPr sz="1600" spc="70" dirty="0">
                <a:latin typeface="Liberation Sans Narrow"/>
                <a:cs typeface="Liberation Sans Narrow"/>
              </a:rPr>
              <a:t>off</a:t>
            </a:r>
            <a:r>
              <a:rPr sz="1600" spc="90" dirty="0">
                <a:latin typeface="Liberation Sans Narrow"/>
                <a:cs typeface="Liberation Sans Narrow"/>
              </a:rPr>
              <a:t> </a:t>
            </a:r>
            <a:r>
              <a:rPr sz="1600" spc="-10" dirty="0">
                <a:latin typeface="Liberation Sans Narrow"/>
                <a:cs typeface="Liberation Sans Narrow"/>
              </a:rPr>
              <a:t>sling</a:t>
            </a:r>
            <a:endParaRPr sz="1600">
              <a:latin typeface="Liberation Sans Narrow"/>
              <a:cs typeface="Liberation Sans Narrow"/>
            </a:endParaRPr>
          </a:p>
          <a:p>
            <a:pPr marL="349250" indent="-196850">
              <a:lnSpc>
                <a:spcPts val="1900"/>
              </a:lnSpc>
              <a:buChar char="•"/>
              <a:tabLst>
                <a:tab pos="349250" algn="l"/>
              </a:tabLst>
            </a:pPr>
            <a:r>
              <a:rPr sz="1600" dirty="0">
                <a:latin typeface="Liberation Sans Narrow"/>
                <a:cs typeface="Liberation Sans Narrow"/>
              </a:rPr>
              <a:t>Progress</a:t>
            </a:r>
            <a:r>
              <a:rPr sz="1600" spc="190" dirty="0">
                <a:latin typeface="Liberation Sans Narrow"/>
                <a:cs typeface="Liberation Sans Narrow"/>
              </a:rPr>
              <a:t> </a:t>
            </a:r>
            <a:r>
              <a:rPr sz="1600" dirty="0">
                <a:latin typeface="Liberation Sans Narrow"/>
                <a:cs typeface="Liberation Sans Narrow"/>
              </a:rPr>
              <a:t>active</a:t>
            </a:r>
            <a:r>
              <a:rPr sz="1600" spc="195" dirty="0">
                <a:latin typeface="Liberation Sans Narrow"/>
                <a:cs typeface="Liberation Sans Narrow"/>
              </a:rPr>
              <a:t> </a:t>
            </a:r>
            <a:r>
              <a:rPr sz="1600" dirty="0">
                <a:latin typeface="Liberation Sans Narrow"/>
                <a:cs typeface="Liberation Sans Narrow"/>
              </a:rPr>
              <a:t>assisted</a:t>
            </a:r>
            <a:r>
              <a:rPr sz="1600" spc="195" dirty="0">
                <a:latin typeface="Liberation Sans Narrow"/>
                <a:cs typeface="Liberation Sans Narrow"/>
              </a:rPr>
              <a:t> </a:t>
            </a:r>
            <a:r>
              <a:rPr sz="1600" spc="160" dirty="0">
                <a:latin typeface="Liberation Sans Narrow"/>
                <a:cs typeface="Liberation Sans Narrow"/>
              </a:rPr>
              <a:t>to</a:t>
            </a:r>
            <a:r>
              <a:rPr sz="1600" spc="195" dirty="0">
                <a:latin typeface="Liberation Sans Narrow"/>
                <a:cs typeface="Liberation Sans Narrow"/>
              </a:rPr>
              <a:t> </a:t>
            </a:r>
            <a:r>
              <a:rPr sz="1600" dirty="0">
                <a:latin typeface="Liberation Sans Narrow"/>
                <a:cs typeface="Liberation Sans Narrow"/>
              </a:rPr>
              <a:t>active</a:t>
            </a:r>
            <a:r>
              <a:rPr sz="1600" spc="195" dirty="0">
                <a:latin typeface="Liberation Sans Narrow"/>
                <a:cs typeface="Liberation Sans Narrow"/>
              </a:rPr>
              <a:t> </a:t>
            </a:r>
            <a:r>
              <a:rPr sz="1600" spc="110" dirty="0">
                <a:latin typeface="Liberation Sans Narrow"/>
                <a:cs typeface="Liberation Sans Narrow"/>
              </a:rPr>
              <a:t>ROM</a:t>
            </a:r>
            <a:r>
              <a:rPr sz="1600" spc="195" dirty="0">
                <a:latin typeface="Liberation Sans Narrow"/>
                <a:cs typeface="Liberation Sans Narrow"/>
              </a:rPr>
              <a:t> </a:t>
            </a:r>
            <a:r>
              <a:rPr sz="1600" dirty="0">
                <a:latin typeface="Liberation Sans Narrow"/>
                <a:cs typeface="Liberation Sans Narrow"/>
              </a:rPr>
              <a:t>as</a:t>
            </a:r>
            <a:r>
              <a:rPr sz="1600" spc="195" dirty="0">
                <a:latin typeface="Liberation Sans Narrow"/>
                <a:cs typeface="Liberation Sans Narrow"/>
              </a:rPr>
              <a:t> </a:t>
            </a:r>
            <a:r>
              <a:rPr sz="1600" spc="80" dirty="0">
                <a:latin typeface="Liberation Sans Narrow"/>
                <a:cs typeface="Liberation Sans Narrow"/>
              </a:rPr>
              <a:t>comfortable</a:t>
            </a:r>
            <a:endParaRPr sz="1600">
              <a:latin typeface="Liberation Sans Narrow"/>
              <a:cs typeface="Liberation Sans Narrow"/>
            </a:endParaRPr>
          </a:p>
          <a:p>
            <a:pPr marL="348615" marR="5080" indent="-196850">
              <a:lnSpc>
                <a:spcPts val="1900"/>
              </a:lnSpc>
              <a:spcBef>
                <a:spcPts val="70"/>
              </a:spcBef>
              <a:buChar char="•"/>
              <a:tabLst>
                <a:tab pos="350520" algn="l"/>
              </a:tabLst>
            </a:pPr>
            <a:r>
              <a:rPr sz="1600" spc="80" dirty="0">
                <a:latin typeface="Liberation Sans Narrow"/>
                <a:cs typeface="Liberation Sans Narrow"/>
              </a:rPr>
              <a:t>open</a:t>
            </a:r>
            <a:r>
              <a:rPr sz="1600" spc="105" dirty="0">
                <a:latin typeface="Liberation Sans Narrow"/>
                <a:cs typeface="Liberation Sans Narrow"/>
              </a:rPr>
              <a:t> </a:t>
            </a:r>
            <a:r>
              <a:rPr sz="1600" dirty="0">
                <a:latin typeface="Liberation Sans Narrow"/>
                <a:cs typeface="Liberation Sans Narrow"/>
              </a:rPr>
              <a:t>chain</a:t>
            </a:r>
            <a:r>
              <a:rPr sz="1600" spc="110" dirty="0">
                <a:latin typeface="Liberation Sans Narrow"/>
                <a:cs typeface="Liberation Sans Narrow"/>
              </a:rPr>
              <a:t> </a:t>
            </a:r>
            <a:r>
              <a:rPr sz="1600" dirty="0">
                <a:latin typeface="Liberation Sans Narrow"/>
                <a:cs typeface="Liberation Sans Narrow"/>
              </a:rPr>
              <a:t>gh</a:t>
            </a:r>
            <a:r>
              <a:rPr sz="1600" spc="110" dirty="0">
                <a:latin typeface="Liberation Sans Narrow"/>
                <a:cs typeface="Liberation Sans Narrow"/>
              </a:rPr>
              <a:t> </a:t>
            </a:r>
            <a:r>
              <a:rPr sz="1600" spc="100" dirty="0">
                <a:latin typeface="Liberation Sans Narrow"/>
                <a:cs typeface="Liberation Sans Narrow"/>
              </a:rPr>
              <a:t>joint</a:t>
            </a:r>
            <a:r>
              <a:rPr sz="1600" spc="110" dirty="0">
                <a:latin typeface="Liberation Sans Narrow"/>
                <a:cs typeface="Liberation Sans Narrow"/>
              </a:rPr>
              <a:t> ROM</a:t>
            </a:r>
            <a:r>
              <a:rPr sz="1600" spc="105" dirty="0">
                <a:latin typeface="Liberation Sans Narrow"/>
                <a:cs typeface="Liberation Sans Narrow"/>
              </a:rPr>
              <a:t> </a:t>
            </a:r>
            <a:r>
              <a:rPr sz="1600" spc="120" dirty="0">
                <a:latin typeface="Liberation Sans Narrow"/>
                <a:cs typeface="Liberation Sans Narrow"/>
              </a:rPr>
              <a:t>with</a:t>
            </a:r>
            <a:r>
              <a:rPr sz="1600" spc="110" dirty="0">
                <a:latin typeface="Liberation Sans Narrow"/>
                <a:cs typeface="Liberation Sans Narrow"/>
              </a:rPr>
              <a:t> </a:t>
            </a:r>
            <a:r>
              <a:rPr sz="1600" spc="95" dirty="0">
                <a:latin typeface="Liberation Sans Narrow"/>
                <a:cs typeface="Liberation Sans Narrow"/>
              </a:rPr>
              <a:t>RC</a:t>
            </a:r>
            <a:r>
              <a:rPr sz="1600" spc="110" dirty="0">
                <a:latin typeface="Liberation Sans Narrow"/>
                <a:cs typeface="Liberation Sans Narrow"/>
              </a:rPr>
              <a:t> </a:t>
            </a:r>
            <a:r>
              <a:rPr sz="1600" spc="50" dirty="0">
                <a:latin typeface="Liberation Sans Narrow"/>
                <a:cs typeface="Liberation Sans Narrow"/>
              </a:rPr>
              <a:t>graded</a:t>
            </a:r>
            <a:r>
              <a:rPr sz="1600" spc="110" dirty="0">
                <a:latin typeface="Liberation Sans Narrow"/>
                <a:cs typeface="Liberation Sans Narrow"/>
              </a:rPr>
              <a:t>  </a:t>
            </a:r>
            <a:r>
              <a:rPr sz="1600" spc="55" dirty="0">
                <a:latin typeface="Liberation Sans Narrow"/>
                <a:cs typeface="Liberation Sans Narrow"/>
              </a:rPr>
              <a:t>strengthening</a:t>
            </a:r>
            <a:r>
              <a:rPr sz="1600" spc="110" dirty="0">
                <a:latin typeface="Liberation Sans Narrow"/>
                <a:cs typeface="Liberation Sans Narrow"/>
              </a:rPr>
              <a:t> </a:t>
            </a:r>
            <a:r>
              <a:rPr sz="1600" spc="80" dirty="0">
                <a:latin typeface="Liberation Sans Narrow"/>
                <a:cs typeface="Liberation Sans Narrow"/>
              </a:rPr>
              <a:t>through 	</a:t>
            </a:r>
            <a:r>
              <a:rPr sz="1600" spc="50" dirty="0">
                <a:latin typeface="Liberation Sans Narrow"/>
                <a:cs typeface="Liberation Sans Narrow"/>
              </a:rPr>
              <a:t>painfree</a:t>
            </a:r>
            <a:r>
              <a:rPr sz="1600" spc="100" dirty="0">
                <a:latin typeface="Liberation Sans Narrow"/>
                <a:cs typeface="Liberation Sans Narrow"/>
              </a:rPr>
              <a:t> </a:t>
            </a:r>
            <a:r>
              <a:rPr sz="1600" spc="85" dirty="0">
                <a:latin typeface="Liberation Sans Narrow"/>
                <a:cs typeface="Liberation Sans Narrow"/>
              </a:rPr>
              <a:t>ROM</a:t>
            </a:r>
            <a:endParaRPr sz="1600">
              <a:latin typeface="Liberation Sans Narrow"/>
              <a:cs typeface="Liberation Sans Narrow"/>
            </a:endParaRPr>
          </a:p>
          <a:p>
            <a:pPr marL="349250" indent="-196850">
              <a:lnSpc>
                <a:spcPts val="1830"/>
              </a:lnSpc>
              <a:buChar char="•"/>
              <a:tabLst>
                <a:tab pos="349250" algn="l"/>
              </a:tabLst>
            </a:pPr>
            <a:r>
              <a:rPr sz="1600" spc="200" dirty="0">
                <a:latin typeface="Liberation Sans Narrow"/>
                <a:cs typeface="Liberation Sans Narrow"/>
              </a:rPr>
              <a:t>Do</a:t>
            </a:r>
            <a:r>
              <a:rPr sz="1600" spc="80" dirty="0">
                <a:latin typeface="Liberation Sans Narrow"/>
                <a:cs typeface="Liberation Sans Narrow"/>
              </a:rPr>
              <a:t> </a:t>
            </a:r>
            <a:r>
              <a:rPr sz="1600" spc="130" dirty="0">
                <a:latin typeface="Liberation Sans Narrow"/>
                <a:cs typeface="Liberation Sans Narrow"/>
              </a:rPr>
              <a:t>not</a:t>
            </a:r>
            <a:r>
              <a:rPr sz="1600" spc="85" dirty="0">
                <a:latin typeface="Liberation Sans Narrow"/>
                <a:cs typeface="Liberation Sans Narrow"/>
              </a:rPr>
              <a:t> </a:t>
            </a:r>
            <a:r>
              <a:rPr sz="1600" spc="75" dirty="0">
                <a:latin typeface="Liberation Sans Narrow"/>
                <a:cs typeface="Liberation Sans Narrow"/>
              </a:rPr>
              <a:t>force</a:t>
            </a:r>
            <a:r>
              <a:rPr sz="1600" spc="80" dirty="0">
                <a:latin typeface="Liberation Sans Narrow"/>
                <a:cs typeface="Liberation Sans Narrow"/>
              </a:rPr>
              <a:t> </a:t>
            </a:r>
            <a:r>
              <a:rPr sz="1600" spc="170" dirty="0">
                <a:latin typeface="Liberation Sans Narrow"/>
                <a:cs typeface="Liberation Sans Narrow"/>
              </a:rPr>
              <a:t>or</a:t>
            </a:r>
            <a:r>
              <a:rPr sz="1600" spc="85" dirty="0">
                <a:latin typeface="Liberation Sans Narrow"/>
                <a:cs typeface="Liberation Sans Narrow"/>
              </a:rPr>
              <a:t> </a:t>
            </a:r>
            <a:r>
              <a:rPr sz="1600" spc="70" dirty="0">
                <a:latin typeface="Liberation Sans Narrow"/>
                <a:cs typeface="Liberation Sans Narrow"/>
              </a:rPr>
              <a:t>stretch</a:t>
            </a:r>
            <a:endParaRPr sz="1600">
              <a:latin typeface="Liberation Sans Narrow"/>
              <a:cs typeface="Liberation Sans Narrow"/>
            </a:endParaRPr>
          </a:p>
          <a:p>
            <a:pPr marL="349250" indent="-196850">
              <a:lnSpc>
                <a:spcPts val="1910"/>
              </a:lnSpc>
              <a:buChar char="•"/>
              <a:tabLst>
                <a:tab pos="349250" algn="l"/>
              </a:tabLst>
            </a:pPr>
            <a:r>
              <a:rPr sz="1600" spc="220" dirty="0">
                <a:latin typeface="Liberation Sans Narrow"/>
                <a:cs typeface="Liberation Sans Narrow"/>
              </a:rPr>
              <a:t>No</a:t>
            </a:r>
            <a:r>
              <a:rPr sz="1600" spc="90" dirty="0">
                <a:latin typeface="Liberation Sans Narrow"/>
                <a:cs typeface="Liberation Sans Narrow"/>
              </a:rPr>
              <a:t> </a:t>
            </a:r>
            <a:r>
              <a:rPr sz="1600" spc="80" dirty="0">
                <a:latin typeface="Liberation Sans Narrow"/>
                <a:cs typeface="Liberation Sans Narrow"/>
              </a:rPr>
              <a:t>combined</a:t>
            </a:r>
            <a:r>
              <a:rPr sz="1600" spc="95" dirty="0">
                <a:latin typeface="Liberation Sans Narrow"/>
                <a:cs typeface="Liberation Sans Narrow"/>
              </a:rPr>
              <a:t> </a:t>
            </a:r>
            <a:r>
              <a:rPr sz="1600" spc="70" dirty="0">
                <a:latin typeface="Liberation Sans Narrow"/>
                <a:cs typeface="Liberation Sans Narrow"/>
              </a:rPr>
              <a:t>abduction</a:t>
            </a:r>
            <a:r>
              <a:rPr sz="1600" spc="90" dirty="0">
                <a:latin typeface="Liberation Sans Narrow"/>
                <a:cs typeface="Liberation Sans Narrow"/>
              </a:rPr>
              <a:t> </a:t>
            </a:r>
            <a:r>
              <a:rPr sz="1600" spc="120" dirty="0">
                <a:latin typeface="Liberation Sans Narrow"/>
                <a:cs typeface="Liberation Sans Narrow"/>
              </a:rPr>
              <a:t>&amp;</a:t>
            </a:r>
            <a:r>
              <a:rPr sz="1600" spc="95" dirty="0">
                <a:latin typeface="Liberation Sans Narrow"/>
                <a:cs typeface="Liberation Sans Narrow"/>
              </a:rPr>
              <a:t> </a:t>
            </a:r>
            <a:r>
              <a:rPr sz="1600" spc="80" dirty="0">
                <a:latin typeface="Liberation Sans Narrow"/>
                <a:cs typeface="Liberation Sans Narrow"/>
              </a:rPr>
              <a:t>external</a:t>
            </a:r>
            <a:r>
              <a:rPr sz="1600" spc="90" dirty="0">
                <a:latin typeface="Liberation Sans Narrow"/>
                <a:cs typeface="Liberation Sans Narrow"/>
              </a:rPr>
              <a:t> </a:t>
            </a:r>
            <a:r>
              <a:rPr sz="1600" spc="95" dirty="0">
                <a:latin typeface="Liberation Sans Narrow"/>
                <a:cs typeface="Liberation Sans Narrow"/>
              </a:rPr>
              <a:t>rotation</a:t>
            </a:r>
            <a:endParaRPr sz="1600">
              <a:latin typeface="Liberation Sans Narrow"/>
              <a:cs typeface="Liberation Sans Narrow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55845" y="2012527"/>
            <a:ext cx="12032615" cy="7665084"/>
            <a:chOff x="355845" y="2012527"/>
            <a:chExt cx="12032615" cy="7665084"/>
          </a:xfrm>
        </p:grpSpPr>
        <p:sp>
          <p:nvSpPr>
            <p:cNvPr id="9" name="object 9"/>
            <p:cNvSpPr/>
            <p:nvPr/>
          </p:nvSpPr>
          <p:spPr>
            <a:xfrm>
              <a:off x="1015999" y="2413000"/>
              <a:ext cx="11372215" cy="7264400"/>
            </a:xfrm>
            <a:custGeom>
              <a:avLst/>
              <a:gdLst/>
              <a:ahLst/>
              <a:cxnLst/>
              <a:rect l="l" t="t" r="r" b="b"/>
              <a:pathLst>
                <a:path w="11372215" h="7264400">
                  <a:moveTo>
                    <a:pt x="6098768" y="0"/>
                  </a:moveTo>
                  <a:lnTo>
                    <a:pt x="6098768" y="7264019"/>
                  </a:lnTo>
                </a:path>
                <a:path w="11372215" h="7264400">
                  <a:moveTo>
                    <a:pt x="0" y="4467098"/>
                  </a:moveTo>
                  <a:lnTo>
                    <a:pt x="6098768" y="4467098"/>
                  </a:lnTo>
                </a:path>
                <a:path w="11372215" h="7264400">
                  <a:moveTo>
                    <a:pt x="12700" y="0"/>
                  </a:moveTo>
                  <a:lnTo>
                    <a:pt x="12700" y="7264019"/>
                  </a:lnTo>
                </a:path>
                <a:path w="11372215" h="7264400">
                  <a:moveTo>
                    <a:pt x="11359388" y="0"/>
                  </a:moveTo>
                  <a:lnTo>
                    <a:pt x="11359388" y="7264019"/>
                  </a:lnTo>
                </a:path>
                <a:path w="11372215" h="7264400">
                  <a:moveTo>
                    <a:pt x="0" y="12700"/>
                  </a:moveTo>
                  <a:lnTo>
                    <a:pt x="11372088" y="12700"/>
                  </a:lnTo>
                </a:path>
                <a:path w="11372215" h="7264400">
                  <a:moveTo>
                    <a:pt x="0" y="7251319"/>
                  </a:moveTo>
                  <a:lnTo>
                    <a:pt x="11372088" y="7251319"/>
                  </a:lnTo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68545" y="2025227"/>
              <a:ext cx="6699250" cy="3199765"/>
            </a:xfrm>
            <a:custGeom>
              <a:avLst/>
              <a:gdLst/>
              <a:ahLst/>
              <a:cxnLst/>
              <a:rect l="l" t="t" r="r" b="b"/>
              <a:pathLst>
                <a:path w="6699250" h="3199765">
                  <a:moveTo>
                    <a:pt x="5718124" y="468536"/>
                  </a:moveTo>
                  <a:lnTo>
                    <a:pt x="5768428" y="493073"/>
                  </a:lnTo>
                  <a:lnTo>
                    <a:pt x="5817409" y="517992"/>
                  </a:lnTo>
                  <a:lnTo>
                    <a:pt x="5865066" y="543284"/>
                  </a:lnTo>
                  <a:lnTo>
                    <a:pt x="5911399" y="568938"/>
                  </a:lnTo>
                  <a:lnTo>
                    <a:pt x="5956408" y="594944"/>
                  </a:lnTo>
                  <a:lnTo>
                    <a:pt x="6000094" y="621292"/>
                  </a:lnTo>
                  <a:lnTo>
                    <a:pt x="6042455" y="647972"/>
                  </a:lnTo>
                  <a:lnTo>
                    <a:pt x="6083493" y="674973"/>
                  </a:lnTo>
                  <a:lnTo>
                    <a:pt x="6123207" y="702285"/>
                  </a:lnTo>
                  <a:lnTo>
                    <a:pt x="6161598" y="729898"/>
                  </a:lnTo>
                  <a:lnTo>
                    <a:pt x="6198664" y="757802"/>
                  </a:lnTo>
                  <a:lnTo>
                    <a:pt x="6234407" y="785987"/>
                  </a:lnTo>
                  <a:lnTo>
                    <a:pt x="6268826" y="814442"/>
                  </a:lnTo>
                  <a:lnTo>
                    <a:pt x="6301921" y="843157"/>
                  </a:lnTo>
                  <a:lnTo>
                    <a:pt x="6333692" y="872122"/>
                  </a:lnTo>
                  <a:lnTo>
                    <a:pt x="6364140" y="901327"/>
                  </a:lnTo>
                  <a:lnTo>
                    <a:pt x="6393263" y="930761"/>
                  </a:lnTo>
                  <a:lnTo>
                    <a:pt x="6421063" y="960415"/>
                  </a:lnTo>
                  <a:lnTo>
                    <a:pt x="6447539" y="990278"/>
                  </a:lnTo>
                  <a:lnTo>
                    <a:pt x="6472691" y="1020340"/>
                  </a:lnTo>
                  <a:lnTo>
                    <a:pt x="6496520" y="1050591"/>
                  </a:lnTo>
                  <a:lnTo>
                    <a:pt x="6540205" y="1111618"/>
                  </a:lnTo>
                  <a:lnTo>
                    <a:pt x="6578596" y="1173278"/>
                  </a:lnTo>
                  <a:lnTo>
                    <a:pt x="6611691" y="1235488"/>
                  </a:lnTo>
                  <a:lnTo>
                    <a:pt x="6639491" y="1298168"/>
                  </a:lnTo>
                  <a:lnTo>
                    <a:pt x="6661995" y="1361236"/>
                  </a:lnTo>
                  <a:lnTo>
                    <a:pt x="6679205" y="1424610"/>
                  </a:lnTo>
                  <a:lnTo>
                    <a:pt x="6691119" y="1488208"/>
                  </a:lnTo>
                  <a:lnTo>
                    <a:pt x="6697738" y="1551950"/>
                  </a:lnTo>
                  <a:lnTo>
                    <a:pt x="6699062" y="1583848"/>
                  </a:lnTo>
                  <a:lnTo>
                    <a:pt x="6699062" y="1615752"/>
                  </a:lnTo>
                  <a:lnTo>
                    <a:pt x="6695090" y="1679534"/>
                  </a:lnTo>
                  <a:lnTo>
                    <a:pt x="6685824" y="1743214"/>
                  </a:lnTo>
                  <a:lnTo>
                    <a:pt x="6671262" y="1806710"/>
                  </a:lnTo>
                  <a:lnTo>
                    <a:pt x="6651405" y="1869941"/>
                  </a:lnTo>
                  <a:lnTo>
                    <a:pt x="6626253" y="1932825"/>
                  </a:lnTo>
                  <a:lnTo>
                    <a:pt x="6595805" y="1995280"/>
                  </a:lnTo>
                  <a:lnTo>
                    <a:pt x="6560062" y="2057226"/>
                  </a:lnTo>
                  <a:lnTo>
                    <a:pt x="6519025" y="2118579"/>
                  </a:lnTo>
                  <a:lnTo>
                    <a:pt x="6472691" y="2179259"/>
                  </a:lnTo>
                  <a:lnTo>
                    <a:pt x="6447539" y="2209321"/>
                  </a:lnTo>
                  <a:lnTo>
                    <a:pt x="6421063" y="2239184"/>
                  </a:lnTo>
                  <a:lnTo>
                    <a:pt x="6393263" y="2268838"/>
                  </a:lnTo>
                  <a:lnTo>
                    <a:pt x="6364140" y="2298272"/>
                  </a:lnTo>
                  <a:lnTo>
                    <a:pt x="6333692" y="2327477"/>
                  </a:lnTo>
                  <a:lnTo>
                    <a:pt x="6301921" y="2356442"/>
                  </a:lnTo>
                  <a:lnTo>
                    <a:pt x="6268826" y="2385157"/>
                  </a:lnTo>
                  <a:lnTo>
                    <a:pt x="6234407" y="2413612"/>
                  </a:lnTo>
                  <a:lnTo>
                    <a:pt x="6198664" y="2441797"/>
                  </a:lnTo>
                  <a:lnTo>
                    <a:pt x="6161598" y="2469700"/>
                  </a:lnTo>
                  <a:lnTo>
                    <a:pt x="6123207" y="2497314"/>
                  </a:lnTo>
                  <a:lnTo>
                    <a:pt x="6083493" y="2524626"/>
                  </a:lnTo>
                  <a:lnTo>
                    <a:pt x="6042455" y="2551626"/>
                  </a:lnTo>
                  <a:lnTo>
                    <a:pt x="6000094" y="2578306"/>
                  </a:lnTo>
                  <a:lnTo>
                    <a:pt x="5956408" y="2604654"/>
                  </a:lnTo>
                  <a:lnTo>
                    <a:pt x="5911399" y="2630660"/>
                  </a:lnTo>
                  <a:lnTo>
                    <a:pt x="5865066" y="2656314"/>
                  </a:lnTo>
                  <a:lnTo>
                    <a:pt x="5817409" y="2681605"/>
                  </a:lnTo>
                  <a:lnTo>
                    <a:pt x="5768428" y="2706525"/>
                  </a:lnTo>
                  <a:lnTo>
                    <a:pt x="5718124" y="2731061"/>
                  </a:lnTo>
                  <a:lnTo>
                    <a:pt x="5678236" y="2749803"/>
                  </a:lnTo>
                  <a:lnTo>
                    <a:pt x="5637861" y="2768162"/>
                  </a:lnTo>
                  <a:lnTo>
                    <a:pt x="5597008" y="2786138"/>
                  </a:lnTo>
                  <a:lnTo>
                    <a:pt x="5555688" y="2803732"/>
                  </a:lnTo>
                  <a:lnTo>
                    <a:pt x="5513911" y="2820943"/>
                  </a:lnTo>
                  <a:lnTo>
                    <a:pt x="5471686" y="2837772"/>
                  </a:lnTo>
                  <a:lnTo>
                    <a:pt x="5429024" y="2854219"/>
                  </a:lnTo>
                  <a:lnTo>
                    <a:pt x="5385935" y="2870283"/>
                  </a:lnTo>
                  <a:lnTo>
                    <a:pt x="5342429" y="2885965"/>
                  </a:lnTo>
                  <a:lnTo>
                    <a:pt x="5298515" y="2901264"/>
                  </a:lnTo>
                  <a:lnTo>
                    <a:pt x="5254205" y="2916180"/>
                  </a:lnTo>
                  <a:lnTo>
                    <a:pt x="5209507" y="2930714"/>
                  </a:lnTo>
                  <a:lnTo>
                    <a:pt x="5164433" y="2944866"/>
                  </a:lnTo>
                  <a:lnTo>
                    <a:pt x="5118992" y="2958635"/>
                  </a:lnTo>
                  <a:lnTo>
                    <a:pt x="5073193" y="2972022"/>
                  </a:lnTo>
                  <a:lnTo>
                    <a:pt x="5027048" y="2985026"/>
                  </a:lnTo>
                  <a:lnTo>
                    <a:pt x="4980567" y="2997648"/>
                  </a:lnTo>
                  <a:lnTo>
                    <a:pt x="4933758" y="3009887"/>
                  </a:lnTo>
                  <a:lnTo>
                    <a:pt x="4886633" y="3021744"/>
                  </a:lnTo>
                  <a:lnTo>
                    <a:pt x="4839202" y="3033218"/>
                  </a:lnTo>
                  <a:lnTo>
                    <a:pt x="4791474" y="3044310"/>
                  </a:lnTo>
                  <a:lnTo>
                    <a:pt x="4743459" y="3055019"/>
                  </a:lnTo>
                  <a:lnTo>
                    <a:pt x="4695168" y="3065346"/>
                  </a:lnTo>
                  <a:lnTo>
                    <a:pt x="4646611" y="3075291"/>
                  </a:lnTo>
                  <a:lnTo>
                    <a:pt x="4597797" y="3084853"/>
                  </a:lnTo>
                  <a:lnTo>
                    <a:pt x="4548737" y="3094032"/>
                  </a:lnTo>
                  <a:lnTo>
                    <a:pt x="4499441" y="3102829"/>
                  </a:lnTo>
                  <a:lnTo>
                    <a:pt x="4449919" y="3111244"/>
                  </a:lnTo>
                  <a:lnTo>
                    <a:pt x="4400180" y="3119276"/>
                  </a:lnTo>
                  <a:lnTo>
                    <a:pt x="4350236" y="3126925"/>
                  </a:lnTo>
                  <a:lnTo>
                    <a:pt x="4300095" y="3134192"/>
                  </a:lnTo>
                  <a:lnTo>
                    <a:pt x="4249769" y="3141077"/>
                  </a:lnTo>
                  <a:lnTo>
                    <a:pt x="4199266" y="3147579"/>
                  </a:lnTo>
                  <a:lnTo>
                    <a:pt x="4148598" y="3153699"/>
                  </a:lnTo>
                  <a:lnTo>
                    <a:pt x="4097774" y="3159436"/>
                  </a:lnTo>
                  <a:lnTo>
                    <a:pt x="4046804" y="3164790"/>
                  </a:lnTo>
                  <a:lnTo>
                    <a:pt x="3995699" y="3169763"/>
                  </a:lnTo>
                  <a:lnTo>
                    <a:pt x="3944468" y="3174352"/>
                  </a:lnTo>
                  <a:lnTo>
                    <a:pt x="3893121" y="3178560"/>
                  </a:lnTo>
                  <a:lnTo>
                    <a:pt x="3841669" y="3182384"/>
                  </a:lnTo>
                  <a:lnTo>
                    <a:pt x="3790121" y="3185827"/>
                  </a:lnTo>
                  <a:lnTo>
                    <a:pt x="3738488" y="3188886"/>
                  </a:lnTo>
                  <a:lnTo>
                    <a:pt x="3686779" y="3191564"/>
                  </a:lnTo>
                  <a:lnTo>
                    <a:pt x="3635005" y="3193859"/>
                  </a:lnTo>
                  <a:lnTo>
                    <a:pt x="3583176" y="3195771"/>
                  </a:lnTo>
                  <a:lnTo>
                    <a:pt x="3531301" y="3197301"/>
                  </a:lnTo>
                  <a:lnTo>
                    <a:pt x="3479392" y="3198448"/>
                  </a:lnTo>
                  <a:lnTo>
                    <a:pt x="3427457" y="3199213"/>
                  </a:lnTo>
                  <a:lnTo>
                    <a:pt x="3375507" y="3199596"/>
                  </a:lnTo>
                  <a:lnTo>
                    <a:pt x="3323552" y="3199596"/>
                  </a:lnTo>
                  <a:lnTo>
                    <a:pt x="3271602" y="3199213"/>
                  </a:lnTo>
                  <a:lnTo>
                    <a:pt x="3219668" y="3198448"/>
                  </a:lnTo>
                  <a:lnTo>
                    <a:pt x="3167758" y="3197301"/>
                  </a:lnTo>
                  <a:lnTo>
                    <a:pt x="3115884" y="3195771"/>
                  </a:lnTo>
                  <a:lnTo>
                    <a:pt x="3064054" y="3193859"/>
                  </a:lnTo>
                  <a:lnTo>
                    <a:pt x="3012280" y="3191564"/>
                  </a:lnTo>
                  <a:lnTo>
                    <a:pt x="2960572" y="3188886"/>
                  </a:lnTo>
                  <a:lnTo>
                    <a:pt x="2908939" y="3185827"/>
                  </a:lnTo>
                  <a:lnTo>
                    <a:pt x="2857391" y="3182384"/>
                  </a:lnTo>
                  <a:lnTo>
                    <a:pt x="2805939" y="3178560"/>
                  </a:lnTo>
                  <a:lnTo>
                    <a:pt x="2754592" y="3174352"/>
                  </a:lnTo>
                  <a:lnTo>
                    <a:pt x="2703361" y="3169763"/>
                  </a:lnTo>
                  <a:lnTo>
                    <a:pt x="2652255" y="3164790"/>
                  </a:lnTo>
                  <a:lnTo>
                    <a:pt x="2601286" y="3159436"/>
                  </a:lnTo>
                  <a:lnTo>
                    <a:pt x="2550462" y="3153699"/>
                  </a:lnTo>
                  <a:lnTo>
                    <a:pt x="2499793" y="3147579"/>
                  </a:lnTo>
                  <a:lnTo>
                    <a:pt x="2449291" y="3141077"/>
                  </a:lnTo>
                  <a:lnTo>
                    <a:pt x="2398965" y="3134192"/>
                  </a:lnTo>
                  <a:lnTo>
                    <a:pt x="2348824" y="3126925"/>
                  </a:lnTo>
                  <a:lnTo>
                    <a:pt x="2298880" y="3119276"/>
                  </a:lnTo>
                  <a:lnTo>
                    <a:pt x="2249141" y="3111244"/>
                  </a:lnTo>
                  <a:lnTo>
                    <a:pt x="2199619" y="3102829"/>
                  </a:lnTo>
                  <a:lnTo>
                    <a:pt x="2150323" y="3094032"/>
                  </a:lnTo>
                  <a:lnTo>
                    <a:pt x="2101263" y="3084853"/>
                  </a:lnTo>
                  <a:lnTo>
                    <a:pt x="2052449" y="3075291"/>
                  </a:lnTo>
                  <a:lnTo>
                    <a:pt x="2003892" y="3065346"/>
                  </a:lnTo>
                  <a:lnTo>
                    <a:pt x="1955601" y="3055019"/>
                  </a:lnTo>
                  <a:lnTo>
                    <a:pt x="1907586" y="3044310"/>
                  </a:lnTo>
                  <a:lnTo>
                    <a:pt x="1859858" y="3033218"/>
                  </a:lnTo>
                  <a:lnTo>
                    <a:pt x="1812427" y="3021744"/>
                  </a:lnTo>
                  <a:lnTo>
                    <a:pt x="1765302" y="3009887"/>
                  </a:lnTo>
                  <a:lnTo>
                    <a:pt x="1718494" y="2997648"/>
                  </a:lnTo>
                  <a:lnTo>
                    <a:pt x="1672012" y="2985026"/>
                  </a:lnTo>
                  <a:lnTo>
                    <a:pt x="1625867" y="2972022"/>
                  </a:lnTo>
                  <a:lnTo>
                    <a:pt x="1580069" y="2958635"/>
                  </a:lnTo>
                  <a:lnTo>
                    <a:pt x="1534628" y="2944866"/>
                  </a:lnTo>
                  <a:lnTo>
                    <a:pt x="1489554" y="2930714"/>
                  </a:lnTo>
                  <a:lnTo>
                    <a:pt x="1444856" y="2916180"/>
                  </a:lnTo>
                  <a:lnTo>
                    <a:pt x="1400546" y="2901264"/>
                  </a:lnTo>
                  <a:lnTo>
                    <a:pt x="1356633" y="2885965"/>
                  </a:lnTo>
                  <a:lnTo>
                    <a:pt x="1313126" y="2870283"/>
                  </a:lnTo>
                  <a:lnTo>
                    <a:pt x="1270037" y="2854219"/>
                  </a:lnTo>
                  <a:lnTo>
                    <a:pt x="1227376" y="2837772"/>
                  </a:lnTo>
                  <a:lnTo>
                    <a:pt x="1185151" y="2820943"/>
                  </a:lnTo>
                  <a:lnTo>
                    <a:pt x="1143374" y="2803732"/>
                  </a:lnTo>
                  <a:lnTo>
                    <a:pt x="1102054" y="2786138"/>
                  </a:lnTo>
                  <a:lnTo>
                    <a:pt x="1061201" y="2768162"/>
                  </a:lnTo>
                  <a:lnTo>
                    <a:pt x="1020826" y="2749803"/>
                  </a:lnTo>
                  <a:lnTo>
                    <a:pt x="980939" y="2731061"/>
                  </a:lnTo>
                  <a:lnTo>
                    <a:pt x="930634" y="2706525"/>
                  </a:lnTo>
                  <a:lnTo>
                    <a:pt x="881653" y="2681605"/>
                  </a:lnTo>
                  <a:lnTo>
                    <a:pt x="833996" y="2656314"/>
                  </a:lnTo>
                  <a:lnTo>
                    <a:pt x="787663" y="2630660"/>
                  </a:lnTo>
                  <a:lnTo>
                    <a:pt x="742654" y="2604654"/>
                  </a:lnTo>
                  <a:lnTo>
                    <a:pt x="698968" y="2578306"/>
                  </a:lnTo>
                  <a:lnTo>
                    <a:pt x="656606" y="2551626"/>
                  </a:lnTo>
                  <a:lnTo>
                    <a:pt x="615569" y="2524626"/>
                  </a:lnTo>
                  <a:lnTo>
                    <a:pt x="575854" y="2497314"/>
                  </a:lnTo>
                  <a:lnTo>
                    <a:pt x="537464" y="2469700"/>
                  </a:lnTo>
                  <a:lnTo>
                    <a:pt x="500398" y="2441797"/>
                  </a:lnTo>
                  <a:lnTo>
                    <a:pt x="464655" y="2413612"/>
                  </a:lnTo>
                  <a:lnTo>
                    <a:pt x="430236" y="2385157"/>
                  </a:lnTo>
                  <a:lnTo>
                    <a:pt x="397141" y="2356442"/>
                  </a:lnTo>
                  <a:lnTo>
                    <a:pt x="365370" y="2327477"/>
                  </a:lnTo>
                  <a:lnTo>
                    <a:pt x="334922" y="2298272"/>
                  </a:lnTo>
                  <a:lnTo>
                    <a:pt x="305798" y="2268838"/>
                  </a:lnTo>
                  <a:lnTo>
                    <a:pt x="277998" y="2239184"/>
                  </a:lnTo>
                  <a:lnTo>
                    <a:pt x="251522" y="2209321"/>
                  </a:lnTo>
                  <a:lnTo>
                    <a:pt x="226370" y="2179259"/>
                  </a:lnTo>
                  <a:lnTo>
                    <a:pt x="202542" y="2149008"/>
                  </a:lnTo>
                  <a:lnTo>
                    <a:pt x="158856" y="2087981"/>
                  </a:lnTo>
                  <a:lnTo>
                    <a:pt x="120466" y="2026322"/>
                  </a:lnTo>
                  <a:lnTo>
                    <a:pt x="87371" y="1964111"/>
                  </a:lnTo>
                  <a:lnTo>
                    <a:pt x="59571" y="1901431"/>
                  </a:lnTo>
                  <a:lnTo>
                    <a:pt x="37066" y="1838364"/>
                  </a:lnTo>
                  <a:lnTo>
                    <a:pt x="19857" y="1774990"/>
                  </a:lnTo>
                  <a:lnTo>
                    <a:pt x="7942" y="1711392"/>
                  </a:lnTo>
                  <a:lnTo>
                    <a:pt x="1323" y="1647651"/>
                  </a:lnTo>
                  <a:lnTo>
                    <a:pt x="0" y="1615752"/>
                  </a:lnTo>
                  <a:lnTo>
                    <a:pt x="0" y="1583848"/>
                  </a:lnTo>
                  <a:lnTo>
                    <a:pt x="3971" y="1520066"/>
                  </a:lnTo>
                  <a:lnTo>
                    <a:pt x="13238" y="1456386"/>
                  </a:lnTo>
                  <a:lnTo>
                    <a:pt x="27799" y="1392890"/>
                  </a:lnTo>
                  <a:lnTo>
                    <a:pt x="47656" y="1329659"/>
                  </a:lnTo>
                  <a:lnTo>
                    <a:pt x="72809" y="1266775"/>
                  </a:lnTo>
                  <a:lnTo>
                    <a:pt x="103256" y="1204319"/>
                  </a:lnTo>
                  <a:lnTo>
                    <a:pt x="138999" y="1142374"/>
                  </a:lnTo>
                  <a:lnTo>
                    <a:pt x="180037" y="1081020"/>
                  </a:lnTo>
                  <a:lnTo>
                    <a:pt x="226370" y="1020340"/>
                  </a:lnTo>
                  <a:lnTo>
                    <a:pt x="251522" y="990278"/>
                  </a:lnTo>
                  <a:lnTo>
                    <a:pt x="277998" y="960415"/>
                  </a:lnTo>
                  <a:lnTo>
                    <a:pt x="305798" y="930761"/>
                  </a:lnTo>
                  <a:lnTo>
                    <a:pt x="334922" y="901327"/>
                  </a:lnTo>
                  <a:lnTo>
                    <a:pt x="365370" y="872122"/>
                  </a:lnTo>
                  <a:lnTo>
                    <a:pt x="397141" y="843157"/>
                  </a:lnTo>
                  <a:lnTo>
                    <a:pt x="430236" y="814442"/>
                  </a:lnTo>
                  <a:lnTo>
                    <a:pt x="464655" y="785987"/>
                  </a:lnTo>
                  <a:lnTo>
                    <a:pt x="500398" y="757802"/>
                  </a:lnTo>
                  <a:lnTo>
                    <a:pt x="537464" y="729898"/>
                  </a:lnTo>
                  <a:lnTo>
                    <a:pt x="575854" y="702285"/>
                  </a:lnTo>
                  <a:lnTo>
                    <a:pt x="615569" y="674973"/>
                  </a:lnTo>
                  <a:lnTo>
                    <a:pt x="656606" y="647972"/>
                  </a:lnTo>
                  <a:lnTo>
                    <a:pt x="698968" y="621292"/>
                  </a:lnTo>
                  <a:lnTo>
                    <a:pt x="742654" y="594944"/>
                  </a:lnTo>
                  <a:lnTo>
                    <a:pt x="787663" y="568938"/>
                  </a:lnTo>
                  <a:lnTo>
                    <a:pt x="833996" y="543284"/>
                  </a:lnTo>
                  <a:lnTo>
                    <a:pt x="881653" y="517992"/>
                  </a:lnTo>
                  <a:lnTo>
                    <a:pt x="930634" y="493073"/>
                  </a:lnTo>
                  <a:lnTo>
                    <a:pt x="980939" y="468536"/>
                  </a:lnTo>
                  <a:lnTo>
                    <a:pt x="1020826" y="449795"/>
                  </a:lnTo>
                  <a:lnTo>
                    <a:pt x="1061201" y="431436"/>
                  </a:lnTo>
                  <a:lnTo>
                    <a:pt x="1102054" y="413459"/>
                  </a:lnTo>
                  <a:lnTo>
                    <a:pt x="1143374" y="395865"/>
                  </a:lnTo>
                  <a:lnTo>
                    <a:pt x="1185151" y="378653"/>
                  </a:lnTo>
                  <a:lnTo>
                    <a:pt x="1227376" y="361824"/>
                  </a:lnTo>
                  <a:lnTo>
                    <a:pt x="1270037" y="345378"/>
                  </a:lnTo>
                  <a:lnTo>
                    <a:pt x="1313126" y="329314"/>
                  </a:lnTo>
                  <a:lnTo>
                    <a:pt x="1356633" y="313632"/>
                  </a:lnTo>
                  <a:lnTo>
                    <a:pt x="1400546" y="298333"/>
                  </a:lnTo>
                  <a:lnTo>
                    <a:pt x="1444856" y="283416"/>
                  </a:lnTo>
                  <a:lnTo>
                    <a:pt x="1489554" y="268882"/>
                  </a:lnTo>
                  <a:lnTo>
                    <a:pt x="1534628" y="254730"/>
                  </a:lnTo>
                  <a:lnTo>
                    <a:pt x="1580069" y="240961"/>
                  </a:lnTo>
                  <a:lnTo>
                    <a:pt x="1625867" y="227574"/>
                  </a:lnTo>
                  <a:lnTo>
                    <a:pt x="1672012" y="214570"/>
                  </a:lnTo>
                  <a:lnTo>
                    <a:pt x="1718494" y="201948"/>
                  </a:lnTo>
                  <a:lnTo>
                    <a:pt x="1765302" y="189709"/>
                  </a:lnTo>
                  <a:lnTo>
                    <a:pt x="1812427" y="177852"/>
                  </a:lnTo>
                  <a:lnTo>
                    <a:pt x="1859858" y="166378"/>
                  </a:lnTo>
                  <a:lnTo>
                    <a:pt x="1907586" y="155286"/>
                  </a:lnTo>
                  <a:lnTo>
                    <a:pt x="1955601" y="144576"/>
                  </a:lnTo>
                  <a:lnTo>
                    <a:pt x="2003892" y="134250"/>
                  </a:lnTo>
                  <a:lnTo>
                    <a:pt x="2052449" y="124305"/>
                  </a:lnTo>
                  <a:lnTo>
                    <a:pt x="2101263" y="114743"/>
                  </a:lnTo>
                  <a:lnTo>
                    <a:pt x="2150323" y="105564"/>
                  </a:lnTo>
                  <a:lnTo>
                    <a:pt x="2199619" y="96767"/>
                  </a:lnTo>
                  <a:lnTo>
                    <a:pt x="2249141" y="88352"/>
                  </a:lnTo>
                  <a:lnTo>
                    <a:pt x="2298880" y="80320"/>
                  </a:lnTo>
                  <a:lnTo>
                    <a:pt x="2348824" y="72670"/>
                  </a:lnTo>
                  <a:lnTo>
                    <a:pt x="2398965" y="65403"/>
                  </a:lnTo>
                  <a:lnTo>
                    <a:pt x="2449291" y="58519"/>
                  </a:lnTo>
                  <a:lnTo>
                    <a:pt x="2499793" y="52017"/>
                  </a:lnTo>
                  <a:lnTo>
                    <a:pt x="2550462" y="45897"/>
                  </a:lnTo>
                  <a:lnTo>
                    <a:pt x="2601286" y="40160"/>
                  </a:lnTo>
                  <a:lnTo>
                    <a:pt x="2652255" y="34805"/>
                  </a:lnTo>
                  <a:lnTo>
                    <a:pt x="2703361" y="29833"/>
                  </a:lnTo>
                  <a:lnTo>
                    <a:pt x="2754592" y="25243"/>
                  </a:lnTo>
                  <a:lnTo>
                    <a:pt x="2805939" y="21036"/>
                  </a:lnTo>
                  <a:lnTo>
                    <a:pt x="2857391" y="17211"/>
                  </a:lnTo>
                  <a:lnTo>
                    <a:pt x="2908939" y="13769"/>
                  </a:lnTo>
                  <a:lnTo>
                    <a:pt x="2960572" y="10709"/>
                  </a:lnTo>
                  <a:lnTo>
                    <a:pt x="3012280" y="8032"/>
                  </a:lnTo>
                  <a:lnTo>
                    <a:pt x="3064054" y="5737"/>
                  </a:lnTo>
                  <a:lnTo>
                    <a:pt x="3115884" y="3824"/>
                  </a:lnTo>
                  <a:lnTo>
                    <a:pt x="3167758" y="2294"/>
                  </a:lnTo>
                  <a:lnTo>
                    <a:pt x="3219668" y="1147"/>
                  </a:lnTo>
                  <a:lnTo>
                    <a:pt x="3271602" y="382"/>
                  </a:lnTo>
                  <a:lnTo>
                    <a:pt x="3323552" y="0"/>
                  </a:lnTo>
                  <a:lnTo>
                    <a:pt x="3375507" y="0"/>
                  </a:lnTo>
                  <a:lnTo>
                    <a:pt x="3427457" y="382"/>
                  </a:lnTo>
                  <a:lnTo>
                    <a:pt x="3479392" y="1147"/>
                  </a:lnTo>
                  <a:lnTo>
                    <a:pt x="3531301" y="2294"/>
                  </a:lnTo>
                  <a:lnTo>
                    <a:pt x="3583176" y="3824"/>
                  </a:lnTo>
                  <a:lnTo>
                    <a:pt x="3635005" y="5737"/>
                  </a:lnTo>
                  <a:lnTo>
                    <a:pt x="3686779" y="8032"/>
                  </a:lnTo>
                  <a:lnTo>
                    <a:pt x="3738488" y="10709"/>
                  </a:lnTo>
                  <a:lnTo>
                    <a:pt x="3790121" y="13769"/>
                  </a:lnTo>
                  <a:lnTo>
                    <a:pt x="3841669" y="17211"/>
                  </a:lnTo>
                  <a:lnTo>
                    <a:pt x="3893121" y="21036"/>
                  </a:lnTo>
                  <a:lnTo>
                    <a:pt x="3944468" y="25243"/>
                  </a:lnTo>
                  <a:lnTo>
                    <a:pt x="3995699" y="29833"/>
                  </a:lnTo>
                  <a:lnTo>
                    <a:pt x="4046804" y="34805"/>
                  </a:lnTo>
                  <a:lnTo>
                    <a:pt x="4097774" y="40160"/>
                  </a:lnTo>
                  <a:lnTo>
                    <a:pt x="4148598" y="45897"/>
                  </a:lnTo>
                  <a:lnTo>
                    <a:pt x="4199266" y="52017"/>
                  </a:lnTo>
                  <a:lnTo>
                    <a:pt x="4249769" y="58519"/>
                  </a:lnTo>
                  <a:lnTo>
                    <a:pt x="4300095" y="65403"/>
                  </a:lnTo>
                  <a:lnTo>
                    <a:pt x="4350236" y="72670"/>
                  </a:lnTo>
                  <a:lnTo>
                    <a:pt x="4400180" y="80320"/>
                  </a:lnTo>
                  <a:lnTo>
                    <a:pt x="4449919" y="88352"/>
                  </a:lnTo>
                  <a:lnTo>
                    <a:pt x="4499441" y="96767"/>
                  </a:lnTo>
                  <a:lnTo>
                    <a:pt x="4548737" y="105564"/>
                  </a:lnTo>
                  <a:lnTo>
                    <a:pt x="4597797" y="114743"/>
                  </a:lnTo>
                  <a:lnTo>
                    <a:pt x="4646611" y="124305"/>
                  </a:lnTo>
                  <a:lnTo>
                    <a:pt x="4695168" y="134250"/>
                  </a:lnTo>
                  <a:lnTo>
                    <a:pt x="4743459" y="144576"/>
                  </a:lnTo>
                  <a:lnTo>
                    <a:pt x="4791474" y="155286"/>
                  </a:lnTo>
                  <a:lnTo>
                    <a:pt x="4839202" y="166378"/>
                  </a:lnTo>
                  <a:lnTo>
                    <a:pt x="4886633" y="177852"/>
                  </a:lnTo>
                  <a:lnTo>
                    <a:pt x="4933758" y="189709"/>
                  </a:lnTo>
                  <a:lnTo>
                    <a:pt x="4980567" y="201948"/>
                  </a:lnTo>
                  <a:lnTo>
                    <a:pt x="5027048" y="214570"/>
                  </a:lnTo>
                  <a:lnTo>
                    <a:pt x="5073193" y="227574"/>
                  </a:lnTo>
                  <a:lnTo>
                    <a:pt x="5118992" y="240961"/>
                  </a:lnTo>
                  <a:lnTo>
                    <a:pt x="5164433" y="254730"/>
                  </a:lnTo>
                  <a:lnTo>
                    <a:pt x="5209507" y="268882"/>
                  </a:lnTo>
                  <a:lnTo>
                    <a:pt x="5254205" y="283416"/>
                  </a:lnTo>
                  <a:lnTo>
                    <a:pt x="5298515" y="298333"/>
                  </a:lnTo>
                  <a:lnTo>
                    <a:pt x="5342429" y="313632"/>
                  </a:lnTo>
                  <a:lnTo>
                    <a:pt x="5385935" y="329314"/>
                  </a:lnTo>
                  <a:lnTo>
                    <a:pt x="5429024" y="345378"/>
                  </a:lnTo>
                  <a:lnTo>
                    <a:pt x="5471686" y="361824"/>
                  </a:lnTo>
                  <a:lnTo>
                    <a:pt x="5513911" y="378653"/>
                  </a:lnTo>
                  <a:lnTo>
                    <a:pt x="5555688" y="395865"/>
                  </a:lnTo>
                  <a:lnTo>
                    <a:pt x="5597008" y="413459"/>
                  </a:lnTo>
                  <a:lnTo>
                    <a:pt x="5637861" y="431436"/>
                  </a:lnTo>
                  <a:lnTo>
                    <a:pt x="5678236" y="449795"/>
                  </a:lnTo>
                  <a:lnTo>
                    <a:pt x="5718124" y="468536"/>
                  </a:lnTo>
                  <a:close/>
                </a:path>
              </a:pathLst>
            </a:custGeom>
            <a:ln w="25400">
              <a:solidFill>
                <a:srgbClr val="C8250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243455">
              <a:lnSpc>
                <a:spcPct val="100000"/>
              </a:lnSpc>
              <a:spcBef>
                <a:spcPts val="100"/>
              </a:spcBef>
            </a:pPr>
            <a:r>
              <a:rPr spc="-350" dirty="0"/>
              <a:t>PROTECTION</a:t>
            </a:r>
            <a:r>
              <a:rPr spc="-5" dirty="0"/>
              <a:t> </a:t>
            </a:r>
            <a:r>
              <a:rPr spc="-585" dirty="0"/>
              <a:t>PHASE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36600" y="3102508"/>
            <a:ext cx="223520" cy="5003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100" spc="415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3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64450" y="3045739"/>
            <a:ext cx="302260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-445" dirty="0">
                <a:latin typeface="Arial"/>
                <a:cs typeface="Arial"/>
              </a:rPr>
              <a:t>Safe</a:t>
            </a:r>
            <a:r>
              <a:rPr sz="3800" spc="5" dirty="0">
                <a:latin typeface="Arial"/>
                <a:cs typeface="Arial"/>
              </a:rPr>
              <a:t> </a:t>
            </a:r>
            <a:r>
              <a:rPr sz="3800" spc="-280" dirty="0">
                <a:latin typeface="Arial"/>
                <a:cs typeface="Arial"/>
              </a:rPr>
              <a:t>zone</a:t>
            </a:r>
            <a:r>
              <a:rPr sz="3800" spc="5" dirty="0">
                <a:latin typeface="Arial"/>
                <a:cs typeface="Arial"/>
              </a:rPr>
              <a:t> </a:t>
            </a:r>
            <a:r>
              <a:rPr sz="3800" spc="-165" dirty="0">
                <a:latin typeface="Arial"/>
                <a:cs typeface="Arial"/>
              </a:rPr>
              <a:t>ROM</a:t>
            </a:r>
            <a:endParaRPr sz="38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36600" y="4342028"/>
            <a:ext cx="223520" cy="5003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100" spc="415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31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264450" y="4285259"/>
            <a:ext cx="2878455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-150" dirty="0">
                <a:latin typeface="Arial"/>
                <a:cs typeface="Arial"/>
              </a:rPr>
              <a:t>Proprioception</a:t>
            </a:r>
            <a:endParaRPr sz="3800" dirty="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36600" y="5581548"/>
            <a:ext cx="223520" cy="5003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100" spc="415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31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264450" y="5524779"/>
            <a:ext cx="7529195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540000" algn="l"/>
                <a:tab pos="3649345" algn="l"/>
              </a:tabLst>
            </a:pPr>
            <a:r>
              <a:rPr sz="3800" spc="-335" dirty="0">
                <a:latin typeface="Arial"/>
                <a:cs typeface="Arial"/>
              </a:rPr>
              <a:t>Re-</a:t>
            </a:r>
            <a:r>
              <a:rPr sz="3800" spc="-110" dirty="0">
                <a:latin typeface="Arial"/>
                <a:cs typeface="Arial"/>
              </a:rPr>
              <a:t>enforcing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20" dirty="0">
                <a:latin typeface="Arial"/>
                <a:cs typeface="Arial"/>
              </a:rPr>
              <a:t>good</a:t>
            </a:r>
            <a:r>
              <a:rPr sz="3800" dirty="0">
                <a:latin typeface="Arial"/>
                <a:cs typeface="Arial"/>
              </a:rPr>
              <a:t>	motor</a:t>
            </a:r>
            <a:r>
              <a:rPr sz="3800" spc="-265" dirty="0">
                <a:latin typeface="Arial"/>
                <a:cs typeface="Arial"/>
              </a:rPr>
              <a:t> </a:t>
            </a:r>
            <a:r>
              <a:rPr sz="3800" spc="-220" dirty="0">
                <a:latin typeface="Arial"/>
                <a:cs typeface="Arial"/>
              </a:rPr>
              <a:t>programming</a:t>
            </a:r>
            <a:endParaRPr sz="3800" dirty="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36600" y="6821068"/>
            <a:ext cx="223520" cy="5003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100" spc="415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31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264450" y="6764299"/>
            <a:ext cx="480314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98905" algn="l"/>
              </a:tabLst>
            </a:pPr>
            <a:r>
              <a:rPr sz="3800" spc="-85" dirty="0">
                <a:latin typeface="Arial"/>
                <a:cs typeface="Arial"/>
              </a:rPr>
              <a:t>Kinetic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310" dirty="0">
                <a:latin typeface="Arial"/>
                <a:cs typeface="Arial"/>
              </a:rPr>
              <a:t>chain</a:t>
            </a:r>
            <a:r>
              <a:rPr sz="3800" spc="5" dirty="0">
                <a:latin typeface="Arial"/>
                <a:cs typeface="Arial"/>
              </a:rPr>
              <a:t> </a:t>
            </a:r>
            <a:r>
              <a:rPr sz="3800" spc="-200" dirty="0">
                <a:latin typeface="Arial"/>
                <a:cs typeface="Arial"/>
              </a:rPr>
              <a:t>involvement</a:t>
            </a:r>
            <a:endParaRPr sz="3800" dirty="0">
              <a:latin typeface="Arial"/>
              <a:cs typeface="Arial"/>
            </a:endParaRPr>
          </a:p>
        </p:txBody>
      </p:sp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48900" y="2247900"/>
            <a:ext cx="2032000" cy="3048000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467600" y="2247900"/>
            <a:ext cx="2032000" cy="3048000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65700" y="2336800"/>
            <a:ext cx="2032000" cy="3048000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315200" y="6451600"/>
            <a:ext cx="3162300" cy="21082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56259" rIns="0" bIns="0" rtlCol="0">
            <a:spAutoFit/>
          </a:bodyPr>
          <a:lstStyle/>
          <a:p>
            <a:pPr marL="1654810">
              <a:lnSpc>
                <a:spcPct val="100000"/>
              </a:lnSpc>
              <a:spcBef>
                <a:spcPts val="100"/>
              </a:spcBef>
            </a:pPr>
            <a:r>
              <a:rPr spc="-405" dirty="0"/>
              <a:t>THE</a:t>
            </a:r>
            <a:r>
              <a:rPr dirty="0"/>
              <a:t> </a:t>
            </a:r>
            <a:r>
              <a:rPr spc="-585" dirty="0"/>
              <a:t>BIGGER</a:t>
            </a:r>
            <a:r>
              <a:rPr dirty="0"/>
              <a:t> </a:t>
            </a:r>
            <a:r>
              <a:rPr spc="-459" dirty="0"/>
              <a:t>PICTURE…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9759" y="3707879"/>
            <a:ext cx="6738620" cy="474980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576580" marR="30480" indent="-526415">
              <a:lnSpc>
                <a:spcPts val="4300"/>
              </a:lnSpc>
              <a:spcBef>
                <a:spcPts val="459"/>
              </a:spcBef>
              <a:buSzPct val="171052"/>
              <a:buChar char="•"/>
              <a:tabLst>
                <a:tab pos="578485" algn="l"/>
                <a:tab pos="2618740" algn="l"/>
              </a:tabLst>
            </a:pPr>
            <a:r>
              <a:rPr sz="3800" spc="-409" dirty="0">
                <a:latin typeface="Arial"/>
                <a:cs typeface="Arial"/>
              </a:rPr>
              <a:t>50%</a:t>
            </a:r>
            <a:r>
              <a:rPr sz="3800" spc="-5" dirty="0">
                <a:latin typeface="Arial"/>
                <a:cs typeface="Arial"/>
              </a:rPr>
              <a:t> </a:t>
            </a:r>
            <a:r>
              <a:rPr sz="3800" spc="-130" dirty="0">
                <a:latin typeface="Arial"/>
                <a:cs typeface="Arial"/>
              </a:rPr>
              <a:t>power</a:t>
            </a:r>
            <a:r>
              <a:rPr sz="3800" spc="-135" dirty="0">
                <a:latin typeface="Arial"/>
                <a:cs typeface="Arial"/>
              </a:rPr>
              <a:t> </a:t>
            </a:r>
            <a:r>
              <a:rPr sz="3800" spc="-75" dirty="0">
                <a:latin typeface="Arial"/>
                <a:cs typeface="Arial"/>
              </a:rPr>
              <a:t>from</a:t>
            </a:r>
            <a:r>
              <a:rPr sz="3800" spc="-114" dirty="0">
                <a:latin typeface="Arial"/>
                <a:cs typeface="Arial"/>
              </a:rPr>
              <a:t> </a:t>
            </a:r>
            <a:r>
              <a:rPr sz="3800" spc="-245" dirty="0">
                <a:latin typeface="Arial"/>
                <a:cs typeface="Arial"/>
              </a:rPr>
              <a:t>tennis</a:t>
            </a:r>
            <a:r>
              <a:rPr sz="3800" spc="-15" dirty="0">
                <a:latin typeface="Arial"/>
                <a:cs typeface="Arial"/>
              </a:rPr>
              <a:t> </a:t>
            </a:r>
            <a:r>
              <a:rPr sz="3800" spc="-254" dirty="0">
                <a:latin typeface="Arial"/>
                <a:cs typeface="Arial"/>
              </a:rPr>
              <a:t>serve</a:t>
            </a:r>
            <a:r>
              <a:rPr sz="3800" spc="-10" dirty="0">
                <a:latin typeface="Arial"/>
                <a:cs typeface="Arial"/>
              </a:rPr>
              <a:t> </a:t>
            </a:r>
            <a:r>
              <a:rPr sz="3800" spc="-385" dirty="0">
                <a:latin typeface="Arial"/>
                <a:cs typeface="Arial"/>
              </a:rPr>
              <a:t>is 	</a:t>
            </a:r>
            <a:r>
              <a:rPr sz="3800" spc="-130" dirty="0">
                <a:latin typeface="Arial"/>
                <a:cs typeface="Arial"/>
              </a:rPr>
              <a:t>generated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75" dirty="0">
                <a:latin typeface="Arial"/>
                <a:cs typeface="Arial"/>
              </a:rPr>
              <a:t>from</a:t>
            </a:r>
            <a:r>
              <a:rPr sz="3800" spc="-180" dirty="0">
                <a:latin typeface="Arial"/>
                <a:cs typeface="Arial"/>
              </a:rPr>
              <a:t> </a:t>
            </a:r>
            <a:r>
              <a:rPr sz="3800" spc="-165" dirty="0">
                <a:latin typeface="Arial"/>
                <a:cs typeface="Arial"/>
              </a:rPr>
              <a:t>Lower</a:t>
            </a:r>
            <a:r>
              <a:rPr sz="3800" spc="-100" dirty="0">
                <a:latin typeface="Arial"/>
                <a:cs typeface="Arial"/>
              </a:rPr>
              <a:t> </a:t>
            </a:r>
            <a:r>
              <a:rPr sz="3800" spc="-200" dirty="0">
                <a:latin typeface="Arial"/>
                <a:cs typeface="Arial"/>
              </a:rPr>
              <a:t>quadrant</a:t>
            </a:r>
            <a:endParaRPr sz="3800" dirty="0">
              <a:latin typeface="Arial"/>
              <a:cs typeface="Arial"/>
            </a:endParaRPr>
          </a:p>
          <a:p>
            <a:pPr marL="576580" marR="930275" indent="-526415">
              <a:lnSpc>
                <a:spcPts val="4300"/>
              </a:lnSpc>
              <a:spcBef>
                <a:spcPts val="3800"/>
              </a:spcBef>
              <a:buSzPct val="171052"/>
              <a:buChar char="•"/>
              <a:tabLst>
                <a:tab pos="578485" algn="l"/>
                <a:tab pos="4110990" algn="l"/>
                <a:tab pos="5392420" algn="l"/>
              </a:tabLst>
            </a:pPr>
            <a:r>
              <a:rPr sz="3800" spc="-254" dirty="0">
                <a:latin typeface="Arial"/>
                <a:cs typeface="Arial"/>
              </a:rPr>
              <a:t>Shoulder</a:t>
            </a:r>
            <a:r>
              <a:rPr sz="3800" spc="10" dirty="0">
                <a:latin typeface="Arial"/>
                <a:cs typeface="Arial"/>
              </a:rPr>
              <a:t> </a:t>
            </a:r>
            <a:r>
              <a:rPr sz="3800" spc="-330" dirty="0">
                <a:latin typeface="Arial"/>
                <a:cs typeface="Arial"/>
              </a:rPr>
              <a:t>acts</a:t>
            </a:r>
            <a:r>
              <a:rPr sz="3800" spc="10" dirty="0">
                <a:latin typeface="Arial"/>
                <a:cs typeface="Arial"/>
              </a:rPr>
              <a:t> </a:t>
            </a:r>
            <a:r>
              <a:rPr sz="3800" spc="-540" dirty="0">
                <a:latin typeface="Arial"/>
                <a:cs typeface="Arial"/>
              </a:rPr>
              <a:t>as</a:t>
            </a:r>
            <a:r>
              <a:rPr sz="3800" spc="10" dirty="0">
                <a:latin typeface="Arial"/>
                <a:cs typeface="Arial"/>
              </a:rPr>
              <a:t> </a:t>
            </a:r>
            <a:r>
              <a:rPr sz="3800" spc="-560" dirty="0">
                <a:latin typeface="Arial"/>
                <a:cs typeface="Arial"/>
              </a:rPr>
              <a:t>a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60" dirty="0">
                <a:latin typeface="Arial"/>
                <a:cs typeface="Arial"/>
              </a:rPr>
              <a:t>funnel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25" dirty="0">
                <a:latin typeface="Arial"/>
                <a:cs typeface="Arial"/>
              </a:rPr>
              <a:t>to 	</a:t>
            </a:r>
            <a:r>
              <a:rPr sz="3800" spc="-204" dirty="0">
                <a:latin typeface="Arial"/>
                <a:cs typeface="Arial"/>
              </a:rPr>
              <a:t>transfer</a:t>
            </a:r>
            <a:r>
              <a:rPr sz="3800" spc="-25" dirty="0">
                <a:latin typeface="Arial"/>
                <a:cs typeface="Arial"/>
              </a:rPr>
              <a:t> </a:t>
            </a:r>
            <a:r>
              <a:rPr sz="3800" spc="-280" dirty="0">
                <a:latin typeface="Arial"/>
                <a:cs typeface="Arial"/>
              </a:rPr>
              <a:t>energy</a:t>
            </a:r>
            <a:endParaRPr sz="3800" dirty="0">
              <a:latin typeface="Arial"/>
              <a:cs typeface="Arial"/>
            </a:endParaRPr>
          </a:p>
          <a:p>
            <a:pPr marL="577215" indent="-526415">
              <a:lnSpc>
                <a:spcPct val="100000"/>
              </a:lnSpc>
              <a:spcBef>
                <a:spcPts val="3440"/>
              </a:spcBef>
              <a:buSzPct val="171052"/>
              <a:buChar char="•"/>
              <a:tabLst>
                <a:tab pos="577215" algn="l"/>
              </a:tabLst>
            </a:pPr>
            <a:r>
              <a:rPr sz="3800" spc="-195" dirty="0">
                <a:latin typeface="Arial"/>
                <a:cs typeface="Arial"/>
              </a:rPr>
              <a:t>Posterior</a:t>
            </a:r>
            <a:r>
              <a:rPr sz="3800" spc="-55" dirty="0">
                <a:latin typeface="Arial"/>
                <a:cs typeface="Arial"/>
              </a:rPr>
              <a:t> </a:t>
            </a:r>
            <a:r>
              <a:rPr sz="3800" spc="-180" dirty="0">
                <a:latin typeface="Arial"/>
                <a:cs typeface="Arial"/>
              </a:rPr>
              <a:t>oblique</a:t>
            </a:r>
            <a:r>
              <a:rPr sz="3800" spc="-50" dirty="0">
                <a:latin typeface="Arial"/>
                <a:cs typeface="Arial"/>
              </a:rPr>
              <a:t> </a:t>
            </a:r>
            <a:r>
              <a:rPr sz="3800" spc="-335" dirty="0">
                <a:latin typeface="Arial"/>
                <a:cs typeface="Arial"/>
              </a:rPr>
              <a:t>sling</a:t>
            </a:r>
            <a:endParaRPr sz="3800" dirty="0">
              <a:latin typeface="Arial"/>
              <a:cs typeface="Arial"/>
            </a:endParaRPr>
          </a:p>
          <a:p>
            <a:pPr marL="3489960">
              <a:lnSpc>
                <a:spcPct val="100000"/>
              </a:lnSpc>
              <a:spcBef>
                <a:spcPts val="4235"/>
              </a:spcBef>
            </a:pPr>
            <a:r>
              <a:rPr sz="3000" spc="-170" dirty="0">
                <a:latin typeface="Arial"/>
                <a:cs typeface="Arial"/>
              </a:rPr>
              <a:t>Kibler</a:t>
            </a:r>
            <a:r>
              <a:rPr sz="3000" spc="-20" dirty="0">
                <a:latin typeface="Arial"/>
                <a:cs typeface="Arial"/>
              </a:rPr>
              <a:t> 1995</a:t>
            </a:r>
            <a:endParaRPr sz="3000" dirty="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658100" y="3390900"/>
            <a:ext cx="3340100" cy="4457700"/>
            <a:chOff x="7658100" y="3390900"/>
            <a:chExt cx="3340100" cy="445770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658100" y="3390900"/>
              <a:ext cx="3340100" cy="44577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680500" y="3686009"/>
              <a:ext cx="1869465" cy="414601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92200" y="625739"/>
            <a:ext cx="10473690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30" dirty="0"/>
              <a:t>W</a:t>
            </a:r>
            <a:r>
              <a:rPr spc="120" dirty="0"/>
              <a:t>H</a:t>
            </a:r>
            <a:r>
              <a:rPr spc="-395" dirty="0"/>
              <a:t>A</a:t>
            </a:r>
            <a:r>
              <a:rPr spc="130" dirty="0"/>
              <a:t>T</a:t>
            </a:r>
            <a:r>
              <a:rPr spc="-360" dirty="0"/>
              <a:t> </a:t>
            </a:r>
            <a:r>
              <a:rPr spc="135" dirty="0"/>
              <a:t>DO</a:t>
            </a:r>
            <a:r>
              <a:rPr spc="-525" dirty="0"/>
              <a:t> </a:t>
            </a:r>
            <a:r>
              <a:rPr spc="-145" dirty="0"/>
              <a:t>WE</a:t>
            </a:r>
            <a:r>
              <a:rPr spc="-170" dirty="0"/>
              <a:t> </a:t>
            </a:r>
            <a:r>
              <a:rPr spc="-400" dirty="0"/>
              <a:t>NEED</a:t>
            </a:r>
            <a:r>
              <a:rPr spc="-5" dirty="0"/>
              <a:t> </a:t>
            </a:r>
            <a:r>
              <a:rPr spc="-509" dirty="0"/>
              <a:t>FOR</a:t>
            </a:r>
            <a:r>
              <a:rPr spc="-5" dirty="0"/>
              <a:t> </a:t>
            </a:r>
            <a:r>
              <a:rPr spc="-785" dirty="0"/>
              <a:t>SUCCESS?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4000" y="2559072"/>
            <a:ext cx="207645" cy="4629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850" spc="380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285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9616" y="2498216"/>
            <a:ext cx="3914775" cy="558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500" spc="-120" dirty="0">
                <a:latin typeface="Arial"/>
                <a:cs typeface="Arial"/>
              </a:rPr>
              <a:t>Optimal</a:t>
            </a:r>
            <a:r>
              <a:rPr sz="3500" spc="-105" dirty="0">
                <a:solidFill>
                  <a:srgbClr val="535353"/>
                </a:solidFill>
                <a:latin typeface="Arial"/>
                <a:cs typeface="Arial"/>
              </a:rPr>
              <a:t> </a:t>
            </a:r>
            <a:r>
              <a:rPr sz="3500" spc="-270" dirty="0">
                <a:latin typeface="Arial"/>
                <a:cs typeface="Arial"/>
              </a:rPr>
              <a:t>biomechanics</a:t>
            </a:r>
            <a:endParaRPr sz="35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54000" y="3690896"/>
            <a:ext cx="207645" cy="4629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850" spc="380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28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39616" y="3630041"/>
            <a:ext cx="1609090" cy="558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500" spc="-175" dirty="0">
                <a:latin typeface="Arial"/>
                <a:cs typeface="Arial"/>
              </a:rPr>
              <a:t>Flexibility</a:t>
            </a:r>
            <a:endParaRPr sz="3500" dirty="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54000" y="4822720"/>
            <a:ext cx="207645" cy="4629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850" spc="380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28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39616" y="4761865"/>
            <a:ext cx="2649855" cy="558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500" spc="-140" dirty="0">
                <a:latin typeface="Arial"/>
                <a:cs typeface="Arial"/>
              </a:rPr>
              <a:t>Proprioception</a:t>
            </a:r>
            <a:endParaRPr sz="3500" dirty="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4000" y="5954544"/>
            <a:ext cx="207645" cy="4629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850" spc="380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28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39616" y="5893689"/>
            <a:ext cx="1487170" cy="558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500" spc="-220" dirty="0">
                <a:latin typeface="Arial"/>
                <a:cs typeface="Arial"/>
              </a:rPr>
              <a:t>Strength</a:t>
            </a:r>
            <a:endParaRPr sz="3500" dirty="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4000" y="7086369"/>
            <a:ext cx="207645" cy="4629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850" spc="380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285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39616" y="7025513"/>
            <a:ext cx="1868805" cy="558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500" spc="-295" dirty="0">
                <a:latin typeface="Arial"/>
                <a:cs typeface="Arial"/>
              </a:rPr>
              <a:t>Endurance</a:t>
            </a:r>
            <a:endParaRPr sz="3500" dirty="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54000" y="8218195"/>
            <a:ext cx="207645" cy="46291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850" spc="380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285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39616" y="8037700"/>
            <a:ext cx="7872095" cy="1350010"/>
          </a:xfrm>
          <a:prstGeom prst="rect">
            <a:avLst/>
          </a:prstGeom>
        </p:spPr>
        <p:txBody>
          <a:bodyPr vert="horz" wrap="square" lIns="0" tIns="131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35"/>
              </a:spcBef>
            </a:pPr>
            <a:r>
              <a:rPr sz="3500" spc="-195" dirty="0">
                <a:latin typeface="Arial"/>
                <a:cs typeface="Arial"/>
              </a:rPr>
              <a:t>Integrated</a:t>
            </a:r>
            <a:r>
              <a:rPr sz="3500" spc="-50" dirty="0">
                <a:latin typeface="Arial"/>
                <a:cs typeface="Arial"/>
              </a:rPr>
              <a:t> </a:t>
            </a:r>
            <a:r>
              <a:rPr sz="3500" spc="-45" dirty="0">
                <a:latin typeface="Arial"/>
                <a:cs typeface="Arial"/>
              </a:rPr>
              <a:t>into</a:t>
            </a:r>
            <a:r>
              <a:rPr sz="3500" spc="-95" dirty="0">
                <a:latin typeface="Arial"/>
                <a:cs typeface="Arial"/>
              </a:rPr>
              <a:t> </a:t>
            </a:r>
            <a:r>
              <a:rPr sz="3500" spc="-210" dirty="0">
                <a:latin typeface="Arial"/>
                <a:cs typeface="Arial"/>
              </a:rPr>
              <a:t>technique</a:t>
            </a:r>
            <a:r>
              <a:rPr sz="3500" spc="-35" dirty="0">
                <a:latin typeface="Arial"/>
                <a:cs typeface="Arial"/>
              </a:rPr>
              <a:t> </a:t>
            </a:r>
            <a:r>
              <a:rPr sz="3500" spc="-140" dirty="0">
                <a:latin typeface="Arial"/>
                <a:cs typeface="Arial"/>
              </a:rPr>
              <a:t>reproducible/learnt</a:t>
            </a:r>
            <a:endParaRPr sz="3500" dirty="0">
              <a:latin typeface="Arial"/>
              <a:cs typeface="Arial"/>
            </a:endParaRPr>
          </a:p>
          <a:p>
            <a:pPr marL="2147570">
              <a:lnSpc>
                <a:spcPct val="100000"/>
              </a:lnSpc>
              <a:spcBef>
                <a:spcPts val="969"/>
              </a:spcBef>
            </a:pPr>
            <a:r>
              <a:rPr sz="3600" spc="-390" dirty="0">
                <a:latin typeface="Arial"/>
                <a:cs typeface="Arial"/>
              </a:rPr>
              <a:t>Sciascia</a:t>
            </a:r>
            <a:r>
              <a:rPr sz="3600" dirty="0">
                <a:latin typeface="Arial"/>
                <a:cs typeface="Arial"/>
              </a:rPr>
              <a:t> &amp;</a:t>
            </a:r>
            <a:r>
              <a:rPr sz="3600" spc="-195" dirty="0">
                <a:latin typeface="Arial"/>
                <a:cs typeface="Arial"/>
              </a:rPr>
              <a:t> </a:t>
            </a:r>
            <a:r>
              <a:rPr sz="3600" spc="-130" dirty="0">
                <a:latin typeface="Arial"/>
                <a:cs typeface="Arial"/>
              </a:rPr>
              <a:t>Cromwell</a:t>
            </a:r>
            <a:r>
              <a:rPr sz="3600" spc="-90" dirty="0">
                <a:latin typeface="Arial"/>
                <a:cs typeface="Arial"/>
              </a:rPr>
              <a:t> </a:t>
            </a:r>
            <a:r>
              <a:rPr sz="3600" spc="-10" dirty="0">
                <a:latin typeface="Arial"/>
                <a:cs typeface="Arial"/>
              </a:rPr>
              <a:t>(2013)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913591" y="3649484"/>
            <a:ext cx="3387725" cy="1219200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 marR="5080" indent="452120">
              <a:lnSpc>
                <a:spcPts val="4600"/>
              </a:lnSpc>
              <a:spcBef>
                <a:spcPts val="400"/>
              </a:spcBef>
            </a:pPr>
            <a:r>
              <a:rPr sz="4000" spc="240" dirty="0">
                <a:solidFill>
                  <a:srgbClr val="FF2600"/>
                </a:solidFill>
                <a:latin typeface="Liberation Sans Narrow"/>
                <a:cs typeface="Liberation Sans Narrow"/>
              </a:rPr>
              <a:t>Throughout </a:t>
            </a:r>
            <a:r>
              <a:rPr sz="4000" spc="225" dirty="0">
                <a:solidFill>
                  <a:srgbClr val="FF2600"/>
                </a:solidFill>
                <a:latin typeface="Liberation Sans Narrow"/>
                <a:cs typeface="Liberation Sans Narrow"/>
              </a:rPr>
              <a:t>the</a:t>
            </a:r>
            <a:r>
              <a:rPr sz="4000" spc="210" dirty="0">
                <a:solidFill>
                  <a:srgbClr val="FF2600"/>
                </a:solidFill>
                <a:latin typeface="Liberation Sans Narrow"/>
                <a:cs typeface="Liberation Sans Narrow"/>
              </a:rPr>
              <a:t> </a:t>
            </a:r>
            <a:r>
              <a:rPr sz="4000" spc="180" dirty="0">
                <a:solidFill>
                  <a:srgbClr val="FF2600"/>
                </a:solidFill>
                <a:latin typeface="Liberation Sans Narrow"/>
                <a:cs typeface="Liberation Sans Narrow"/>
              </a:rPr>
              <a:t>kinetic</a:t>
            </a:r>
            <a:r>
              <a:rPr sz="4000" spc="215" dirty="0">
                <a:solidFill>
                  <a:srgbClr val="FF2600"/>
                </a:solidFill>
                <a:latin typeface="Liberation Sans Narrow"/>
                <a:cs typeface="Liberation Sans Narrow"/>
              </a:rPr>
              <a:t> </a:t>
            </a:r>
            <a:r>
              <a:rPr sz="4000" spc="80" dirty="0">
                <a:solidFill>
                  <a:srgbClr val="FF2600"/>
                </a:solidFill>
                <a:latin typeface="Liberation Sans Narrow"/>
                <a:cs typeface="Liberation Sans Narrow"/>
              </a:rPr>
              <a:t>chain</a:t>
            </a:r>
            <a:endParaRPr sz="4000" dirty="0">
              <a:latin typeface="Liberation Sans Narrow"/>
              <a:cs typeface="Liberation Sans Narrow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367738" y="3323147"/>
            <a:ext cx="7659370" cy="4970145"/>
            <a:chOff x="4367738" y="3323147"/>
            <a:chExt cx="7659370" cy="4970145"/>
          </a:xfrm>
        </p:grpSpPr>
        <p:sp>
          <p:nvSpPr>
            <p:cNvPr id="17" name="object 17"/>
            <p:cNvSpPr/>
            <p:nvPr/>
          </p:nvSpPr>
          <p:spPr>
            <a:xfrm>
              <a:off x="4380438" y="3335847"/>
              <a:ext cx="4454525" cy="1905000"/>
            </a:xfrm>
            <a:custGeom>
              <a:avLst/>
              <a:gdLst/>
              <a:ahLst/>
              <a:cxnLst/>
              <a:rect l="l" t="t" r="r" b="b"/>
              <a:pathLst>
                <a:path w="4454525" h="1905000">
                  <a:moveTo>
                    <a:pt x="3802108" y="278914"/>
                  </a:moveTo>
                  <a:lnTo>
                    <a:pt x="3854277" y="301973"/>
                  </a:lnTo>
                  <a:lnTo>
                    <a:pt x="3904272" y="325586"/>
                  </a:lnTo>
                  <a:lnTo>
                    <a:pt x="3952094" y="349729"/>
                  </a:lnTo>
                  <a:lnTo>
                    <a:pt x="3997742" y="374379"/>
                  </a:lnTo>
                  <a:lnTo>
                    <a:pt x="4041216" y="399512"/>
                  </a:lnTo>
                  <a:lnTo>
                    <a:pt x="4082517" y="425105"/>
                  </a:lnTo>
                  <a:lnTo>
                    <a:pt x="4121644" y="451134"/>
                  </a:lnTo>
                  <a:lnTo>
                    <a:pt x="4158597" y="477576"/>
                  </a:lnTo>
                  <a:lnTo>
                    <a:pt x="4193377" y="504406"/>
                  </a:lnTo>
                  <a:lnTo>
                    <a:pt x="4225982" y="531602"/>
                  </a:lnTo>
                  <a:lnTo>
                    <a:pt x="4256414" y="559140"/>
                  </a:lnTo>
                  <a:lnTo>
                    <a:pt x="4284673" y="586996"/>
                  </a:lnTo>
                  <a:lnTo>
                    <a:pt x="4310757" y="615146"/>
                  </a:lnTo>
                  <a:lnTo>
                    <a:pt x="4356405" y="672237"/>
                  </a:lnTo>
                  <a:lnTo>
                    <a:pt x="4393358" y="730224"/>
                  </a:lnTo>
                  <a:lnTo>
                    <a:pt x="4421617" y="788918"/>
                  </a:lnTo>
                  <a:lnTo>
                    <a:pt x="4441180" y="848131"/>
                  </a:lnTo>
                  <a:lnTo>
                    <a:pt x="4452049" y="907673"/>
                  </a:lnTo>
                  <a:lnTo>
                    <a:pt x="4454222" y="937509"/>
                  </a:lnTo>
                  <a:lnTo>
                    <a:pt x="4454222" y="967357"/>
                  </a:lnTo>
                  <a:lnTo>
                    <a:pt x="4447701" y="1026994"/>
                  </a:lnTo>
                  <a:lnTo>
                    <a:pt x="4432485" y="1086395"/>
                  </a:lnTo>
                  <a:lnTo>
                    <a:pt x="4408574" y="1145372"/>
                  </a:lnTo>
                  <a:lnTo>
                    <a:pt x="4375969" y="1203736"/>
                  </a:lnTo>
                  <a:lnTo>
                    <a:pt x="4334668" y="1261299"/>
                  </a:lnTo>
                  <a:lnTo>
                    <a:pt x="4284673" y="1317871"/>
                  </a:lnTo>
                  <a:lnTo>
                    <a:pt x="4256414" y="1345727"/>
                  </a:lnTo>
                  <a:lnTo>
                    <a:pt x="4225982" y="1373265"/>
                  </a:lnTo>
                  <a:lnTo>
                    <a:pt x="4193377" y="1400461"/>
                  </a:lnTo>
                  <a:lnTo>
                    <a:pt x="4158597" y="1427291"/>
                  </a:lnTo>
                  <a:lnTo>
                    <a:pt x="4121644" y="1453733"/>
                  </a:lnTo>
                  <a:lnTo>
                    <a:pt x="4082517" y="1479762"/>
                  </a:lnTo>
                  <a:lnTo>
                    <a:pt x="4041216" y="1505355"/>
                  </a:lnTo>
                  <a:lnTo>
                    <a:pt x="3997742" y="1530488"/>
                  </a:lnTo>
                  <a:lnTo>
                    <a:pt x="3952094" y="1555138"/>
                  </a:lnTo>
                  <a:lnTo>
                    <a:pt x="3904272" y="1579281"/>
                  </a:lnTo>
                  <a:lnTo>
                    <a:pt x="3854277" y="1602894"/>
                  </a:lnTo>
                  <a:lnTo>
                    <a:pt x="3802108" y="1625953"/>
                  </a:lnTo>
                  <a:lnTo>
                    <a:pt x="3761581" y="1642856"/>
                  </a:lnTo>
                  <a:lnTo>
                    <a:pt x="3720311" y="1659232"/>
                  </a:lnTo>
                  <a:lnTo>
                    <a:pt x="3678320" y="1675079"/>
                  </a:lnTo>
                  <a:lnTo>
                    <a:pt x="3635632" y="1690398"/>
                  </a:lnTo>
                  <a:lnTo>
                    <a:pt x="3592272" y="1705189"/>
                  </a:lnTo>
                  <a:lnTo>
                    <a:pt x="3548262" y="1719451"/>
                  </a:lnTo>
                  <a:lnTo>
                    <a:pt x="3503626" y="1733186"/>
                  </a:lnTo>
                  <a:lnTo>
                    <a:pt x="3458388" y="1746392"/>
                  </a:lnTo>
                  <a:lnTo>
                    <a:pt x="3412572" y="1759069"/>
                  </a:lnTo>
                  <a:lnTo>
                    <a:pt x="3366200" y="1771219"/>
                  </a:lnTo>
                  <a:lnTo>
                    <a:pt x="3319297" y="1782840"/>
                  </a:lnTo>
                  <a:lnTo>
                    <a:pt x="3271887" y="1793933"/>
                  </a:lnTo>
                  <a:lnTo>
                    <a:pt x="3223992" y="1804498"/>
                  </a:lnTo>
                  <a:lnTo>
                    <a:pt x="3175637" y="1814535"/>
                  </a:lnTo>
                  <a:lnTo>
                    <a:pt x="3126845" y="1824043"/>
                  </a:lnTo>
                  <a:lnTo>
                    <a:pt x="3077640" y="1833023"/>
                  </a:lnTo>
                  <a:lnTo>
                    <a:pt x="3028045" y="1841475"/>
                  </a:lnTo>
                  <a:lnTo>
                    <a:pt x="2978084" y="1849399"/>
                  </a:lnTo>
                  <a:lnTo>
                    <a:pt x="2927780" y="1856794"/>
                  </a:lnTo>
                  <a:lnTo>
                    <a:pt x="2877158" y="1863661"/>
                  </a:lnTo>
                  <a:lnTo>
                    <a:pt x="2826240" y="1870000"/>
                  </a:lnTo>
                  <a:lnTo>
                    <a:pt x="2775051" y="1875811"/>
                  </a:lnTo>
                  <a:lnTo>
                    <a:pt x="2723614" y="1881093"/>
                  </a:lnTo>
                  <a:lnTo>
                    <a:pt x="2671953" y="1885848"/>
                  </a:lnTo>
                  <a:lnTo>
                    <a:pt x="2620091" y="1890073"/>
                  </a:lnTo>
                  <a:lnTo>
                    <a:pt x="2568052" y="1893771"/>
                  </a:lnTo>
                  <a:lnTo>
                    <a:pt x="2515859" y="1896941"/>
                  </a:lnTo>
                  <a:lnTo>
                    <a:pt x="2463537" y="1899582"/>
                  </a:lnTo>
                  <a:lnTo>
                    <a:pt x="2411108" y="1901695"/>
                  </a:lnTo>
                  <a:lnTo>
                    <a:pt x="2358596" y="1903280"/>
                  </a:lnTo>
                  <a:lnTo>
                    <a:pt x="2306026" y="1904336"/>
                  </a:lnTo>
                  <a:lnTo>
                    <a:pt x="2253420" y="1904864"/>
                  </a:lnTo>
                  <a:lnTo>
                    <a:pt x="2200802" y="1904864"/>
                  </a:lnTo>
                  <a:lnTo>
                    <a:pt x="2148196" y="1904336"/>
                  </a:lnTo>
                  <a:lnTo>
                    <a:pt x="2095626" y="1903280"/>
                  </a:lnTo>
                  <a:lnTo>
                    <a:pt x="2043114" y="1901695"/>
                  </a:lnTo>
                  <a:lnTo>
                    <a:pt x="1990685" y="1899582"/>
                  </a:lnTo>
                  <a:lnTo>
                    <a:pt x="1938363" y="1896941"/>
                  </a:lnTo>
                  <a:lnTo>
                    <a:pt x="1886170" y="1893771"/>
                  </a:lnTo>
                  <a:lnTo>
                    <a:pt x="1834131" y="1890073"/>
                  </a:lnTo>
                  <a:lnTo>
                    <a:pt x="1782269" y="1885848"/>
                  </a:lnTo>
                  <a:lnTo>
                    <a:pt x="1730607" y="1881093"/>
                  </a:lnTo>
                  <a:lnTo>
                    <a:pt x="1679170" y="1875811"/>
                  </a:lnTo>
                  <a:lnTo>
                    <a:pt x="1627981" y="1870000"/>
                  </a:lnTo>
                  <a:lnTo>
                    <a:pt x="1577064" y="1863661"/>
                  </a:lnTo>
                  <a:lnTo>
                    <a:pt x="1526442" y="1856794"/>
                  </a:lnTo>
                  <a:lnTo>
                    <a:pt x="1476138" y="1849399"/>
                  </a:lnTo>
                  <a:lnTo>
                    <a:pt x="1426177" y="1841475"/>
                  </a:lnTo>
                  <a:lnTo>
                    <a:pt x="1376582" y="1833023"/>
                  </a:lnTo>
                  <a:lnTo>
                    <a:pt x="1327377" y="1824043"/>
                  </a:lnTo>
                  <a:lnTo>
                    <a:pt x="1278585" y="1814535"/>
                  </a:lnTo>
                  <a:lnTo>
                    <a:pt x="1230230" y="1804498"/>
                  </a:lnTo>
                  <a:lnTo>
                    <a:pt x="1182335" y="1793933"/>
                  </a:lnTo>
                  <a:lnTo>
                    <a:pt x="1134925" y="1782840"/>
                  </a:lnTo>
                  <a:lnTo>
                    <a:pt x="1088022" y="1771219"/>
                  </a:lnTo>
                  <a:lnTo>
                    <a:pt x="1041650" y="1759069"/>
                  </a:lnTo>
                  <a:lnTo>
                    <a:pt x="995834" y="1746392"/>
                  </a:lnTo>
                  <a:lnTo>
                    <a:pt x="950596" y="1733186"/>
                  </a:lnTo>
                  <a:lnTo>
                    <a:pt x="905960" y="1719451"/>
                  </a:lnTo>
                  <a:lnTo>
                    <a:pt x="861950" y="1705189"/>
                  </a:lnTo>
                  <a:lnTo>
                    <a:pt x="818590" y="1690398"/>
                  </a:lnTo>
                  <a:lnTo>
                    <a:pt x="775902" y="1675079"/>
                  </a:lnTo>
                  <a:lnTo>
                    <a:pt x="733911" y="1659232"/>
                  </a:lnTo>
                  <a:lnTo>
                    <a:pt x="692641" y="1642856"/>
                  </a:lnTo>
                  <a:lnTo>
                    <a:pt x="652114" y="1625953"/>
                  </a:lnTo>
                  <a:lnTo>
                    <a:pt x="599945" y="1602894"/>
                  </a:lnTo>
                  <a:lnTo>
                    <a:pt x="549949" y="1579281"/>
                  </a:lnTo>
                  <a:lnTo>
                    <a:pt x="502128" y="1555138"/>
                  </a:lnTo>
                  <a:lnTo>
                    <a:pt x="456480" y="1530488"/>
                  </a:lnTo>
                  <a:lnTo>
                    <a:pt x="413005" y="1505355"/>
                  </a:lnTo>
                  <a:lnTo>
                    <a:pt x="371705" y="1479762"/>
                  </a:lnTo>
                  <a:lnTo>
                    <a:pt x="332578" y="1453733"/>
                  </a:lnTo>
                  <a:lnTo>
                    <a:pt x="295625" y="1427291"/>
                  </a:lnTo>
                  <a:lnTo>
                    <a:pt x="260845" y="1400461"/>
                  </a:lnTo>
                  <a:lnTo>
                    <a:pt x="228240" y="1373265"/>
                  </a:lnTo>
                  <a:lnTo>
                    <a:pt x="197808" y="1345727"/>
                  </a:lnTo>
                  <a:lnTo>
                    <a:pt x="169549" y="1317871"/>
                  </a:lnTo>
                  <a:lnTo>
                    <a:pt x="143465" y="1289720"/>
                  </a:lnTo>
                  <a:lnTo>
                    <a:pt x="97817" y="1232629"/>
                  </a:lnTo>
                  <a:lnTo>
                    <a:pt x="60864" y="1174643"/>
                  </a:lnTo>
                  <a:lnTo>
                    <a:pt x="32605" y="1115949"/>
                  </a:lnTo>
                  <a:lnTo>
                    <a:pt x="13042" y="1056736"/>
                  </a:lnTo>
                  <a:lnTo>
                    <a:pt x="2173" y="997194"/>
                  </a:lnTo>
                  <a:lnTo>
                    <a:pt x="0" y="937509"/>
                  </a:lnTo>
                  <a:lnTo>
                    <a:pt x="2173" y="907673"/>
                  </a:lnTo>
                  <a:lnTo>
                    <a:pt x="13042" y="848131"/>
                  </a:lnTo>
                  <a:lnTo>
                    <a:pt x="32605" y="788918"/>
                  </a:lnTo>
                  <a:lnTo>
                    <a:pt x="60864" y="730224"/>
                  </a:lnTo>
                  <a:lnTo>
                    <a:pt x="97817" y="672237"/>
                  </a:lnTo>
                  <a:lnTo>
                    <a:pt x="143465" y="615146"/>
                  </a:lnTo>
                  <a:lnTo>
                    <a:pt x="169549" y="586996"/>
                  </a:lnTo>
                  <a:lnTo>
                    <a:pt x="197808" y="559140"/>
                  </a:lnTo>
                  <a:lnTo>
                    <a:pt x="228240" y="531602"/>
                  </a:lnTo>
                  <a:lnTo>
                    <a:pt x="260845" y="504406"/>
                  </a:lnTo>
                  <a:lnTo>
                    <a:pt x="295625" y="477576"/>
                  </a:lnTo>
                  <a:lnTo>
                    <a:pt x="332578" y="451134"/>
                  </a:lnTo>
                  <a:lnTo>
                    <a:pt x="371705" y="425105"/>
                  </a:lnTo>
                  <a:lnTo>
                    <a:pt x="413005" y="399512"/>
                  </a:lnTo>
                  <a:lnTo>
                    <a:pt x="456480" y="374379"/>
                  </a:lnTo>
                  <a:lnTo>
                    <a:pt x="502128" y="349729"/>
                  </a:lnTo>
                  <a:lnTo>
                    <a:pt x="549949" y="325586"/>
                  </a:lnTo>
                  <a:lnTo>
                    <a:pt x="599945" y="301973"/>
                  </a:lnTo>
                  <a:lnTo>
                    <a:pt x="652114" y="278914"/>
                  </a:lnTo>
                  <a:lnTo>
                    <a:pt x="692641" y="262010"/>
                  </a:lnTo>
                  <a:lnTo>
                    <a:pt x="733911" y="245635"/>
                  </a:lnTo>
                  <a:lnTo>
                    <a:pt x="775902" y="229787"/>
                  </a:lnTo>
                  <a:lnTo>
                    <a:pt x="818590" y="214468"/>
                  </a:lnTo>
                  <a:lnTo>
                    <a:pt x="861950" y="199677"/>
                  </a:lnTo>
                  <a:lnTo>
                    <a:pt x="905960" y="185414"/>
                  </a:lnTo>
                  <a:lnTo>
                    <a:pt x="950596" y="171680"/>
                  </a:lnTo>
                  <a:lnTo>
                    <a:pt x="995834" y="158474"/>
                  </a:lnTo>
                  <a:lnTo>
                    <a:pt x="1041650" y="145796"/>
                  </a:lnTo>
                  <a:lnTo>
                    <a:pt x="1088022" y="133646"/>
                  </a:lnTo>
                  <a:lnTo>
                    <a:pt x="1134925" y="122025"/>
                  </a:lnTo>
                  <a:lnTo>
                    <a:pt x="1182335" y="110932"/>
                  </a:lnTo>
                  <a:lnTo>
                    <a:pt x="1230230" y="100367"/>
                  </a:lnTo>
                  <a:lnTo>
                    <a:pt x="1278585" y="90330"/>
                  </a:lnTo>
                  <a:lnTo>
                    <a:pt x="1327377" y="80821"/>
                  </a:lnTo>
                  <a:lnTo>
                    <a:pt x="1376582" y="71841"/>
                  </a:lnTo>
                  <a:lnTo>
                    <a:pt x="1426177" y="63389"/>
                  </a:lnTo>
                  <a:lnTo>
                    <a:pt x="1476138" y="55466"/>
                  </a:lnTo>
                  <a:lnTo>
                    <a:pt x="1526442" y="48070"/>
                  </a:lnTo>
                  <a:lnTo>
                    <a:pt x="1577064" y="41203"/>
                  </a:lnTo>
                  <a:lnTo>
                    <a:pt x="1627981" y="34864"/>
                  </a:lnTo>
                  <a:lnTo>
                    <a:pt x="1679170" y="29053"/>
                  </a:lnTo>
                  <a:lnTo>
                    <a:pt x="1730607" y="23771"/>
                  </a:lnTo>
                  <a:lnTo>
                    <a:pt x="1782269" y="19016"/>
                  </a:lnTo>
                  <a:lnTo>
                    <a:pt x="1834131" y="14790"/>
                  </a:lnTo>
                  <a:lnTo>
                    <a:pt x="1886170" y="11093"/>
                  </a:lnTo>
                  <a:lnTo>
                    <a:pt x="1938363" y="7923"/>
                  </a:lnTo>
                  <a:lnTo>
                    <a:pt x="1990685" y="5282"/>
                  </a:lnTo>
                  <a:lnTo>
                    <a:pt x="2043114" y="3169"/>
                  </a:lnTo>
                  <a:lnTo>
                    <a:pt x="2095626" y="1584"/>
                  </a:lnTo>
                  <a:lnTo>
                    <a:pt x="2148196" y="528"/>
                  </a:lnTo>
                  <a:lnTo>
                    <a:pt x="2200802" y="0"/>
                  </a:lnTo>
                  <a:lnTo>
                    <a:pt x="2253420" y="0"/>
                  </a:lnTo>
                  <a:lnTo>
                    <a:pt x="2306026" y="528"/>
                  </a:lnTo>
                  <a:lnTo>
                    <a:pt x="2358596" y="1584"/>
                  </a:lnTo>
                  <a:lnTo>
                    <a:pt x="2411108" y="3169"/>
                  </a:lnTo>
                  <a:lnTo>
                    <a:pt x="2463537" y="5282"/>
                  </a:lnTo>
                  <a:lnTo>
                    <a:pt x="2515859" y="7923"/>
                  </a:lnTo>
                  <a:lnTo>
                    <a:pt x="2568052" y="11093"/>
                  </a:lnTo>
                  <a:lnTo>
                    <a:pt x="2620091" y="14790"/>
                  </a:lnTo>
                  <a:lnTo>
                    <a:pt x="2671953" y="19016"/>
                  </a:lnTo>
                  <a:lnTo>
                    <a:pt x="2723614" y="23771"/>
                  </a:lnTo>
                  <a:lnTo>
                    <a:pt x="2775051" y="29053"/>
                  </a:lnTo>
                  <a:lnTo>
                    <a:pt x="2826240" y="34864"/>
                  </a:lnTo>
                  <a:lnTo>
                    <a:pt x="2877158" y="41203"/>
                  </a:lnTo>
                  <a:lnTo>
                    <a:pt x="2927780" y="48070"/>
                  </a:lnTo>
                  <a:lnTo>
                    <a:pt x="2978084" y="55466"/>
                  </a:lnTo>
                  <a:lnTo>
                    <a:pt x="3028045" y="63389"/>
                  </a:lnTo>
                  <a:lnTo>
                    <a:pt x="3077640" y="71841"/>
                  </a:lnTo>
                  <a:lnTo>
                    <a:pt x="3126845" y="80821"/>
                  </a:lnTo>
                  <a:lnTo>
                    <a:pt x="3175637" y="90330"/>
                  </a:lnTo>
                  <a:lnTo>
                    <a:pt x="3223992" y="100367"/>
                  </a:lnTo>
                  <a:lnTo>
                    <a:pt x="3271887" y="110932"/>
                  </a:lnTo>
                  <a:lnTo>
                    <a:pt x="3319297" y="122025"/>
                  </a:lnTo>
                  <a:lnTo>
                    <a:pt x="3366200" y="133646"/>
                  </a:lnTo>
                  <a:lnTo>
                    <a:pt x="3412572" y="145796"/>
                  </a:lnTo>
                  <a:lnTo>
                    <a:pt x="3458388" y="158474"/>
                  </a:lnTo>
                  <a:lnTo>
                    <a:pt x="3503626" y="171680"/>
                  </a:lnTo>
                  <a:lnTo>
                    <a:pt x="3548262" y="185414"/>
                  </a:lnTo>
                  <a:lnTo>
                    <a:pt x="3592272" y="199677"/>
                  </a:lnTo>
                  <a:lnTo>
                    <a:pt x="3635632" y="214468"/>
                  </a:lnTo>
                  <a:lnTo>
                    <a:pt x="3678320" y="229787"/>
                  </a:lnTo>
                  <a:lnTo>
                    <a:pt x="3720311" y="245635"/>
                  </a:lnTo>
                  <a:lnTo>
                    <a:pt x="3761581" y="262010"/>
                  </a:lnTo>
                  <a:lnTo>
                    <a:pt x="3802108" y="278914"/>
                  </a:lnTo>
                  <a:close/>
                </a:path>
              </a:pathLst>
            </a:custGeom>
            <a:ln w="25400">
              <a:solidFill>
                <a:srgbClr val="85888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851900" y="4838699"/>
              <a:ext cx="3175000" cy="345440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75009" y="1287894"/>
            <a:ext cx="3455035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22300" algn="l"/>
              </a:tabLst>
            </a:pPr>
            <a:r>
              <a:rPr spc="-675" dirty="0"/>
              <a:t>IF</a:t>
            </a:r>
            <a:r>
              <a:rPr dirty="0"/>
              <a:t>	</a:t>
            </a:r>
            <a:r>
              <a:rPr spc="-95" dirty="0"/>
              <a:t>NOT…….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98652" y="3986034"/>
            <a:ext cx="9531350" cy="1694053"/>
          </a:xfrm>
          <a:prstGeom prst="rect">
            <a:avLst/>
          </a:prstGeom>
        </p:spPr>
        <p:txBody>
          <a:bodyPr vert="horz" wrap="square" lIns="0" tIns="74930" rIns="0" bIns="0" rtlCol="0">
            <a:spAutoFit/>
          </a:bodyPr>
          <a:lstStyle/>
          <a:p>
            <a:pPr marL="564515" indent="-526415">
              <a:lnSpc>
                <a:spcPct val="100000"/>
              </a:lnSpc>
              <a:spcBef>
                <a:spcPts val="590"/>
              </a:spcBef>
              <a:buSzPct val="171052"/>
              <a:buChar char="•"/>
              <a:tabLst>
                <a:tab pos="564515" algn="l"/>
                <a:tab pos="2321560" algn="l"/>
                <a:tab pos="7055484" algn="l"/>
              </a:tabLst>
            </a:pPr>
            <a:r>
              <a:rPr sz="3800" spc="-385" dirty="0">
                <a:latin typeface="Arial"/>
                <a:cs typeface="Arial"/>
              </a:rPr>
              <a:t>Leads</a:t>
            </a:r>
            <a:r>
              <a:rPr sz="3800" spc="10" dirty="0">
                <a:latin typeface="Arial"/>
                <a:cs typeface="Arial"/>
              </a:rPr>
              <a:t> </a:t>
            </a:r>
            <a:r>
              <a:rPr sz="3800" spc="-25" dirty="0">
                <a:latin typeface="Arial"/>
                <a:cs typeface="Arial"/>
              </a:rPr>
              <a:t>to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305" dirty="0">
                <a:latin typeface="Arial"/>
                <a:cs typeface="Arial"/>
              </a:rPr>
              <a:t>increase</a:t>
            </a:r>
            <a:r>
              <a:rPr sz="3800" spc="-5" dirty="0">
                <a:latin typeface="Arial"/>
                <a:cs typeface="Arial"/>
              </a:rPr>
              <a:t> </a:t>
            </a:r>
            <a:r>
              <a:rPr sz="3800" spc="-170" dirty="0">
                <a:latin typeface="Arial"/>
                <a:cs typeface="Arial"/>
              </a:rPr>
              <a:t>in</a:t>
            </a:r>
            <a:r>
              <a:rPr sz="3800" spc="-50" dirty="0">
                <a:latin typeface="Arial"/>
                <a:cs typeface="Arial"/>
              </a:rPr>
              <a:t> </a:t>
            </a:r>
            <a:r>
              <a:rPr sz="3800" spc="-254" dirty="0">
                <a:latin typeface="Arial"/>
                <a:cs typeface="Arial"/>
              </a:rPr>
              <a:t>load/stress</a:t>
            </a:r>
            <a:r>
              <a:rPr sz="3800" spc="-10" dirty="0">
                <a:latin typeface="Arial"/>
                <a:cs typeface="Arial"/>
              </a:rPr>
              <a:t> </a:t>
            </a:r>
            <a:r>
              <a:rPr sz="3800" spc="-25" dirty="0">
                <a:latin typeface="Arial"/>
                <a:cs typeface="Arial"/>
              </a:rPr>
              <a:t>at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105" dirty="0">
                <a:latin typeface="Arial"/>
                <a:cs typeface="Arial"/>
              </a:rPr>
              <a:t>the</a:t>
            </a:r>
            <a:r>
              <a:rPr sz="3800" spc="-150" dirty="0">
                <a:latin typeface="Arial"/>
                <a:cs typeface="Arial"/>
              </a:rPr>
              <a:t> </a:t>
            </a:r>
            <a:r>
              <a:rPr sz="3800" spc="-265" dirty="0">
                <a:latin typeface="Arial"/>
                <a:cs typeface="Arial"/>
              </a:rPr>
              <a:t>Shoulder</a:t>
            </a:r>
            <a:endParaRPr sz="3800" dirty="0">
              <a:latin typeface="Arial"/>
              <a:cs typeface="Arial"/>
            </a:endParaRPr>
          </a:p>
          <a:p>
            <a:pPr marL="564515" indent="-526415">
              <a:lnSpc>
                <a:spcPct val="100000"/>
              </a:lnSpc>
              <a:spcBef>
                <a:spcPts val="3540"/>
              </a:spcBef>
              <a:buSzPct val="171052"/>
              <a:buChar char="•"/>
              <a:tabLst>
                <a:tab pos="564515" algn="l"/>
                <a:tab pos="2384425" algn="l"/>
                <a:tab pos="5944870" algn="l"/>
              </a:tabLst>
            </a:pPr>
            <a:r>
              <a:rPr sz="3800" spc="-310" dirty="0">
                <a:latin typeface="Arial"/>
                <a:cs typeface="Arial"/>
              </a:rPr>
              <a:t>Resulting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170" dirty="0">
                <a:latin typeface="Arial"/>
                <a:cs typeface="Arial"/>
              </a:rPr>
              <a:t>in</a:t>
            </a:r>
            <a:r>
              <a:rPr sz="3800" spc="-30" dirty="0">
                <a:latin typeface="Arial"/>
                <a:cs typeface="Arial"/>
              </a:rPr>
              <a:t> </a:t>
            </a:r>
            <a:r>
              <a:rPr sz="3800" spc="-225" dirty="0">
                <a:latin typeface="Arial"/>
                <a:cs typeface="Arial"/>
              </a:rPr>
              <a:t>dysfunction</a:t>
            </a:r>
            <a:r>
              <a:rPr sz="3800" spc="-30" dirty="0">
                <a:latin typeface="Arial"/>
                <a:cs typeface="Arial"/>
              </a:rPr>
              <a:t> </a:t>
            </a:r>
            <a:r>
              <a:rPr sz="3800" spc="-345" dirty="0">
                <a:latin typeface="Arial"/>
                <a:cs typeface="Arial"/>
              </a:rPr>
              <a:t>and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10" dirty="0">
                <a:latin typeface="Arial"/>
                <a:cs typeface="Arial"/>
              </a:rPr>
              <a:t>injury</a:t>
            </a:r>
            <a:endParaRPr sz="38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823200" y="5651500"/>
            <a:ext cx="3048000" cy="30607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64310" y="1455534"/>
            <a:ext cx="10075545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479040" algn="l"/>
              </a:tabLst>
            </a:pPr>
            <a:r>
              <a:rPr spc="-390" dirty="0"/>
              <a:t>KINETIC</a:t>
            </a:r>
            <a:r>
              <a:rPr dirty="0"/>
              <a:t>	</a:t>
            </a:r>
            <a:r>
              <a:rPr spc="-40" dirty="0"/>
              <a:t>CHAIN</a:t>
            </a:r>
            <a:r>
              <a:rPr spc="-285" dirty="0"/>
              <a:t> </a:t>
            </a:r>
            <a:r>
              <a:rPr spc="-300" dirty="0"/>
              <a:t>C</a:t>
            </a:r>
            <a:r>
              <a:rPr spc="-305" dirty="0"/>
              <a:t>O</a:t>
            </a:r>
            <a:r>
              <a:rPr spc="-310" dirty="0"/>
              <a:t>NSIDER</a:t>
            </a:r>
            <a:r>
              <a:rPr spc="-825" dirty="0"/>
              <a:t>A</a:t>
            </a:r>
            <a:r>
              <a:rPr spc="-310" dirty="0"/>
              <a:t>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6100" y="3212020"/>
            <a:ext cx="223520" cy="5003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100" spc="415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3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73943" y="3168650"/>
            <a:ext cx="10092055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67995" algn="l"/>
                <a:tab pos="1396365" algn="l"/>
                <a:tab pos="6292850" algn="l"/>
                <a:tab pos="8658225" algn="l"/>
              </a:tabLst>
            </a:pPr>
            <a:r>
              <a:rPr sz="3800" spc="-50" dirty="0">
                <a:latin typeface="Arial"/>
                <a:cs typeface="Arial"/>
              </a:rPr>
              <a:t>A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20" dirty="0">
                <a:latin typeface="Arial"/>
                <a:cs typeface="Arial"/>
              </a:rPr>
              <a:t>step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330" dirty="0">
                <a:latin typeface="Arial"/>
                <a:cs typeface="Arial"/>
              </a:rPr>
              <a:t>increases</a:t>
            </a:r>
            <a:r>
              <a:rPr sz="3800" spc="10" dirty="0">
                <a:latin typeface="Arial"/>
                <a:cs typeface="Arial"/>
              </a:rPr>
              <a:t> </a:t>
            </a:r>
            <a:r>
              <a:rPr sz="3800" spc="-160" dirty="0">
                <a:latin typeface="Arial"/>
                <a:cs typeface="Arial"/>
              </a:rPr>
              <a:t>scapulothoracic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45" dirty="0">
                <a:latin typeface="Arial"/>
                <a:cs typeface="Arial"/>
              </a:rPr>
              <a:t>recruitment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290" dirty="0">
                <a:latin typeface="Arial"/>
                <a:cs typeface="Arial"/>
              </a:rPr>
              <a:t>by</a:t>
            </a:r>
            <a:r>
              <a:rPr sz="3800" spc="-5" dirty="0">
                <a:latin typeface="Arial"/>
                <a:cs typeface="Arial"/>
              </a:rPr>
              <a:t> </a:t>
            </a:r>
            <a:r>
              <a:rPr sz="3800" b="1" spc="-105" dirty="0">
                <a:latin typeface="Trebuchet MS"/>
                <a:cs typeface="Trebuchet MS"/>
              </a:rPr>
              <a:t>10%</a:t>
            </a:r>
            <a:endParaRPr sz="3800" dirty="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46100" y="4497260"/>
            <a:ext cx="223520" cy="5003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100" spc="415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31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73943" y="4364418"/>
            <a:ext cx="10433050" cy="130061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5399"/>
              </a:lnSpc>
              <a:spcBef>
                <a:spcPts val="100"/>
              </a:spcBef>
              <a:tabLst>
                <a:tab pos="10158095" algn="l"/>
              </a:tabLst>
            </a:pPr>
            <a:r>
              <a:rPr sz="3800" spc="-135" dirty="0">
                <a:latin typeface="Arial"/>
                <a:cs typeface="Arial"/>
              </a:rPr>
              <a:t>Rotator</a:t>
            </a:r>
            <a:r>
              <a:rPr sz="3800" spc="-90" dirty="0">
                <a:latin typeface="Arial"/>
                <a:cs typeface="Arial"/>
              </a:rPr>
              <a:t> </a:t>
            </a:r>
            <a:r>
              <a:rPr sz="3800" spc="-220" dirty="0">
                <a:latin typeface="Arial"/>
                <a:cs typeface="Arial"/>
              </a:rPr>
              <a:t>cuff</a:t>
            </a:r>
            <a:r>
              <a:rPr sz="3800" spc="-40" dirty="0">
                <a:latin typeface="Arial"/>
                <a:cs typeface="Arial"/>
              </a:rPr>
              <a:t> </a:t>
            </a:r>
            <a:r>
              <a:rPr sz="3800" spc="-210" dirty="0">
                <a:latin typeface="Arial"/>
                <a:cs typeface="Arial"/>
              </a:rPr>
              <a:t>strength</a:t>
            </a:r>
            <a:r>
              <a:rPr sz="3800" spc="-40" dirty="0">
                <a:latin typeface="Arial"/>
                <a:cs typeface="Arial"/>
              </a:rPr>
              <a:t> </a:t>
            </a:r>
            <a:r>
              <a:rPr sz="3800" spc="-240" dirty="0">
                <a:latin typeface="Arial"/>
                <a:cs typeface="Arial"/>
              </a:rPr>
              <a:t>improves</a:t>
            </a:r>
            <a:r>
              <a:rPr sz="3800" spc="-20" dirty="0">
                <a:latin typeface="Arial"/>
                <a:cs typeface="Arial"/>
              </a:rPr>
              <a:t> </a:t>
            </a:r>
            <a:r>
              <a:rPr sz="3800" spc="-290" dirty="0">
                <a:latin typeface="Arial"/>
                <a:cs typeface="Arial"/>
              </a:rPr>
              <a:t>by</a:t>
            </a:r>
            <a:r>
              <a:rPr sz="3800" spc="-5" dirty="0">
                <a:latin typeface="Arial"/>
                <a:cs typeface="Arial"/>
              </a:rPr>
              <a:t> </a:t>
            </a:r>
            <a:r>
              <a:rPr sz="3800" b="1" spc="-120" dirty="0">
                <a:latin typeface="Trebuchet MS"/>
                <a:cs typeface="Trebuchet MS"/>
              </a:rPr>
              <a:t>24%</a:t>
            </a:r>
            <a:r>
              <a:rPr sz="3800" b="1" spc="-125" dirty="0">
                <a:latin typeface="Trebuchet MS"/>
                <a:cs typeface="Trebuchet MS"/>
              </a:rPr>
              <a:t> </a:t>
            </a:r>
            <a:r>
              <a:rPr sz="3800" spc="-220" dirty="0">
                <a:latin typeface="Arial"/>
                <a:cs typeface="Arial"/>
              </a:rPr>
              <a:t>when</a:t>
            </a:r>
            <a:r>
              <a:rPr sz="3800" spc="-40" dirty="0">
                <a:latin typeface="Arial"/>
                <a:cs typeface="Arial"/>
              </a:rPr>
              <a:t> </a:t>
            </a:r>
            <a:r>
              <a:rPr sz="3800" spc="-370" dirty="0">
                <a:latin typeface="Arial"/>
                <a:cs typeface="Arial"/>
              </a:rPr>
              <a:t>scapula</a:t>
            </a:r>
            <a:r>
              <a:rPr sz="3800" dirty="0">
                <a:latin typeface="Arial"/>
                <a:cs typeface="Arial"/>
              </a:rPr>
              <a:t>	</a:t>
            </a:r>
            <a:r>
              <a:rPr sz="3800" spc="-385" dirty="0">
                <a:latin typeface="Arial"/>
                <a:cs typeface="Arial"/>
              </a:rPr>
              <a:t>is </a:t>
            </a:r>
            <a:r>
              <a:rPr sz="3800" spc="-150" dirty="0">
                <a:latin typeface="Arial"/>
                <a:cs typeface="Arial"/>
              </a:rPr>
              <a:t>retracted/stabilised</a:t>
            </a:r>
            <a:endParaRPr sz="3800" dirty="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46990" y="7409459"/>
            <a:ext cx="2971165" cy="109474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2700" marR="5080" indent="128270">
              <a:lnSpc>
                <a:spcPts val="4100"/>
              </a:lnSpc>
              <a:spcBef>
                <a:spcPts val="420"/>
              </a:spcBef>
            </a:pPr>
            <a:r>
              <a:rPr sz="3600" spc="-710" dirty="0">
                <a:latin typeface="Arial"/>
                <a:cs typeface="Arial"/>
              </a:rPr>
              <a:t>T</a:t>
            </a:r>
            <a:r>
              <a:rPr sz="3600" spc="-200" dirty="0">
                <a:latin typeface="Arial"/>
                <a:cs typeface="Arial"/>
              </a:rPr>
              <a:t>ate</a:t>
            </a:r>
            <a:r>
              <a:rPr sz="3600" spc="-5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et</a:t>
            </a:r>
            <a:r>
              <a:rPr sz="3600" spc="-204" dirty="0">
                <a:latin typeface="Arial"/>
                <a:cs typeface="Arial"/>
              </a:rPr>
              <a:t> </a:t>
            </a:r>
            <a:r>
              <a:rPr sz="3600" spc="-305" dirty="0">
                <a:latin typeface="Arial"/>
                <a:cs typeface="Arial"/>
              </a:rPr>
              <a:t>al</a:t>
            </a:r>
            <a:r>
              <a:rPr sz="3600" dirty="0">
                <a:latin typeface="Arial"/>
                <a:cs typeface="Arial"/>
              </a:rPr>
              <a:t> </a:t>
            </a:r>
            <a:r>
              <a:rPr sz="3600" spc="-20" dirty="0">
                <a:latin typeface="Arial"/>
                <a:cs typeface="Arial"/>
              </a:rPr>
              <a:t>2008 </a:t>
            </a:r>
            <a:r>
              <a:rPr sz="3600" spc="-204" dirty="0">
                <a:latin typeface="Arial"/>
                <a:cs typeface="Arial"/>
              </a:rPr>
              <a:t>Kibler</a:t>
            </a:r>
            <a:r>
              <a:rPr sz="3600" spc="-55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et</a:t>
            </a:r>
            <a:r>
              <a:rPr sz="3600" spc="-204" dirty="0">
                <a:latin typeface="Arial"/>
                <a:cs typeface="Arial"/>
              </a:rPr>
              <a:t> </a:t>
            </a:r>
            <a:r>
              <a:rPr sz="3600" spc="-305" dirty="0">
                <a:latin typeface="Arial"/>
                <a:cs typeface="Arial"/>
              </a:rPr>
              <a:t>al</a:t>
            </a:r>
            <a:r>
              <a:rPr sz="3600" dirty="0">
                <a:latin typeface="Arial"/>
                <a:cs typeface="Arial"/>
              </a:rPr>
              <a:t> </a:t>
            </a:r>
            <a:r>
              <a:rPr sz="3600" spc="-195" dirty="0">
                <a:latin typeface="Arial"/>
                <a:cs typeface="Arial"/>
              </a:rPr>
              <a:t>2006</a:t>
            </a:r>
            <a:endParaRPr sz="3600" dirty="0">
              <a:latin typeface="Arial"/>
              <a:cs typeface="Arial"/>
            </a:endParaRPr>
          </a:p>
        </p:txBody>
      </p:sp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23900" y="6489700"/>
            <a:ext cx="4178300" cy="27813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97000" y="788555"/>
            <a:ext cx="10075545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479040" algn="l"/>
              </a:tabLst>
            </a:pPr>
            <a:r>
              <a:rPr spc="-390" dirty="0"/>
              <a:t>KINETIC</a:t>
            </a:r>
            <a:r>
              <a:rPr dirty="0"/>
              <a:t>	</a:t>
            </a:r>
            <a:r>
              <a:rPr spc="-40" dirty="0"/>
              <a:t>CHAIN</a:t>
            </a:r>
            <a:r>
              <a:rPr spc="-285" dirty="0"/>
              <a:t> </a:t>
            </a:r>
            <a:r>
              <a:rPr spc="-300" dirty="0"/>
              <a:t>C</a:t>
            </a:r>
            <a:r>
              <a:rPr spc="-305" dirty="0"/>
              <a:t>O</a:t>
            </a:r>
            <a:r>
              <a:rPr spc="-310" dirty="0"/>
              <a:t>NSIDER</a:t>
            </a:r>
            <a:r>
              <a:rPr spc="-825" dirty="0"/>
              <a:t>A</a:t>
            </a:r>
            <a:r>
              <a:rPr spc="-310" dirty="0"/>
              <a:t>TIONS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654685">
              <a:lnSpc>
                <a:spcPct val="113199"/>
              </a:lnSpc>
              <a:spcBef>
                <a:spcPts val="95"/>
              </a:spcBef>
              <a:tabLst>
                <a:tab pos="830580" algn="l"/>
                <a:tab pos="1158875" algn="l"/>
                <a:tab pos="6116320" algn="l"/>
              </a:tabLst>
            </a:pPr>
            <a:r>
              <a:rPr spc="-25" dirty="0"/>
              <a:t>Hip</a:t>
            </a:r>
            <a:r>
              <a:rPr dirty="0"/>
              <a:t>	</a:t>
            </a:r>
            <a:r>
              <a:rPr spc="-290" dirty="0"/>
              <a:t>stiffness</a:t>
            </a:r>
            <a:r>
              <a:rPr spc="-5" dirty="0"/>
              <a:t> </a:t>
            </a:r>
            <a:r>
              <a:rPr dirty="0"/>
              <a:t>or</a:t>
            </a:r>
            <a:r>
              <a:rPr spc="-50" dirty="0"/>
              <a:t> </a:t>
            </a:r>
            <a:r>
              <a:rPr spc="-365" dirty="0"/>
              <a:t>weakness</a:t>
            </a:r>
            <a:r>
              <a:rPr spc="-5" dirty="0"/>
              <a:t> </a:t>
            </a:r>
            <a:r>
              <a:rPr spc="-10" dirty="0"/>
              <a:t>found</a:t>
            </a:r>
            <a:r>
              <a:rPr dirty="0"/>
              <a:t>	</a:t>
            </a:r>
            <a:r>
              <a:rPr spc="-170" dirty="0"/>
              <a:t>in</a:t>
            </a:r>
            <a:r>
              <a:rPr spc="-95" dirty="0"/>
              <a:t> </a:t>
            </a:r>
            <a:r>
              <a:rPr spc="-409" dirty="0"/>
              <a:t>49%</a:t>
            </a:r>
            <a:r>
              <a:rPr spc="-5" dirty="0"/>
              <a:t> </a:t>
            </a:r>
            <a:r>
              <a:rPr dirty="0"/>
              <a:t>of</a:t>
            </a:r>
            <a:r>
              <a:rPr spc="-220" dirty="0"/>
              <a:t> </a:t>
            </a:r>
            <a:r>
              <a:rPr spc="-150" dirty="0"/>
              <a:t>post/superior </a:t>
            </a:r>
            <a:r>
              <a:rPr spc="-60" dirty="0"/>
              <a:t>labral</a:t>
            </a:r>
            <a:r>
              <a:rPr dirty="0"/>
              <a:t>	</a:t>
            </a:r>
            <a:r>
              <a:rPr spc="-35" dirty="0"/>
              <a:t>tears</a:t>
            </a:r>
          </a:p>
          <a:p>
            <a:pPr marR="5080" algn="r">
              <a:lnSpc>
                <a:spcPct val="100000"/>
              </a:lnSpc>
              <a:spcBef>
                <a:spcPts val="3150"/>
              </a:spcBef>
            </a:pPr>
            <a:r>
              <a:rPr sz="3600" spc="-390" dirty="0"/>
              <a:t>Sciascia</a:t>
            </a:r>
            <a:r>
              <a:rPr sz="3600" dirty="0"/>
              <a:t> et</a:t>
            </a:r>
            <a:r>
              <a:rPr sz="3600" spc="-204" dirty="0"/>
              <a:t> </a:t>
            </a:r>
            <a:r>
              <a:rPr sz="3600" spc="-305" dirty="0"/>
              <a:t>al</a:t>
            </a:r>
            <a:r>
              <a:rPr sz="3600" dirty="0"/>
              <a:t> </a:t>
            </a:r>
            <a:r>
              <a:rPr sz="3600" spc="-20" dirty="0"/>
              <a:t>2012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774700" y="3984078"/>
            <a:ext cx="223520" cy="5003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100" spc="415" dirty="0">
                <a:solidFill>
                  <a:srgbClr val="535353"/>
                </a:solidFill>
                <a:latin typeface="Arial"/>
                <a:cs typeface="Arial"/>
              </a:rPr>
              <a:t>•</a:t>
            </a:r>
            <a:endParaRPr sz="31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7340600"/>
            <a:ext cx="3251200" cy="1612900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4343400" y="7099300"/>
            <a:ext cx="6146800" cy="2209800"/>
            <a:chOff x="4343400" y="7099300"/>
            <a:chExt cx="6146800" cy="2209800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343400" y="7137400"/>
              <a:ext cx="3251200" cy="200660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239000" y="7099300"/>
              <a:ext cx="3251200" cy="220980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</TotalTime>
  <Words>732</Words>
  <Application>Microsoft Office PowerPoint</Application>
  <PresentationFormat>Custom</PresentationFormat>
  <Paragraphs>209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Liberation Sans Narrow</vt:lpstr>
      <vt:lpstr>Arial</vt:lpstr>
      <vt:lpstr>Century Gothic</vt:lpstr>
      <vt:lpstr>Times New Roman</vt:lpstr>
      <vt:lpstr>Trebuchet MS</vt:lpstr>
      <vt:lpstr>Wingdings 3</vt:lpstr>
      <vt:lpstr>Ion</vt:lpstr>
      <vt:lpstr>AIMS</vt:lpstr>
      <vt:lpstr>POST SURGERY REHAB SIMPLY......</vt:lpstr>
      <vt:lpstr>REHABILITATION PRINCIPLES</vt:lpstr>
      <vt:lpstr>REHABILITATION PRINCIPLES</vt:lpstr>
      <vt:lpstr>REHABILITATION PRINCIPLES</vt:lpstr>
      <vt:lpstr>REHABILITATION REGIMES</vt:lpstr>
      <vt:lpstr>ACCELERATED REHAB</vt:lpstr>
      <vt:lpstr>REHABILITATION</vt:lpstr>
      <vt:lpstr>REHABILITATION</vt:lpstr>
      <vt:lpstr>PRE-SURGERY</vt:lpstr>
      <vt:lpstr>POST-SURGERY</vt:lpstr>
      <vt:lpstr>SAFE ZONE</vt:lpstr>
      <vt:lpstr>THE SCIENCE...</vt:lpstr>
      <vt:lpstr>WHAT ARE WE PROTECTING?</vt:lpstr>
      <vt:lpstr>EXERCISE CHOICES</vt:lpstr>
      <vt:lpstr>SUPRASPINATUS EMG</vt:lpstr>
      <vt:lpstr>ANTERIOR INSTABILITY PROTOCOL</vt:lpstr>
      <vt:lpstr>PROTECTION PHASE</vt:lpstr>
      <vt:lpstr>THE BIGGER PICTURE…</vt:lpstr>
      <vt:lpstr>WHAT DO WE NEED FOR SUCCESS?</vt:lpstr>
      <vt:lpstr>IF NOT…….</vt:lpstr>
      <vt:lpstr>KINETIC CHAIN CONSIDERATIONS</vt:lpstr>
      <vt:lpstr>KINETIC CHAIN CONSIDERATIONS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Kerry Nicholas</cp:lastModifiedBy>
  <cp:revision>2</cp:revision>
  <dcterms:created xsi:type="dcterms:W3CDTF">2025-02-16T23:03:44Z</dcterms:created>
  <dcterms:modified xsi:type="dcterms:W3CDTF">2025-02-16T23:09:34Z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LastSaved">
    <vt:filetime>2025-02-16T00:00:00Z</vt:filetime>
  </property>
  <property fmtid="{D5CDD505-2E9C-101B-9397-08002B2CF9AE}" pid="3" name="Producer">
    <vt:lpwstr>3-Heights(TM) PDF Security Shell 4.8.25.2 (http://www.pdf-tools.com)</vt:lpwstr>
  </property>
</Properties>
</file>