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0" r:id="rId1"/>
    <p:sldMasterId id="2147484063" r:id="rId2"/>
  </p:sldMasterIdLst>
  <p:notesMasterIdLst>
    <p:notesMasterId r:id="rId48"/>
  </p:notesMasterIdLst>
  <p:sldIdLst>
    <p:sldId id="267" r:id="rId3"/>
    <p:sldId id="256" r:id="rId4"/>
    <p:sldId id="257" r:id="rId5"/>
    <p:sldId id="258" r:id="rId6"/>
    <p:sldId id="259" r:id="rId7"/>
    <p:sldId id="260" r:id="rId8"/>
    <p:sldId id="318" r:id="rId9"/>
    <p:sldId id="319" r:id="rId10"/>
    <p:sldId id="323" r:id="rId11"/>
    <p:sldId id="306" r:id="rId12"/>
    <p:sldId id="307" r:id="rId13"/>
    <p:sldId id="316" r:id="rId14"/>
    <p:sldId id="321" r:id="rId15"/>
    <p:sldId id="322" r:id="rId16"/>
    <p:sldId id="261" r:id="rId17"/>
    <p:sldId id="264" r:id="rId18"/>
    <p:sldId id="320" r:id="rId19"/>
    <p:sldId id="266" r:id="rId20"/>
    <p:sldId id="265" r:id="rId21"/>
    <p:sldId id="271" r:id="rId22"/>
    <p:sldId id="268" r:id="rId23"/>
    <p:sldId id="269" r:id="rId24"/>
    <p:sldId id="270" r:id="rId25"/>
    <p:sldId id="272" r:id="rId26"/>
    <p:sldId id="273" r:id="rId27"/>
    <p:sldId id="274" r:id="rId28"/>
    <p:sldId id="275" r:id="rId29"/>
    <p:sldId id="276" r:id="rId30"/>
    <p:sldId id="277" r:id="rId31"/>
    <p:sldId id="278" r:id="rId32"/>
    <p:sldId id="279" r:id="rId33"/>
    <p:sldId id="282" r:id="rId34"/>
    <p:sldId id="283" r:id="rId35"/>
    <p:sldId id="284" r:id="rId36"/>
    <p:sldId id="287" r:id="rId37"/>
    <p:sldId id="288" r:id="rId38"/>
    <p:sldId id="294" r:id="rId39"/>
    <p:sldId id="295" r:id="rId40"/>
    <p:sldId id="298" r:id="rId41"/>
    <p:sldId id="300" r:id="rId42"/>
    <p:sldId id="301" r:id="rId43"/>
    <p:sldId id="302" r:id="rId44"/>
    <p:sldId id="303" r:id="rId45"/>
    <p:sldId id="304" r:id="rId46"/>
    <p:sldId id="305"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5906AB-1305-464B-841C-D21D08031608}" v="8" dt="2026-09-16T07:49:47.7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11" autoAdjust="0"/>
    <p:restoredTop sz="94660"/>
  </p:normalViewPr>
  <p:slideViewPr>
    <p:cSldViewPr snapToGrid="0">
      <p:cViewPr varScale="1">
        <p:scale>
          <a:sx n="106" d="100"/>
          <a:sy n="106" d="100"/>
        </p:scale>
        <p:origin x="55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microsoft.com/office/2016/11/relationships/changesInfo" Target="changesInfos/changesInfo1.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EDA6ECDA-8E4D-4334-974E-AE2001485B30}"/>
    <pc:docChg chg="undo custSel addSld delSld modSld sldOrd">
      <pc:chgData name="David Holley" userId="45123e1e-ac21-4ee3-b53e-8d97b4b34e1e" providerId="ADAL" clId="{EDA6ECDA-8E4D-4334-974E-AE2001485B30}" dt="2026-09-16T07:49:52.670" v="4437"/>
      <pc:docMkLst>
        <pc:docMk/>
      </pc:docMkLst>
      <pc:sldChg chg="modSp">
        <pc:chgData name="David Holley" userId="45123e1e-ac21-4ee3-b53e-8d97b4b34e1e" providerId="ADAL" clId="{EDA6ECDA-8E4D-4334-974E-AE2001485B30}" dt="2026-09-16T07:45:49.927" v="4430" actId="6549"/>
        <pc:sldMkLst>
          <pc:docMk/>
          <pc:sldMk cId="267451598" sldId="260"/>
        </pc:sldMkLst>
        <pc:spChg chg="mod">
          <ac:chgData name="David Holley" userId="45123e1e-ac21-4ee3-b53e-8d97b4b34e1e" providerId="ADAL" clId="{EDA6ECDA-8E4D-4334-974E-AE2001485B30}" dt="2026-09-16T07:45:49.927" v="4430" actId="6549"/>
          <ac:spMkLst>
            <pc:docMk/>
            <pc:sldMk cId="267451598" sldId="260"/>
            <ac:spMk id="29" creationId="{143701C4-5A6F-4C12-B88C-3FC86C31D609}"/>
          </ac:spMkLst>
        </pc:spChg>
      </pc:sldChg>
      <pc:sldChg chg="modSp mod">
        <pc:chgData name="David Holley" userId="45123e1e-ac21-4ee3-b53e-8d97b4b34e1e" providerId="ADAL" clId="{EDA6ECDA-8E4D-4334-974E-AE2001485B30}" dt="2026-09-14T07:59:18.068" v="4427" actId="27636"/>
        <pc:sldMkLst>
          <pc:docMk/>
          <pc:sldMk cId="2323746974" sldId="261"/>
        </pc:sldMkLst>
        <pc:spChg chg="mod">
          <ac:chgData name="David Holley" userId="45123e1e-ac21-4ee3-b53e-8d97b4b34e1e" providerId="ADAL" clId="{EDA6ECDA-8E4D-4334-974E-AE2001485B30}" dt="2026-09-14T07:59:18.068" v="4427" actId="27636"/>
          <ac:spMkLst>
            <pc:docMk/>
            <pc:sldMk cId="2323746974" sldId="261"/>
            <ac:spMk id="3" creationId="{A9FAFEF4-EA7B-E85C-BEDD-20D76E392315}"/>
          </ac:spMkLst>
        </pc:spChg>
      </pc:sldChg>
      <pc:sldChg chg="modSp">
        <pc:chgData name="David Holley" userId="45123e1e-ac21-4ee3-b53e-8d97b4b34e1e" providerId="ADAL" clId="{EDA6ECDA-8E4D-4334-974E-AE2001485B30}" dt="2026-09-16T07:45:36.870" v="4429" actId="6549"/>
        <pc:sldMkLst>
          <pc:docMk/>
          <pc:sldMk cId="3213553478" sldId="318"/>
        </pc:sldMkLst>
        <pc:spChg chg="mod">
          <ac:chgData name="David Holley" userId="45123e1e-ac21-4ee3-b53e-8d97b4b34e1e" providerId="ADAL" clId="{EDA6ECDA-8E4D-4334-974E-AE2001485B30}" dt="2026-09-16T07:45:36.870" v="4429" actId="6549"/>
          <ac:spMkLst>
            <pc:docMk/>
            <pc:sldMk cId="3213553478" sldId="318"/>
            <ac:spMk id="29" creationId="{9FFCD106-0324-2DC8-F12B-C26608EEC719}"/>
          </ac:spMkLst>
        </pc:spChg>
        <pc:spChg chg="mod">
          <ac:chgData name="David Holley" userId="45123e1e-ac21-4ee3-b53e-8d97b4b34e1e" providerId="ADAL" clId="{EDA6ECDA-8E4D-4334-974E-AE2001485B30}" dt="2026-09-16T07:45:32.077" v="4428" actId="6549"/>
          <ac:spMkLst>
            <pc:docMk/>
            <pc:sldMk cId="3213553478" sldId="318"/>
            <ac:spMk id="30" creationId="{7556B40F-798F-36FA-F4E4-7A282FC04714}"/>
          </ac:spMkLst>
        </pc:spChg>
      </pc:sldChg>
      <pc:sldChg chg="modSp mod">
        <pc:chgData name="David Holley" userId="45123e1e-ac21-4ee3-b53e-8d97b4b34e1e" providerId="ADAL" clId="{EDA6ECDA-8E4D-4334-974E-AE2001485B30}" dt="2026-09-14T07:58:55.481" v="4424" actId="20577"/>
        <pc:sldMkLst>
          <pc:docMk/>
          <pc:sldMk cId="1140308426" sldId="320"/>
        </pc:sldMkLst>
        <pc:spChg chg="mod">
          <ac:chgData name="David Holley" userId="45123e1e-ac21-4ee3-b53e-8d97b4b34e1e" providerId="ADAL" clId="{EDA6ECDA-8E4D-4334-974E-AE2001485B30}" dt="2026-09-14T07:58:44.942" v="4422" actId="20577"/>
          <ac:spMkLst>
            <pc:docMk/>
            <pc:sldMk cId="1140308426" sldId="320"/>
            <ac:spMk id="3" creationId="{E22CACDA-6883-A0DE-CE1D-7CB0DAF0A195}"/>
          </ac:spMkLst>
        </pc:spChg>
        <pc:spChg chg="mod">
          <ac:chgData name="David Holley" userId="45123e1e-ac21-4ee3-b53e-8d97b4b34e1e" providerId="ADAL" clId="{EDA6ECDA-8E4D-4334-974E-AE2001485B30}" dt="2026-09-14T07:58:55.481" v="4424" actId="20577"/>
          <ac:spMkLst>
            <pc:docMk/>
            <pc:sldMk cId="1140308426" sldId="320"/>
            <ac:spMk id="4" creationId="{183964CB-C6FF-384B-3AF0-E9F464A5AAED}"/>
          </ac:spMkLst>
        </pc:spChg>
      </pc:sldChg>
      <pc:sldChg chg="add del">
        <pc:chgData name="David Holley" userId="45123e1e-ac21-4ee3-b53e-8d97b4b34e1e" providerId="ADAL" clId="{EDA6ECDA-8E4D-4334-974E-AE2001485B30}" dt="2026-09-16T07:49:20.403" v="4432"/>
        <pc:sldMkLst>
          <pc:docMk/>
          <pc:sldMk cId="1394265301" sldId="323"/>
        </pc:sldMkLst>
      </pc:sldChg>
      <pc:sldChg chg="add del ord">
        <pc:chgData name="David Holley" userId="45123e1e-ac21-4ee3-b53e-8d97b4b34e1e" providerId="ADAL" clId="{EDA6ECDA-8E4D-4334-974E-AE2001485B30}" dt="2026-09-16T07:49:52.670" v="4437"/>
        <pc:sldMkLst>
          <pc:docMk/>
          <pc:sldMk cId="4144832576" sldId="32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43C723-3A62-46CA-BB46-72658AEA753E}" type="datetimeFigureOut">
              <a:rPr lang="en-GB" smtClean="0"/>
              <a:t>16/09/2026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B4DC3F-F986-4D92-8CEF-3A76CA2CE36F}" type="slidenum">
              <a:rPr lang="en-GB" smtClean="0"/>
              <a:t>‹#›</a:t>
            </a:fld>
            <a:endParaRPr lang="en-GB"/>
          </a:p>
        </p:txBody>
      </p:sp>
    </p:spTree>
    <p:extLst>
      <p:ext uri="{BB962C8B-B14F-4D97-AF65-F5344CB8AC3E}">
        <p14:creationId xmlns:p14="http://schemas.microsoft.com/office/powerpoint/2010/main" val="3903459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109538" y="741363"/>
            <a:ext cx="6578600" cy="3702050"/>
          </a:xfrm>
          <a:ln/>
        </p:spPr>
      </p:sp>
      <p:sp>
        <p:nvSpPr>
          <p:cNvPr id="35843" name="Notes Placeholder 2"/>
          <p:cNvSpPr>
            <a:spLocks noGrp="1"/>
          </p:cNvSpPr>
          <p:nvPr>
            <p:ph type="body" idx="1"/>
          </p:nvPr>
        </p:nvSpPr>
        <p:spPr>
          <a:noFill/>
          <a:ln/>
        </p:spPr>
        <p:txBody>
          <a:bodyPr/>
          <a:lstStyle/>
          <a:p>
            <a:endParaRPr lang="en-US" dirty="0">
              <a:latin typeface="Arial" pitchFamily="34" charset="0"/>
            </a:endParaRPr>
          </a:p>
        </p:txBody>
      </p:sp>
      <p:sp>
        <p:nvSpPr>
          <p:cNvPr id="35844" name="Slide Number Placeholder 3"/>
          <p:cNvSpPr>
            <a:spLocks noGrp="1"/>
          </p:cNvSpPr>
          <p:nvPr>
            <p:ph type="sldNum" sz="quarter" idx="5"/>
          </p:nvPr>
        </p:nvSpPr>
        <p:spPr>
          <a:noFill/>
        </p:spPr>
        <p:txBody>
          <a:bodyPr/>
          <a:lstStyle/>
          <a:p>
            <a:fld id="{F518772A-401D-495B-A7E0-4DDB2538CEE1}" type="slidenum">
              <a:rPr lang="en-GB" smtClean="0">
                <a:solidFill>
                  <a:srgbClr val="000000"/>
                </a:solidFill>
                <a:latin typeface="Arial" pitchFamily="34" charset="0"/>
              </a:rPr>
              <a:pPr/>
              <a:t>35</a:t>
            </a:fld>
            <a:endParaRPr lang="en-GB" dirty="0">
              <a:solidFill>
                <a:srgbClr val="000000"/>
              </a:solidFill>
              <a:latin typeface="Arial" pitchFamily="34" charset="0"/>
            </a:endParaRPr>
          </a:p>
        </p:txBody>
      </p:sp>
    </p:spTree>
    <p:extLst>
      <p:ext uri="{BB962C8B-B14F-4D97-AF65-F5344CB8AC3E}">
        <p14:creationId xmlns:p14="http://schemas.microsoft.com/office/powerpoint/2010/main" val="8755379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xfrm>
            <a:off x="109538" y="741363"/>
            <a:ext cx="6578600" cy="3702050"/>
          </a:xfrm>
          <a:ln/>
        </p:spPr>
      </p:sp>
      <p:sp>
        <p:nvSpPr>
          <p:cNvPr id="64515" name="Notes Placeholder 2"/>
          <p:cNvSpPr>
            <a:spLocks noGrp="1"/>
          </p:cNvSpPr>
          <p:nvPr>
            <p:ph type="body" idx="1"/>
          </p:nvPr>
        </p:nvSpPr>
        <p:spPr>
          <a:noFill/>
          <a:ln/>
        </p:spPr>
        <p:txBody>
          <a:bodyPr/>
          <a:lstStyle/>
          <a:p>
            <a:endParaRPr lang="en-US" dirty="0"/>
          </a:p>
        </p:txBody>
      </p:sp>
      <p:sp>
        <p:nvSpPr>
          <p:cNvPr id="64516" name="Slide Number Placeholder 3"/>
          <p:cNvSpPr>
            <a:spLocks noGrp="1"/>
          </p:cNvSpPr>
          <p:nvPr>
            <p:ph type="sldNum" sz="quarter" idx="5"/>
          </p:nvPr>
        </p:nvSpPr>
        <p:spPr>
          <a:noFill/>
        </p:spPr>
        <p:txBody>
          <a:bodyPr/>
          <a:lstStyle/>
          <a:p>
            <a:fld id="{BB5CC2CF-68ED-4120-990F-B1A0C8CB8D07}" type="slidenum">
              <a:rPr lang="en-GB" smtClean="0">
                <a:solidFill>
                  <a:srgbClr val="000000"/>
                </a:solidFill>
              </a:rPr>
              <a:pPr/>
              <a:t>37</a:t>
            </a:fld>
            <a:endParaRPr lang="en-GB" dirty="0">
              <a:solidFill>
                <a:srgbClr val="000000"/>
              </a:solidFill>
            </a:endParaRPr>
          </a:p>
        </p:txBody>
      </p:sp>
    </p:spTree>
    <p:extLst>
      <p:ext uri="{BB962C8B-B14F-4D97-AF65-F5344CB8AC3E}">
        <p14:creationId xmlns:p14="http://schemas.microsoft.com/office/powerpoint/2010/main" val="32474411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ChangeArrowheads="1" noTextEdit="1"/>
          </p:cNvSpPr>
          <p:nvPr>
            <p:ph type="sldImg"/>
          </p:nvPr>
        </p:nvSpPr>
        <p:spPr>
          <a:xfrm>
            <a:off x="109538" y="741363"/>
            <a:ext cx="6578600" cy="3702050"/>
          </a:xfrm>
          <a:ln/>
        </p:spPr>
      </p:sp>
      <p:sp>
        <p:nvSpPr>
          <p:cNvPr id="72707" name="Notes Placeholder 2"/>
          <p:cNvSpPr>
            <a:spLocks noGrp="1"/>
          </p:cNvSpPr>
          <p:nvPr>
            <p:ph type="body" idx="1"/>
          </p:nvPr>
        </p:nvSpPr>
        <p:spPr>
          <a:xfrm>
            <a:off x="494377" y="4417635"/>
            <a:ext cx="6094139" cy="507034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Arial" charset="0"/>
                <a:cs typeface="Arial" charset="0"/>
              </a:rPr>
              <a:t>This is an example of the mind set in practice.  Back in the 1980s, a US journal Quality Today did some research into why US citizens were buying Japanese cars and not US cars.  They got their hands on Engineering Change data in the US car industry and the Japanese car industry.</a:t>
            </a:r>
          </a:p>
          <a:p>
            <a:r>
              <a:rPr lang="en-US" altLang="en-US" dirty="0">
                <a:latin typeface="Arial" charset="0"/>
                <a:cs typeface="Arial" charset="0"/>
              </a:rPr>
              <a:t>  What they found surprised them.   They found that on average it took almost 2 years for US car manufacturers to get a new car to market, whereas in Japan they could bring a new product to market in 18 months.</a:t>
            </a:r>
          </a:p>
          <a:p>
            <a:r>
              <a:rPr lang="en-US" altLang="en-US" dirty="0">
                <a:latin typeface="Arial" charset="0"/>
                <a:cs typeface="Arial" charset="0"/>
              </a:rPr>
              <a:t>Next they found the distribution of engineering changes to be totally different. Most engineering changes in the US automotive industry occurred late on, close to production start.  In the few months prior to production start, the number of changes would fall – why?</a:t>
            </a:r>
          </a:p>
          <a:p>
            <a:r>
              <a:rPr lang="en-US" altLang="en-US" dirty="0">
                <a:latin typeface="Arial" charset="0"/>
                <a:cs typeface="Arial" charset="0"/>
              </a:rPr>
              <a:t>Because Production Operations would say freeze the design – no more changes – however, the development engineers would know there were still changes to be made so they would pile these up in their desk drawer and when the first production cars proved to have defects, the engineers would bring out a sheaf of changes, hence the second peak.</a:t>
            </a:r>
          </a:p>
          <a:p>
            <a:r>
              <a:rPr lang="en-US" altLang="en-US" dirty="0">
                <a:latin typeface="Arial" charset="0"/>
                <a:cs typeface="Arial" charset="0"/>
              </a:rPr>
              <a:t>Japan automotive industry on the other hand would make most of their changes early in the lifecycle when the design is still on paper and much cheaper to change.  They would have some changes during the integration and test phases, but the would need to change nothing during production.</a:t>
            </a:r>
          </a:p>
          <a:p>
            <a:r>
              <a:rPr lang="en-US" altLang="en-US" dirty="0">
                <a:latin typeface="Arial" charset="0"/>
                <a:cs typeface="Arial" charset="0"/>
              </a:rPr>
              <a:t>Quality Today then got data for a number of other areas of industry including white goods, aerospace and defence and found the same to be true, hence the strange numbers on the x-axis since this covers all industry sectors..</a:t>
            </a:r>
          </a:p>
        </p:txBody>
      </p:sp>
      <p:sp>
        <p:nvSpPr>
          <p:cNvPr id="72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charset="0"/>
              </a:defRPr>
            </a:lvl1pPr>
            <a:lvl2pPr marL="739310" indent="-284350">
              <a:defRPr sz="1600">
                <a:solidFill>
                  <a:schemeClr val="tx1"/>
                </a:solidFill>
                <a:latin typeface="Arial" charset="0"/>
              </a:defRPr>
            </a:lvl2pPr>
            <a:lvl3pPr marL="1137399" indent="-227480">
              <a:defRPr sz="1600">
                <a:solidFill>
                  <a:schemeClr val="tx1"/>
                </a:solidFill>
                <a:latin typeface="Arial" charset="0"/>
              </a:defRPr>
            </a:lvl3pPr>
            <a:lvl4pPr marL="1592359" indent="-227480">
              <a:defRPr sz="1600">
                <a:solidFill>
                  <a:schemeClr val="tx1"/>
                </a:solidFill>
                <a:latin typeface="Arial" charset="0"/>
              </a:defRPr>
            </a:lvl4pPr>
            <a:lvl5pPr marL="2047319" indent="-227480">
              <a:defRPr sz="1600">
                <a:solidFill>
                  <a:schemeClr val="tx1"/>
                </a:solidFill>
                <a:latin typeface="Arial" charset="0"/>
              </a:defRPr>
            </a:lvl5pPr>
            <a:lvl6pPr marL="2502278" indent="-227480" eaLnBrk="0" fontAlgn="base" hangingPunct="0">
              <a:spcBef>
                <a:spcPct val="0"/>
              </a:spcBef>
              <a:spcAft>
                <a:spcPct val="0"/>
              </a:spcAft>
              <a:defRPr sz="1600">
                <a:solidFill>
                  <a:schemeClr val="tx1"/>
                </a:solidFill>
                <a:latin typeface="Arial" charset="0"/>
              </a:defRPr>
            </a:lvl6pPr>
            <a:lvl7pPr marL="2957238" indent="-227480" eaLnBrk="0" fontAlgn="base" hangingPunct="0">
              <a:spcBef>
                <a:spcPct val="0"/>
              </a:spcBef>
              <a:spcAft>
                <a:spcPct val="0"/>
              </a:spcAft>
              <a:defRPr sz="1600">
                <a:solidFill>
                  <a:schemeClr val="tx1"/>
                </a:solidFill>
                <a:latin typeface="Arial" charset="0"/>
              </a:defRPr>
            </a:lvl7pPr>
            <a:lvl8pPr marL="3412198" indent="-227480" eaLnBrk="0" fontAlgn="base" hangingPunct="0">
              <a:spcBef>
                <a:spcPct val="0"/>
              </a:spcBef>
              <a:spcAft>
                <a:spcPct val="0"/>
              </a:spcAft>
              <a:defRPr sz="1600">
                <a:solidFill>
                  <a:schemeClr val="tx1"/>
                </a:solidFill>
                <a:latin typeface="Arial" charset="0"/>
              </a:defRPr>
            </a:lvl8pPr>
            <a:lvl9pPr marL="3867158" indent="-227480" eaLnBrk="0" fontAlgn="base" hangingPunct="0">
              <a:spcBef>
                <a:spcPct val="0"/>
              </a:spcBef>
              <a:spcAft>
                <a:spcPct val="0"/>
              </a:spcAft>
              <a:defRPr sz="1600">
                <a:solidFill>
                  <a:schemeClr val="tx1"/>
                </a:solidFill>
                <a:latin typeface="Arial" charset="0"/>
              </a:defRPr>
            </a:lvl9pPr>
          </a:lstStyle>
          <a:p>
            <a:pPr eaLnBrk="1" hangingPunct="1"/>
            <a:fld id="{526EE10E-384F-4E60-9DAE-FC52AEDDD1A4}" type="slidenum">
              <a:rPr lang="en-GB" altLang="en-US" sz="1200">
                <a:ea typeface="ＭＳ Ｐゴシック" pitchFamily="34" charset="-128"/>
              </a:rPr>
              <a:pPr eaLnBrk="1" hangingPunct="1"/>
              <a:t>38</a:t>
            </a:fld>
            <a:endParaRPr lang="en-GB" altLang="en-US" sz="1200" dirty="0">
              <a:ea typeface="ＭＳ Ｐゴシック" pitchFamily="34" charset="-128"/>
            </a:endParaRPr>
          </a:p>
        </p:txBody>
      </p:sp>
    </p:spTree>
    <p:extLst>
      <p:ext uri="{BB962C8B-B14F-4D97-AF65-F5344CB8AC3E}">
        <p14:creationId xmlns:p14="http://schemas.microsoft.com/office/powerpoint/2010/main" val="19177718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500918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63C24EB-288E-44A3-BB15-A1FF5E0453EB}" type="datetimeFigureOut">
              <a:rPr lang="en-GB" smtClean="0"/>
              <a:t>16/09/2026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7BB149F3-BE3C-4330-93F3-25EE08522467}" type="slidenum">
              <a:rPr lang="en-GB" smtClean="0"/>
              <a:t>‹#›</a:t>
            </a:fld>
            <a:endParaRPr lang="en-GB"/>
          </a:p>
        </p:txBody>
      </p:sp>
    </p:spTree>
    <p:extLst>
      <p:ext uri="{BB962C8B-B14F-4D97-AF65-F5344CB8AC3E}">
        <p14:creationId xmlns:p14="http://schemas.microsoft.com/office/powerpoint/2010/main" val="29666108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3C24EB-288E-44A3-BB15-A1FF5E0453EB}" type="datetimeFigureOut">
              <a:rPr lang="en-GB" smtClean="0"/>
              <a:t>16/09/2026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7BB149F3-BE3C-4330-93F3-25EE08522467}" type="slidenum">
              <a:rPr lang="en-GB" smtClean="0"/>
              <a:t>‹#›</a:t>
            </a:fld>
            <a:endParaRPr lang="en-GB"/>
          </a:p>
        </p:txBody>
      </p:sp>
    </p:spTree>
    <p:extLst>
      <p:ext uri="{BB962C8B-B14F-4D97-AF65-F5344CB8AC3E}">
        <p14:creationId xmlns:p14="http://schemas.microsoft.com/office/powerpoint/2010/main" val="27727051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3C24EB-288E-44A3-BB15-A1FF5E0453EB}" type="datetimeFigureOut">
              <a:rPr lang="en-GB" smtClean="0"/>
              <a:t>16/09/2026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BB149F3-BE3C-4330-93F3-25EE08522467}" type="slidenum">
              <a:rPr lang="en-GB" smtClean="0"/>
              <a:t>‹#›</a:t>
            </a:fld>
            <a:endParaRPr lang="en-GB"/>
          </a:p>
        </p:txBody>
      </p:sp>
    </p:spTree>
    <p:extLst>
      <p:ext uri="{BB962C8B-B14F-4D97-AF65-F5344CB8AC3E}">
        <p14:creationId xmlns:p14="http://schemas.microsoft.com/office/powerpoint/2010/main" val="620031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63C24EB-288E-44A3-BB15-A1FF5E0453EB}" type="datetimeFigureOut">
              <a:rPr lang="en-GB" smtClean="0"/>
              <a:t>16/09/2026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7BB149F3-BE3C-4330-93F3-25EE08522467}" type="slidenum">
              <a:rPr lang="en-GB" smtClean="0"/>
              <a:t>‹#›</a:t>
            </a:fld>
            <a:endParaRPr lang="en-GB"/>
          </a:p>
        </p:txBody>
      </p:sp>
    </p:spTree>
    <p:extLst>
      <p:ext uri="{BB962C8B-B14F-4D97-AF65-F5344CB8AC3E}">
        <p14:creationId xmlns:p14="http://schemas.microsoft.com/office/powerpoint/2010/main" val="1725458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63C24EB-288E-44A3-BB15-A1FF5E0453EB}" type="datetimeFigureOut">
              <a:rPr lang="en-GB" smtClean="0"/>
              <a:t>16/09/2026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BB149F3-BE3C-4330-93F3-25EE08522467}" type="slidenum">
              <a:rPr lang="en-GB" smtClean="0"/>
              <a:t>‹#›</a:t>
            </a:fld>
            <a:endParaRPr lang="en-GB"/>
          </a:p>
        </p:txBody>
      </p:sp>
    </p:spTree>
    <p:extLst>
      <p:ext uri="{BB962C8B-B14F-4D97-AF65-F5344CB8AC3E}">
        <p14:creationId xmlns:p14="http://schemas.microsoft.com/office/powerpoint/2010/main" val="4064840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63C24EB-288E-44A3-BB15-A1FF5E0453EB}" type="datetimeFigureOut">
              <a:rPr lang="en-GB" smtClean="0"/>
              <a:t>16/09/2026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7BB149F3-BE3C-4330-93F3-25EE08522467}" type="slidenum">
              <a:rPr lang="en-GB" smtClean="0"/>
              <a:t>‹#›</a:t>
            </a:fld>
            <a:endParaRPr lang="en-GB"/>
          </a:p>
        </p:txBody>
      </p:sp>
    </p:spTree>
    <p:extLst>
      <p:ext uri="{BB962C8B-B14F-4D97-AF65-F5344CB8AC3E}">
        <p14:creationId xmlns:p14="http://schemas.microsoft.com/office/powerpoint/2010/main" val="1500859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3C24EB-288E-44A3-BB15-A1FF5E0453EB}" type="datetimeFigureOut">
              <a:rPr lang="en-GB" smtClean="0"/>
              <a:t>16/09/2026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7BB149F3-BE3C-4330-93F3-25EE08522467}" type="slidenum">
              <a:rPr lang="en-GB" smtClean="0"/>
              <a:t>‹#›</a:t>
            </a:fld>
            <a:endParaRPr lang="en-GB"/>
          </a:p>
        </p:txBody>
      </p:sp>
    </p:spTree>
    <p:extLst>
      <p:ext uri="{BB962C8B-B14F-4D97-AF65-F5344CB8AC3E}">
        <p14:creationId xmlns:p14="http://schemas.microsoft.com/office/powerpoint/2010/main" val="2530776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63C24EB-288E-44A3-BB15-A1FF5E0453EB}" type="datetimeFigureOut">
              <a:rPr lang="en-GB" smtClean="0"/>
              <a:t>16/09/2026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7BB149F3-BE3C-4330-93F3-25EE08522467}" type="slidenum">
              <a:rPr lang="en-GB" smtClean="0"/>
              <a:t>‹#›</a:t>
            </a:fld>
            <a:endParaRPr lang="en-GB"/>
          </a:p>
        </p:txBody>
      </p:sp>
    </p:spTree>
    <p:extLst>
      <p:ext uri="{BB962C8B-B14F-4D97-AF65-F5344CB8AC3E}">
        <p14:creationId xmlns:p14="http://schemas.microsoft.com/office/powerpoint/2010/main" val="327221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63C24EB-288E-44A3-BB15-A1FF5E0453EB}" type="datetimeFigureOut">
              <a:rPr lang="en-GB" smtClean="0"/>
              <a:t>16/09/2026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BB149F3-BE3C-4330-93F3-25EE08522467}" type="slidenum">
              <a:rPr lang="en-GB" smtClean="0"/>
              <a:t>‹#›</a:t>
            </a:fld>
            <a:endParaRPr lang="en-GB"/>
          </a:p>
        </p:txBody>
      </p:sp>
    </p:spTree>
    <p:extLst>
      <p:ext uri="{BB962C8B-B14F-4D97-AF65-F5344CB8AC3E}">
        <p14:creationId xmlns:p14="http://schemas.microsoft.com/office/powerpoint/2010/main" val="1658818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32F2CC-001B-4020-AE93-4D9A7F9FA81C}" type="datetimeFigureOut">
              <a:rPr lang="en-GB" smtClean="0"/>
              <a:t>16/09/2026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1150475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32F2CC-001B-4020-AE93-4D9A7F9FA81C}" type="datetimeFigureOut">
              <a:rPr lang="en-GB" smtClean="0"/>
              <a:t>16/09/2026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7C573A9-B24D-4927-A735-DD249CC3A5D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069227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C32F2CC-001B-4020-AE93-4D9A7F9FA81C}" type="datetimeFigureOut">
              <a:rPr lang="en-GB" smtClean="0"/>
              <a:t>16/09/2026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29001727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C32F2CC-001B-4020-AE93-4D9A7F9FA81C}" type="datetimeFigureOut">
              <a:rPr lang="en-GB" smtClean="0"/>
              <a:t>16/09/2026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7C573A9-B24D-4927-A735-DD249CC3A5D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713884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C32F2CC-001B-4020-AE93-4D9A7F9FA81C}" type="datetimeFigureOut">
              <a:rPr lang="en-GB" smtClean="0"/>
              <a:t>16/09/2026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7902779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3C24EB-288E-44A3-BB15-A1FF5E0453EB}" type="datetimeFigureOut">
              <a:rPr lang="en-GB" smtClean="0"/>
              <a:t>16/09/2026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BB149F3-BE3C-4330-93F3-25EE08522467}" type="slidenum">
              <a:rPr lang="en-GB" smtClean="0"/>
              <a:t>‹#›</a:t>
            </a:fld>
            <a:endParaRPr lang="en-GB"/>
          </a:p>
        </p:txBody>
      </p:sp>
    </p:spTree>
    <p:extLst>
      <p:ext uri="{BB962C8B-B14F-4D97-AF65-F5344CB8AC3E}">
        <p14:creationId xmlns:p14="http://schemas.microsoft.com/office/powerpoint/2010/main" val="23814596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3C24EB-288E-44A3-BB15-A1FF5E0453EB}" type="datetimeFigureOut">
              <a:rPr lang="en-GB" smtClean="0"/>
              <a:t>16/09/2026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BB149F3-BE3C-4330-93F3-25EE08522467}" type="slidenum">
              <a:rPr lang="en-GB" smtClean="0"/>
              <a:t>‹#›</a:t>
            </a:fld>
            <a:endParaRPr lang="en-GB"/>
          </a:p>
        </p:txBody>
      </p:sp>
    </p:spTree>
    <p:extLst>
      <p:ext uri="{BB962C8B-B14F-4D97-AF65-F5344CB8AC3E}">
        <p14:creationId xmlns:p14="http://schemas.microsoft.com/office/powerpoint/2010/main" val="25447359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
        <p:nvSpPr>
          <p:cNvPr id="4" name="Slide Number Placeholder 8"/>
          <p:cNvSpPr>
            <a:spLocks noGrp="1"/>
          </p:cNvSpPr>
          <p:nvPr>
            <p:ph type="sldNum" sz="quarter" idx="4"/>
          </p:nvPr>
        </p:nvSpPr>
        <p:spPr>
          <a:xfrm>
            <a:off x="115923" y="6504790"/>
            <a:ext cx="536165" cy="301756"/>
          </a:xfrm>
          <a:prstGeom prst="rect">
            <a:avLst/>
          </a:prstGeom>
        </p:spPr>
        <p:txBody>
          <a:bodyPr vert="horz" lIns="91440" tIns="45720" rIns="91440" bIns="45720" rtlCol="0" anchor="ctr"/>
          <a:lstStyle>
            <a:lvl1pPr algn="l">
              <a:defRPr sz="1000">
                <a:solidFill>
                  <a:srgbClr val="FFFFFF"/>
                </a:solidFill>
              </a:defRPr>
            </a:lvl1pPr>
          </a:lstStyle>
          <a:p>
            <a:fld id="{C22618A1-DFED-413B-BF04-637AA2483EFF}" type="slidenum">
              <a:rPr lang="en-GB" smtClean="0"/>
              <a:pPr/>
              <a:t>‹#›</a:t>
            </a:fld>
            <a:endParaRPr lang="en-GB" dirty="0"/>
          </a:p>
        </p:txBody>
      </p:sp>
    </p:spTree>
    <p:extLst>
      <p:ext uri="{BB962C8B-B14F-4D97-AF65-F5344CB8AC3E}">
        <p14:creationId xmlns:p14="http://schemas.microsoft.com/office/powerpoint/2010/main" val="1620770756"/>
      </p:ext>
    </p:extLst>
  </p:cSld>
  <p:clrMapOvr>
    <a:masterClrMapping/>
  </p:clrMapOvr>
  <p:transition>
    <p:wipe dir="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2723256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One column text, no subtitle 1 line">
    <p:spTree>
      <p:nvGrpSpPr>
        <p:cNvPr id="1" name=""/>
        <p:cNvGrpSpPr/>
        <p:nvPr/>
      </p:nvGrpSpPr>
      <p:grpSpPr>
        <a:xfrm>
          <a:off x="0" y="0"/>
          <a:ext cx="0" cy="0"/>
          <a:chOff x="0" y="0"/>
          <a:chExt cx="0" cy="0"/>
        </a:xfrm>
      </p:grpSpPr>
      <p:sp>
        <p:nvSpPr>
          <p:cNvPr id="10" name="Text Placeholder 7"/>
          <p:cNvSpPr>
            <a:spLocks noGrp="1"/>
          </p:cNvSpPr>
          <p:nvPr>
            <p:ph type="body" sz="quarter" idx="17"/>
          </p:nvPr>
        </p:nvSpPr>
        <p:spPr>
          <a:xfrm>
            <a:off x="576000" y="1940400"/>
            <a:ext cx="113232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203953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itle Only, 2 line for Copied In Content">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9" name="Rectangle 8"/>
          <p:cNvSpPr/>
          <p:nvPr userDrawn="1"/>
        </p:nvSpPr>
        <p:spPr>
          <a:xfrm>
            <a:off x="0" y="544544"/>
            <a:ext cx="6096000" cy="2502000"/>
          </a:xfrm>
          <a:prstGeom prst="rect">
            <a:avLst/>
          </a:prstGeom>
          <a:solidFill>
            <a:schemeClr val="bg1"/>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2" name="Title 1"/>
          <p:cNvSpPr>
            <a:spLocks noGrp="1"/>
          </p:cNvSpPr>
          <p:nvPr>
            <p:ph type="title" hasCustomPrompt="1"/>
          </p:nvPr>
        </p:nvSpPr>
        <p:spPr>
          <a:xfrm>
            <a:off x="576000" y="788400"/>
            <a:ext cx="113232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539016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One column text no subtitle, 3 lin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788400"/>
            <a:ext cx="11323200" cy="1000800"/>
          </a:xfrm>
          <a:prstGeom prst="rect">
            <a:avLst/>
          </a:prstGeom>
        </p:spPr>
        <p:txBody>
          <a:bodyPr lIns="0" tIns="0" rIns="0" bIns="0" anchor="t" anchorCtr="0">
            <a:noAutofit/>
          </a:bodyPr>
          <a:lstStyle>
            <a:lvl1pPr>
              <a:defRPr/>
            </a:lvl1pPr>
          </a:lstStyle>
          <a:p>
            <a:r>
              <a:rPr lang="en-US" dirty="0"/>
              <a:t>Title line 1</a:t>
            </a:r>
            <a:br>
              <a:rPr lang="en-US" dirty="0"/>
            </a:br>
            <a:r>
              <a:rPr lang="en-US" dirty="0"/>
              <a:t>Title line 2</a:t>
            </a:r>
            <a:br>
              <a:rPr lang="en-US" dirty="0"/>
            </a:br>
            <a:r>
              <a:rPr lang="en-US" dirty="0"/>
              <a:t>Title line 3</a:t>
            </a:r>
            <a:endParaRPr lang="en-AU" dirty="0"/>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0" name="Text Placeholder 7"/>
          <p:cNvSpPr>
            <a:spLocks noGrp="1"/>
          </p:cNvSpPr>
          <p:nvPr>
            <p:ph type="body" sz="quarter" idx="17"/>
          </p:nvPr>
        </p:nvSpPr>
        <p:spPr>
          <a:xfrm>
            <a:off x="576000" y="1940400"/>
            <a:ext cx="113232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9833182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1.xml"/><Relationship Id="rId1" Type="http://schemas.openxmlformats.org/officeDocument/2006/relationships/slideLayout" Target="../slideLayouts/slideLayout1.xml"/><Relationship Id="rId5" Type="http://schemas.openxmlformats.org/officeDocument/2006/relationships/image" Target="../media/image3.png"/><Relationship Id="rId4" Type="http://schemas.microsoft.com/office/2007/relationships/hdphoto" Target="../media/hdphoto1.wdp"/></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slideLayout" Target="../slideLayouts/slideLayout14.xml"/><Relationship Id="rId18" Type="http://schemas.openxmlformats.org/officeDocument/2006/relationships/slideLayout" Target="../slideLayouts/slideLayout19.xml"/><Relationship Id="rId3" Type="http://schemas.openxmlformats.org/officeDocument/2006/relationships/slideLayout" Target="../slideLayouts/slideLayout4.xml"/><Relationship Id="rId21" Type="http://schemas.openxmlformats.org/officeDocument/2006/relationships/slideLayout" Target="../slideLayouts/slideLayout22.xml"/><Relationship Id="rId7" Type="http://schemas.openxmlformats.org/officeDocument/2006/relationships/slideLayout" Target="../slideLayouts/slideLayout8.xml"/><Relationship Id="rId12" Type="http://schemas.openxmlformats.org/officeDocument/2006/relationships/slideLayout" Target="../slideLayouts/slideLayout13.xml"/><Relationship Id="rId17" Type="http://schemas.openxmlformats.org/officeDocument/2006/relationships/slideLayout" Target="../slideLayouts/slideLayout18.xml"/><Relationship Id="rId2" Type="http://schemas.openxmlformats.org/officeDocument/2006/relationships/slideLayout" Target="../slideLayouts/slideLayout3.xml"/><Relationship Id="rId16" Type="http://schemas.openxmlformats.org/officeDocument/2006/relationships/slideLayout" Target="../slideLayouts/slideLayout17.xml"/><Relationship Id="rId20" Type="http://schemas.openxmlformats.org/officeDocument/2006/relationships/slideLayout" Target="../slideLayouts/slideLayout21.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5" Type="http://schemas.openxmlformats.org/officeDocument/2006/relationships/slideLayout" Target="../slideLayouts/slideLayout16.xml"/><Relationship Id="rId10" Type="http://schemas.openxmlformats.org/officeDocument/2006/relationships/slideLayout" Target="../slideLayouts/slideLayout11.xml"/><Relationship Id="rId19" Type="http://schemas.openxmlformats.org/officeDocument/2006/relationships/slideLayout" Target="../slideLayouts/slideLayout20.xml"/><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slideLayout" Target="../slideLayouts/slideLayout15.xml"/><Relationship Id="rId22"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FC32F2CC-001B-4020-AE93-4D9A7F9FA81C}" type="datetimeFigureOut">
              <a:rPr lang="en-GB" smtClean="0"/>
              <a:t>16/09/2026</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77C573A9-B24D-4927-A735-DD249CC3A5DB}" type="slidenum">
              <a:rPr lang="en-GB" smtClean="0"/>
              <a:t>‹#›</a:t>
            </a:fld>
            <a:endParaRPr lang="en-GB"/>
          </a:p>
        </p:txBody>
      </p:sp>
    </p:spTree>
    <p:extLst>
      <p:ext uri="{BB962C8B-B14F-4D97-AF65-F5344CB8AC3E}">
        <p14:creationId xmlns:p14="http://schemas.microsoft.com/office/powerpoint/2010/main" val="541895477"/>
      </p:ext>
    </p:extLst>
  </p:cSld>
  <p:clrMap bg1="lt1" tx1="dk1" bg2="lt2" tx2="dk2" accent1="accent1" accent2="accent2" accent3="accent3" accent4="accent4" accent5="accent5" accent6="accent6" hlink="hlink" folHlink="folHlink"/>
  <p:sldLayoutIdLst>
    <p:sldLayoutId id="2147483948" r:id="rId1"/>
  </p:sldLayoutIdLst>
  <p:txStyles>
    <p:titleStyle>
      <a:lvl1pPr algn="l" defTabSz="914400" rtl="0" eaLnBrk="1" latinLnBrk="0" hangingPunct="1">
        <a:lnSpc>
          <a:spcPct val="90000"/>
        </a:lnSpc>
        <a:spcBef>
          <a:spcPct val="0"/>
        </a:spcBef>
        <a:buNone/>
        <a:defRPr sz="5400" kern="1200" cap="all" baseline="0">
          <a:blipFill>
            <a:blip r:embed="rId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C32F2CC-001B-4020-AE93-4D9A7F9FA81C}" type="datetimeFigureOut">
              <a:rPr lang="en-GB" smtClean="0"/>
              <a:t>16/09/2026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77C573A9-B24D-4927-A735-DD249CC3A5DB}" type="slidenum">
              <a:rPr lang="en-GB" smtClean="0"/>
              <a:t>‹#›</a:t>
            </a:fld>
            <a:endParaRPr lang="en-GB"/>
          </a:p>
        </p:txBody>
      </p:sp>
    </p:spTree>
    <p:extLst>
      <p:ext uri="{BB962C8B-B14F-4D97-AF65-F5344CB8AC3E}">
        <p14:creationId xmlns:p14="http://schemas.microsoft.com/office/powerpoint/2010/main" val="3385461734"/>
      </p:ext>
    </p:extLst>
  </p:cSld>
  <p:clrMap bg1="lt1" tx1="dk1" bg2="lt2" tx2="dk2" accent1="accent1" accent2="accent2" accent3="accent3" accent4="accent4" accent5="accent5" accent6="accent6" hlink="hlink" folHlink="folHlink"/>
  <p:sldLayoutIdLst>
    <p:sldLayoutId id="2147484064" r:id="rId1"/>
    <p:sldLayoutId id="2147484065" r:id="rId2"/>
    <p:sldLayoutId id="2147484066" r:id="rId3"/>
    <p:sldLayoutId id="2147484067" r:id="rId4"/>
    <p:sldLayoutId id="2147484068" r:id="rId5"/>
    <p:sldLayoutId id="2147484069" r:id="rId6"/>
    <p:sldLayoutId id="2147484070" r:id="rId7"/>
    <p:sldLayoutId id="2147484071" r:id="rId8"/>
    <p:sldLayoutId id="2147484072" r:id="rId9"/>
    <p:sldLayoutId id="2147484073" r:id="rId10"/>
    <p:sldLayoutId id="2147484074" r:id="rId11"/>
    <p:sldLayoutId id="2147484075" r:id="rId12"/>
    <p:sldLayoutId id="2147484076" r:id="rId13"/>
    <p:sldLayoutId id="2147484077" r:id="rId14"/>
    <p:sldLayoutId id="2147484078" r:id="rId15"/>
    <p:sldLayoutId id="2147484079" r:id="rId16"/>
    <p:sldLayoutId id="2147484080" r:id="rId17"/>
    <p:sldLayoutId id="2147484081" r:id="rId18"/>
    <p:sldLayoutId id="2147484082" r:id="rId19"/>
    <p:sldLayoutId id="2147484083" r:id="rId20"/>
    <p:sldLayoutId id="2147484085" r:id="rId21"/>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bloominglovely.blogspot.com/2013_06_01_archive.html" TargetMode="External"/><Relationship Id="rId2" Type="http://schemas.openxmlformats.org/officeDocument/2006/relationships/image" Target="../media/image6.jpg"/><Relationship Id="rId1" Type="http://schemas.openxmlformats.org/officeDocument/2006/relationships/slideLayout" Target="../slideLayouts/slideLayout3.xml"/><Relationship Id="rId6" Type="http://schemas.openxmlformats.org/officeDocument/2006/relationships/hyperlink" Target="https://tomboyforlife.wordpress.com/2015/08/20/travel-is-a-far-fetched-dream/" TargetMode="External"/><Relationship Id="rId5" Type="http://schemas.openxmlformats.org/officeDocument/2006/relationships/image" Target="../media/image7.gif"/><Relationship Id="rId4" Type="http://schemas.openxmlformats.org/officeDocument/2006/relationships/hyperlink" Target="https://creativecommons.org/licenses/by-nc-sa/3.0/"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hyperlink" Target="https://ecampusontario.pressbooks.pub/hrstrategicprojectmanagementtheory/chapter/4-5-in-depth-look-tuckmans-model-five-stages-of-team-development/" TargetMode="External"/><Relationship Id="rId2" Type="http://schemas.openxmlformats.org/officeDocument/2006/relationships/image" Target="../media/image10.png"/><Relationship Id="rId1" Type="http://schemas.openxmlformats.org/officeDocument/2006/relationships/slideLayout" Target="../slideLayouts/slideLayout19.xml"/><Relationship Id="rId4" Type="http://schemas.openxmlformats.org/officeDocument/2006/relationships/hyperlink" Target="https://creativecommons.org/licenses/by-nc-sa/3.0/"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1.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3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5.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xml"/><Relationship Id="rId1" Type="http://schemas.openxmlformats.org/officeDocument/2006/relationships/slideLayout" Target="../slideLayouts/slideLayout22.xml"/><Relationship Id="rId4" Type="http://schemas.openxmlformats.org/officeDocument/2006/relationships/image" Target="../media/image25.jp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2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0.xml.rels><?xml version="1.0" encoding="UTF-8" standalone="yes"?>
<Relationships xmlns="http://schemas.openxmlformats.org/package/2006/relationships"><Relationship Id="rId3" Type="http://schemas.openxmlformats.org/officeDocument/2006/relationships/image" Target="../media/image28.jpeg"/><Relationship Id="rId7" Type="http://schemas.openxmlformats.org/officeDocument/2006/relationships/image" Target="../media/image32.jpg"/><Relationship Id="rId2" Type="http://schemas.openxmlformats.org/officeDocument/2006/relationships/image" Target="../media/image27.jpeg"/><Relationship Id="rId1" Type="http://schemas.openxmlformats.org/officeDocument/2006/relationships/slideLayout" Target="../slideLayouts/slideLayout2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2.xml"/><Relationship Id="rId4" Type="http://schemas.openxmlformats.org/officeDocument/2006/relationships/image" Target="../media/image31.png"/></Relationships>
</file>

<file path=ppt/slides/_rels/slide43.xml.rels><?xml version="1.0" encoding="UTF-8" standalone="yes"?>
<Relationships xmlns="http://schemas.openxmlformats.org/package/2006/relationships"><Relationship Id="rId8" Type="http://schemas.openxmlformats.org/officeDocument/2006/relationships/image" Target="../media/image40.jpeg"/><Relationship Id="rId3" Type="http://schemas.openxmlformats.org/officeDocument/2006/relationships/image" Target="../media/image36.jpeg"/><Relationship Id="rId7" Type="http://schemas.openxmlformats.org/officeDocument/2006/relationships/image" Target="../media/image39.jpeg"/><Relationship Id="rId2" Type="http://schemas.openxmlformats.org/officeDocument/2006/relationships/image" Target="../media/image35.jpeg"/><Relationship Id="rId1" Type="http://schemas.openxmlformats.org/officeDocument/2006/relationships/slideLayout" Target="../slideLayouts/slideLayout22.xml"/><Relationship Id="rId6" Type="http://schemas.openxmlformats.org/officeDocument/2006/relationships/image" Target="../media/image34.jpeg"/><Relationship Id="rId5" Type="http://schemas.openxmlformats.org/officeDocument/2006/relationships/image" Target="../media/image38.jpeg"/><Relationship Id="rId4" Type="http://schemas.openxmlformats.org/officeDocument/2006/relationships/image" Target="../media/image37.jpe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5.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2"/>
          <p:cNvSpPr>
            <a:spLocks noGrp="1" noChangeArrowheads="1"/>
          </p:cNvSpPr>
          <p:nvPr>
            <p:ph type="title"/>
          </p:nvPr>
        </p:nvSpPr>
        <p:spPr>
          <a:xfrm>
            <a:off x="1514476" y="670413"/>
            <a:ext cx="9144000" cy="838200"/>
          </a:xfrm>
        </p:spPr>
        <p:txBody>
          <a:bodyPr>
            <a:normAutofit fontScale="90000"/>
          </a:bodyPr>
          <a:lstStyle/>
          <a:p>
            <a:pPr algn="ctr" eaLnBrk="1" hangingPunct="1"/>
            <a:r>
              <a:rPr lang="en-GB" sz="3692" dirty="0">
                <a:latin typeface="Arial Black" charset="0"/>
              </a:rPr>
              <a:t>Welcome to the Module.</a:t>
            </a:r>
            <a:br>
              <a:rPr lang="en-GB" sz="3692" dirty="0">
                <a:latin typeface="Arial Black" charset="0"/>
              </a:rPr>
            </a:br>
            <a:r>
              <a:rPr lang="en-GB" sz="3692">
                <a:latin typeface="Arial Black" charset="0"/>
              </a:rPr>
              <a:t>ACDB 5021/22</a:t>
            </a:r>
            <a:r>
              <a:rPr lang="en-GB" sz="3692" dirty="0">
                <a:latin typeface="Arial Black" charset="0"/>
              </a:rPr>
              <a:t>.</a:t>
            </a:r>
          </a:p>
        </p:txBody>
      </p:sp>
      <p:sp>
        <p:nvSpPr>
          <p:cNvPr id="6146" name="Rectangle 3"/>
          <p:cNvSpPr>
            <a:spLocks noGrp="1" noChangeArrowheads="1"/>
          </p:cNvSpPr>
          <p:nvPr>
            <p:ph idx="1"/>
          </p:nvPr>
        </p:nvSpPr>
        <p:spPr>
          <a:xfrm>
            <a:off x="2574682" y="2176830"/>
            <a:ext cx="7023588" cy="2878747"/>
          </a:xfrm>
        </p:spPr>
        <p:txBody>
          <a:bodyPr>
            <a:normAutofit/>
          </a:bodyPr>
          <a:lstStyle/>
          <a:p>
            <a:pPr algn="ctr" eaLnBrk="1" hangingPunct="1">
              <a:buFont typeface="Symbol" charset="0"/>
              <a:buNone/>
            </a:pPr>
            <a:r>
              <a:rPr lang="en-GB" sz="2000" b="1" dirty="0">
                <a:solidFill>
                  <a:schemeClr val="tx1"/>
                </a:solidFill>
                <a:latin typeface="Arial" charset="0"/>
              </a:rPr>
              <a:t>Delivered By</a:t>
            </a:r>
          </a:p>
          <a:p>
            <a:pPr algn="ctr" eaLnBrk="1" hangingPunct="1">
              <a:buFont typeface="Symbol" charset="0"/>
              <a:buNone/>
            </a:pPr>
            <a:endParaRPr lang="en-GB" sz="2000" b="1" dirty="0">
              <a:solidFill>
                <a:schemeClr val="tx1"/>
              </a:solidFill>
              <a:latin typeface="Arial" charset="0"/>
            </a:endParaRPr>
          </a:p>
          <a:p>
            <a:pPr algn="ctr" eaLnBrk="1" hangingPunct="1">
              <a:buFont typeface="Symbol" charset="0"/>
              <a:buNone/>
            </a:pPr>
            <a:r>
              <a:rPr lang="en-GB" sz="2000" b="1" dirty="0">
                <a:solidFill>
                  <a:schemeClr val="tx1"/>
                </a:solidFill>
                <a:latin typeface="Arial" charset="0"/>
              </a:rPr>
              <a:t>Dave Holley, BSc, MSc, </a:t>
            </a:r>
            <a:r>
              <a:rPr lang="en-GB" sz="2000" b="1" dirty="0" err="1">
                <a:solidFill>
                  <a:schemeClr val="tx1"/>
                </a:solidFill>
                <a:latin typeface="Arial" charset="0"/>
              </a:rPr>
              <a:t>FIExpE</a:t>
            </a:r>
            <a:r>
              <a:rPr lang="en-GB" sz="2000" b="1" dirty="0">
                <a:solidFill>
                  <a:schemeClr val="tx1"/>
                </a:solidFill>
                <a:latin typeface="Arial" charset="0"/>
              </a:rPr>
              <a:t>, FRSC, C</a:t>
            </a:r>
            <a:r>
              <a:rPr lang="en-GB" b="1" dirty="0">
                <a:latin typeface="Arial" charset="0"/>
              </a:rPr>
              <a:t>C</a:t>
            </a:r>
            <a:r>
              <a:rPr lang="en-GB" sz="2000" b="1" dirty="0">
                <a:solidFill>
                  <a:schemeClr val="tx1"/>
                </a:solidFill>
                <a:latin typeface="Arial" charset="0"/>
              </a:rPr>
              <a:t>hem.</a:t>
            </a:r>
          </a:p>
          <a:p>
            <a:pPr algn="ctr" eaLnBrk="1" hangingPunct="1">
              <a:buFont typeface="Symbol" charset="0"/>
              <a:buNone/>
            </a:pPr>
            <a:r>
              <a:rPr lang="en-GB" b="1" dirty="0">
                <a:latin typeface="Arial" charset="0"/>
              </a:rPr>
              <a:t>And</a:t>
            </a:r>
          </a:p>
          <a:p>
            <a:pPr algn="ctr" eaLnBrk="1" hangingPunct="1">
              <a:buFont typeface="Symbol" charset="0"/>
              <a:buNone/>
            </a:pPr>
            <a:r>
              <a:rPr lang="en-GB" sz="2000" b="1" dirty="0">
                <a:solidFill>
                  <a:schemeClr val="tx1"/>
                </a:solidFill>
                <a:latin typeface="Arial" charset="0"/>
              </a:rPr>
              <a:t>Jenni </a:t>
            </a:r>
            <a:r>
              <a:rPr lang="en-GB" sz="2000" b="1">
                <a:solidFill>
                  <a:schemeClr val="tx1"/>
                </a:solidFill>
                <a:latin typeface="Arial" charset="0"/>
              </a:rPr>
              <a:t>Steen BSc</a:t>
            </a:r>
            <a:r>
              <a:rPr lang="en-GB" sz="2000" b="1" dirty="0">
                <a:solidFill>
                  <a:schemeClr val="tx1"/>
                </a:solidFill>
                <a:latin typeface="Arial" charset="0"/>
              </a:rPr>
              <a:t>, </a:t>
            </a:r>
            <a:r>
              <a:rPr lang="en-GB" sz="1800" b="1" dirty="0">
                <a:solidFill>
                  <a:srgbClr val="153643"/>
                </a:solidFill>
                <a:effectLst/>
                <a:latin typeface="Arial" panose="020B0604020202020204" pitchFamily="34" charset="0"/>
                <a:ea typeface="DengXian" panose="02010600030101010101" pitchFamily="2" charset="-122"/>
              </a:rPr>
              <a:t>MSc, </a:t>
            </a:r>
            <a:r>
              <a:rPr lang="en-GB" sz="1800" b="1" dirty="0" err="1">
                <a:solidFill>
                  <a:srgbClr val="153643"/>
                </a:solidFill>
                <a:effectLst/>
                <a:latin typeface="Arial" panose="020B0604020202020204" pitchFamily="34" charset="0"/>
                <a:ea typeface="DengXian" panose="02010600030101010101" pitchFamily="2" charset="-122"/>
              </a:rPr>
              <a:t>PgCHPE</a:t>
            </a:r>
            <a:r>
              <a:rPr lang="en-GB" sz="1800" b="1" dirty="0">
                <a:solidFill>
                  <a:srgbClr val="153643"/>
                </a:solidFill>
                <a:effectLst/>
                <a:latin typeface="Arial" panose="020B0604020202020204" pitchFamily="34" charset="0"/>
                <a:ea typeface="DengXian" panose="02010600030101010101" pitchFamily="2" charset="-122"/>
              </a:rPr>
              <a:t>, FHEA.</a:t>
            </a:r>
            <a:endParaRPr lang="en-GB" sz="2000" b="1" dirty="0">
              <a:solidFill>
                <a:schemeClr val="tx1"/>
              </a:solidFill>
              <a:latin typeface="Arial" charset="0"/>
            </a:endParaRPr>
          </a:p>
          <a:p>
            <a:pPr algn="ctr" eaLnBrk="1" hangingPunct="1">
              <a:buFont typeface="Symbol" charset="0"/>
              <a:buNone/>
            </a:pPr>
            <a:r>
              <a:rPr lang="en-GB" sz="2000" b="1" dirty="0">
                <a:solidFill>
                  <a:schemeClr val="bg1"/>
                </a:solidFill>
                <a:latin typeface="Arial" charset="0"/>
              </a:rPr>
              <a:t>.</a:t>
            </a:r>
          </a:p>
        </p:txBody>
      </p:sp>
    </p:spTree>
    <p:extLst>
      <p:ext uri="{BB962C8B-B14F-4D97-AF65-F5344CB8AC3E}">
        <p14:creationId xmlns:p14="http://schemas.microsoft.com/office/powerpoint/2010/main" val="11506389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8AA1-D7A3-87EF-B6D1-82C80992C4A8}"/>
              </a:ext>
            </a:extLst>
          </p:cNvPr>
          <p:cNvSpPr>
            <a:spLocks noGrp="1"/>
          </p:cNvSpPr>
          <p:nvPr>
            <p:ph type="ctrTitle"/>
          </p:nvPr>
        </p:nvSpPr>
        <p:spPr/>
        <p:txBody>
          <a:bodyPr>
            <a:normAutofit/>
          </a:bodyPr>
          <a:lstStyle/>
          <a:p>
            <a:r>
              <a:rPr lang="en-GB" dirty="0"/>
              <a:t>2026 SE Assessment and Group Design Project</a:t>
            </a:r>
          </a:p>
        </p:txBody>
      </p:sp>
      <p:sp>
        <p:nvSpPr>
          <p:cNvPr id="3" name="Subtitle 2">
            <a:extLst>
              <a:ext uri="{FF2B5EF4-FFF2-40B4-BE49-F238E27FC236}">
                <a16:creationId xmlns:a16="http://schemas.microsoft.com/office/drawing/2014/main" id="{DBC239C5-234A-17E4-F311-E616231FB32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731495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C03A1-56D8-4766-8CB7-62D61E4CBB07}"/>
              </a:ext>
            </a:extLst>
          </p:cNvPr>
          <p:cNvSpPr>
            <a:spLocks noGrp="1"/>
          </p:cNvSpPr>
          <p:nvPr>
            <p:ph type="title"/>
          </p:nvPr>
        </p:nvSpPr>
        <p:spPr>
          <a:xfrm>
            <a:off x="-2740" y="-63751"/>
            <a:ext cx="12192000" cy="920750"/>
          </a:xfrm>
        </p:spPr>
        <p:txBody>
          <a:bodyPr/>
          <a:lstStyle/>
          <a:p>
            <a:r>
              <a:rPr lang="en-GB" sz="3600" dirty="0"/>
              <a:t>The Logic (Module Integration.)</a:t>
            </a:r>
          </a:p>
        </p:txBody>
      </p:sp>
      <p:sp>
        <p:nvSpPr>
          <p:cNvPr id="5" name="Rectangle 4">
            <a:extLst>
              <a:ext uri="{FF2B5EF4-FFF2-40B4-BE49-F238E27FC236}">
                <a16:creationId xmlns:a16="http://schemas.microsoft.com/office/drawing/2014/main" id="{586E68AE-BD7B-4C6D-B546-B1CADA50590B}"/>
              </a:ext>
            </a:extLst>
          </p:cNvPr>
          <p:cNvSpPr/>
          <p:nvPr/>
        </p:nvSpPr>
        <p:spPr>
          <a:xfrm>
            <a:off x="142875" y="920750"/>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4</a:t>
            </a:r>
          </a:p>
          <a:p>
            <a:pPr algn="ctr"/>
            <a:r>
              <a:rPr lang="en-GB" dirty="0"/>
              <a:t>Principles of Systems Engineering</a:t>
            </a:r>
          </a:p>
        </p:txBody>
      </p:sp>
      <p:sp>
        <p:nvSpPr>
          <p:cNvPr id="6" name="Rectangle 5">
            <a:extLst>
              <a:ext uri="{FF2B5EF4-FFF2-40B4-BE49-F238E27FC236}">
                <a16:creationId xmlns:a16="http://schemas.microsoft.com/office/drawing/2014/main" id="{95728D64-32FD-491E-84B0-2193A1FF1922}"/>
              </a:ext>
            </a:extLst>
          </p:cNvPr>
          <p:cNvSpPr/>
          <p:nvPr/>
        </p:nvSpPr>
        <p:spPr>
          <a:xfrm>
            <a:off x="3479672" y="2248332"/>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Systems Engineering Module</a:t>
            </a:r>
          </a:p>
        </p:txBody>
      </p:sp>
      <p:sp>
        <p:nvSpPr>
          <p:cNvPr id="7" name="Rectangle 6">
            <a:extLst>
              <a:ext uri="{FF2B5EF4-FFF2-40B4-BE49-F238E27FC236}">
                <a16:creationId xmlns:a16="http://schemas.microsoft.com/office/drawing/2014/main" id="{A3DD482A-6B80-43F7-B657-FD4068E243A7}"/>
              </a:ext>
            </a:extLst>
          </p:cNvPr>
          <p:cNvSpPr/>
          <p:nvPr/>
        </p:nvSpPr>
        <p:spPr>
          <a:xfrm>
            <a:off x="3479673" y="3808418"/>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Pathways Project Module</a:t>
            </a:r>
          </a:p>
        </p:txBody>
      </p:sp>
      <p:sp>
        <p:nvSpPr>
          <p:cNvPr id="8" name="Arrow: Right 7">
            <a:extLst>
              <a:ext uri="{FF2B5EF4-FFF2-40B4-BE49-F238E27FC236}">
                <a16:creationId xmlns:a16="http://schemas.microsoft.com/office/drawing/2014/main" id="{16512074-7606-4D23-8136-1CAB27088C83}"/>
              </a:ext>
            </a:extLst>
          </p:cNvPr>
          <p:cNvSpPr/>
          <p:nvPr/>
        </p:nvSpPr>
        <p:spPr>
          <a:xfrm>
            <a:off x="2197138" y="248260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5F402A23-C8D2-4EA2-B7EF-1EADE38D337F}"/>
              </a:ext>
            </a:extLst>
          </p:cNvPr>
          <p:cNvSpPr/>
          <p:nvPr/>
        </p:nvSpPr>
        <p:spPr>
          <a:xfrm>
            <a:off x="2255332" y="4099315"/>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01D549F6-08AE-470F-8034-D5494CC33762}"/>
              </a:ext>
            </a:extLst>
          </p:cNvPr>
          <p:cNvSpPr txBox="1"/>
          <p:nvPr/>
        </p:nvSpPr>
        <p:spPr>
          <a:xfrm>
            <a:off x="142875" y="2541111"/>
            <a:ext cx="1770036" cy="369332"/>
          </a:xfrm>
          <a:prstGeom prst="rect">
            <a:avLst/>
          </a:prstGeom>
          <a:noFill/>
        </p:spPr>
        <p:txBody>
          <a:bodyPr wrap="none" rtlCol="0">
            <a:spAutoFit/>
          </a:bodyPr>
          <a:lstStyle/>
          <a:p>
            <a:r>
              <a:rPr lang="en-GB" dirty="0"/>
              <a:t>SYSTEM DESIGN</a:t>
            </a:r>
          </a:p>
        </p:txBody>
      </p:sp>
      <p:sp>
        <p:nvSpPr>
          <p:cNvPr id="11" name="TextBox 10">
            <a:extLst>
              <a:ext uri="{FF2B5EF4-FFF2-40B4-BE49-F238E27FC236}">
                <a16:creationId xmlns:a16="http://schemas.microsoft.com/office/drawing/2014/main" id="{2342C773-C0AC-499B-BACE-7510D06FBEAB}"/>
              </a:ext>
            </a:extLst>
          </p:cNvPr>
          <p:cNvSpPr txBox="1"/>
          <p:nvPr/>
        </p:nvSpPr>
        <p:spPr>
          <a:xfrm>
            <a:off x="201549" y="4031811"/>
            <a:ext cx="2053783" cy="646331"/>
          </a:xfrm>
          <a:prstGeom prst="rect">
            <a:avLst/>
          </a:prstGeom>
          <a:noFill/>
        </p:spPr>
        <p:txBody>
          <a:bodyPr wrap="square" rtlCol="0">
            <a:spAutoFit/>
          </a:bodyPr>
          <a:lstStyle/>
          <a:p>
            <a:r>
              <a:rPr lang="en-GB" dirty="0"/>
              <a:t>SYSTEM DESIGN</a:t>
            </a:r>
          </a:p>
          <a:p>
            <a:pPr algn="ctr"/>
            <a:r>
              <a:rPr lang="en-GB" dirty="0"/>
              <a:t>FOR OME</a:t>
            </a:r>
          </a:p>
        </p:txBody>
      </p:sp>
      <p:sp>
        <p:nvSpPr>
          <p:cNvPr id="12" name="Arrow: Bent 11">
            <a:extLst>
              <a:ext uri="{FF2B5EF4-FFF2-40B4-BE49-F238E27FC236}">
                <a16:creationId xmlns:a16="http://schemas.microsoft.com/office/drawing/2014/main" id="{D2B808E6-C2B6-4BEC-975C-6C3606D82554}"/>
              </a:ext>
            </a:extLst>
          </p:cNvPr>
          <p:cNvSpPr/>
          <p:nvPr/>
        </p:nvSpPr>
        <p:spPr>
          <a:xfrm rot="5400000">
            <a:off x="3471274" y="1279582"/>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TextBox 13">
            <a:extLst>
              <a:ext uri="{FF2B5EF4-FFF2-40B4-BE49-F238E27FC236}">
                <a16:creationId xmlns:a16="http://schemas.microsoft.com/office/drawing/2014/main" id="{BD372C4A-12F3-4EAE-83F4-1D4EB1E0BCB9}"/>
              </a:ext>
            </a:extLst>
          </p:cNvPr>
          <p:cNvSpPr txBox="1"/>
          <p:nvPr/>
        </p:nvSpPr>
        <p:spPr>
          <a:xfrm>
            <a:off x="4472947" y="1358361"/>
            <a:ext cx="1772024" cy="369332"/>
          </a:xfrm>
          <a:prstGeom prst="rect">
            <a:avLst/>
          </a:prstGeom>
          <a:noFill/>
        </p:spPr>
        <p:txBody>
          <a:bodyPr wrap="none" rtlCol="0">
            <a:spAutoFit/>
          </a:bodyPr>
          <a:lstStyle/>
          <a:p>
            <a:r>
              <a:rPr lang="en-GB" dirty="0"/>
              <a:t>Basic Principles</a:t>
            </a:r>
          </a:p>
        </p:txBody>
      </p:sp>
      <p:sp>
        <p:nvSpPr>
          <p:cNvPr id="15" name="TextBox 14">
            <a:extLst>
              <a:ext uri="{FF2B5EF4-FFF2-40B4-BE49-F238E27FC236}">
                <a16:creationId xmlns:a16="http://schemas.microsoft.com/office/drawing/2014/main" id="{3095E498-032C-45CF-829D-9415D2749A45}"/>
              </a:ext>
            </a:extLst>
          </p:cNvPr>
          <p:cNvSpPr txBox="1"/>
          <p:nvPr/>
        </p:nvSpPr>
        <p:spPr>
          <a:xfrm>
            <a:off x="8523729" y="3192694"/>
            <a:ext cx="2825877" cy="923330"/>
          </a:xfrm>
          <a:prstGeom prst="rect">
            <a:avLst/>
          </a:prstGeom>
          <a:noFill/>
        </p:spPr>
        <p:txBody>
          <a:bodyPr wrap="square" rtlCol="0">
            <a:spAutoFit/>
          </a:bodyPr>
          <a:lstStyle/>
          <a:p>
            <a:r>
              <a:rPr lang="en-GB" dirty="0"/>
              <a:t>Extending the basic principles into an OME design toolkit </a:t>
            </a:r>
          </a:p>
        </p:txBody>
      </p:sp>
      <p:sp>
        <p:nvSpPr>
          <p:cNvPr id="16" name="Arrow: Bent 15">
            <a:extLst>
              <a:ext uri="{FF2B5EF4-FFF2-40B4-BE49-F238E27FC236}">
                <a16:creationId xmlns:a16="http://schemas.microsoft.com/office/drawing/2014/main" id="{8BBCFB90-1AFE-42DA-A27A-5EEAE843DF9A}"/>
              </a:ext>
            </a:extLst>
          </p:cNvPr>
          <p:cNvSpPr/>
          <p:nvPr/>
        </p:nvSpPr>
        <p:spPr>
          <a:xfrm rot="5400000">
            <a:off x="9343322" y="3398197"/>
            <a:ext cx="813816" cy="2285121"/>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Rectangle 16">
            <a:extLst>
              <a:ext uri="{FF2B5EF4-FFF2-40B4-BE49-F238E27FC236}">
                <a16:creationId xmlns:a16="http://schemas.microsoft.com/office/drawing/2014/main" id="{ECE2CEF0-D6EA-4EE4-A696-E0500F92B255}"/>
              </a:ext>
            </a:extLst>
          </p:cNvPr>
          <p:cNvSpPr/>
          <p:nvPr/>
        </p:nvSpPr>
        <p:spPr>
          <a:xfrm>
            <a:off x="9029700" y="5153620"/>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OME SYSTEM / FINAL PROJECT</a:t>
            </a:r>
          </a:p>
        </p:txBody>
      </p:sp>
      <p:sp>
        <p:nvSpPr>
          <p:cNvPr id="19" name="Arrow: Right 18">
            <a:extLst>
              <a:ext uri="{FF2B5EF4-FFF2-40B4-BE49-F238E27FC236}">
                <a16:creationId xmlns:a16="http://schemas.microsoft.com/office/drawing/2014/main" id="{0549CA3B-4EA9-44CD-94DC-270B49895C07}"/>
              </a:ext>
            </a:extLst>
          </p:cNvPr>
          <p:cNvSpPr/>
          <p:nvPr/>
        </p:nvSpPr>
        <p:spPr>
          <a:xfrm>
            <a:off x="7718298" y="536850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21C7925A-B319-418E-8F85-7EA6EBF4DF60}"/>
              </a:ext>
            </a:extLst>
          </p:cNvPr>
          <p:cNvSpPr txBox="1"/>
          <p:nvPr/>
        </p:nvSpPr>
        <p:spPr>
          <a:xfrm>
            <a:off x="4838700" y="5132916"/>
            <a:ext cx="3002745" cy="1477328"/>
          </a:xfrm>
          <a:prstGeom prst="rect">
            <a:avLst/>
          </a:prstGeom>
          <a:noFill/>
        </p:spPr>
        <p:txBody>
          <a:bodyPr wrap="none" rtlCol="0">
            <a:spAutoFit/>
          </a:bodyPr>
          <a:lstStyle/>
          <a:p>
            <a:r>
              <a:rPr lang="en-GB" dirty="0"/>
              <a:t>OME SYSTEM. </a:t>
            </a:r>
          </a:p>
          <a:p>
            <a:r>
              <a:rPr lang="en-GB" dirty="0"/>
              <a:t>What does it do?</a:t>
            </a:r>
          </a:p>
          <a:p>
            <a:r>
              <a:rPr lang="en-GB" dirty="0"/>
              <a:t>How does it do it?</a:t>
            </a:r>
          </a:p>
          <a:p>
            <a:r>
              <a:rPr lang="en-GB" dirty="0"/>
              <a:t>Where are the critical bits?</a:t>
            </a:r>
          </a:p>
          <a:p>
            <a:r>
              <a:rPr lang="en-GB" dirty="0"/>
              <a:t>How are they controlled?</a:t>
            </a:r>
          </a:p>
        </p:txBody>
      </p:sp>
      <p:sp>
        <p:nvSpPr>
          <p:cNvPr id="3" name="Arrow: Right 2">
            <a:extLst>
              <a:ext uri="{FF2B5EF4-FFF2-40B4-BE49-F238E27FC236}">
                <a16:creationId xmlns:a16="http://schemas.microsoft.com/office/drawing/2014/main" id="{8878D7C8-66EF-2B84-4A3B-B6B43007273E}"/>
              </a:ext>
            </a:extLst>
          </p:cNvPr>
          <p:cNvSpPr/>
          <p:nvPr/>
        </p:nvSpPr>
        <p:spPr>
          <a:xfrm rot="5400000">
            <a:off x="5847339" y="3288350"/>
            <a:ext cx="582441"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Arrow: Right 3">
            <a:extLst>
              <a:ext uri="{FF2B5EF4-FFF2-40B4-BE49-F238E27FC236}">
                <a16:creationId xmlns:a16="http://schemas.microsoft.com/office/drawing/2014/main" id="{EF9A6163-2499-B941-DDBB-34B64DBF7C58}"/>
              </a:ext>
            </a:extLst>
          </p:cNvPr>
          <p:cNvSpPr/>
          <p:nvPr/>
        </p:nvSpPr>
        <p:spPr>
          <a:xfrm rot="5400000">
            <a:off x="5065081" y="3290564"/>
            <a:ext cx="582441"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0F71E16F-42F0-05F9-5406-1704613C60EA}"/>
              </a:ext>
            </a:extLst>
          </p:cNvPr>
          <p:cNvSpPr/>
          <p:nvPr/>
        </p:nvSpPr>
        <p:spPr>
          <a:xfrm rot="5400000">
            <a:off x="5451813" y="3292746"/>
            <a:ext cx="591233"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9CE0CA56-12B6-D81B-5DE5-FC6DA86C01F7}"/>
              </a:ext>
            </a:extLst>
          </p:cNvPr>
          <p:cNvSpPr/>
          <p:nvPr/>
        </p:nvSpPr>
        <p:spPr>
          <a:xfrm>
            <a:off x="6530602" y="2248332"/>
            <a:ext cx="1690206" cy="9144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Assignment time</a:t>
            </a:r>
          </a:p>
        </p:txBody>
      </p:sp>
      <p:sp>
        <p:nvSpPr>
          <p:cNvPr id="22" name="Rectangle 21">
            <a:extLst>
              <a:ext uri="{FF2B5EF4-FFF2-40B4-BE49-F238E27FC236}">
                <a16:creationId xmlns:a16="http://schemas.microsoft.com/office/drawing/2014/main" id="{D8B51137-100F-85CE-52C5-C73699E87B53}"/>
              </a:ext>
            </a:extLst>
          </p:cNvPr>
          <p:cNvSpPr/>
          <p:nvPr/>
        </p:nvSpPr>
        <p:spPr>
          <a:xfrm>
            <a:off x="6530602" y="3808418"/>
            <a:ext cx="1690206" cy="9144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Assignment time</a:t>
            </a:r>
          </a:p>
        </p:txBody>
      </p:sp>
    </p:spTree>
    <p:extLst>
      <p:ext uri="{BB962C8B-B14F-4D97-AF65-F5344CB8AC3E}">
        <p14:creationId xmlns:p14="http://schemas.microsoft.com/office/powerpoint/2010/main" val="2620032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1"/>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0"/>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9"/>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7"/>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5"/>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p:bldP spid="11" grpId="0"/>
      <p:bldP spid="12" grpId="0" animBg="1"/>
      <p:bldP spid="14" grpId="0"/>
      <p:bldP spid="15" grpId="0"/>
      <p:bldP spid="16" grpId="0" animBg="1"/>
      <p:bldP spid="17" grpId="0" animBg="1"/>
      <p:bldP spid="19" grpId="0" animBg="1"/>
      <p:bldP spid="20" grpId="0"/>
      <p:bldP spid="3" grpId="0" animBg="1"/>
      <p:bldP spid="4" grpId="0" animBg="1"/>
      <p:bldP spid="18" grpId="0" animBg="1"/>
      <p:bldP spid="21" grpId="0" animBg="1"/>
      <p:bldP spid="2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C03A1-56D8-4766-8CB7-62D61E4CBB07}"/>
              </a:ext>
            </a:extLst>
          </p:cNvPr>
          <p:cNvSpPr>
            <a:spLocks noGrp="1"/>
          </p:cNvSpPr>
          <p:nvPr>
            <p:ph type="title"/>
          </p:nvPr>
        </p:nvSpPr>
        <p:spPr>
          <a:xfrm>
            <a:off x="-2740" y="-63751"/>
            <a:ext cx="12192000" cy="920750"/>
          </a:xfrm>
        </p:spPr>
        <p:txBody>
          <a:bodyPr/>
          <a:lstStyle/>
          <a:p>
            <a:r>
              <a:rPr lang="en-GB" sz="3600" dirty="0"/>
              <a:t>The Logic (Module Integration.)</a:t>
            </a:r>
          </a:p>
        </p:txBody>
      </p:sp>
      <p:sp>
        <p:nvSpPr>
          <p:cNvPr id="5" name="Rectangle 4">
            <a:extLst>
              <a:ext uri="{FF2B5EF4-FFF2-40B4-BE49-F238E27FC236}">
                <a16:creationId xmlns:a16="http://schemas.microsoft.com/office/drawing/2014/main" id="{586E68AE-BD7B-4C6D-B546-B1CADA50590B}"/>
              </a:ext>
            </a:extLst>
          </p:cNvPr>
          <p:cNvSpPr/>
          <p:nvPr/>
        </p:nvSpPr>
        <p:spPr>
          <a:xfrm>
            <a:off x="142875" y="920750"/>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4</a:t>
            </a:r>
          </a:p>
          <a:p>
            <a:pPr algn="ctr"/>
            <a:r>
              <a:rPr lang="en-GB" dirty="0"/>
              <a:t>Principles of Systems Engineering</a:t>
            </a:r>
          </a:p>
        </p:txBody>
      </p:sp>
      <p:sp>
        <p:nvSpPr>
          <p:cNvPr id="6" name="Rectangle 5">
            <a:extLst>
              <a:ext uri="{FF2B5EF4-FFF2-40B4-BE49-F238E27FC236}">
                <a16:creationId xmlns:a16="http://schemas.microsoft.com/office/drawing/2014/main" id="{95728D64-32FD-491E-84B0-2193A1FF1922}"/>
              </a:ext>
            </a:extLst>
          </p:cNvPr>
          <p:cNvSpPr/>
          <p:nvPr/>
        </p:nvSpPr>
        <p:spPr>
          <a:xfrm>
            <a:off x="3479672" y="2248332"/>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Systems Engineering Module</a:t>
            </a:r>
          </a:p>
        </p:txBody>
      </p:sp>
      <p:sp>
        <p:nvSpPr>
          <p:cNvPr id="7" name="Rectangle 6">
            <a:extLst>
              <a:ext uri="{FF2B5EF4-FFF2-40B4-BE49-F238E27FC236}">
                <a16:creationId xmlns:a16="http://schemas.microsoft.com/office/drawing/2014/main" id="{A3DD482A-6B80-43F7-B657-FD4068E243A7}"/>
              </a:ext>
            </a:extLst>
          </p:cNvPr>
          <p:cNvSpPr/>
          <p:nvPr/>
        </p:nvSpPr>
        <p:spPr>
          <a:xfrm>
            <a:off x="3479673" y="3808418"/>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Level 5</a:t>
            </a:r>
            <a:endParaRPr lang="en-GB" dirty="0"/>
          </a:p>
          <a:p>
            <a:pPr algn="ctr"/>
            <a:r>
              <a:rPr lang="en-GB" dirty="0"/>
              <a:t>Pathways Project Module</a:t>
            </a:r>
          </a:p>
        </p:txBody>
      </p:sp>
      <p:sp>
        <p:nvSpPr>
          <p:cNvPr id="8" name="Arrow: Right 7">
            <a:extLst>
              <a:ext uri="{FF2B5EF4-FFF2-40B4-BE49-F238E27FC236}">
                <a16:creationId xmlns:a16="http://schemas.microsoft.com/office/drawing/2014/main" id="{16512074-7606-4D23-8136-1CAB27088C83}"/>
              </a:ext>
            </a:extLst>
          </p:cNvPr>
          <p:cNvSpPr/>
          <p:nvPr/>
        </p:nvSpPr>
        <p:spPr>
          <a:xfrm>
            <a:off x="2197138" y="248260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5F402A23-C8D2-4EA2-B7EF-1EADE38D337F}"/>
              </a:ext>
            </a:extLst>
          </p:cNvPr>
          <p:cNvSpPr/>
          <p:nvPr/>
        </p:nvSpPr>
        <p:spPr>
          <a:xfrm>
            <a:off x="2255332" y="4099315"/>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01D549F6-08AE-470F-8034-D5494CC33762}"/>
              </a:ext>
            </a:extLst>
          </p:cNvPr>
          <p:cNvSpPr txBox="1"/>
          <p:nvPr/>
        </p:nvSpPr>
        <p:spPr>
          <a:xfrm>
            <a:off x="142875" y="2541111"/>
            <a:ext cx="1770036" cy="369332"/>
          </a:xfrm>
          <a:prstGeom prst="rect">
            <a:avLst/>
          </a:prstGeom>
          <a:noFill/>
        </p:spPr>
        <p:txBody>
          <a:bodyPr wrap="none" rtlCol="0">
            <a:spAutoFit/>
          </a:bodyPr>
          <a:lstStyle/>
          <a:p>
            <a:r>
              <a:rPr lang="en-GB" dirty="0"/>
              <a:t>SYSTEM DESIGN</a:t>
            </a:r>
          </a:p>
        </p:txBody>
      </p:sp>
      <p:sp>
        <p:nvSpPr>
          <p:cNvPr id="11" name="TextBox 10">
            <a:extLst>
              <a:ext uri="{FF2B5EF4-FFF2-40B4-BE49-F238E27FC236}">
                <a16:creationId xmlns:a16="http://schemas.microsoft.com/office/drawing/2014/main" id="{2342C773-C0AC-499B-BACE-7510D06FBEAB}"/>
              </a:ext>
            </a:extLst>
          </p:cNvPr>
          <p:cNvSpPr txBox="1"/>
          <p:nvPr/>
        </p:nvSpPr>
        <p:spPr>
          <a:xfrm>
            <a:off x="201549" y="4031811"/>
            <a:ext cx="2053783" cy="646331"/>
          </a:xfrm>
          <a:prstGeom prst="rect">
            <a:avLst/>
          </a:prstGeom>
          <a:noFill/>
        </p:spPr>
        <p:txBody>
          <a:bodyPr wrap="square" rtlCol="0">
            <a:spAutoFit/>
          </a:bodyPr>
          <a:lstStyle/>
          <a:p>
            <a:r>
              <a:rPr lang="en-GB" dirty="0"/>
              <a:t>SYSTEM DESIGN</a:t>
            </a:r>
          </a:p>
          <a:p>
            <a:pPr algn="ctr"/>
            <a:r>
              <a:rPr lang="en-GB" dirty="0"/>
              <a:t>FOR OME</a:t>
            </a:r>
          </a:p>
        </p:txBody>
      </p:sp>
      <p:sp>
        <p:nvSpPr>
          <p:cNvPr id="12" name="Arrow: Bent 11">
            <a:extLst>
              <a:ext uri="{FF2B5EF4-FFF2-40B4-BE49-F238E27FC236}">
                <a16:creationId xmlns:a16="http://schemas.microsoft.com/office/drawing/2014/main" id="{D2B808E6-C2B6-4BEC-975C-6C3606D82554}"/>
              </a:ext>
            </a:extLst>
          </p:cNvPr>
          <p:cNvSpPr/>
          <p:nvPr/>
        </p:nvSpPr>
        <p:spPr>
          <a:xfrm rot="5400000">
            <a:off x="3471274" y="1279582"/>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TextBox 13">
            <a:extLst>
              <a:ext uri="{FF2B5EF4-FFF2-40B4-BE49-F238E27FC236}">
                <a16:creationId xmlns:a16="http://schemas.microsoft.com/office/drawing/2014/main" id="{BD372C4A-12F3-4EAE-83F4-1D4EB1E0BCB9}"/>
              </a:ext>
            </a:extLst>
          </p:cNvPr>
          <p:cNvSpPr txBox="1"/>
          <p:nvPr/>
        </p:nvSpPr>
        <p:spPr>
          <a:xfrm>
            <a:off x="4472947" y="1358361"/>
            <a:ext cx="1772024" cy="369332"/>
          </a:xfrm>
          <a:prstGeom prst="rect">
            <a:avLst/>
          </a:prstGeom>
          <a:noFill/>
        </p:spPr>
        <p:txBody>
          <a:bodyPr wrap="none" rtlCol="0">
            <a:spAutoFit/>
          </a:bodyPr>
          <a:lstStyle/>
          <a:p>
            <a:r>
              <a:rPr lang="en-GB" dirty="0"/>
              <a:t>Basic Principles</a:t>
            </a:r>
          </a:p>
        </p:txBody>
      </p:sp>
      <p:sp>
        <p:nvSpPr>
          <p:cNvPr id="15" name="TextBox 14">
            <a:extLst>
              <a:ext uri="{FF2B5EF4-FFF2-40B4-BE49-F238E27FC236}">
                <a16:creationId xmlns:a16="http://schemas.microsoft.com/office/drawing/2014/main" id="{3095E498-032C-45CF-829D-9415D2749A45}"/>
              </a:ext>
            </a:extLst>
          </p:cNvPr>
          <p:cNvSpPr txBox="1"/>
          <p:nvPr/>
        </p:nvSpPr>
        <p:spPr>
          <a:xfrm>
            <a:off x="8523729" y="3192694"/>
            <a:ext cx="2825877" cy="923330"/>
          </a:xfrm>
          <a:prstGeom prst="rect">
            <a:avLst/>
          </a:prstGeom>
          <a:noFill/>
        </p:spPr>
        <p:txBody>
          <a:bodyPr wrap="square" rtlCol="0">
            <a:spAutoFit/>
          </a:bodyPr>
          <a:lstStyle/>
          <a:p>
            <a:r>
              <a:rPr lang="en-GB" dirty="0"/>
              <a:t>Extending the basic principles into an OME design toolkit </a:t>
            </a:r>
          </a:p>
        </p:txBody>
      </p:sp>
      <p:sp>
        <p:nvSpPr>
          <p:cNvPr id="16" name="Arrow: Bent 15">
            <a:extLst>
              <a:ext uri="{FF2B5EF4-FFF2-40B4-BE49-F238E27FC236}">
                <a16:creationId xmlns:a16="http://schemas.microsoft.com/office/drawing/2014/main" id="{8BBCFB90-1AFE-42DA-A27A-5EEAE843DF9A}"/>
              </a:ext>
            </a:extLst>
          </p:cNvPr>
          <p:cNvSpPr/>
          <p:nvPr/>
        </p:nvSpPr>
        <p:spPr>
          <a:xfrm rot="5400000">
            <a:off x="9343322" y="3398197"/>
            <a:ext cx="813816" cy="2285121"/>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Rectangle 16">
            <a:extLst>
              <a:ext uri="{FF2B5EF4-FFF2-40B4-BE49-F238E27FC236}">
                <a16:creationId xmlns:a16="http://schemas.microsoft.com/office/drawing/2014/main" id="{ECE2CEF0-D6EA-4EE4-A696-E0500F92B255}"/>
              </a:ext>
            </a:extLst>
          </p:cNvPr>
          <p:cNvSpPr/>
          <p:nvPr/>
        </p:nvSpPr>
        <p:spPr>
          <a:xfrm>
            <a:off x="9029700" y="5153620"/>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OME SYSTEM / FINAL PROJECT</a:t>
            </a:r>
          </a:p>
        </p:txBody>
      </p:sp>
      <p:sp>
        <p:nvSpPr>
          <p:cNvPr id="19" name="Arrow: Right 18">
            <a:extLst>
              <a:ext uri="{FF2B5EF4-FFF2-40B4-BE49-F238E27FC236}">
                <a16:creationId xmlns:a16="http://schemas.microsoft.com/office/drawing/2014/main" id="{0549CA3B-4EA9-44CD-94DC-270B49895C07}"/>
              </a:ext>
            </a:extLst>
          </p:cNvPr>
          <p:cNvSpPr/>
          <p:nvPr/>
        </p:nvSpPr>
        <p:spPr>
          <a:xfrm>
            <a:off x="7718298" y="536850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21C7925A-B319-418E-8F85-7EA6EBF4DF60}"/>
              </a:ext>
            </a:extLst>
          </p:cNvPr>
          <p:cNvSpPr txBox="1"/>
          <p:nvPr/>
        </p:nvSpPr>
        <p:spPr>
          <a:xfrm>
            <a:off x="4838700" y="5132916"/>
            <a:ext cx="3002745" cy="1477328"/>
          </a:xfrm>
          <a:prstGeom prst="rect">
            <a:avLst/>
          </a:prstGeom>
          <a:noFill/>
        </p:spPr>
        <p:txBody>
          <a:bodyPr wrap="none" rtlCol="0">
            <a:spAutoFit/>
          </a:bodyPr>
          <a:lstStyle/>
          <a:p>
            <a:r>
              <a:rPr lang="en-GB" dirty="0"/>
              <a:t>OME SYSTEM. </a:t>
            </a:r>
          </a:p>
          <a:p>
            <a:r>
              <a:rPr lang="en-GB" dirty="0"/>
              <a:t>What does it do?</a:t>
            </a:r>
          </a:p>
          <a:p>
            <a:r>
              <a:rPr lang="en-GB" dirty="0"/>
              <a:t>How does it do it?</a:t>
            </a:r>
          </a:p>
          <a:p>
            <a:r>
              <a:rPr lang="en-GB" dirty="0"/>
              <a:t>Where are the critical bits?</a:t>
            </a:r>
          </a:p>
          <a:p>
            <a:r>
              <a:rPr lang="en-GB" dirty="0"/>
              <a:t>How are they controlled?</a:t>
            </a:r>
          </a:p>
        </p:txBody>
      </p:sp>
      <p:sp>
        <p:nvSpPr>
          <p:cNvPr id="3" name="Arrow: Right 2">
            <a:extLst>
              <a:ext uri="{FF2B5EF4-FFF2-40B4-BE49-F238E27FC236}">
                <a16:creationId xmlns:a16="http://schemas.microsoft.com/office/drawing/2014/main" id="{8878D7C8-66EF-2B84-4A3B-B6B43007273E}"/>
              </a:ext>
            </a:extLst>
          </p:cNvPr>
          <p:cNvSpPr/>
          <p:nvPr/>
        </p:nvSpPr>
        <p:spPr>
          <a:xfrm rot="5400000">
            <a:off x="5847339" y="3288350"/>
            <a:ext cx="582441"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Arrow: Right 3">
            <a:extLst>
              <a:ext uri="{FF2B5EF4-FFF2-40B4-BE49-F238E27FC236}">
                <a16:creationId xmlns:a16="http://schemas.microsoft.com/office/drawing/2014/main" id="{EF9A6163-2499-B941-DDBB-34B64DBF7C58}"/>
              </a:ext>
            </a:extLst>
          </p:cNvPr>
          <p:cNvSpPr/>
          <p:nvPr/>
        </p:nvSpPr>
        <p:spPr>
          <a:xfrm rot="5400000">
            <a:off x="5065081" y="3290564"/>
            <a:ext cx="582441"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0F71E16F-42F0-05F9-5406-1704613C60EA}"/>
              </a:ext>
            </a:extLst>
          </p:cNvPr>
          <p:cNvSpPr/>
          <p:nvPr/>
        </p:nvSpPr>
        <p:spPr>
          <a:xfrm rot="5400000">
            <a:off x="5451813" y="3292746"/>
            <a:ext cx="591233"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9CE0CA56-12B6-D81B-5DE5-FC6DA86C01F7}"/>
              </a:ext>
            </a:extLst>
          </p:cNvPr>
          <p:cNvSpPr/>
          <p:nvPr/>
        </p:nvSpPr>
        <p:spPr>
          <a:xfrm>
            <a:off x="6530602" y="2248332"/>
            <a:ext cx="1690206" cy="9144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Assignment time</a:t>
            </a:r>
          </a:p>
        </p:txBody>
      </p:sp>
      <p:sp>
        <p:nvSpPr>
          <p:cNvPr id="22" name="Rectangle 21">
            <a:extLst>
              <a:ext uri="{FF2B5EF4-FFF2-40B4-BE49-F238E27FC236}">
                <a16:creationId xmlns:a16="http://schemas.microsoft.com/office/drawing/2014/main" id="{D8B51137-100F-85CE-52C5-C73699E87B53}"/>
              </a:ext>
            </a:extLst>
          </p:cNvPr>
          <p:cNvSpPr/>
          <p:nvPr/>
        </p:nvSpPr>
        <p:spPr>
          <a:xfrm>
            <a:off x="6530602" y="3808418"/>
            <a:ext cx="1690206" cy="9144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Assignment time</a:t>
            </a:r>
          </a:p>
        </p:txBody>
      </p:sp>
      <p:sp>
        <p:nvSpPr>
          <p:cNvPr id="13" name="Star: 7 Points 12">
            <a:extLst>
              <a:ext uri="{FF2B5EF4-FFF2-40B4-BE49-F238E27FC236}">
                <a16:creationId xmlns:a16="http://schemas.microsoft.com/office/drawing/2014/main" id="{791FD9FB-ECED-DC89-A4D0-F5A0D6EEC809}"/>
              </a:ext>
            </a:extLst>
          </p:cNvPr>
          <p:cNvSpPr/>
          <p:nvPr/>
        </p:nvSpPr>
        <p:spPr>
          <a:xfrm>
            <a:off x="2197138" y="657513"/>
            <a:ext cx="1824817" cy="1259046"/>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ln w="0"/>
                <a:solidFill>
                  <a:schemeClr val="tx1"/>
                </a:solidFill>
                <a:effectLst>
                  <a:outerShdw blurRad="38100" dist="19050" dir="2700000" algn="tl" rotWithShape="0">
                    <a:schemeClr val="dk1">
                      <a:alpha val="40000"/>
                    </a:schemeClr>
                  </a:outerShdw>
                </a:effectLst>
              </a:rPr>
              <a:t>Assignment.</a:t>
            </a:r>
          </a:p>
          <a:p>
            <a:pPr algn="ctr"/>
            <a:r>
              <a:rPr lang="en-GB" sz="1050" dirty="0">
                <a:ln w="0"/>
                <a:solidFill>
                  <a:schemeClr val="tx1"/>
                </a:solidFill>
                <a:effectLst>
                  <a:outerShdw blurRad="38100" dist="19050" dir="2700000" algn="tl" rotWithShape="0">
                    <a:schemeClr val="dk1">
                      <a:alpha val="40000"/>
                    </a:schemeClr>
                  </a:outerShdw>
                </a:effectLst>
              </a:rPr>
              <a:t>Design of a Domestic Item.</a:t>
            </a:r>
          </a:p>
        </p:txBody>
      </p:sp>
    </p:spTree>
    <p:extLst>
      <p:ext uri="{BB962C8B-B14F-4D97-AF65-F5344CB8AC3E}">
        <p14:creationId xmlns:p14="http://schemas.microsoft.com/office/powerpoint/2010/main" val="3276639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C03A1-56D8-4766-8CB7-62D61E4CBB07}"/>
              </a:ext>
            </a:extLst>
          </p:cNvPr>
          <p:cNvSpPr>
            <a:spLocks noGrp="1"/>
          </p:cNvSpPr>
          <p:nvPr>
            <p:ph type="title"/>
          </p:nvPr>
        </p:nvSpPr>
        <p:spPr>
          <a:xfrm>
            <a:off x="-2740" y="-63751"/>
            <a:ext cx="12192000" cy="920750"/>
          </a:xfrm>
        </p:spPr>
        <p:txBody>
          <a:bodyPr/>
          <a:lstStyle/>
          <a:p>
            <a:r>
              <a:rPr lang="en-GB" sz="3600" dirty="0"/>
              <a:t>The Logic (Module Integration.)</a:t>
            </a:r>
          </a:p>
        </p:txBody>
      </p:sp>
      <p:sp>
        <p:nvSpPr>
          <p:cNvPr id="5" name="Rectangle 4">
            <a:extLst>
              <a:ext uri="{FF2B5EF4-FFF2-40B4-BE49-F238E27FC236}">
                <a16:creationId xmlns:a16="http://schemas.microsoft.com/office/drawing/2014/main" id="{586E68AE-BD7B-4C6D-B546-B1CADA50590B}"/>
              </a:ext>
            </a:extLst>
          </p:cNvPr>
          <p:cNvSpPr/>
          <p:nvPr/>
        </p:nvSpPr>
        <p:spPr>
          <a:xfrm>
            <a:off x="142875" y="920750"/>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4</a:t>
            </a:r>
          </a:p>
          <a:p>
            <a:pPr algn="ctr"/>
            <a:r>
              <a:rPr lang="en-GB" dirty="0"/>
              <a:t>Principles of Systems Engineering</a:t>
            </a:r>
          </a:p>
        </p:txBody>
      </p:sp>
      <p:sp>
        <p:nvSpPr>
          <p:cNvPr id="6" name="Rectangle 5">
            <a:extLst>
              <a:ext uri="{FF2B5EF4-FFF2-40B4-BE49-F238E27FC236}">
                <a16:creationId xmlns:a16="http://schemas.microsoft.com/office/drawing/2014/main" id="{95728D64-32FD-491E-84B0-2193A1FF1922}"/>
              </a:ext>
            </a:extLst>
          </p:cNvPr>
          <p:cNvSpPr/>
          <p:nvPr/>
        </p:nvSpPr>
        <p:spPr>
          <a:xfrm>
            <a:off x="3479671" y="2248332"/>
            <a:ext cx="3393523"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Systems Engineering Module</a:t>
            </a:r>
          </a:p>
        </p:txBody>
      </p:sp>
      <p:sp>
        <p:nvSpPr>
          <p:cNvPr id="7" name="Rectangle 6">
            <a:extLst>
              <a:ext uri="{FF2B5EF4-FFF2-40B4-BE49-F238E27FC236}">
                <a16:creationId xmlns:a16="http://schemas.microsoft.com/office/drawing/2014/main" id="{A3DD482A-6B80-43F7-B657-FD4068E243A7}"/>
              </a:ext>
            </a:extLst>
          </p:cNvPr>
          <p:cNvSpPr/>
          <p:nvPr/>
        </p:nvSpPr>
        <p:spPr>
          <a:xfrm>
            <a:off x="3479672" y="3808418"/>
            <a:ext cx="3444385"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Pathways Project Module</a:t>
            </a:r>
          </a:p>
        </p:txBody>
      </p:sp>
      <p:sp>
        <p:nvSpPr>
          <p:cNvPr id="8" name="Arrow: Right 7">
            <a:extLst>
              <a:ext uri="{FF2B5EF4-FFF2-40B4-BE49-F238E27FC236}">
                <a16:creationId xmlns:a16="http://schemas.microsoft.com/office/drawing/2014/main" id="{16512074-7606-4D23-8136-1CAB27088C83}"/>
              </a:ext>
            </a:extLst>
          </p:cNvPr>
          <p:cNvSpPr/>
          <p:nvPr/>
        </p:nvSpPr>
        <p:spPr>
          <a:xfrm>
            <a:off x="2197138" y="248260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5F402A23-C8D2-4EA2-B7EF-1EADE38D337F}"/>
              </a:ext>
            </a:extLst>
          </p:cNvPr>
          <p:cNvSpPr/>
          <p:nvPr/>
        </p:nvSpPr>
        <p:spPr>
          <a:xfrm>
            <a:off x="2255332" y="4099315"/>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01D549F6-08AE-470F-8034-D5494CC33762}"/>
              </a:ext>
            </a:extLst>
          </p:cNvPr>
          <p:cNvSpPr txBox="1"/>
          <p:nvPr/>
        </p:nvSpPr>
        <p:spPr>
          <a:xfrm>
            <a:off x="142875" y="2541111"/>
            <a:ext cx="1770036" cy="369332"/>
          </a:xfrm>
          <a:prstGeom prst="rect">
            <a:avLst/>
          </a:prstGeom>
          <a:noFill/>
        </p:spPr>
        <p:txBody>
          <a:bodyPr wrap="none" rtlCol="0">
            <a:spAutoFit/>
          </a:bodyPr>
          <a:lstStyle/>
          <a:p>
            <a:r>
              <a:rPr lang="en-GB" dirty="0"/>
              <a:t>SYSTEM DESIGN</a:t>
            </a:r>
          </a:p>
        </p:txBody>
      </p:sp>
      <p:sp>
        <p:nvSpPr>
          <p:cNvPr id="11" name="TextBox 10">
            <a:extLst>
              <a:ext uri="{FF2B5EF4-FFF2-40B4-BE49-F238E27FC236}">
                <a16:creationId xmlns:a16="http://schemas.microsoft.com/office/drawing/2014/main" id="{2342C773-C0AC-499B-BACE-7510D06FBEAB}"/>
              </a:ext>
            </a:extLst>
          </p:cNvPr>
          <p:cNvSpPr txBox="1"/>
          <p:nvPr/>
        </p:nvSpPr>
        <p:spPr>
          <a:xfrm>
            <a:off x="201549" y="4031811"/>
            <a:ext cx="2053783" cy="646331"/>
          </a:xfrm>
          <a:prstGeom prst="rect">
            <a:avLst/>
          </a:prstGeom>
          <a:noFill/>
        </p:spPr>
        <p:txBody>
          <a:bodyPr wrap="square" rtlCol="0">
            <a:spAutoFit/>
          </a:bodyPr>
          <a:lstStyle/>
          <a:p>
            <a:r>
              <a:rPr lang="en-GB" dirty="0"/>
              <a:t>SYSTEM DESIGN</a:t>
            </a:r>
          </a:p>
          <a:p>
            <a:pPr algn="ctr"/>
            <a:r>
              <a:rPr lang="en-GB" dirty="0"/>
              <a:t>FOR OME</a:t>
            </a:r>
          </a:p>
        </p:txBody>
      </p:sp>
      <p:sp>
        <p:nvSpPr>
          <p:cNvPr id="12" name="Arrow: Bent 11">
            <a:extLst>
              <a:ext uri="{FF2B5EF4-FFF2-40B4-BE49-F238E27FC236}">
                <a16:creationId xmlns:a16="http://schemas.microsoft.com/office/drawing/2014/main" id="{D2B808E6-C2B6-4BEC-975C-6C3606D82554}"/>
              </a:ext>
            </a:extLst>
          </p:cNvPr>
          <p:cNvSpPr/>
          <p:nvPr/>
        </p:nvSpPr>
        <p:spPr>
          <a:xfrm rot="5400000">
            <a:off x="3471274" y="1279582"/>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TextBox 13">
            <a:extLst>
              <a:ext uri="{FF2B5EF4-FFF2-40B4-BE49-F238E27FC236}">
                <a16:creationId xmlns:a16="http://schemas.microsoft.com/office/drawing/2014/main" id="{BD372C4A-12F3-4EAE-83F4-1D4EB1E0BCB9}"/>
              </a:ext>
            </a:extLst>
          </p:cNvPr>
          <p:cNvSpPr txBox="1"/>
          <p:nvPr/>
        </p:nvSpPr>
        <p:spPr>
          <a:xfrm>
            <a:off x="4472947" y="1358361"/>
            <a:ext cx="1772024" cy="369332"/>
          </a:xfrm>
          <a:prstGeom prst="rect">
            <a:avLst/>
          </a:prstGeom>
          <a:noFill/>
        </p:spPr>
        <p:txBody>
          <a:bodyPr wrap="none" rtlCol="0">
            <a:spAutoFit/>
          </a:bodyPr>
          <a:lstStyle/>
          <a:p>
            <a:r>
              <a:rPr lang="en-GB" dirty="0"/>
              <a:t>Basic Principles</a:t>
            </a:r>
          </a:p>
        </p:txBody>
      </p:sp>
      <p:sp>
        <p:nvSpPr>
          <p:cNvPr id="15" name="TextBox 14">
            <a:extLst>
              <a:ext uri="{FF2B5EF4-FFF2-40B4-BE49-F238E27FC236}">
                <a16:creationId xmlns:a16="http://schemas.microsoft.com/office/drawing/2014/main" id="{3095E498-032C-45CF-829D-9415D2749A45}"/>
              </a:ext>
            </a:extLst>
          </p:cNvPr>
          <p:cNvSpPr txBox="1"/>
          <p:nvPr/>
        </p:nvSpPr>
        <p:spPr>
          <a:xfrm>
            <a:off x="8961879" y="3204038"/>
            <a:ext cx="2825877" cy="923330"/>
          </a:xfrm>
          <a:prstGeom prst="rect">
            <a:avLst/>
          </a:prstGeom>
          <a:noFill/>
        </p:spPr>
        <p:txBody>
          <a:bodyPr wrap="square" rtlCol="0">
            <a:spAutoFit/>
          </a:bodyPr>
          <a:lstStyle/>
          <a:p>
            <a:r>
              <a:rPr lang="en-GB" dirty="0"/>
              <a:t>Extending the basic principles into an OME design toolkit </a:t>
            </a:r>
          </a:p>
        </p:txBody>
      </p:sp>
      <p:sp>
        <p:nvSpPr>
          <p:cNvPr id="16" name="Arrow: Bent 15">
            <a:extLst>
              <a:ext uri="{FF2B5EF4-FFF2-40B4-BE49-F238E27FC236}">
                <a16:creationId xmlns:a16="http://schemas.microsoft.com/office/drawing/2014/main" id="{8BBCFB90-1AFE-42DA-A27A-5EEAE843DF9A}"/>
              </a:ext>
            </a:extLst>
          </p:cNvPr>
          <p:cNvSpPr/>
          <p:nvPr/>
        </p:nvSpPr>
        <p:spPr>
          <a:xfrm rot="5400000">
            <a:off x="9765352" y="3563398"/>
            <a:ext cx="813816" cy="2285121"/>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Rectangle 16">
            <a:extLst>
              <a:ext uri="{FF2B5EF4-FFF2-40B4-BE49-F238E27FC236}">
                <a16:creationId xmlns:a16="http://schemas.microsoft.com/office/drawing/2014/main" id="{ECE2CEF0-D6EA-4EE4-A696-E0500F92B255}"/>
              </a:ext>
            </a:extLst>
          </p:cNvPr>
          <p:cNvSpPr/>
          <p:nvPr/>
        </p:nvSpPr>
        <p:spPr>
          <a:xfrm>
            <a:off x="9029700" y="5153620"/>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OME SYSTEM / FINAL PROJECT</a:t>
            </a:r>
          </a:p>
        </p:txBody>
      </p:sp>
      <p:sp>
        <p:nvSpPr>
          <p:cNvPr id="19" name="Arrow: Right 18">
            <a:extLst>
              <a:ext uri="{FF2B5EF4-FFF2-40B4-BE49-F238E27FC236}">
                <a16:creationId xmlns:a16="http://schemas.microsoft.com/office/drawing/2014/main" id="{0549CA3B-4EA9-44CD-94DC-270B49895C07}"/>
              </a:ext>
            </a:extLst>
          </p:cNvPr>
          <p:cNvSpPr/>
          <p:nvPr/>
        </p:nvSpPr>
        <p:spPr>
          <a:xfrm>
            <a:off x="7718298" y="536850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21C7925A-B319-418E-8F85-7EA6EBF4DF60}"/>
              </a:ext>
            </a:extLst>
          </p:cNvPr>
          <p:cNvSpPr txBox="1"/>
          <p:nvPr/>
        </p:nvSpPr>
        <p:spPr>
          <a:xfrm>
            <a:off x="4838700" y="5132916"/>
            <a:ext cx="3002745" cy="1477328"/>
          </a:xfrm>
          <a:prstGeom prst="rect">
            <a:avLst/>
          </a:prstGeom>
          <a:noFill/>
        </p:spPr>
        <p:txBody>
          <a:bodyPr wrap="none" rtlCol="0">
            <a:spAutoFit/>
          </a:bodyPr>
          <a:lstStyle/>
          <a:p>
            <a:r>
              <a:rPr lang="en-GB" dirty="0"/>
              <a:t>OME SYSTEM. </a:t>
            </a:r>
          </a:p>
          <a:p>
            <a:r>
              <a:rPr lang="en-GB" dirty="0"/>
              <a:t>What does it do?</a:t>
            </a:r>
          </a:p>
          <a:p>
            <a:r>
              <a:rPr lang="en-GB" dirty="0"/>
              <a:t>How does it do it?</a:t>
            </a:r>
          </a:p>
          <a:p>
            <a:r>
              <a:rPr lang="en-GB" dirty="0"/>
              <a:t>Where are the critical bits?</a:t>
            </a:r>
          </a:p>
          <a:p>
            <a:r>
              <a:rPr lang="en-GB" dirty="0"/>
              <a:t>How are they controlled?</a:t>
            </a:r>
          </a:p>
        </p:txBody>
      </p:sp>
      <p:sp>
        <p:nvSpPr>
          <p:cNvPr id="3" name="Arrow: Right 2">
            <a:extLst>
              <a:ext uri="{FF2B5EF4-FFF2-40B4-BE49-F238E27FC236}">
                <a16:creationId xmlns:a16="http://schemas.microsoft.com/office/drawing/2014/main" id="{8878D7C8-66EF-2B84-4A3B-B6B43007273E}"/>
              </a:ext>
            </a:extLst>
          </p:cNvPr>
          <p:cNvSpPr/>
          <p:nvPr/>
        </p:nvSpPr>
        <p:spPr>
          <a:xfrm rot="5400000">
            <a:off x="5847339" y="3288350"/>
            <a:ext cx="582441"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Arrow: Right 3">
            <a:extLst>
              <a:ext uri="{FF2B5EF4-FFF2-40B4-BE49-F238E27FC236}">
                <a16:creationId xmlns:a16="http://schemas.microsoft.com/office/drawing/2014/main" id="{EF9A6163-2499-B941-DDBB-34B64DBF7C58}"/>
              </a:ext>
            </a:extLst>
          </p:cNvPr>
          <p:cNvSpPr/>
          <p:nvPr/>
        </p:nvSpPr>
        <p:spPr>
          <a:xfrm rot="5400000">
            <a:off x="5065081" y="3290564"/>
            <a:ext cx="582441"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0F71E16F-42F0-05F9-5406-1704613C60EA}"/>
              </a:ext>
            </a:extLst>
          </p:cNvPr>
          <p:cNvSpPr/>
          <p:nvPr/>
        </p:nvSpPr>
        <p:spPr>
          <a:xfrm rot="5400000">
            <a:off x="5451813" y="3292746"/>
            <a:ext cx="591233"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9CE0CA56-12B6-D81B-5DE5-FC6DA86C01F7}"/>
              </a:ext>
            </a:extLst>
          </p:cNvPr>
          <p:cNvSpPr/>
          <p:nvPr/>
        </p:nvSpPr>
        <p:spPr>
          <a:xfrm>
            <a:off x="6873195" y="2248332"/>
            <a:ext cx="1690206" cy="9144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Assignment time</a:t>
            </a:r>
          </a:p>
        </p:txBody>
      </p:sp>
      <p:sp>
        <p:nvSpPr>
          <p:cNvPr id="22" name="Rectangle 21">
            <a:extLst>
              <a:ext uri="{FF2B5EF4-FFF2-40B4-BE49-F238E27FC236}">
                <a16:creationId xmlns:a16="http://schemas.microsoft.com/office/drawing/2014/main" id="{D8B51137-100F-85CE-52C5-C73699E87B53}"/>
              </a:ext>
            </a:extLst>
          </p:cNvPr>
          <p:cNvSpPr/>
          <p:nvPr/>
        </p:nvSpPr>
        <p:spPr>
          <a:xfrm>
            <a:off x="6911721" y="3814663"/>
            <a:ext cx="1690206" cy="9144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Assignment time</a:t>
            </a:r>
          </a:p>
        </p:txBody>
      </p:sp>
      <p:sp>
        <p:nvSpPr>
          <p:cNvPr id="13" name="Star: 7 Points 12">
            <a:extLst>
              <a:ext uri="{FF2B5EF4-FFF2-40B4-BE49-F238E27FC236}">
                <a16:creationId xmlns:a16="http://schemas.microsoft.com/office/drawing/2014/main" id="{DD12C658-0CA5-C722-D04A-5E0300B74E6A}"/>
              </a:ext>
            </a:extLst>
          </p:cNvPr>
          <p:cNvSpPr/>
          <p:nvPr/>
        </p:nvSpPr>
        <p:spPr>
          <a:xfrm>
            <a:off x="2197138" y="657513"/>
            <a:ext cx="1824817" cy="1259046"/>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ln w="0"/>
                <a:solidFill>
                  <a:schemeClr val="tx1"/>
                </a:solidFill>
                <a:effectLst>
                  <a:outerShdw blurRad="38100" dist="19050" dir="2700000" algn="tl" rotWithShape="0">
                    <a:schemeClr val="dk1">
                      <a:alpha val="40000"/>
                    </a:schemeClr>
                  </a:outerShdw>
                </a:effectLst>
              </a:rPr>
              <a:t>Assignment.</a:t>
            </a:r>
          </a:p>
          <a:p>
            <a:pPr algn="ctr"/>
            <a:r>
              <a:rPr lang="en-GB" sz="1050" dirty="0">
                <a:ln w="0"/>
                <a:solidFill>
                  <a:schemeClr val="tx1"/>
                </a:solidFill>
                <a:effectLst>
                  <a:outerShdw blurRad="38100" dist="19050" dir="2700000" algn="tl" rotWithShape="0">
                    <a:schemeClr val="dk1">
                      <a:alpha val="40000"/>
                    </a:schemeClr>
                  </a:outerShdw>
                </a:effectLst>
              </a:rPr>
              <a:t>Design of a Domestic Item.</a:t>
            </a:r>
          </a:p>
        </p:txBody>
      </p:sp>
      <p:sp>
        <p:nvSpPr>
          <p:cNvPr id="23" name="Star: 7 Points 22">
            <a:extLst>
              <a:ext uri="{FF2B5EF4-FFF2-40B4-BE49-F238E27FC236}">
                <a16:creationId xmlns:a16="http://schemas.microsoft.com/office/drawing/2014/main" id="{8124B956-6848-6E2F-5105-4AD3CB06538C}"/>
              </a:ext>
            </a:extLst>
          </p:cNvPr>
          <p:cNvSpPr/>
          <p:nvPr/>
        </p:nvSpPr>
        <p:spPr>
          <a:xfrm>
            <a:off x="2475866" y="2557693"/>
            <a:ext cx="1546089" cy="1465081"/>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n w="0"/>
                <a:solidFill>
                  <a:schemeClr val="tx1"/>
                </a:solidFill>
                <a:effectLst>
                  <a:outerShdw blurRad="38100" dist="19050" dir="2700000" algn="tl" rotWithShape="0">
                    <a:schemeClr val="dk1">
                      <a:alpha val="40000"/>
                    </a:schemeClr>
                  </a:outerShdw>
                </a:effectLst>
              </a:rPr>
              <a:t>WBGP Design Task Brief</a:t>
            </a:r>
          </a:p>
        </p:txBody>
      </p:sp>
      <p:sp>
        <p:nvSpPr>
          <p:cNvPr id="25" name="Star: 7 Points 24">
            <a:extLst>
              <a:ext uri="{FF2B5EF4-FFF2-40B4-BE49-F238E27FC236}">
                <a16:creationId xmlns:a16="http://schemas.microsoft.com/office/drawing/2014/main" id="{DFF37B40-F245-3047-0E34-ADA9BFBF847F}"/>
              </a:ext>
            </a:extLst>
          </p:cNvPr>
          <p:cNvSpPr/>
          <p:nvPr/>
        </p:nvSpPr>
        <p:spPr>
          <a:xfrm>
            <a:off x="4216930" y="2573771"/>
            <a:ext cx="1546089" cy="1465081"/>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n w="0"/>
                <a:solidFill>
                  <a:schemeClr val="tx1"/>
                </a:solidFill>
                <a:effectLst>
                  <a:outerShdw blurRad="38100" dist="19050" dir="2700000" algn="tl" rotWithShape="0">
                    <a:schemeClr val="dk1">
                      <a:alpha val="40000"/>
                    </a:schemeClr>
                  </a:outerShdw>
                </a:effectLst>
              </a:rPr>
              <a:t>Design Reviews</a:t>
            </a:r>
          </a:p>
        </p:txBody>
      </p:sp>
      <p:sp>
        <p:nvSpPr>
          <p:cNvPr id="26" name="Star: 7 Points 25">
            <a:extLst>
              <a:ext uri="{FF2B5EF4-FFF2-40B4-BE49-F238E27FC236}">
                <a16:creationId xmlns:a16="http://schemas.microsoft.com/office/drawing/2014/main" id="{7E54820F-5B7F-CB29-7CF1-3E5E424D3417}"/>
              </a:ext>
            </a:extLst>
          </p:cNvPr>
          <p:cNvSpPr/>
          <p:nvPr/>
        </p:nvSpPr>
        <p:spPr>
          <a:xfrm>
            <a:off x="6071304" y="2574203"/>
            <a:ext cx="1574797" cy="1465081"/>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n w="0"/>
                <a:solidFill>
                  <a:schemeClr val="tx1"/>
                </a:solidFill>
                <a:effectLst>
                  <a:outerShdw blurRad="38100" dist="19050" dir="2700000" algn="tl" rotWithShape="0">
                    <a:schemeClr val="dk1">
                      <a:alpha val="40000"/>
                    </a:schemeClr>
                  </a:outerShdw>
                </a:effectLst>
              </a:rPr>
              <a:t>Present Design</a:t>
            </a:r>
          </a:p>
        </p:txBody>
      </p:sp>
      <p:sp>
        <p:nvSpPr>
          <p:cNvPr id="27" name="Star: 7 Points 26">
            <a:extLst>
              <a:ext uri="{FF2B5EF4-FFF2-40B4-BE49-F238E27FC236}">
                <a16:creationId xmlns:a16="http://schemas.microsoft.com/office/drawing/2014/main" id="{BBDD01F2-B48E-0926-DF10-DAF27880C48A}"/>
              </a:ext>
            </a:extLst>
          </p:cNvPr>
          <p:cNvSpPr/>
          <p:nvPr/>
        </p:nvSpPr>
        <p:spPr>
          <a:xfrm>
            <a:off x="7894332" y="2601873"/>
            <a:ext cx="1574797" cy="1465081"/>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n w="0"/>
                <a:solidFill>
                  <a:schemeClr val="tx1"/>
                </a:solidFill>
                <a:effectLst>
                  <a:outerShdw blurRad="38100" dist="19050" dir="2700000" algn="tl" rotWithShape="0">
                    <a:schemeClr val="dk1">
                      <a:alpha val="40000"/>
                    </a:schemeClr>
                  </a:outerShdw>
                </a:effectLst>
              </a:rPr>
              <a:t>Submit Work</a:t>
            </a:r>
          </a:p>
        </p:txBody>
      </p:sp>
    </p:spTree>
    <p:extLst>
      <p:ext uri="{BB962C8B-B14F-4D97-AF65-F5344CB8AC3E}">
        <p14:creationId xmlns:p14="http://schemas.microsoft.com/office/powerpoint/2010/main" val="330157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5" grpId="0" animBg="1"/>
      <p:bldP spid="26" grpId="0" animBg="1"/>
      <p:bldP spid="2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C03A1-56D8-4766-8CB7-62D61E4CBB07}"/>
              </a:ext>
            </a:extLst>
          </p:cNvPr>
          <p:cNvSpPr>
            <a:spLocks noGrp="1"/>
          </p:cNvSpPr>
          <p:nvPr>
            <p:ph type="title"/>
          </p:nvPr>
        </p:nvSpPr>
        <p:spPr>
          <a:xfrm>
            <a:off x="-2740" y="-63751"/>
            <a:ext cx="12192000" cy="920750"/>
          </a:xfrm>
        </p:spPr>
        <p:txBody>
          <a:bodyPr/>
          <a:lstStyle/>
          <a:p>
            <a:r>
              <a:rPr lang="en-GB" sz="3600" dirty="0"/>
              <a:t>The Logic (Module Integration.)</a:t>
            </a:r>
          </a:p>
        </p:txBody>
      </p:sp>
      <p:sp>
        <p:nvSpPr>
          <p:cNvPr id="5" name="Rectangle 4">
            <a:extLst>
              <a:ext uri="{FF2B5EF4-FFF2-40B4-BE49-F238E27FC236}">
                <a16:creationId xmlns:a16="http://schemas.microsoft.com/office/drawing/2014/main" id="{586E68AE-BD7B-4C6D-B546-B1CADA50590B}"/>
              </a:ext>
            </a:extLst>
          </p:cNvPr>
          <p:cNvSpPr/>
          <p:nvPr/>
        </p:nvSpPr>
        <p:spPr>
          <a:xfrm>
            <a:off x="142875" y="920750"/>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4</a:t>
            </a:r>
          </a:p>
          <a:p>
            <a:pPr algn="ctr"/>
            <a:r>
              <a:rPr lang="en-GB" dirty="0"/>
              <a:t>Principles of Systems Engineering</a:t>
            </a:r>
          </a:p>
        </p:txBody>
      </p:sp>
      <p:sp>
        <p:nvSpPr>
          <p:cNvPr id="6" name="Rectangle 5">
            <a:extLst>
              <a:ext uri="{FF2B5EF4-FFF2-40B4-BE49-F238E27FC236}">
                <a16:creationId xmlns:a16="http://schemas.microsoft.com/office/drawing/2014/main" id="{95728D64-32FD-491E-84B0-2193A1FF1922}"/>
              </a:ext>
            </a:extLst>
          </p:cNvPr>
          <p:cNvSpPr/>
          <p:nvPr/>
        </p:nvSpPr>
        <p:spPr>
          <a:xfrm>
            <a:off x="3479671" y="2248332"/>
            <a:ext cx="3393523"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Systems Engineering Module</a:t>
            </a:r>
          </a:p>
        </p:txBody>
      </p:sp>
      <p:sp>
        <p:nvSpPr>
          <p:cNvPr id="7" name="Rectangle 6">
            <a:extLst>
              <a:ext uri="{FF2B5EF4-FFF2-40B4-BE49-F238E27FC236}">
                <a16:creationId xmlns:a16="http://schemas.microsoft.com/office/drawing/2014/main" id="{A3DD482A-6B80-43F7-B657-FD4068E243A7}"/>
              </a:ext>
            </a:extLst>
          </p:cNvPr>
          <p:cNvSpPr/>
          <p:nvPr/>
        </p:nvSpPr>
        <p:spPr>
          <a:xfrm>
            <a:off x="3479672" y="3808418"/>
            <a:ext cx="3444385"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Pathways Project Module</a:t>
            </a:r>
          </a:p>
        </p:txBody>
      </p:sp>
      <p:sp>
        <p:nvSpPr>
          <p:cNvPr id="8" name="Arrow: Right 7">
            <a:extLst>
              <a:ext uri="{FF2B5EF4-FFF2-40B4-BE49-F238E27FC236}">
                <a16:creationId xmlns:a16="http://schemas.microsoft.com/office/drawing/2014/main" id="{16512074-7606-4D23-8136-1CAB27088C83}"/>
              </a:ext>
            </a:extLst>
          </p:cNvPr>
          <p:cNvSpPr/>
          <p:nvPr/>
        </p:nvSpPr>
        <p:spPr>
          <a:xfrm>
            <a:off x="2197138" y="248260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5F402A23-C8D2-4EA2-B7EF-1EADE38D337F}"/>
              </a:ext>
            </a:extLst>
          </p:cNvPr>
          <p:cNvSpPr/>
          <p:nvPr/>
        </p:nvSpPr>
        <p:spPr>
          <a:xfrm>
            <a:off x="2255332" y="4099315"/>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01D549F6-08AE-470F-8034-D5494CC33762}"/>
              </a:ext>
            </a:extLst>
          </p:cNvPr>
          <p:cNvSpPr txBox="1"/>
          <p:nvPr/>
        </p:nvSpPr>
        <p:spPr>
          <a:xfrm>
            <a:off x="142875" y="2541111"/>
            <a:ext cx="1770036" cy="369332"/>
          </a:xfrm>
          <a:prstGeom prst="rect">
            <a:avLst/>
          </a:prstGeom>
          <a:noFill/>
        </p:spPr>
        <p:txBody>
          <a:bodyPr wrap="none" rtlCol="0">
            <a:spAutoFit/>
          </a:bodyPr>
          <a:lstStyle/>
          <a:p>
            <a:r>
              <a:rPr lang="en-GB" dirty="0"/>
              <a:t>SYSTEM DESIGN</a:t>
            </a:r>
          </a:p>
        </p:txBody>
      </p:sp>
      <p:sp>
        <p:nvSpPr>
          <p:cNvPr id="11" name="TextBox 10">
            <a:extLst>
              <a:ext uri="{FF2B5EF4-FFF2-40B4-BE49-F238E27FC236}">
                <a16:creationId xmlns:a16="http://schemas.microsoft.com/office/drawing/2014/main" id="{2342C773-C0AC-499B-BACE-7510D06FBEAB}"/>
              </a:ext>
            </a:extLst>
          </p:cNvPr>
          <p:cNvSpPr txBox="1"/>
          <p:nvPr/>
        </p:nvSpPr>
        <p:spPr>
          <a:xfrm>
            <a:off x="201549" y="4031811"/>
            <a:ext cx="2053783" cy="646331"/>
          </a:xfrm>
          <a:prstGeom prst="rect">
            <a:avLst/>
          </a:prstGeom>
          <a:noFill/>
        </p:spPr>
        <p:txBody>
          <a:bodyPr wrap="square" rtlCol="0">
            <a:spAutoFit/>
          </a:bodyPr>
          <a:lstStyle/>
          <a:p>
            <a:r>
              <a:rPr lang="en-GB" dirty="0"/>
              <a:t>SYSTEM DESIGN</a:t>
            </a:r>
          </a:p>
          <a:p>
            <a:pPr algn="ctr"/>
            <a:r>
              <a:rPr lang="en-GB" dirty="0"/>
              <a:t>FOR OME</a:t>
            </a:r>
          </a:p>
        </p:txBody>
      </p:sp>
      <p:sp>
        <p:nvSpPr>
          <p:cNvPr id="12" name="Arrow: Bent 11">
            <a:extLst>
              <a:ext uri="{FF2B5EF4-FFF2-40B4-BE49-F238E27FC236}">
                <a16:creationId xmlns:a16="http://schemas.microsoft.com/office/drawing/2014/main" id="{D2B808E6-C2B6-4BEC-975C-6C3606D82554}"/>
              </a:ext>
            </a:extLst>
          </p:cNvPr>
          <p:cNvSpPr/>
          <p:nvPr/>
        </p:nvSpPr>
        <p:spPr>
          <a:xfrm rot="5400000">
            <a:off x="3471274" y="1279582"/>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TextBox 13">
            <a:extLst>
              <a:ext uri="{FF2B5EF4-FFF2-40B4-BE49-F238E27FC236}">
                <a16:creationId xmlns:a16="http://schemas.microsoft.com/office/drawing/2014/main" id="{BD372C4A-12F3-4EAE-83F4-1D4EB1E0BCB9}"/>
              </a:ext>
            </a:extLst>
          </p:cNvPr>
          <p:cNvSpPr txBox="1"/>
          <p:nvPr/>
        </p:nvSpPr>
        <p:spPr>
          <a:xfrm>
            <a:off x="4472947" y="1358361"/>
            <a:ext cx="1772024" cy="369332"/>
          </a:xfrm>
          <a:prstGeom prst="rect">
            <a:avLst/>
          </a:prstGeom>
          <a:noFill/>
        </p:spPr>
        <p:txBody>
          <a:bodyPr wrap="none" rtlCol="0">
            <a:spAutoFit/>
          </a:bodyPr>
          <a:lstStyle/>
          <a:p>
            <a:r>
              <a:rPr lang="en-GB" dirty="0"/>
              <a:t>Basic Principles</a:t>
            </a:r>
          </a:p>
        </p:txBody>
      </p:sp>
      <p:sp>
        <p:nvSpPr>
          <p:cNvPr id="15" name="TextBox 14">
            <a:extLst>
              <a:ext uri="{FF2B5EF4-FFF2-40B4-BE49-F238E27FC236}">
                <a16:creationId xmlns:a16="http://schemas.microsoft.com/office/drawing/2014/main" id="{3095E498-032C-45CF-829D-9415D2749A45}"/>
              </a:ext>
            </a:extLst>
          </p:cNvPr>
          <p:cNvSpPr txBox="1"/>
          <p:nvPr/>
        </p:nvSpPr>
        <p:spPr>
          <a:xfrm>
            <a:off x="8961879" y="3204038"/>
            <a:ext cx="2825877" cy="923330"/>
          </a:xfrm>
          <a:prstGeom prst="rect">
            <a:avLst/>
          </a:prstGeom>
          <a:noFill/>
        </p:spPr>
        <p:txBody>
          <a:bodyPr wrap="square" rtlCol="0">
            <a:spAutoFit/>
          </a:bodyPr>
          <a:lstStyle/>
          <a:p>
            <a:r>
              <a:rPr lang="en-GB" dirty="0"/>
              <a:t>Extending the basic principles into an OME design toolkit </a:t>
            </a:r>
          </a:p>
        </p:txBody>
      </p:sp>
      <p:sp>
        <p:nvSpPr>
          <p:cNvPr id="16" name="Arrow: Bent 15">
            <a:extLst>
              <a:ext uri="{FF2B5EF4-FFF2-40B4-BE49-F238E27FC236}">
                <a16:creationId xmlns:a16="http://schemas.microsoft.com/office/drawing/2014/main" id="{8BBCFB90-1AFE-42DA-A27A-5EEAE843DF9A}"/>
              </a:ext>
            </a:extLst>
          </p:cNvPr>
          <p:cNvSpPr/>
          <p:nvPr/>
        </p:nvSpPr>
        <p:spPr>
          <a:xfrm rot="5400000">
            <a:off x="9765352" y="3563398"/>
            <a:ext cx="813816" cy="2285121"/>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Rectangle 16">
            <a:extLst>
              <a:ext uri="{FF2B5EF4-FFF2-40B4-BE49-F238E27FC236}">
                <a16:creationId xmlns:a16="http://schemas.microsoft.com/office/drawing/2014/main" id="{ECE2CEF0-D6EA-4EE4-A696-E0500F92B255}"/>
              </a:ext>
            </a:extLst>
          </p:cNvPr>
          <p:cNvSpPr/>
          <p:nvPr/>
        </p:nvSpPr>
        <p:spPr>
          <a:xfrm>
            <a:off x="9029700" y="5153620"/>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OME SYSTEM / FINAL PROJECT</a:t>
            </a:r>
          </a:p>
        </p:txBody>
      </p:sp>
      <p:sp>
        <p:nvSpPr>
          <p:cNvPr id="19" name="Arrow: Right 18">
            <a:extLst>
              <a:ext uri="{FF2B5EF4-FFF2-40B4-BE49-F238E27FC236}">
                <a16:creationId xmlns:a16="http://schemas.microsoft.com/office/drawing/2014/main" id="{0549CA3B-4EA9-44CD-94DC-270B49895C07}"/>
              </a:ext>
            </a:extLst>
          </p:cNvPr>
          <p:cNvSpPr/>
          <p:nvPr/>
        </p:nvSpPr>
        <p:spPr>
          <a:xfrm>
            <a:off x="7718298" y="536850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21C7925A-B319-418E-8F85-7EA6EBF4DF60}"/>
              </a:ext>
            </a:extLst>
          </p:cNvPr>
          <p:cNvSpPr txBox="1"/>
          <p:nvPr/>
        </p:nvSpPr>
        <p:spPr>
          <a:xfrm>
            <a:off x="4838700" y="5132916"/>
            <a:ext cx="3002745" cy="1477328"/>
          </a:xfrm>
          <a:prstGeom prst="rect">
            <a:avLst/>
          </a:prstGeom>
          <a:noFill/>
        </p:spPr>
        <p:txBody>
          <a:bodyPr wrap="none" rtlCol="0">
            <a:spAutoFit/>
          </a:bodyPr>
          <a:lstStyle/>
          <a:p>
            <a:r>
              <a:rPr lang="en-GB" dirty="0"/>
              <a:t>OME SYSTEM. </a:t>
            </a:r>
          </a:p>
          <a:p>
            <a:r>
              <a:rPr lang="en-GB" dirty="0"/>
              <a:t>What does it do?</a:t>
            </a:r>
          </a:p>
          <a:p>
            <a:r>
              <a:rPr lang="en-GB" dirty="0"/>
              <a:t>How does it do it?</a:t>
            </a:r>
          </a:p>
          <a:p>
            <a:r>
              <a:rPr lang="en-GB" dirty="0"/>
              <a:t>Where are the critical bits?</a:t>
            </a:r>
          </a:p>
          <a:p>
            <a:r>
              <a:rPr lang="en-GB" dirty="0"/>
              <a:t>How are they controlled?</a:t>
            </a:r>
          </a:p>
        </p:txBody>
      </p:sp>
      <p:sp>
        <p:nvSpPr>
          <p:cNvPr id="3" name="Arrow: Right 2">
            <a:extLst>
              <a:ext uri="{FF2B5EF4-FFF2-40B4-BE49-F238E27FC236}">
                <a16:creationId xmlns:a16="http://schemas.microsoft.com/office/drawing/2014/main" id="{8878D7C8-66EF-2B84-4A3B-B6B43007273E}"/>
              </a:ext>
            </a:extLst>
          </p:cNvPr>
          <p:cNvSpPr/>
          <p:nvPr/>
        </p:nvSpPr>
        <p:spPr>
          <a:xfrm rot="5400000">
            <a:off x="5847339" y="3288350"/>
            <a:ext cx="582441"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Arrow: Right 3">
            <a:extLst>
              <a:ext uri="{FF2B5EF4-FFF2-40B4-BE49-F238E27FC236}">
                <a16:creationId xmlns:a16="http://schemas.microsoft.com/office/drawing/2014/main" id="{EF9A6163-2499-B941-DDBB-34B64DBF7C58}"/>
              </a:ext>
            </a:extLst>
          </p:cNvPr>
          <p:cNvSpPr/>
          <p:nvPr/>
        </p:nvSpPr>
        <p:spPr>
          <a:xfrm rot="5400000">
            <a:off x="5065081" y="3290564"/>
            <a:ext cx="582441"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0F71E16F-42F0-05F9-5406-1704613C60EA}"/>
              </a:ext>
            </a:extLst>
          </p:cNvPr>
          <p:cNvSpPr/>
          <p:nvPr/>
        </p:nvSpPr>
        <p:spPr>
          <a:xfrm rot="5400000">
            <a:off x="5451813" y="3292746"/>
            <a:ext cx="591233"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9CE0CA56-12B6-D81B-5DE5-FC6DA86C01F7}"/>
              </a:ext>
            </a:extLst>
          </p:cNvPr>
          <p:cNvSpPr/>
          <p:nvPr/>
        </p:nvSpPr>
        <p:spPr>
          <a:xfrm>
            <a:off x="6873195" y="2248332"/>
            <a:ext cx="1690206" cy="9144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Assignment time</a:t>
            </a:r>
          </a:p>
        </p:txBody>
      </p:sp>
      <p:sp>
        <p:nvSpPr>
          <p:cNvPr id="22" name="Rectangle 21">
            <a:extLst>
              <a:ext uri="{FF2B5EF4-FFF2-40B4-BE49-F238E27FC236}">
                <a16:creationId xmlns:a16="http://schemas.microsoft.com/office/drawing/2014/main" id="{D8B51137-100F-85CE-52C5-C73699E87B53}"/>
              </a:ext>
            </a:extLst>
          </p:cNvPr>
          <p:cNvSpPr/>
          <p:nvPr/>
        </p:nvSpPr>
        <p:spPr>
          <a:xfrm>
            <a:off x="6911721" y="3814663"/>
            <a:ext cx="1690206" cy="9144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Assignment time</a:t>
            </a:r>
          </a:p>
        </p:txBody>
      </p:sp>
      <p:sp>
        <p:nvSpPr>
          <p:cNvPr id="13" name="Star: 7 Points 12">
            <a:extLst>
              <a:ext uri="{FF2B5EF4-FFF2-40B4-BE49-F238E27FC236}">
                <a16:creationId xmlns:a16="http://schemas.microsoft.com/office/drawing/2014/main" id="{DD12C658-0CA5-C722-D04A-5E0300B74E6A}"/>
              </a:ext>
            </a:extLst>
          </p:cNvPr>
          <p:cNvSpPr/>
          <p:nvPr/>
        </p:nvSpPr>
        <p:spPr>
          <a:xfrm>
            <a:off x="2197138" y="657513"/>
            <a:ext cx="1824817" cy="1259046"/>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ln w="0"/>
                <a:solidFill>
                  <a:schemeClr val="tx1"/>
                </a:solidFill>
                <a:effectLst>
                  <a:outerShdw blurRad="38100" dist="19050" dir="2700000" algn="tl" rotWithShape="0">
                    <a:schemeClr val="dk1">
                      <a:alpha val="40000"/>
                    </a:schemeClr>
                  </a:outerShdw>
                </a:effectLst>
              </a:rPr>
              <a:t>Assignment.</a:t>
            </a:r>
          </a:p>
          <a:p>
            <a:pPr algn="ctr"/>
            <a:r>
              <a:rPr lang="en-GB" sz="1050" dirty="0">
                <a:ln w="0"/>
                <a:solidFill>
                  <a:schemeClr val="tx1"/>
                </a:solidFill>
                <a:effectLst>
                  <a:outerShdw blurRad="38100" dist="19050" dir="2700000" algn="tl" rotWithShape="0">
                    <a:schemeClr val="dk1">
                      <a:alpha val="40000"/>
                    </a:schemeClr>
                  </a:outerShdw>
                </a:effectLst>
              </a:rPr>
              <a:t>Design of a Domestic Item.</a:t>
            </a:r>
          </a:p>
        </p:txBody>
      </p:sp>
      <p:sp>
        <p:nvSpPr>
          <p:cNvPr id="23" name="Star: 7 Points 22">
            <a:extLst>
              <a:ext uri="{FF2B5EF4-FFF2-40B4-BE49-F238E27FC236}">
                <a16:creationId xmlns:a16="http://schemas.microsoft.com/office/drawing/2014/main" id="{8124B956-6848-6E2F-5105-4AD3CB06538C}"/>
              </a:ext>
            </a:extLst>
          </p:cNvPr>
          <p:cNvSpPr/>
          <p:nvPr/>
        </p:nvSpPr>
        <p:spPr>
          <a:xfrm>
            <a:off x="2475866" y="2557693"/>
            <a:ext cx="1546089" cy="1465081"/>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n w="0"/>
                <a:solidFill>
                  <a:schemeClr val="tx1"/>
                </a:solidFill>
                <a:effectLst>
                  <a:outerShdw blurRad="38100" dist="19050" dir="2700000" algn="tl" rotWithShape="0">
                    <a:schemeClr val="dk1">
                      <a:alpha val="40000"/>
                    </a:schemeClr>
                  </a:outerShdw>
                </a:effectLst>
              </a:rPr>
              <a:t>WBGP Design Task Brief</a:t>
            </a:r>
          </a:p>
        </p:txBody>
      </p:sp>
      <p:sp>
        <p:nvSpPr>
          <p:cNvPr id="25" name="Star: 7 Points 24">
            <a:extLst>
              <a:ext uri="{FF2B5EF4-FFF2-40B4-BE49-F238E27FC236}">
                <a16:creationId xmlns:a16="http://schemas.microsoft.com/office/drawing/2014/main" id="{DFF37B40-F245-3047-0E34-ADA9BFBF847F}"/>
              </a:ext>
            </a:extLst>
          </p:cNvPr>
          <p:cNvSpPr/>
          <p:nvPr/>
        </p:nvSpPr>
        <p:spPr>
          <a:xfrm>
            <a:off x="4216930" y="2573771"/>
            <a:ext cx="1546089" cy="1465081"/>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n w="0"/>
                <a:solidFill>
                  <a:schemeClr val="tx1"/>
                </a:solidFill>
                <a:effectLst>
                  <a:outerShdw blurRad="38100" dist="19050" dir="2700000" algn="tl" rotWithShape="0">
                    <a:schemeClr val="dk1">
                      <a:alpha val="40000"/>
                    </a:schemeClr>
                  </a:outerShdw>
                </a:effectLst>
              </a:rPr>
              <a:t>Design Reviews</a:t>
            </a:r>
          </a:p>
        </p:txBody>
      </p:sp>
      <p:sp>
        <p:nvSpPr>
          <p:cNvPr id="26" name="Star: 7 Points 25">
            <a:extLst>
              <a:ext uri="{FF2B5EF4-FFF2-40B4-BE49-F238E27FC236}">
                <a16:creationId xmlns:a16="http://schemas.microsoft.com/office/drawing/2014/main" id="{7E54820F-5B7F-CB29-7CF1-3E5E424D3417}"/>
              </a:ext>
            </a:extLst>
          </p:cNvPr>
          <p:cNvSpPr/>
          <p:nvPr/>
        </p:nvSpPr>
        <p:spPr>
          <a:xfrm>
            <a:off x="6071304" y="2574203"/>
            <a:ext cx="1574797" cy="1465081"/>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n w="0"/>
                <a:solidFill>
                  <a:schemeClr val="tx1"/>
                </a:solidFill>
                <a:effectLst>
                  <a:outerShdw blurRad="38100" dist="19050" dir="2700000" algn="tl" rotWithShape="0">
                    <a:schemeClr val="dk1">
                      <a:alpha val="40000"/>
                    </a:schemeClr>
                  </a:outerShdw>
                </a:effectLst>
              </a:rPr>
              <a:t>Present Design</a:t>
            </a:r>
          </a:p>
        </p:txBody>
      </p:sp>
      <p:sp>
        <p:nvSpPr>
          <p:cNvPr id="27" name="Star: 7 Points 26">
            <a:extLst>
              <a:ext uri="{FF2B5EF4-FFF2-40B4-BE49-F238E27FC236}">
                <a16:creationId xmlns:a16="http://schemas.microsoft.com/office/drawing/2014/main" id="{BBDD01F2-B48E-0926-DF10-DAF27880C48A}"/>
              </a:ext>
            </a:extLst>
          </p:cNvPr>
          <p:cNvSpPr/>
          <p:nvPr/>
        </p:nvSpPr>
        <p:spPr>
          <a:xfrm>
            <a:off x="7894332" y="2601873"/>
            <a:ext cx="1574797" cy="1465081"/>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n w="0"/>
                <a:solidFill>
                  <a:schemeClr val="tx1"/>
                </a:solidFill>
                <a:effectLst>
                  <a:outerShdw blurRad="38100" dist="19050" dir="2700000" algn="tl" rotWithShape="0">
                    <a:schemeClr val="dk1">
                      <a:alpha val="40000"/>
                    </a:schemeClr>
                  </a:outerShdw>
                </a:effectLst>
              </a:rPr>
              <a:t>Submit Work</a:t>
            </a:r>
          </a:p>
        </p:txBody>
      </p:sp>
      <p:sp>
        <p:nvSpPr>
          <p:cNvPr id="24" name="Arrow: Right 23">
            <a:extLst>
              <a:ext uri="{FF2B5EF4-FFF2-40B4-BE49-F238E27FC236}">
                <a16:creationId xmlns:a16="http://schemas.microsoft.com/office/drawing/2014/main" id="{C05C82CD-F4B9-A978-F011-46F793068246}"/>
              </a:ext>
            </a:extLst>
          </p:cNvPr>
          <p:cNvSpPr/>
          <p:nvPr/>
        </p:nvSpPr>
        <p:spPr>
          <a:xfrm>
            <a:off x="3471221" y="1975767"/>
            <a:ext cx="3379032" cy="585348"/>
          </a:xfrm>
          <a:prstGeom prst="rightArrow">
            <a:avLst/>
          </a:prstGeom>
          <a:solidFill>
            <a:srgbClr val="FFFF00"/>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Complete </a:t>
            </a:r>
            <a:r>
              <a:rPr lang="en-GB" dirty="0" err="1">
                <a:ln w="0"/>
                <a:solidFill>
                  <a:schemeClr val="tx1"/>
                </a:solidFill>
                <a:effectLst>
                  <a:outerShdw blurRad="38100" dist="19050" dir="2700000" algn="tl" rotWithShape="0">
                    <a:schemeClr val="dk1">
                      <a:alpha val="40000"/>
                    </a:schemeClr>
                  </a:outerShdw>
                </a:effectLst>
              </a:rPr>
              <a:t>Excercises</a:t>
            </a:r>
            <a:endParaRPr lang="en-GB" dirty="0">
              <a:ln w="0"/>
              <a:solidFill>
                <a:schemeClr val="tx1"/>
              </a:solidFill>
              <a:effectLst>
                <a:outerShdw blurRad="38100" dist="19050" dir="2700000" algn="tl" rotWithShape="0">
                  <a:schemeClr val="dk1">
                    <a:alpha val="40000"/>
                  </a:schemeClr>
                </a:outerShdw>
              </a:effectLst>
            </a:endParaRPr>
          </a:p>
        </p:txBody>
      </p:sp>
      <p:sp>
        <p:nvSpPr>
          <p:cNvPr id="28" name="Arrow: Right 27">
            <a:extLst>
              <a:ext uri="{FF2B5EF4-FFF2-40B4-BE49-F238E27FC236}">
                <a16:creationId xmlns:a16="http://schemas.microsoft.com/office/drawing/2014/main" id="{17DB5FB9-FEB8-3D5E-AA44-7634A09A257C}"/>
              </a:ext>
            </a:extLst>
          </p:cNvPr>
          <p:cNvSpPr/>
          <p:nvPr/>
        </p:nvSpPr>
        <p:spPr>
          <a:xfrm>
            <a:off x="3471221" y="4527519"/>
            <a:ext cx="3413992" cy="585348"/>
          </a:xfrm>
          <a:prstGeom prst="rightArrow">
            <a:avLst/>
          </a:prstGeom>
          <a:solidFill>
            <a:srgbClr val="FFFF00"/>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Design for Brief</a:t>
            </a:r>
          </a:p>
        </p:txBody>
      </p:sp>
      <p:sp>
        <p:nvSpPr>
          <p:cNvPr id="29" name="Star: 7 Points 28">
            <a:extLst>
              <a:ext uri="{FF2B5EF4-FFF2-40B4-BE49-F238E27FC236}">
                <a16:creationId xmlns:a16="http://schemas.microsoft.com/office/drawing/2014/main" id="{143701C4-5A6F-4C12-B88C-3FC86C31D609}"/>
              </a:ext>
            </a:extLst>
          </p:cNvPr>
          <p:cNvSpPr/>
          <p:nvPr/>
        </p:nvSpPr>
        <p:spPr>
          <a:xfrm>
            <a:off x="7909307" y="2601872"/>
            <a:ext cx="1574797" cy="1465081"/>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n w="0"/>
                <a:solidFill>
                  <a:schemeClr val="tx1"/>
                </a:solidFill>
                <a:effectLst>
                  <a:outerShdw blurRad="38100" dist="19050" dir="2700000" algn="tl" rotWithShape="0">
                    <a:schemeClr val="dk1">
                      <a:alpha val="40000"/>
                    </a:schemeClr>
                  </a:outerShdw>
                </a:effectLst>
              </a:rPr>
              <a:t>Submit Work</a:t>
            </a:r>
          </a:p>
        </p:txBody>
      </p:sp>
    </p:spTree>
    <p:extLst>
      <p:ext uri="{BB962C8B-B14F-4D97-AF65-F5344CB8AC3E}">
        <p14:creationId xmlns:p14="http://schemas.microsoft.com/office/powerpoint/2010/main" val="267451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8">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5" grpId="0" animBg="1"/>
      <p:bldP spid="26" grpId="0" animBg="1"/>
      <p:bldP spid="27" grpId="0" animBg="1"/>
      <p:bldP spid="2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CAC07C-B294-80C3-9FE1-F0627449CF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24988D-EA48-5DCC-5024-B591B58C3299}"/>
              </a:ext>
            </a:extLst>
          </p:cNvPr>
          <p:cNvSpPr>
            <a:spLocks noGrp="1"/>
          </p:cNvSpPr>
          <p:nvPr>
            <p:ph type="title"/>
          </p:nvPr>
        </p:nvSpPr>
        <p:spPr>
          <a:xfrm>
            <a:off x="-2740" y="-63751"/>
            <a:ext cx="12192000" cy="920750"/>
          </a:xfrm>
        </p:spPr>
        <p:txBody>
          <a:bodyPr/>
          <a:lstStyle/>
          <a:p>
            <a:r>
              <a:rPr lang="en-GB" sz="3600" dirty="0"/>
              <a:t>The Logic (Module Integration.)</a:t>
            </a:r>
          </a:p>
        </p:txBody>
      </p:sp>
      <p:sp>
        <p:nvSpPr>
          <p:cNvPr id="5" name="Rectangle 4">
            <a:extLst>
              <a:ext uri="{FF2B5EF4-FFF2-40B4-BE49-F238E27FC236}">
                <a16:creationId xmlns:a16="http://schemas.microsoft.com/office/drawing/2014/main" id="{0AB4A6BE-0595-8EA1-AA28-38B64BE8A0C8}"/>
              </a:ext>
            </a:extLst>
          </p:cNvPr>
          <p:cNvSpPr/>
          <p:nvPr/>
        </p:nvSpPr>
        <p:spPr>
          <a:xfrm>
            <a:off x="142875" y="920750"/>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4</a:t>
            </a:r>
          </a:p>
          <a:p>
            <a:pPr algn="ctr"/>
            <a:r>
              <a:rPr lang="en-GB" dirty="0"/>
              <a:t>Principles of Systems Engineering</a:t>
            </a:r>
          </a:p>
        </p:txBody>
      </p:sp>
      <p:sp>
        <p:nvSpPr>
          <p:cNvPr id="6" name="Rectangle 5">
            <a:extLst>
              <a:ext uri="{FF2B5EF4-FFF2-40B4-BE49-F238E27FC236}">
                <a16:creationId xmlns:a16="http://schemas.microsoft.com/office/drawing/2014/main" id="{97A56A81-E730-3896-A1C8-19B7459E4C89}"/>
              </a:ext>
            </a:extLst>
          </p:cNvPr>
          <p:cNvSpPr/>
          <p:nvPr/>
        </p:nvSpPr>
        <p:spPr>
          <a:xfrm>
            <a:off x="3479671" y="2248332"/>
            <a:ext cx="3393523"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Systems Engineering Module</a:t>
            </a:r>
          </a:p>
        </p:txBody>
      </p:sp>
      <p:sp>
        <p:nvSpPr>
          <p:cNvPr id="7" name="Rectangle 6">
            <a:extLst>
              <a:ext uri="{FF2B5EF4-FFF2-40B4-BE49-F238E27FC236}">
                <a16:creationId xmlns:a16="http://schemas.microsoft.com/office/drawing/2014/main" id="{80FCA935-9223-DD7D-D19C-D4C069656A13}"/>
              </a:ext>
            </a:extLst>
          </p:cNvPr>
          <p:cNvSpPr/>
          <p:nvPr/>
        </p:nvSpPr>
        <p:spPr>
          <a:xfrm>
            <a:off x="3479672" y="3808418"/>
            <a:ext cx="3444385"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Pathways Project Module</a:t>
            </a:r>
          </a:p>
        </p:txBody>
      </p:sp>
      <p:sp>
        <p:nvSpPr>
          <p:cNvPr id="8" name="Arrow: Right 7">
            <a:extLst>
              <a:ext uri="{FF2B5EF4-FFF2-40B4-BE49-F238E27FC236}">
                <a16:creationId xmlns:a16="http://schemas.microsoft.com/office/drawing/2014/main" id="{296D1F52-DCC7-3D80-8DC1-EB6F2A612C83}"/>
              </a:ext>
            </a:extLst>
          </p:cNvPr>
          <p:cNvSpPr/>
          <p:nvPr/>
        </p:nvSpPr>
        <p:spPr>
          <a:xfrm>
            <a:off x="2197138" y="248260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B91D6BF5-12A3-9C12-69DD-CDB54D9D414E}"/>
              </a:ext>
            </a:extLst>
          </p:cNvPr>
          <p:cNvSpPr/>
          <p:nvPr/>
        </p:nvSpPr>
        <p:spPr>
          <a:xfrm>
            <a:off x="2255332" y="4099315"/>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39AEC150-D77A-34B3-7A95-E67F5C70C599}"/>
              </a:ext>
            </a:extLst>
          </p:cNvPr>
          <p:cNvSpPr txBox="1"/>
          <p:nvPr/>
        </p:nvSpPr>
        <p:spPr>
          <a:xfrm>
            <a:off x="142875" y="2541111"/>
            <a:ext cx="1770036" cy="369332"/>
          </a:xfrm>
          <a:prstGeom prst="rect">
            <a:avLst/>
          </a:prstGeom>
          <a:noFill/>
        </p:spPr>
        <p:txBody>
          <a:bodyPr wrap="none" rtlCol="0">
            <a:spAutoFit/>
          </a:bodyPr>
          <a:lstStyle/>
          <a:p>
            <a:r>
              <a:rPr lang="en-GB" dirty="0"/>
              <a:t>SYSTEM DESIGN</a:t>
            </a:r>
          </a:p>
        </p:txBody>
      </p:sp>
      <p:sp>
        <p:nvSpPr>
          <p:cNvPr id="11" name="TextBox 10">
            <a:extLst>
              <a:ext uri="{FF2B5EF4-FFF2-40B4-BE49-F238E27FC236}">
                <a16:creationId xmlns:a16="http://schemas.microsoft.com/office/drawing/2014/main" id="{E1F2AF14-B5A8-4C1E-496B-02D1F30CB0CF}"/>
              </a:ext>
            </a:extLst>
          </p:cNvPr>
          <p:cNvSpPr txBox="1"/>
          <p:nvPr/>
        </p:nvSpPr>
        <p:spPr>
          <a:xfrm>
            <a:off x="201549" y="4031811"/>
            <a:ext cx="2053783" cy="646331"/>
          </a:xfrm>
          <a:prstGeom prst="rect">
            <a:avLst/>
          </a:prstGeom>
          <a:noFill/>
        </p:spPr>
        <p:txBody>
          <a:bodyPr wrap="square" rtlCol="0">
            <a:spAutoFit/>
          </a:bodyPr>
          <a:lstStyle/>
          <a:p>
            <a:r>
              <a:rPr lang="en-GB" dirty="0"/>
              <a:t>SYSTEM DESIGN</a:t>
            </a:r>
          </a:p>
          <a:p>
            <a:pPr algn="ctr"/>
            <a:r>
              <a:rPr lang="en-GB" dirty="0"/>
              <a:t>FOR OME</a:t>
            </a:r>
          </a:p>
        </p:txBody>
      </p:sp>
      <p:sp>
        <p:nvSpPr>
          <p:cNvPr id="12" name="Arrow: Bent 11">
            <a:extLst>
              <a:ext uri="{FF2B5EF4-FFF2-40B4-BE49-F238E27FC236}">
                <a16:creationId xmlns:a16="http://schemas.microsoft.com/office/drawing/2014/main" id="{FB0BE0D7-77F5-007C-05C7-24B44CA32F72}"/>
              </a:ext>
            </a:extLst>
          </p:cNvPr>
          <p:cNvSpPr/>
          <p:nvPr/>
        </p:nvSpPr>
        <p:spPr>
          <a:xfrm rot="5400000">
            <a:off x="3471274" y="1279582"/>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TextBox 13">
            <a:extLst>
              <a:ext uri="{FF2B5EF4-FFF2-40B4-BE49-F238E27FC236}">
                <a16:creationId xmlns:a16="http://schemas.microsoft.com/office/drawing/2014/main" id="{DAAF94EB-D590-0AA0-E36E-2C2B3FEF3B29}"/>
              </a:ext>
            </a:extLst>
          </p:cNvPr>
          <p:cNvSpPr txBox="1"/>
          <p:nvPr/>
        </p:nvSpPr>
        <p:spPr>
          <a:xfrm>
            <a:off x="4472947" y="1358361"/>
            <a:ext cx="1772024" cy="369332"/>
          </a:xfrm>
          <a:prstGeom prst="rect">
            <a:avLst/>
          </a:prstGeom>
          <a:noFill/>
        </p:spPr>
        <p:txBody>
          <a:bodyPr wrap="none" rtlCol="0">
            <a:spAutoFit/>
          </a:bodyPr>
          <a:lstStyle/>
          <a:p>
            <a:r>
              <a:rPr lang="en-GB" dirty="0"/>
              <a:t>Basic Principles</a:t>
            </a:r>
          </a:p>
        </p:txBody>
      </p:sp>
      <p:sp>
        <p:nvSpPr>
          <p:cNvPr id="15" name="TextBox 14">
            <a:extLst>
              <a:ext uri="{FF2B5EF4-FFF2-40B4-BE49-F238E27FC236}">
                <a16:creationId xmlns:a16="http://schemas.microsoft.com/office/drawing/2014/main" id="{9438EE69-635A-3613-4440-6C94D35E5F10}"/>
              </a:ext>
            </a:extLst>
          </p:cNvPr>
          <p:cNvSpPr txBox="1"/>
          <p:nvPr/>
        </p:nvSpPr>
        <p:spPr>
          <a:xfrm>
            <a:off x="8961879" y="3204038"/>
            <a:ext cx="2825877" cy="923330"/>
          </a:xfrm>
          <a:prstGeom prst="rect">
            <a:avLst/>
          </a:prstGeom>
          <a:noFill/>
        </p:spPr>
        <p:txBody>
          <a:bodyPr wrap="square" rtlCol="0">
            <a:spAutoFit/>
          </a:bodyPr>
          <a:lstStyle/>
          <a:p>
            <a:r>
              <a:rPr lang="en-GB" dirty="0"/>
              <a:t>Extending the basic principles into an OME design toolkit </a:t>
            </a:r>
          </a:p>
        </p:txBody>
      </p:sp>
      <p:sp>
        <p:nvSpPr>
          <p:cNvPr id="16" name="Arrow: Bent 15">
            <a:extLst>
              <a:ext uri="{FF2B5EF4-FFF2-40B4-BE49-F238E27FC236}">
                <a16:creationId xmlns:a16="http://schemas.microsoft.com/office/drawing/2014/main" id="{86C30087-E514-15B2-5879-103D379F3B5F}"/>
              </a:ext>
            </a:extLst>
          </p:cNvPr>
          <p:cNvSpPr/>
          <p:nvPr/>
        </p:nvSpPr>
        <p:spPr>
          <a:xfrm rot="5400000">
            <a:off x="9765352" y="3563398"/>
            <a:ext cx="813816" cy="2285121"/>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Rectangle 16">
            <a:extLst>
              <a:ext uri="{FF2B5EF4-FFF2-40B4-BE49-F238E27FC236}">
                <a16:creationId xmlns:a16="http://schemas.microsoft.com/office/drawing/2014/main" id="{0250F089-3A47-9070-4D34-F9FF81942BF3}"/>
              </a:ext>
            </a:extLst>
          </p:cNvPr>
          <p:cNvSpPr/>
          <p:nvPr/>
        </p:nvSpPr>
        <p:spPr>
          <a:xfrm>
            <a:off x="9029700" y="5153620"/>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OME SYSTEM / FINAL PROJECT</a:t>
            </a:r>
          </a:p>
        </p:txBody>
      </p:sp>
      <p:sp>
        <p:nvSpPr>
          <p:cNvPr id="19" name="Arrow: Right 18">
            <a:extLst>
              <a:ext uri="{FF2B5EF4-FFF2-40B4-BE49-F238E27FC236}">
                <a16:creationId xmlns:a16="http://schemas.microsoft.com/office/drawing/2014/main" id="{C7409048-0FB4-07D3-F4A3-4C0363206725}"/>
              </a:ext>
            </a:extLst>
          </p:cNvPr>
          <p:cNvSpPr/>
          <p:nvPr/>
        </p:nvSpPr>
        <p:spPr>
          <a:xfrm>
            <a:off x="7718298" y="536850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9C2B57B1-C3CA-90CB-820B-632DBF78B0C3}"/>
              </a:ext>
            </a:extLst>
          </p:cNvPr>
          <p:cNvSpPr txBox="1"/>
          <p:nvPr/>
        </p:nvSpPr>
        <p:spPr>
          <a:xfrm>
            <a:off x="4838700" y="5132916"/>
            <a:ext cx="3002745" cy="1477328"/>
          </a:xfrm>
          <a:prstGeom prst="rect">
            <a:avLst/>
          </a:prstGeom>
          <a:noFill/>
        </p:spPr>
        <p:txBody>
          <a:bodyPr wrap="none" rtlCol="0">
            <a:spAutoFit/>
          </a:bodyPr>
          <a:lstStyle/>
          <a:p>
            <a:r>
              <a:rPr lang="en-GB" dirty="0"/>
              <a:t>OME SYSTEM. </a:t>
            </a:r>
          </a:p>
          <a:p>
            <a:r>
              <a:rPr lang="en-GB" dirty="0"/>
              <a:t>What does it do?</a:t>
            </a:r>
          </a:p>
          <a:p>
            <a:r>
              <a:rPr lang="en-GB" dirty="0"/>
              <a:t>How does it do it?</a:t>
            </a:r>
          </a:p>
          <a:p>
            <a:r>
              <a:rPr lang="en-GB" dirty="0"/>
              <a:t>Where are the critical bits?</a:t>
            </a:r>
          </a:p>
          <a:p>
            <a:r>
              <a:rPr lang="en-GB" dirty="0"/>
              <a:t>How are they controlled?</a:t>
            </a:r>
          </a:p>
        </p:txBody>
      </p:sp>
      <p:sp>
        <p:nvSpPr>
          <p:cNvPr id="3" name="Arrow: Right 2">
            <a:extLst>
              <a:ext uri="{FF2B5EF4-FFF2-40B4-BE49-F238E27FC236}">
                <a16:creationId xmlns:a16="http://schemas.microsoft.com/office/drawing/2014/main" id="{38998C66-FD9A-EB92-9D93-E1833B319E2E}"/>
              </a:ext>
            </a:extLst>
          </p:cNvPr>
          <p:cNvSpPr/>
          <p:nvPr/>
        </p:nvSpPr>
        <p:spPr>
          <a:xfrm rot="5400000">
            <a:off x="5847339" y="3288350"/>
            <a:ext cx="582441"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Arrow: Right 3">
            <a:extLst>
              <a:ext uri="{FF2B5EF4-FFF2-40B4-BE49-F238E27FC236}">
                <a16:creationId xmlns:a16="http://schemas.microsoft.com/office/drawing/2014/main" id="{C520BA9C-3CE9-2E9C-BCD9-F25951144E10}"/>
              </a:ext>
            </a:extLst>
          </p:cNvPr>
          <p:cNvSpPr/>
          <p:nvPr/>
        </p:nvSpPr>
        <p:spPr>
          <a:xfrm rot="5400000">
            <a:off x="5065081" y="3290564"/>
            <a:ext cx="582441"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0D45631B-01A0-2324-CEFD-85B3C88042EB}"/>
              </a:ext>
            </a:extLst>
          </p:cNvPr>
          <p:cNvSpPr/>
          <p:nvPr/>
        </p:nvSpPr>
        <p:spPr>
          <a:xfrm rot="5400000">
            <a:off x="5451813" y="3292746"/>
            <a:ext cx="591233"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8E4709CE-A77E-8318-E2C3-D415D4C7AB82}"/>
              </a:ext>
            </a:extLst>
          </p:cNvPr>
          <p:cNvSpPr/>
          <p:nvPr/>
        </p:nvSpPr>
        <p:spPr>
          <a:xfrm>
            <a:off x="6873195" y="2248332"/>
            <a:ext cx="1690206" cy="9144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Assignment time</a:t>
            </a:r>
          </a:p>
        </p:txBody>
      </p:sp>
      <p:sp>
        <p:nvSpPr>
          <p:cNvPr id="22" name="Rectangle 21">
            <a:extLst>
              <a:ext uri="{FF2B5EF4-FFF2-40B4-BE49-F238E27FC236}">
                <a16:creationId xmlns:a16="http://schemas.microsoft.com/office/drawing/2014/main" id="{5931DA09-4375-86B5-937D-42C8D24F4645}"/>
              </a:ext>
            </a:extLst>
          </p:cNvPr>
          <p:cNvSpPr/>
          <p:nvPr/>
        </p:nvSpPr>
        <p:spPr>
          <a:xfrm>
            <a:off x="6911721" y="3814663"/>
            <a:ext cx="1690206" cy="9144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Assignment time</a:t>
            </a:r>
          </a:p>
        </p:txBody>
      </p:sp>
      <p:sp>
        <p:nvSpPr>
          <p:cNvPr id="13" name="Star: 7 Points 12">
            <a:extLst>
              <a:ext uri="{FF2B5EF4-FFF2-40B4-BE49-F238E27FC236}">
                <a16:creationId xmlns:a16="http://schemas.microsoft.com/office/drawing/2014/main" id="{1746365A-5FBD-BFDA-556D-54641157D87B}"/>
              </a:ext>
            </a:extLst>
          </p:cNvPr>
          <p:cNvSpPr/>
          <p:nvPr/>
        </p:nvSpPr>
        <p:spPr>
          <a:xfrm>
            <a:off x="2197138" y="657513"/>
            <a:ext cx="1824817" cy="1259046"/>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ln w="0"/>
                <a:solidFill>
                  <a:schemeClr val="tx1"/>
                </a:solidFill>
                <a:effectLst>
                  <a:outerShdw blurRad="38100" dist="19050" dir="2700000" algn="tl" rotWithShape="0">
                    <a:schemeClr val="dk1">
                      <a:alpha val="40000"/>
                    </a:schemeClr>
                  </a:outerShdw>
                </a:effectLst>
              </a:rPr>
              <a:t>Assignment.</a:t>
            </a:r>
          </a:p>
          <a:p>
            <a:pPr algn="ctr"/>
            <a:r>
              <a:rPr lang="en-GB" sz="1050" dirty="0">
                <a:ln w="0"/>
                <a:solidFill>
                  <a:schemeClr val="tx1"/>
                </a:solidFill>
                <a:effectLst>
                  <a:outerShdw blurRad="38100" dist="19050" dir="2700000" algn="tl" rotWithShape="0">
                    <a:schemeClr val="dk1">
                      <a:alpha val="40000"/>
                    </a:schemeClr>
                  </a:outerShdw>
                </a:effectLst>
              </a:rPr>
              <a:t>Design of a Domestic Item.</a:t>
            </a:r>
          </a:p>
        </p:txBody>
      </p:sp>
      <p:sp>
        <p:nvSpPr>
          <p:cNvPr id="23" name="Star: 7 Points 22">
            <a:extLst>
              <a:ext uri="{FF2B5EF4-FFF2-40B4-BE49-F238E27FC236}">
                <a16:creationId xmlns:a16="http://schemas.microsoft.com/office/drawing/2014/main" id="{65035181-4F8F-9C09-F107-10517B8AAADC}"/>
              </a:ext>
            </a:extLst>
          </p:cNvPr>
          <p:cNvSpPr/>
          <p:nvPr/>
        </p:nvSpPr>
        <p:spPr>
          <a:xfrm>
            <a:off x="2475866" y="2557693"/>
            <a:ext cx="1546089" cy="1465081"/>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n w="0"/>
                <a:solidFill>
                  <a:schemeClr val="tx1"/>
                </a:solidFill>
                <a:effectLst>
                  <a:outerShdw blurRad="38100" dist="19050" dir="2700000" algn="tl" rotWithShape="0">
                    <a:schemeClr val="dk1">
                      <a:alpha val="40000"/>
                    </a:schemeClr>
                  </a:outerShdw>
                </a:effectLst>
              </a:rPr>
              <a:t>WBGP Design Task Brief</a:t>
            </a:r>
          </a:p>
        </p:txBody>
      </p:sp>
      <p:sp>
        <p:nvSpPr>
          <p:cNvPr id="25" name="Star: 7 Points 24">
            <a:extLst>
              <a:ext uri="{FF2B5EF4-FFF2-40B4-BE49-F238E27FC236}">
                <a16:creationId xmlns:a16="http://schemas.microsoft.com/office/drawing/2014/main" id="{49D5E6B0-B7DE-622B-79EC-5CB809882C9E}"/>
              </a:ext>
            </a:extLst>
          </p:cNvPr>
          <p:cNvSpPr/>
          <p:nvPr/>
        </p:nvSpPr>
        <p:spPr>
          <a:xfrm>
            <a:off x="4216930" y="2573771"/>
            <a:ext cx="1546089" cy="1465081"/>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n w="0"/>
                <a:solidFill>
                  <a:schemeClr val="tx1"/>
                </a:solidFill>
                <a:effectLst>
                  <a:outerShdw blurRad="38100" dist="19050" dir="2700000" algn="tl" rotWithShape="0">
                    <a:schemeClr val="dk1">
                      <a:alpha val="40000"/>
                    </a:schemeClr>
                  </a:outerShdw>
                </a:effectLst>
              </a:rPr>
              <a:t>Design Reviews</a:t>
            </a:r>
          </a:p>
        </p:txBody>
      </p:sp>
      <p:sp>
        <p:nvSpPr>
          <p:cNvPr id="26" name="Star: 7 Points 25">
            <a:extLst>
              <a:ext uri="{FF2B5EF4-FFF2-40B4-BE49-F238E27FC236}">
                <a16:creationId xmlns:a16="http://schemas.microsoft.com/office/drawing/2014/main" id="{231D3F5A-47F3-D849-6563-51E1AC157520}"/>
              </a:ext>
            </a:extLst>
          </p:cNvPr>
          <p:cNvSpPr/>
          <p:nvPr/>
        </p:nvSpPr>
        <p:spPr>
          <a:xfrm>
            <a:off x="6071304" y="2574203"/>
            <a:ext cx="1574797" cy="1465081"/>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n w="0"/>
                <a:solidFill>
                  <a:schemeClr val="tx1"/>
                </a:solidFill>
                <a:effectLst>
                  <a:outerShdw blurRad="38100" dist="19050" dir="2700000" algn="tl" rotWithShape="0">
                    <a:schemeClr val="dk1">
                      <a:alpha val="40000"/>
                    </a:schemeClr>
                  </a:outerShdw>
                </a:effectLst>
              </a:rPr>
              <a:t>Present Design</a:t>
            </a:r>
          </a:p>
        </p:txBody>
      </p:sp>
      <p:sp>
        <p:nvSpPr>
          <p:cNvPr id="27" name="Star: 7 Points 26">
            <a:extLst>
              <a:ext uri="{FF2B5EF4-FFF2-40B4-BE49-F238E27FC236}">
                <a16:creationId xmlns:a16="http://schemas.microsoft.com/office/drawing/2014/main" id="{BAD4192D-BCED-0AD1-D5E6-E4961E7FB9C0}"/>
              </a:ext>
            </a:extLst>
          </p:cNvPr>
          <p:cNvSpPr/>
          <p:nvPr/>
        </p:nvSpPr>
        <p:spPr>
          <a:xfrm>
            <a:off x="7894332" y="2601873"/>
            <a:ext cx="1574797" cy="1465081"/>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n w="0"/>
                <a:solidFill>
                  <a:schemeClr val="tx1"/>
                </a:solidFill>
                <a:effectLst>
                  <a:outerShdw blurRad="38100" dist="19050" dir="2700000" algn="tl" rotWithShape="0">
                    <a:schemeClr val="dk1">
                      <a:alpha val="40000"/>
                    </a:schemeClr>
                  </a:outerShdw>
                </a:effectLst>
              </a:rPr>
              <a:t>Submit Work</a:t>
            </a:r>
          </a:p>
        </p:txBody>
      </p:sp>
      <p:sp>
        <p:nvSpPr>
          <p:cNvPr id="24" name="Arrow: Right 23">
            <a:extLst>
              <a:ext uri="{FF2B5EF4-FFF2-40B4-BE49-F238E27FC236}">
                <a16:creationId xmlns:a16="http://schemas.microsoft.com/office/drawing/2014/main" id="{B32D81FC-D126-B30C-EAF2-A96A2CBEEE1A}"/>
              </a:ext>
            </a:extLst>
          </p:cNvPr>
          <p:cNvSpPr/>
          <p:nvPr/>
        </p:nvSpPr>
        <p:spPr>
          <a:xfrm>
            <a:off x="3471221" y="1975767"/>
            <a:ext cx="3379032" cy="585348"/>
          </a:xfrm>
          <a:prstGeom prst="rightArrow">
            <a:avLst/>
          </a:prstGeom>
          <a:solidFill>
            <a:srgbClr val="FFFF00"/>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Complete </a:t>
            </a:r>
            <a:r>
              <a:rPr lang="en-GB" dirty="0" err="1">
                <a:ln w="0"/>
                <a:solidFill>
                  <a:schemeClr val="tx1"/>
                </a:solidFill>
                <a:effectLst>
                  <a:outerShdw blurRad="38100" dist="19050" dir="2700000" algn="tl" rotWithShape="0">
                    <a:schemeClr val="dk1">
                      <a:alpha val="40000"/>
                    </a:schemeClr>
                  </a:outerShdw>
                </a:effectLst>
              </a:rPr>
              <a:t>Excercises</a:t>
            </a:r>
            <a:endParaRPr lang="en-GB" dirty="0">
              <a:ln w="0"/>
              <a:solidFill>
                <a:schemeClr val="tx1"/>
              </a:solidFill>
              <a:effectLst>
                <a:outerShdw blurRad="38100" dist="19050" dir="2700000" algn="tl" rotWithShape="0">
                  <a:schemeClr val="dk1">
                    <a:alpha val="40000"/>
                  </a:schemeClr>
                </a:outerShdw>
              </a:effectLst>
            </a:endParaRPr>
          </a:p>
        </p:txBody>
      </p:sp>
      <p:sp>
        <p:nvSpPr>
          <p:cNvPr id="28" name="Arrow: Right 27">
            <a:extLst>
              <a:ext uri="{FF2B5EF4-FFF2-40B4-BE49-F238E27FC236}">
                <a16:creationId xmlns:a16="http://schemas.microsoft.com/office/drawing/2014/main" id="{0D258891-4C82-8DA3-3418-101604802599}"/>
              </a:ext>
            </a:extLst>
          </p:cNvPr>
          <p:cNvSpPr/>
          <p:nvPr/>
        </p:nvSpPr>
        <p:spPr>
          <a:xfrm>
            <a:off x="3471221" y="4527519"/>
            <a:ext cx="3413992" cy="585348"/>
          </a:xfrm>
          <a:prstGeom prst="rightArrow">
            <a:avLst/>
          </a:prstGeom>
          <a:solidFill>
            <a:srgbClr val="FFFF00"/>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Design for Brief</a:t>
            </a:r>
          </a:p>
        </p:txBody>
      </p:sp>
      <p:sp>
        <p:nvSpPr>
          <p:cNvPr id="29" name="Star: 7 Points 28">
            <a:extLst>
              <a:ext uri="{FF2B5EF4-FFF2-40B4-BE49-F238E27FC236}">
                <a16:creationId xmlns:a16="http://schemas.microsoft.com/office/drawing/2014/main" id="{9FFCD106-0324-2DC8-F12B-C26608EEC719}"/>
              </a:ext>
            </a:extLst>
          </p:cNvPr>
          <p:cNvSpPr/>
          <p:nvPr/>
        </p:nvSpPr>
        <p:spPr>
          <a:xfrm>
            <a:off x="7909307" y="2601872"/>
            <a:ext cx="1574797" cy="1465081"/>
          </a:xfrm>
          <a:prstGeom prst="star7">
            <a:avLst/>
          </a:prstGeom>
          <a:solidFill>
            <a:srgbClr val="FF00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n w="0"/>
                <a:solidFill>
                  <a:srgbClr val="FFFF00"/>
                </a:solidFill>
                <a:effectLst>
                  <a:outerShdw blurRad="38100" dist="19050" dir="2700000" algn="tl" rotWithShape="0">
                    <a:schemeClr val="dk1">
                      <a:alpha val="40000"/>
                    </a:schemeClr>
                  </a:outerShdw>
                </a:effectLst>
              </a:rPr>
              <a:t>Submit Work</a:t>
            </a:r>
          </a:p>
        </p:txBody>
      </p:sp>
      <p:sp>
        <p:nvSpPr>
          <p:cNvPr id="30" name="Star: 7 Points 29">
            <a:extLst>
              <a:ext uri="{FF2B5EF4-FFF2-40B4-BE49-F238E27FC236}">
                <a16:creationId xmlns:a16="http://schemas.microsoft.com/office/drawing/2014/main" id="{7556B40F-798F-36FA-F4E4-7A282FC04714}"/>
              </a:ext>
            </a:extLst>
          </p:cNvPr>
          <p:cNvSpPr/>
          <p:nvPr/>
        </p:nvSpPr>
        <p:spPr>
          <a:xfrm>
            <a:off x="6479842" y="657514"/>
            <a:ext cx="1690205" cy="1471870"/>
          </a:xfrm>
          <a:prstGeom prst="star7">
            <a:avLst/>
          </a:prstGeom>
          <a:solidFill>
            <a:srgbClr val="FF00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n w="0"/>
                <a:solidFill>
                  <a:srgbClr val="FFFF00"/>
                </a:solidFill>
                <a:effectLst>
                  <a:outerShdw blurRad="38100" dist="19050" dir="2700000" algn="tl" rotWithShape="0">
                    <a:schemeClr val="dk1">
                      <a:alpha val="40000"/>
                    </a:schemeClr>
                  </a:outerShdw>
                </a:effectLst>
              </a:rPr>
              <a:t>Submit Work</a:t>
            </a:r>
          </a:p>
        </p:txBody>
      </p:sp>
    </p:spTree>
    <p:extLst>
      <p:ext uri="{BB962C8B-B14F-4D97-AF65-F5344CB8AC3E}">
        <p14:creationId xmlns:p14="http://schemas.microsoft.com/office/powerpoint/2010/main" val="3213553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8">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5" grpId="0" animBg="1"/>
      <p:bldP spid="26" grpId="0" animBg="1"/>
      <p:bldP spid="27" grpId="0" animBg="1"/>
      <p:bldP spid="29" grpId="0" animBg="1"/>
      <p:bldP spid="3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95B78-D7CC-8A7E-F944-4DDBC5FF3A52}"/>
              </a:ext>
            </a:extLst>
          </p:cNvPr>
          <p:cNvSpPr>
            <a:spLocks noGrp="1"/>
          </p:cNvSpPr>
          <p:nvPr>
            <p:ph type="title"/>
          </p:nvPr>
        </p:nvSpPr>
        <p:spPr/>
        <p:txBody>
          <a:bodyPr/>
          <a:lstStyle/>
          <a:p>
            <a:r>
              <a:rPr lang="en-GB" dirty="0"/>
              <a:t>Turn it in slots!</a:t>
            </a:r>
          </a:p>
        </p:txBody>
      </p:sp>
      <p:sp>
        <p:nvSpPr>
          <p:cNvPr id="3" name="Content Placeholder 2">
            <a:extLst>
              <a:ext uri="{FF2B5EF4-FFF2-40B4-BE49-F238E27FC236}">
                <a16:creationId xmlns:a16="http://schemas.microsoft.com/office/drawing/2014/main" id="{9EB8A638-B0BF-0E49-D789-7B83EFF0B24B}"/>
              </a:ext>
            </a:extLst>
          </p:cNvPr>
          <p:cNvSpPr>
            <a:spLocks noGrp="1"/>
          </p:cNvSpPr>
          <p:nvPr>
            <p:ph sz="half" idx="1"/>
          </p:nvPr>
        </p:nvSpPr>
        <p:spPr/>
        <p:txBody>
          <a:bodyPr/>
          <a:lstStyle/>
          <a:p>
            <a:r>
              <a:rPr lang="en-GB" sz="2400" b="1" u="sng" dirty="0"/>
              <a:t>Level 5 Systems Engineering</a:t>
            </a:r>
          </a:p>
          <a:p>
            <a:endParaRPr lang="en-GB" dirty="0"/>
          </a:p>
          <a:p>
            <a:pPr lvl="1"/>
            <a:r>
              <a:rPr lang="en-GB" dirty="0"/>
              <a:t>Exercise One, Rich Picture Exercise</a:t>
            </a:r>
          </a:p>
          <a:p>
            <a:pPr lvl="2"/>
            <a:r>
              <a:rPr lang="en-GB" dirty="0"/>
              <a:t>20 Marks.</a:t>
            </a:r>
          </a:p>
          <a:p>
            <a:pPr lvl="2"/>
            <a:r>
              <a:rPr lang="en-GB" dirty="0"/>
              <a:t>04/01/27</a:t>
            </a:r>
          </a:p>
          <a:p>
            <a:pPr lvl="1"/>
            <a:endParaRPr lang="en-GB" dirty="0"/>
          </a:p>
          <a:p>
            <a:pPr lvl="1"/>
            <a:r>
              <a:rPr lang="en-GB" dirty="0"/>
              <a:t>Exercise Two, Catapult Experiment</a:t>
            </a:r>
          </a:p>
          <a:p>
            <a:pPr lvl="2"/>
            <a:r>
              <a:rPr lang="en-GB" dirty="0"/>
              <a:t>20 Marks</a:t>
            </a:r>
          </a:p>
          <a:p>
            <a:pPr lvl="2"/>
            <a:r>
              <a:rPr lang="en-GB" dirty="0"/>
              <a:t>04/01/27</a:t>
            </a:r>
          </a:p>
          <a:p>
            <a:pPr lvl="1"/>
            <a:endParaRPr lang="en-GB" dirty="0"/>
          </a:p>
          <a:p>
            <a:pPr lvl="1"/>
            <a:r>
              <a:rPr lang="en-GB" dirty="0"/>
              <a:t>Systems Engineering Report on Design Solution.</a:t>
            </a:r>
          </a:p>
          <a:p>
            <a:pPr lvl="2"/>
            <a:r>
              <a:rPr lang="en-GB" dirty="0"/>
              <a:t>60 Marks</a:t>
            </a:r>
          </a:p>
          <a:p>
            <a:pPr lvl="2"/>
            <a:r>
              <a:rPr lang="en-GB" dirty="0"/>
              <a:t>16/01/27</a:t>
            </a:r>
          </a:p>
          <a:p>
            <a:pPr lvl="1"/>
            <a:endParaRPr lang="en-GB" dirty="0"/>
          </a:p>
          <a:p>
            <a:pPr lvl="1"/>
            <a:endParaRPr lang="en-GB" dirty="0"/>
          </a:p>
          <a:p>
            <a:endParaRPr lang="en-GB" dirty="0"/>
          </a:p>
        </p:txBody>
      </p:sp>
      <p:sp>
        <p:nvSpPr>
          <p:cNvPr id="4" name="Text Placeholder 3">
            <a:extLst>
              <a:ext uri="{FF2B5EF4-FFF2-40B4-BE49-F238E27FC236}">
                <a16:creationId xmlns:a16="http://schemas.microsoft.com/office/drawing/2014/main" id="{1E5E83D7-5562-94C7-A8C8-C99520DB7D43}"/>
              </a:ext>
            </a:extLst>
          </p:cNvPr>
          <p:cNvSpPr>
            <a:spLocks noGrp="1"/>
          </p:cNvSpPr>
          <p:nvPr>
            <p:ph type="body" sz="half" idx="2"/>
          </p:nvPr>
        </p:nvSpPr>
        <p:spPr/>
        <p:txBody>
          <a:bodyPr/>
          <a:lstStyle/>
          <a:p>
            <a:r>
              <a:rPr lang="en-GB" sz="2400" b="1" u="sng" dirty="0"/>
              <a:t>Work Based Group Project</a:t>
            </a:r>
          </a:p>
          <a:p>
            <a:endParaRPr lang="en-GB" dirty="0"/>
          </a:p>
          <a:p>
            <a:pPr lvl="1"/>
            <a:r>
              <a:rPr lang="en-GB" dirty="0"/>
              <a:t>Presentation</a:t>
            </a:r>
          </a:p>
          <a:p>
            <a:pPr lvl="2"/>
            <a:r>
              <a:rPr lang="en-GB" dirty="0"/>
              <a:t>Individually Marked</a:t>
            </a:r>
          </a:p>
          <a:p>
            <a:pPr lvl="2"/>
            <a:r>
              <a:rPr lang="en-GB" dirty="0"/>
              <a:t>50 Marks</a:t>
            </a:r>
          </a:p>
          <a:p>
            <a:pPr lvl="2"/>
            <a:r>
              <a:rPr lang="en-GB" dirty="0"/>
              <a:t>12&amp;13/11/26</a:t>
            </a:r>
          </a:p>
          <a:p>
            <a:pPr lvl="2"/>
            <a:endParaRPr lang="en-GB" dirty="0"/>
          </a:p>
          <a:p>
            <a:pPr lvl="1"/>
            <a:r>
              <a:rPr lang="en-GB" dirty="0"/>
              <a:t>Project Report. </a:t>
            </a:r>
          </a:p>
          <a:p>
            <a:pPr lvl="2"/>
            <a:r>
              <a:rPr lang="en-GB" dirty="0"/>
              <a:t>Group working, Feedback Reflection</a:t>
            </a:r>
          </a:p>
          <a:p>
            <a:pPr lvl="2"/>
            <a:r>
              <a:rPr lang="en-GB" dirty="0"/>
              <a:t>3</a:t>
            </a:r>
            <a:r>
              <a:rPr lang="en-GB" baseline="30000" dirty="0"/>
              <a:t>rd</a:t>
            </a:r>
            <a:r>
              <a:rPr lang="en-GB" dirty="0"/>
              <a:t> Person Please.</a:t>
            </a:r>
          </a:p>
          <a:p>
            <a:pPr lvl="2"/>
            <a:r>
              <a:rPr lang="en-GB" dirty="0"/>
              <a:t>50 Marks.</a:t>
            </a:r>
          </a:p>
          <a:p>
            <a:pPr lvl="2"/>
            <a:r>
              <a:rPr lang="en-GB" dirty="0"/>
              <a:t>16/01/27</a:t>
            </a:r>
          </a:p>
          <a:p>
            <a:pPr marL="274320" lvl="1" indent="0">
              <a:buNone/>
            </a:pPr>
            <a:endParaRPr lang="en-GB" dirty="0"/>
          </a:p>
        </p:txBody>
      </p:sp>
    </p:spTree>
    <p:extLst>
      <p:ext uri="{BB962C8B-B14F-4D97-AF65-F5344CB8AC3E}">
        <p14:creationId xmlns:p14="http://schemas.microsoft.com/office/powerpoint/2010/main" val="2207180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B9EFE2-2F31-A206-1EFB-E85D00DDA81C}"/>
              </a:ext>
            </a:extLst>
          </p:cNvPr>
          <p:cNvSpPr txBox="1"/>
          <p:nvPr/>
        </p:nvSpPr>
        <p:spPr>
          <a:xfrm>
            <a:off x="1870323" y="706171"/>
            <a:ext cx="8451353" cy="584775"/>
          </a:xfrm>
          <a:prstGeom prst="rect">
            <a:avLst/>
          </a:prstGeom>
          <a:noFill/>
        </p:spPr>
        <p:txBody>
          <a:bodyPr wrap="none" rtlCol="0">
            <a:spAutoFit/>
          </a:bodyPr>
          <a:lstStyle/>
          <a:p>
            <a:r>
              <a:rPr lang="en-GB" sz="3200" b="1" dirty="0"/>
              <a:t>This is the last time this module will be run!</a:t>
            </a:r>
          </a:p>
        </p:txBody>
      </p:sp>
      <p:pic>
        <p:nvPicPr>
          <p:cNvPr id="3" name="Picture 2" descr="Gene Kranz - Failure Is Not An Option (Heftet) - Fakta og Dokumentar ...">
            <a:extLst>
              <a:ext uri="{FF2B5EF4-FFF2-40B4-BE49-F238E27FC236}">
                <a16:creationId xmlns:a16="http://schemas.microsoft.com/office/drawing/2014/main" id="{63DF557C-B124-1B73-CABA-1F75278376E5}"/>
              </a:ext>
            </a:extLst>
          </p:cNvPr>
          <p:cNvPicPr>
            <a:picLocks noChangeAspect="1"/>
          </p:cNvPicPr>
          <p:nvPr/>
        </p:nvPicPr>
        <p:blipFill>
          <a:blip r:embed="rId2"/>
          <a:stretch>
            <a:fillRect/>
          </a:stretch>
        </p:blipFill>
        <p:spPr>
          <a:xfrm>
            <a:off x="1870323" y="1471897"/>
            <a:ext cx="3378700" cy="5153685"/>
          </a:xfrm>
          <a:prstGeom prst="rect">
            <a:avLst/>
          </a:prstGeom>
        </p:spPr>
      </p:pic>
      <p:pic>
        <p:nvPicPr>
          <p:cNvPr id="4" name="Picture 3" descr="Ed Harris Gene Kranz">
            <a:extLst>
              <a:ext uri="{FF2B5EF4-FFF2-40B4-BE49-F238E27FC236}">
                <a16:creationId xmlns:a16="http://schemas.microsoft.com/office/drawing/2014/main" id="{D57D2077-7ACB-AC29-3F92-E786CD85ADE6}"/>
              </a:ext>
            </a:extLst>
          </p:cNvPr>
          <p:cNvPicPr>
            <a:picLocks noChangeAspect="1"/>
          </p:cNvPicPr>
          <p:nvPr/>
        </p:nvPicPr>
        <p:blipFill>
          <a:blip r:embed="rId3"/>
          <a:stretch>
            <a:fillRect/>
          </a:stretch>
        </p:blipFill>
        <p:spPr>
          <a:xfrm>
            <a:off x="6015727" y="1471897"/>
            <a:ext cx="5137417" cy="3217308"/>
          </a:xfrm>
          <a:prstGeom prst="rect">
            <a:avLst/>
          </a:prstGeom>
        </p:spPr>
      </p:pic>
      <p:sp>
        <p:nvSpPr>
          <p:cNvPr id="8" name="TextBox 7">
            <a:extLst>
              <a:ext uri="{FF2B5EF4-FFF2-40B4-BE49-F238E27FC236}">
                <a16:creationId xmlns:a16="http://schemas.microsoft.com/office/drawing/2014/main" id="{BB18FB35-76DB-9F38-C9B1-9C76D81494BE}"/>
              </a:ext>
            </a:extLst>
          </p:cNvPr>
          <p:cNvSpPr txBox="1"/>
          <p:nvPr/>
        </p:nvSpPr>
        <p:spPr>
          <a:xfrm>
            <a:off x="6160158" y="4795897"/>
            <a:ext cx="5562741" cy="2062103"/>
          </a:xfrm>
          <a:prstGeom prst="rect">
            <a:avLst/>
          </a:prstGeom>
          <a:noFill/>
        </p:spPr>
        <p:txBody>
          <a:bodyPr wrap="none" rtlCol="0">
            <a:spAutoFit/>
          </a:bodyPr>
          <a:lstStyle/>
          <a:p>
            <a:pPr algn="ctr"/>
            <a:r>
              <a:rPr lang="en-GB" sz="3200" b="1" dirty="0"/>
              <a:t>“Failure is not an option!”</a:t>
            </a:r>
          </a:p>
          <a:p>
            <a:pPr algn="ctr"/>
            <a:endParaRPr lang="en-GB" sz="3200" b="1" dirty="0"/>
          </a:p>
          <a:p>
            <a:pPr algn="ctr"/>
            <a:r>
              <a:rPr lang="en-GB" sz="3200" b="1" dirty="0"/>
              <a:t>Ed Harris </a:t>
            </a:r>
          </a:p>
          <a:p>
            <a:pPr algn="ctr"/>
            <a:r>
              <a:rPr lang="en-GB" sz="3200" b="1" dirty="0"/>
              <a:t>from the movie “Apollo 13”</a:t>
            </a:r>
          </a:p>
        </p:txBody>
      </p:sp>
    </p:spTree>
    <p:extLst>
      <p:ext uri="{BB962C8B-B14F-4D97-AF65-F5344CB8AC3E}">
        <p14:creationId xmlns:p14="http://schemas.microsoft.com/office/powerpoint/2010/main" val="41448325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AF6A6-55BC-B405-677D-88FC0BD5EE27}"/>
              </a:ext>
            </a:extLst>
          </p:cNvPr>
          <p:cNvSpPr>
            <a:spLocks noGrp="1"/>
          </p:cNvSpPr>
          <p:nvPr>
            <p:ph type="title"/>
          </p:nvPr>
        </p:nvSpPr>
        <p:spPr>
          <a:xfrm>
            <a:off x="2512004" y="423263"/>
            <a:ext cx="8911687" cy="761689"/>
          </a:xfrm>
        </p:spPr>
        <p:txBody>
          <a:bodyPr/>
          <a:lstStyle/>
          <a:p>
            <a:r>
              <a:rPr lang="en-GB"/>
              <a:t>We will be working in teams</a:t>
            </a:r>
            <a:endParaRPr lang="en-GB" dirty="0"/>
          </a:p>
        </p:txBody>
      </p:sp>
      <p:graphicFrame>
        <p:nvGraphicFramePr>
          <p:cNvPr id="4" name="Table 3">
            <a:extLst>
              <a:ext uri="{FF2B5EF4-FFF2-40B4-BE49-F238E27FC236}">
                <a16:creationId xmlns:a16="http://schemas.microsoft.com/office/drawing/2014/main" id="{032A311E-BA41-9A8F-D481-D5EA771BCAC4}"/>
              </a:ext>
            </a:extLst>
          </p:cNvPr>
          <p:cNvGraphicFramePr>
            <a:graphicFrameLocks noGrp="1"/>
          </p:cNvGraphicFramePr>
          <p:nvPr>
            <p:extLst>
              <p:ext uri="{D42A27DB-BD31-4B8C-83A1-F6EECF244321}">
                <p14:modId xmlns:p14="http://schemas.microsoft.com/office/powerpoint/2010/main" val="1522843140"/>
              </p:ext>
            </p:extLst>
          </p:nvPr>
        </p:nvGraphicFramePr>
        <p:xfrm>
          <a:off x="6591719" y="1800801"/>
          <a:ext cx="3657600" cy="1521714"/>
        </p:xfrm>
        <a:graphic>
          <a:graphicData uri="http://schemas.openxmlformats.org/drawingml/2006/table">
            <a:tbl>
              <a:tblPr>
                <a:tableStyleId>{5C22544A-7EE6-4342-B048-85BDC9FD1C3A}</a:tableStyleId>
              </a:tblPr>
              <a:tblGrid>
                <a:gridCol w="894736">
                  <a:extLst>
                    <a:ext uri="{9D8B030D-6E8A-4147-A177-3AD203B41FA5}">
                      <a16:colId xmlns:a16="http://schemas.microsoft.com/office/drawing/2014/main" val="1227158884"/>
                    </a:ext>
                  </a:extLst>
                </a:gridCol>
                <a:gridCol w="1288026">
                  <a:extLst>
                    <a:ext uri="{9D8B030D-6E8A-4147-A177-3AD203B41FA5}">
                      <a16:colId xmlns:a16="http://schemas.microsoft.com/office/drawing/2014/main" val="1076462037"/>
                    </a:ext>
                  </a:extLst>
                </a:gridCol>
                <a:gridCol w="1474838">
                  <a:extLst>
                    <a:ext uri="{9D8B030D-6E8A-4147-A177-3AD203B41FA5}">
                      <a16:colId xmlns:a16="http://schemas.microsoft.com/office/drawing/2014/main" val="2700285337"/>
                    </a:ext>
                  </a:extLst>
                </a:gridCol>
              </a:tblGrid>
              <a:tr h="253619">
                <a:tc gridSpan="3">
                  <a:txBody>
                    <a:bodyPr/>
                    <a:lstStyle/>
                    <a:p>
                      <a:pPr algn="ctr" fontAlgn="b">
                        <a:buNone/>
                      </a:pPr>
                      <a:r>
                        <a:rPr lang="en-GB" sz="1100" u="none" strike="noStrike" dirty="0">
                          <a:effectLst/>
                        </a:rPr>
                        <a:t>TEAM 2</a:t>
                      </a:r>
                      <a:endParaRPr lang="en-GB" sz="1100" b="0" i="0" u="none" strike="noStrike" dirty="0">
                        <a:solidFill>
                          <a:srgbClr val="000000"/>
                        </a:solidFill>
                        <a:effectLst/>
                        <a:latin typeface="Calibri" panose="020F0502020204030204" pitchFamily="34" charset="0"/>
                      </a:endParaRPr>
                    </a:p>
                  </a:txBody>
                  <a:tcPr marL="4763" marR="4763" marT="4763" marB="0" anchor="b"/>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645110477"/>
                  </a:ext>
                </a:extLst>
              </a:tr>
              <a:tr h="253619">
                <a:tc>
                  <a:txBody>
                    <a:bodyPr/>
                    <a:lstStyle/>
                    <a:p>
                      <a:pPr algn="ctr" fontAlgn="b">
                        <a:buNone/>
                      </a:pPr>
                      <a:r>
                        <a:rPr lang="en-GB" sz="1100" b="0" i="0" u="none" strike="noStrike" dirty="0">
                          <a:solidFill>
                            <a:srgbClr val="000000"/>
                          </a:solidFill>
                          <a:effectLst/>
                          <a:latin typeface="Calibri" panose="020F0502020204030204" pitchFamily="34" charset="0"/>
                        </a:rPr>
                        <a:t>Eryn</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Legg</a:t>
                      </a:r>
                    </a:p>
                  </a:txBody>
                  <a:tcPr marL="4763" marR="4763" marT="4763" marB="0" anchor="b"/>
                </a:tc>
                <a:tc>
                  <a:txBody>
                    <a:bodyPr/>
                    <a:lstStyle/>
                    <a:p>
                      <a:pPr algn="ctr" fontAlgn="b">
                        <a:buNone/>
                      </a:pPr>
                      <a:r>
                        <a:rPr lang="en-GB" sz="1100" b="0" i="0" u="none" strike="noStrike">
                          <a:solidFill>
                            <a:srgbClr val="000000"/>
                          </a:solidFill>
                          <a:effectLst/>
                          <a:latin typeface="Calibri" panose="020F0502020204030204" pitchFamily="34" charset="0"/>
                        </a:rPr>
                        <a:t>BAE Systems</a:t>
                      </a:r>
                    </a:p>
                  </a:txBody>
                  <a:tcPr marL="4763" marR="4763" marT="4763" marB="0" anchor="b"/>
                </a:tc>
                <a:extLst>
                  <a:ext uri="{0D108BD9-81ED-4DB2-BD59-A6C34878D82A}">
                    <a16:rowId xmlns:a16="http://schemas.microsoft.com/office/drawing/2014/main" val="744070123"/>
                  </a:ext>
                </a:extLst>
              </a:tr>
              <a:tr h="253619">
                <a:tc>
                  <a:txBody>
                    <a:bodyPr/>
                    <a:lstStyle/>
                    <a:p>
                      <a:pPr algn="ctr" fontAlgn="b">
                        <a:buNone/>
                      </a:pPr>
                      <a:r>
                        <a:rPr lang="en-GB" sz="1100" b="0" i="0" u="none" strike="noStrike">
                          <a:solidFill>
                            <a:srgbClr val="000000"/>
                          </a:solidFill>
                          <a:effectLst/>
                          <a:latin typeface="Calibri" panose="020F0502020204030204" pitchFamily="34" charset="0"/>
                        </a:rPr>
                        <a:t>Rory</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Bowen</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BAE Systems</a:t>
                      </a:r>
                    </a:p>
                  </a:txBody>
                  <a:tcPr marL="4763" marR="4763" marT="4763" marB="0" anchor="b"/>
                </a:tc>
                <a:extLst>
                  <a:ext uri="{0D108BD9-81ED-4DB2-BD59-A6C34878D82A}">
                    <a16:rowId xmlns:a16="http://schemas.microsoft.com/office/drawing/2014/main" val="1378116907"/>
                  </a:ext>
                </a:extLst>
              </a:tr>
              <a:tr h="253619">
                <a:tc>
                  <a:txBody>
                    <a:bodyPr/>
                    <a:lstStyle/>
                    <a:p>
                      <a:pPr algn="ctr" fontAlgn="b">
                        <a:buNone/>
                      </a:pPr>
                      <a:r>
                        <a:rPr lang="en-GB" sz="1100" b="0" i="0" u="none" strike="noStrike">
                          <a:solidFill>
                            <a:srgbClr val="000000"/>
                          </a:solidFill>
                          <a:effectLst/>
                          <a:latin typeface="Calibri" panose="020F0502020204030204" pitchFamily="34" charset="0"/>
                        </a:rPr>
                        <a:t>Callum </a:t>
                      </a:r>
                    </a:p>
                  </a:txBody>
                  <a:tcPr marL="4763" marR="4763" marT="4763" marB="0" anchor="b"/>
                </a:tc>
                <a:tc>
                  <a:txBody>
                    <a:bodyPr/>
                    <a:lstStyle/>
                    <a:p>
                      <a:pPr algn="ctr" fontAlgn="b">
                        <a:buNone/>
                      </a:pPr>
                      <a:r>
                        <a:rPr lang="en-GB" sz="1100" b="0" i="0" u="none" strike="noStrike">
                          <a:solidFill>
                            <a:srgbClr val="000000"/>
                          </a:solidFill>
                          <a:effectLst/>
                          <a:latin typeface="Calibri" panose="020F0502020204030204" pitchFamily="34" charset="0"/>
                        </a:rPr>
                        <a:t>Doherty</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DNO (Bristol)</a:t>
                      </a:r>
                    </a:p>
                  </a:txBody>
                  <a:tcPr marL="4763" marR="4763" marT="4763" marB="0" anchor="b"/>
                </a:tc>
                <a:extLst>
                  <a:ext uri="{0D108BD9-81ED-4DB2-BD59-A6C34878D82A}">
                    <a16:rowId xmlns:a16="http://schemas.microsoft.com/office/drawing/2014/main" val="4230485209"/>
                  </a:ext>
                </a:extLst>
              </a:tr>
              <a:tr h="253619">
                <a:tc>
                  <a:txBody>
                    <a:bodyPr/>
                    <a:lstStyle/>
                    <a:p>
                      <a:pPr algn="ctr" fontAlgn="b">
                        <a:buNone/>
                      </a:pPr>
                      <a:r>
                        <a:rPr lang="en-GB" sz="1100" b="0" i="0" u="none" strike="noStrike">
                          <a:solidFill>
                            <a:srgbClr val="000000"/>
                          </a:solidFill>
                          <a:effectLst/>
                          <a:latin typeface="Calibri" panose="020F0502020204030204" pitchFamily="34" charset="0"/>
                        </a:rPr>
                        <a:t>Thomas </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Lumsden</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DNO (Coulport)</a:t>
                      </a:r>
                    </a:p>
                  </a:txBody>
                  <a:tcPr marL="4763" marR="4763" marT="4763" marB="0" anchor="b"/>
                </a:tc>
                <a:extLst>
                  <a:ext uri="{0D108BD9-81ED-4DB2-BD59-A6C34878D82A}">
                    <a16:rowId xmlns:a16="http://schemas.microsoft.com/office/drawing/2014/main" val="990511260"/>
                  </a:ext>
                </a:extLst>
              </a:tr>
              <a:tr h="253619">
                <a:tc>
                  <a:txBody>
                    <a:bodyPr/>
                    <a:lstStyle/>
                    <a:p>
                      <a:pPr algn="ctr" fontAlgn="b">
                        <a:buNone/>
                      </a:pPr>
                      <a:r>
                        <a:rPr lang="en-GB" sz="1100" b="0" i="0" u="none" strike="noStrike">
                          <a:solidFill>
                            <a:srgbClr val="000000"/>
                          </a:solidFill>
                          <a:effectLst/>
                          <a:latin typeface="Calibri" panose="020F0502020204030204" pitchFamily="34" charset="0"/>
                        </a:rPr>
                        <a:t>Pippa</a:t>
                      </a:r>
                    </a:p>
                  </a:txBody>
                  <a:tcPr marL="4763" marR="4763" marT="4763" marB="0" anchor="b"/>
                </a:tc>
                <a:tc>
                  <a:txBody>
                    <a:bodyPr/>
                    <a:lstStyle/>
                    <a:p>
                      <a:pPr algn="ctr" fontAlgn="b">
                        <a:buNone/>
                      </a:pPr>
                      <a:r>
                        <a:rPr lang="en-GB" sz="1100" b="0" i="0" u="none" strike="noStrike">
                          <a:solidFill>
                            <a:srgbClr val="000000"/>
                          </a:solidFill>
                          <a:effectLst/>
                          <a:latin typeface="Calibri" panose="020F0502020204030204" pitchFamily="34" charset="0"/>
                        </a:rPr>
                        <a:t>Shay</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DNV</a:t>
                      </a:r>
                    </a:p>
                  </a:txBody>
                  <a:tcPr marL="4763" marR="4763" marT="4763" marB="0" anchor="b"/>
                </a:tc>
                <a:extLst>
                  <a:ext uri="{0D108BD9-81ED-4DB2-BD59-A6C34878D82A}">
                    <a16:rowId xmlns:a16="http://schemas.microsoft.com/office/drawing/2014/main" val="3284637631"/>
                  </a:ext>
                </a:extLst>
              </a:tr>
            </a:tbl>
          </a:graphicData>
        </a:graphic>
      </p:graphicFrame>
      <p:graphicFrame>
        <p:nvGraphicFramePr>
          <p:cNvPr id="35" name="Table 34">
            <a:extLst>
              <a:ext uri="{FF2B5EF4-FFF2-40B4-BE49-F238E27FC236}">
                <a16:creationId xmlns:a16="http://schemas.microsoft.com/office/drawing/2014/main" id="{C8BD30C4-CD47-76B5-E9A2-80CC38E55029}"/>
              </a:ext>
            </a:extLst>
          </p:cNvPr>
          <p:cNvGraphicFramePr>
            <a:graphicFrameLocks noGrp="1"/>
          </p:cNvGraphicFramePr>
          <p:nvPr>
            <p:extLst>
              <p:ext uri="{D42A27DB-BD31-4B8C-83A1-F6EECF244321}">
                <p14:modId xmlns:p14="http://schemas.microsoft.com/office/powerpoint/2010/main" val="2043916999"/>
              </p:ext>
            </p:extLst>
          </p:nvPr>
        </p:nvGraphicFramePr>
        <p:xfrm>
          <a:off x="1329941" y="4170066"/>
          <a:ext cx="3764572" cy="1521714"/>
        </p:xfrm>
        <a:graphic>
          <a:graphicData uri="http://schemas.openxmlformats.org/drawingml/2006/table">
            <a:tbl>
              <a:tblPr>
                <a:tableStyleId>{5C22544A-7EE6-4342-B048-85BDC9FD1C3A}</a:tableStyleId>
              </a:tblPr>
              <a:tblGrid>
                <a:gridCol w="1151815">
                  <a:extLst>
                    <a:ext uri="{9D8B030D-6E8A-4147-A177-3AD203B41FA5}">
                      <a16:colId xmlns:a16="http://schemas.microsoft.com/office/drawing/2014/main" val="3276352221"/>
                    </a:ext>
                  </a:extLst>
                </a:gridCol>
                <a:gridCol w="1659969">
                  <a:extLst>
                    <a:ext uri="{9D8B030D-6E8A-4147-A177-3AD203B41FA5}">
                      <a16:colId xmlns:a16="http://schemas.microsoft.com/office/drawing/2014/main" val="206831059"/>
                    </a:ext>
                  </a:extLst>
                </a:gridCol>
                <a:gridCol w="952788">
                  <a:extLst>
                    <a:ext uri="{9D8B030D-6E8A-4147-A177-3AD203B41FA5}">
                      <a16:colId xmlns:a16="http://schemas.microsoft.com/office/drawing/2014/main" val="4182390828"/>
                    </a:ext>
                  </a:extLst>
                </a:gridCol>
              </a:tblGrid>
              <a:tr h="253619">
                <a:tc gridSpan="3">
                  <a:txBody>
                    <a:bodyPr/>
                    <a:lstStyle/>
                    <a:p>
                      <a:pPr algn="ctr" fontAlgn="b">
                        <a:buNone/>
                      </a:pPr>
                      <a:r>
                        <a:rPr lang="en-GB" sz="1100" u="none" strike="noStrike" dirty="0">
                          <a:effectLst/>
                        </a:rPr>
                        <a:t>TEAM 3</a:t>
                      </a:r>
                      <a:endParaRPr lang="en-GB" sz="1100" b="0" i="0" u="none" strike="noStrike" dirty="0">
                        <a:solidFill>
                          <a:srgbClr val="000000"/>
                        </a:solidFill>
                        <a:effectLst/>
                        <a:latin typeface="Calibri" panose="020F0502020204030204" pitchFamily="34" charset="0"/>
                      </a:endParaRPr>
                    </a:p>
                  </a:txBody>
                  <a:tcPr marL="4763" marR="4763" marT="4763" marB="0" anchor="b"/>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516171988"/>
                  </a:ext>
                </a:extLst>
              </a:tr>
              <a:tr h="253619">
                <a:tc>
                  <a:txBody>
                    <a:bodyPr/>
                    <a:lstStyle/>
                    <a:p>
                      <a:pPr algn="ctr" fontAlgn="b">
                        <a:buNone/>
                      </a:pPr>
                      <a:r>
                        <a:rPr lang="en-GB" sz="1100" b="0" i="0" u="none" strike="noStrike" dirty="0">
                          <a:solidFill>
                            <a:srgbClr val="000000"/>
                          </a:solidFill>
                          <a:effectLst/>
                          <a:latin typeface="Calibri" panose="020F0502020204030204" pitchFamily="34" charset="0"/>
                        </a:rPr>
                        <a:t>Idora</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Musa</a:t>
                      </a:r>
                    </a:p>
                  </a:txBody>
                  <a:tcPr marL="4763" marR="4763" marT="4763" marB="0" anchor="b"/>
                </a:tc>
                <a:tc>
                  <a:txBody>
                    <a:bodyPr/>
                    <a:lstStyle/>
                    <a:p>
                      <a:pPr algn="ctr" fontAlgn="b">
                        <a:buNone/>
                      </a:pPr>
                      <a:r>
                        <a:rPr lang="en-GB" sz="1100" b="0" i="0" u="none" strike="noStrike">
                          <a:solidFill>
                            <a:srgbClr val="000000"/>
                          </a:solidFill>
                          <a:effectLst/>
                          <a:latin typeface="Calibri" panose="020F0502020204030204" pitchFamily="34" charset="0"/>
                        </a:rPr>
                        <a:t>DNO (Bristol)</a:t>
                      </a:r>
                    </a:p>
                  </a:txBody>
                  <a:tcPr marL="4763" marR="4763" marT="4763" marB="0" anchor="b"/>
                </a:tc>
                <a:extLst>
                  <a:ext uri="{0D108BD9-81ED-4DB2-BD59-A6C34878D82A}">
                    <a16:rowId xmlns:a16="http://schemas.microsoft.com/office/drawing/2014/main" val="4019118776"/>
                  </a:ext>
                </a:extLst>
              </a:tr>
              <a:tr h="253619">
                <a:tc>
                  <a:txBody>
                    <a:bodyPr/>
                    <a:lstStyle/>
                    <a:p>
                      <a:pPr algn="ctr" fontAlgn="b">
                        <a:buNone/>
                      </a:pPr>
                      <a:r>
                        <a:rPr lang="en-GB" sz="1100" b="0" i="0" u="none" strike="noStrike">
                          <a:solidFill>
                            <a:srgbClr val="000000"/>
                          </a:solidFill>
                          <a:effectLst/>
                          <a:latin typeface="Calibri" panose="020F0502020204030204" pitchFamily="34" charset="0"/>
                        </a:rPr>
                        <a:t>Bethan </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Davies-Jones</a:t>
                      </a:r>
                    </a:p>
                  </a:txBody>
                  <a:tcPr marL="4763" marR="4763" marT="4763" marB="0" anchor="b"/>
                </a:tc>
                <a:tc>
                  <a:txBody>
                    <a:bodyPr/>
                    <a:lstStyle/>
                    <a:p>
                      <a:pPr algn="ctr" fontAlgn="b">
                        <a:buNone/>
                      </a:pPr>
                      <a:r>
                        <a:rPr lang="en-GB" sz="1100" b="0" i="0" u="none" strike="noStrike">
                          <a:solidFill>
                            <a:srgbClr val="000000"/>
                          </a:solidFill>
                          <a:effectLst/>
                          <a:latin typeface="Calibri" panose="020F0502020204030204" pitchFamily="34" charset="0"/>
                        </a:rPr>
                        <a:t>BAE Systems</a:t>
                      </a:r>
                    </a:p>
                  </a:txBody>
                  <a:tcPr marL="4763" marR="4763" marT="4763" marB="0" anchor="b"/>
                </a:tc>
                <a:extLst>
                  <a:ext uri="{0D108BD9-81ED-4DB2-BD59-A6C34878D82A}">
                    <a16:rowId xmlns:a16="http://schemas.microsoft.com/office/drawing/2014/main" val="492558547"/>
                  </a:ext>
                </a:extLst>
              </a:tr>
              <a:tr h="253619">
                <a:tc>
                  <a:txBody>
                    <a:bodyPr/>
                    <a:lstStyle/>
                    <a:p>
                      <a:pPr algn="ctr" fontAlgn="b">
                        <a:buNone/>
                      </a:pPr>
                      <a:r>
                        <a:rPr lang="en-GB" sz="1100" b="0" i="0" u="none" strike="noStrike">
                          <a:solidFill>
                            <a:srgbClr val="000000"/>
                          </a:solidFill>
                          <a:effectLst/>
                          <a:latin typeface="Calibri" panose="020F0502020204030204" pitchFamily="34" charset="0"/>
                        </a:rPr>
                        <a:t>Conor</a:t>
                      </a:r>
                    </a:p>
                  </a:txBody>
                  <a:tcPr marL="4763" marR="4763" marT="4763" marB="0" anchor="b"/>
                </a:tc>
                <a:tc>
                  <a:txBody>
                    <a:bodyPr/>
                    <a:lstStyle/>
                    <a:p>
                      <a:pPr algn="ctr" fontAlgn="b">
                        <a:buNone/>
                      </a:pPr>
                      <a:r>
                        <a:rPr lang="en-GB" sz="1100" b="0" i="0" u="none" strike="noStrike">
                          <a:solidFill>
                            <a:srgbClr val="000000"/>
                          </a:solidFill>
                          <a:effectLst/>
                          <a:latin typeface="Calibri" panose="020F0502020204030204" pitchFamily="34" charset="0"/>
                        </a:rPr>
                        <a:t>Nolan</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DNO (Bristol)</a:t>
                      </a:r>
                    </a:p>
                  </a:txBody>
                  <a:tcPr marL="4763" marR="4763" marT="4763" marB="0" anchor="b"/>
                </a:tc>
                <a:extLst>
                  <a:ext uri="{0D108BD9-81ED-4DB2-BD59-A6C34878D82A}">
                    <a16:rowId xmlns:a16="http://schemas.microsoft.com/office/drawing/2014/main" val="1845191127"/>
                  </a:ext>
                </a:extLst>
              </a:tr>
              <a:tr h="253619">
                <a:tc>
                  <a:txBody>
                    <a:bodyPr/>
                    <a:lstStyle/>
                    <a:p>
                      <a:pPr algn="ctr" fontAlgn="b">
                        <a:buNone/>
                      </a:pPr>
                      <a:r>
                        <a:rPr lang="en-GB" sz="1100" b="0" i="0" u="none" strike="noStrike">
                          <a:solidFill>
                            <a:srgbClr val="000000"/>
                          </a:solidFill>
                          <a:effectLst/>
                          <a:latin typeface="Calibri" panose="020F0502020204030204" pitchFamily="34" charset="0"/>
                        </a:rPr>
                        <a:t>Andrew </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Campbell</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DNO (Coulport)</a:t>
                      </a:r>
                    </a:p>
                  </a:txBody>
                  <a:tcPr marL="4763" marR="4763" marT="4763" marB="0" anchor="b"/>
                </a:tc>
                <a:extLst>
                  <a:ext uri="{0D108BD9-81ED-4DB2-BD59-A6C34878D82A}">
                    <a16:rowId xmlns:a16="http://schemas.microsoft.com/office/drawing/2014/main" val="726129071"/>
                  </a:ext>
                </a:extLst>
              </a:tr>
              <a:tr h="253619">
                <a:tc>
                  <a:txBody>
                    <a:bodyPr/>
                    <a:lstStyle/>
                    <a:p>
                      <a:pPr algn="ctr" fontAlgn="b">
                        <a:buNone/>
                      </a:pPr>
                      <a:r>
                        <a:rPr lang="en-GB" sz="1100" b="0" i="0" u="none" strike="noStrike">
                          <a:solidFill>
                            <a:srgbClr val="000000"/>
                          </a:solidFill>
                          <a:effectLst/>
                          <a:latin typeface="Calibri" panose="020F0502020204030204" pitchFamily="34" charset="0"/>
                        </a:rPr>
                        <a:t>Charlotte</a:t>
                      </a:r>
                    </a:p>
                  </a:txBody>
                  <a:tcPr marL="4763" marR="4763" marT="4763" marB="0" anchor="b"/>
                </a:tc>
                <a:tc>
                  <a:txBody>
                    <a:bodyPr/>
                    <a:lstStyle/>
                    <a:p>
                      <a:pPr algn="ctr" fontAlgn="b">
                        <a:buNone/>
                      </a:pPr>
                      <a:r>
                        <a:rPr lang="en-GB" sz="1100" b="0" i="0" u="none" strike="noStrike">
                          <a:solidFill>
                            <a:srgbClr val="000000"/>
                          </a:solidFill>
                          <a:effectLst/>
                          <a:latin typeface="Calibri" panose="020F0502020204030204" pitchFamily="34" charset="0"/>
                        </a:rPr>
                        <a:t>McCombe</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QinetiQ</a:t>
                      </a:r>
                    </a:p>
                  </a:txBody>
                  <a:tcPr marL="4763" marR="4763" marT="4763" marB="0" anchor="b"/>
                </a:tc>
                <a:extLst>
                  <a:ext uri="{0D108BD9-81ED-4DB2-BD59-A6C34878D82A}">
                    <a16:rowId xmlns:a16="http://schemas.microsoft.com/office/drawing/2014/main" val="2601206138"/>
                  </a:ext>
                </a:extLst>
              </a:tr>
            </a:tbl>
          </a:graphicData>
        </a:graphic>
      </p:graphicFrame>
      <p:graphicFrame>
        <p:nvGraphicFramePr>
          <p:cNvPr id="5" name="Table 4">
            <a:extLst>
              <a:ext uri="{FF2B5EF4-FFF2-40B4-BE49-F238E27FC236}">
                <a16:creationId xmlns:a16="http://schemas.microsoft.com/office/drawing/2014/main" id="{6A76C026-7C65-FBC4-0292-F66DB717713B}"/>
              </a:ext>
            </a:extLst>
          </p:cNvPr>
          <p:cNvGraphicFramePr>
            <a:graphicFrameLocks noGrp="1"/>
          </p:cNvGraphicFramePr>
          <p:nvPr>
            <p:extLst>
              <p:ext uri="{D42A27DB-BD31-4B8C-83A1-F6EECF244321}">
                <p14:modId xmlns:p14="http://schemas.microsoft.com/office/powerpoint/2010/main" val="2922683277"/>
              </p:ext>
            </p:extLst>
          </p:nvPr>
        </p:nvGraphicFramePr>
        <p:xfrm>
          <a:off x="6591719" y="4186130"/>
          <a:ext cx="3657600" cy="1489585"/>
        </p:xfrm>
        <a:graphic>
          <a:graphicData uri="http://schemas.openxmlformats.org/drawingml/2006/table">
            <a:tbl>
              <a:tblPr>
                <a:tableStyleId>{5C22544A-7EE6-4342-B048-85BDC9FD1C3A}</a:tableStyleId>
              </a:tblPr>
              <a:tblGrid>
                <a:gridCol w="894736">
                  <a:extLst>
                    <a:ext uri="{9D8B030D-6E8A-4147-A177-3AD203B41FA5}">
                      <a16:colId xmlns:a16="http://schemas.microsoft.com/office/drawing/2014/main" val="1266740417"/>
                    </a:ext>
                  </a:extLst>
                </a:gridCol>
                <a:gridCol w="1288026">
                  <a:extLst>
                    <a:ext uri="{9D8B030D-6E8A-4147-A177-3AD203B41FA5}">
                      <a16:colId xmlns:a16="http://schemas.microsoft.com/office/drawing/2014/main" val="2132874384"/>
                    </a:ext>
                  </a:extLst>
                </a:gridCol>
                <a:gridCol w="1474838">
                  <a:extLst>
                    <a:ext uri="{9D8B030D-6E8A-4147-A177-3AD203B41FA5}">
                      <a16:colId xmlns:a16="http://schemas.microsoft.com/office/drawing/2014/main" val="1812170991"/>
                    </a:ext>
                  </a:extLst>
                </a:gridCol>
              </a:tblGrid>
              <a:tr h="216501">
                <a:tc gridSpan="3">
                  <a:txBody>
                    <a:bodyPr/>
                    <a:lstStyle/>
                    <a:p>
                      <a:pPr algn="ctr" fontAlgn="b">
                        <a:buNone/>
                      </a:pPr>
                      <a:r>
                        <a:rPr lang="en-GB" sz="1100" u="none" strike="noStrike" dirty="0">
                          <a:effectLst/>
                        </a:rPr>
                        <a:t>TEAM 4</a:t>
                      </a:r>
                      <a:endParaRPr lang="en-GB" sz="1100" b="0" i="0" u="none" strike="noStrike" dirty="0">
                        <a:solidFill>
                          <a:srgbClr val="000000"/>
                        </a:solidFill>
                        <a:effectLst/>
                        <a:latin typeface="Calibri" panose="020F0502020204030204" pitchFamily="34" charset="0"/>
                      </a:endParaRPr>
                    </a:p>
                  </a:txBody>
                  <a:tcPr marL="4763" marR="4763" marT="4763" marB="0" anchor="b"/>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173376187"/>
                  </a:ext>
                </a:extLst>
              </a:tr>
              <a:tr h="203540">
                <a:tc>
                  <a:txBody>
                    <a:bodyPr/>
                    <a:lstStyle/>
                    <a:p>
                      <a:pPr algn="ctr" fontAlgn="b">
                        <a:buNone/>
                      </a:pPr>
                      <a:r>
                        <a:rPr lang="en-GB" sz="1100" b="0" i="0" u="none" strike="noStrike" dirty="0">
                          <a:solidFill>
                            <a:srgbClr val="000000"/>
                          </a:solidFill>
                          <a:effectLst/>
                          <a:latin typeface="Calibri" panose="020F0502020204030204" pitchFamily="34" charset="0"/>
                        </a:rPr>
                        <a:t>Uwais</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Patel</a:t>
                      </a:r>
                    </a:p>
                  </a:txBody>
                  <a:tcPr marL="4763" marR="4763" marT="4763" marB="0" anchor="b"/>
                </a:tc>
                <a:tc>
                  <a:txBody>
                    <a:bodyPr/>
                    <a:lstStyle/>
                    <a:p>
                      <a:pPr algn="ctr" fontAlgn="b">
                        <a:buNone/>
                      </a:pPr>
                      <a:r>
                        <a:rPr lang="en-GB" sz="1100" b="0" i="0" u="none" strike="noStrike">
                          <a:solidFill>
                            <a:srgbClr val="000000"/>
                          </a:solidFill>
                          <a:effectLst/>
                          <a:latin typeface="Calibri" panose="020F0502020204030204" pitchFamily="34" charset="0"/>
                        </a:rPr>
                        <a:t>DE&amp;S </a:t>
                      </a:r>
                    </a:p>
                  </a:txBody>
                  <a:tcPr marL="4763" marR="4763" marT="4763" marB="0" anchor="b"/>
                </a:tc>
                <a:extLst>
                  <a:ext uri="{0D108BD9-81ED-4DB2-BD59-A6C34878D82A}">
                    <a16:rowId xmlns:a16="http://schemas.microsoft.com/office/drawing/2014/main" val="2771377883"/>
                  </a:ext>
                </a:extLst>
              </a:tr>
              <a:tr h="203540">
                <a:tc>
                  <a:txBody>
                    <a:bodyPr/>
                    <a:lstStyle/>
                    <a:p>
                      <a:pPr algn="ctr" fontAlgn="b">
                        <a:buNone/>
                      </a:pPr>
                      <a:r>
                        <a:rPr lang="en-GB" sz="1100" b="0" i="0" u="none" strike="noStrike">
                          <a:solidFill>
                            <a:srgbClr val="000000"/>
                          </a:solidFill>
                          <a:effectLst/>
                          <a:latin typeface="Calibri" panose="020F0502020204030204" pitchFamily="34" charset="0"/>
                        </a:rPr>
                        <a:t>George</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Butcher</a:t>
                      </a:r>
                    </a:p>
                  </a:txBody>
                  <a:tcPr marL="4763" marR="4763" marT="4763" marB="0" anchor="b"/>
                </a:tc>
                <a:tc>
                  <a:txBody>
                    <a:bodyPr/>
                    <a:lstStyle/>
                    <a:p>
                      <a:pPr algn="ctr" fontAlgn="b">
                        <a:buNone/>
                      </a:pPr>
                      <a:r>
                        <a:rPr lang="en-GB" sz="1100" b="0" i="0" u="none" strike="noStrike">
                          <a:solidFill>
                            <a:srgbClr val="000000"/>
                          </a:solidFill>
                          <a:effectLst/>
                          <a:latin typeface="Calibri" panose="020F0502020204030204" pitchFamily="34" charset="0"/>
                        </a:rPr>
                        <a:t>DE&amp;S </a:t>
                      </a:r>
                    </a:p>
                  </a:txBody>
                  <a:tcPr marL="4763" marR="4763" marT="4763" marB="0" anchor="b"/>
                </a:tc>
                <a:extLst>
                  <a:ext uri="{0D108BD9-81ED-4DB2-BD59-A6C34878D82A}">
                    <a16:rowId xmlns:a16="http://schemas.microsoft.com/office/drawing/2014/main" val="3303614543"/>
                  </a:ext>
                </a:extLst>
              </a:tr>
              <a:tr h="216501">
                <a:tc>
                  <a:txBody>
                    <a:bodyPr/>
                    <a:lstStyle/>
                    <a:p>
                      <a:pPr algn="ctr" fontAlgn="b">
                        <a:buNone/>
                      </a:pPr>
                      <a:r>
                        <a:rPr lang="en-GB" sz="1100" b="0" i="0" u="none" strike="noStrike">
                          <a:solidFill>
                            <a:srgbClr val="000000"/>
                          </a:solidFill>
                          <a:effectLst/>
                          <a:latin typeface="Calibri" panose="020F0502020204030204" pitchFamily="34" charset="0"/>
                        </a:rPr>
                        <a:t>Kieran </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Howells</a:t>
                      </a:r>
                    </a:p>
                  </a:txBody>
                  <a:tcPr marL="4763" marR="4763" marT="4763" marB="0" anchor="b"/>
                </a:tc>
                <a:tc>
                  <a:txBody>
                    <a:bodyPr/>
                    <a:lstStyle/>
                    <a:p>
                      <a:pPr algn="ctr" fontAlgn="b">
                        <a:buNone/>
                      </a:pPr>
                      <a:r>
                        <a:rPr lang="en-GB" sz="1100" b="0" i="0" u="none" strike="noStrike">
                          <a:solidFill>
                            <a:srgbClr val="000000"/>
                          </a:solidFill>
                          <a:effectLst/>
                          <a:latin typeface="Calibri" panose="020F0502020204030204" pitchFamily="34" charset="0"/>
                        </a:rPr>
                        <a:t>BAE Systems</a:t>
                      </a:r>
                    </a:p>
                  </a:txBody>
                  <a:tcPr marL="4763" marR="4763" marT="4763" marB="0" anchor="b"/>
                </a:tc>
                <a:extLst>
                  <a:ext uri="{0D108BD9-81ED-4DB2-BD59-A6C34878D82A}">
                    <a16:rowId xmlns:a16="http://schemas.microsoft.com/office/drawing/2014/main" val="797252171"/>
                  </a:ext>
                </a:extLst>
              </a:tr>
              <a:tr h="216501">
                <a:tc>
                  <a:txBody>
                    <a:bodyPr/>
                    <a:lstStyle/>
                    <a:p>
                      <a:pPr algn="ctr" fontAlgn="b">
                        <a:buNone/>
                      </a:pPr>
                      <a:r>
                        <a:rPr lang="en-GB" sz="1100" b="0" i="0" u="none" strike="noStrike">
                          <a:solidFill>
                            <a:srgbClr val="000000"/>
                          </a:solidFill>
                          <a:effectLst/>
                          <a:latin typeface="Calibri" panose="020F0502020204030204" pitchFamily="34" charset="0"/>
                        </a:rPr>
                        <a:t>Ellie </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Martin</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DNO (Bristol)</a:t>
                      </a:r>
                    </a:p>
                  </a:txBody>
                  <a:tcPr marL="4763" marR="4763" marT="4763" marB="0" anchor="b"/>
                </a:tc>
                <a:extLst>
                  <a:ext uri="{0D108BD9-81ED-4DB2-BD59-A6C34878D82A}">
                    <a16:rowId xmlns:a16="http://schemas.microsoft.com/office/drawing/2014/main" val="231416533"/>
                  </a:ext>
                </a:extLst>
              </a:tr>
              <a:tr h="216501">
                <a:tc>
                  <a:txBody>
                    <a:bodyPr/>
                    <a:lstStyle/>
                    <a:p>
                      <a:pPr algn="ctr" fontAlgn="b">
                        <a:buNone/>
                      </a:pPr>
                      <a:r>
                        <a:rPr lang="en-GB" sz="1100" b="0" i="0" u="none" strike="noStrike">
                          <a:solidFill>
                            <a:srgbClr val="000000"/>
                          </a:solidFill>
                          <a:effectLst/>
                          <a:latin typeface="Calibri" panose="020F0502020204030204" pitchFamily="34" charset="0"/>
                        </a:rPr>
                        <a:t>Lucius </a:t>
                      </a:r>
                    </a:p>
                  </a:txBody>
                  <a:tcPr marL="4763" marR="4763" marT="4763" marB="0" anchor="b"/>
                </a:tc>
                <a:tc>
                  <a:txBody>
                    <a:bodyPr/>
                    <a:lstStyle/>
                    <a:p>
                      <a:pPr algn="ctr" fontAlgn="b">
                        <a:buNone/>
                      </a:pPr>
                      <a:r>
                        <a:rPr lang="en-GB" sz="1100" b="0" i="0" u="none" strike="noStrike">
                          <a:solidFill>
                            <a:srgbClr val="000000"/>
                          </a:solidFill>
                          <a:effectLst/>
                          <a:latin typeface="Calibri" panose="020F0502020204030204" pitchFamily="34" charset="0"/>
                        </a:rPr>
                        <a:t>Galloway</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DNO (Coulport)</a:t>
                      </a:r>
                    </a:p>
                  </a:txBody>
                  <a:tcPr marL="4763" marR="4763" marT="4763" marB="0" anchor="b"/>
                </a:tc>
                <a:extLst>
                  <a:ext uri="{0D108BD9-81ED-4DB2-BD59-A6C34878D82A}">
                    <a16:rowId xmlns:a16="http://schemas.microsoft.com/office/drawing/2014/main" val="4160433870"/>
                  </a:ext>
                </a:extLst>
              </a:tr>
              <a:tr h="216501">
                <a:tc>
                  <a:txBody>
                    <a:bodyPr/>
                    <a:lstStyle/>
                    <a:p>
                      <a:pPr algn="ctr" fontAlgn="b">
                        <a:buNone/>
                      </a:pPr>
                      <a:r>
                        <a:rPr lang="en-GB" sz="1100" b="0" i="0" u="none" strike="noStrike">
                          <a:solidFill>
                            <a:srgbClr val="000000"/>
                          </a:solidFill>
                          <a:effectLst/>
                          <a:latin typeface="Calibri" panose="020F0502020204030204" pitchFamily="34" charset="0"/>
                        </a:rPr>
                        <a:t>Jack </a:t>
                      </a:r>
                    </a:p>
                  </a:txBody>
                  <a:tcPr marL="4763" marR="4763" marT="4763" marB="0" anchor="b"/>
                </a:tc>
                <a:tc>
                  <a:txBody>
                    <a:bodyPr/>
                    <a:lstStyle/>
                    <a:p>
                      <a:pPr algn="ctr" fontAlgn="b">
                        <a:buNone/>
                      </a:pPr>
                      <a:r>
                        <a:rPr lang="en-GB" sz="1100" b="0" i="0" u="none" strike="noStrike">
                          <a:solidFill>
                            <a:srgbClr val="000000"/>
                          </a:solidFill>
                          <a:effectLst/>
                          <a:latin typeface="Calibri" panose="020F0502020204030204" pitchFamily="34" charset="0"/>
                        </a:rPr>
                        <a:t>Frampton</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QinetiQ</a:t>
                      </a:r>
                    </a:p>
                  </a:txBody>
                  <a:tcPr marL="4763" marR="4763" marT="4763" marB="0" anchor="b"/>
                </a:tc>
                <a:extLst>
                  <a:ext uri="{0D108BD9-81ED-4DB2-BD59-A6C34878D82A}">
                    <a16:rowId xmlns:a16="http://schemas.microsoft.com/office/drawing/2014/main" val="1172548540"/>
                  </a:ext>
                </a:extLst>
              </a:tr>
            </a:tbl>
          </a:graphicData>
        </a:graphic>
      </p:graphicFrame>
      <p:graphicFrame>
        <p:nvGraphicFramePr>
          <p:cNvPr id="6" name="Table 5">
            <a:extLst>
              <a:ext uri="{FF2B5EF4-FFF2-40B4-BE49-F238E27FC236}">
                <a16:creationId xmlns:a16="http://schemas.microsoft.com/office/drawing/2014/main" id="{4BF29244-903E-A221-9CCC-B6600C6EE5ED}"/>
              </a:ext>
            </a:extLst>
          </p:cNvPr>
          <p:cNvGraphicFramePr>
            <a:graphicFrameLocks noGrp="1"/>
          </p:cNvGraphicFramePr>
          <p:nvPr>
            <p:extLst>
              <p:ext uri="{D42A27DB-BD31-4B8C-83A1-F6EECF244321}">
                <p14:modId xmlns:p14="http://schemas.microsoft.com/office/powerpoint/2010/main" val="1668852728"/>
              </p:ext>
            </p:extLst>
          </p:nvPr>
        </p:nvGraphicFramePr>
        <p:xfrm>
          <a:off x="1329941" y="1800802"/>
          <a:ext cx="3764572" cy="1521716"/>
        </p:xfrm>
        <a:graphic>
          <a:graphicData uri="http://schemas.openxmlformats.org/drawingml/2006/table">
            <a:tbl>
              <a:tblPr>
                <a:tableStyleId>{5C22544A-7EE6-4342-B048-85BDC9FD1C3A}</a:tableStyleId>
              </a:tblPr>
              <a:tblGrid>
                <a:gridCol w="920904">
                  <a:extLst>
                    <a:ext uri="{9D8B030D-6E8A-4147-A177-3AD203B41FA5}">
                      <a16:colId xmlns:a16="http://schemas.microsoft.com/office/drawing/2014/main" val="3285829378"/>
                    </a:ext>
                  </a:extLst>
                </a:gridCol>
                <a:gridCol w="1325697">
                  <a:extLst>
                    <a:ext uri="{9D8B030D-6E8A-4147-A177-3AD203B41FA5}">
                      <a16:colId xmlns:a16="http://schemas.microsoft.com/office/drawing/2014/main" val="1769518371"/>
                    </a:ext>
                  </a:extLst>
                </a:gridCol>
                <a:gridCol w="1517971">
                  <a:extLst>
                    <a:ext uri="{9D8B030D-6E8A-4147-A177-3AD203B41FA5}">
                      <a16:colId xmlns:a16="http://schemas.microsoft.com/office/drawing/2014/main" val="74995602"/>
                    </a:ext>
                  </a:extLst>
                </a:gridCol>
              </a:tblGrid>
              <a:tr h="217388">
                <a:tc gridSpan="3">
                  <a:txBody>
                    <a:bodyPr/>
                    <a:lstStyle/>
                    <a:p>
                      <a:pPr algn="ctr" fontAlgn="ctr">
                        <a:buNone/>
                      </a:pPr>
                      <a:r>
                        <a:rPr lang="en-GB" sz="1100" u="none" strike="noStrike" dirty="0">
                          <a:effectLst/>
                        </a:rPr>
                        <a:t>TEAM 1</a:t>
                      </a:r>
                      <a:endParaRPr lang="en-GB" sz="1100" b="0" i="0" u="none" strike="noStrike" dirty="0">
                        <a:solidFill>
                          <a:srgbClr val="000000"/>
                        </a:solidFill>
                        <a:effectLst/>
                        <a:latin typeface="Aptos Narrow" panose="020B0004020202020204" pitchFamily="34" charset="0"/>
                      </a:endParaRPr>
                    </a:p>
                  </a:txBody>
                  <a:tcPr marL="4763" marR="4763" marT="4763"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820081652"/>
                  </a:ext>
                </a:extLst>
              </a:tr>
              <a:tr h="217388">
                <a:tc>
                  <a:txBody>
                    <a:bodyPr/>
                    <a:lstStyle/>
                    <a:p>
                      <a:pPr algn="ctr" fontAlgn="b">
                        <a:buNone/>
                      </a:pPr>
                      <a:r>
                        <a:rPr lang="en-GB" sz="1100" b="0" i="0" u="none" strike="noStrike" dirty="0">
                          <a:solidFill>
                            <a:srgbClr val="000000"/>
                          </a:solidFill>
                          <a:effectLst/>
                          <a:latin typeface="Calibri" panose="020F0502020204030204" pitchFamily="34" charset="0"/>
                        </a:rPr>
                        <a:t>Joseph</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Nelhams</a:t>
                      </a:r>
                    </a:p>
                  </a:txBody>
                  <a:tcPr marL="4763" marR="4763" marT="4763" marB="0" anchor="b"/>
                </a:tc>
                <a:tc>
                  <a:txBody>
                    <a:bodyPr/>
                    <a:lstStyle/>
                    <a:p>
                      <a:pPr algn="ctr" fontAlgn="b">
                        <a:buNone/>
                      </a:pPr>
                      <a:r>
                        <a:rPr lang="en-GB" sz="1100" b="0" i="0" u="none" strike="noStrike">
                          <a:solidFill>
                            <a:srgbClr val="000000"/>
                          </a:solidFill>
                          <a:effectLst/>
                          <a:latin typeface="Calibri" panose="020F0502020204030204" pitchFamily="34" charset="0"/>
                        </a:rPr>
                        <a:t>AWE</a:t>
                      </a:r>
                    </a:p>
                  </a:txBody>
                  <a:tcPr marL="4763" marR="4763" marT="4763" marB="0" anchor="b"/>
                </a:tc>
                <a:extLst>
                  <a:ext uri="{0D108BD9-81ED-4DB2-BD59-A6C34878D82A}">
                    <a16:rowId xmlns:a16="http://schemas.microsoft.com/office/drawing/2014/main" val="1791208956"/>
                  </a:ext>
                </a:extLst>
              </a:tr>
              <a:tr h="217388">
                <a:tc>
                  <a:txBody>
                    <a:bodyPr/>
                    <a:lstStyle/>
                    <a:p>
                      <a:pPr algn="ctr" fontAlgn="b">
                        <a:buNone/>
                      </a:pPr>
                      <a:r>
                        <a:rPr lang="en-GB" sz="1100" b="0" i="0" u="none" strike="noStrike">
                          <a:solidFill>
                            <a:srgbClr val="000000"/>
                          </a:solidFill>
                          <a:effectLst/>
                          <a:latin typeface="Calibri" panose="020F0502020204030204" pitchFamily="34" charset="0"/>
                        </a:rPr>
                        <a:t>Elias</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James</a:t>
                      </a:r>
                    </a:p>
                  </a:txBody>
                  <a:tcPr marL="4763" marR="4763" marT="4763" marB="0" anchor="b"/>
                </a:tc>
                <a:tc>
                  <a:txBody>
                    <a:bodyPr/>
                    <a:lstStyle/>
                    <a:p>
                      <a:pPr algn="ctr" fontAlgn="b">
                        <a:buNone/>
                      </a:pPr>
                      <a:r>
                        <a:rPr lang="en-GB" sz="1100" b="0" i="0" u="none" strike="noStrike">
                          <a:solidFill>
                            <a:srgbClr val="000000"/>
                          </a:solidFill>
                          <a:effectLst/>
                          <a:latin typeface="Calibri" panose="020F0502020204030204" pitchFamily="34" charset="0"/>
                        </a:rPr>
                        <a:t>BAE Systems</a:t>
                      </a:r>
                    </a:p>
                  </a:txBody>
                  <a:tcPr marL="4763" marR="4763" marT="4763" marB="0" anchor="b"/>
                </a:tc>
                <a:extLst>
                  <a:ext uri="{0D108BD9-81ED-4DB2-BD59-A6C34878D82A}">
                    <a16:rowId xmlns:a16="http://schemas.microsoft.com/office/drawing/2014/main" val="971871561"/>
                  </a:ext>
                </a:extLst>
              </a:tr>
              <a:tr h="217388">
                <a:tc>
                  <a:txBody>
                    <a:bodyPr/>
                    <a:lstStyle/>
                    <a:p>
                      <a:pPr algn="ctr" fontAlgn="b">
                        <a:buNone/>
                      </a:pPr>
                      <a:r>
                        <a:rPr lang="en-GB" sz="1100" b="0" i="0" u="none" strike="noStrike">
                          <a:solidFill>
                            <a:srgbClr val="000000"/>
                          </a:solidFill>
                          <a:effectLst/>
                          <a:latin typeface="Calibri" panose="020F0502020204030204" pitchFamily="34" charset="0"/>
                        </a:rPr>
                        <a:t>James</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Burton</a:t>
                      </a:r>
                    </a:p>
                  </a:txBody>
                  <a:tcPr marL="4763" marR="4763" marT="4763" marB="0" anchor="b"/>
                </a:tc>
                <a:tc>
                  <a:txBody>
                    <a:bodyPr/>
                    <a:lstStyle/>
                    <a:p>
                      <a:pPr algn="ctr" fontAlgn="b">
                        <a:buNone/>
                      </a:pPr>
                      <a:r>
                        <a:rPr lang="en-GB" sz="1100" b="0" i="0" u="none" strike="noStrike">
                          <a:solidFill>
                            <a:srgbClr val="000000"/>
                          </a:solidFill>
                          <a:effectLst/>
                          <a:latin typeface="Calibri" panose="020F0502020204030204" pitchFamily="34" charset="0"/>
                        </a:rPr>
                        <a:t>DE&amp;S</a:t>
                      </a:r>
                    </a:p>
                  </a:txBody>
                  <a:tcPr marL="4763" marR="4763" marT="4763" marB="0" anchor="b"/>
                </a:tc>
                <a:extLst>
                  <a:ext uri="{0D108BD9-81ED-4DB2-BD59-A6C34878D82A}">
                    <a16:rowId xmlns:a16="http://schemas.microsoft.com/office/drawing/2014/main" val="1133636356"/>
                  </a:ext>
                </a:extLst>
              </a:tr>
              <a:tr h="217388">
                <a:tc>
                  <a:txBody>
                    <a:bodyPr/>
                    <a:lstStyle/>
                    <a:p>
                      <a:pPr algn="ctr" fontAlgn="b">
                        <a:buNone/>
                      </a:pPr>
                      <a:r>
                        <a:rPr lang="en-GB" sz="1100" b="0" i="0" u="none" strike="noStrike">
                          <a:solidFill>
                            <a:srgbClr val="000000"/>
                          </a:solidFill>
                          <a:effectLst/>
                          <a:latin typeface="Calibri" panose="020F0502020204030204" pitchFamily="34" charset="0"/>
                        </a:rPr>
                        <a:t>Cameron </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Lane</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DNO (Bristol)</a:t>
                      </a:r>
                    </a:p>
                  </a:txBody>
                  <a:tcPr marL="4763" marR="4763" marT="4763" marB="0" anchor="b"/>
                </a:tc>
                <a:extLst>
                  <a:ext uri="{0D108BD9-81ED-4DB2-BD59-A6C34878D82A}">
                    <a16:rowId xmlns:a16="http://schemas.microsoft.com/office/drawing/2014/main" val="2439331178"/>
                  </a:ext>
                </a:extLst>
              </a:tr>
              <a:tr h="217388">
                <a:tc>
                  <a:txBody>
                    <a:bodyPr/>
                    <a:lstStyle/>
                    <a:p>
                      <a:pPr algn="ctr" fontAlgn="b">
                        <a:buNone/>
                      </a:pPr>
                      <a:r>
                        <a:rPr lang="en-GB" sz="1100" b="0" i="0" u="none" strike="noStrike">
                          <a:solidFill>
                            <a:srgbClr val="000000"/>
                          </a:solidFill>
                          <a:effectLst/>
                          <a:latin typeface="Calibri" panose="020F0502020204030204" pitchFamily="34" charset="0"/>
                        </a:rPr>
                        <a:t>Jack</a:t>
                      </a:r>
                    </a:p>
                  </a:txBody>
                  <a:tcPr marL="4763" marR="4763" marT="4763" marB="0" anchor="b"/>
                </a:tc>
                <a:tc>
                  <a:txBody>
                    <a:bodyPr/>
                    <a:lstStyle/>
                    <a:p>
                      <a:pPr algn="ctr" fontAlgn="b">
                        <a:buNone/>
                      </a:pPr>
                      <a:r>
                        <a:rPr lang="en-GB" sz="1100" b="0" i="0" u="none" strike="noStrike">
                          <a:solidFill>
                            <a:srgbClr val="000000"/>
                          </a:solidFill>
                          <a:effectLst/>
                          <a:latin typeface="Calibri" panose="020F0502020204030204" pitchFamily="34" charset="0"/>
                        </a:rPr>
                        <a:t>Twaddle</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DNO (Coulport)</a:t>
                      </a:r>
                    </a:p>
                  </a:txBody>
                  <a:tcPr marL="4763" marR="4763" marT="4763" marB="0" anchor="b"/>
                </a:tc>
                <a:extLst>
                  <a:ext uri="{0D108BD9-81ED-4DB2-BD59-A6C34878D82A}">
                    <a16:rowId xmlns:a16="http://schemas.microsoft.com/office/drawing/2014/main" val="24503433"/>
                  </a:ext>
                </a:extLst>
              </a:tr>
              <a:tr h="217388">
                <a:tc>
                  <a:txBody>
                    <a:bodyPr/>
                    <a:lstStyle/>
                    <a:p>
                      <a:pPr algn="ctr" fontAlgn="b">
                        <a:buNone/>
                      </a:pPr>
                      <a:r>
                        <a:rPr lang="en-GB" sz="1100" b="0" i="0" u="none" strike="noStrike">
                          <a:solidFill>
                            <a:srgbClr val="000000"/>
                          </a:solidFill>
                          <a:effectLst/>
                          <a:latin typeface="Calibri" panose="020F0502020204030204" pitchFamily="34" charset="0"/>
                        </a:rPr>
                        <a:t>Thomas </a:t>
                      </a:r>
                    </a:p>
                  </a:txBody>
                  <a:tcPr marL="4763" marR="4763" marT="4763" marB="0" anchor="b"/>
                </a:tc>
                <a:tc>
                  <a:txBody>
                    <a:bodyPr/>
                    <a:lstStyle/>
                    <a:p>
                      <a:pPr algn="ctr" fontAlgn="b">
                        <a:buNone/>
                      </a:pPr>
                      <a:r>
                        <a:rPr lang="en-GB" sz="1100" b="0" i="0" u="none" strike="noStrike">
                          <a:solidFill>
                            <a:srgbClr val="000000"/>
                          </a:solidFill>
                          <a:effectLst/>
                          <a:latin typeface="Calibri" panose="020F0502020204030204" pitchFamily="34" charset="0"/>
                        </a:rPr>
                        <a:t>Cresswell</a:t>
                      </a:r>
                    </a:p>
                  </a:txBody>
                  <a:tcPr marL="4763" marR="4763" marT="4763" marB="0" anchor="b"/>
                </a:tc>
                <a:tc>
                  <a:txBody>
                    <a:bodyPr/>
                    <a:lstStyle/>
                    <a:p>
                      <a:pPr algn="ctr" fontAlgn="b">
                        <a:buNone/>
                      </a:pPr>
                      <a:r>
                        <a:rPr lang="en-GB" sz="1100" b="0" i="0" u="none" strike="noStrike" dirty="0">
                          <a:solidFill>
                            <a:srgbClr val="000000"/>
                          </a:solidFill>
                          <a:effectLst/>
                          <a:latin typeface="Calibri" panose="020F0502020204030204" pitchFamily="34" charset="0"/>
                        </a:rPr>
                        <a:t>DE&amp;S</a:t>
                      </a:r>
                    </a:p>
                  </a:txBody>
                  <a:tcPr marL="4763" marR="4763" marT="4763" marB="0" anchor="b"/>
                </a:tc>
                <a:extLst>
                  <a:ext uri="{0D108BD9-81ED-4DB2-BD59-A6C34878D82A}">
                    <a16:rowId xmlns:a16="http://schemas.microsoft.com/office/drawing/2014/main" val="4045693200"/>
                  </a:ext>
                </a:extLst>
              </a:tr>
            </a:tbl>
          </a:graphicData>
        </a:graphic>
      </p:graphicFrame>
    </p:spTree>
    <p:extLst>
      <p:ext uri="{BB962C8B-B14F-4D97-AF65-F5344CB8AC3E}">
        <p14:creationId xmlns:p14="http://schemas.microsoft.com/office/powerpoint/2010/main" val="6722733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1E4BC-AA8A-49FF-8464-3D4A7F984BF9}"/>
              </a:ext>
            </a:extLst>
          </p:cNvPr>
          <p:cNvSpPr>
            <a:spLocks noGrp="1"/>
          </p:cNvSpPr>
          <p:nvPr>
            <p:ph type="title"/>
          </p:nvPr>
        </p:nvSpPr>
        <p:spPr>
          <a:xfrm>
            <a:off x="1595119" y="621444"/>
            <a:ext cx="10515600" cy="1325563"/>
          </a:xfrm>
        </p:spPr>
        <p:txBody>
          <a:bodyPr/>
          <a:lstStyle/>
          <a:p>
            <a:r>
              <a:rPr lang="en-GB" dirty="0"/>
              <a:t>Language and Culture.</a:t>
            </a:r>
          </a:p>
        </p:txBody>
      </p:sp>
      <p:sp>
        <p:nvSpPr>
          <p:cNvPr id="6" name="TextBox 5">
            <a:extLst>
              <a:ext uri="{FF2B5EF4-FFF2-40B4-BE49-F238E27FC236}">
                <a16:creationId xmlns:a16="http://schemas.microsoft.com/office/drawing/2014/main" id="{BF5B8B77-82CF-4A74-A8E2-6FE180B94444}"/>
              </a:ext>
            </a:extLst>
          </p:cNvPr>
          <p:cNvSpPr txBox="1"/>
          <p:nvPr/>
        </p:nvSpPr>
        <p:spPr>
          <a:xfrm>
            <a:off x="7640320" y="1649256"/>
            <a:ext cx="4470399" cy="3724096"/>
          </a:xfrm>
          <a:prstGeom prst="rect">
            <a:avLst/>
          </a:prstGeom>
          <a:noFill/>
        </p:spPr>
        <p:txBody>
          <a:bodyPr wrap="square" rtlCol="0">
            <a:spAutoFit/>
          </a:bodyPr>
          <a:lstStyle/>
          <a:p>
            <a:r>
              <a:rPr lang="en-GB" dirty="0"/>
              <a:t>Different technologies are not the only barrier</a:t>
            </a:r>
          </a:p>
          <a:p>
            <a:endParaRPr lang="en-GB" dirty="0"/>
          </a:p>
          <a:p>
            <a:r>
              <a:rPr lang="en-GB" dirty="0"/>
              <a:t>How the hardware group wanted it,</a:t>
            </a:r>
          </a:p>
          <a:p>
            <a:endParaRPr lang="en-GB" dirty="0"/>
          </a:p>
          <a:p>
            <a:r>
              <a:rPr lang="en-GB" dirty="0"/>
              <a:t>How the aerodynamicist wanted it,</a:t>
            </a:r>
          </a:p>
          <a:p>
            <a:endParaRPr lang="en-GB" dirty="0"/>
          </a:p>
          <a:p>
            <a:r>
              <a:rPr lang="en-GB" dirty="0"/>
              <a:t>How the propulsion specialist wanted it,</a:t>
            </a:r>
          </a:p>
          <a:p>
            <a:endParaRPr lang="en-GB" dirty="0"/>
          </a:p>
          <a:p>
            <a:r>
              <a:rPr lang="en-GB" dirty="0"/>
              <a:t>How the </a:t>
            </a:r>
            <a:r>
              <a:rPr lang="en-GB"/>
              <a:t>pyros engineer (</a:t>
            </a:r>
            <a:r>
              <a:rPr lang="en-GB" dirty="0"/>
              <a:t>me) wanted it.</a:t>
            </a:r>
          </a:p>
          <a:p>
            <a:endParaRPr lang="en-GB" dirty="0"/>
          </a:p>
          <a:p>
            <a:endParaRPr lang="en-GB" dirty="0"/>
          </a:p>
          <a:p>
            <a:r>
              <a:rPr lang="en-GB" sz="2000" dirty="0">
                <a:latin typeface="Comic Sans MS" panose="030F0702030302020204" pitchFamily="66" charset="0"/>
              </a:rPr>
              <a:t>They just don’t understand me!</a:t>
            </a:r>
          </a:p>
          <a:p>
            <a:endParaRPr lang="en-GB" dirty="0"/>
          </a:p>
        </p:txBody>
      </p:sp>
      <p:pic>
        <p:nvPicPr>
          <p:cNvPr id="8" name="Picture 7" descr="A picture containing text, clipart&#10;&#10;Description automatically generated">
            <a:extLst>
              <a:ext uri="{FF2B5EF4-FFF2-40B4-BE49-F238E27FC236}">
                <a16:creationId xmlns:a16="http://schemas.microsoft.com/office/drawing/2014/main" id="{B9CECDA8-D55A-4A76-AEF8-6E6D33C48F2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40545" y="5114774"/>
            <a:ext cx="2530475" cy="1438756"/>
          </a:xfrm>
          <a:prstGeom prst="rect">
            <a:avLst/>
          </a:prstGeom>
        </p:spPr>
      </p:pic>
      <p:sp>
        <p:nvSpPr>
          <p:cNvPr id="9" name="TextBox 8">
            <a:extLst>
              <a:ext uri="{FF2B5EF4-FFF2-40B4-BE49-F238E27FC236}">
                <a16:creationId xmlns:a16="http://schemas.microsoft.com/office/drawing/2014/main" id="{53EF763D-48BF-41C1-838C-A76A4A1C29ED}"/>
              </a:ext>
            </a:extLst>
          </p:cNvPr>
          <p:cNvSpPr txBox="1"/>
          <p:nvPr/>
        </p:nvSpPr>
        <p:spPr>
          <a:xfrm>
            <a:off x="9275445" y="6927404"/>
            <a:ext cx="2530475" cy="369332"/>
          </a:xfrm>
          <a:prstGeom prst="rect">
            <a:avLst/>
          </a:prstGeom>
          <a:noFill/>
        </p:spPr>
        <p:txBody>
          <a:bodyPr wrap="square" rtlCol="0">
            <a:spAutoFit/>
          </a:bodyPr>
          <a:lstStyle/>
          <a:p>
            <a:r>
              <a:rPr lang="en-GB" sz="900">
                <a:hlinkClick r:id="rId3" tooltip="https://bloominglovely.blogspot.com/2013_06_01_archive.html"/>
              </a:rPr>
              <a:t>This Photo</a:t>
            </a:r>
            <a:r>
              <a:rPr lang="en-GB" sz="900"/>
              <a:t> by Unknown Author is licensed under </a:t>
            </a:r>
            <a:r>
              <a:rPr lang="en-GB" sz="900">
                <a:hlinkClick r:id="rId4" tooltip="https://creativecommons.org/licenses/by-nc-sa/3.0/"/>
              </a:rPr>
              <a:t>CC BY-SA-NC</a:t>
            </a:r>
            <a:endParaRPr lang="en-GB" sz="900"/>
          </a:p>
        </p:txBody>
      </p:sp>
      <p:pic>
        <p:nvPicPr>
          <p:cNvPr id="10" name="Content Placeholder 9" descr="Map&#10;&#10;Description automatically generated">
            <a:extLst>
              <a:ext uri="{FF2B5EF4-FFF2-40B4-BE49-F238E27FC236}">
                <a16:creationId xmlns:a16="http://schemas.microsoft.com/office/drawing/2014/main" id="{0172B656-3B62-41D6-B068-20B664EBAF41}"/>
              </a:ext>
            </a:extLst>
          </p:cNvPr>
          <p:cNvPicPr>
            <a:picLocks noGrp="1" noChangeAspect="1"/>
          </p:cNvPicPr>
          <p:nvPr>
            <p:ph idx="1"/>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0276" t="26875" r="48331" b="47799"/>
          <a:stretch/>
        </p:blipFill>
        <p:spPr>
          <a:xfrm>
            <a:off x="233679" y="2163208"/>
            <a:ext cx="6944206" cy="2531583"/>
          </a:xfrm>
        </p:spPr>
      </p:pic>
      <p:cxnSp>
        <p:nvCxnSpPr>
          <p:cNvPr id="13" name="Straight Arrow Connector 12">
            <a:extLst>
              <a:ext uri="{FF2B5EF4-FFF2-40B4-BE49-F238E27FC236}">
                <a16:creationId xmlns:a16="http://schemas.microsoft.com/office/drawing/2014/main" id="{8C7027AF-2258-4276-A766-C3BBBD6141A2}"/>
              </a:ext>
            </a:extLst>
          </p:cNvPr>
          <p:cNvCxnSpPr>
            <a:cxnSpLocks/>
          </p:cNvCxnSpPr>
          <p:nvPr/>
        </p:nvCxnSpPr>
        <p:spPr>
          <a:xfrm flipV="1">
            <a:off x="6524626" y="2457450"/>
            <a:ext cx="1115694" cy="122872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CF65F7EC-1C62-44DA-AE62-68AB8CA0F444}"/>
              </a:ext>
            </a:extLst>
          </p:cNvPr>
          <p:cNvCxnSpPr>
            <a:cxnSpLocks/>
          </p:cNvCxnSpPr>
          <p:nvPr/>
        </p:nvCxnSpPr>
        <p:spPr>
          <a:xfrm flipV="1">
            <a:off x="6323308" y="2952750"/>
            <a:ext cx="1317012" cy="16499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D9C38760-6BC6-4DC4-BE14-964472B4760B}"/>
              </a:ext>
            </a:extLst>
          </p:cNvPr>
          <p:cNvCxnSpPr>
            <a:cxnSpLocks/>
            <a:endCxn id="6" idx="1"/>
          </p:cNvCxnSpPr>
          <p:nvPr/>
        </p:nvCxnSpPr>
        <p:spPr>
          <a:xfrm>
            <a:off x="6181725" y="2809876"/>
            <a:ext cx="1458595" cy="701428"/>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547CB807-D36C-4CC4-B5F3-C51C2694DEAD}"/>
              </a:ext>
            </a:extLst>
          </p:cNvPr>
          <p:cNvCxnSpPr>
            <a:cxnSpLocks/>
          </p:cNvCxnSpPr>
          <p:nvPr/>
        </p:nvCxnSpPr>
        <p:spPr>
          <a:xfrm flipV="1">
            <a:off x="1806576" y="3614894"/>
            <a:ext cx="5833744" cy="87947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AC80DDB6-46A4-472A-A45A-8211807E0965}"/>
              </a:ext>
            </a:extLst>
          </p:cNvPr>
          <p:cNvCxnSpPr>
            <a:cxnSpLocks/>
          </p:cNvCxnSpPr>
          <p:nvPr/>
        </p:nvCxnSpPr>
        <p:spPr>
          <a:xfrm>
            <a:off x="6225153" y="3139516"/>
            <a:ext cx="1415167" cy="950757"/>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2558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11" end="1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4589-73D1-ED17-0026-E7168E2BCD35}"/>
              </a:ext>
            </a:extLst>
          </p:cNvPr>
          <p:cNvSpPr>
            <a:spLocks noGrp="1"/>
          </p:cNvSpPr>
          <p:nvPr>
            <p:ph type="title"/>
          </p:nvPr>
        </p:nvSpPr>
        <p:spPr>
          <a:xfrm>
            <a:off x="1640156" y="0"/>
            <a:ext cx="8911687" cy="1280890"/>
          </a:xfrm>
        </p:spPr>
        <p:txBody>
          <a:bodyPr>
            <a:normAutofit/>
          </a:bodyPr>
          <a:lstStyle/>
          <a:p>
            <a:r>
              <a:rPr lang="en-GB" sz="2800" dirty="0"/>
              <a:t>Timetable</a:t>
            </a:r>
            <a:br>
              <a:rPr lang="en-GB" sz="2800" dirty="0"/>
            </a:br>
            <a:r>
              <a:rPr lang="en-GB" sz="2800" dirty="0"/>
              <a:t> Block 1(Weeks of the 21</a:t>
            </a:r>
            <a:r>
              <a:rPr lang="en-GB" sz="2800" baseline="30000" dirty="0"/>
              <a:t>st</a:t>
            </a:r>
            <a:r>
              <a:rPr lang="en-GB" sz="2800" dirty="0"/>
              <a:t> and 28</a:t>
            </a:r>
            <a:r>
              <a:rPr lang="en-GB" sz="2800" baseline="30000" dirty="0"/>
              <a:t>th</a:t>
            </a:r>
            <a:r>
              <a:rPr lang="en-GB" sz="2800" dirty="0"/>
              <a:t> Sept)   </a:t>
            </a:r>
          </a:p>
        </p:txBody>
      </p:sp>
      <p:pic>
        <p:nvPicPr>
          <p:cNvPr id="3" name="Picture 2">
            <a:extLst>
              <a:ext uri="{FF2B5EF4-FFF2-40B4-BE49-F238E27FC236}">
                <a16:creationId xmlns:a16="http://schemas.microsoft.com/office/drawing/2014/main" id="{28B3CCD7-4845-CDA3-2E82-51D333DA2E3A}"/>
              </a:ext>
            </a:extLst>
          </p:cNvPr>
          <p:cNvPicPr>
            <a:picLocks noChangeAspect="1"/>
          </p:cNvPicPr>
          <p:nvPr/>
        </p:nvPicPr>
        <p:blipFill>
          <a:blip r:embed="rId2"/>
          <a:stretch>
            <a:fillRect/>
          </a:stretch>
        </p:blipFill>
        <p:spPr>
          <a:xfrm>
            <a:off x="432079" y="1034981"/>
            <a:ext cx="11629291" cy="5727560"/>
          </a:xfrm>
          <a:prstGeom prst="rect">
            <a:avLst/>
          </a:prstGeom>
        </p:spPr>
      </p:pic>
    </p:spTree>
    <p:extLst>
      <p:ext uri="{BB962C8B-B14F-4D97-AF65-F5344CB8AC3E}">
        <p14:creationId xmlns:p14="http://schemas.microsoft.com/office/powerpoint/2010/main" val="28217828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439FE0-1044-97CC-4E6E-89F2E4D2B5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0E0C16-A11D-04FE-44B5-903881C11FA9}"/>
              </a:ext>
            </a:extLst>
          </p:cNvPr>
          <p:cNvSpPr>
            <a:spLocks noGrp="1"/>
          </p:cNvSpPr>
          <p:nvPr>
            <p:ph type="title"/>
          </p:nvPr>
        </p:nvSpPr>
        <p:spPr>
          <a:xfrm>
            <a:off x="1640156" y="0"/>
            <a:ext cx="8911687" cy="1280890"/>
          </a:xfrm>
        </p:spPr>
        <p:txBody>
          <a:bodyPr>
            <a:normAutofit/>
          </a:bodyPr>
          <a:lstStyle/>
          <a:p>
            <a:r>
              <a:rPr lang="en-GB" sz="2800" dirty="0"/>
              <a:t>Timetable</a:t>
            </a:r>
            <a:br>
              <a:rPr lang="en-GB" sz="2800" dirty="0"/>
            </a:br>
            <a:r>
              <a:rPr lang="en-GB" sz="2800" dirty="0"/>
              <a:t> Block 2(Weeks of the 2</a:t>
            </a:r>
            <a:r>
              <a:rPr lang="en-GB" sz="2800" baseline="30000" dirty="0"/>
              <a:t>nd</a:t>
            </a:r>
            <a:r>
              <a:rPr lang="en-GB" sz="2800" dirty="0"/>
              <a:t>  and 9</a:t>
            </a:r>
            <a:r>
              <a:rPr lang="en-GB" sz="2800" baseline="30000" dirty="0"/>
              <a:t>th</a:t>
            </a:r>
            <a:r>
              <a:rPr lang="en-GB" sz="2800" dirty="0"/>
              <a:t> Nov)   </a:t>
            </a:r>
          </a:p>
        </p:txBody>
      </p:sp>
      <p:pic>
        <p:nvPicPr>
          <p:cNvPr id="4" name="Picture 3">
            <a:extLst>
              <a:ext uri="{FF2B5EF4-FFF2-40B4-BE49-F238E27FC236}">
                <a16:creationId xmlns:a16="http://schemas.microsoft.com/office/drawing/2014/main" id="{B63395C2-DDEA-47A7-F0AB-434EA3941E5D}"/>
              </a:ext>
            </a:extLst>
          </p:cNvPr>
          <p:cNvPicPr>
            <a:picLocks noChangeAspect="1"/>
          </p:cNvPicPr>
          <p:nvPr/>
        </p:nvPicPr>
        <p:blipFill>
          <a:blip r:embed="rId2"/>
          <a:stretch>
            <a:fillRect/>
          </a:stretch>
        </p:blipFill>
        <p:spPr>
          <a:xfrm>
            <a:off x="461727" y="1074282"/>
            <a:ext cx="11334938" cy="5654740"/>
          </a:xfrm>
          <a:prstGeom prst="rect">
            <a:avLst/>
          </a:prstGeom>
        </p:spPr>
      </p:pic>
    </p:spTree>
    <p:extLst>
      <p:ext uri="{BB962C8B-B14F-4D97-AF65-F5344CB8AC3E}">
        <p14:creationId xmlns:p14="http://schemas.microsoft.com/office/powerpoint/2010/main" val="3367297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2EA610-AE11-3AAC-A8F2-277DBB512C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8AC0E0-96E8-C52B-FE0E-D7A4D0EDAAB7}"/>
              </a:ext>
            </a:extLst>
          </p:cNvPr>
          <p:cNvSpPr>
            <a:spLocks noGrp="1"/>
          </p:cNvSpPr>
          <p:nvPr>
            <p:ph type="title"/>
          </p:nvPr>
        </p:nvSpPr>
        <p:spPr>
          <a:xfrm>
            <a:off x="1640156" y="0"/>
            <a:ext cx="8911687" cy="1280890"/>
          </a:xfrm>
        </p:spPr>
        <p:txBody>
          <a:bodyPr>
            <a:normAutofit/>
          </a:bodyPr>
          <a:lstStyle/>
          <a:p>
            <a:r>
              <a:rPr lang="en-GB" sz="2800" dirty="0"/>
              <a:t>Timetable</a:t>
            </a:r>
            <a:br>
              <a:rPr lang="en-GB" sz="2800" dirty="0"/>
            </a:br>
            <a:r>
              <a:rPr lang="en-GB" sz="2800" dirty="0"/>
              <a:t> Block 2(Weeks of the 2</a:t>
            </a:r>
            <a:r>
              <a:rPr lang="en-GB" sz="2800" baseline="30000" dirty="0"/>
              <a:t>nd</a:t>
            </a:r>
            <a:r>
              <a:rPr lang="en-GB" sz="2800" dirty="0"/>
              <a:t>  and 9</a:t>
            </a:r>
            <a:r>
              <a:rPr lang="en-GB" sz="2800" baseline="30000" dirty="0"/>
              <a:t>th</a:t>
            </a:r>
            <a:r>
              <a:rPr lang="en-GB" sz="2800" dirty="0"/>
              <a:t> Nov)   </a:t>
            </a:r>
          </a:p>
        </p:txBody>
      </p:sp>
      <p:pic>
        <p:nvPicPr>
          <p:cNvPr id="4" name="Picture 3">
            <a:extLst>
              <a:ext uri="{FF2B5EF4-FFF2-40B4-BE49-F238E27FC236}">
                <a16:creationId xmlns:a16="http://schemas.microsoft.com/office/drawing/2014/main" id="{543D8B54-8DD9-4A2D-027C-BFFA3E887EFD}"/>
              </a:ext>
            </a:extLst>
          </p:cNvPr>
          <p:cNvPicPr>
            <a:picLocks noChangeAspect="1"/>
          </p:cNvPicPr>
          <p:nvPr/>
        </p:nvPicPr>
        <p:blipFill>
          <a:blip r:embed="rId2"/>
          <a:stretch>
            <a:fillRect/>
          </a:stretch>
        </p:blipFill>
        <p:spPr>
          <a:xfrm>
            <a:off x="461727" y="1074282"/>
            <a:ext cx="11334938" cy="5654740"/>
          </a:xfrm>
          <a:prstGeom prst="rect">
            <a:avLst/>
          </a:prstGeom>
        </p:spPr>
      </p:pic>
      <p:sp>
        <p:nvSpPr>
          <p:cNvPr id="3" name="Rectangle 2">
            <a:extLst>
              <a:ext uri="{FF2B5EF4-FFF2-40B4-BE49-F238E27FC236}">
                <a16:creationId xmlns:a16="http://schemas.microsoft.com/office/drawing/2014/main" id="{787FC4FC-360F-6B9E-27EB-284E1581781D}"/>
              </a:ext>
            </a:extLst>
          </p:cNvPr>
          <p:cNvSpPr/>
          <p:nvPr/>
        </p:nvSpPr>
        <p:spPr>
          <a:xfrm rot="20922699">
            <a:off x="2073840" y="1720158"/>
            <a:ext cx="8166226" cy="39925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u="sng" dirty="0">
                <a:latin typeface="Comic Sans MS" panose="030F0702030302020204" pitchFamily="66" charset="0"/>
              </a:rPr>
              <a:t>REHERSAL DAY</a:t>
            </a:r>
          </a:p>
          <a:p>
            <a:pPr algn="ctr"/>
            <a:endParaRPr lang="en-GB" dirty="0">
              <a:latin typeface="Comic Sans MS" panose="030F0702030302020204" pitchFamily="66" charset="0"/>
            </a:endParaRPr>
          </a:p>
          <a:p>
            <a:pPr algn="ctr"/>
            <a:r>
              <a:rPr lang="en-GB" dirty="0"/>
              <a:t>11.11.26 (09.00-13.00): Dylan Thomas Centre Lecture Theatre (style) – it has everything the Hyflex lecture rooms have in IQ.</a:t>
            </a:r>
          </a:p>
          <a:p>
            <a:pPr algn="ctr"/>
            <a:endParaRPr lang="en-GB" dirty="0"/>
          </a:p>
          <a:p>
            <a:pPr algn="ctr"/>
            <a:r>
              <a:rPr lang="en-GB" b="1" u="sng" dirty="0">
                <a:latin typeface="Comic Sans MS" panose="030F0702030302020204" pitchFamily="66" charset="0"/>
              </a:rPr>
              <a:t>PRESENTATION DAY</a:t>
            </a:r>
          </a:p>
          <a:p>
            <a:pPr algn="ctr"/>
            <a:endParaRPr lang="en-GB" dirty="0"/>
          </a:p>
          <a:p>
            <a:pPr algn="ctr"/>
            <a:r>
              <a:rPr lang="en-GB" dirty="0"/>
              <a:t>12.11.26 (08.30-17.00):  Dylan Thomas Centre, Vivian Hall (large open spare) – it has everything the Hyflex lecture rooms have in IQ.</a:t>
            </a:r>
          </a:p>
          <a:p>
            <a:pPr algn="ctr"/>
            <a:endParaRPr lang="en-GB" dirty="0"/>
          </a:p>
        </p:txBody>
      </p:sp>
    </p:spTree>
    <p:extLst>
      <p:ext uri="{BB962C8B-B14F-4D97-AF65-F5344CB8AC3E}">
        <p14:creationId xmlns:p14="http://schemas.microsoft.com/office/powerpoint/2010/main" val="26751093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32C5B-0AE8-26D2-8DA8-694F87B3CDD6}"/>
              </a:ext>
            </a:extLst>
          </p:cNvPr>
          <p:cNvSpPr>
            <a:spLocks noGrp="1"/>
          </p:cNvSpPr>
          <p:nvPr>
            <p:ph type="title"/>
          </p:nvPr>
        </p:nvSpPr>
        <p:spPr>
          <a:xfrm>
            <a:off x="1968235" y="334399"/>
            <a:ext cx="8911687" cy="1280890"/>
          </a:xfrm>
        </p:spPr>
        <p:txBody>
          <a:bodyPr/>
          <a:lstStyle/>
          <a:p>
            <a:r>
              <a:rPr lang="en-GB" dirty="0"/>
              <a:t>The Design Brief </a:t>
            </a:r>
          </a:p>
        </p:txBody>
      </p:sp>
      <p:sp>
        <p:nvSpPr>
          <p:cNvPr id="3" name="Content Placeholder 2">
            <a:extLst>
              <a:ext uri="{FF2B5EF4-FFF2-40B4-BE49-F238E27FC236}">
                <a16:creationId xmlns:a16="http://schemas.microsoft.com/office/drawing/2014/main" id="{A9FAFEF4-EA7B-E85C-BEDD-20D76E392315}"/>
              </a:ext>
            </a:extLst>
          </p:cNvPr>
          <p:cNvSpPr>
            <a:spLocks noGrp="1"/>
          </p:cNvSpPr>
          <p:nvPr>
            <p:ph idx="1"/>
          </p:nvPr>
        </p:nvSpPr>
        <p:spPr>
          <a:xfrm>
            <a:off x="2281473" y="1176435"/>
            <a:ext cx="9638922" cy="5455227"/>
          </a:xfrm>
        </p:spPr>
        <p:txBody>
          <a:bodyPr vert="horz" lIns="91440" tIns="45720" rIns="91440" bIns="45720" rtlCol="0" anchor="t">
            <a:normAutofit lnSpcReduction="10000"/>
          </a:bodyPr>
          <a:lstStyle/>
          <a:p>
            <a:r>
              <a:rPr lang="en-GB" sz="2000" dirty="0"/>
              <a:t>The government of </a:t>
            </a:r>
            <a:r>
              <a:rPr lang="en-GB" sz="2000" dirty="0" err="1"/>
              <a:t>Unobtania</a:t>
            </a:r>
            <a:r>
              <a:rPr lang="en-GB" sz="2000" dirty="0"/>
              <a:t> has decided to expand its manufacturing capability. In order to gain clarity on priorities, scope and potential finding commitments your teams are requested to use SE techniques to scope the design of the new factory system.</a:t>
            </a:r>
          </a:p>
          <a:p>
            <a:r>
              <a:rPr lang="en-GB" sz="2000" dirty="0"/>
              <a:t>You will be required to provide a rich picture assessment of the proposed manufacturing site(s) for assessment by the customer (Dave, Jenni and Rhys)</a:t>
            </a:r>
          </a:p>
          <a:p>
            <a:r>
              <a:rPr lang="en-GB" sz="2000" dirty="0"/>
              <a:t>During lesson time we will continue our study into the design and development of the 120mm anti-structure and AP round. Your team will each be assigned the task of designing a subcomponent part of the store and the manufacturing system that will deliver a reliable component, safely for final assembly.</a:t>
            </a:r>
          </a:p>
          <a:p>
            <a:r>
              <a:rPr lang="en-GB" sz="2000" dirty="0"/>
              <a:t>You should also include trials schemes and metrics required for proof of function and safe delivery to the customer</a:t>
            </a:r>
          </a:p>
          <a:p>
            <a:r>
              <a:rPr lang="en-GB" sz="2000" dirty="0"/>
              <a:t>Each team will present their factory system design to the panel.</a:t>
            </a:r>
          </a:p>
          <a:p>
            <a:r>
              <a:rPr lang="en-GB" sz="2000" dirty="0"/>
              <a:t>Presentation time 40 mins + Q&amp;A session.</a:t>
            </a:r>
          </a:p>
        </p:txBody>
      </p:sp>
    </p:spTree>
    <p:extLst>
      <p:ext uri="{BB962C8B-B14F-4D97-AF65-F5344CB8AC3E}">
        <p14:creationId xmlns:p14="http://schemas.microsoft.com/office/powerpoint/2010/main" val="23237469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07BF8-2290-B93C-5476-968C8A1E6A3D}"/>
              </a:ext>
            </a:extLst>
          </p:cNvPr>
          <p:cNvSpPr>
            <a:spLocks noGrp="1"/>
          </p:cNvSpPr>
          <p:nvPr>
            <p:ph type="title"/>
          </p:nvPr>
        </p:nvSpPr>
        <p:spPr/>
        <p:txBody>
          <a:bodyPr/>
          <a:lstStyle/>
          <a:p>
            <a:r>
              <a:rPr lang="en-GB" dirty="0"/>
              <a:t>Marking Breakdown</a:t>
            </a:r>
          </a:p>
        </p:txBody>
      </p:sp>
      <p:sp>
        <p:nvSpPr>
          <p:cNvPr id="3" name="Content Placeholder 2">
            <a:extLst>
              <a:ext uri="{FF2B5EF4-FFF2-40B4-BE49-F238E27FC236}">
                <a16:creationId xmlns:a16="http://schemas.microsoft.com/office/drawing/2014/main" id="{3580B607-4CBB-425A-FCA4-DB71BBFA4D36}"/>
              </a:ext>
            </a:extLst>
          </p:cNvPr>
          <p:cNvSpPr>
            <a:spLocks noGrp="1"/>
          </p:cNvSpPr>
          <p:nvPr>
            <p:ph idx="1"/>
          </p:nvPr>
        </p:nvSpPr>
        <p:spPr>
          <a:xfrm>
            <a:off x="2589212" y="1590261"/>
            <a:ext cx="8915400" cy="4860235"/>
          </a:xfrm>
        </p:spPr>
        <p:txBody>
          <a:bodyPr>
            <a:normAutofit fontScale="92500" lnSpcReduction="20000"/>
          </a:bodyPr>
          <a:lstStyle/>
          <a:p>
            <a:r>
              <a:rPr lang="en-GB" sz="1900" b="1" dirty="0"/>
              <a:t>Systems engineering:-</a:t>
            </a:r>
          </a:p>
          <a:p>
            <a:pPr lvl="1"/>
            <a:r>
              <a:rPr lang="en-GB" dirty="0"/>
              <a:t>Rich Picture Exercise.  (20 marks)</a:t>
            </a:r>
          </a:p>
          <a:p>
            <a:pPr lvl="1"/>
            <a:endParaRPr lang="en-GB" dirty="0"/>
          </a:p>
          <a:p>
            <a:pPr lvl="1"/>
            <a:r>
              <a:rPr lang="en-GB" dirty="0"/>
              <a:t>Design of experiments. Catapult critical feature determination. (20 Marks)</a:t>
            </a:r>
          </a:p>
          <a:p>
            <a:endParaRPr lang="en-GB" dirty="0"/>
          </a:p>
          <a:p>
            <a:pPr lvl="1"/>
            <a:r>
              <a:rPr lang="en-GB" dirty="0"/>
              <a:t>2500 word design report concentrating on the design of the solution. </a:t>
            </a:r>
          </a:p>
          <a:p>
            <a:pPr lvl="2"/>
            <a:r>
              <a:rPr lang="en-GB" dirty="0"/>
              <a:t>Remember to reference any specific work YOU did within the team and discuss how the toolset helped / hindered the process. (60 marks.)</a:t>
            </a:r>
          </a:p>
          <a:p>
            <a:pPr marL="457200" lvl="1" indent="0">
              <a:buNone/>
            </a:pPr>
            <a:endParaRPr lang="en-GB" dirty="0"/>
          </a:p>
          <a:p>
            <a:r>
              <a:rPr lang="en-GB" sz="1900" b="1" dirty="0"/>
              <a:t>Group Project:-</a:t>
            </a:r>
            <a:endParaRPr lang="en-GB" dirty="0"/>
          </a:p>
          <a:p>
            <a:pPr lvl="1"/>
            <a:r>
              <a:rPr lang="en-GB" dirty="0"/>
              <a:t>40 minute (+ 20 minutes questions) group presentation on the chosen design. (50 marks)</a:t>
            </a:r>
          </a:p>
          <a:p>
            <a:endParaRPr lang="en-GB" dirty="0"/>
          </a:p>
          <a:p>
            <a:pPr lvl="1"/>
            <a:r>
              <a:rPr lang="en-GB" dirty="0"/>
              <a:t>2500 word Individual report on the team working / design aspects of the project explaining your role in the team and your reaction to / implementation of any feedback from the presentation. (50 marks)</a:t>
            </a:r>
          </a:p>
        </p:txBody>
      </p:sp>
    </p:spTree>
    <p:extLst>
      <p:ext uri="{BB962C8B-B14F-4D97-AF65-F5344CB8AC3E}">
        <p14:creationId xmlns:p14="http://schemas.microsoft.com/office/powerpoint/2010/main" val="18535615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741F66-2091-A4CF-ED5C-E777FB3FD7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AD0AD2-19CC-8A11-034A-9E45A16A30F1}"/>
              </a:ext>
            </a:extLst>
          </p:cNvPr>
          <p:cNvSpPr>
            <a:spLocks noGrp="1"/>
          </p:cNvSpPr>
          <p:nvPr>
            <p:ph type="title"/>
          </p:nvPr>
        </p:nvSpPr>
        <p:spPr/>
        <p:txBody>
          <a:bodyPr/>
          <a:lstStyle/>
          <a:p>
            <a:r>
              <a:rPr lang="en-GB" dirty="0"/>
              <a:t>Turn it in slots!</a:t>
            </a:r>
          </a:p>
        </p:txBody>
      </p:sp>
      <p:sp>
        <p:nvSpPr>
          <p:cNvPr id="3" name="Content Placeholder 2">
            <a:extLst>
              <a:ext uri="{FF2B5EF4-FFF2-40B4-BE49-F238E27FC236}">
                <a16:creationId xmlns:a16="http://schemas.microsoft.com/office/drawing/2014/main" id="{E22CACDA-6883-A0DE-CE1D-7CB0DAF0A195}"/>
              </a:ext>
            </a:extLst>
          </p:cNvPr>
          <p:cNvSpPr>
            <a:spLocks noGrp="1"/>
          </p:cNvSpPr>
          <p:nvPr>
            <p:ph sz="half" idx="1"/>
          </p:nvPr>
        </p:nvSpPr>
        <p:spPr/>
        <p:txBody>
          <a:bodyPr/>
          <a:lstStyle/>
          <a:p>
            <a:r>
              <a:rPr lang="en-GB" sz="2400" b="1" u="sng" dirty="0"/>
              <a:t>Level 5 Systems Engineering</a:t>
            </a:r>
          </a:p>
          <a:p>
            <a:endParaRPr lang="en-GB" dirty="0"/>
          </a:p>
          <a:p>
            <a:pPr lvl="1"/>
            <a:r>
              <a:rPr lang="en-GB" dirty="0"/>
              <a:t>Exercise One, Rich Picture Exercise</a:t>
            </a:r>
          </a:p>
          <a:p>
            <a:pPr lvl="2"/>
            <a:r>
              <a:rPr lang="en-GB" dirty="0"/>
              <a:t>20 Marks.</a:t>
            </a:r>
          </a:p>
          <a:p>
            <a:pPr lvl="2"/>
            <a:r>
              <a:rPr lang="en-GB" dirty="0"/>
              <a:t>04/01/27</a:t>
            </a:r>
          </a:p>
          <a:p>
            <a:pPr lvl="1"/>
            <a:endParaRPr lang="en-GB" dirty="0"/>
          </a:p>
          <a:p>
            <a:pPr lvl="1"/>
            <a:r>
              <a:rPr lang="en-GB" dirty="0"/>
              <a:t>Exercise Two, Catapult Experiment</a:t>
            </a:r>
          </a:p>
          <a:p>
            <a:pPr lvl="2"/>
            <a:r>
              <a:rPr lang="en-GB" dirty="0"/>
              <a:t>20 Marks</a:t>
            </a:r>
          </a:p>
          <a:p>
            <a:pPr lvl="2"/>
            <a:r>
              <a:rPr lang="en-GB" dirty="0"/>
              <a:t>04/01/27</a:t>
            </a:r>
          </a:p>
          <a:p>
            <a:pPr lvl="1"/>
            <a:endParaRPr lang="en-GB" dirty="0"/>
          </a:p>
          <a:p>
            <a:pPr lvl="1"/>
            <a:r>
              <a:rPr lang="en-GB" dirty="0"/>
              <a:t>Systems Engineering Report on Design Solution.</a:t>
            </a:r>
          </a:p>
          <a:p>
            <a:pPr lvl="2"/>
            <a:r>
              <a:rPr lang="en-GB" dirty="0"/>
              <a:t>60 Marks</a:t>
            </a:r>
          </a:p>
          <a:p>
            <a:pPr lvl="2"/>
            <a:r>
              <a:rPr lang="en-GB" dirty="0"/>
              <a:t>11/01/27</a:t>
            </a:r>
          </a:p>
          <a:p>
            <a:pPr lvl="1"/>
            <a:endParaRPr lang="en-GB" dirty="0"/>
          </a:p>
          <a:p>
            <a:pPr lvl="1"/>
            <a:endParaRPr lang="en-GB" dirty="0"/>
          </a:p>
          <a:p>
            <a:endParaRPr lang="en-GB" dirty="0"/>
          </a:p>
        </p:txBody>
      </p:sp>
      <p:sp>
        <p:nvSpPr>
          <p:cNvPr id="4" name="Text Placeholder 3">
            <a:extLst>
              <a:ext uri="{FF2B5EF4-FFF2-40B4-BE49-F238E27FC236}">
                <a16:creationId xmlns:a16="http://schemas.microsoft.com/office/drawing/2014/main" id="{183964CB-C6FF-384B-3AF0-E9F464A5AAED}"/>
              </a:ext>
            </a:extLst>
          </p:cNvPr>
          <p:cNvSpPr>
            <a:spLocks noGrp="1"/>
          </p:cNvSpPr>
          <p:nvPr>
            <p:ph type="body" sz="half" idx="2"/>
          </p:nvPr>
        </p:nvSpPr>
        <p:spPr/>
        <p:txBody>
          <a:bodyPr/>
          <a:lstStyle/>
          <a:p>
            <a:r>
              <a:rPr lang="en-GB" sz="2400" b="1" u="sng" dirty="0"/>
              <a:t>Work Based Group Project</a:t>
            </a:r>
          </a:p>
          <a:p>
            <a:endParaRPr lang="en-GB" dirty="0"/>
          </a:p>
          <a:p>
            <a:pPr lvl="1"/>
            <a:r>
              <a:rPr lang="en-GB" dirty="0"/>
              <a:t>Presentation</a:t>
            </a:r>
          </a:p>
          <a:p>
            <a:pPr lvl="2"/>
            <a:r>
              <a:rPr lang="en-GB" dirty="0"/>
              <a:t>Individually Marked</a:t>
            </a:r>
          </a:p>
          <a:p>
            <a:pPr lvl="2"/>
            <a:r>
              <a:rPr lang="en-GB" dirty="0"/>
              <a:t>50 Marks</a:t>
            </a:r>
          </a:p>
          <a:p>
            <a:pPr lvl="2"/>
            <a:r>
              <a:rPr lang="en-GB" dirty="0"/>
              <a:t>12&amp;13/11/26</a:t>
            </a:r>
          </a:p>
          <a:p>
            <a:pPr lvl="2"/>
            <a:endParaRPr lang="en-GB" dirty="0"/>
          </a:p>
          <a:p>
            <a:pPr lvl="1"/>
            <a:r>
              <a:rPr lang="en-GB" dirty="0"/>
              <a:t>Project Report. </a:t>
            </a:r>
          </a:p>
          <a:p>
            <a:pPr lvl="2"/>
            <a:r>
              <a:rPr lang="en-GB" dirty="0"/>
              <a:t>Group working, Feedback Reflection</a:t>
            </a:r>
          </a:p>
          <a:p>
            <a:pPr lvl="2"/>
            <a:r>
              <a:rPr lang="en-GB" dirty="0"/>
              <a:t>3</a:t>
            </a:r>
            <a:r>
              <a:rPr lang="en-GB" baseline="30000" dirty="0"/>
              <a:t>rd</a:t>
            </a:r>
            <a:r>
              <a:rPr lang="en-GB" dirty="0"/>
              <a:t> Person Please.</a:t>
            </a:r>
          </a:p>
          <a:p>
            <a:pPr lvl="2"/>
            <a:r>
              <a:rPr lang="en-GB" dirty="0"/>
              <a:t>50 Marks.</a:t>
            </a:r>
          </a:p>
          <a:p>
            <a:pPr lvl="2"/>
            <a:r>
              <a:rPr lang="en-GB" dirty="0"/>
              <a:t>18/01/27</a:t>
            </a:r>
          </a:p>
          <a:p>
            <a:pPr marL="274320" lvl="1" indent="0">
              <a:buNone/>
            </a:pPr>
            <a:endParaRPr lang="en-GB" dirty="0"/>
          </a:p>
        </p:txBody>
      </p:sp>
    </p:spTree>
    <p:extLst>
      <p:ext uri="{BB962C8B-B14F-4D97-AF65-F5344CB8AC3E}">
        <p14:creationId xmlns:p14="http://schemas.microsoft.com/office/powerpoint/2010/main" val="11403084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B447C-1817-FF73-4255-BB60AC6A4544}"/>
              </a:ext>
            </a:extLst>
          </p:cNvPr>
          <p:cNvSpPr>
            <a:spLocks noGrp="1"/>
          </p:cNvSpPr>
          <p:nvPr>
            <p:ph type="title"/>
          </p:nvPr>
        </p:nvSpPr>
        <p:spPr/>
        <p:txBody>
          <a:bodyPr/>
          <a:lstStyle/>
          <a:p>
            <a:r>
              <a:rPr lang="en-GB" dirty="0"/>
              <a:t>Suggested Report Structure:-</a:t>
            </a:r>
            <a:br>
              <a:rPr lang="en-GB" dirty="0"/>
            </a:br>
            <a:r>
              <a:rPr lang="en-GB" dirty="0"/>
              <a:t>Design Phase.</a:t>
            </a:r>
          </a:p>
        </p:txBody>
      </p:sp>
      <p:sp>
        <p:nvSpPr>
          <p:cNvPr id="3" name="Content Placeholder 2">
            <a:extLst>
              <a:ext uri="{FF2B5EF4-FFF2-40B4-BE49-F238E27FC236}">
                <a16:creationId xmlns:a16="http://schemas.microsoft.com/office/drawing/2014/main" id="{01C52E6A-D0A3-1B8C-CD13-A65793414209}"/>
              </a:ext>
            </a:extLst>
          </p:cNvPr>
          <p:cNvSpPr>
            <a:spLocks noGrp="1"/>
          </p:cNvSpPr>
          <p:nvPr>
            <p:ph idx="1"/>
          </p:nvPr>
        </p:nvSpPr>
        <p:spPr/>
        <p:txBody>
          <a:bodyPr>
            <a:normAutofit lnSpcReduction="10000"/>
          </a:bodyPr>
          <a:lstStyle/>
          <a:p>
            <a:r>
              <a:rPr lang="en-GB" dirty="0"/>
              <a:t>Introduction to the brief</a:t>
            </a:r>
          </a:p>
          <a:p>
            <a:r>
              <a:rPr lang="en-GB" dirty="0"/>
              <a:t>Design Requirements</a:t>
            </a:r>
          </a:p>
          <a:p>
            <a:r>
              <a:rPr lang="en-GB" dirty="0"/>
              <a:t>Functionality</a:t>
            </a:r>
          </a:p>
          <a:p>
            <a:r>
              <a:rPr lang="en-GB" dirty="0"/>
              <a:t>Concept Derivation and selection</a:t>
            </a:r>
          </a:p>
          <a:p>
            <a:r>
              <a:rPr lang="en-GB" dirty="0"/>
              <a:t>Architecture (System Breakdown)</a:t>
            </a:r>
          </a:p>
          <a:p>
            <a:r>
              <a:rPr lang="en-GB" dirty="0"/>
              <a:t>Critical Components</a:t>
            </a:r>
          </a:p>
          <a:p>
            <a:r>
              <a:rPr lang="en-GB" dirty="0"/>
              <a:t>Manufacturing Route</a:t>
            </a:r>
          </a:p>
          <a:p>
            <a:r>
              <a:rPr lang="en-GB" dirty="0"/>
              <a:t>Noises and controls</a:t>
            </a:r>
          </a:p>
          <a:p>
            <a:r>
              <a:rPr lang="en-GB" dirty="0"/>
              <a:t>Trials programme (Confirmation)</a:t>
            </a:r>
          </a:p>
          <a:p>
            <a:r>
              <a:rPr lang="en-GB" dirty="0"/>
              <a:t>Conclusion</a:t>
            </a:r>
          </a:p>
          <a:p>
            <a:endParaRPr lang="en-GB" dirty="0"/>
          </a:p>
          <a:p>
            <a:endParaRPr lang="en-GB" dirty="0"/>
          </a:p>
          <a:p>
            <a:endParaRPr lang="en-GB" dirty="0"/>
          </a:p>
        </p:txBody>
      </p:sp>
    </p:spTree>
    <p:extLst>
      <p:ext uri="{BB962C8B-B14F-4D97-AF65-F5344CB8AC3E}">
        <p14:creationId xmlns:p14="http://schemas.microsoft.com/office/powerpoint/2010/main" val="36766494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9BD5D-968C-07C8-3855-0DBAEA3499C5}"/>
              </a:ext>
            </a:extLst>
          </p:cNvPr>
          <p:cNvSpPr>
            <a:spLocks noGrp="1"/>
          </p:cNvSpPr>
          <p:nvPr>
            <p:ph type="title"/>
          </p:nvPr>
        </p:nvSpPr>
        <p:spPr/>
        <p:txBody>
          <a:bodyPr/>
          <a:lstStyle/>
          <a:p>
            <a:r>
              <a:rPr lang="en-GB" dirty="0"/>
              <a:t>Suggested Report Structure:-</a:t>
            </a:r>
            <a:br>
              <a:rPr lang="en-GB" dirty="0"/>
            </a:br>
            <a:r>
              <a:rPr lang="en-GB" dirty="0"/>
              <a:t>Presentation / Group Phase.</a:t>
            </a:r>
          </a:p>
        </p:txBody>
      </p:sp>
      <p:sp>
        <p:nvSpPr>
          <p:cNvPr id="3" name="Content Placeholder 2">
            <a:extLst>
              <a:ext uri="{FF2B5EF4-FFF2-40B4-BE49-F238E27FC236}">
                <a16:creationId xmlns:a16="http://schemas.microsoft.com/office/drawing/2014/main" id="{9956F85A-F9A0-1DE8-C40B-A19836F5F0EB}"/>
              </a:ext>
            </a:extLst>
          </p:cNvPr>
          <p:cNvSpPr>
            <a:spLocks noGrp="1"/>
          </p:cNvSpPr>
          <p:nvPr>
            <p:ph idx="1"/>
          </p:nvPr>
        </p:nvSpPr>
        <p:spPr/>
        <p:txBody>
          <a:bodyPr/>
          <a:lstStyle/>
          <a:p>
            <a:r>
              <a:rPr lang="en-GB" dirty="0"/>
              <a:t>Introduction</a:t>
            </a:r>
          </a:p>
          <a:p>
            <a:r>
              <a:rPr lang="en-GB" dirty="0"/>
              <a:t>Design project management</a:t>
            </a:r>
          </a:p>
          <a:p>
            <a:r>
              <a:rPr lang="en-GB" dirty="0"/>
              <a:t>My role in the team</a:t>
            </a:r>
          </a:p>
          <a:p>
            <a:r>
              <a:rPr lang="en-GB" dirty="0"/>
              <a:t>Presentation, Getting over the important bits</a:t>
            </a:r>
          </a:p>
          <a:p>
            <a:r>
              <a:rPr lang="en-GB" dirty="0"/>
              <a:t>Presentation slides (Annexe)</a:t>
            </a:r>
          </a:p>
          <a:p>
            <a:r>
              <a:rPr lang="en-GB" dirty="0"/>
              <a:t>Feedback from presentation.</a:t>
            </a:r>
          </a:p>
          <a:p>
            <a:r>
              <a:rPr lang="en-GB" dirty="0"/>
              <a:t>Potential design changes / alterations etc.</a:t>
            </a:r>
          </a:p>
          <a:p>
            <a:r>
              <a:rPr lang="en-GB" dirty="0"/>
              <a:t>Reflections (Lessons Identified)</a:t>
            </a:r>
          </a:p>
          <a:p>
            <a:r>
              <a:rPr lang="en-GB" dirty="0"/>
              <a:t>Conclusion.</a:t>
            </a:r>
          </a:p>
        </p:txBody>
      </p:sp>
    </p:spTree>
    <p:extLst>
      <p:ext uri="{BB962C8B-B14F-4D97-AF65-F5344CB8AC3E}">
        <p14:creationId xmlns:p14="http://schemas.microsoft.com/office/powerpoint/2010/main" val="23681419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D2F6-A2E4-AEFE-A23F-994C2D9F6966}"/>
              </a:ext>
            </a:extLst>
          </p:cNvPr>
          <p:cNvSpPr>
            <a:spLocks noGrp="1"/>
          </p:cNvSpPr>
          <p:nvPr>
            <p:ph type="title"/>
          </p:nvPr>
        </p:nvSpPr>
        <p:spPr/>
        <p:txBody>
          <a:bodyPr/>
          <a:lstStyle/>
          <a:p>
            <a:r>
              <a:rPr lang="en-GB" dirty="0"/>
              <a:t>Tips!</a:t>
            </a:r>
          </a:p>
        </p:txBody>
      </p:sp>
      <p:sp>
        <p:nvSpPr>
          <p:cNvPr id="3" name="Content Placeholder 2">
            <a:extLst>
              <a:ext uri="{FF2B5EF4-FFF2-40B4-BE49-F238E27FC236}">
                <a16:creationId xmlns:a16="http://schemas.microsoft.com/office/drawing/2014/main" id="{BDD2371D-93B2-2F88-3345-237E81B32F09}"/>
              </a:ext>
            </a:extLst>
          </p:cNvPr>
          <p:cNvSpPr>
            <a:spLocks noGrp="1"/>
          </p:cNvSpPr>
          <p:nvPr>
            <p:ph sz="half" idx="1"/>
          </p:nvPr>
        </p:nvSpPr>
        <p:spPr>
          <a:xfrm>
            <a:off x="347126" y="1952629"/>
            <a:ext cx="6481233" cy="5199063"/>
          </a:xfrm>
        </p:spPr>
        <p:txBody>
          <a:bodyPr/>
          <a:lstStyle/>
          <a:p>
            <a:r>
              <a:rPr lang="en-GB" sz="2800" b="1" dirty="0"/>
              <a:t>Do it as you go along….</a:t>
            </a:r>
            <a:r>
              <a:rPr lang="en-GB" sz="2800" dirty="0"/>
              <a:t>Don’t leave it until the last minute.</a:t>
            </a:r>
          </a:p>
          <a:p>
            <a:r>
              <a:rPr lang="en-GB" sz="2800" b="1" dirty="0"/>
              <a:t>Participate in the exercises….</a:t>
            </a:r>
            <a:r>
              <a:rPr lang="en-GB" sz="2800" dirty="0"/>
              <a:t>It will help understanding</a:t>
            </a:r>
          </a:p>
          <a:p>
            <a:r>
              <a:rPr lang="en-GB" sz="2800" b="1" dirty="0"/>
              <a:t>If unsure……..Ask the question!</a:t>
            </a:r>
          </a:p>
          <a:p>
            <a:endParaRPr lang="en-GB" dirty="0"/>
          </a:p>
          <a:p>
            <a:endParaRPr lang="en-GB" dirty="0"/>
          </a:p>
        </p:txBody>
      </p:sp>
      <p:pic>
        <p:nvPicPr>
          <p:cNvPr id="6" name="Picture 5" descr="A diagram of a group of people">
            <a:extLst>
              <a:ext uri="{FF2B5EF4-FFF2-40B4-BE49-F238E27FC236}">
                <a16:creationId xmlns:a16="http://schemas.microsoft.com/office/drawing/2014/main" id="{90C39CD1-03A8-8ACA-02DC-23B708C1F69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79282" y="1018203"/>
            <a:ext cx="5212718" cy="4993824"/>
          </a:xfrm>
          <a:prstGeom prst="rect">
            <a:avLst/>
          </a:prstGeom>
        </p:spPr>
      </p:pic>
      <p:sp>
        <p:nvSpPr>
          <p:cNvPr id="7" name="TextBox 6">
            <a:extLst>
              <a:ext uri="{FF2B5EF4-FFF2-40B4-BE49-F238E27FC236}">
                <a16:creationId xmlns:a16="http://schemas.microsoft.com/office/drawing/2014/main" id="{38EAB152-6296-8F7F-7E09-F26C9A5C714B}"/>
              </a:ext>
            </a:extLst>
          </p:cNvPr>
          <p:cNvSpPr txBox="1"/>
          <p:nvPr/>
        </p:nvSpPr>
        <p:spPr>
          <a:xfrm>
            <a:off x="2666697" y="7008000"/>
            <a:ext cx="7158606" cy="230832"/>
          </a:xfrm>
          <a:prstGeom prst="rect">
            <a:avLst/>
          </a:prstGeom>
          <a:noFill/>
        </p:spPr>
        <p:txBody>
          <a:bodyPr wrap="square" rtlCol="0">
            <a:spAutoFit/>
          </a:bodyPr>
          <a:lstStyle/>
          <a:p>
            <a:r>
              <a:rPr lang="en-GB" sz="900">
                <a:hlinkClick r:id="rId3" tooltip="https://ecampusontario.pressbooks.pub/hrstrategicprojectmanagementtheory/chapter/4-5-in-depth-look-tuckmans-model-five-stages-of-team-development/"/>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18444000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71604" y="51454"/>
            <a:ext cx="6489700" cy="548841"/>
          </a:xfrm>
        </p:spPr>
        <p:txBody>
          <a:bodyPr>
            <a:normAutofit fontScale="90000"/>
          </a:bodyPr>
          <a:lstStyle/>
          <a:p>
            <a:r>
              <a:rPr lang="en-US" dirty="0"/>
              <a:t>Or – Why are you here?</a:t>
            </a:r>
          </a:p>
        </p:txBody>
      </p:sp>
      <p:sp>
        <p:nvSpPr>
          <p:cNvPr id="4" name="Slide Number Placeholder 3"/>
          <p:cNvSpPr>
            <a:spLocks noGrp="1"/>
          </p:cNvSpPr>
          <p:nvPr>
            <p:ph type="sldNum" sz="quarter" idx="4"/>
          </p:nvPr>
        </p:nvSpPr>
        <p:spPr/>
        <p:txBody>
          <a:bodyPr/>
          <a:lstStyle/>
          <a:p>
            <a:fld id="{6B072E12-CA90-3E41-83DB-DAC24E0F4B9D}" type="slidenum">
              <a:rPr lang="en-US" smtClean="0"/>
              <a:pPr/>
              <a:t>21</a:t>
            </a:fld>
            <a:endParaRPr lang="en-US" dirty="0"/>
          </a:p>
        </p:txBody>
      </p:sp>
      <p:graphicFrame>
        <p:nvGraphicFramePr>
          <p:cNvPr id="6" name="Table 5"/>
          <p:cNvGraphicFramePr>
            <a:graphicFrameLocks noGrp="1"/>
          </p:cNvGraphicFramePr>
          <p:nvPr/>
        </p:nvGraphicFramePr>
        <p:xfrm>
          <a:off x="1706407" y="805216"/>
          <a:ext cx="8557147" cy="5850452"/>
        </p:xfrm>
        <a:graphic>
          <a:graphicData uri="http://schemas.openxmlformats.org/drawingml/2006/table">
            <a:tbl>
              <a:tblPr>
                <a:tableStyleId>{35758FB7-9AC5-4552-8A53-C91805E547FA}</a:tableStyleId>
              </a:tblPr>
              <a:tblGrid>
                <a:gridCol w="4115645">
                  <a:extLst>
                    <a:ext uri="{9D8B030D-6E8A-4147-A177-3AD203B41FA5}">
                      <a16:colId xmlns:a16="http://schemas.microsoft.com/office/drawing/2014/main" val="20000"/>
                    </a:ext>
                  </a:extLst>
                </a:gridCol>
                <a:gridCol w="4441502">
                  <a:extLst>
                    <a:ext uri="{9D8B030D-6E8A-4147-A177-3AD203B41FA5}">
                      <a16:colId xmlns:a16="http://schemas.microsoft.com/office/drawing/2014/main" val="20001"/>
                    </a:ext>
                  </a:extLst>
                </a:gridCol>
              </a:tblGrid>
              <a:tr h="2544812">
                <a:tc>
                  <a:txBody>
                    <a:bodyPr/>
                    <a:lstStyle/>
                    <a:p>
                      <a:pPr lvl="0">
                        <a:spcAft>
                          <a:spcPts val="0"/>
                        </a:spcAft>
                      </a:pPr>
                      <a:r>
                        <a:rPr lang="en-GB" sz="1700" b="1" dirty="0"/>
                        <a:t>Purpose</a:t>
                      </a:r>
                      <a:endParaRPr lang="en-GB" sz="2600" b="1" dirty="0"/>
                    </a:p>
                    <a:p>
                      <a:pPr marL="342900" lvl="0" indent="-342900">
                        <a:spcAft>
                          <a:spcPts val="0"/>
                        </a:spcAft>
                        <a:buFont typeface="Symbol"/>
                        <a:buChar char=""/>
                        <a:tabLst>
                          <a:tab pos="228600" algn="l"/>
                        </a:tabLst>
                      </a:pPr>
                      <a:r>
                        <a:rPr lang="en-GB" sz="1500" dirty="0"/>
                        <a:t>To illustrate and practise the use of a set of Systems Engineering</a:t>
                      </a:r>
                      <a:r>
                        <a:rPr lang="en-GB" sz="1500" baseline="0" dirty="0"/>
                        <a:t> processes </a:t>
                      </a:r>
                      <a:r>
                        <a:rPr lang="en-GB" sz="1500" dirty="0"/>
                        <a:t>tools to </a:t>
                      </a:r>
                      <a:r>
                        <a:rPr lang="en-GB" sz="1500" baseline="0" dirty="0"/>
                        <a:t>design concurrently products and their associated manufacturing system.</a:t>
                      </a:r>
                      <a:endParaRPr lang="en-GB" sz="1500" dirty="0">
                        <a:latin typeface="Arial"/>
                        <a:ea typeface="Times New Roman"/>
                        <a:cs typeface="Times New Roman"/>
                      </a:endParaRPr>
                    </a:p>
                  </a:txBody>
                  <a:tcPr marL="99692" marR="99692" marT="132923" marB="0">
                    <a:lnL w="12700" cap="flat" cmpd="sng" algn="ctr">
                      <a:solidFill>
                        <a:srgbClr val="333399">
                          <a:lumMod val="75000"/>
                        </a:srgbClr>
                      </a:solidFill>
                      <a:prstDash val="solid"/>
                      <a:round/>
                      <a:headEnd type="none" w="med" len="med"/>
                      <a:tailEnd type="none" w="med" len="med"/>
                    </a:lnL>
                    <a:lnR w="12700" cap="flat" cmpd="sng" algn="ctr">
                      <a:solidFill>
                        <a:srgbClr val="333399">
                          <a:lumMod val="75000"/>
                        </a:srgbClr>
                      </a:solidFill>
                      <a:prstDash val="solid"/>
                      <a:round/>
                      <a:headEnd type="none" w="med" len="med"/>
                      <a:tailEnd type="none" w="med" len="med"/>
                    </a:lnR>
                    <a:lnT w="12700" cap="flat" cmpd="sng" algn="ctr">
                      <a:solidFill>
                        <a:srgbClr val="333399">
                          <a:lumMod val="75000"/>
                        </a:srgbClr>
                      </a:solidFill>
                      <a:prstDash val="solid"/>
                      <a:round/>
                      <a:headEnd type="none" w="med" len="med"/>
                      <a:tailEnd type="none" w="med" len="med"/>
                    </a:lnT>
                    <a:lnB w="12700" cap="flat" cmpd="sng" algn="ctr">
                      <a:solidFill>
                        <a:srgbClr val="333399">
                          <a:lumMod val="75000"/>
                        </a:srgbClr>
                      </a:solidFill>
                      <a:prstDash val="solid"/>
                      <a:round/>
                      <a:headEnd type="none" w="med" len="med"/>
                      <a:tailEnd type="none" w="med" len="med"/>
                    </a:lnB>
                  </a:tcPr>
                </a:tc>
                <a:tc>
                  <a:txBody>
                    <a:bodyPr/>
                    <a:lstStyle/>
                    <a:p>
                      <a:pPr>
                        <a:spcAft>
                          <a:spcPts val="0"/>
                        </a:spcAft>
                      </a:pPr>
                      <a:r>
                        <a:rPr lang="en-GB" sz="1700" b="1" dirty="0"/>
                        <a:t>Customers and Benefits</a:t>
                      </a:r>
                      <a:endParaRPr lang="en-GB" sz="2600" b="1" dirty="0"/>
                    </a:p>
                    <a:p>
                      <a:pPr marL="342900" lvl="0" indent="-342900">
                        <a:spcAft>
                          <a:spcPts val="0"/>
                        </a:spcAft>
                        <a:buSzPct val="100000"/>
                        <a:buFont typeface="Symbol"/>
                        <a:buChar char=""/>
                        <a:tabLst>
                          <a:tab pos="228600" algn="l"/>
                        </a:tabLst>
                      </a:pPr>
                      <a:r>
                        <a:rPr lang="en-GB" sz="1500" b="1" dirty="0"/>
                        <a:t>Delegates: </a:t>
                      </a:r>
                    </a:p>
                    <a:p>
                      <a:pPr marL="342900" lvl="0" indent="-342900">
                        <a:spcAft>
                          <a:spcPts val="0"/>
                        </a:spcAft>
                        <a:buSzPct val="100000"/>
                        <a:buFont typeface="Symbol"/>
                        <a:buChar char=""/>
                        <a:tabLst>
                          <a:tab pos="228600" algn="l"/>
                        </a:tabLst>
                      </a:pPr>
                      <a:r>
                        <a:rPr lang="en-GB" sz="1500" dirty="0"/>
                        <a:t>Product designers: greater expertise in</a:t>
                      </a:r>
                      <a:r>
                        <a:rPr lang="en-GB" sz="1500" baseline="0" dirty="0"/>
                        <a:t> designing manufacturable products Manufacturing engineers: know how systems engineering can be applied to the design of manufacturing systems </a:t>
                      </a:r>
                      <a:endParaRPr lang="en-GB" sz="1500" dirty="0"/>
                    </a:p>
                    <a:p>
                      <a:pPr marL="342900" lvl="0" indent="-342900">
                        <a:spcAft>
                          <a:spcPts val="0"/>
                        </a:spcAft>
                        <a:buSzPct val="100000"/>
                        <a:buFont typeface="Symbol"/>
                        <a:buChar char=""/>
                        <a:tabLst>
                          <a:tab pos="228600" algn="l"/>
                        </a:tabLst>
                      </a:pPr>
                      <a:r>
                        <a:rPr lang="en-GB" sz="1500" b="1" dirty="0" err="1"/>
                        <a:t>Apprenctices</a:t>
                      </a:r>
                      <a:r>
                        <a:rPr lang="en-GB" sz="1500" b="1" dirty="0"/>
                        <a:t>: </a:t>
                      </a:r>
                      <a:r>
                        <a:rPr lang="en-GB" sz="1500" dirty="0"/>
                        <a:t>greater capability to practice a systems approach to the design of manufacturable systems</a:t>
                      </a:r>
                    </a:p>
                    <a:p>
                      <a:pPr marL="342900" lvl="0" indent="-342900">
                        <a:spcAft>
                          <a:spcPts val="0"/>
                        </a:spcAft>
                        <a:buSzPct val="100000"/>
                        <a:buFont typeface="Symbol"/>
                        <a:buChar char=""/>
                        <a:tabLst>
                          <a:tab pos="228600" algn="l"/>
                        </a:tabLst>
                      </a:pPr>
                      <a:r>
                        <a:rPr lang="en-GB" sz="1500" b="1" dirty="0">
                          <a:latin typeface="Arial"/>
                          <a:ea typeface="Times New Roman"/>
                          <a:cs typeface="Times New Roman"/>
                        </a:rPr>
                        <a:t>Customers</a:t>
                      </a:r>
                      <a:endParaRPr lang="en-GB" sz="1500" dirty="0">
                        <a:latin typeface="Arial"/>
                        <a:ea typeface="Times New Roman"/>
                        <a:cs typeface="Times New Roman"/>
                      </a:endParaRPr>
                    </a:p>
                    <a:p>
                      <a:pPr marL="355600" lvl="0" indent="0">
                        <a:spcAft>
                          <a:spcPts val="0"/>
                        </a:spcAft>
                        <a:buSzPct val="100000"/>
                        <a:buFont typeface="Symbol"/>
                        <a:buNone/>
                        <a:tabLst>
                          <a:tab pos="228600" algn="l"/>
                        </a:tabLst>
                      </a:pPr>
                      <a:r>
                        <a:rPr lang="en-GB" sz="1500" dirty="0">
                          <a:latin typeface="Arial"/>
                          <a:ea typeface="Times New Roman"/>
                          <a:cs typeface="Times New Roman"/>
                        </a:rPr>
                        <a:t>Better</a:t>
                      </a:r>
                      <a:r>
                        <a:rPr lang="en-GB" sz="1500" baseline="0" dirty="0">
                          <a:latin typeface="Arial"/>
                          <a:ea typeface="Times New Roman"/>
                          <a:cs typeface="Times New Roman"/>
                        </a:rPr>
                        <a:t> quality product on time and cost</a:t>
                      </a:r>
                      <a:endParaRPr lang="en-GB" sz="1500" dirty="0">
                        <a:latin typeface="Arial"/>
                        <a:ea typeface="Times New Roman"/>
                        <a:cs typeface="Times New Roman"/>
                      </a:endParaRPr>
                    </a:p>
                  </a:txBody>
                  <a:tcPr marL="99692" marR="99692" marT="132923" marB="132923">
                    <a:lnL w="12700" cap="flat" cmpd="sng" algn="ctr">
                      <a:solidFill>
                        <a:srgbClr val="333399">
                          <a:lumMod val="75000"/>
                        </a:srgbClr>
                      </a:solidFill>
                      <a:prstDash val="solid"/>
                      <a:round/>
                      <a:headEnd type="none" w="med" len="med"/>
                      <a:tailEnd type="none" w="med" len="med"/>
                    </a:lnL>
                    <a:lnR w="12700" cap="flat" cmpd="sng" algn="ctr">
                      <a:solidFill>
                        <a:srgbClr val="333399">
                          <a:lumMod val="75000"/>
                        </a:srgbClr>
                      </a:solidFill>
                      <a:prstDash val="solid"/>
                      <a:round/>
                      <a:headEnd type="none" w="med" len="med"/>
                      <a:tailEnd type="none" w="med" len="med"/>
                    </a:lnR>
                    <a:lnT w="12700" cap="flat" cmpd="sng" algn="ctr">
                      <a:solidFill>
                        <a:srgbClr val="333399">
                          <a:lumMod val="75000"/>
                        </a:srgbClr>
                      </a:solidFill>
                      <a:prstDash val="solid"/>
                      <a:round/>
                      <a:headEnd type="none" w="med" len="med"/>
                      <a:tailEnd type="none" w="med" len="med"/>
                    </a:lnT>
                    <a:lnB w="12700" cap="flat" cmpd="sng" algn="ctr">
                      <a:solidFill>
                        <a:srgbClr val="333399">
                          <a:lumMod val="75000"/>
                        </a:srgbClr>
                      </a:solidFill>
                      <a:prstDash val="solid"/>
                      <a:round/>
                      <a:headEnd type="none" w="med" len="med"/>
                      <a:tailEnd type="none" w="med" len="med"/>
                    </a:lnB>
                  </a:tcPr>
                </a:tc>
                <a:extLst>
                  <a:ext uri="{0D108BD9-81ED-4DB2-BD59-A6C34878D82A}">
                    <a16:rowId xmlns:a16="http://schemas.microsoft.com/office/drawing/2014/main" val="10000"/>
                  </a:ext>
                </a:extLst>
              </a:tr>
              <a:tr h="2291594">
                <a:tc>
                  <a:txBody>
                    <a:bodyPr/>
                    <a:lstStyle/>
                    <a:p>
                      <a:pPr>
                        <a:spcAft>
                          <a:spcPts val="0"/>
                        </a:spcAft>
                      </a:pPr>
                      <a:r>
                        <a:rPr lang="en-GB" sz="1700" b="1" dirty="0"/>
                        <a:t>Deliverables</a:t>
                      </a:r>
                      <a:endParaRPr lang="en-GB" sz="2600" b="1" dirty="0"/>
                    </a:p>
                    <a:p>
                      <a:pPr>
                        <a:spcAft>
                          <a:spcPts val="0"/>
                        </a:spcAft>
                      </a:pPr>
                      <a:r>
                        <a:rPr lang="en-GB" sz="1500" dirty="0"/>
                        <a:t>At the end of the course delegates will have:</a:t>
                      </a:r>
                    </a:p>
                    <a:p>
                      <a:pPr marL="342900" lvl="0" indent="-342900">
                        <a:spcAft>
                          <a:spcPts val="0"/>
                        </a:spcAft>
                        <a:buSzPct val="100000"/>
                        <a:buFont typeface="Symbol"/>
                        <a:buChar char=""/>
                        <a:tabLst>
                          <a:tab pos="228600" algn="l"/>
                        </a:tabLst>
                      </a:pPr>
                      <a:r>
                        <a:rPr lang="en-GB" sz="1500" dirty="0"/>
                        <a:t>Increased knowledge and skill in applying Systems Engineering processes and </a:t>
                      </a:r>
                      <a:r>
                        <a:rPr lang="en-GB" sz="1500" baseline="0" dirty="0"/>
                        <a:t>tools to the design of munition products and their associated manufacturing systems.</a:t>
                      </a:r>
                      <a:endParaRPr lang="en-GB" sz="1500" dirty="0"/>
                    </a:p>
                    <a:p>
                      <a:pPr marL="342900" lvl="0" indent="-342900">
                        <a:spcAft>
                          <a:spcPts val="0"/>
                        </a:spcAft>
                        <a:buSzPct val="100000"/>
                        <a:buFont typeface="Symbol"/>
                        <a:buChar char=""/>
                        <a:tabLst>
                          <a:tab pos="228600" algn="l"/>
                        </a:tabLst>
                      </a:pPr>
                      <a:r>
                        <a:rPr lang="en-GB" sz="1500" dirty="0"/>
                        <a:t>Practiced using several key tools on a realistic case study.</a:t>
                      </a:r>
                    </a:p>
                    <a:p>
                      <a:pPr marL="342900" lvl="0" indent="-342900">
                        <a:spcAft>
                          <a:spcPts val="0"/>
                        </a:spcAft>
                        <a:buSzPct val="100000"/>
                        <a:buFont typeface="Symbol"/>
                        <a:buChar char=""/>
                        <a:tabLst>
                          <a:tab pos="228600" algn="l"/>
                        </a:tabLst>
                      </a:pPr>
                      <a:r>
                        <a:rPr lang="en-GB" sz="1500" dirty="0"/>
                        <a:t>Appreciation of concurrent design</a:t>
                      </a:r>
                    </a:p>
                  </a:txBody>
                  <a:tcPr marL="99692" marR="99692" marT="132923" marB="132923">
                    <a:lnL w="12700" cap="flat" cmpd="sng" algn="ctr">
                      <a:solidFill>
                        <a:srgbClr val="333399">
                          <a:lumMod val="75000"/>
                        </a:srgbClr>
                      </a:solidFill>
                      <a:prstDash val="solid"/>
                      <a:round/>
                      <a:headEnd type="none" w="med" len="med"/>
                      <a:tailEnd type="none" w="med" len="med"/>
                    </a:lnL>
                    <a:lnR w="12700" cap="flat" cmpd="sng" algn="ctr">
                      <a:solidFill>
                        <a:srgbClr val="333399">
                          <a:lumMod val="75000"/>
                        </a:srgbClr>
                      </a:solidFill>
                      <a:prstDash val="solid"/>
                      <a:round/>
                      <a:headEnd type="none" w="med" len="med"/>
                      <a:tailEnd type="none" w="med" len="med"/>
                    </a:lnR>
                    <a:lnT w="12700" cap="flat" cmpd="sng" algn="ctr">
                      <a:solidFill>
                        <a:srgbClr val="333399">
                          <a:lumMod val="75000"/>
                        </a:srgbClr>
                      </a:solidFill>
                      <a:prstDash val="solid"/>
                      <a:round/>
                      <a:headEnd type="none" w="med" len="med"/>
                      <a:tailEnd type="none" w="med" len="med"/>
                    </a:lnT>
                    <a:lnB w="12700" cap="flat" cmpd="sng" algn="ctr">
                      <a:solidFill>
                        <a:srgbClr val="333399">
                          <a:lumMod val="75000"/>
                        </a:srgbClr>
                      </a:solidFill>
                      <a:prstDash val="solid"/>
                      <a:round/>
                      <a:headEnd type="none" w="med" len="med"/>
                      <a:tailEnd type="none" w="med" len="med"/>
                    </a:lnB>
                  </a:tcPr>
                </a:tc>
                <a:tc>
                  <a:txBody>
                    <a:bodyPr/>
                    <a:lstStyle/>
                    <a:p>
                      <a:pPr>
                        <a:spcAft>
                          <a:spcPts val="0"/>
                        </a:spcAft>
                      </a:pPr>
                      <a:r>
                        <a:rPr lang="en-GB" sz="1700" b="1" dirty="0"/>
                        <a:t>Measures of Success</a:t>
                      </a:r>
                      <a:endParaRPr lang="en-GB" sz="2600" b="1" dirty="0"/>
                    </a:p>
                    <a:p>
                      <a:pPr marL="342900" lvl="0" indent="-342900">
                        <a:spcAft>
                          <a:spcPts val="0"/>
                        </a:spcAft>
                        <a:buFont typeface="Symbol"/>
                        <a:buChar char=""/>
                        <a:tabLst>
                          <a:tab pos="228600" algn="l"/>
                        </a:tabLst>
                      </a:pPr>
                      <a:r>
                        <a:rPr lang="en-GB" sz="1500" dirty="0"/>
                        <a:t>Delegates</a:t>
                      </a:r>
                      <a:r>
                        <a:rPr lang="en-GB" sz="1500" baseline="0" dirty="0"/>
                        <a:t> </a:t>
                      </a:r>
                      <a:r>
                        <a:rPr lang="en-GB" sz="1500" dirty="0"/>
                        <a:t>apply the</a:t>
                      </a:r>
                      <a:r>
                        <a:rPr lang="en-GB" sz="1500" baseline="0" dirty="0"/>
                        <a:t> Systems Engineering approach and tool set to the design of manufacturable product and associated manufacturing systems</a:t>
                      </a:r>
                      <a:endParaRPr lang="en-GB" sz="1500" dirty="0">
                        <a:latin typeface="Arial"/>
                        <a:ea typeface="Times New Roman"/>
                        <a:cs typeface="Times New Roman"/>
                      </a:endParaRPr>
                    </a:p>
                  </a:txBody>
                  <a:tcPr marL="99692" marR="99692" marT="132923" marB="0">
                    <a:lnL w="12700" cap="flat" cmpd="sng" algn="ctr">
                      <a:solidFill>
                        <a:srgbClr val="333399">
                          <a:lumMod val="75000"/>
                        </a:srgbClr>
                      </a:solidFill>
                      <a:prstDash val="solid"/>
                      <a:round/>
                      <a:headEnd type="none" w="med" len="med"/>
                      <a:tailEnd type="none" w="med" len="med"/>
                    </a:lnL>
                    <a:lnR w="12700" cap="flat" cmpd="sng" algn="ctr">
                      <a:solidFill>
                        <a:srgbClr val="333399">
                          <a:lumMod val="75000"/>
                        </a:srgbClr>
                      </a:solidFill>
                      <a:prstDash val="solid"/>
                      <a:round/>
                      <a:headEnd type="none" w="med" len="med"/>
                      <a:tailEnd type="none" w="med" len="med"/>
                    </a:lnR>
                    <a:lnT w="12700" cap="flat" cmpd="sng" algn="ctr">
                      <a:solidFill>
                        <a:srgbClr val="333399">
                          <a:lumMod val="75000"/>
                        </a:srgbClr>
                      </a:solidFill>
                      <a:prstDash val="solid"/>
                      <a:round/>
                      <a:headEnd type="none" w="med" len="med"/>
                      <a:tailEnd type="none" w="med" len="med"/>
                    </a:lnT>
                    <a:lnB w="12700" cap="flat" cmpd="sng" algn="ctr">
                      <a:solidFill>
                        <a:srgbClr val="333399">
                          <a:lumMod val="75000"/>
                        </a:srgbClr>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947770257"/>
      </p:ext>
    </p:extLst>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2"/>
          <p:cNvSpPr>
            <a:spLocks noChangeArrowheads="1"/>
          </p:cNvSpPr>
          <p:nvPr/>
        </p:nvSpPr>
        <p:spPr bwMode="auto">
          <a:xfrm>
            <a:off x="2700074" y="3288460"/>
            <a:ext cx="7072576" cy="71744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p>
            <a:pPr marL="527552" lvl="1" eaLnBrk="0" hangingPunct="0">
              <a:spcBef>
                <a:spcPct val="20000"/>
              </a:spcBef>
              <a:buSzPct val="100000"/>
            </a:pPr>
            <a:r>
              <a:rPr lang="en-GB" sz="4062" b="1" dirty="0">
                <a:latin typeface="Arial Black" charset="0"/>
              </a:rPr>
              <a:t>try to enjoy yourself !!</a:t>
            </a:r>
          </a:p>
        </p:txBody>
      </p:sp>
      <p:sp>
        <p:nvSpPr>
          <p:cNvPr id="10242" name="Text Box 3"/>
          <p:cNvSpPr txBox="1">
            <a:spLocks noChangeArrowheads="1"/>
          </p:cNvSpPr>
          <p:nvPr/>
        </p:nvSpPr>
        <p:spPr bwMode="auto">
          <a:xfrm>
            <a:off x="5457094" y="1994389"/>
            <a:ext cx="1228221" cy="71744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4062" dirty="0">
                <a:latin typeface="Arial Black" charset="0"/>
              </a:rPr>
              <a:t>and</a:t>
            </a:r>
            <a:endParaRPr lang="en-US" sz="4062" dirty="0">
              <a:latin typeface="Arial Black" charset="0"/>
            </a:endParaRPr>
          </a:p>
        </p:txBody>
      </p:sp>
    </p:spTree>
    <p:extLst>
      <p:ext uri="{BB962C8B-B14F-4D97-AF65-F5344CB8AC3E}">
        <p14:creationId xmlns:p14="http://schemas.microsoft.com/office/powerpoint/2010/main" val="27647752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4"/>
          <p:cNvSpPr>
            <a:spLocks noGrp="1"/>
          </p:cNvSpPr>
          <p:nvPr>
            <p:ph type="title"/>
          </p:nvPr>
        </p:nvSpPr>
        <p:spPr>
          <a:xfrm>
            <a:off x="1665767" y="546652"/>
            <a:ext cx="6489700" cy="489206"/>
          </a:xfrm>
        </p:spPr>
        <p:txBody>
          <a:bodyPr>
            <a:normAutofit fontScale="90000"/>
          </a:bodyPr>
          <a:lstStyle/>
          <a:p>
            <a:r>
              <a:rPr lang="en-US" dirty="0">
                <a:latin typeface="Arial" charset="0"/>
              </a:rPr>
              <a:t>The Approach</a:t>
            </a:r>
          </a:p>
        </p:txBody>
      </p:sp>
      <p:sp>
        <p:nvSpPr>
          <p:cNvPr id="2" name="Slide Number Placeholder 1"/>
          <p:cNvSpPr>
            <a:spLocks noGrp="1"/>
          </p:cNvSpPr>
          <p:nvPr>
            <p:ph type="sldNum" sz="quarter" idx="4"/>
          </p:nvPr>
        </p:nvSpPr>
        <p:spPr/>
        <p:txBody>
          <a:bodyPr/>
          <a:lstStyle/>
          <a:p>
            <a:fld id="{88DF2562-BD44-084A-B762-9888F92EA8E5}" type="slidenum">
              <a:rPr lang="en-US" smtClean="0"/>
              <a:pPr/>
              <a:t>23</a:t>
            </a:fld>
            <a:endParaRPr lang="en-US" dirty="0"/>
          </a:p>
        </p:txBody>
      </p:sp>
      <p:sp>
        <p:nvSpPr>
          <p:cNvPr id="26626" name="Rectangle 5"/>
          <p:cNvSpPr>
            <a:spLocks noChangeArrowheads="1"/>
          </p:cNvSpPr>
          <p:nvPr/>
        </p:nvSpPr>
        <p:spPr bwMode="auto">
          <a:xfrm>
            <a:off x="2188539" y="1780304"/>
            <a:ext cx="3047653" cy="407034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p>
            <a:r>
              <a:rPr lang="en-US" sz="2585" dirty="0"/>
              <a:t>不聞不若聞之</a:t>
            </a:r>
          </a:p>
          <a:p>
            <a:r>
              <a:rPr lang="en-US" sz="2585" dirty="0"/>
              <a:t>聞之不若見之</a:t>
            </a:r>
          </a:p>
          <a:p>
            <a:r>
              <a:rPr lang="en-US" sz="2585" dirty="0"/>
              <a:t>見之不若知之</a:t>
            </a:r>
          </a:p>
          <a:p>
            <a:r>
              <a:rPr lang="en-US" sz="2585" dirty="0"/>
              <a:t>知之不若行之</a:t>
            </a:r>
          </a:p>
          <a:p>
            <a:r>
              <a:rPr lang="en-US" sz="2585" dirty="0"/>
              <a:t>學至於行之而止矣不闻不若闻之</a:t>
            </a:r>
          </a:p>
          <a:p>
            <a:r>
              <a:rPr lang="en-US" sz="2585" dirty="0"/>
              <a:t>闻之不若见之</a:t>
            </a:r>
          </a:p>
          <a:p>
            <a:r>
              <a:rPr lang="en-US" sz="2585" dirty="0"/>
              <a:t>见之不若知之</a:t>
            </a:r>
          </a:p>
          <a:p>
            <a:r>
              <a:rPr lang="en-US" sz="2585" dirty="0"/>
              <a:t>知之不若行之</a:t>
            </a:r>
          </a:p>
          <a:p>
            <a:r>
              <a:rPr lang="en-US" sz="2585" dirty="0"/>
              <a:t>学至于行之而止矣</a:t>
            </a:r>
            <a:endParaRPr lang="en-GB" sz="2585" dirty="0"/>
          </a:p>
        </p:txBody>
      </p:sp>
      <p:sp>
        <p:nvSpPr>
          <p:cNvPr id="3" name="Rectangle 2"/>
          <p:cNvSpPr/>
          <p:nvPr/>
        </p:nvSpPr>
        <p:spPr>
          <a:xfrm>
            <a:off x="2112768" y="1282364"/>
            <a:ext cx="2507418" cy="433196"/>
          </a:xfrm>
          <a:prstGeom prst="rect">
            <a:avLst/>
          </a:prstGeom>
        </p:spPr>
        <p:txBody>
          <a:bodyPr wrap="square">
            <a:spAutoFit/>
          </a:bodyPr>
          <a:lstStyle/>
          <a:p>
            <a:r>
              <a:rPr lang="en-US" sz="2215" b="1" dirty="0"/>
              <a:t>Chinese Proverb</a:t>
            </a:r>
          </a:p>
        </p:txBody>
      </p:sp>
      <p:sp>
        <p:nvSpPr>
          <p:cNvPr id="5" name="TextBox 4"/>
          <p:cNvSpPr txBox="1"/>
          <p:nvPr/>
        </p:nvSpPr>
        <p:spPr>
          <a:xfrm>
            <a:off x="6955810" y="1939563"/>
            <a:ext cx="3281091" cy="3416320"/>
          </a:xfrm>
          <a:prstGeom prst="rect">
            <a:avLst/>
          </a:prstGeom>
          <a:noFill/>
        </p:spPr>
        <p:txBody>
          <a:bodyPr wrap="square" rtlCol="0">
            <a:spAutoFit/>
          </a:bodyPr>
          <a:lstStyle/>
          <a:p>
            <a:r>
              <a:rPr lang="en-US" sz="2400" dirty="0"/>
              <a:t>Tell me and I’ll forget</a:t>
            </a:r>
          </a:p>
          <a:p>
            <a:endParaRPr lang="en-US" sz="2400" dirty="0"/>
          </a:p>
          <a:p>
            <a:endParaRPr lang="en-US" sz="2400" dirty="0"/>
          </a:p>
          <a:p>
            <a:r>
              <a:rPr lang="en-US" sz="2400" dirty="0"/>
              <a:t>Show me and I’ll remember</a:t>
            </a:r>
          </a:p>
          <a:p>
            <a:endParaRPr lang="en-US" sz="2400" dirty="0"/>
          </a:p>
          <a:p>
            <a:endParaRPr lang="en-US" sz="2400" dirty="0"/>
          </a:p>
          <a:p>
            <a:r>
              <a:rPr lang="en-US" sz="2400" dirty="0"/>
              <a:t>Involve me and I will understand</a:t>
            </a:r>
          </a:p>
        </p:txBody>
      </p:sp>
    </p:spTree>
    <p:extLst>
      <p:ext uri="{BB962C8B-B14F-4D97-AF65-F5344CB8AC3E}">
        <p14:creationId xmlns:p14="http://schemas.microsoft.com/office/powerpoint/2010/main" val="357083004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662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p:bldP spid="3" grpId="0"/>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4FA77-471C-4C47-A24E-12FA63B65EAA}"/>
              </a:ext>
            </a:extLst>
          </p:cNvPr>
          <p:cNvSpPr>
            <a:spLocks noGrp="1"/>
          </p:cNvSpPr>
          <p:nvPr>
            <p:ph type="title"/>
          </p:nvPr>
        </p:nvSpPr>
        <p:spPr/>
        <p:txBody>
          <a:bodyPr/>
          <a:lstStyle/>
          <a:p>
            <a:r>
              <a:rPr lang="en-GB" dirty="0"/>
              <a:t>Reading List!</a:t>
            </a:r>
          </a:p>
        </p:txBody>
      </p:sp>
      <p:sp>
        <p:nvSpPr>
          <p:cNvPr id="3" name="Content Placeholder 2">
            <a:extLst>
              <a:ext uri="{FF2B5EF4-FFF2-40B4-BE49-F238E27FC236}">
                <a16:creationId xmlns:a16="http://schemas.microsoft.com/office/drawing/2014/main" id="{58CB8576-4A14-4393-9C5D-1867B59A8724}"/>
              </a:ext>
            </a:extLst>
          </p:cNvPr>
          <p:cNvSpPr>
            <a:spLocks noGrp="1"/>
          </p:cNvSpPr>
          <p:nvPr>
            <p:ph sz="half" idx="1"/>
          </p:nvPr>
        </p:nvSpPr>
        <p:spPr>
          <a:xfrm>
            <a:off x="432223" y="1296828"/>
            <a:ext cx="11327553" cy="5199063"/>
          </a:xfrm>
        </p:spPr>
        <p:txBody>
          <a:bodyPr>
            <a:normAutofit/>
          </a:bodyPr>
          <a:lstStyle/>
          <a:p>
            <a:pPr algn="l" fontAlgn="base"/>
            <a:r>
              <a:rPr lang="en-GB" sz="2000" b="0" i="0" dirty="0">
                <a:solidFill>
                  <a:schemeClr val="tx1"/>
                </a:solidFill>
                <a:effectLst/>
                <a:latin typeface="Calibri" panose="020F0502020204030204" pitchFamily="34" charset="0"/>
              </a:rPr>
              <a:t>Soft Systems Thinking Methodology and the Management of Change (Brian Wilson, </a:t>
            </a:r>
            <a:r>
              <a:rPr lang="en-GB" sz="2000" b="0" i="0" dirty="0" err="1">
                <a:solidFill>
                  <a:schemeClr val="tx1"/>
                </a:solidFill>
                <a:effectLst/>
                <a:latin typeface="Calibri" panose="020F0502020204030204" pitchFamily="34" charset="0"/>
              </a:rPr>
              <a:t>Kees</a:t>
            </a:r>
            <a:r>
              <a:rPr lang="en-GB" sz="2000" b="0" i="0" dirty="0">
                <a:solidFill>
                  <a:schemeClr val="tx1"/>
                </a:solidFill>
                <a:effectLst/>
                <a:latin typeface="Calibri" panose="020F0502020204030204" pitchFamily="34" charset="0"/>
              </a:rPr>
              <a:t> van </a:t>
            </a:r>
            <a:r>
              <a:rPr lang="en-GB" sz="2000" b="0" i="0" dirty="0" err="1">
                <a:solidFill>
                  <a:schemeClr val="tx1"/>
                </a:solidFill>
                <a:effectLst/>
                <a:latin typeface="Calibri" panose="020F0502020204030204" pitchFamily="34" charset="0"/>
              </a:rPr>
              <a:t>Haperen</a:t>
            </a:r>
            <a:r>
              <a:rPr lang="en-GB" sz="2000" b="0" i="0" dirty="0">
                <a:solidFill>
                  <a:schemeClr val="tx1"/>
                </a:solidFill>
                <a:effectLst/>
                <a:latin typeface="Calibri" panose="020F0502020204030204" pitchFamily="34" charset="0"/>
              </a:rPr>
              <a:t>)</a:t>
            </a:r>
          </a:p>
          <a:p>
            <a:pPr algn="l" fontAlgn="base"/>
            <a:r>
              <a:rPr lang="en-GB" sz="2000" b="0" i="0" dirty="0">
                <a:solidFill>
                  <a:schemeClr val="tx1"/>
                </a:solidFill>
                <a:effectLst/>
                <a:latin typeface="Calibri" panose="020F0502020204030204" pitchFamily="34" charset="0"/>
              </a:rPr>
              <a:t>The Fifth Discipline (Peter M Senge)</a:t>
            </a:r>
          </a:p>
          <a:p>
            <a:pPr algn="l" fontAlgn="base"/>
            <a:r>
              <a:rPr lang="en-GB" sz="2000" b="0" i="0" dirty="0">
                <a:solidFill>
                  <a:schemeClr val="tx1"/>
                </a:solidFill>
                <a:effectLst/>
                <a:latin typeface="Calibri" panose="020F0502020204030204" pitchFamily="34" charset="0"/>
              </a:rPr>
              <a:t>Engineering a Safer World (Nancy </a:t>
            </a:r>
            <a:r>
              <a:rPr lang="en-GB" sz="2000" b="0" i="0" dirty="0" err="1">
                <a:solidFill>
                  <a:schemeClr val="tx1"/>
                </a:solidFill>
                <a:effectLst/>
                <a:latin typeface="Calibri" panose="020F0502020204030204" pitchFamily="34" charset="0"/>
              </a:rPr>
              <a:t>Leverson</a:t>
            </a:r>
            <a:r>
              <a:rPr lang="en-GB" sz="2000" b="0" i="0" dirty="0">
                <a:solidFill>
                  <a:schemeClr val="tx1"/>
                </a:solidFill>
                <a:effectLst/>
                <a:latin typeface="Calibri" panose="020F0502020204030204" pitchFamily="34" charset="0"/>
              </a:rPr>
              <a:t>)**</a:t>
            </a:r>
          </a:p>
          <a:p>
            <a:pPr algn="l" fontAlgn="base"/>
            <a:r>
              <a:rPr lang="en-GB" sz="2000" b="0" i="0" dirty="0">
                <a:solidFill>
                  <a:schemeClr val="tx1"/>
                </a:solidFill>
                <a:effectLst/>
                <a:latin typeface="Calibri" panose="020F0502020204030204" pitchFamily="34" charset="0"/>
              </a:rPr>
              <a:t>Soft Systems Methodology in Action (</a:t>
            </a:r>
            <a:r>
              <a:rPr lang="en-GB" sz="2000" b="0" i="0" dirty="0" err="1">
                <a:solidFill>
                  <a:schemeClr val="tx1"/>
                </a:solidFill>
                <a:effectLst/>
                <a:latin typeface="Calibri" panose="020F0502020204030204" pitchFamily="34" charset="0"/>
              </a:rPr>
              <a:t>Checkland</a:t>
            </a:r>
            <a:r>
              <a:rPr lang="en-GB" sz="2000" b="0" i="0" dirty="0">
                <a:solidFill>
                  <a:schemeClr val="tx1"/>
                </a:solidFill>
                <a:effectLst/>
                <a:latin typeface="Calibri" panose="020F0502020204030204" pitchFamily="34" charset="0"/>
              </a:rPr>
              <a:t>)**</a:t>
            </a:r>
          </a:p>
          <a:p>
            <a:pPr algn="l" fontAlgn="base"/>
            <a:r>
              <a:rPr lang="en-GB" sz="2000" b="0" i="0" dirty="0">
                <a:solidFill>
                  <a:schemeClr val="tx1"/>
                </a:solidFill>
                <a:effectLst/>
                <a:latin typeface="Calibri" panose="020F0502020204030204" pitchFamily="34" charset="0"/>
              </a:rPr>
              <a:t>Systems Thinkers (Magnus Ramage, Karen Shipp)</a:t>
            </a:r>
          </a:p>
          <a:p>
            <a:pPr algn="l" fontAlgn="base"/>
            <a:r>
              <a:rPr lang="en-GB" sz="2000" b="0" i="0" dirty="0">
                <a:solidFill>
                  <a:schemeClr val="tx1"/>
                </a:solidFill>
                <a:effectLst/>
                <a:latin typeface="Calibri" panose="020F0502020204030204" pitchFamily="34" charset="0"/>
              </a:rPr>
              <a:t>Systems Thinking, Systems Practice. (</a:t>
            </a:r>
            <a:r>
              <a:rPr lang="en-GB" sz="2000" b="0" i="0" dirty="0" err="1">
                <a:solidFill>
                  <a:schemeClr val="tx1"/>
                </a:solidFill>
                <a:effectLst/>
                <a:latin typeface="Calibri" panose="020F0502020204030204" pitchFamily="34" charset="0"/>
              </a:rPr>
              <a:t>Checkland</a:t>
            </a:r>
            <a:r>
              <a:rPr lang="en-GB" sz="2000" b="0" i="0" dirty="0">
                <a:solidFill>
                  <a:schemeClr val="tx1"/>
                </a:solidFill>
                <a:effectLst/>
                <a:latin typeface="Calibri" panose="020F0502020204030204" pitchFamily="34" charset="0"/>
              </a:rPr>
              <a:t>)**</a:t>
            </a:r>
          </a:p>
          <a:p>
            <a:pPr algn="l" fontAlgn="base"/>
            <a:r>
              <a:rPr lang="en-GB" sz="2000" b="0" i="0" dirty="0">
                <a:solidFill>
                  <a:schemeClr val="tx1"/>
                </a:solidFill>
                <a:effectLst/>
                <a:latin typeface="Calibri" panose="020F0502020204030204" pitchFamily="34" charset="0"/>
              </a:rPr>
              <a:t>Systems Engineering a 21st century systems methodology</a:t>
            </a:r>
          </a:p>
          <a:p>
            <a:pPr algn="l" fontAlgn="base"/>
            <a:endParaRPr lang="en-GB" dirty="0">
              <a:solidFill>
                <a:schemeClr val="tx1"/>
              </a:solidFill>
              <a:latin typeface="Calibri" panose="020F0502020204030204" pitchFamily="34" charset="0"/>
            </a:endParaRPr>
          </a:p>
          <a:p>
            <a:pPr algn="l" fontAlgn="base"/>
            <a:r>
              <a:rPr lang="en-GB" dirty="0">
                <a:solidFill>
                  <a:schemeClr val="tx1"/>
                </a:solidFill>
                <a:latin typeface="Calibri" panose="020F0502020204030204" pitchFamily="34" charset="0"/>
              </a:rPr>
              <a:t>Papers:- </a:t>
            </a:r>
          </a:p>
          <a:p>
            <a:pPr lvl="1" fontAlgn="base"/>
            <a:r>
              <a:rPr lang="en-GB" dirty="0"/>
              <a:t>Potential Failure Mode and Effects Analysis in Design (Design FMEA),</a:t>
            </a:r>
            <a:endParaRPr lang="en-GB" dirty="0">
              <a:solidFill>
                <a:schemeClr val="tx1"/>
              </a:solidFill>
              <a:latin typeface="Calibri" panose="020F0502020204030204" pitchFamily="34" charset="0"/>
            </a:endParaRPr>
          </a:p>
          <a:p>
            <a:pPr lvl="1" fontAlgn="base"/>
            <a:r>
              <a:rPr lang="en-GB" dirty="0"/>
              <a:t>A Functional Approach to Quality Function Deployment</a:t>
            </a:r>
          </a:p>
          <a:p>
            <a:pPr lvl="1" fontAlgn="base"/>
            <a:r>
              <a:rPr lang="en-GB" dirty="0"/>
              <a:t>A Systems Approach to Failure Modes, Mechanisms, Effects and Causes</a:t>
            </a:r>
          </a:p>
          <a:p>
            <a:pPr lvl="1" fontAlgn="base"/>
            <a:endParaRPr lang="en-GB" dirty="0"/>
          </a:p>
          <a:p>
            <a:endParaRPr lang="en-GB" dirty="0"/>
          </a:p>
        </p:txBody>
      </p:sp>
    </p:spTree>
    <p:extLst>
      <p:ext uri="{BB962C8B-B14F-4D97-AF65-F5344CB8AC3E}">
        <p14:creationId xmlns:p14="http://schemas.microsoft.com/office/powerpoint/2010/main" val="34976697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7"/>
          </p:nvPr>
        </p:nvSpPr>
        <p:spPr>
          <a:xfrm>
            <a:off x="576000" y="2400300"/>
            <a:ext cx="11323200" cy="3683700"/>
          </a:xfrm>
        </p:spPr>
        <p:txBody>
          <a:bodyPr/>
          <a:lstStyle/>
          <a:p>
            <a:pPr marL="0" indent="0" algn="ctr">
              <a:buNone/>
            </a:pPr>
            <a:r>
              <a:rPr lang="en-GB" sz="3600" dirty="0">
                <a:latin typeface="Comic Sans MS" panose="030F0702030302020204" pitchFamily="66" charset="0"/>
              </a:rPr>
              <a:t>One good reason for NOT doing systems thinking is that it prevents that lovely adrenalin rush you get when everything goes horribly wrong</a:t>
            </a:r>
          </a:p>
        </p:txBody>
      </p:sp>
      <p:sp>
        <p:nvSpPr>
          <p:cNvPr id="2" name="Title 1"/>
          <p:cNvSpPr>
            <a:spLocks noGrp="1"/>
          </p:cNvSpPr>
          <p:nvPr>
            <p:ph type="title" idx="4294967295"/>
          </p:nvPr>
        </p:nvSpPr>
        <p:spPr>
          <a:xfrm>
            <a:off x="868363" y="788988"/>
            <a:ext cx="11323637" cy="338137"/>
          </a:xfrm>
        </p:spPr>
        <p:txBody>
          <a:bodyPr>
            <a:normAutofit fontScale="90000"/>
          </a:bodyPr>
          <a:lstStyle/>
          <a:p>
            <a:r>
              <a:rPr lang="en-GB" dirty="0"/>
              <a:t>Why Bother with Systems Thinking?</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25</a:t>
            </a:fld>
            <a:endParaRPr lang="en-AU" dirty="0"/>
          </a:p>
        </p:txBody>
      </p:sp>
    </p:spTree>
    <p:extLst>
      <p:ext uri="{BB962C8B-B14F-4D97-AF65-F5344CB8AC3E}">
        <p14:creationId xmlns:p14="http://schemas.microsoft.com/office/powerpoint/2010/main" val="29529535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7"/>
          </p:nvPr>
        </p:nvSpPr>
        <p:spPr>
          <a:xfrm>
            <a:off x="1595175" y="1188162"/>
            <a:ext cx="7072575" cy="3638075"/>
          </a:xfrm>
        </p:spPr>
        <p:txBody>
          <a:bodyPr/>
          <a:lstStyle/>
          <a:p>
            <a:endParaRPr lang="en-GB" sz="2800" dirty="0">
              <a:latin typeface="Comic Sans MS" panose="030F0702030302020204" pitchFamily="66" charset="0"/>
            </a:endParaRPr>
          </a:p>
          <a:p>
            <a:endParaRPr lang="en-GB" sz="2800" dirty="0">
              <a:latin typeface="Comic Sans MS" panose="030F0702030302020204" pitchFamily="66" charset="0"/>
            </a:endParaRPr>
          </a:p>
          <a:p>
            <a:endParaRPr lang="en-GB" sz="2800" dirty="0">
              <a:latin typeface="Comic Sans MS" panose="030F0702030302020204" pitchFamily="66" charset="0"/>
            </a:endParaRPr>
          </a:p>
          <a:p>
            <a:endParaRPr lang="en-GB" sz="2800" dirty="0">
              <a:latin typeface="Comic Sans MS" panose="030F0702030302020204" pitchFamily="66" charset="0"/>
            </a:endParaRPr>
          </a:p>
          <a:p>
            <a:endParaRPr lang="en-GB" sz="2800" dirty="0">
              <a:latin typeface="Comic Sans MS" panose="030F0702030302020204" pitchFamily="66" charset="0"/>
            </a:endParaRPr>
          </a:p>
          <a:p>
            <a:endParaRPr lang="en-GB" sz="2800" dirty="0">
              <a:latin typeface="Comic Sans MS" panose="030F0702030302020204" pitchFamily="66" charset="0"/>
            </a:endParaRPr>
          </a:p>
          <a:p>
            <a:endParaRPr lang="en-GB" sz="2800" dirty="0">
              <a:latin typeface="Comic Sans MS" panose="030F0702030302020204" pitchFamily="66" charset="0"/>
            </a:endParaRPr>
          </a:p>
          <a:p>
            <a:endParaRPr lang="en-GB" sz="2800" dirty="0">
              <a:latin typeface="Comic Sans MS" panose="030F0702030302020204" pitchFamily="66" charset="0"/>
            </a:endParaRPr>
          </a:p>
          <a:p>
            <a:r>
              <a:rPr lang="en-GB" sz="2800" dirty="0">
                <a:latin typeface="Comic Sans MS" panose="030F0702030302020204" pitchFamily="66" charset="0"/>
              </a:rPr>
              <a:t>The most important thing about Systems Engineering is that you think!</a:t>
            </a:r>
          </a:p>
        </p:txBody>
      </p:sp>
      <p:sp>
        <p:nvSpPr>
          <p:cNvPr id="2" name="Title 1"/>
          <p:cNvSpPr>
            <a:spLocks noGrp="1"/>
          </p:cNvSpPr>
          <p:nvPr>
            <p:ph type="title" idx="4294967295"/>
          </p:nvPr>
        </p:nvSpPr>
        <p:spPr>
          <a:xfrm>
            <a:off x="868363" y="788988"/>
            <a:ext cx="11323637" cy="338137"/>
          </a:xfrm>
        </p:spPr>
        <p:txBody>
          <a:bodyPr>
            <a:normAutofit fontScale="90000"/>
          </a:bodyPr>
          <a:lstStyle/>
          <a:p>
            <a:r>
              <a:rPr lang="en-GB" dirty="0"/>
              <a:t>Systems Engineering MSc, Day one, Slide one.</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26</a:t>
            </a:fld>
            <a:endParaRPr lang="en-AU" dirty="0"/>
          </a:p>
        </p:txBody>
      </p:sp>
      <p:pic>
        <p:nvPicPr>
          <p:cNvPr id="1027" name="Picture 3" descr="C:\Users\rogd0088\AppData\Local\Microsoft\Windows\Temporary Internet Files\Content.IE5\GE8P74OG\brain-cog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9912" y="1359375"/>
            <a:ext cx="3305175" cy="3295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93714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868363" y="788988"/>
            <a:ext cx="11323637" cy="338137"/>
          </a:xfrm>
        </p:spPr>
        <p:txBody>
          <a:bodyPr>
            <a:normAutofit fontScale="90000"/>
          </a:bodyPr>
          <a:lstStyle/>
          <a:p>
            <a:r>
              <a:rPr lang="en-GB" dirty="0"/>
              <a:t>What Makes You Think?</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27</a:t>
            </a:fld>
            <a:endParaRPr lang="en-AU" dirty="0"/>
          </a:p>
        </p:txBody>
      </p:sp>
      <p:pic>
        <p:nvPicPr>
          <p:cNvPr id="5" name="Picture 8" descr="Stop and Think"/>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1857829" y="1498238"/>
            <a:ext cx="7126514" cy="48366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834705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16205" y="48715"/>
            <a:ext cx="10058400" cy="1450757"/>
          </a:xfrm>
        </p:spPr>
        <p:txBody>
          <a:bodyPr/>
          <a:lstStyle/>
          <a:p>
            <a:r>
              <a:rPr lang="en-GB" altLang="en-US" dirty="0"/>
              <a:t>Design failures (1)</a:t>
            </a:r>
          </a:p>
        </p:txBody>
      </p:sp>
      <p:sp>
        <p:nvSpPr>
          <p:cNvPr id="15363" name="Rectangle 3"/>
          <p:cNvSpPr>
            <a:spLocks noGrp="1" noChangeArrowheads="1"/>
          </p:cNvSpPr>
          <p:nvPr>
            <p:ph idx="1"/>
          </p:nvPr>
        </p:nvSpPr>
        <p:spPr>
          <a:xfrm>
            <a:off x="732799" y="1499472"/>
            <a:ext cx="10364452" cy="3424107"/>
          </a:xfrm>
        </p:spPr>
        <p:txBody>
          <a:bodyPr/>
          <a:lstStyle/>
          <a:p>
            <a:r>
              <a:rPr lang="en-GB" altLang="en-US" sz="2000" dirty="0"/>
              <a:t>We can’t ignore Systems issues if our designs are to function properly.</a:t>
            </a:r>
          </a:p>
          <a:p>
            <a:endParaRPr lang="en-GB" altLang="en-US" dirty="0"/>
          </a:p>
        </p:txBody>
      </p:sp>
      <p:grpSp>
        <p:nvGrpSpPr>
          <p:cNvPr id="62472" name="Group 8"/>
          <p:cNvGrpSpPr>
            <a:grpSpLocks/>
          </p:cNvGrpSpPr>
          <p:nvPr/>
        </p:nvGrpSpPr>
        <p:grpSpPr bwMode="auto">
          <a:xfrm>
            <a:off x="953461" y="2059412"/>
            <a:ext cx="3589964" cy="4150888"/>
            <a:chOff x="238" y="2807"/>
            <a:chExt cx="1374" cy="1784"/>
          </a:xfrm>
        </p:grpSpPr>
        <p:pic>
          <p:nvPicPr>
            <p:cNvPr id="15368" name="Picture 5" descr="DSC_2860"/>
            <p:cNvPicPr>
              <a:picLocks noChangeAspect="1" noChangeArrowheads="1"/>
            </p:cNvPicPr>
            <p:nvPr/>
          </p:nvPicPr>
          <p:blipFill>
            <a:blip r:embed="rId2">
              <a:extLst>
                <a:ext uri="{28A0092B-C50C-407E-A947-70E740481C1C}">
                  <a14:useLocalDpi xmlns:a14="http://schemas.microsoft.com/office/drawing/2010/main" val="0"/>
                </a:ext>
              </a:extLst>
            </a:blip>
            <a:srcRect l="32085" t="21455" r="36272" b="30942"/>
            <a:stretch>
              <a:fillRect/>
            </a:stretch>
          </p:blipFill>
          <p:spPr bwMode="auto">
            <a:xfrm>
              <a:off x="238" y="2807"/>
              <a:ext cx="1361" cy="1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9" name="Text Box 6"/>
            <p:cNvSpPr txBox="1">
              <a:spLocks noChangeArrowheads="1"/>
            </p:cNvSpPr>
            <p:nvPr/>
          </p:nvSpPr>
          <p:spPr bwMode="auto">
            <a:xfrm>
              <a:off x="238" y="4379"/>
              <a:ext cx="1374"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charset="0"/>
                <a:buChar char="•"/>
                <a:defRPr sz="2400">
                  <a:solidFill>
                    <a:schemeClr val="tx1"/>
                  </a:solidFill>
                  <a:latin typeface="Arial" charset="0"/>
                  <a:cs typeface="Arial" charset="0"/>
                </a:defRPr>
              </a:lvl1pPr>
              <a:lvl2pPr marL="742950" indent="-285750" algn="l" eaLnBrk="0" hangingPunct="0">
                <a:spcBef>
                  <a:spcPct val="20000"/>
                </a:spcBef>
                <a:buFont typeface="Arial" charset="0"/>
                <a:buChar char="•"/>
                <a:defRPr sz="2200">
                  <a:solidFill>
                    <a:schemeClr val="tx1"/>
                  </a:solidFill>
                  <a:latin typeface="Arial" charset="0"/>
                  <a:cs typeface="Arial" charset="0"/>
                </a:defRPr>
              </a:lvl2pPr>
              <a:lvl3pPr marL="1143000" indent="-228600" algn="l" eaLnBrk="0" hangingPunct="0">
                <a:spcBef>
                  <a:spcPct val="20000"/>
                </a:spcBef>
                <a:buFont typeface="Arial" charset="0"/>
                <a:buChar char="•"/>
                <a:defRPr sz="2000">
                  <a:solidFill>
                    <a:schemeClr val="tx1"/>
                  </a:solidFill>
                  <a:latin typeface="Arial" charset="0"/>
                  <a:cs typeface="Arial" charset="0"/>
                </a:defRPr>
              </a:lvl3pPr>
              <a:lvl4pPr marL="1600200" indent="-228600" algn="l" eaLnBrk="0" hangingPunct="0">
                <a:spcBef>
                  <a:spcPct val="20000"/>
                </a:spcBef>
                <a:buFont typeface="Arial" charset="0"/>
                <a:buChar char="•"/>
                <a:defRPr sz="2000">
                  <a:solidFill>
                    <a:schemeClr val="tx1"/>
                  </a:solidFill>
                  <a:latin typeface="Arial" charset="0"/>
                  <a:cs typeface="Arial" charset="0"/>
                </a:defRPr>
              </a:lvl4pPr>
              <a:lvl5pPr marL="2057400" indent="-228600" algn="l" eaLnBrk="0" hangingPunct="0">
                <a:spcBef>
                  <a:spcPct val="20000"/>
                </a:spcBef>
                <a:buFont typeface="Arial" charset="0"/>
                <a:buChar char="•"/>
                <a:defRPr sz="1600">
                  <a:solidFill>
                    <a:schemeClr val="tx1"/>
                  </a:solidFill>
                  <a:latin typeface="Arial" charset="0"/>
                  <a:cs typeface="Arial" charset="0"/>
                </a:defRPr>
              </a:lvl5pPr>
              <a:lvl6pPr marL="25146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6pPr>
              <a:lvl7pPr marL="29718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7pPr>
              <a:lvl8pPr marL="34290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8pPr>
              <a:lvl9pPr marL="38862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9pPr>
            </a:lstStyle>
            <a:p>
              <a:pPr algn="r" eaLnBrk="1" hangingPunct="1">
                <a:spcBef>
                  <a:spcPct val="0"/>
                </a:spcBef>
                <a:buFontTx/>
                <a:buNone/>
              </a:pPr>
              <a:r>
                <a:rPr lang="en-GB" altLang="en-US" sz="1600" dirty="0"/>
                <a:t>Simple failure to ignite</a:t>
              </a:r>
            </a:p>
          </p:txBody>
        </p:sp>
      </p:grpSp>
      <p:grpSp>
        <p:nvGrpSpPr>
          <p:cNvPr id="62473" name="Group 9"/>
          <p:cNvGrpSpPr>
            <a:grpSpLocks/>
          </p:cNvGrpSpPr>
          <p:nvPr/>
        </p:nvGrpSpPr>
        <p:grpSpPr bwMode="auto">
          <a:xfrm>
            <a:off x="4972050" y="2059412"/>
            <a:ext cx="4953000" cy="3903238"/>
            <a:chOff x="2738" y="1885"/>
            <a:chExt cx="2887" cy="2165"/>
          </a:xfrm>
        </p:grpSpPr>
        <p:pic>
          <p:nvPicPr>
            <p:cNvPr id="15366" name="Picture 4" descr="DSC_285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8" y="1885"/>
              <a:ext cx="2887" cy="19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7" name="Text Box 7"/>
            <p:cNvSpPr txBox="1">
              <a:spLocks noChangeArrowheads="1"/>
            </p:cNvSpPr>
            <p:nvPr/>
          </p:nvSpPr>
          <p:spPr bwMode="auto">
            <a:xfrm>
              <a:off x="3243" y="3838"/>
              <a:ext cx="1173"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charset="0"/>
                <a:buChar char="•"/>
                <a:defRPr sz="2400">
                  <a:solidFill>
                    <a:schemeClr val="tx1"/>
                  </a:solidFill>
                  <a:latin typeface="Arial" charset="0"/>
                  <a:cs typeface="Arial" charset="0"/>
                </a:defRPr>
              </a:lvl1pPr>
              <a:lvl2pPr marL="742950" indent="-285750" algn="l" eaLnBrk="0" hangingPunct="0">
                <a:spcBef>
                  <a:spcPct val="20000"/>
                </a:spcBef>
                <a:buFont typeface="Arial" charset="0"/>
                <a:buChar char="•"/>
                <a:defRPr sz="2200">
                  <a:solidFill>
                    <a:schemeClr val="tx1"/>
                  </a:solidFill>
                  <a:latin typeface="Arial" charset="0"/>
                  <a:cs typeface="Arial" charset="0"/>
                </a:defRPr>
              </a:lvl2pPr>
              <a:lvl3pPr marL="1143000" indent="-228600" algn="l" eaLnBrk="0" hangingPunct="0">
                <a:spcBef>
                  <a:spcPct val="20000"/>
                </a:spcBef>
                <a:buFont typeface="Arial" charset="0"/>
                <a:buChar char="•"/>
                <a:defRPr sz="2000">
                  <a:solidFill>
                    <a:schemeClr val="tx1"/>
                  </a:solidFill>
                  <a:latin typeface="Arial" charset="0"/>
                  <a:cs typeface="Arial" charset="0"/>
                </a:defRPr>
              </a:lvl3pPr>
              <a:lvl4pPr marL="1600200" indent="-228600" algn="l" eaLnBrk="0" hangingPunct="0">
                <a:spcBef>
                  <a:spcPct val="20000"/>
                </a:spcBef>
                <a:buFont typeface="Arial" charset="0"/>
                <a:buChar char="•"/>
                <a:defRPr sz="2000">
                  <a:solidFill>
                    <a:schemeClr val="tx1"/>
                  </a:solidFill>
                  <a:latin typeface="Arial" charset="0"/>
                  <a:cs typeface="Arial" charset="0"/>
                </a:defRPr>
              </a:lvl4pPr>
              <a:lvl5pPr marL="2057400" indent="-228600" algn="l" eaLnBrk="0" hangingPunct="0">
                <a:spcBef>
                  <a:spcPct val="20000"/>
                </a:spcBef>
                <a:buFont typeface="Arial" charset="0"/>
                <a:buChar char="•"/>
                <a:defRPr sz="1600">
                  <a:solidFill>
                    <a:schemeClr val="tx1"/>
                  </a:solidFill>
                  <a:latin typeface="Arial" charset="0"/>
                  <a:cs typeface="Arial" charset="0"/>
                </a:defRPr>
              </a:lvl5pPr>
              <a:lvl6pPr marL="25146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6pPr>
              <a:lvl7pPr marL="29718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7pPr>
              <a:lvl8pPr marL="34290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8pPr>
              <a:lvl9pPr marL="38862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9pPr>
            </a:lstStyle>
            <a:p>
              <a:pPr algn="r" eaLnBrk="1" hangingPunct="1">
                <a:spcBef>
                  <a:spcPct val="0"/>
                </a:spcBef>
                <a:buFontTx/>
                <a:buNone/>
              </a:pPr>
              <a:r>
                <a:rPr lang="en-GB" altLang="en-US" sz="1600" dirty="0"/>
                <a:t>Exploding Payload</a:t>
              </a:r>
            </a:p>
          </p:txBody>
        </p:sp>
      </p:grpSp>
    </p:spTree>
    <p:extLst>
      <p:ext uri="{BB962C8B-B14F-4D97-AF65-F5344CB8AC3E}">
        <p14:creationId xmlns:p14="http://schemas.microsoft.com/office/powerpoint/2010/main" val="1339828550"/>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62472"/>
                                        </p:tgtEl>
                                        <p:attrNameLst>
                                          <p:attrName>style.visibility</p:attrName>
                                        </p:attrNameLst>
                                      </p:cBhvr>
                                      <p:to>
                                        <p:strVal val="visible"/>
                                      </p:to>
                                    </p:set>
                                    <p:animEffect transition="in" filter="dissolve">
                                      <p:cBhvr>
                                        <p:cTn id="7" dur="2000"/>
                                        <p:tgtEl>
                                          <p:spTgt spid="6247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62473"/>
                                        </p:tgtEl>
                                        <p:attrNameLst>
                                          <p:attrName>style.visibility</p:attrName>
                                        </p:attrNameLst>
                                      </p:cBhvr>
                                      <p:to>
                                        <p:strVal val="visible"/>
                                      </p:to>
                                    </p:set>
                                    <p:animEffect transition="in" filter="dissolve">
                                      <p:cBhvr>
                                        <p:cTn id="12" dur="2000"/>
                                        <p:tgtEl>
                                          <p:spTgt spid="624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3D2DD03-8246-0B47-B319-D6913750A20E}"/>
              </a:ext>
            </a:extLst>
          </p:cNvPr>
          <p:cNvSpPr>
            <a:spLocks noGrp="1"/>
          </p:cNvSpPr>
          <p:nvPr>
            <p:ph type="sldNum" sz="quarter" idx="12"/>
          </p:nvPr>
        </p:nvSpPr>
        <p:spPr/>
        <p:txBody>
          <a:bodyPr/>
          <a:lstStyle/>
          <a:p>
            <a:pPr>
              <a:defRPr/>
            </a:pPr>
            <a:fld id="{63D1838F-CF04-4C5B-A281-B06A6D0B42B6}" type="slidenum">
              <a:rPr lang="en-GB" smtClean="0"/>
              <a:pPr>
                <a:defRPr/>
              </a:pPr>
              <a:t>29</a:t>
            </a:fld>
            <a:endParaRPr lang="en-GB" dirty="0"/>
          </a:p>
        </p:txBody>
      </p:sp>
      <p:sp>
        <p:nvSpPr>
          <p:cNvPr id="16386" name="Rectangle 2"/>
          <p:cNvSpPr>
            <a:spLocks noGrp="1" noChangeArrowheads="1"/>
          </p:cNvSpPr>
          <p:nvPr>
            <p:ph type="title"/>
          </p:nvPr>
        </p:nvSpPr>
        <p:spPr>
          <a:xfrm>
            <a:off x="309300" y="247860"/>
            <a:ext cx="11323200" cy="669600"/>
          </a:xfrm>
        </p:spPr>
        <p:txBody>
          <a:bodyPr/>
          <a:lstStyle/>
          <a:p>
            <a:r>
              <a:rPr lang="en-GB" altLang="en-US" sz="3200" dirty="0"/>
              <a:t>Design Failures 2</a:t>
            </a:r>
          </a:p>
        </p:txBody>
      </p:sp>
      <p:pic>
        <p:nvPicPr>
          <p:cNvPr id="16388" name="Picture 4" descr="EDMUNDS5"/>
          <p:cNvPicPr>
            <a:picLocks noChangeAspect="1" noChangeArrowheads="1"/>
          </p:cNvPicPr>
          <p:nvPr/>
        </p:nvPicPr>
        <p:blipFill>
          <a:blip r:embed="rId2">
            <a:extLst>
              <a:ext uri="{28A0092B-C50C-407E-A947-70E740481C1C}">
                <a14:useLocalDpi xmlns:a14="http://schemas.microsoft.com/office/drawing/2010/main" val="0"/>
              </a:ext>
            </a:extLst>
          </a:blip>
          <a:srcRect l="29739" t="20833" r="40521" b="16010"/>
          <a:stretch>
            <a:fillRect/>
          </a:stretch>
        </p:blipFill>
        <p:spPr bwMode="auto">
          <a:xfrm>
            <a:off x="2880905" y="3511302"/>
            <a:ext cx="1882775" cy="282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5" descr="xray"/>
          <p:cNvPicPr>
            <a:picLocks noChangeAspect="1" noChangeArrowheads="1"/>
          </p:cNvPicPr>
          <p:nvPr/>
        </p:nvPicPr>
        <p:blipFill rotWithShape="1">
          <a:blip r:embed="rId3">
            <a:extLst>
              <a:ext uri="{28A0092B-C50C-407E-A947-70E740481C1C}">
                <a14:useLocalDpi xmlns:a14="http://schemas.microsoft.com/office/drawing/2010/main" val="0"/>
              </a:ext>
            </a:extLst>
          </a:blip>
          <a:srcRect r="61793" b="63239"/>
          <a:stretch/>
        </p:blipFill>
        <p:spPr bwMode="auto">
          <a:xfrm>
            <a:off x="7498037" y="1405578"/>
            <a:ext cx="2952750" cy="21057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EDMUNDS8"/>
          <p:cNvPicPr>
            <a:picLocks noChangeAspect="1" noChangeArrowheads="1"/>
          </p:cNvPicPr>
          <p:nvPr/>
        </p:nvPicPr>
        <p:blipFill>
          <a:blip r:embed="rId4">
            <a:extLst>
              <a:ext uri="{28A0092B-C50C-407E-A947-70E740481C1C}">
                <a14:useLocalDpi xmlns:a14="http://schemas.microsoft.com/office/drawing/2010/main" val="0"/>
              </a:ext>
            </a:extLst>
          </a:blip>
          <a:srcRect l="10439" t="18970" r="4152" b="17967"/>
          <a:stretch>
            <a:fillRect/>
          </a:stretch>
        </p:blipFill>
        <p:spPr bwMode="auto">
          <a:xfrm>
            <a:off x="4693964" y="3511302"/>
            <a:ext cx="5304227" cy="2899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descr="lot5"/>
          <p:cNvPicPr>
            <a:picLocks noChangeAspect="1" noChangeArrowheads="1"/>
          </p:cNvPicPr>
          <p:nvPr/>
        </p:nvPicPr>
        <p:blipFill>
          <a:blip r:embed="rId5">
            <a:extLst>
              <a:ext uri="{28A0092B-C50C-407E-A947-70E740481C1C}">
                <a14:useLocalDpi xmlns:a14="http://schemas.microsoft.com/office/drawing/2010/main" val="0"/>
              </a:ext>
            </a:extLst>
          </a:blip>
          <a:srcRect l="29466" r="3195" b="10141"/>
          <a:stretch>
            <a:fillRect/>
          </a:stretch>
        </p:blipFill>
        <p:spPr bwMode="auto">
          <a:xfrm>
            <a:off x="3822293" y="1405578"/>
            <a:ext cx="3675744" cy="21057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4" descr="P1010006"/>
          <p:cNvPicPr>
            <a:picLocks noChangeAspect="1" noChangeArrowheads="1"/>
          </p:cNvPicPr>
          <p:nvPr/>
        </p:nvPicPr>
        <p:blipFill rotWithShape="1">
          <a:blip r:embed="rId6">
            <a:extLst>
              <a:ext uri="{28A0092B-C50C-407E-A947-70E740481C1C}">
                <a14:useLocalDpi xmlns:a14="http://schemas.microsoft.com/office/drawing/2010/main" val="0"/>
              </a:ext>
            </a:extLst>
          </a:blip>
          <a:srcRect l="9950" t="30297" r="49470" b="16418"/>
          <a:stretch/>
        </p:blipFill>
        <p:spPr bwMode="auto">
          <a:xfrm>
            <a:off x="1683930" y="1405578"/>
            <a:ext cx="2138363" cy="21057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92080613"/>
      </p:ext>
    </p:extLst>
  </p:cSld>
  <p:clrMapOvr>
    <a:masterClrMapping/>
  </p:clrMapOvr>
  <p:transition spd="slow"/>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rogd0088\AppData\Local\Microsoft\Windows\Temporary Internet Files\Content.IE5\3Q5BHYSZ\Draperkit[1].jpg"/>
          <p:cNvPicPr>
            <a:picLocks noChangeAspect="1" noChangeArrowheads="1"/>
          </p:cNvPicPr>
          <p:nvPr/>
        </p:nvPicPr>
        <p:blipFill rotWithShape="1">
          <a:blip r:embed="rId2">
            <a:extLst>
              <a:ext uri="{28A0092B-C50C-407E-A947-70E740481C1C}">
                <a14:useLocalDpi xmlns:a14="http://schemas.microsoft.com/office/drawing/2010/main" val="0"/>
              </a:ext>
            </a:extLst>
          </a:blip>
          <a:srcRect t="17957" b="18431"/>
          <a:stretch/>
        </p:blipFill>
        <p:spPr bwMode="auto">
          <a:xfrm>
            <a:off x="5625192" y="3273778"/>
            <a:ext cx="3939722" cy="2506133"/>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p:cNvSpPr>
            <a:spLocks noGrp="1"/>
          </p:cNvSpPr>
          <p:nvPr>
            <p:ph type="body" sz="quarter" idx="17"/>
          </p:nvPr>
        </p:nvSpPr>
        <p:spPr/>
        <p:txBody>
          <a:bodyPr/>
          <a:lstStyle/>
          <a:p>
            <a:r>
              <a:rPr lang="en-GB" sz="2400" dirty="0"/>
              <a:t>Yes</a:t>
            </a:r>
          </a:p>
          <a:p>
            <a:r>
              <a:rPr lang="en-GB" sz="2400" dirty="0"/>
              <a:t>But with the benefit of hindsight?</a:t>
            </a:r>
          </a:p>
          <a:p>
            <a:r>
              <a:rPr lang="en-GB" sz="2400" dirty="0"/>
              <a:t>How can we collect “hindsight” and experience in a logical fashion?</a:t>
            </a:r>
          </a:p>
          <a:p>
            <a:endParaRPr lang="en-GB" sz="2400" dirty="0"/>
          </a:p>
          <a:p>
            <a:r>
              <a:rPr lang="en-GB" sz="2400" dirty="0"/>
              <a:t>We need a tool kit</a:t>
            </a:r>
          </a:p>
        </p:txBody>
      </p:sp>
      <p:sp>
        <p:nvSpPr>
          <p:cNvPr id="2" name="Title 1"/>
          <p:cNvSpPr>
            <a:spLocks noGrp="1"/>
          </p:cNvSpPr>
          <p:nvPr>
            <p:ph type="title" idx="4294967295"/>
          </p:nvPr>
        </p:nvSpPr>
        <p:spPr>
          <a:xfrm>
            <a:off x="868363" y="788988"/>
            <a:ext cx="11323637" cy="338137"/>
          </a:xfrm>
        </p:spPr>
        <p:txBody>
          <a:bodyPr>
            <a:normAutofit fontScale="90000"/>
          </a:bodyPr>
          <a:lstStyle/>
          <a:p>
            <a:r>
              <a:rPr lang="en-GB" dirty="0"/>
              <a:t>Could these issues have been prevented?</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30</a:t>
            </a:fld>
            <a:endParaRPr lang="en-AU" dirty="0"/>
          </a:p>
        </p:txBody>
      </p:sp>
    </p:spTree>
    <p:extLst>
      <p:ext uri="{BB962C8B-B14F-4D97-AF65-F5344CB8AC3E}">
        <p14:creationId xmlns:p14="http://schemas.microsoft.com/office/powerpoint/2010/main" val="2327392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868363" y="788988"/>
            <a:ext cx="11323637" cy="338137"/>
          </a:xfrm>
        </p:spPr>
        <p:txBody>
          <a:bodyPr>
            <a:normAutofit fontScale="90000"/>
          </a:bodyPr>
          <a:lstStyle/>
          <a:p>
            <a:r>
              <a:rPr lang="en-GB" dirty="0"/>
              <a:t>A fool with a tool is still a fool!</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31</a:t>
            </a:fld>
            <a:endParaRPr lang="en-AU" dirty="0"/>
          </a:p>
        </p:txBody>
      </p:sp>
      <p:pic>
        <p:nvPicPr>
          <p:cNvPr id="2050" name="Picture 2" descr="C:\Users\rogd0088\AppData\Local\Microsoft\Windows\Temporary Internet Files\Content.IE5\CZEUXEOF\15035-illustration-of-a-hammer-pv[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4783" y="1683658"/>
            <a:ext cx="4988263" cy="3686525"/>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rogd0088\AppData\Local\Microsoft\Windows\Temporary Internet Files\Content.IE5\F5VIXXSS\Screws[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0085" y="4284617"/>
            <a:ext cx="1645920" cy="1645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69903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96862" y="507859"/>
            <a:ext cx="11323638" cy="338137"/>
          </a:xfrm>
        </p:spPr>
        <p:txBody>
          <a:bodyPr>
            <a:normAutofit fontScale="90000"/>
          </a:bodyPr>
          <a:lstStyle/>
          <a:p>
            <a:r>
              <a:rPr lang="en-GB" dirty="0"/>
              <a:t>Or……………</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32</a:t>
            </a:fld>
            <a:endParaRPr lang="en-AU" dirty="0"/>
          </a:p>
        </p:txBody>
      </p:sp>
      <p:pic>
        <p:nvPicPr>
          <p:cNvPr id="5" name="Picture 4"/>
          <p:cNvPicPr/>
          <p:nvPr/>
        </p:nvPicPr>
        <p:blipFill>
          <a:blip r:embed="rId2" cstate="email">
            <a:extLst>
              <a:ext uri="{28A0092B-C50C-407E-A947-70E740481C1C}">
                <a14:useLocalDpi xmlns:a14="http://schemas.microsoft.com/office/drawing/2010/main"/>
              </a:ext>
            </a:extLst>
          </a:blip>
          <a:stretch>
            <a:fillRect/>
          </a:stretch>
        </p:blipFill>
        <p:spPr>
          <a:xfrm>
            <a:off x="1914525" y="-116115"/>
            <a:ext cx="9553575" cy="7184571"/>
          </a:xfrm>
          <a:prstGeom prst="rect">
            <a:avLst/>
          </a:prstGeom>
        </p:spPr>
      </p:pic>
    </p:spTree>
    <p:extLst>
      <p:ext uri="{BB962C8B-B14F-4D97-AF65-F5344CB8AC3E}">
        <p14:creationId xmlns:p14="http://schemas.microsoft.com/office/powerpoint/2010/main" val="19229678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7"/>
          </p:nvPr>
        </p:nvSpPr>
        <p:spPr>
          <a:xfrm>
            <a:off x="585525" y="1769837"/>
            <a:ext cx="11323200" cy="4143600"/>
          </a:xfrm>
        </p:spPr>
        <p:txBody>
          <a:bodyPr/>
          <a:lstStyle/>
          <a:p>
            <a:r>
              <a:rPr lang="en-GB" sz="2000" dirty="0"/>
              <a:t>See the big picture</a:t>
            </a:r>
          </a:p>
          <a:p>
            <a:r>
              <a:rPr lang="en-GB" sz="2000" dirty="0"/>
              <a:t>Understands the complexity and interaction of his requirement set</a:t>
            </a:r>
          </a:p>
          <a:p>
            <a:r>
              <a:rPr lang="en-GB" sz="2000" dirty="0"/>
              <a:t>Understands his/her stakeholders</a:t>
            </a:r>
          </a:p>
          <a:p>
            <a:r>
              <a:rPr lang="en-GB" sz="2000" dirty="0"/>
              <a:t>Appreciates interactions</a:t>
            </a:r>
          </a:p>
          <a:p>
            <a:r>
              <a:rPr lang="en-GB" sz="2000" dirty="0"/>
              <a:t>Looks for alternative solutions</a:t>
            </a:r>
          </a:p>
          <a:p>
            <a:r>
              <a:rPr lang="en-GB" sz="2000" dirty="0"/>
              <a:t>Compares solutions</a:t>
            </a:r>
          </a:p>
          <a:p>
            <a:r>
              <a:rPr lang="en-GB" sz="2000" dirty="0"/>
              <a:t>Performs trade off studies</a:t>
            </a:r>
          </a:p>
          <a:p>
            <a:r>
              <a:rPr lang="en-GB" sz="2000" dirty="0"/>
              <a:t>Listens</a:t>
            </a:r>
          </a:p>
          <a:p>
            <a:r>
              <a:rPr lang="en-GB" sz="2000" dirty="0"/>
              <a:t>Teamwork</a:t>
            </a:r>
          </a:p>
          <a:p>
            <a:endParaRPr lang="en-GB" sz="2000" dirty="0"/>
          </a:p>
          <a:p>
            <a:endParaRPr lang="en-GB" sz="2000" dirty="0"/>
          </a:p>
          <a:p>
            <a:r>
              <a:rPr lang="en-GB" sz="2000" dirty="0"/>
              <a:t>Please use these attributes during the exercises during the module</a:t>
            </a:r>
          </a:p>
          <a:p>
            <a:endParaRPr lang="en-GB" sz="2000" dirty="0"/>
          </a:p>
          <a:p>
            <a:endParaRPr lang="en-GB" dirty="0"/>
          </a:p>
          <a:p>
            <a:endParaRPr lang="en-GB" dirty="0"/>
          </a:p>
          <a:p>
            <a:endParaRPr lang="en-GB" dirty="0"/>
          </a:p>
        </p:txBody>
      </p:sp>
      <p:sp>
        <p:nvSpPr>
          <p:cNvPr id="2" name="Title 1"/>
          <p:cNvSpPr>
            <a:spLocks noGrp="1"/>
          </p:cNvSpPr>
          <p:nvPr>
            <p:ph type="title" idx="4294967295"/>
          </p:nvPr>
        </p:nvSpPr>
        <p:spPr>
          <a:xfrm>
            <a:off x="868363" y="788988"/>
            <a:ext cx="11323637" cy="338137"/>
          </a:xfrm>
        </p:spPr>
        <p:txBody>
          <a:bodyPr>
            <a:normAutofit fontScale="90000"/>
          </a:bodyPr>
          <a:lstStyle/>
          <a:p>
            <a:r>
              <a:rPr lang="en-GB" dirty="0"/>
              <a:t>Systems Engineering Attributes</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33</a:t>
            </a:fld>
            <a:endParaRPr lang="en-AU" dirty="0"/>
          </a:p>
        </p:txBody>
      </p:sp>
    </p:spTree>
    <p:extLst>
      <p:ext uri="{BB962C8B-B14F-4D97-AF65-F5344CB8AC3E}">
        <p14:creationId xmlns:p14="http://schemas.microsoft.com/office/powerpoint/2010/main" val="13497434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7"/>
          </p:nvPr>
        </p:nvSpPr>
        <p:spPr/>
        <p:txBody>
          <a:bodyPr/>
          <a:lstStyle/>
          <a:p>
            <a:r>
              <a:rPr lang="en-GB" sz="2800" dirty="0"/>
              <a:t>Thinking!</a:t>
            </a:r>
          </a:p>
          <a:p>
            <a:endParaRPr lang="en-GB" sz="2000" dirty="0"/>
          </a:p>
          <a:p>
            <a:r>
              <a:rPr lang="en-GB" sz="2000" dirty="0"/>
              <a:t>But to help the thinking process we’re going to be talking about the purpose things have. </a:t>
            </a:r>
          </a:p>
          <a:p>
            <a:pPr lvl="1"/>
            <a:r>
              <a:rPr lang="en-GB" dirty="0"/>
              <a:t>What do they do</a:t>
            </a:r>
          </a:p>
          <a:p>
            <a:endParaRPr lang="en-GB" sz="2000" dirty="0"/>
          </a:p>
          <a:p>
            <a:r>
              <a:rPr lang="en-GB" sz="2000" dirty="0"/>
              <a:t>The context that task or job</a:t>
            </a:r>
          </a:p>
          <a:p>
            <a:pPr lvl="1"/>
            <a:r>
              <a:rPr lang="en-GB" dirty="0"/>
              <a:t>What are the constraints around the task and how are our design choices affected.</a:t>
            </a:r>
          </a:p>
          <a:p>
            <a:endParaRPr lang="en-GB" dirty="0"/>
          </a:p>
          <a:p>
            <a:r>
              <a:rPr lang="en-GB" sz="2000" dirty="0"/>
              <a:t>Interaction</a:t>
            </a:r>
          </a:p>
          <a:p>
            <a:pPr lvl="1"/>
            <a:r>
              <a:rPr lang="en-GB" dirty="0"/>
              <a:t>How our design choice can have an effect, sometimes good, sometimes bad on the OVERAL performance of our design.</a:t>
            </a:r>
          </a:p>
          <a:p>
            <a:pPr marL="536542" lvl="1" indent="0">
              <a:buNone/>
            </a:pPr>
            <a:endParaRPr lang="en-GB" sz="2400" dirty="0"/>
          </a:p>
          <a:p>
            <a:pPr marL="536542" lvl="1" indent="0">
              <a:buNone/>
            </a:pPr>
            <a:endParaRPr lang="en-GB" dirty="0"/>
          </a:p>
          <a:p>
            <a:pPr lvl="1"/>
            <a:endParaRPr lang="en-GB" dirty="0"/>
          </a:p>
        </p:txBody>
      </p:sp>
      <p:sp>
        <p:nvSpPr>
          <p:cNvPr id="2" name="Title 1"/>
          <p:cNvSpPr>
            <a:spLocks noGrp="1"/>
          </p:cNvSpPr>
          <p:nvPr>
            <p:ph type="title" idx="4294967295"/>
          </p:nvPr>
        </p:nvSpPr>
        <p:spPr>
          <a:xfrm>
            <a:off x="868363" y="788988"/>
            <a:ext cx="11323637" cy="338137"/>
          </a:xfrm>
        </p:spPr>
        <p:txBody>
          <a:bodyPr>
            <a:normAutofit fontScale="90000"/>
          </a:bodyPr>
          <a:lstStyle/>
          <a:p>
            <a:r>
              <a:rPr lang="en-GB" dirty="0"/>
              <a:t>What will the exercises involve?</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34</a:t>
            </a:fld>
            <a:endParaRPr lang="en-AU" dirty="0"/>
          </a:p>
        </p:txBody>
      </p:sp>
    </p:spTree>
    <p:extLst>
      <p:ext uri="{BB962C8B-B14F-4D97-AF65-F5344CB8AC3E}">
        <p14:creationId xmlns:p14="http://schemas.microsoft.com/office/powerpoint/2010/main" val="29487240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Title 60"/>
          <p:cNvSpPr>
            <a:spLocks noGrp="1"/>
          </p:cNvSpPr>
          <p:nvPr>
            <p:ph type="title"/>
          </p:nvPr>
        </p:nvSpPr>
        <p:spPr>
          <a:xfrm>
            <a:off x="182245" y="109200"/>
            <a:ext cx="11323200" cy="1000800"/>
          </a:xfrm>
        </p:spPr>
        <p:txBody>
          <a:bodyPr/>
          <a:lstStyle/>
          <a:p>
            <a:r>
              <a:rPr lang="en-GB" dirty="0"/>
              <a:t>In Simple Terms – The Design Process is about:</a:t>
            </a:r>
          </a:p>
        </p:txBody>
      </p:sp>
      <p:sp>
        <p:nvSpPr>
          <p:cNvPr id="3" name="Slide Number Placeholder 2"/>
          <p:cNvSpPr>
            <a:spLocks noGrp="1"/>
          </p:cNvSpPr>
          <p:nvPr>
            <p:ph type="sldNum" sz="quarter" idx="12"/>
          </p:nvPr>
        </p:nvSpPr>
        <p:spPr/>
        <p:txBody>
          <a:bodyPr/>
          <a:lstStyle/>
          <a:p>
            <a:fld id="{88DF2562-BD44-084A-B762-9888F92EA8E5}" type="slidenum">
              <a:rPr lang="en-US" smtClean="0">
                <a:solidFill>
                  <a:srgbClr val="000000"/>
                </a:solidFill>
              </a:rPr>
              <a:pPr/>
              <a:t>35</a:t>
            </a:fld>
            <a:endParaRPr lang="en-US" dirty="0">
              <a:solidFill>
                <a:srgbClr val="000000"/>
              </a:solidFill>
            </a:endParaRPr>
          </a:p>
        </p:txBody>
      </p:sp>
      <p:sp>
        <p:nvSpPr>
          <p:cNvPr id="59" name="AutoShape 34"/>
          <p:cNvSpPr>
            <a:spLocks noChangeArrowheads="1"/>
          </p:cNvSpPr>
          <p:nvPr/>
        </p:nvSpPr>
        <p:spPr bwMode="auto">
          <a:xfrm rot="2485731">
            <a:off x="3583762" y="2857533"/>
            <a:ext cx="2957146" cy="1549400"/>
          </a:xfrm>
          <a:prstGeom prst="rightArrow">
            <a:avLst>
              <a:gd name="adj1" fmla="val 50000"/>
              <a:gd name="adj2" fmla="val 47718"/>
            </a:avLst>
          </a:prstGeom>
          <a:solidFill>
            <a:srgbClr val="800000"/>
          </a:solidFill>
          <a:ln>
            <a:noFill/>
            <a:headEnd/>
            <a:tailEn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p>
            <a:pPr algn="ctr">
              <a:defRPr/>
            </a:pPr>
            <a:r>
              <a:rPr lang="en-GB" sz="2400" kern="0" dirty="0">
                <a:solidFill>
                  <a:srgbClr val="FFFFFF"/>
                </a:solidFill>
                <a:ea typeface="ＭＳ Ｐゴシック" charset="0"/>
              </a:rPr>
              <a:t>turning into</a:t>
            </a:r>
            <a:endParaRPr lang="en-US" sz="2400" kern="0" dirty="0">
              <a:solidFill>
                <a:srgbClr val="FFFFFF"/>
              </a:solidFill>
              <a:ea typeface="ＭＳ Ｐゴシック" charset="0"/>
            </a:endParaRPr>
          </a:p>
        </p:txBody>
      </p:sp>
      <p:pic>
        <p:nvPicPr>
          <p:cNvPr id="2" name="Picture 1" descr="81 mm Colnel.jpg"/>
          <p:cNvPicPr>
            <a:picLocks noChangeAspect="1"/>
          </p:cNvPicPr>
          <p:nvPr/>
        </p:nvPicPr>
        <p:blipFill rotWithShape="1">
          <a:blip r:embed="rId3">
            <a:extLst>
              <a:ext uri="{28A0092B-C50C-407E-A947-70E740481C1C}">
                <a14:useLocalDpi xmlns:a14="http://schemas.microsoft.com/office/drawing/2010/main" val="0"/>
              </a:ext>
            </a:extLst>
          </a:blip>
          <a:srcRect l="7219" r="47428"/>
          <a:stretch/>
        </p:blipFill>
        <p:spPr>
          <a:xfrm>
            <a:off x="1781852" y="1563894"/>
            <a:ext cx="1462154" cy="2324100"/>
          </a:xfrm>
          <a:prstGeom prst="rect">
            <a:avLst/>
          </a:prstGeom>
        </p:spPr>
      </p:pic>
      <p:pic>
        <p:nvPicPr>
          <p:cNvPr id="5" name="Picture 4" descr="81mm.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74146" y="3844191"/>
            <a:ext cx="3223846" cy="2324100"/>
          </a:xfrm>
          <a:prstGeom prst="rect">
            <a:avLst/>
          </a:prstGeom>
        </p:spPr>
      </p:pic>
      <p:sp>
        <p:nvSpPr>
          <p:cNvPr id="58" name="AutoShape 32"/>
          <p:cNvSpPr>
            <a:spLocks noChangeArrowheads="1"/>
          </p:cNvSpPr>
          <p:nvPr/>
        </p:nvSpPr>
        <p:spPr bwMode="auto">
          <a:xfrm>
            <a:off x="7292796" y="2806733"/>
            <a:ext cx="1510379" cy="825500"/>
          </a:xfrm>
          <a:prstGeom prst="wedgeEllipseCallout">
            <a:avLst>
              <a:gd name="adj1" fmla="val 17882"/>
              <a:gd name="adj2" fmla="val 157583"/>
            </a:avLst>
          </a:prstGeom>
          <a:solidFill>
            <a:srgbClr val="FFFFFF"/>
          </a:solidFill>
          <a:ln w="9525">
            <a:solidFill>
              <a:srgbClr val="000000"/>
            </a:solidFill>
            <a:miter lim="800000"/>
            <a:headEnd/>
            <a:tailEnd/>
          </a:ln>
        </p:spPr>
        <p:txBody>
          <a:bodyPr anchor="ctr"/>
          <a:lstStyle/>
          <a:p>
            <a:pPr algn="ctr">
              <a:defRPr/>
            </a:pPr>
            <a:r>
              <a:rPr lang="en-GB" sz="2000" kern="0" dirty="0">
                <a:solidFill>
                  <a:sysClr val="windowText" lastClr="000000"/>
                </a:solidFill>
                <a:ea typeface="ＭＳ Ｐゴシック" charset="0"/>
              </a:rPr>
              <a:t>IT FITS!</a:t>
            </a:r>
            <a:endParaRPr lang="en-US" sz="2000" kern="0" dirty="0">
              <a:solidFill>
                <a:sysClr val="windowText" lastClr="000000"/>
              </a:solidFill>
              <a:ea typeface="ＭＳ Ｐゴシック" charset="0"/>
            </a:endParaRPr>
          </a:p>
        </p:txBody>
      </p:sp>
      <p:sp>
        <p:nvSpPr>
          <p:cNvPr id="47" name="AutoShape 17"/>
          <p:cNvSpPr>
            <a:spLocks noChangeArrowheads="1"/>
          </p:cNvSpPr>
          <p:nvPr/>
        </p:nvSpPr>
        <p:spPr bwMode="auto">
          <a:xfrm>
            <a:off x="3682898" y="1312432"/>
            <a:ext cx="1584483" cy="876300"/>
          </a:xfrm>
          <a:prstGeom prst="wedgeEllipseCallout">
            <a:avLst>
              <a:gd name="adj1" fmla="val -105873"/>
              <a:gd name="adj2" fmla="val 65298"/>
            </a:avLst>
          </a:prstGeom>
          <a:solidFill>
            <a:srgbClr val="FFFFFF"/>
          </a:solidFill>
          <a:ln w="9525">
            <a:solidFill>
              <a:srgbClr val="000000"/>
            </a:solidFill>
            <a:miter lim="800000"/>
            <a:headEnd/>
            <a:tailEnd/>
          </a:ln>
        </p:spPr>
        <p:txBody>
          <a:bodyPr anchor="ctr"/>
          <a:lstStyle/>
          <a:p>
            <a:pPr algn="ctr">
              <a:defRPr/>
            </a:pPr>
            <a:r>
              <a:rPr lang="en-GB" kern="0" dirty="0">
                <a:solidFill>
                  <a:sysClr val="windowText" lastClr="000000"/>
                </a:solidFill>
                <a:ea typeface="ＭＳ Ｐゴシック" charset="0"/>
              </a:rPr>
              <a:t>I WANT</a:t>
            </a:r>
            <a:endParaRPr lang="en-US" kern="0" dirty="0">
              <a:solidFill>
                <a:sysClr val="windowText" lastClr="000000"/>
              </a:solidFill>
              <a:ea typeface="ＭＳ Ｐゴシック" charset="0"/>
            </a:endParaRPr>
          </a:p>
        </p:txBody>
      </p:sp>
    </p:spTree>
    <p:extLst>
      <p:ext uri="{BB962C8B-B14F-4D97-AF65-F5344CB8AC3E}">
        <p14:creationId xmlns:p14="http://schemas.microsoft.com/office/powerpoint/2010/main" val="2161295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82245" y="273600"/>
            <a:ext cx="11323200" cy="1000800"/>
          </a:xfrm>
        </p:spPr>
        <p:txBody>
          <a:bodyPr>
            <a:noAutofit/>
          </a:bodyPr>
          <a:lstStyle/>
          <a:p>
            <a:r>
              <a:rPr lang="en-GB" sz="3600" dirty="0"/>
              <a:t>THE ENGINEERING LIFECYCLE, DESIGN REVIEWS AND MATURITY</a:t>
            </a:r>
          </a:p>
        </p:txBody>
      </p:sp>
      <p:sp>
        <p:nvSpPr>
          <p:cNvPr id="2" name="Slide Number Placeholder 1">
            <a:extLst>
              <a:ext uri="{FF2B5EF4-FFF2-40B4-BE49-F238E27FC236}">
                <a16:creationId xmlns:a16="http://schemas.microsoft.com/office/drawing/2014/main" id="{83F500D8-2205-0846-8D57-DCEC36B186BB}"/>
              </a:ext>
            </a:extLst>
          </p:cNvPr>
          <p:cNvSpPr>
            <a:spLocks noGrp="1"/>
          </p:cNvSpPr>
          <p:nvPr>
            <p:ph type="sldNum" sz="quarter" idx="12"/>
          </p:nvPr>
        </p:nvSpPr>
        <p:spPr/>
        <p:txBody>
          <a:bodyPr/>
          <a:lstStyle/>
          <a:p>
            <a:fld id="{455123DE-DF0A-45CF-9929-81DBBDC71DC7}" type="slidenum">
              <a:rPr lang="en-AU" smtClean="0"/>
              <a:pPr/>
              <a:t>36</a:t>
            </a:fld>
            <a:endParaRPr lang="en-AU" dirty="0"/>
          </a:p>
        </p:txBody>
      </p:sp>
      <p:sp>
        <p:nvSpPr>
          <p:cNvPr id="8" name="Content Placeholder 7"/>
          <p:cNvSpPr>
            <a:spLocks noGrp="1"/>
          </p:cNvSpPr>
          <p:nvPr>
            <p:ph type="body" sz="quarter" idx="17"/>
          </p:nvPr>
        </p:nvSpPr>
        <p:spPr>
          <a:xfrm>
            <a:off x="1937442" y="1940400"/>
            <a:ext cx="9961758" cy="4143600"/>
          </a:xfrm>
        </p:spPr>
        <p:txBody>
          <a:bodyPr>
            <a:normAutofit/>
          </a:bodyPr>
          <a:lstStyle/>
          <a:p>
            <a:r>
              <a:rPr lang="en-GB" sz="2000" dirty="0"/>
              <a:t>The Engineering Lifecycle describes the series of phases a product passes through as it matures, as a generic framework. </a:t>
            </a:r>
          </a:p>
          <a:p>
            <a:endParaRPr lang="en-GB" sz="2000" dirty="0"/>
          </a:p>
          <a:p>
            <a:r>
              <a:rPr lang="en-GB" sz="2000" dirty="0"/>
              <a:t>The early phases of the lifecycle are concerned with producing a conceptual solution that will answer a stated or perceived customer need. </a:t>
            </a:r>
          </a:p>
          <a:p>
            <a:endParaRPr lang="en-GB" sz="2000" dirty="0"/>
          </a:p>
          <a:p>
            <a:r>
              <a:rPr lang="en-GB" sz="2000" dirty="0"/>
              <a:t>Later phases, given an agreed set of customer requirements, evolve a preferred concept into a product that complies with customer needs. </a:t>
            </a:r>
          </a:p>
          <a:p>
            <a:endParaRPr lang="en-GB" sz="2000" dirty="0"/>
          </a:p>
          <a:p>
            <a:r>
              <a:rPr lang="en-GB" sz="2000" dirty="0"/>
              <a:t>The product is then supported through its deployed operational life. </a:t>
            </a:r>
          </a:p>
          <a:p>
            <a:endParaRPr lang="en-GB" sz="2000" dirty="0"/>
          </a:p>
          <a:p>
            <a:r>
              <a:rPr lang="en-GB" sz="2000" dirty="0"/>
              <a:t>The final phases are concerned with decommissioning the product and its disposal.</a:t>
            </a:r>
          </a:p>
          <a:p>
            <a:endParaRPr lang="en-GB" dirty="0"/>
          </a:p>
        </p:txBody>
      </p:sp>
    </p:spTree>
    <p:extLst>
      <p:ext uri="{BB962C8B-B14F-4D97-AF65-F5344CB8AC3E}">
        <p14:creationId xmlns:p14="http://schemas.microsoft.com/office/powerpoint/2010/main" val="20613840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8851" name="Rectangle 3"/>
          <p:cNvSpPr>
            <a:spLocks noChangeArrowheads="1"/>
          </p:cNvSpPr>
          <p:nvPr/>
        </p:nvSpPr>
        <p:spPr bwMode="auto">
          <a:xfrm>
            <a:off x="4200734" y="3369718"/>
            <a:ext cx="1774620" cy="2958057"/>
          </a:xfrm>
          <a:prstGeom prst="rect">
            <a:avLst/>
          </a:prstGeom>
          <a:solidFill>
            <a:srgbClr val="CCFF33">
              <a:alpha val="38039"/>
            </a:srgbClr>
          </a:solidFill>
          <a:ln w="9525">
            <a:noFill/>
            <a:miter lim="800000"/>
            <a:headEnd/>
            <a:tailEnd/>
          </a:ln>
        </p:spPr>
        <p:txBody>
          <a:bodyPr wrap="none" anchor="ctr"/>
          <a:lstStyle/>
          <a:p>
            <a:pPr fontAlgn="base">
              <a:spcBef>
                <a:spcPct val="0"/>
              </a:spcBef>
              <a:spcAft>
                <a:spcPct val="0"/>
              </a:spcAft>
            </a:pPr>
            <a:endParaRPr lang="en-US" dirty="0">
              <a:solidFill>
                <a:srgbClr val="000000"/>
              </a:solidFill>
              <a:ea typeface="ＭＳ Ｐゴシック" charset="0"/>
            </a:endParaRPr>
          </a:p>
        </p:txBody>
      </p:sp>
      <p:sp>
        <p:nvSpPr>
          <p:cNvPr id="18435" name="Rectangle 11"/>
          <p:cNvSpPr>
            <a:spLocks noGrp="1" noChangeArrowheads="1"/>
          </p:cNvSpPr>
          <p:nvPr>
            <p:ph type="title"/>
          </p:nvPr>
        </p:nvSpPr>
        <p:spPr>
          <a:xfrm>
            <a:off x="67387" y="134347"/>
            <a:ext cx="10858866" cy="1000800"/>
          </a:xfrm>
          <a:solidFill>
            <a:schemeClr val="bg1"/>
          </a:solidFill>
        </p:spPr>
        <p:txBody>
          <a:bodyPr/>
          <a:lstStyle/>
          <a:p>
            <a:pPr algn="l"/>
            <a:r>
              <a:rPr lang="en-GB" dirty="0"/>
              <a:t>We put our effort in the Wrong place</a:t>
            </a:r>
          </a:p>
        </p:txBody>
      </p:sp>
      <p:sp>
        <p:nvSpPr>
          <p:cNvPr id="12" name="Slide Number Placeholder 11"/>
          <p:cNvSpPr>
            <a:spLocks noGrp="1"/>
          </p:cNvSpPr>
          <p:nvPr>
            <p:ph type="sldNum" sz="quarter" idx="12"/>
          </p:nvPr>
        </p:nvSpPr>
        <p:spPr/>
        <p:txBody>
          <a:bodyPr/>
          <a:lstStyle/>
          <a:p>
            <a:fld id="{88DF2562-BD44-084A-B762-9888F92EA8E5}" type="slidenum">
              <a:rPr lang="en-US" smtClean="0">
                <a:solidFill>
                  <a:srgbClr val="000000"/>
                </a:solidFill>
              </a:rPr>
              <a:pPr/>
              <a:t>37</a:t>
            </a:fld>
            <a:endParaRPr lang="en-US" dirty="0">
              <a:solidFill>
                <a:srgbClr val="000000"/>
              </a:solidFill>
            </a:endParaRPr>
          </a:p>
        </p:txBody>
      </p:sp>
      <p:sp>
        <p:nvSpPr>
          <p:cNvPr id="18436" name="Line 13"/>
          <p:cNvSpPr>
            <a:spLocks noChangeShapeType="1"/>
          </p:cNvSpPr>
          <p:nvPr/>
        </p:nvSpPr>
        <p:spPr bwMode="auto">
          <a:xfrm>
            <a:off x="4210050" y="1041400"/>
            <a:ext cx="0" cy="3435350"/>
          </a:xfrm>
          <a:prstGeom prst="line">
            <a:avLst/>
          </a:prstGeom>
          <a:noFill/>
          <a:ln w="9525">
            <a:solidFill>
              <a:schemeClr val="tx1"/>
            </a:solidFill>
            <a:round/>
            <a:headEnd/>
            <a:tailEnd/>
          </a:ln>
        </p:spPr>
        <p:txBody>
          <a:bodyPr/>
          <a:lstStyle/>
          <a:p>
            <a:pPr fontAlgn="base">
              <a:spcBef>
                <a:spcPct val="0"/>
              </a:spcBef>
              <a:spcAft>
                <a:spcPct val="0"/>
              </a:spcAft>
            </a:pPr>
            <a:endParaRPr lang="en-GB" dirty="0">
              <a:solidFill>
                <a:srgbClr val="000000"/>
              </a:solidFill>
              <a:ea typeface="ＭＳ Ｐゴシック" charset="0"/>
            </a:endParaRPr>
          </a:p>
        </p:txBody>
      </p:sp>
      <p:sp>
        <p:nvSpPr>
          <p:cNvPr id="18437" name="Line 14"/>
          <p:cNvSpPr>
            <a:spLocks noChangeShapeType="1"/>
          </p:cNvSpPr>
          <p:nvPr/>
        </p:nvSpPr>
        <p:spPr bwMode="auto">
          <a:xfrm flipV="1">
            <a:off x="4214813" y="4489450"/>
            <a:ext cx="5345112" cy="0"/>
          </a:xfrm>
          <a:prstGeom prst="line">
            <a:avLst/>
          </a:prstGeom>
          <a:noFill/>
          <a:ln w="9525">
            <a:solidFill>
              <a:schemeClr val="tx1"/>
            </a:solidFill>
            <a:round/>
            <a:headEnd/>
            <a:tailEnd/>
          </a:ln>
        </p:spPr>
        <p:txBody>
          <a:bodyPr/>
          <a:lstStyle/>
          <a:p>
            <a:pPr fontAlgn="base">
              <a:spcBef>
                <a:spcPct val="0"/>
              </a:spcBef>
              <a:spcAft>
                <a:spcPct val="0"/>
              </a:spcAft>
            </a:pPr>
            <a:endParaRPr lang="en-GB" dirty="0">
              <a:solidFill>
                <a:srgbClr val="000000"/>
              </a:solidFill>
              <a:ea typeface="ＭＳ Ｐゴシック" charset="0"/>
            </a:endParaRPr>
          </a:p>
        </p:txBody>
      </p:sp>
      <p:sp>
        <p:nvSpPr>
          <p:cNvPr id="18438" name="Text Box 15"/>
          <p:cNvSpPr txBox="1">
            <a:spLocks noChangeArrowheads="1"/>
          </p:cNvSpPr>
          <p:nvPr/>
        </p:nvSpPr>
        <p:spPr bwMode="auto">
          <a:xfrm>
            <a:off x="3218314" y="1079672"/>
            <a:ext cx="984565" cy="646331"/>
          </a:xfrm>
          <a:prstGeom prst="rect">
            <a:avLst/>
          </a:prstGeom>
          <a:noFill/>
          <a:ln w="9525">
            <a:noFill/>
            <a:miter lim="800000"/>
            <a:headEnd/>
            <a:tailEnd/>
          </a:ln>
        </p:spPr>
        <p:txBody>
          <a:bodyPr wrap="none">
            <a:spAutoFit/>
          </a:bodyPr>
          <a:lstStyle/>
          <a:p>
            <a:pPr fontAlgn="base">
              <a:spcBef>
                <a:spcPct val="0"/>
              </a:spcBef>
              <a:spcAft>
                <a:spcPct val="0"/>
              </a:spcAft>
            </a:pPr>
            <a:r>
              <a:rPr lang="en-GB" dirty="0">
                <a:solidFill>
                  <a:srgbClr val="000000"/>
                </a:solidFill>
                <a:ea typeface="ＭＳ Ｐゴシック" charset="0"/>
              </a:rPr>
              <a:t>Cost to</a:t>
            </a:r>
          </a:p>
          <a:p>
            <a:pPr fontAlgn="base">
              <a:spcBef>
                <a:spcPct val="0"/>
              </a:spcBef>
              <a:spcAft>
                <a:spcPct val="0"/>
              </a:spcAft>
            </a:pPr>
            <a:r>
              <a:rPr lang="en-GB" dirty="0">
                <a:solidFill>
                  <a:srgbClr val="000000"/>
                </a:solidFill>
                <a:ea typeface="ＭＳ Ｐゴシック" charset="0"/>
              </a:rPr>
              <a:t>Fix  (£)</a:t>
            </a:r>
          </a:p>
        </p:txBody>
      </p:sp>
      <p:sp>
        <p:nvSpPr>
          <p:cNvPr id="18439" name="Arc 16"/>
          <p:cNvSpPr>
            <a:spLocks/>
          </p:cNvSpPr>
          <p:nvPr/>
        </p:nvSpPr>
        <p:spPr bwMode="auto">
          <a:xfrm flipV="1">
            <a:off x="4530725" y="854075"/>
            <a:ext cx="4973638" cy="3409950"/>
          </a:xfrm>
          <a:custGeom>
            <a:avLst/>
            <a:gdLst>
              <a:gd name="T0" fmla="*/ 0 w 21463"/>
              <a:gd name="T1" fmla="*/ 0 h 21600"/>
              <a:gd name="T2" fmla="*/ 2147483647 w 21463"/>
              <a:gd name="T3" fmla="*/ 2147483647 h 21600"/>
              <a:gd name="T4" fmla="*/ 0 w 21463"/>
              <a:gd name="T5" fmla="*/ 2147483647 h 21600"/>
              <a:gd name="T6" fmla="*/ 0 60000 65536"/>
              <a:gd name="T7" fmla="*/ 0 60000 65536"/>
              <a:gd name="T8" fmla="*/ 0 60000 65536"/>
              <a:gd name="T9" fmla="*/ 0 w 21463"/>
              <a:gd name="T10" fmla="*/ 0 h 21600"/>
              <a:gd name="T11" fmla="*/ 21463 w 21463"/>
              <a:gd name="T12" fmla="*/ 21600 h 21600"/>
            </a:gdLst>
            <a:ahLst/>
            <a:cxnLst>
              <a:cxn ang="T6">
                <a:pos x="T0" y="T1"/>
              </a:cxn>
              <a:cxn ang="T7">
                <a:pos x="T2" y="T3"/>
              </a:cxn>
              <a:cxn ang="T8">
                <a:pos x="T4" y="T5"/>
              </a:cxn>
            </a:cxnLst>
            <a:rect l="T9" t="T10" r="T11" b="T12"/>
            <a:pathLst>
              <a:path w="21463" h="21600" fill="none" extrusionOk="0">
                <a:moveTo>
                  <a:pt x="-1" y="0"/>
                </a:moveTo>
                <a:cubicBezTo>
                  <a:pt x="10989" y="0"/>
                  <a:pt x="20227" y="8251"/>
                  <a:pt x="21462" y="19171"/>
                </a:cubicBezTo>
              </a:path>
              <a:path w="21463" h="21600" stroke="0" extrusionOk="0">
                <a:moveTo>
                  <a:pt x="-1" y="0"/>
                </a:moveTo>
                <a:cubicBezTo>
                  <a:pt x="10989" y="0"/>
                  <a:pt x="20227" y="8251"/>
                  <a:pt x="21462" y="19171"/>
                </a:cubicBezTo>
                <a:lnTo>
                  <a:pt x="0" y="21600"/>
                </a:lnTo>
                <a:close/>
              </a:path>
            </a:pathLst>
          </a:custGeom>
          <a:noFill/>
          <a:ln w="38100">
            <a:solidFill>
              <a:srgbClr val="990000"/>
            </a:solidFill>
            <a:round/>
            <a:headEnd/>
            <a:tailEnd/>
          </a:ln>
        </p:spPr>
        <p:txBody>
          <a:bodyPr wrap="none" anchor="ctr"/>
          <a:lstStyle/>
          <a:p>
            <a:pPr fontAlgn="base">
              <a:spcBef>
                <a:spcPct val="0"/>
              </a:spcBef>
              <a:spcAft>
                <a:spcPct val="0"/>
              </a:spcAft>
            </a:pPr>
            <a:endParaRPr lang="en-US" dirty="0">
              <a:solidFill>
                <a:srgbClr val="000000"/>
              </a:solidFill>
              <a:ea typeface="ＭＳ Ｐゴシック" charset="0"/>
            </a:endParaRPr>
          </a:p>
        </p:txBody>
      </p:sp>
      <p:sp>
        <p:nvSpPr>
          <p:cNvPr id="18440" name="Text Box 17"/>
          <p:cNvSpPr txBox="1">
            <a:spLocks noChangeArrowheads="1"/>
          </p:cNvSpPr>
          <p:nvPr/>
        </p:nvSpPr>
        <p:spPr bwMode="auto">
          <a:xfrm>
            <a:off x="4124328" y="4594225"/>
            <a:ext cx="1372492" cy="523220"/>
          </a:xfrm>
          <a:prstGeom prst="rect">
            <a:avLst/>
          </a:prstGeom>
          <a:noFill/>
          <a:ln w="9525">
            <a:noFill/>
            <a:miter lim="800000"/>
            <a:headEnd/>
            <a:tailEnd/>
          </a:ln>
        </p:spPr>
        <p:txBody>
          <a:bodyPr wrap="none">
            <a:spAutoFit/>
          </a:bodyPr>
          <a:lstStyle/>
          <a:p>
            <a:pPr fontAlgn="base">
              <a:spcBef>
                <a:spcPct val="0"/>
              </a:spcBef>
              <a:spcAft>
                <a:spcPct val="0"/>
              </a:spcAft>
            </a:pPr>
            <a:r>
              <a:rPr lang="en-GB" sz="1400" dirty="0">
                <a:solidFill>
                  <a:srgbClr val="000000"/>
                </a:solidFill>
                <a:ea typeface="ＭＳ Ｐゴシック" charset="0"/>
              </a:rPr>
              <a:t>Requirements</a:t>
            </a:r>
          </a:p>
          <a:p>
            <a:pPr fontAlgn="base">
              <a:spcBef>
                <a:spcPct val="0"/>
              </a:spcBef>
              <a:spcAft>
                <a:spcPct val="0"/>
              </a:spcAft>
            </a:pPr>
            <a:r>
              <a:rPr lang="en-GB" sz="1400" dirty="0">
                <a:solidFill>
                  <a:srgbClr val="000000"/>
                </a:solidFill>
                <a:ea typeface="ＭＳ Ｐゴシック" charset="0"/>
              </a:rPr>
              <a:t>Engineering</a:t>
            </a:r>
          </a:p>
        </p:txBody>
      </p:sp>
      <p:sp>
        <p:nvSpPr>
          <p:cNvPr id="18441" name="Text Box 18"/>
          <p:cNvSpPr txBox="1">
            <a:spLocks noChangeArrowheads="1"/>
          </p:cNvSpPr>
          <p:nvPr/>
        </p:nvSpPr>
        <p:spPr bwMode="auto">
          <a:xfrm>
            <a:off x="5558462" y="4697003"/>
            <a:ext cx="768159" cy="307777"/>
          </a:xfrm>
          <a:prstGeom prst="rect">
            <a:avLst/>
          </a:prstGeom>
          <a:noFill/>
          <a:ln w="9525">
            <a:noFill/>
            <a:miter lim="800000"/>
            <a:headEnd/>
            <a:tailEnd/>
          </a:ln>
        </p:spPr>
        <p:txBody>
          <a:bodyPr wrap="none">
            <a:spAutoFit/>
          </a:bodyPr>
          <a:lstStyle/>
          <a:p>
            <a:pPr fontAlgn="base">
              <a:spcBef>
                <a:spcPct val="0"/>
              </a:spcBef>
              <a:spcAft>
                <a:spcPct val="0"/>
              </a:spcAft>
            </a:pPr>
            <a:r>
              <a:rPr lang="en-GB" sz="1400" dirty="0">
                <a:solidFill>
                  <a:srgbClr val="000000"/>
                </a:solidFill>
                <a:ea typeface="ＭＳ Ｐゴシック" charset="0"/>
              </a:rPr>
              <a:t>Design</a:t>
            </a:r>
          </a:p>
        </p:txBody>
      </p:sp>
      <p:sp>
        <p:nvSpPr>
          <p:cNvPr id="18442" name="Text Box 19"/>
          <p:cNvSpPr txBox="1">
            <a:spLocks noChangeArrowheads="1"/>
          </p:cNvSpPr>
          <p:nvPr/>
        </p:nvSpPr>
        <p:spPr bwMode="auto">
          <a:xfrm>
            <a:off x="6253539" y="4706280"/>
            <a:ext cx="1380506" cy="307777"/>
          </a:xfrm>
          <a:prstGeom prst="rect">
            <a:avLst/>
          </a:prstGeom>
          <a:noFill/>
          <a:ln w="9525">
            <a:noFill/>
            <a:miter lim="800000"/>
            <a:headEnd/>
            <a:tailEnd/>
          </a:ln>
        </p:spPr>
        <p:txBody>
          <a:bodyPr wrap="none">
            <a:spAutoFit/>
          </a:bodyPr>
          <a:lstStyle/>
          <a:p>
            <a:pPr fontAlgn="base">
              <a:spcBef>
                <a:spcPct val="0"/>
              </a:spcBef>
              <a:spcAft>
                <a:spcPct val="0"/>
              </a:spcAft>
            </a:pPr>
            <a:r>
              <a:rPr lang="en-GB" sz="1400" dirty="0">
                <a:solidFill>
                  <a:srgbClr val="000000"/>
                </a:solidFill>
                <a:ea typeface="ＭＳ Ｐゴシック" charset="0"/>
              </a:rPr>
              <a:t>Development</a:t>
            </a:r>
          </a:p>
        </p:txBody>
      </p:sp>
      <p:sp>
        <p:nvSpPr>
          <p:cNvPr id="18443" name="Text Box 20"/>
          <p:cNvSpPr txBox="1">
            <a:spLocks noChangeArrowheads="1"/>
          </p:cNvSpPr>
          <p:nvPr/>
        </p:nvSpPr>
        <p:spPr bwMode="auto">
          <a:xfrm>
            <a:off x="7604762" y="4685891"/>
            <a:ext cx="1132041" cy="307777"/>
          </a:xfrm>
          <a:prstGeom prst="rect">
            <a:avLst/>
          </a:prstGeom>
          <a:noFill/>
          <a:ln w="9525">
            <a:noFill/>
            <a:miter lim="800000"/>
            <a:headEnd/>
            <a:tailEnd/>
          </a:ln>
        </p:spPr>
        <p:txBody>
          <a:bodyPr wrap="none">
            <a:spAutoFit/>
          </a:bodyPr>
          <a:lstStyle/>
          <a:p>
            <a:pPr fontAlgn="base">
              <a:spcBef>
                <a:spcPct val="0"/>
              </a:spcBef>
              <a:spcAft>
                <a:spcPct val="0"/>
              </a:spcAft>
            </a:pPr>
            <a:r>
              <a:rPr lang="en-GB" sz="1400" dirty="0">
                <a:solidFill>
                  <a:srgbClr val="000000"/>
                </a:solidFill>
                <a:ea typeface="ＭＳ Ｐゴシック" charset="0"/>
              </a:rPr>
              <a:t>Production</a:t>
            </a:r>
          </a:p>
        </p:txBody>
      </p:sp>
      <p:sp>
        <p:nvSpPr>
          <p:cNvPr id="18444" name="Text Box 21"/>
          <p:cNvSpPr txBox="1">
            <a:spLocks noChangeArrowheads="1"/>
          </p:cNvSpPr>
          <p:nvPr/>
        </p:nvSpPr>
        <p:spPr bwMode="auto">
          <a:xfrm>
            <a:off x="8566776" y="4597400"/>
            <a:ext cx="1026243" cy="523220"/>
          </a:xfrm>
          <a:prstGeom prst="rect">
            <a:avLst/>
          </a:prstGeom>
          <a:noFill/>
          <a:ln w="9525">
            <a:noFill/>
            <a:miter lim="800000"/>
            <a:headEnd/>
            <a:tailEnd/>
          </a:ln>
        </p:spPr>
        <p:txBody>
          <a:bodyPr wrap="none">
            <a:spAutoFit/>
          </a:bodyPr>
          <a:lstStyle/>
          <a:p>
            <a:pPr fontAlgn="base">
              <a:spcBef>
                <a:spcPct val="0"/>
              </a:spcBef>
              <a:spcAft>
                <a:spcPct val="0"/>
              </a:spcAft>
            </a:pPr>
            <a:r>
              <a:rPr lang="en-GB" sz="1400" dirty="0">
                <a:solidFill>
                  <a:srgbClr val="000000"/>
                </a:solidFill>
                <a:ea typeface="ＭＳ Ｐゴシック" charset="0"/>
              </a:rPr>
              <a:t>Customer</a:t>
            </a:r>
          </a:p>
          <a:p>
            <a:pPr fontAlgn="base">
              <a:spcBef>
                <a:spcPct val="0"/>
              </a:spcBef>
              <a:spcAft>
                <a:spcPct val="0"/>
              </a:spcAft>
            </a:pPr>
            <a:r>
              <a:rPr lang="en-GB" sz="1400" dirty="0">
                <a:solidFill>
                  <a:srgbClr val="000000"/>
                </a:solidFill>
                <a:ea typeface="ＭＳ Ｐゴシック" charset="0"/>
              </a:rPr>
              <a:t>use</a:t>
            </a:r>
          </a:p>
        </p:txBody>
      </p:sp>
      <p:grpSp>
        <p:nvGrpSpPr>
          <p:cNvPr id="13" name="Group 12"/>
          <p:cNvGrpSpPr/>
          <p:nvPr/>
        </p:nvGrpSpPr>
        <p:grpSpPr>
          <a:xfrm>
            <a:off x="7602823" y="1209676"/>
            <a:ext cx="2991212" cy="5142093"/>
            <a:chOff x="6655596" y="1090613"/>
            <a:chExt cx="3240481" cy="5473700"/>
          </a:xfrm>
        </p:grpSpPr>
        <p:sp>
          <p:nvSpPr>
            <p:cNvPr id="18471" name="Rectangle 2"/>
            <p:cNvSpPr>
              <a:spLocks noChangeArrowheads="1"/>
            </p:cNvSpPr>
            <p:nvPr/>
          </p:nvSpPr>
          <p:spPr bwMode="auto">
            <a:xfrm>
              <a:off x="6655596" y="1090613"/>
              <a:ext cx="2046553" cy="5473700"/>
            </a:xfrm>
            <a:prstGeom prst="rect">
              <a:avLst/>
            </a:prstGeom>
            <a:solidFill>
              <a:srgbClr val="CC3300">
                <a:alpha val="38039"/>
              </a:srgbClr>
            </a:solidFill>
            <a:ln w="9525">
              <a:noFill/>
              <a:miter lim="800000"/>
              <a:headEnd/>
              <a:tailEnd/>
            </a:ln>
          </p:spPr>
          <p:txBody>
            <a:bodyPr wrap="none" anchor="ctr"/>
            <a:lstStyle/>
            <a:p>
              <a:pPr fontAlgn="base">
                <a:spcBef>
                  <a:spcPct val="0"/>
                </a:spcBef>
                <a:spcAft>
                  <a:spcPct val="0"/>
                </a:spcAft>
              </a:pPr>
              <a:endParaRPr lang="en-US" dirty="0">
                <a:solidFill>
                  <a:srgbClr val="000000"/>
                </a:solidFill>
                <a:ea typeface="ＭＳ Ｐゴシック" charset="0"/>
              </a:endParaRPr>
            </a:p>
          </p:txBody>
        </p:sp>
        <p:sp>
          <p:nvSpPr>
            <p:cNvPr id="18473" name="AutoShape 23"/>
            <p:cNvSpPr>
              <a:spLocks noChangeArrowheads="1"/>
            </p:cNvSpPr>
            <p:nvPr/>
          </p:nvSpPr>
          <p:spPr bwMode="auto">
            <a:xfrm rot="13374099">
              <a:off x="7958347" y="2931888"/>
              <a:ext cx="1271963" cy="668338"/>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11796480 60000 65536"/>
                <a:gd name="T10" fmla="*/ 5898240 60000 65536"/>
                <a:gd name="T11" fmla="*/ 0 60000 65536"/>
                <a:gd name="T12" fmla="*/ 3390 w 21600"/>
                <a:gd name="T13" fmla="*/ 5387 h 21600"/>
                <a:gd name="T14" fmla="*/ 18895 w 21600"/>
                <a:gd name="T15" fmla="*/ 16213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990000"/>
            </a:solidFill>
            <a:ln w="9525">
              <a:solidFill>
                <a:schemeClr val="tx1"/>
              </a:solidFill>
              <a:miter lim="800000"/>
              <a:headEnd/>
              <a:tailEnd/>
            </a:ln>
            <a:scene3d>
              <a:camera prst="orthographicFront"/>
              <a:lightRig rig="threePt" dir="t"/>
            </a:scene3d>
            <a:sp3d>
              <a:bevelT/>
            </a:sp3d>
          </p:spPr>
          <p:txBody>
            <a:bodyPr wrap="none" anchor="ctr"/>
            <a:lstStyle/>
            <a:p>
              <a:pPr fontAlgn="base">
                <a:spcBef>
                  <a:spcPct val="0"/>
                </a:spcBef>
                <a:spcAft>
                  <a:spcPct val="0"/>
                </a:spcAft>
              </a:pPr>
              <a:endParaRPr lang="en-US" dirty="0">
                <a:solidFill>
                  <a:srgbClr val="000000"/>
                </a:solidFill>
                <a:ea typeface="ＭＳ Ｐゴシック" charset="0"/>
              </a:endParaRPr>
            </a:p>
          </p:txBody>
        </p:sp>
        <p:sp>
          <p:nvSpPr>
            <p:cNvPr id="18472" name="Text Box 22"/>
            <p:cNvSpPr txBox="1">
              <a:spLocks noChangeArrowheads="1"/>
            </p:cNvSpPr>
            <p:nvPr/>
          </p:nvSpPr>
          <p:spPr bwMode="auto">
            <a:xfrm>
              <a:off x="8340334" y="3416301"/>
              <a:ext cx="1555743" cy="884587"/>
            </a:xfrm>
            <a:prstGeom prst="rect">
              <a:avLst/>
            </a:prstGeom>
            <a:solidFill>
              <a:srgbClr val="990000"/>
            </a:solidFill>
            <a:ln w="9525">
              <a:noFill/>
              <a:miter lim="800000"/>
              <a:headEnd/>
              <a:tailEnd/>
            </a:ln>
            <a:scene3d>
              <a:camera prst="orthographicFront"/>
              <a:lightRig rig="threePt" dir="t"/>
            </a:scene3d>
            <a:sp3d>
              <a:bevelT/>
            </a:sp3d>
          </p:spPr>
          <p:txBody>
            <a:bodyPr wrap="square">
              <a:spAutoFit/>
            </a:bodyPr>
            <a:lstStyle/>
            <a:p>
              <a:pPr algn="ctr" fontAlgn="base">
                <a:spcBef>
                  <a:spcPct val="0"/>
                </a:spcBef>
                <a:spcAft>
                  <a:spcPct val="0"/>
                </a:spcAft>
              </a:pPr>
              <a:r>
                <a:rPr lang="en-GB" sz="1600" dirty="0">
                  <a:solidFill>
                    <a:srgbClr val="FFFFFF"/>
                  </a:solidFill>
                  <a:ea typeface="ＭＳ Ｐゴシック" charset="0"/>
                </a:rPr>
                <a:t>This is where</a:t>
              </a:r>
            </a:p>
            <a:p>
              <a:pPr algn="ctr" fontAlgn="base">
                <a:spcBef>
                  <a:spcPct val="0"/>
                </a:spcBef>
                <a:spcAft>
                  <a:spcPct val="0"/>
                </a:spcAft>
              </a:pPr>
              <a:r>
                <a:rPr lang="en-GB" sz="1600" dirty="0">
                  <a:solidFill>
                    <a:srgbClr val="FFFFFF"/>
                  </a:solidFill>
                  <a:ea typeface="ＭＳ Ｐゴシック" charset="0"/>
                </a:rPr>
                <a:t>we tend to look</a:t>
              </a:r>
            </a:p>
          </p:txBody>
        </p:sp>
      </p:grpSp>
      <p:sp>
        <p:nvSpPr>
          <p:cNvPr id="718873" name="Text Box 25"/>
          <p:cNvSpPr txBox="1">
            <a:spLocks noChangeArrowheads="1"/>
          </p:cNvSpPr>
          <p:nvPr/>
        </p:nvSpPr>
        <p:spPr bwMode="auto">
          <a:xfrm>
            <a:off x="1885950" y="4033838"/>
            <a:ext cx="1711521" cy="923330"/>
          </a:xfrm>
          <a:prstGeom prst="rect">
            <a:avLst/>
          </a:prstGeom>
          <a:solidFill>
            <a:srgbClr val="008000"/>
          </a:solidFill>
          <a:ln w="9525">
            <a:noFill/>
            <a:miter lim="800000"/>
            <a:headEnd/>
            <a:tailEnd/>
          </a:ln>
          <a:scene3d>
            <a:camera prst="orthographicFront"/>
            <a:lightRig rig="threePt" dir="t"/>
          </a:scene3d>
          <a:sp3d>
            <a:bevelT/>
          </a:sp3d>
        </p:spPr>
        <p:txBody>
          <a:bodyPr wrap="square">
            <a:spAutoFit/>
          </a:bodyPr>
          <a:lstStyle/>
          <a:p>
            <a:pPr algn="ctr" fontAlgn="base">
              <a:spcBef>
                <a:spcPct val="0"/>
              </a:spcBef>
              <a:spcAft>
                <a:spcPct val="0"/>
              </a:spcAft>
            </a:pPr>
            <a:r>
              <a:rPr lang="en-GB" dirty="0">
                <a:solidFill>
                  <a:srgbClr val="FFFFFF"/>
                </a:solidFill>
                <a:ea typeface="ＭＳ Ｐゴシック" charset="0"/>
              </a:rPr>
              <a:t>This is where</a:t>
            </a:r>
          </a:p>
          <a:p>
            <a:pPr algn="ctr" fontAlgn="base">
              <a:spcBef>
                <a:spcPct val="0"/>
              </a:spcBef>
              <a:spcAft>
                <a:spcPct val="0"/>
              </a:spcAft>
            </a:pPr>
            <a:r>
              <a:rPr lang="en-GB" dirty="0">
                <a:solidFill>
                  <a:srgbClr val="FFFFFF"/>
                </a:solidFill>
                <a:ea typeface="ＭＳ Ｐゴシック" charset="0"/>
              </a:rPr>
              <a:t>we should</a:t>
            </a:r>
          </a:p>
          <a:p>
            <a:pPr algn="ctr" fontAlgn="base">
              <a:spcBef>
                <a:spcPct val="0"/>
              </a:spcBef>
              <a:spcAft>
                <a:spcPct val="0"/>
              </a:spcAft>
            </a:pPr>
            <a:r>
              <a:rPr lang="en-GB" dirty="0">
                <a:solidFill>
                  <a:srgbClr val="FFFFFF"/>
                </a:solidFill>
                <a:ea typeface="ＭＳ Ｐゴシック" charset="0"/>
              </a:rPr>
              <a:t>put our effort</a:t>
            </a:r>
          </a:p>
        </p:txBody>
      </p:sp>
      <p:grpSp>
        <p:nvGrpSpPr>
          <p:cNvPr id="3" name="Group 42"/>
          <p:cNvGrpSpPr>
            <a:grpSpLocks/>
          </p:cNvGrpSpPr>
          <p:nvPr/>
        </p:nvGrpSpPr>
        <p:grpSpPr bwMode="auto">
          <a:xfrm>
            <a:off x="8031153" y="4224348"/>
            <a:ext cx="2325684" cy="1477966"/>
            <a:chOff x="4099" y="2661"/>
            <a:chExt cx="1465" cy="931"/>
          </a:xfrm>
        </p:grpSpPr>
        <p:sp>
          <p:nvSpPr>
            <p:cNvPr id="18467" name="Text Box 7"/>
            <p:cNvSpPr txBox="1">
              <a:spLocks noChangeArrowheads="1"/>
            </p:cNvSpPr>
            <p:nvPr/>
          </p:nvSpPr>
          <p:spPr bwMode="auto">
            <a:xfrm>
              <a:off x="4099" y="3398"/>
              <a:ext cx="754" cy="194"/>
            </a:xfrm>
            <a:prstGeom prst="rect">
              <a:avLst/>
            </a:prstGeom>
            <a:noFill/>
            <a:ln w="9525">
              <a:noFill/>
              <a:miter lim="800000"/>
              <a:headEnd/>
              <a:tailEnd/>
            </a:ln>
          </p:spPr>
          <p:txBody>
            <a:bodyPr wrap="none">
              <a:spAutoFit/>
            </a:bodyPr>
            <a:lstStyle/>
            <a:p>
              <a:pPr fontAlgn="base">
                <a:spcBef>
                  <a:spcPct val="0"/>
                </a:spcBef>
                <a:spcAft>
                  <a:spcPct val="0"/>
                </a:spcAft>
              </a:pPr>
              <a:r>
                <a:rPr lang="en-GB" sz="1400" b="1" dirty="0">
                  <a:solidFill>
                    <a:srgbClr val="000000"/>
                  </a:solidFill>
                  <a:ea typeface="ＭＳ Ｐゴシック" charset="0"/>
                </a:rPr>
                <a:t>Easy to see</a:t>
              </a:r>
            </a:p>
          </p:txBody>
        </p:sp>
        <p:grpSp>
          <p:nvGrpSpPr>
            <p:cNvPr id="4" name="Group 38"/>
            <p:cNvGrpSpPr>
              <a:grpSpLocks/>
            </p:cNvGrpSpPr>
            <p:nvPr/>
          </p:nvGrpSpPr>
          <p:grpSpPr bwMode="auto">
            <a:xfrm>
              <a:off x="4853" y="2661"/>
              <a:ext cx="711" cy="833"/>
              <a:chOff x="4853" y="2661"/>
              <a:chExt cx="711" cy="833"/>
            </a:xfrm>
          </p:grpSpPr>
          <p:cxnSp>
            <p:nvCxnSpPr>
              <p:cNvPr id="18469" name="AutoShape 27"/>
              <p:cNvCxnSpPr>
                <a:cxnSpLocks noChangeShapeType="1"/>
                <a:stCxn id="18472" idx="2"/>
                <a:endCxn id="18467" idx="3"/>
              </p:cNvCxnSpPr>
              <p:nvPr/>
            </p:nvCxnSpPr>
            <p:spPr bwMode="auto">
              <a:xfrm rot="5400000">
                <a:off x="4640" y="2874"/>
                <a:ext cx="833" cy="408"/>
              </a:xfrm>
              <a:prstGeom prst="bentConnector2">
                <a:avLst/>
              </a:prstGeom>
              <a:noFill/>
              <a:ln w="76200">
                <a:solidFill>
                  <a:schemeClr val="tx1"/>
                </a:solidFill>
                <a:miter lim="800000"/>
                <a:headEnd/>
                <a:tailEnd type="triangle" w="med" len="med"/>
              </a:ln>
            </p:spPr>
          </p:cxnSp>
          <p:sp>
            <p:nvSpPr>
              <p:cNvPr id="18470" name="Text Box 28"/>
              <p:cNvSpPr txBox="1">
                <a:spLocks noChangeArrowheads="1"/>
              </p:cNvSpPr>
              <p:nvPr/>
            </p:nvSpPr>
            <p:spPr bwMode="auto">
              <a:xfrm rot="5400000">
                <a:off x="5076" y="3006"/>
                <a:ext cx="743" cy="233"/>
              </a:xfrm>
              <a:prstGeom prst="rect">
                <a:avLst/>
              </a:prstGeom>
              <a:noFill/>
              <a:ln w="9525">
                <a:noFill/>
                <a:miter lim="800000"/>
                <a:headEnd/>
                <a:tailEnd/>
              </a:ln>
            </p:spPr>
            <p:txBody>
              <a:bodyPr wrap="none">
                <a:spAutoFit/>
              </a:bodyPr>
              <a:lstStyle/>
              <a:p>
                <a:pPr fontAlgn="base">
                  <a:spcBef>
                    <a:spcPct val="0"/>
                  </a:spcBef>
                  <a:spcAft>
                    <a:spcPct val="0"/>
                  </a:spcAft>
                </a:pPr>
                <a:r>
                  <a:rPr lang="en-GB" dirty="0">
                    <a:solidFill>
                      <a:srgbClr val="000000"/>
                    </a:solidFill>
                    <a:ea typeface="ＭＳ Ｐゴシック" charset="0"/>
                  </a:rPr>
                  <a:t>because</a:t>
                </a:r>
              </a:p>
            </p:txBody>
          </p:sp>
        </p:grpSp>
      </p:grpSp>
      <p:grpSp>
        <p:nvGrpSpPr>
          <p:cNvPr id="5" name="Group 43"/>
          <p:cNvGrpSpPr>
            <a:grpSpLocks/>
          </p:cNvGrpSpPr>
          <p:nvPr/>
        </p:nvGrpSpPr>
        <p:grpSpPr bwMode="auto">
          <a:xfrm>
            <a:off x="8033393" y="4226104"/>
            <a:ext cx="2465392" cy="2125663"/>
            <a:chOff x="4100" y="2662"/>
            <a:chExt cx="1553" cy="1339"/>
          </a:xfrm>
        </p:grpSpPr>
        <p:sp>
          <p:nvSpPr>
            <p:cNvPr id="18463" name="Text Box 8"/>
            <p:cNvSpPr txBox="1">
              <a:spLocks noChangeArrowheads="1"/>
            </p:cNvSpPr>
            <p:nvPr/>
          </p:nvSpPr>
          <p:spPr bwMode="auto">
            <a:xfrm>
              <a:off x="4100" y="3671"/>
              <a:ext cx="763" cy="330"/>
            </a:xfrm>
            <a:prstGeom prst="rect">
              <a:avLst/>
            </a:prstGeom>
            <a:noFill/>
            <a:ln w="9525">
              <a:noFill/>
              <a:miter lim="800000"/>
              <a:headEnd/>
              <a:tailEnd/>
            </a:ln>
          </p:spPr>
          <p:txBody>
            <a:bodyPr wrap="none">
              <a:spAutoFit/>
            </a:bodyPr>
            <a:lstStyle/>
            <a:p>
              <a:pPr fontAlgn="base">
                <a:spcBef>
                  <a:spcPct val="0"/>
                </a:spcBef>
                <a:spcAft>
                  <a:spcPct val="0"/>
                </a:spcAft>
              </a:pPr>
              <a:r>
                <a:rPr lang="en-GB" sz="1400" b="1" dirty="0">
                  <a:solidFill>
                    <a:srgbClr val="000000"/>
                  </a:solidFill>
                  <a:ea typeface="ＭＳ Ｐゴシック" charset="0"/>
                </a:rPr>
                <a:t>Difficult and</a:t>
              </a:r>
            </a:p>
            <a:p>
              <a:pPr fontAlgn="base">
                <a:spcBef>
                  <a:spcPct val="0"/>
                </a:spcBef>
                <a:spcAft>
                  <a:spcPct val="0"/>
                </a:spcAft>
              </a:pPr>
              <a:r>
                <a:rPr lang="en-GB" sz="1400" b="1" dirty="0">
                  <a:solidFill>
                    <a:srgbClr val="000000"/>
                  </a:solidFill>
                  <a:ea typeface="ＭＳ Ｐゴシック" charset="0"/>
                </a:rPr>
                <a:t>costly to fix</a:t>
              </a:r>
            </a:p>
          </p:txBody>
        </p:sp>
        <p:grpSp>
          <p:nvGrpSpPr>
            <p:cNvPr id="6" name="Group 39"/>
            <p:cNvGrpSpPr>
              <a:grpSpLocks/>
            </p:cNvGrpSpPr>
            <p:nvPr/>
          </p:nvGrpSpPr>
          <p:grpSpPr bwMode="auto">
            <a:xfrm>
              <a:off x="4863" y="2662"/>
              <a:ext cx="790" cy="1174"/>
              <a:chOff x="4863" y="2662"/>
              <a:chExt cx="790" cy="1174"/>
            </a:xfrm>
          </p:grpSpPr>
          <p:cxnSp>
            <p:nvCxnSpPr>
              <p:cNvPr id="18465" name="AutoShape 29"/>
              <p:cNvCxnSpPr>
                <a:cxnSpLocks noChangeShapeType="1"/>
                <a:stCxn id="18472" idx="2"/>
                <a:endCxn id="18463" idx="3"/>
              </p:cNvCxnSpPr>
              <p:nvPr/>
            </p:nvCxnSpPr>
            <p:spPr bwMode="auto">
              <a:xfrm rot="5400000">
                <a:off x="4475" y="3050"/>
                <a:ext cx="1174" cy="398"/>
              </a:xfrm>
              <a:prstGeom prst="bentConnector2">
                <a:avLst/>
              </a:prstGeom>
              <a:noFill/>
              <a:ln w="76200">
                <a:solidFill>
                  <a:srgbClr val="990000"/>
                </a:solidFill>
                <a:miter lim="800000"/>
                <a:headEnd/>
                <a:tailEnd type="triangle" w="med" len="med"/>
              </a:ln>
            </p:spPr>
          </p:cxnSp>
          <p:sp>
            <p:nvSpPr>
              <p:cNvPr id="18466" name="Text Box 30"/>
              <p:cNvSpPr txBox="1">
                <a:spLocks noChangeArrowheads="1"/>
              </p:cNvSpPr>
              <p:nvPr/>
            </p:nvSpPr>
            <p:spPr bwMode="auto">
              <a:xfrm>
                <a:off x="5298" y="3568"/>
                <a:ext cx="355" cy="233"/>
              </a:xfrm>
              <a:prstGeom prst="rect">
                <a:avLst/>
              </a:prstGeom>
              <a:noFill/>
              <a:ln w="9525">
                <a:noFill/>
                <a:miter lim="800000"/>
                <a:headEnd/>
                <a:tailEnd/>
              </a:ln>
            </p:spPr>
            <p:txBody>
              <a:bodyPr wrap="none">
                <a:spAutoFit/>
              </a:bodyPr>
              <a:lstStyle/>
              <a:p>
                <a:pPr fontAlgn="base">
                  <a:spcBef>
                    <a:spcPct val="0"/>
                  </a:spcBef>
                  <a:spcAft>
                    <a:spcPct val="0"/>
                  </a:spcAft>
                </a:pPr>
                <a:r>
                  <a:rPr lang="en-GB" b="1" dirty="0">
                    <a:solidFill>
                      <a:srgbClr val="990000"/>
                    </a:solidFill>
                    <a:ea typeface="ＭＳ Ｐゴシック" charset="0"/>
                  </a:rPr>
                  <a:t>BUT</a:t>
                </a:r>
              </a:p>
            </p:txBody>
          </p:sp>
        </p:grpSp>
      </p:grpSp>
      <p:grpSp>
        <p:nvGrpSpPr>
          <p:cNvPr id="8" name="Group 44"/>
          <p:cNvGrpSpPr>
            <a:grpSpLocks/>
          </p:cNvGrpSpPr>
          <p:nvPr/>
        </p:nvGrpSpPr>
        <p:grpSpPr bwMode="auto">
          <a:xfrm>
            <a:off x="2327303" y="4957762"/>
            <a:ext cx="3578235" cy="1441450"/>
            <a:chOff x="506" y="3123"/>
            <a:chExt cx="2254" cy="908"/>
          </a:xfrm>
        </p:grpSpPr>
        <p:sp>
          <p:nvSpPr>
            <p:cNvPr id="18457" name="Text Box 6"/>
            <p:cNvSpPr txBox="1">
              <a:spLocks noChangeArrowheads="1"/>
            </p:cNvSpPr>
            <p:nvPr/>
          </p:nvSpPr>
          <p:spPr bwMode="auto">
            <a:xfrm>
              <a:off x="1858" y="3701"/>
              <a:ext cx="902" cy="330"/>
            </a:xfrm>
            <a:prstGeom prst="rect">
              <a:avLst/>
            </a:prstGeom>
            <a:noFill/>
            <a:ln w="9525">
              <a:noFill/>
              <a:miter lim="800000"/>
              <a:headEnd/>
              <a:tailEnd/>
            </a:ln>
          </p:spPr>
          <p:txBody>
            <a:bodyPr wrap="none">
              <a:spAutoFit/>
            </a:bodyPr>
            <a:lstStyle/>
            <a:p>
              <a:pPr fontAlgn="base">
                <a:spcBef>
                  <a:spcPct val="0"/>
                </a:spcBef>
                <a:spcAft>
                  <a:spcPct val="0"/>
                </a:spcAft>
              </a:pPr>
              <a:r>
                <a:rPr lang="en-GB" sz="1400" b="1" dirty="0">
                  <a:solidFill>
                    <a:srgbClr val="000000"/>
                  </a:solidFill>
                  <a:ea typeface="ＭＳ Ｐゴシック" charset="0"/>
                </a:rPr>
                <a:t>Easy and </a:t>
              </a:r>
            </a:p>
            <a:p>
              <a:pPr fontAlgn="base">
                <a:spcBef>
                  <a:spcPct val="0"/>
                </a:spcBef>
                <a:spcAft>
                  <a:spcPct val="0"/>
                </a:spcAft>
              </a:pPr>
              <a:r>
                <a:rPr lang="en-GB" sz="1400" b="1" dirty="0">
                  <a:solidFill>
                    <a:srgbClr val="000000"/>
                  </a:solidFill>
                  <a:ea typeface="ＭＳ Ｐゴシック" charset="0"/>
                </a:rPr>
                <a:t>cheaper to fix</a:t>
              </a:r>
            </a:p>
          </p:txBody>
        </p:sp>
        <p:grpSp>
          <p:nvGrpSpPr>
            <p:cNvPr id="9" name="Group 40"/>
            <p:cNvGrpSpPr>
              <a:grpSpLocks/>
            </p:cNvGrpSpPr>
            <p:nvPr/>
          </p:nvGrpSpPr>
          <p:grpSpPr bwMode="auto">
            <a:xfrm>
              <a:off x="506" y="3123"/>
              <a:ext cx="1352" cy="747"/>
              <a:chOff x="506" y="3123"/>
              <a:chExt cx="1352" cy="747"/>
            </a:xfrm>
          </p:grpSpPr>
          <p:cxnSp>
            <p:nvCxnSpPr>
              <p:cNvPr id="18459" name="AutoShape 32"/>
              <p:cNvCxnSpPr>
                <a:cxnSpLocks noChangeShapeType="1"/>
                <a:stCxn id="718873" idx="2"/>
                <a:endCxn id="18457" idx="1"/>
              </p:cNvCxnSpPr>
              <p:nvPr/>
            </p:nvCxnSpPr>
            <p:spPr bwMode="auto">
              <a:xfrm rot="16200000" flipH="1">
                <a:off x="941" y="2949"/>
                <a:ext cx="743" cy="1091"/>
              </a:xfrm>
              <a:prstGeom prst="bentConnector2">
                <a:avLst/>
              </a:prstGeom>
              <a:noFill/>
              <a:ln w="76200">
                <a:solidFill>
                  <a:srgbClr val="008000"/>
                </a:solidFill>
                <a:miter lim="800000"/>
                <a:headEnd/>
                <a:tailEnd type="triangle" w="med" len="med"/>
              </a:ln>
            </p:spPr>
          </p:cxnSp>
          <p:sp>
            <p:nvSpPr>
              <p:cNvPr id="18460" name="Text Box 33"/>
              <p:cNvSpPr txBox="1">
                <a:spLocks noChangeArrowheads="1"/>
              </p:cNvSpPr>
              <p:nvPr/>
            </p:nvSpPr>
            <p:spPr bwMode="auto">
              <a:xfrm rot="5400000">
                <a:off x="251" y="3382"/>
                <a:ext cx="743" cy="233"/>
              </a:xfrm>
              <a:prstGeom prst="rect">
                <a:avLst/>
              </a:prstGeom>
              <a:noFill/>
              <a:ln w="9525">
                <a:noFill/>
                <a:miter lim="800000"/>
                <a:headEnd/>
                <a:tailEnd/>
              </a:ln>
            </p:spPr>
            <p:txBody>
              <a:bodyPr wrap="none">
                <a:spAutoFit/>
              </a:bodyPr>
              <a:lstStyle/>
              <a:p>
                <a:pPr fontAlgn="base">
                  <a:spcBef>
                    <a:spcPct val="0"/>
                  </a:spcBef>
                  <a:spcAft>
                    <a:spcPct val="0"/>
                  </a:spcAft>
                </a:pPr>
                <a:r>
                  <a:rPr lang="en-GB" dirty="0">
                    <a:solidFill>
                      <a:srgbClr val="000000"/>
                    </a:solidFill>
                    <a:ea typeface="ＭＳ Ｐゴシック" charset="0"/>
                  </a:rPr>
                  <a:t>because</a:t>
                </a:r>
              </a:p>
            </p:txBody>
          </p:sp>
        </p:grpSp>
      </p:grpSp>
      <p:grpSp>
        <p:nvGrpSpPr>
          <p:cNvPr id="10" name="Group 45"/>
          <p:cNvGrpSpPr>
            <a:grpSpLocks/>
          </p:cNvGrpSpPr>
          <p:nvPr/>
        </p:nvGrpSpPr>
        <p:grpSpPr bwMode="auto">
          <a:xfrm>
            <a:off x="2741618" y="4956212"/>
            <a:ext cx="3122612" cy="1057276"/>
            <a:chOff x="767" y="3122"/>
            <a:chExt cx="1967" cy="666"/>
          </a:xfrm>
        </p:grpSpPr>
        <p:sp>
          <p:nvSpPr>
            <p:cNvPr id="18453" name="Text Box 5"/>
            <p:cNvSpPr txBox="1">
              <a:spLocks noChangeArrowheads="1"/>
            </p:cNvSpPr>
            <p:nvPr/>
          </p:nvSpPr>
          <p:spPr bwMode="auto">
            <a:xfrm>
              <a:off x="1855" y="3319"/>
              <a:ext cx="879" cy="302"/>
            </a:xfrm>
            <a:prstGeom prst="rect">
              <a:avLst/>
            </a:prstGeom>
            <a:noFill/>
            <a:ln w="9525">
              <a:noFill/>
              <a:miter lim="800000"/>
              <a:headEnd/>
              <a:tailEnd/>
            </a:ln>
          </p:spPr>
          <p:txBody>
            <a:bodyPr wrap="none">
              <a:spAutoFit/>
            </a:bodyPr>
            <a:lstStyle/>
            <a:p>
              <a:pPr fontAlgn="base">
                <a:lnSpc>
                  <a:spcPct val="90000"/>
                </a:lnSpc>
                <a:spcBef>
                  <a:spcPct val="0"/>
                </a:spcBef>
                <a:spcAft>
                  <a:spcPct val="0"/>
                </a:spcAft>
              </a:pPr>
              <a:r>
                <a:rPr lang="en-GB" sz="1400" b="1" dirty="0">
                  <a:solidFill>
                    <a:srgbClr val="000000"/>
                  </a:solidFill>
                  <a:ea typeface="ＭＳ Ｐゴシック" charset="0"/>
                </a:rPr>
                <a:t>Difficult to see</a:t>
              </a:r>
            </a:p>
            <a:p>
              <a:pPr fontAlgn="base">
                <a:lnSpc>
                  <a:spcPct val="90000"/>
                </a:lnSpc>
                <a:spcBef>
                  <a:spcPct val="0"/>
                </a:spcBef>
                <a:spcAft>
                  <a:spcPct val="0"/>
                </a:spcAft>
              </a:pPr>
              <a:r>
                <a:rPr lang="en-GB" sz="1400" b="1" dirty="0">
                  <a:solidFill>
                    <a:srgbClr val="000000"/>
                  </a:solidFill>
                  <a:ea typeface="ＭＳ Ｐゴシック" charset="0"/>
                </a:rPr>
                <a:t>and predict</a:t>
              </a:r>
            </a:p>
          </p:txBody>
        </p:sp>
        <p:grpSp>
          <p:nvGrpSpPr>
            <p:cNvPr id="11" name="Group 41"/>
            <p:cNvGrpSpPr>
              <a:grpSpLocks/>
            </p:cNvGrpSpPr>
            <p:nvPr/>
          </p:nvGrpSpPr>
          <p:grpSpPr bwMode="auto">
            <a:xfrm>
              <a:off x="767" y="3122"/>
              <a:ext cx="1088" cy="666"/>
              <a:chOff x="767" y="3122"/>
              <a:chExt cx="1088" cy="666"/>
            </a:xfrm>
          </p:grpSpPr>
          <p:cxnSp>
            <p:nvCxnSpPr>
              <p:cNvPr id="18455" name="AutoShape 34"/>
              <p:cNvCxnSpPr>
                <a:cxnSpLocks noChangeShapeType="1"/>
                <a:stCxn id="718873" idx="2"/>
                <a:endCxn id="18453" idx="1"/>
              </p:cNvCxnSpPr>
              <p:nvPr/>
            </p:nvCxnSpPr>
            <p:spPr bwMode="auto">
              <a:xfrm rot="16200000" flipH="1">
                <a:off x="1137" y="2752"/>
                <a:ext cx="347" cy="1088"/>
              </a:xfrm>
              <a:prstGeom prst="bentConnector2">
                <a:avLst/>
              </a:prstGeom>
              <a:noFill/>
              <a:ln w="76200">
                <a:solidFill>
                  <a:schemeClr val="tx1"/>
                </a:solidFill>
                <a:miter lim="800000"/>
                <a:headEnd/>
                <a:tailEnd type="triangle" w="med" len="med"/>
              </a:ln>
            </p:spPr>
          </p:cxnSp>
          <p:sp>
            <p:nvSpPr>
              <p:cNvPr id="18456" name="Text Box 35"/>
              <p:cNvSpPr txBox="1">
                <a:spLocks noChangeArrowheads="1"/>
              </p:cNvSpPr>
              <p:nvPr/>
            </p:nvSpPr>
            <p:spPr bwMode="auto">
              <a:xfrm>
                <a:off x="1154" y="3555"/>
                <a:ext cx="355" cy="233"/>
              </a:xfrm>
              <a:prstGeom prst="rect">
                <a:avLst/>
              </a:prstGeom>
              <a:noFill/>
              <a:ln w="9525">
                <a:noFill/>
                <a:miter lim="800000"/>
                <a:headEnd/>
                <a:tailEnd/>
              </a:ln>
            </p:spPr>
            <p:txBody>
              <a:bodyPr wrap="none">
                <a:spAutoFit/>
              </a:bodyPr>
              <a:lstStyle/>
              <a:p>
                <a:pPr fontAlgn="base">
                  <a:spcBef>
                    <a:spcPct val="0"/>
                  </a:spcBef>
                  <a:spcAft>
                    <a:spcPct val="0"/>
                  </a:spcAft>
                </a:pPr>
                <a:r>
                  <a:rPr lang="en-GB" b="1" dirty="0">
                    <a:solidFill>
                      <a:srgbClr val="990000"/>
                    </a:solidFill>
                    <a:ea typeface="ＭＳ Ｐゴシック" charset="0"/>
                  </a:rPr>
                  <a:t>BUT</a:t>
                </a:r>
              </a:p>
            </p:txBody>
          </p:sp>
        </p:grpSp>
      </p:grpSp>
      <p:sp>
        <p:nvSpPr>
          <p:cNvPr id="7" name="Right Arrow Callout 6"/>
          <p:cNvSpPr/>
          <p:nvPr/>
        </p:nvSpPr>
        <p:spPr>
          <a:xfrm>
            <a:off x="1885950" y="1726002"/>
            <a:ext cx="2637686" cy="2146604"/>
          </a:xfrm>
          <a:prstGeom prst="rightArrowCallout">
            <a:avLst>
              <a:gd name="adj1" fmla="val 24038"/>
              <a:gd name="adj2" fmla="val 19711"/>
              <a:gd name="adj3" fmla="val 17309"/>
              <a:gd name="adj4" fmla="val 48977"/>
            </a:avLst>
          </a:prstGeom>
          <a:solidFill>
            <a:srgbClr val="800000"/>
          </a:solidFill>
        </p:spPr>
        <p:style>
          <a:lnRef idx="0">
            <a:schemeClr val="accent2"/>
          </a:lnRef>
          <a:fillRef idx="3">
            <a:schemeClr val="accent2"/>
          </a:fillRef>
          <a:effectRef idx="3">
            <a:schemeClr val="accent2"/>
          </a:effectRef>
          <a:fontRef idx="minor">
            <a:schemeClr val="lt1"/>
          </a:fontRef>
        </p:style>
        <p:txBody>
          <a:bodyPr rtlCol="0" anchor="ctr"/>
          <a:lstStyle/>
          <a:p>
            <a:pPr algn="ctr" fontAlgn="base">
              <a:spcBef>
                <a:spcPct val="0"/>
              </a:spcBef>
              <a:spcAft>
                <a:spcPct val="0"/>
              </a:spcAft>
            </a:pPr>
            <a:r>
              <a:rPr lang="en-GB" sz="1400" dirty="0">
                <a:solidFill>
                  <a:srgbClr val="FFFFFF"/>
                </a:solidFill>
              </a:rPr>
              <a:t>Much of the effort in Systems Engineering is expended early on.</a:t>
            </a:r>
          </a:p>
          <a:p>
            <a:pPr algn="ctr" fontAlgn="base">
              <a:spcBef>
                <a:spcPct val="0"/>
              </a:spcBef>
              <a:spcAft>
                <a:spcPct val="0"/>
              </a:spcAft>
            </a:pPr>
            <a:r>
              <a:rPr lang="en-GB" sz="1400" dirty="0">
                <a:solidFill>
                  <a:srgbClr val="FFFFFF"/>
                </a:solidFill>
              </a:rPr>
              <a:t>Pre-work NOT </a:t>
            </a:r>
          </a:p>
          <a:p>
            <a:pPr algn="ctr" fontAlgn="base">
              <a:spcBef>
                <a:spcPct val="0"/>
              </a:spcBef>
              <a:spcAft>
                <a:spcPct val="0"/>
              </a:spcAft>
            </a:pPr>
            <a:r>
              <a:rPr lang="en-GB" sz="1400" dirty="0">
                <a:solidFill>
                  <a:srgbClr val="FFFFFF"/>
                </a:solidFill>
              </a:rPr>
              <a:t>Re-work</a:t>
            </a:r>
          </a:p>
        </p:txBody>
      </p:sp>
      <p:pic>
        <p:nvPicPr>
          <p:cNvPr id="409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685" t="27058" r="1421" b="31478"/>
          <a:stretch/>
        </p:blipFill>
        <p:spPr bwMode="auto">
          <a:xfrm>
            <a:off x="4214813" y="1015851"/>
            <a:ext cx="6227556" cy="11386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5" name="Group 14"/>
          <p:cNvGrpSpPr/>
          <p:nvPr/>
        </p:nvGrpSpPr>
        <p:grpSpPr>
          <a:xfrm>
            <a:off x="4391905" y="617077"/>
            <a:ext cx="5712018" cy="4858750"/>
            <a:chOff x="7536440" y="645497"/>
            <a:chExt cx="6188019" cy="4858750"/>
          </a:xfrm>
        </p:grpSpPr>
        <p:sp>
          <p:nvSpPr>
            <p:cNvPr id="2" name="Circular Arrow 1"/>
            <p:cNvSpPr/>
            <p:nvPr/>
          </p:nvSpPr>
          <p:spPr>
            <a:xfrm rot="19735262" flipH="1">
              <a:off x="7536440" y="645497"/>
              <a:ext cx="6188019" cy="4858750"/>
            </a:xfrm>
            <a:prstGeom prst="circularArrow">
              <a:avLst>
                <a:gd name="adj1" fmla="val 15463"/>
                <a:gd name="adj2" fmla="val 1142319"/>
                <a:gd name="adj3" fmla="val 20402641"/>
                <a:gd name="adj4" fmla="val 10715838"/>
                <a:gd name="adj5" fmla="val 21759"/>
              </a:avLst>
            </a:prstGeom>
          </p:spPr>
          <p:style>
            <a:lnRef idx="1">
              <a:schemeClr val="accent6"/>
            </a:lnRef>
            <a:fillRef idx="2">
              <a:schemeClr val="accent6"/>
            </a:fillRef>
            <a:effectRef idx="1">
              <a:schemeClr val="accent6"/>
            </a:effectRef>
            <a:fontRef idx="minor">
              <a:schemeClr val="dk1"/>
            </a:fontRef>
          </p:style>
          <p:txBody>
            <a:bodyPr rtlCol="0" anchor="ctr"/>
            <a:lstStyle/>
            <a:p>
              <a:pPr algn="ctr" fontAlgn="base">
                <a:spcBef>
                  <a:spcPct val="0"/>
                </a:spcBef>
                <a:spcAft>
                  <a:spcPct val="0"/>
                </a:spcAft>
              </a:pPr>
              <a:endParaRPr lang="en-US" dirty="0">
                <a:solidFill>
                  <a:srgbClr val="000000"/>
                </a:solidFill>
              </a:endParaRPr>
            </a:p>
          </p:txBody>
        </p:sp>
        <p:sp>
          <p:nvSpPr>
            <p:cNvPr id="18462" name="Text Box 31"/>
            <p:cNvSpPr txBox="1">
              <a:spLocks noChangeArrowheads="1"/>
            </p:cNvSpPr>
            <p:nvPr/>
          </p:nvSpPr>
          <p:spPr bwMode="auto">
            <a:xfrm rot="19437932">
              <a:off x="8426941" y="1771329"/>
              <a:ext cx="2799821" cy="523220"/>
            </a:xfrm>
            <a:prstGeom prst="rect">
              <a:avLst/>
            </a:prstGeom>
            <a:noFill/>
            <a:ln w="9525">
              <a:noFill/>
              <a:miter lim="800000"/>
              <a:headEnd/>
              <a:tailEnd/>
            </a:ln>
          </p:spPr>
          <p:txBody>
            <a:bodyPr wrap="square">
              <a:spAutoFit/>
            </a:bodyPr>
            <a:lstStyle/>
            <a:p>
              <a:pPr algn="ctr" fontAlgn="base">
                <a:spcBef>
                  <a:spcPct val="0"/>
                </a:spcBef>
                <a:spcAft>
                  <a:spcPct val="0"/>
                </a:spcAft>
              </a:pPr>
              <a:r>
                <a:rPr lang="en-GB" sz="1400" dirty="0">
                  <a:solidFill>
                    <a:srgbClr val="000000"/>
                  </a:solidFill>
                  <a:ea typeface="ＭＳ Ｐゴシック" charset="0"/>
                </a:rPr>
                <a:t>Errors found late on </a:t>
              </a:r>
            </a:p>
            <a:p>
              <a:pPr algn="ctr" fontAlgn="base">
                <a:spcBef>
                  <a:spcPct val="0"/>
                </a:spcBef>
                <a:spcAft>
                  <a:spcPct val="0"/>
                </a:spcAft>
              </a:pPr>
              <a:r>
                <a:rPr lang="en-GB" sz="1400" dirty="0">
                  <a:solidFill>
                    <a:srgbClr val="000000"/>
                  </a:solidFill>
                  <a:ea typeface="ＭＳ Ｐゴシック" charset="0"/>
                </a:rPr>
                <a:t>are caused very early on</a:t>
              </a:r>
            </a:p>
          </p:txBody>
        </p:sp>
      </p:grpSp>
    </p:spTree>
    <p:extLst>
      <p:ext uri="{BB962C8B-B14F-4D97-AF65-F5344CB8AC3E}">
        <p14:creationId xmlns:p14="http://schemas.microsoft.com/office/powerpoint/2010/main" val="20506820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up)">
                                      <p:cBhvr>
                                        <p:cTn id="11" dur="20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up)">
                                      <p:cBhvr>
                                        <p:cTn id="16" dur="20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2" fill="hold" nodeType="click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wipe(right)">
                                      <p:cBhvr>
                                        <p:cTn id="21" dur="500"/>
                                        <p:tgtEl>
                                          <p:spTgt spid="15"/>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718851"/>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718873"/>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wipe(up)">
                                      <p:cBhvr>
                                        <p:cTn id="32" dur="20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1" fill="hold"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wipe(up)">
                                      <p:cBhvr>
                                        <p:cTn id="37" dur="20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nodeType="clickEffect">
                                  <p:stCondLst>
                                    <p:cond delay="0"/>
                                  </p:stCondLst>
                                  <p:childTnLst>
                                    <p:set>
                                      <p:cBhvr>
                                        <p:cTn id="45" dur="1" fill="hold">
                                          <p:stCondLst>
                                            <p:cond delay="0"/>
                                          </p:stCondLst>
                                        </p:cTn>
                                        <p:tgtEl>
                                          <p:spTgt spid="4098"/>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2" presetClass="exit" presetSubtype="4" fill="hold" nodeType="clickEffect">
                                  <p:stCondLst>
                                    <p:cond delay="0"/>
                                  </p:stCondLst>
                                  <p:childTnLst>
                                    <p:anim calcmode="lin" valueType="num">
                                      <p:cBhvr additive="base">
                                        <p:cTn id="49" dur="500"/>
                                        <p:tgtEl>
                                          <p:spTgt spid="4098"/>
                                        </p:tgtEl>
                                        <p:attrNameLst>
                                          <p:attrName>ppt_x</p:attrName>
                                        </p:attrNameLst>
                                      </p:cBhvr>
                                      <p:tavLst>
                                        <p:tav tm="0">
                                          <p:val>
                                            <p:strVal val="ppt_x"/>
                                          </p:val>
                                        </p:tav>
                                        <p:tav tm="100000">
                                          <p:val>
                                            <p:strVal val="ppt_x"/>
                                          </p:val>
                                        </p:tav>
                                      </p:tavLst>
                                    </p:anim>
                                    <p:anim calcmode="lin" valueType="num">
                                      <p:cBhvr additive="base">
                                        <p:cTn id="50" dur="500"/>
                                        <p:tgtEl>
                                          <p:spTgt spid="4098"/>
                                        </p:tgtEl>
                                        <p:attrNameLst>
                                          <p:attrName>ppt_y</p:attrName>
                                        </p:attrNameLst>
                                      </p:cBhvr>
                                      <p:tavLst>
                                        <p:tav tm="0">
                                          <p:val>
                                            <p:strVal val="ppt_y"/>
                                          </p:val>
                                        </p:tav>
                                        <p:tav tm="100000">
                                          <p:val>
                                            <p:strVal val="1+ppt_h/2"/>
                                          </p:val>
                                        </p:tav>
                                      </p:tavLst>
                                    </p:anim>
                                    <p:set>
                                      <p:cBhvr>
                                        <p:cTn id="51" dur="1" fill="hold">
                                          <p:stCondLst>
                                            <p:cond delay="499"/>
                                          </p:stCondLst>
                                        </p:cTn>
                                        <p:tgtEl>
                                          <p:spTgt spid="409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8851" grpId="0" animBg="1"/>
      <p:bldP spid="718873" grpId="0" animBg="1"/>
      <p:bldP spid="7" grpId="0" animBg="1"/>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1524000" y="377825"/>
            <a:ext cx="9144000" cy="388938"/>
          </a:xfrm>
        </p:spPr>
        <p:txBody>
          <a:bodyPr>
            <a:normAutofit fontScale="90000"/>
          </a:bodyPr>
          <a:lstStyle/>
          <a:p>
            <a:r>
              <a:rPr lang="en-GB" altLang="en-US" dirty="0"/>
              <a:t>The Mind Set in Practice</a:t>
            </a:r>
          </a:p>
        </p:txBody>
      </p:sp>
      <p:sp>
        <p:nvSpPr>
          <p:cNvPr id="5" name="Slide Number Placeholder 4">
            <a:extLst>
              <a:ext uri="{FF2B5EF4-FFF2-40B4-BE49-F238E27FC236}">
                <a16:creationId xmlns:a16="http://schemas.microsoft.com/office/drawing/2014/main" id="{E8C14541-347C-4031-97CA-D4C1897D273E}"/>
              </a:ext>
            </a:extLst>
          </p:cNvPr>
          <p:cNvSpPr>
            <a:spLocks noGrp="1"/>
          </p:cNvSpPr>
          <p:nvPr>
            <p:ph type="sldNum" sz="quarter" idx="12"/>
          </p:nvPr>
        </p:nvSpPr>
        <p:spPr/>
        <p:txBody>
          <a:bodyPr/>
          <a:lstStyle/>
          <a:p>
            <a:pPr>
              <a:defRPr/>
            </a:pPr>
            <a:fld id="{63D1838F-CF04-4C5B-A281-B06A6D0B42B6}" type="slidenum">
              <a:rPr lang="en-GB" smtClean="0"/>
              <a:pPr>
                <a:defRPr/>
              </a:pPr>
              <a:t>38</a:t>
            </a:fld>
            <a:endParaRPr lang="en-GB" dirty="0"/>
          </a:p>
        </p:txBody>
      </p:sp>
      <p:sp>
        <p:nvSpPr>
          <p:cNvPr id="71683" name="Text Box 3"/>
          <p:cNvSpPr txBox="1">
            <a:spLocks noChangeArrowheads="1"/>
          </p:cNvSpPr>
          <p:nvPr/>
        </p:nvSpPr>
        <p:spPr bwMode="auto">
          <a:xfrm>
            <a:off x="1643063" y="5335589"/>
            <a:ext cx="16827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nchor="ctr">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200" dirty="0">
                <a:ea typeface="ＭＳ Ｐゴシック" pitchFamily="34" charset="-128"/>
              </a:rPr>
              <a:t>Source Quality Today</a:t>
            </a:r>
          </a:p>
        </p:txBody>
      </p:sp>
      <p:grpSp>
        <p:nvGrpSpPr>
          <p:cNvPr id="71684" name="Group 4"/>
          <p:cNvGrpSpPr>
            <a:grpSpLocks/>
          </p:cNvGrpSpPr>
          <p:nvPr/>
        </p:nvGrpSpPr>
        <p:grpSpPr bwMode="auto">
          <a:xfrm>
            <a:off x="2849564" y="1006475"/>
            <a:ext cx="7627937" cy="4984750"/>
            <a:chOff x="835" y="684"/>
            <a:chExt cx="4805" cy="3140"/>
          </a:xfrm>
        </p:grpSpPr>
        <p:sp>
          <p:nvSpPr>
            <p:cNvPr id="71686" name="Line 5"/>
            <p:cNvSpPr>
              <a:spLocks noChangeShapeType="1"/>
            </p:cNvSpPr>
            <p:nvPr/>
          </p:nvSpPr>
          <p:spPr bwMode="auto">
            <a:xfrm>
              <a:off x="4176" y="1031"/>
              <a:ext cx="0" cy="2324"/>
            </a:xfrm>
            <a:prstGeom prst="line">
              <a:avLst/>
            </a:prstGeom>
            <a:noFill/>
            <a:ln w="12700">
              <a:solidFill>
                <a:schemeClr val="tx1"/>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71687" name="Line 6"/>
            <p:cNvSpPr>
              <a:spLocks noChangeShapeType="1"/>
            </p:cNvSpPr>
            <p:nvPr/>
          </p:nvSpPr>
          <p:spPr bwMode="auto">
            <a:xfrm>
              <a:off x="1259" y="1206"/>
              <a:ext cx="0" cy="2149"/>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71688" name="Line 7"/>
            <p:cNvSpPr>
              <a:spLocks noChangeShapeType="1"/>
            </p:cNvSpPr>
            <p:nvPr/>
          </p:nvSpPr>
          <p:spPr bwMode="auto">
            <a:xfrm>
              <a:off x="1259" y="3355"/>
              <a:ext cx="389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71689" name="Freeform 8"/>
            <p:cNvSpPr>
              <a:spLocks/>
            </p:cNvSpPr>
            <p:nvPr/>
          </p:nvSpPr>
          <p:spPr bwMode="auto">
            <a:xfrm>
              <a:off x="1305" y="2124"/>
              <a:ext cx="2687" cy="1196"/>
            </a:xfrm>
            <a:custGeom>
              <a:avLst/>
              <a:gdLst>
                <a:gd name="T0" fmla="*/ 0 w 2785"/>
                <a:gd name="T1" fmla="*/ 5 h 1309"/>
                <a:gd name="T2" fmla="*/ 37 w 2785"/>
                <a:gd name="T3" fmla="*/ 5 h 1309"/>
                <a:gd name="T4" fmla="*/ 69 w 2785"/>
                <a:gd name="T5" fmla="*/ 5 h 1309"/>
                <a:gd name="T6" fmla="*/ 83 w 2785"/>
                <a:gd name="T7" fmla="*/ 5 h 1309"/>
                <a:gd name="T8" fmla="*/ 92 w 2785"/>
                <a:gd name="T9" fmla="*/ 5 h 1309"/>
                <a:gd name="T10" fmla="*/ 114 w 2785"/>
                <a:gd name="T11" fmla="*/ 5 h 1309"/>
                <a:gd name="T12" fmla="*/ 128 w 2785"/>
                <a:gd name="T13" fmla="*/ 5 h 1309"/>
                <a:gd name="T14" fmla="*/ 0 60000 65536"/>
                <a:gd name="T15" fmla="*/ 0 60000 65536"/>
                <a:gd name="T16" fmla="*/ 0 60000 65536"/>
                <a:gd name="T17" fmla="*/ 0 60000 65536"/>
                <a:gd name="T18" fmla="*/ 0 60000 65536"/>
                <a:gd name="T19" fmla="*/ 0 60000 65536"/>
                <a:gd name="T20" fmla="*/ 0 60000 65536"/>
                <a:gd name="T21" fmla="*/ 0 w 2785"/>
                <a:gd name="T22" fmla="*/ 0 h 1309"/>
                <a:gd name="T23" fmla="*/ 2785 w 2785"/>
                <a:gd name="T24" fmla="*/ 1309 h 130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785" h="1309">
                  <a:moveTo>
                    <a:pt x="0" y="1251"/>
                  </a:moveTo>
                  <a:cubicBezTo>
                    <a:pt x="133" y="1047"/>
                    <a:pt x="541" y="50"/>
                    <a:pt x="796" y="25"/>
                  </a:cubicBezTo>
                  <a:cubicBezTo>
                    <a:pt x="1051" y="0"/>
                    <a:pt x="1366" y="897"/>
                    <a:pt x="1529" y="1103"/>
                  </a:cubicBezTo>
                  <a:cubicBezTo>
                    <a:pt x="1692" y="1309"/>
                    <a:pt x="1694" y="1246"/>
                    <a:pt x="1774" y="1259"/>
                  </a:cubicBezTo>
                  <a:cubicBezTo>
                    <a:pt x="1854" y="1272"/>
                    <a:pt x="1892" y="1212"/>
                    <a:pt x="2007" y="1181"/>
                  </a:cubicBezTo>
                  <a:cubicBezTo>
                    <a:pt x="2122" y="1150"/>
                    <a:pt x="2333" y="1065"/>
                    <a:pt x="2463" y="1070"/>
                  </a:cubicBezTo>
                  <a:cubicBezTo>
                    <a:pt x="2593" y="1075"/>
                    <a:pt x="2718" y="1246"/>
                    <a:pt x="2785" y="1292"/>
                  </a:cubicBezTo>
                </a:path>
              </a:pathLst>
            </a:custGeom>
            <a:noFill/>
            <a:ln w="28575">
              <a:solidFill>
                <a:srgbClr val="3F007E"/>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dirty="0"/>
            </a:p>
          </p:txBody>
        </p:sp>
        <p:sp>
          <p:nvSpPr>
            <p:cNvPr id="71690" name="Freeform 9"/>
            <p:cNvSpPr>
              <a:spLocks/>
            </p:cNvSpPr>
            <p:nvPr/>
          </p:nvSpPr>
          <p:spPr bwMode="auto">
            <a:xfrm>
              <a:off x="1352" y="843"/>
              <a:ext cx="3750" cy="2174"/>
            </a:xfrm>
            <a:custGeom>
              <a:avLst/>
              <a:gdLst>
                <a:gd name="T0" fmla="*/ 0 w 3888"/>
                <a:gd name="T1" fmla="*/ 5 h 2380"/>
                <a:gd name="T2" fmla="*/ 59 w 3888"/>
                <a:gd name="T3" fmla="*/ 5 h 2380"/>
                <a:gd name="T4" fmla="*/ 102 w 3888"/>
                <a:gd name="T5" fmla="*/ 5 h 2380"/>
                <a:gd name="T6" fmla="*/ 110 w 3888"/>
                <a:gd name="T7" fmla="*/ 5 h 2380"/>
                <a:gd name="T8" fmla="*/ 131 w 3888"/>
                <a:gd name="T9" fmla="*/ 5 h 2380"/>
                <a:gd name="T10" fmla="*/ 144 w 3888"/>
                <a:gd name="T11" fmla="*/ 5 h 2380"/>
                <a:gd name="T12" fmla="*/ 164 w 3888"/>
                <a:gd name="T13" fmla="*/ 5 h 2380"/>
                <a:gd name="T14" fmla="*/ 175 w 3888"/>
                <a:gd name="T15" fmla="*/ 5 h 2380"/>
                <a:gd name="T16" fmla="*/ 0 60000 65536"/>
                <a:gd name="T17" fmla="*/ 0 60000 65536"/>
                <a:gd name="T18" fmla="*/ 0 60000 65536"/>
                <a:gd name="T19" fmla="*/ 0 60000 65536"/>
                <a:gd name="T20" fmla="*/ 0 60000 65536"/>
                <a:gd name="T21" fmla="*/ 0 60000 65536"/>
                <a:gd name="T22" fmla="*/ 0 60000 65536"/>
                <a:gd name="T23" fmla="*/ 0 60000 65536"/>
                <a:gd name="T24" fmla="*/ 0 w 3888"/>
                <a:gd name="T25" fmla="*/ 0 h 2380"/>
                <a:gd name="T26" fmla="*/ 3888 w 3888"/>
                <a:gd name="T27" fmla="*/ 2380 h 238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888" h="2380">
                  <a:moveTo>
                    <a:pt x="0" y="2291"/>
                  </a:moveTo>
                  <a:cubicBezTo>
                    <a:pt x="217" y="2161"/>
                    <a:pt x="923" y="1859"/>
                    <a:pt x="1303" y="1512"/>
                  </a:cubicBezTo>
                  <a:cubicBezTo>
                    <a:pt x="1704" y="1320"/>
                    <a:pt x="2088" y="412"/>
                    <a:pt x="2281" y="206"/>
                  </a:cubicBezTo>
                  <a:cubicBezTo>
                    <a:pt x="2474" y="0"/>
                    <a:pt x="2353" y="148"/>
                    <a:pt x="2459" y="273"/>
                  </a:cubicBezTo>
                  <a:cubicBezTo>
                    <a:pt x="2565" y="398"/>
                    <a:pt x="2785" y="886"/>
                    <a:pt x="2915" y="957"/>
                  </a:cubicBezTo>
                  <a:cubicBezTo>
                    <a:pt x="3237" y="822"/>
                    <a:pt x="3113" y="507"/>
                    <a:pt x="3237" y="701"/>
                  </a:cubicBezTo>
                  <a:cubicBezTo>
                    <a:pt x="3361" y="895"/>
                    <a:pt x="3551" y="1866"/>
                    <a:pt x="3659" y="2123"/>
                  </a:cubicBezTo>
                  <a:cubicBezTo>
                    <a:pt x="3767" y="2380"/>
                    <a:pt x="3840" y="2218"/>
                    <a:pt x="3888" y="2243"/>
                  </a:cubicBezTo>
                </a:path>
              </a:pathLst>
            </a:custGeom>
            <a:noFill/>
            <a:ln w="28575">
              <a:solidFill>
                <a:srgbClr val="FF3300"/>
              </a:solidFill>
              <a:prstDash val="dash"/>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dirty="0"/>
            </a:p>
          </p:txBody>
        </p:sp>
        <p:sp>
          <p:nvSpPr>
            <p:cNvPr id="71691" name="Text Box 10"/>
            <p:cNvSpPr txBox="1">
              <a:spLocks noChangeArrowheads="1"/>
            </p:cNvSpPr>
            <p:nvPr/>
          </p:nvSpPr>
          <p:spPr bwMode="auto">
            <a:xfrm>
              <a:off x="3664" y="2236"/>
              <a:ext cx="931" cy="349"/>
            </a:xfrm>
            <a:prstGeom prst="rect">
              <a:avLst/>
            </a:prstGeom>
            <a:solidFill>
              <a:schemeClr val="bg1"/>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500" dirty="0">
                  <a:solidFill>
                    <a:schemeClr val="bg2"/>
                  </a:solidFill>
                  <a:ea typeface="ＭＳ Ｐゴシック" pitchFamily="34" charset="-128"/>
                </a:rPr>
                <a:t>PRODUCTION</a:t>
              </a:r>
            </a:p>
            <a:p>
              <a:pPr algn="ctr">
                <a:buFont typeface="ZapfDingbats BT" pitchFamily="2" charset="2"/>
                <a:buNone/>
              </a:pPr>
              <a:r>
                <a:rPr lang="en-GB" altLang="en-US" sz="1500" dirty="0">
                  <a:solidFill>
                    <a:schemeClr val="bg2"/>
                  </a:solidFill>
                  <a:ea typeface="ＭＳ Ｐゴシック" pitchFamily="34" charset="-128"/>
                </a:rPr>
                <a:t>STARTS</a:t>
              </a:r>
              <a:endParaRPr lang="en-GB" altLang="en-US" sz="2400" dirty="0">
                <a:solidFill>
                  <a:schemeClr val="bg2"/>
                </a:solidFill>
                <a:ea typeface="ＭＳ Ｐゴシック" pitchFamily="34" charset="-128"/>
              </a:endParaRPr>
            </a:p>
          </p:txBody>
        </p:sp>
        <p:sp>
          <p:nvSpPr>
            <p:cNvPr id="71692" name="Text Box 11"/>
            <p:cNvSpPr txBox="1">
              <a:spLocks noChangeArrowheads="1"/>
            </p:cNvSpPr>
            <p:nvPr/>
          </p:nvSpPr>
          <p:spPr bwMode="auto">
            <a:xfrm rot="-5400000">
              <a:off x="-254" y="1836"/>
              <a:ext cx="2412"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ENGINEERING CHANGES</a:t>
              </a:r>
            </a:p>
          </p:txBody>
        </p:sp>
        <p:sp>
          <p:nvSpPr>
            <p:cNvPr id="71693" name="Text Box 12"/>
            <p:cNvSpPr txBox="1">
              <a:spLocks noChangeArrowheads="1"/>
            </p:cNvSpPr>
            <p:nvPr/>
          </p:nvSpPr>
          <p:spPr bwMode="auto">
            <a:xfrm>
              <a:off x="2324" y="3353"/>
              <a:ext cx="488"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12-18</a:t>
              </a:r>
            </a:p>
          </p:txBody>
        </p:sp>
        <p:sp>
          <p:nvSpPr>
            <p:cNvPr id="71694" name="Text Box 13"/>
            <p:cNvSpPr txBox="1">
              <a:spLocks noChangeArrowheads="1"/>
            </p:cNvSpPr>
            <p:nvPr/>
          </p:nvSpPr>
          <p:spPr bwMode="auto">
            <a:xfrm>
              <a:off x="1262" y="3353"/>
              <a:ext cx="488"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24-48</a:t>
              </a:r>
            </a:p>
          </p:txBody>
        </p:sp>
        <p:sp>
          <p:nvSpPr>
            <p:cNvPr id="71695" name="Text Box 14"/>
            <p:cNvSpPr txBox="1">
              <a:spLocks noChangeArrowheads="1"/>
            </p:cNvSpPr>
            <p:nvPr/>
          </p:nvSpPr>
          <p:spPr bwMode="auto">
            <a:xfrm>
              <a:off x="3389" y="3353"/>
              <a:ext cx="326"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1-3</a:t>
              </a:r>
            </a:p>
          </p:txBody>
        </p:sp>
        <p:sp>
          <p:nvSpPr>
            <p:cNvPr id="71696" name="Text Box 15"/>
            <p:cNvSpPr txBox="1">
              <a:spLocks noChangeArrowheads="1"/>
            </p:cNvSpPr>
            <p:nvPr/>
          </p:nvSpPr>
          <p:spPr bwMode="auto">
            <a:xfrm>
              <a:off x="4778" y="3353"/>
              <a:ext cx="488"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24-48</a:t>
              </a:r>
            </a:p>
          </p:txBody>
        </p:sp>
        <p:sp>
          <p:nvSpPr>
            <p:cNvPr id="71697" name="Text Box 16"/>
            <p:cNvSpPr txBox="1">
              <a:spLocks noChangeArrowheads="1"/>
            </p:cNvSpPr>
            <p:nvPr/>
          </p:nvSpPr>
          <p:spPr bwMode="auto">
            <a:xfrm>
              <a:off x="2880" y="3572"/>
              <a:ext cx="817"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2000" b="1" dirty="0">
                  <a:ea typeface="ＭＳ Ｐゴシック" pitchFamily="34" charset="-128"/>
                </a:rPr>
                <a:t>MONTHS</a:t>
              </a:r>
            </a:p>
          </p:txBody>
        </p:sp>
        <p:sp>
          <p:nvSpPr>
            <p:cNvPr id="71698" name="AutoShape 17"/>
            <p:cNvSpPr>
              <a:spLocks noChangeArrowheads="1"/>
            </p:cNvSpPr>
            <p:nvPr/>
          </p:nvSpPr>
          <p:spPr bwMode="gray">
            <a:xfrm>
              <a:off x="1368" y="1170"/>
              <a:ext cx="1176" cy="558"/>
            </a:xfrm>
            <a:prstGeom prst="wedgeRoundRectCallout">
              <a:avLst>
                <a:gd name="adj1" fmla="val -1361"/>
                <a:gd name="adj2" fmla="val 132435"/>
                <a:gd name="adj3" fmla="val 16667"/>
              </a:avLst>
            </a:prstGeom>
            <a:solidFill>
              <a:srgbClr val="3F007E"/>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b="1" dirty="0">
                  <a:solidFill>
                    <a:srgbClr val="FFFFFF"/>
                  </a:solidFill>
                </a:rPr>
                <a:t>JAPAN</a:t>
              </a:r>
            </a:p>
          </p:txBody>
        </p:sp>
        <p:sp>
          <p:nvSpPr>
            <p:cNvPr id="71699" name="AutoShape 18"/>
            <p:cNvSpPr>
              <a:spLocks noChangeArrowheads="1"/>
            </p:cNvSpPr>
            <p:nvPr/>
          </p:nvSpPr>
          <p:spPr bwMode="gray">
            <a:xfrm>
              <a:off x="4506" y="684"/>
              <a:ext cx="1134" cy="600"/>
            </a:xfrm>
            <a:prstGeom prst="wedgeRoundRectCallout">
              <a:avLst>
                <a:gd name="adj1" fmla="val -51852"/>
                <a:gd name="adj2" fmla="val 95000"/>
                <a:gd name="adj3" fmla="val 16667"/>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b="1" dirty="0">
                  <a:solidFill>
                    <a:srgbClr val="FFFFFF"/>
                  </a:solidFill>
                </a:rPr>
                <a:t>USA</a:t>
              </a:r>
            </a:p>
          </p:txBody>
        </p:sp>
      </p:grpSp>
    </p:spTree>
    <p:extLst>
      <p:ext uri="{BB962C8B-B14F-4D97-AF65-F5344CB8AC3E}">
        <p14:creationId xmlns:p14="http://schemas.microsoft.com/office/powerpoint/2010/main" val="1347360344"/>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876549" y="2519935"/>
            <a:ext cx="3616072" cy="1109091"/>
          </a:xfrm>
          <a:prstGeom prst="rect">
            <a:avLst/>
          </a:prstGeom>
          <a:solidFill>
            <a:srgbClr val="FFFF00"/>
          </a:solidFill>
          <a:ln w="285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p:cNvSpPr/>
          <p:nvPr/>
        </p:nvSpPr>
        <p:spPr>
          <a:xfrm>
            <a:off x="2876551" y="5251514"/>
            <a:ext cx="3616070" cy="556641"/>
          </a:xfrm>
          <a:prstGeom prst="rect">
            <a:avLst/>
          </a:prstGeom>
          <a:solidFill>
            <a:srgbClr val="FFFF00"/>
          </a:solidFill>
          <a:ln w="285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p:txBody>
          <a:bodyPr/>
          <a:lstStyle/>
          <a:p>
            <a:r>
              <a:rPr lang="en-GB" dirty="0"/>
              <a:t>What We Are Trying to Avoid</a:t>
            </a:r>
          </a:p>
        </p:txBody>
      </p:sp>
      <p:sp>
        <p:nvSpPr>
          <p:cNvPr id="3" name="Slide Number Placeholder 2"/>
          <p:cNvSpPr>
            <a:spLocks noGrp="1"/>
          </p:cNvSpPr>
          <p:nvPr>
            <p:ph type="sldNum" sz="quarter" idx="12"/>
          </p:nvPr>
        </p:nvSpPr>
        <p:spPr/>
        <p:txBody>
          <a:bodyPr/>
          <a:lstStyle/>
          <a:p>
            <a:fld id="{455123DE-DF0A-45CF-9929-81DBBDC71DC7}" type="slidenum">
              <a:rPr lang="en-AU" smtClean="0"/>
              <a:pPr/>
              <a:t>39</a:t>
            </a:fld>
            <a:endParaRPr lang="en-AU" dirty="0"/>
          </a:p>
        </p:txBody>
      </p:sp>
      <p:sp>
        <p:nvSpPr>
          <p:cNvPr id="6" name="Rectangle 5"/>
          <p:cNvSpPr/>
          <p:nvPr/>
        </p:nvSpPr>
        <p:spPr>
          <a:xfrm>
            <a:off x="2166936" y="1651091"/>
            <a:ext cx="4129090" cy="4247317"/>
          </a:xfrm>
          <a:prstGeom prst="rect">
            <a:avLst/>
          </a:prstGeom>
        </p:spPr>
        <p:txBody>
          <a:bodyPr wrap="square">
            <a:spAutoFit/>
          </a:bodyPr>
          <a:lstStyle/>
          <a:p>
            <a:pPr marL="742950" lvl="1" indent="-285750">
              <a:buFont typeface="Arial" panose="020B0604020202020204" pitchFamily="34" charset="0"/>
              <a:buChar char="•"/>
            </a:pPr>
            <a:r>
              <a:rPr lang="en-GB" b="1" dirty="0">
                <a:solidFill>
                  <a:schemeClr val="accent2"/>
                </a:solidFill>
              </a:rPr>
              <a:t>Determine and manage requirements</a:t>
            </a:r>
          </a:p>
          <a:p>
            <a:pPr marL="742950" lvl="1" indent="-285750">
              <a:buFont typeface="Arial" panose="020B0604020202020204" pitchFamily="34" charset="0"/>
              <a:buChar char="•"/>
            </a:pPr>
            <a:r>
              <a:rPr lang="en-GB" b="1" dirty="0">
                <a:solidFill>
                  <a:schemeClr val="accent2"/>
                </a:solidFill>
              </a:rPr>
              <a:t>Perform functional analysis</a:t>
            </a:r>
          </a:p>
          <a:p>
            <a:pPr marL="742950" lvl="1" indent="-285750">
              <a:buFont typeface="Arial" panose="020B0604020202020204" pitchFamily="34" charset="0"/>
              <a:buChar char="•"/>
            </a:pPr>
            <a:r>
              <a:rPr lang="en-GB" b="1" dirty="0">
                <a:solidFill>
                  <a:schemeClr val="accent2"/>
                </a:solidFill>
              </a:rPr>
              <a:t>Creating candidate solutions / concepts</a:t>
            </a:r>
          </a:p>
          <a:p>
            <a:pPr marL="742950" lvl="1" indent="-285750">
              <a:buFont typeface="Arial" panose="020B0604020202020204" pitchFamily="34" charset="0"/>
              <a:buChar char="•"/>
            </a:pPr>
            <a:r>
              <a:rPr lang="en-GB" b="1" dirty="0">
                <a:solidFill>
                  <a:schemeClr val="accent2"/>
                </a:solidFill>
              </a:rPr>
              <a:t>Designing systems and specifying subsystems</a:t>
            </a:r>
          </a:p>
          <a:p>
            <a:pPr marL="742950" lvl="1" indent="-285750">
              <a:buFont typeface="Arial" panose="020B0604020202020204" pitchFamily="34" charset="0"/>
              <a:buChar char="•"/>
            </a:pPr>
            <a:r>
              <a:rPr lang="en-GB" b="1" dirty="0">
                <a:solidFill>
                  <a:schemeClr val="accent2"/>
                </a:solidFill>
              </a:rPr>
              <a:t>Performing systems analysis</a:t>
            </a:r>
          </a:p>
          <a:p>
            <a:pPr marL="742950" lvl="1" indent="-285750">
              <a:buFont typeface="Arial" panose="020B0604020202020204" pitchFamily="34" charset="0"/>
              <a:buChar char="•"/>
            </a:pPr>
            <a:r>
              <a:rPr lang="en-GB" b="1" dirty="0">
                <a:solidFill>
                  <a:schemeClr val="accent2"/>
                </a:solidFill>
              </a:rPr>
              <a:t>Build and check the system</a:t>
            </a:r>
          </a:p>
          <a:p>
            <a:pPr marL="742950" lvl="1" indent="-285750">
              <a:buFont typeface="Arial" panose="020B0604020202020204" pitchFamily="34" charset="0"/>
              <a:buChar char="•"/>
            </a:pPr>
            <a:r>
              <a:rPr lang="en-GB" b="1" dirty="0">
                <a:solidFill>
                  <a:schemeClr val="accent2"/>
                </a:solidFill>
              </a:rPr>
              <a:t>Integrating and testing systems</a:t>
            </a:r>
          </a:p>
          <a:p>
            <a:pPr marL="742950" lvl="1" indent="-285750">
              <a:buFont typeface="Arial" panose="020B0604020202020204" pitchFamily="34" charset="0"/>
              <a:buChar char="•"/>
            </a:pPr>
            <a:r>
              <a:rPr lang="en-GB" b="1" dirty="0">
                <a:solidFill>
                  <a:schemeClr val="accent2"/>
                </a:solidFill>
              </a:rPr>
              <a:t>Support higher level test</a:t>
            </a:r>
          </a:p>
          <a:p>
            <a:pPr marL="742950" lvl="1" indent="-285750">
              <a:buFont typeface="Arial" panose="020B0604020202020204" pitchFamily="34" charset="0"/>
              <a:buChar char="•"/>
            </a:pPr>
            <a:r>
              <a:rPr lang="en-GB" b="1" dirty="0">
                <a:solidFill>
                  <a:schemeClr val="accent2"/>
                </a:solidFill>
              </a:rPr>
              <a:t>Securing acceptance and certification</a:t>
            </a:r>
          </a:p>
          <a:p>
            <a:pPr marL="742950" lvl="1" indent="-285750">
              <a:buFont typeface="Arial" panose="020B0604020202020204" pitchFamily="34" charset="0"/>
              <a:buChar char="•"/>
            </a:pPr>
            <a:r>
              <a:rPr lang="en-GB" b="1" dirty="0">
                <a:solidFill>
                  <a:schemeClr val="accent2"/>
                </a:solidFill>
              </a:rPr>
              <a:t>Harmonise implementation</a:t>
            </a:r>
          </a:p>
        </p:txBody>
      </p:sp>
      <p:sp>
        <p:nvSpPr>
          <p:cNvPr id="7" name="Right Arrow 6"/>
          <p:cNvSpPr/>
          <p:nvPr/>
        </p:nvSpPr>
        <p:spPr>
          <a:xfrm>
            <a:off x="6492621" y="5287517"/>
            <a:ext cx="1279779" cy="484632"/>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FFFF00"/>
                </a:solidFill>
              </a:rPr>
              <a:t>Fail</a:t>
            </a:r>
          </a:p>
        </p:txBody>
      </p:sp>
      <p:cxnSp>
        <p:nvCxnSpPr>
          <p:cNvPr id="10" name="Elbow Connector 9"/>
          <p:cNvCxnSpPr>
            <a:stCxn id="7" idx="3"/>
            <a:endCxn id="18" idx="3"/>
          </p:cNvCxnSpPr>
          <p:nvPr/>
        </p:nvCxnSpPr>
        <p:spPr>
          <a:xfrm flipH="1" flipV="1">
            <a:off x="6492621" y="3074481"/>
            <a:ext cx="1279778" cy="2455353"/>
          </a:xfrm>
          <a:prstGeom prst="bentConnector3">
            <a:avLst>
              <a:gd name="adj1" fmla="val -17862"/>
            </a:avLst>
          </a:prstGeom>
          <a:ln w="38100">
            <a:tailEnd type="arrow"/>
          </a:ln>
        </p:spPr>
        <p:style>
          <a:lnRef idx="3">
            <a:schemeClr val="accent2"/>
          </a:lnRef>
          <a:fillRef idx="0">
            <a:schemeClr val="accent2"/>
          </a:fillRef>
          <a:effectRef idx="2">
            <a:schemeClr val="accent2"/>
          </a:effectRef>
          <a:fontRef idx="minor">
            <a:schemeClr val="tx1"/>
          </a:fontRef>
        </p:style>
      </p:cxnSp>
      <p:sp>
        <p:nvSpPr>
          <p:cNvPr id="26" name="Down Arrow 25"/>
          <p:cNvSpPr/>
          <p:nvPr/>
        </p:nvSpPr>
        <p:spPr>
          <a:xfrm>
            <a:off x="2057400" y="1819275"/>
            <a:ext cx="484632" cy="4276725"/>
          </a:xfrm>
          <a:prstGeom prst="downArrow">
            <a:avLst/>
          </a:prstGeom>
          <a:solidFill>
            <a:schemeClr val="accent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81495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8" grpId="0" animBg="1"/>
      <p:bldP spid="7" grpId="0" animBg="1"/>
      <p:bldP spid="26"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202" y="207847"/>
            <a:ext cx="10197997" cy="1000800"/>
          </a:xfrm>
        </p:spPr>
        <p:txBody>
          <a:bodyPr/>
          <a:lstStyle/>
          <a:p>
            <a:r>
              <a:rPr lang="en-GB" dirty="0"/>
              <a:t>Visual and Infra Red Screening Smoke</a:t>
            </a:r>
          </a:p>
        </p:txBody>
      </p:sp>
      <p:sp>
        <p:nvSpPr>
          <p:cNvPr id="3" name="Slide Number Placeholder 2"/>
          <p:cNvSpPr>
            <a:spLocks noGrp="1"/>
          </p:cNvSpPr>
          <p:nvPr>
            <p:ph type="sldNum" sz="quarter" idx="12"/>
          </p:nvPr>
        </p:nvSpPr>
        <p:spPr/>
        <p:txBody>
          <a:bodyPr/>
          <a:lstStyle/>
          <a:p>
            <a:fld id="{455123DE-DF0A-45CF-9929-81DBBDC71DC7}" type="slidenum">
              <a:rPr lang="en-AU" smtClean="0"/>
              <a:pPr/>
              <a:t>40</a:t>
            </a:fld>
            <a:endParaRPr lang="en-AU"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4475" y="1110737"/>
            <a:ext cx="3518393" cy="2345023"/>
          </a:xfrm>
          <a:prstGeom prst="rect">
            <a:avLst/>
          </a:prstGeom>
        </p:spPr>
      </p:pic>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l="38445" t="39320" r="43459" b="40726"/>
          <a:stretch/>
        </p:blipFill>
        <p:spPr>
          <a:xfrm>
            <a:off x="4314573" y="1104900"/>
            <a:ext cx="3190769" cy="2345023"/>
          </a:xfrm>
          <a:prstGeom prst="rect">
            <a:avLst/>
          </a:prstGeom>
        </p:spPr>
      </p:pic>
      <p:sp>
        <p:nvSpPr>
          <p:cNvPr id="7" name="Oval 6"/>
          <p:cNvSpPr/>
          <p:nvPr/>
        </p:nvSpPr>
        <p:spPr>
          <a:xfrm>
            <a:off x="1880020" y="2065535"/>
            <a:ext cx="359867" cy="341595"/>
          </a:xfrm>
          <a:prstGeom prst="ellipse">
            <a:avLst/>
          </a:prstGeom>
          <a:noFill/>
          <a:ln w="28575">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GB">
              <a:solidFill>
                <a:srgbClr val="FFFF00"/>
              </a:solidFill>
            </a:endParaRPr>
          </a:p>
        </p:txBody>
      </p:sp>
      <p:cxnSp>
        <p:nvCxnSpPr>
          <p:cNvPr id="9" name="Straight Connector 8"/>
          <p:cNvCxnSpPr>
            <a:cxnSpLocks/>
            <a:stCxn id="7" idx="6"/>
          </p:cNvCxnSpPr>
          <p:nvPr/>
        </p:nvCxnSpPr>
        <p:spPr>
          <a:xfrm flipV="1">
            <a:off x="2239887" y="2236332"/>
            <a:ext cx="3198888" cy="1"/>
          </a:xfrm>
          <a:prstGeom prst="line">
            <a:avLst/>
          </a:prstGeom>
          <a:noFill/>
          <a:ln w="28575">
            <a:solidFill>
              <a:srgbClr val="FF0000"/>
            </a:solidFill>
          </a:ln>
        </p:spPr>
        <p:style>
          <a:lnRef idx="2">
            <a:schemeClr val="accent2"/>
          </a:lnRef>
          <a:fillRef idx="1">
            <a:schemeClr val="lt1"/>
          </a:fillRef>
          <a:effectRef idx="0">
            <a:schemeClr val="accent2"/>
          </a:effectRef>
          <a:fontRef idx="minor">
            <a:schemeClr val="dk1"/>
          </a:fontRef>
        </p:style>
      </p:cxnSp>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1150" y="1104900"/>
            <a:ext cx="4367547" cy="1965396"/>
          </a:xfrm>
          <a:prstGeom prst="rect">
            <a:avLst/>
          </a:prstGeo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48990" y="3710718"/>
            <a:ext cx="2956352" cy="2150074"/>
          </a:xfrm>
          <a:prstGeom prst="rect">
            <a:avLst/>
          </a:prstGeom>
        </p:spPr>
      </p:pic>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46595" y="3703700"/>
            <a:ext cx="2691979" cy="2153583"/>
          </a:xfrm>
          <a:prstGeom prst="rect">
            <a:avLst/>
          </a:prstGeom>
        </p:spPr>
      </p:pic>
      <p:pic>
        <p:nvPicPr>
          <p:cNvPr id="14" name="Picture 1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805772" y="3506009"/>
            <a:ext cx="3942682" cy="2523316"/>
          </a:xfrm>
          <a:prstGeom prst="rect">
            <a:avLst/>
          </a:prstGeom>
        </p:spPr>
      </p:pic>
    </p:spTree>
    <p:extLst>
      <p:ext uri="{BB962C8B-B14F-4D97-AF65-F5344CB8AC3E}">
        <p14:creationId xmlns:p14="http://schemas.microsoft.com/office/powerpoint/2010/main" val="1223858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B9A5D-DD5A-3E19-7F5C-89321BB08EDD}"/>
              </a:ext>
            </a:extLst>
          </p:cNvPr>
          <p:cNvSpPr>
            <a:spLocks noGrp="1"/>
          </p:cNvSpPr>
          <p:nvPr>
            <p:ph type="title"/>
          </p:nvPr>
        </p:nvSpPr>
        <p:spPr/>
        <p:txBody>
          <a:bodyPr/>
          <a:lstStyle/>
          <a:p>
            <a:r>
              <a:rPr lang="en-GB" dirty="0"/>
              <a:t>Why Bother with </a:t>
            </a:r>
            <a:r>
              <a:rPr lang="en-GB"/>
              <a:t>Systems Engineering?</a:t>
            </a:r>
            <a:endParaRPr lang="en-GB" dirty="0"/>
          </a:p>
        </p:txBody>
      </p:sp>
      <p:sp>
        <p:nvSpPr>
          <p:cNvPr id="3" name="Text Placeholder 2">
            <a:extLst>
              <a:ext uri="{FF2B5EF4-FFF2-40B4-BE49-F238E27FC236}">
                <a16:creationId xmlns:a16="http://schemas.microsoft.com/office/drawing/2014/main" id="{C01D136A-8C79-A8BC-EB4D-6C2E2E2AF16C}"/>
              </a:ext>
            </a:extLst>
          </p:cNvPr>
          <p:cNvSpPr>
            <a:spLocks noGrp="1"/>
          </p:cNvSpPr>
          <p:nvPr>
            <p:ph type="body" sz="quarter" idx="17"/>
          </p:nvPr>
        </p:nvSpPr>
        <p:spPr/>
        <p:txBody>
          <a:bodyPr/>
          <a:lstStyle/>
          <a:p>
            <a:endParaRPr lang="en-GB" dirty="0"/>
          </a:p>
        </p:txBody>
      </p:sp>
    </p:spTree>
    <p:extLst>
      <p:ext uri="{BB962C8B-B14F-4D97-AF65-F5344CB8AC3E}">
        <p14:creationId xmlns:p14="http://schemas.microsoft.com/office/powerpoint/2010/main" val="12161195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VIRSS…the anatomy of a poor design!</a:t>
            </a:r>
          </a:p>
        </p:txBody>
      </p:sp>
      <p:sp>
        <p:nvSpPr>
          <p:cNvPr id="3" name="Slide Number Placeholder 2"/>
          <p:cNvSpPr>
            <a:spLocks noGrp="1"/>
          </p:cNvSpPr>
          <p:nvPr>
            <p:ph type="sldNum" sz="quarter" idx="12"/>
          </p:nvPr>
        </p:nvSpPr>
        <p:spPr/>
        <p:txBody>
          <a:bodyPr/>
          <a:lstStyle/>
          <a:p>
            <a:fld id="{455123DE-DF0A-45CF-9929-81DBBDC71DC7}" type="slidenum">
              <a:rPr lang="en-AU" smtClean="0"/>
              <a:pPr/>
              <a:t>42</a:t>
            </a:fld>
            <a:endParaRPr lang="en-AU" dirty="0"/>
          </a:p>
        </p:txBody>
      </p:sp>
      <p:pic>
        <p:nvPicPr>
          <p:cNvPr id="11" name="Picture 10"/>
          <p:cNvPicPr>
            <a:picLocks noChangeAspect="1"/>
          </p:cNvPicPr>
          <p:nvPr/>
        </p:nvPicPr>
        <p:blipFill rotWithShape="1">
          <a:blip r:embed="rId2" cstate="print">
            <a:extLst>
              <a:ext uri="{28A0092B-C50C-407E-A947-70E740481C1C}">
                <a14:useLocalDpi xmlns:a14="http://schemas.microsoft.com/office/drawing/2010/main" val="0"/>
              </a:ext>
            </a:extLst>
          </a:blip>
          <a:srcRect l="22425" t="16538" r="20890" b="8461"/>
          <a:stretch/>
        </p:blipFill>
        <p:spPr>
          <a:xfrm>
            <a:off x="7103404" y="1662777"/>
            <a:ext cx="3442639" cy="3036642"/>
          </a:xfrm>
          <a:prstGeom prst="rect">
            <a:avLst/>
          </a:prstGeom>
        </p:spPr>
      </p:pic>
      <p:pic>
        <p:nvPicPr>
          <p:cNvPr id="16" name="Picture 15"/>
          <p:cNvPicPr>
            <a:picLocks noChangeAspect="1"/>
          </p:cNvPicPr>
          <p:nvPr/>
        </p:nvPicPr>
        <p:blipFill rotWithShape="1">
          <a:blip r:embed="rId3" cstate="print">
            <a:extLst>
              <a:ext uri="{28A0092B-C50C-407E-A947-70E740481C1C}">
                <a14:useLocalDpi xmlns:a14="http://schemas.microsoft.com/office/drawing/2010/main" val="0"/>
              </a:ext>
            </a:extLst>
          </a:blip>
          <a:srcRect l="40157" t="15362" r="32426" b="19013"/>
          <a:stretch/>
        </p:blipFill>
        <p:spPr>
          <a:xfrm>
            <a:off x="5502066" y="4417410"/>
            <a:ext cx="1456942" cy="2324908"/>
          </a:xfrm>
          <a:prstGeom prst="rect">
            <a:avLst/>
          </a:prstGeom>
        </p:spPr>
      </p:pic>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91801" y="1662777"/>
            <a:ext cx="3689476" cy="2951580"/>
          </a:xfrm>
          <a:prstGeom prst="rect">
            <a:avLst/>
          </a:prstGeom>
        </p:spPr>
      </p:pic>
      <p:sp>
        <p:nvSpPr>
          <p:cNvPr id="4" name="Right Arrow 3"/>
          <p:cNvSpPr/>
          <p:nvPr/>
        </p:nvSpPr>
        <p:spPr>
          <a:xfrm>
            <a:off x="5113361" y="2142280"/>
            <a:ext cx="1801504" cy="996287"/>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Right Arrow 19"/>
          <p:cNvSpPr/>
          <p:nvPr/>
        </p:nvSpPr>
        <p:spPr>
          <a:xfrm rot="12826596">
            <a:off x="3476750" y="4834109"/>
            <a:ext cx="1801504" cy="996287"/>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1" name="Right Arrow 20"/>
          <p:cNvSpPr/>
          <p:nvPr/>
        </p:nvSpPr>
        <p:spPr>
          <a:xfrm rot="8148468">
            <a:off x="6878826" y="4656711"/>
            <a:ext cx="1801504" cy="996287"/>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18435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0" grpId="0" animBg="1"/>
      <p:bldP spid="21"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p:cNvSpPr/>
          <p:nvPr/>
        </p:nvSpPr>
        <p:spPr>
          <a:xfrm>
            <a:off x="3389869" y="878829"/>
            <a:ext cx="5804931" cy="5693866"/>
          </a:xfrm>
          <a:prstGeom prst="rect">
            <a:avLst/>
          </a:prstGeom>
          <a:solidFill>
            <a:schemeClr val="bg1"/>
          </a:solidFill>
        </p:spPr>
        <p:txBody>
          <a:bodyPr wrap="square">
            <a:spAutoFit/>
          </a:bodyPr>
          <a:lstStyle/>
          <a:p>
            <a:r>
              <a:rPr lang="en-GB" sz="1400" b="1" u="sng" dirty="0">
                <a:solidFill>
                  <a:schemeClr val="accent2"/>
                </a:solidFill>
              </a:rPr>
              <a:t>Composition.</a:t>
            </a:r>
          </a:p>
          <a:p>
            <a:pPr lvl="1"/>
            <a:r>
              <a:rPr lang="en-GB" sz="1400" dirty="0"/>
              <a:t>Degraded in hot / humid SET (Phosphine evolution)</a:t>
            </a:r>
          </a:p>
          <a:p>
            <a:r>
              <a:rPr lang="en-GB" sz="1400" b="1" u="sng" dirty="0">
                <a:solidFill>
                  <a:schemeClr val="accent2"/>
                </a:solidFill>
              </a:rPr>
              <a:t>Sub-munition</a:t>
            </a:r>
          </a:p>
          <a:p>
            <a:pPr lvl="1"/>
            <a:r>
              <a:rPr lang="en-GB" sz="1400" dirty="0"/>
              <a:t>Plastic “milkman’s hat” cap did not provide environmental seal</a:t>
            </a:r>
          </a:p>
          <a:p>
            <a:pPr lvl="1"/>
            <a:r>
              <a:rPr lang="en-GB" sz="1400" dirty="0"/>
              <a:t>Barrel not parallel</a:t>
            </a:r>
          </a:p>
          <a:p>
            <a:pPr lvl="1"/>
            <a:r>
              <a:rPr lang="en-GB" sz="1400" dirty="0"/>
              <a:t>Sub-munition body did not perform over the required temperature range </a:t>
            </a:r>
          </a:p>
          <a:p>
            <a:pPr lvl="1"/>
            <a:r>
              <a:rPr lang="en-GB" sz="1400" dirty="0"/>
              <a:t>Sub-munition body filling difficulties. Base overstressed</a:t>
            </a:r>
          </a:p>
          <a:p>
            <a:r>
              <a:rPr lang="en-GB" sz="1400" b="1" u="sng" dirty="0">
                <a:solidFill>
                  <a:schemeClr val="accent2"/>
                </a:solidFill>
              </a:rPr>
              <a:t>Munition</a:t>
            </a:r>
          </a:p>
          <a:p>
            <a:pPr lvl="1"/>
            <a:r>
              <a:rPr lang="en-GB" sz="1400" dirty="0"/>
              <a:t>Welded into unit frame by “</a:t>
            </a:r>
            <a:r>
              <a:rPr lang="en-GB" sz="1400" dirty="0" err="1"/>
              <a:t>Bovvie</a:t>
            </a:r>
            <a:r>
              <a:rPr lang="en-GB" sz="1400" dirty="0"/>
              <a:t> </a:t>
            </a:r>
            <a:r>
              <a:rPr lang="en-GB" sz="1400" dirty="0" err="1"/>
              <a:t>Sh</a:t>
            </a:r>
            <a:r>
              <a:rPr lang="en-GB" sz="1400" dirty="0"/>
              <a:t>*t”</a:t>
            </a:r>
          </a:p>
          <a:p>
            <a:pPr lvl="1"/>
            <a:r>
              <a:rPr lang="en-GB" sz="1400" dirty="0"/>
              <a:t>Untried ultrasonic welding used in assembly resulting in failure</a:t>
            </a:r>
          </a:p>
          <a:p>
            <a:pPr lvl="1"/>
            <a:r>
              <a:rPr lang="en-GB" sz="1400" dirty="0"/>
              <a:t>Unreliable electrical contact (Interface of unit frame and munition.)</a:t>
            </a:r>
          </a:p>
          <a:p>
            <a:pPr lvl="1"/>
            <a:r>
              <a:rPr lang="en-GB" sz="1400" dirty="0"/>
              <a:t>Unreliable sealing at barrel base</a:t>
            </a:r>
          </a:p>
          <a:p>
            <a:r>
              <a:rPr lang="en-GB" sz="1400" b="1" u="sng" dirty="0">
                <a:solidFill>
                  <a:schemeClr val="accent2"/>
                </a:solidFill>
              </a:rPr>
              <a:t>Firing Circuit</a:t>
            </a:r>
          </a:p>
          <a:p>
            <a:pPr lvl="1"/>
            <a:r>
              <a:rPr lang="en-GB" sz="1400" dirty="0"/>
              <a:t>Fired on a negative going pulse, Shudder and recoil led to failure</a:t>
            </a:r>
          </a:p>
          <a:p>
            <a:pPr lvl="1"/>
            <a:r>
              <a:rPr lang="en-GB" sz="1400" dirty="0"/>
              <a:t>Integration with vehicle more complex than previous design</a:t>
            </a:r>
          </a:p>
          <a:p>
            <a:pPr lvl="1"/>
            <a:r>
              <a:rPr lang="en-GB" sz="1400" dirty="0"/>
              <a:t>Gun shock not considered</a:t>
            </a:r>
          </a:p>
          <a:p>
            <a:r>
              <a:rPr lang="en-GB" sz="1400" b="1" u="sng" dirty="0">
                <a:solidFill>
                  <a:schemeClr val="accent2"/>
                </a:solidFill>
              </a:rPr>
              <a:t>Manufacture</a:t>
            </a:r>
          </a:p>
          <a:p>
            <a:pPr lvl="1"/>
            <a:r>
              <a:rPr lang="en-GB" sz="1400" dirty="0"/>
              <a:t>No productionised filling facility developed</a:t>
            </a:r>
          </a:p>
          <a:p>
            <a:pPr lvl="1"/>
            <a:r>
              <a:rPr lang="en-GB" sz="1400" dirty="0"/>
              <a:t>Production of main composition batches too small</a:t>
            </a:r>
          </a:p>
          <a:p>
            <a:pPr lvl="1"/>
            <a:r>
              <a:rPr lang="en-GB" sz="1400" dirty="0"/>
              <a:t>Final assembly of munition not considered</a:t>
            </a:r>
          </a:p>
          <a:p>
            <a:r>
              <a:rPr lang="en-GB" sz="1400" b="1" u="sng" dirty="0">
                <a:solidFill>
                  <a:schemeClr val="accent2"/>
                </a:solidFill>
              </a:rPr>
              <a:t>System integration</a:t>
            </a:r>
          </a:p>
          <a:p>
            <a:pPr lvl="1"/>
            <a:r>
              <a:rPr lang="en-GB" sz="1400" dirty="0"/>
              <a:t>Re-load not considered</a:t>
            </a:r>
          </a:p>
          <a:p>
            <a:pPr lvl="1"/>
            <a:r>
              <a:rPr lang="en-GB" sz="1400" dirty="0"/>
              <a:t>Stowage on vehicle inadequate</a:t>
            </a:r>
            <a:endParaRPr lang="en-GB" sz="1100" dirty="0"/>
          </a:p>
        </p:txBody>
      </p:sp>
      <p:sp>
        <p:nvSpPr>
          <p:cNvPr id="2" name="Title 1"/>
          <p:cNvSpPr>
            <a:spLocks noGrp="1"/>
          </p:cNvSpPr>
          <p:nvPr>
            <p:ph type="title"/>
          </p:nvPr>
        </p:nvSpPr>
        <p:spPr>
          <a:xfrm>
            <a:off x="564541" y="258301"/>
            <a:ext cx="10139902" cy="1000800"/>
          </a:xfrm>
        </p:spPr>
        <p:txBody>
          <a:bodyPr/>
          <a:lstStyle/>
          <a:p>
            <a:r>
              <a:rPr lang="en-GB" dirty="0"/>
              <a:t>VIRSS…the anatomy of a poor design!</a:t>
            </a:r>
          </a:p>
        </p:txBody>
      </p:sp>
      <p:sp>
        <p:nvSpPr>
          <p:cNvPr id="3" name="Slide Number Placeholder 2"/>
          <p:cNvSpPr>
            <a:spLocks noGrp="1"/>
          </p:cNvSpPr>
          <p:nvPr>
            <p:ph type="sldNum" sz="quarter" idx="12"/>
          </p:nvPr>
        </p:nvSpPr>
        <p:spPr/>
        <p:txBody>
          <a:bodyPr/>
          <a:lstStyle/>
          <a:p>
            <a:fld id="{455123DE-DF0A-45CF-9929-81DBBDC71DC7}" type="slidenum">
              <a:rPr lang="en-AU" smtClean="0"/>
              <a:pPr/>
              <a:t>43</a:t>
            </a:fld>
            <a:endParaRPr lang="en-AU" dirty="0"/>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l="18904" t="7729" r="13012" b="10703"/>
          <a:stretch/>
        </p:blipFill>
        <p:spPr>
          <a:xfrm>
            <a:off x="9368790" y="-2474907"/>
            <a:ext cx="2598420" cy="2075372"/>
          </a:xfrm>
          <a:prstGeom prst="rect">
            <a:avLst/>
          </a:prstGeom>
        </p:spPr>
      </p:pic>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6200000">
            <a:off x="-48897" y="3937230"/>
            <a:ext cx="2761060" cy="1840707"/>
          </a:xfrm>
          <a:prstGeom prst="rect">
            <a:avLst/>
          </a:prstGeom>
        </p:spPr>
      </p:pic>
      <p:pic>
        <p:nvPicPr>
          <p:cNvPr id="12" name="Picture 11"/>
          <p:cNvPicPr>
            <a:picLocks noChangeAspect="1"/>
          </p:cNvPicPr>
          <p:nvPr/>
        </p:nvPicPr>
        <p:blipFill rotWithShape="1">
          <a:blip r:embed="rId4" cstate="print">
            <a:extLst>
              <a:ext uri="{28A0092B-C50C-407E-A947-70E740481C1C}">
                <a14:useLocalDpi xmlns:a14="http://schemas.microsoft.com/office/drawing/2010/main" val="0"/>
              </a:ext>
            </a:extLst>
          </a:blip>
          <a:srcRect l="18136" t="15627" r="12364" b="8296"/>
          <a:stretch/>
        </p:blipFill>
        <p:spPr>
          <a:xfrm rot="5400000">
            <a:off x="1016288" y="2761586"/>
            <a:ext cx="2670872" cy="1949064"/>
          </a:xfrm>
          <a:prstGeom prst="rect">
            <a:avLst/>
          </a:prstGeom>
        </p:spPr>
      </p:pic>
      <p:pic>
        <p:nvPicPr>
          <p:cNvPr id="15" name="Picture 14"/>
          <p:cNvPicPr>
            <a:picLocks noChangeAspect="1"/>
          </p:cNvPicPr>
          <p:nvPr/>
        </p:nvPicPr>
        <p:blipFill rotWithShape="1">
          <a:blip r:embed="rId5" cstate="print">
            <a:extLst>
              <a:ext uri="{28A0092B-C50C-407E-A947-70E740481C1C}">
                <a14:useLocalDpi xmlns:a14="http://schemas.microsoft.com/office/drawing/2010/main" val="0"/>
              </a:ext>
            </a:extLst>
          </a:blip>
          <a:srcRect l="37067" t="22949" r="31564" b="28215"/>
          <a:stretch/>
        </p:blipFill>
        <p:spPr>
          <a:xfrm>
            <a:off x="-5455039" y="728160"/>
            <a:ext cx="2097690" cy="2033427"/>
          </a:xfrm>
          <a:prstGeom prst="rect">
            <a:avLst/>
          </a:prstGeom>
        </p:spPr>
      </p:pic>
      <p:pic>
        <p:nvPicPr>
          <p:cNvPr id="16" name="Picture 15"/>
          <p:cNvPicPr>
            <a:picLocks noChangeAspect="1"/>
          </p:cNvPicPr>
          <p:nvPr/>
        </p:nvPicPr>
        <p:blipFill rotWithShape="1">
          <a:blip r:embed="rId6" cstate="print">
            <a:extLst>
              <a:ext uri="{28A0092B-C50C-407E-A947-70E740481C1C}">
                <a14:useLocalDpi xmlns:a14="http://schemas.microsoft.com/office/drawing/2010/main" val="0"/>
              </a:ext>
            </a:extLst>
          </a:blip>
          <a:srcRect l="40157" t="15362" r="32426" b="19013"/>
          <a:stretch/>
        </p:blipFill>
        <p:spPr>
          <a:xfrm>
            <a:off x="10197271" y="957032"/>
            <a:ext cx="1741560" cy="2779086"/>
          </a:xfrm>
          <a:prstGeom prst="rect">
            <a:avLst/>
          </a:prstGeom>
        </p:spPr>
      </p:pic>
      <p:pic>
        <p:nvPicPr>
          <p:cNvPr id="17" name="Picture 16"/>
          <p:cNvPicPr>
            <a:picLocks noChangeAspect="1"/>
          </p:cNvPicPr>
          <p:nvPr/>
        </p:nvPicPr>
        <p:blipFill rotWithShape="1">
          <a:blip r:embed="rId7" cstate="print">
            <a:extLst>
              <a:ext uri="{28A0092B-C50C-407E-A947-70E740481C1C}">
                <a14:useLocalDpi xmlns:a14="http://schemas.microsoft.com/office/drawing/2010/main" val="0"/>
              </a:ext>
            </a:extLst>
          </a:blip>
          <a:srcRect l="28269" t="17210" r="25406" b="11315"/>
          <a:stretch/>
        </p:blipFill>
        <p:spPr>
          <a:xfrm>
            <a:off x="542510" y="1076844"/>
            <a:ext cx="2012635" cy="2070227"/>
          </a:xfrm>
          <a:prstGeom prst="rect">
            <a:avLst/>
          </a:prstGeom>
        </p:spPr>
      </p:pic>
      <p:pic>
        <p:nvPicPr>
          <p:cNvPr id="18" name="Picture 17"/>
          <p:cNvPicPr>
            <a:picLocks noChangeAspect="1"/>
          </p:cNvPicPr>
          <p:nvPr/>
        </p:nvPicPr>
        <p:blipFill rotWithShape="1">
          <a:blip r:embed="rId8" cstate="print">
            <a:extLst>
              <a:ext uri="{28A0092B-C50C-407E-A947-70E740481C1C}">
                <a14:useLocalDpi xmlns:a14="http://schemas.microsoft.com/office/drawing/2010/main" val="0"/>
              </a:ext>
            </a:extLst>
          </a:blip>
          <a:srcRect l="16583" r="12083" b="7414"/>
          <a:stretch/>
        </p:blipFill>
        <p:spPr>
          <a:xfrm>
            <a:off x="9049107" y="4099186"/>
            <a:ext cx="2296327" cy="1986997"/>
          </a:xfrm>
          <a:prstGeom prst="rect">
            <a:avLst/>
          </a:prstGeom>
        </p:spPr>
      </p:pic>
    </p:spTree>
    <p:extLst>
      <p:ext uri="{BB962C8B-B14F-4D97-AF65-F5344CB8AC3E}">
        <p14:creationId xmlns:p14="http://schemas.microsoft.com/office/powerpoint/2010/main" val="786720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xit" presetSubtype="0" fill="hold" nodeType="clickEffect">
                                  <p:stCondLst>
                                    <p:cond delay="0"/>
                                  </p:stCondLst>
                                  <p:childTnLst>
                                    <p:animEffect transition="out" filter="fade">
                                      <p:cBhvr>
                                        <p:cTn id="12" dur="500"/>
                                        <p:tgtEl>
                                          <p:spTgt spid="16"/>
                                        </p:tgtEl>
                                      </p:cBhvr>
                                    </p:animEffect>
                                    <p:set>
                                      <p:cBhvr>
                                        <p:cTn id="13" dur="1" fill="hold">
                                          <p:stCondLst>
                                            <p:cond delay="499"/>
                                          </p:stCondLst>
                                        </p:cTn>
                                        <p:tgtEl>
                                          <p:spTgt spid="16"/>
                                        </p:tgtEl>
                                        <p:attrNameLst>
                                          <p:attrName>style.visibility</p:attrName>
                                        </p:attrNameLst>
                                      </p:cBhvr>
                                      <p:to>
                                        <p:strVal val="hidden"/>
                                      </p:to>
                                    </p:set>
                                  </p:childTnLst>
                                </p:cTn>
                              </p:par>
                              <p:par>
                                <p:cTn id="14" presetID="10" presetClass="exit" presetSubtype="0" fill="hold" nodeType="withEffect">
                                  <p:stCondLst>
                                    <p:cond delay="0"/>
                                  </p:stCondLst>
                                  <p:childTnLst>
                                    <p:animEffect transition="out" filter="fade">
                                      <p:cBhvr>
                                        <p:cTn id="15" dur="500"/>
                                        <p:tgtEl>
                                          <p:spTgt spid="17"/>
                                        </p:tgtEl>
                                      </p:cBhvr>
                                    </p:animEffect>
                                    <p:set>
                                      <p:cBhvr>
                                        <p:cTn id="16" dur="1" fill="hold">
                                          <p:stCondLst>
                                            <p:cond delay="499"/>
                                          </p:stCondLst>
                                        </p:cTn>
                                        <p:tgtEl>
                                          <p:spTgt spid="17"/>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0" presetClass="exit" presetSubtype="0" fill="hold" nodeType="clickEffect">
                                  <p:stCondLst>
                                    <p:cond delay="0"/>
                                  </p:stCondLst>
                                  <p:childTnLst>
                                    <p:animEffect transition="out" filter="fade">
                                      <p:cBhvr>
                                        <p:cTn id="28" dur="500"/>
                                        <p:tgtEl>
                                          <p:spTgt spid="12"/>
                                        </p:tgtEl>
                                      </p:cBhvr>
                                    </p:animEffect>
                                    <p:set>
                                      <p:cBhvr>
                                        <p:cTn id="29" dur="1" fill="hold">
                                          <p:stCondLst>
                                            <p:cond delay="499"/>
                                          </p:stCondLst>
                                        </p:cTn>
                                        <p:tgtEl>
                                          <p:spTgt spid="12"/>
                                        </p:tgtEl>
                                        <p:attrNameLst>
                                          <p:attrName>style.visibility</p:attrName>
                                        </p:attrNameLst>
                                      </p:cBhvr>
                                      <p:to>
                                        <p:strVal val="hidden"/>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8"/>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0" presetClass="exit" presetSubtype="0" fill="hold" nodeType="clickEffect">
                                  <p:stCondLst>
                                    <p:cond delay="0"/>
                                  </p:stCondLst>
                                  <p:childTnLst>
                                    <p:animEffect transition="out" filter="fade">
                                      <p:cBhvr>
                                        <p:cTn id="37" dur="500"/>
                                        <p:tgtEl>
                                          <p:spTgt spid="18"/>
                                        </p:tgtEl>
                                      </p:cBhvr>
                                    </p:animEffect>
                                    <p:set>
                                      <p:cBhvr>
                                        <p:cTn id="38" dur="1" fill="hold">
                                          <p:stCondLst>
                                            <p:cond delay="499"/>
                                          </p:stCondLst>
                                        </p:cTn>
                                        <p:tgtEl>
                                          <p:spTgt spid="18"/>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0" presetClass="exit" presetSubtype="0" fill="hold" nodeType="clickEffect">
                                  <p:stCondLst>
                                    <p:cond delay="0"/>
                                  </p:stCondLst>
                                  <p:childTnLst>
                                    <p:animEffect transition="out" filter="fade">
                                      <p:cBhvr>
                                        <p:cTn id="42" dur="500"/>
                                        <p:tgtEl>
                                          <p:spTgt spid="8"/>
                                        </p:tgtEl>
                                      </p:cBhvr>
                                    </p:animEffect>
                                    <p:set>
                                      <p:cBhvr>
                                        <p:cTn id="43"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245" y="109200"/>
            <a:ext cx="11323200" cy="1000800"/>
          </a:xfrm>
        </p:spPr>
        <p:txBody>
          <a:bodyPr/>
          <a:lstStyle/>
          <a:p>
            <a:r>
              <a:rPr lang="en-GB" dirty="0"/>
              <a:t>VIRSS</a:t>
            </a:r>
          </a:p>
        </p:txBody>
      </p:sp>
      <p:sp>
        <p:nvSpPr>
          <p:cNvPr id="3" name="Slide Number Placeholder 2"/>
          <p:cNvSpPr>
            <a:spLocks noGrp="1"/>
          </p:cNvSpPr>
          <p:nvPr>
            <p:ph type="sldNum" sz="quarter" idx="12"/>
          </p:nvPr>
        </p:nvSpPr>
        <p:spPr/>
        <p:txBody>
          <a:bodyPr/>
          <a:lstStyle/>
          <a:p>
            <a:fld id="{455123DE-DF0A-45CF-9929-81DBBDC71DC7}" type="slidenum">
              <a:rPr lang="en-AU" smtClean="0"/>
              <a:pPr/>
              <a:t>44</a:t>
            </a:fld>
            <a:endParaRPr lang="en-AU" dirty="0"/>
          </a:p>
        </p:txBody>
      </p:sp>
      <p:sp>
        <p:nvSpPr>
          <p:cNvPr id="4" name="Text Placeholder 3"/>
          <p:cNvSpPr>
            <a:spLocks noGrp="1"/>
          </p:cNvSpPr>
          <p:nvPr>
            <p:ph type="body" sz="quarter" idx="17"/>
          </p:nvPr>
        </p:nvSpPr>
        <p:spPr>
          <a:xfrm>
            <a:off x="1577991" y="264547"/>
            <a:ext cx="9927454" cy="4542843"/>
          </a:xfrm>
        </p:spPr>
        <p:txBody>
          <a:bodyPr/>
          <a:lstStyle/>
          <a:p>
            <a:r>
              <a:rPr lang="en-GB" sz="1200" b="1" u="sng" dirty="0">
                <a:solidFill>
                  <a:schemeClr val="accent2"/>
                </a:solidFill>
              </a:rPr>
              <a:t>Composition.</a:t>
            </a:r>
          </a:p>
          <a:p>
            <a:pPr lvl="1"/>
            <a:r>
              <a:rPr lang="en-GB" sz="1200" dirty="0"/>
              <a:t>Degraded in hot / humid SET (Phosphine evolution)</a:t>
            </a:r>
          </a:p>
          <a:p>
            <a:r>
              <a:rPr lang="en-GB" sz="1200" b="1" u="sng" dirty="0">
                <a:solidFill>
                  <a:schemeClr val="accent2"/>
                </a:solidFill>
              </a:rPr>
              <a:t>Sub-munition</a:t>
            </a:r>
          </a:p>
          <a:p>
            <a:pPr lvl="1"/>
            <a:r>
              <a:rPr lang="en-GB" sz="1200" dirty="0"/>
              <a:t>Plastic “milkman’s hat” cap did not provide environmental seal</a:t>
            </a:r>
          </a:p>
          <a:p>
            <a:pPr lvl="1"/>
            <a:r>
              <a:rPr lang="en-GB" sz="1200" dirty="0"/>
              <a:t>Barrel not parallel</a:t>
            </a:r>
          </a:p>
          <a:p>
            <a:pPr lvl="1"/>
            <a:r>
              <a:rPr lang="en-GB" sz="1200" dirty="0"/>
              <a:t>Sub-munition body did not perform over the required temperature range </a:t>
            </a:r>
          </a:p>
          <a:p>
            <a:pPr lvl="1"/>
            <a:r>
              <a:rPr lang="en-GB" sz="1200" dirty="0"/>
              <a:t>Sub-munition body filling difficulties. Base overstressed</a:t>
            </a:r>
          </a:p>
          <a:p>
            <a:r>
              <a:rPr lang="en-GB" sz="1200" b="1" u="sng" dirty="0">
                <a:solidFill>
                  <a:schemeClr val="accent2"/>
                </a:solidFill>
              </a:rPr>
              <a:t>Munition</a:t>
            </a:r>
          </a:p>
          <a:p>
            <a:pPr lvl="1"/>
            <a:r>
              <a:rPr lang="en-GB" sz="1200" dirty="0"/>
              <a:t>Welded into unit frame by “Bovvie Sh*t”</a:t>
            </a:r>
          </a:p>
          <a:p>
            <a:pPr lvl="1"/>
            <a:r>
              <a:rPr lang="en-GB" sz="1200" dirty="0"/>
              <a:t>Untried ultrasonic welding used in assembly resulting in failure</a:t>
            </a:r>
          </a:p>
          <a:p>
            <a:pPr lvl="1"/>
            <a:r>
              <a:rPr lang="en-GB" sz="1200" dirty="0"/>
              <a:t>Unreliable electrical contact (Interface of unit frame and munition.)</a:t>
            </a:r>
          </a:p>
          <a:p>
            <a:pPr lvl="1"/>
            <a:r>
              <a:rPr lang="en-GB" sz="1200" dirty="0"/>
              <a:t>Unreliable sealing at barrel base</a:t>
            </a:r>
          </a:p>
          <a:p>
            <a:r>
              <a:rPr lang="en-GB" sz="1200" b="1" u="sng" dirty="0">
                <a:solidFill>
                  <a:schemeClr val="accent2"/>
                </a:solidFill>
              </a:rPr>
              <a:t>Firing Circuit</a:t>
            </a:r>
          </a:p>
          <a:p>
            <a:pPr lvl="1"/>
            <a:r>
              <a:rPr lang="en-GB" sz="1200" dirty="0"/>
              <a:t>Fired on a negative going pulse, Shudder and recoil led to failure</a:t>
            </a:r>
          </a:p>
          <a:p>
            <a:pPr lvl="1"/>
            <a:r>
              <a:rPr lang="en-GB" sz="1200" dirty="0"/>
              <a:t>Integration with vehicle more complex than previous design</a:t>
            </a:r>
          </a:p>
          <a:p>
            <a:pPr lvl="1"/>
            <a:r>
              <a:rPr lang="en-GB" sz="1200" dirty="0"/>
              <a:t>Gun shock not considered</a:t>
            </a:r>
          </a:p>
          <a:p>
            <a:r>
              <a:rPr lang="en-GB" sz="1200" b="1" u="sng" dirty="0">
                <a:solidFill>
                  <a:schemeClr val="accent2"/>
                </a:solidFill>
              </a:rPr>
              <a:t>Manufacture</a:t>
            </a:r>
          </a:p>
          <a:p>
            <a:pPr lvl="1"/>
            <a:r>
              <a:rPr lang="en-GB" sz="1200" dirty="0"/>
              <a:t>No productionised filling facility developed</a:t>
            </a:r>
          </a:p>
          <a:p>
            <a:pPr lvl="1"/>
            <a:r>
              <a:rPr lang="en-GB" sz="1200" dirty="0"/>
              <a:t>Production of main composition batches too small</a:t>
            </a:r>
          </a:p>
          <a:p>
            <a:pPr lvl="1"/>
            <a:r>
              <a:rPr lang="en-GB" sz="1200" dirty="0"/>
              <a:t>Final assembly of munition not considered</a:t>
            </a:r>
          </a:p>
          <a:p>
            <a:r>
              <a:rPr lang="en-GB" sz="1200" b="1" u="sng" dirty="0">
                <a:solidFill>
                  <a:schemeClr val="accent2"/>
                </a:solidFill>
              </a:rPr>
              <a:t>System integration</a:t>
            </a:r>
          </a:p>
          <a:p>
            <a:pPr lvl="1"/>
            <a:r>
              <a:rPr lang="en-GB" sz="1200" dirty="0"/>
              <a:t>Re-load not considered</a:t>
            </a:r>
          </a:p>
          <a:p>
            <a:pPr lvl="1"/>
            <a:r>
              <a:rPr lang="en-GB" sz="1200" dirty="0"/>
              <a:t>Stowage on vehicle inadequate</a:t>
            </a:r>
          </a:p>
          <a:p>
            <a:pPr lvl="1"/>
            <a:endParaRPr lang="en-GB" sz="1100" dirty="0"/>
          </a:p>
          <a:p>
            <a:pPr lvl="1"/>
            <a:endParaRPr lang="en-GB" sz="1100" b="1" u="sng" dirty="0">
              <a:solidFill>
                <a:schemeClr val="accent2"/>
              </a:solidFill>
            </a:endParaRPr>
          </a:p>
          <a:p>
            <a:pPr lvl="1"/>
            <a:endParaRPr lang="en-GB" sz="1200" dirty="0"/>
          </a:p>
          <a:p>
            <a:pPr lvl="1"/>
            <a:endParaRPr lang="en-GB" sz="1200" dirty="0"/>
          </a:p>
          <a:p>
            <a:endParaRPr lang="en-GB" dirty="0"/>
          </a:p>
          <a:p>
            <a:pPr lvl="1"/>
            <a:endParaRPr lang="en-GB" dirty="0"/>
          </a:p>
          <a:p>
            <a:pPr marL="536542" lvl="1" indent="0">
              <a:buNone/>
            </a:pPr>
            <a:endParaRPr lang="en-GB" dirty="0"/>
          </a:p>
          <a:p>
            <a:pPr lvl="1"/>
            <a:endParaRPr lang="en-GB" dirty="0"/>
          </a:p>
          <a:p>
            <a:pPr marL="536542" lvl="1" indent="0">
              <a:buNone/>
            </a:pPr>
            <a:endParaRPr lang="en-GB" dirty="0"/>
          </a:p>
          <a:p>
            <a:pPr lvl="1"/>
            <a:endParaRPr lang="en-GB" dirty="0"/>
          </a:p>
        </p:txBody>
      </p:sp>
      <p:sp>
        <p:nvSpPr>
          <p:cNvPr id="5" name="Rectangular Callout 4"/>
          <p:cNvSpPr/>
          <p:nvPr/>
        </p:nvSpPr>
        <p:spPr>
          <a:xfrm>
            <a:off x="8662171" y="1986285"/>
            <a:ext cx="2634018" cy="2715905"/>
          </a:xfrm>
          <a:prstGeom prst="wedgeRectCallout">
            <a:avLst>
              <a:gd name="adj1" fmla="val -107731"/>
              <a:gd name="adj2" fmla="val 2689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We will return to this list at the end of the course and highlight where the toolkit we are going to go use this week would have helped</a:t>
            </a:r>
          </a:p>
        </p:txBody>
      </p:sp>
    </p:spTree>
    <p:extLst>
      <p:ext uri="{BB962C8B-B14F-4D97-AF65-F5344CB8AC3E}">
        <p14:creationId xmlns:p14="http://schemas.microsoft.com/office/powerpoint/2010/main" val="3978019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12" end="12"/>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
                                            <p:txEl>
                                              <p:pRg st="13" end="13"/>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
                                            <p:txEl>
                                              <p:pRg st="14" end="14"/>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
                                            <p:txEl>
                                              <p:pRg st="15" end="15"/>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4">
                                            <p:txEl>
                                              <p:pRg st="16" end="16"/>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4">
                                            <p:txEl>
                                              <p:pRg st="17" end="17"/>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4">
                                            <p:txEl>
                                              <p:pRg st="18" end="18"/>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4">
                                            <p:txEl>
                                              <p:pRg st="19" end="19"/>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4">
                                            <p:txEl>
                                              <p:pRg st="20" end="20"/>
                                            </p:txEl>
                                          </p:spTgt>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4">
                                            <p:txEl>
                                              <p:pRg st="21" end="21"/>
                                            </p:txEl>
                                          </p:spTgt>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4">
                                            <p:txEl>
                                              <p:pRg st="22" end="22"/>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I Have A Dream!</a:t>
            </a:r>
          </a:p>
        </p:txBody>
      </p:sp>
      <p:sp>
        <p:nvSpPr>
          <p:cNvPr id="2" name="Slide Number Placeholder 1"/>
          <p:cNvSpPr>
            <a:spLocks noGrp="1"/>
          </p:cNvSpPr>
          <p:nvPr>
            <p:ph type="sldNum" sz="quarter" idx="12"/>
          </p:nvPr>
        </p:nvSpPr>
        <p:spPr/>
        <p:txBody>
          <a:bodyPr/>
          <a:lstStyle/>
          <a:p>
            <a:fld id="{455123DE-DF0A-45CF-9929-81DBBDC71DC7}" type="slidenum">
              <a:rPr lang="en-AU" smtClean="0"/>
              <a:pPr/>
              <a:t>45</a:t>
            </a:fld>
            <a:endParaRPr lang="en-AU" dirty="0"/>
          </a:p>
        </p:txBody>
      </p:sp>
      <p:sp>
        <p:nvSpPr>
          <p:cNvPr id="6" name="Text Placeholder 5"/>
          <p:cNvSpPr>
            <a:spLocks noGrp="1"/>
          </p:cNvSpPr>
          <p:nvPr>
            <p:ph type="body" sz="quarter" idx="17"/>
          </p:nvPr>
        </p:nvSpPr>
        <p:spPr/>
        <p:txBody>
          <a:bodyPr/>
          <a:lstStyle/>
          <a:p>
            <a:r>
              <a:rPr lang="en-GB" sz="2400" dirty="0"/>
              <a:t>But I need a way of thinking and a tool kit to help me achieve </a:t>
            </a:r>
            <a:r>
              <a:rPr lang="en-GB" sz="2400"/>
              <a:t>it!</a:t>
            </a:r>
            <a:endParaRPr lang="en-GB" sz="2400" dirty="0"/>
          </a:p>
        </p:txBody>
      </p:sp>
      <p:pic>
        <p:nvPicPr>
          <p:cNvPr id="7171" name="Picture 3" descr="C:\Users\rogd0088\AppData\Local\Microsoft\Windows\Temporary Internet Files\Content.IE5\4GIU4RE0\rodin-the-thinker[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11600" y="2819400"/>
            <a:ext cx="4216400" cy="316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38779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1602</TotalTime>
  <Words>2838</Words>
  <Application>Microsoft Office PowerPoint</Application>
  <PresentationFormat>Widescreen</PresentationFormat>
  <Paragraphs>609</Paragraphs>
  <Slides>45</Slides>
  <Notes>3</Notes>
  <HiddenSlides>1</HiddenSlides>
  <MMClips>0</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45</vt:i4>
      </vt:variant>
    </vt:vector>
  </HeadingPairs>
  <TitlesOfParts>
    <vt:vector size="61" baseType="lpstr">
      <vt:lpstr>ＭＳ Ｐゴシック</vt:lpstr>
      <vt:lpstr>ZapfDingbats BT</vt:lpstr>
      <vt:lpstr>Aptos</vt:lpstr>
      <vt:lpstr>Aptos Narrow</vt:lpstr>
      <vt:lpstr>Arial</vt:lpstr>
      <vt:lpstr>Arial Black</vt:lpstr>
      <vt:lpstr>Calibri</vt:lpstr>
      <vt:lpstr>Century Gothic</vt:lpstr>
      <vt:lpstr>Comic Sans MS</vt:lpstr>
      <vt:lpstr>Rockwell</vt:lpstr>
      <vt:lpstr>Rockwell Condensed</vt:lpstr>
      <vt:lpstr>Symbol</vt:lpstr>
      <vt:lpstr>Wingdings</vt:lpstr>
      <vt:lpstr>Wingdings 3</vt:lpstr>
      <vt:lpstr>Wood Type</vt:lpstr>
      <vt:lpstr>Wisp</vt:lpstr>
      <vt:lpstr>Welcome to the Module. ACDB 5021/22.</vt:lpstr>
      <vt:lpstr>2026 SE Assessment and Group Design Project</vt:lpstr>
      <vt:lpstr>The Logic (Module Integration.)</vt:lpstr>
      <vt:lpstr>The Logic (Module Integration.)</vt:lpstr>
      <vt:lpstr>The Logic (Module Integration.)</vt:lpstr>
      <vt:lpstr>The Logic (Module Integration.)</vt:lpstr>
      <vt:lpstr>The Logic (Module Integration.)</vt:lpstr>
      <vt:lpstr>Turn it in slots!</vt:lpstr>
      <vt:lpstr>PowerPoint Presentation</vt:lpstr>
      <vt:lpstr>We will be working in teams</vt:lpstr>
      <vt:lpstr>Language and Culture.</vt:lpstr>
      <vt:lpstr>Timetable  Block 1(Weeks of the 21st and 28th Sept)   </vt:lpstr>
      <vt:lpstr>Timetable  Block 2(Weeks of the 2nd  and 9th Nov)   </vt:lpstr>
      <vt:lpstr>Timetable  Block 2(Weeks of the 2nd  and 9th Nov)   </vt:lpstr>
      <vt:lpstr>The Design Brief </vt:lpstr>
      <vt:lpstr>Marking Breakdown</vt:lpstr>
      <vt:lpstr>Turn it in slots!</vt:lpstr>
      <vt:lpstr>Suggested Report Structure:- Design Phase.</vt:lpstr>
      <vt:lpstr>Suggested Report Structure:- Presentation / Group Phase.</vt:lpstr>
      <vt:lpstr>Tips!</vt:lpstr>
      <vt:lpstr>Or – Why are you here?</vt:lpstr>
      <vt:lpstr>PowerPoint Presentation</vt:lpstr>
      <vt:lpstr>The Approach</vt:lpstr>
      <vt:lpstr>Reading List!</vt:lpstr>
      <vt:lpstr>Why Bother with Systems Thinking?</vt:lpstr>
      <vt:lpstr>Systems Engineering MSc, Day one, Slide one.</vt:lpstr>
      <vt:lpstr>What Makes You Think?</vt:lpstr>
      <vt:lpstr>Design failures (1)</vt:lpstr>
      <vt:lpstr>Design Failures 2</vt:lpstr>
      <vt:lpstr>Could these issues have been prevented?</vt:lpstr>
      <vt:lpstr>A fool with a tool is still a fool!</vt:lpstr>
      <vt:lpstr>Or……………</vt:lpstr>
      <vt:lpstr>Systems Engineering Attributes</vt:lpstr>
      <vt:lpstr>What will the exercises involve?</vt:lpstr>
      <vt:lpstr>In Simple Terms – The Design Process is about:</vt:lpstr>
      <vt:lpstr>THE ENGINEERING LIFECYCLE, DESIGN REVIEWS AND MATURITY</vt:lpstr>
      <vt:lpstr>We put our effort in the Wrong place</vt:lpstr>
      <vt:lpstr>The Mind Set in Practice</vt:lpstr>
      <vt:lpstr>What We Are Trying to Avoid</vt:lpstr>
      <vt:lpstr>Visual and Infra Red Screening Smoke</vt:lpstr>
      <vt:lpstr>Why Bother with Systems Engineering?</vt:lpstr>
      <vt:lpstr>VIRSS…the anatomy of a poor design!</vt:lpstr>
      <vt:lpstr>VIRSS…the anatomy of a poor design!</vt:lpstr>
      <vt:lpstr>VIRSS</vt:lpstr>
      <vt:lpstr>I Have A Dream!</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Holley</dc:creator>
  <cp:lastModifiedBy>David Holley</cp:lastModifiedBy>
  <cp:revision>10</cp:revision>
  <dcterms:created xsi:type="dcterms:W3CDTF">2024-11-21T11:16:20Z</dcterms:created>
  <dcterms:modified xsi:type="dcterms:W3CDTF">2026-09-16T07:49:56Z</dcterms:modified>
</cp:coreProperties>
</file>