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4" r:id="rId3"/>
    <p:sldId id="257" r:id="rId4"/>
    <p:sldId id="266" r:id="rId5"/>
    <p:sldId id="265" r:id="rId6"/>
    <p:sldId id="258" r:id="rId7"/>
    <p:sldId id="259" r:id="rId8"/>
    <p:sldId id="261" r:id="rId9"/>
    <p:sldId id="262" r:id="rId10"/>
    <p:sldId id="260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14" autoAdjust="0"/>
    <p:restoredTop sz="94660"/>
  </p:normalViewPr>
  <p:slideViewPr>
    <p:cSldViewPr snapToGrid="0">
      <p:cViewPr varScale="1">
        <p:scale>
          <a:sx n="75" d="100"/>
          <a:sy n="75" d="100"/>
        </p:scale>
        <p:origin x="67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35E0E8-522B-4E7E-8A94-97C9FF1AD95B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1C43A8-E942-46A3-AA35-D48AEA9218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38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1C43A8-E942-46A3-AA35-D48AEA9218D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028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1C43A8-E942-46A3-AA35-D48AEA9218D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454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0264A-BB3B-4B6E-A4E0-6D133A22C2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F28BBD-ED17-4B06-96CC-5EE6C6CD4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BEB43-F898-4327-8DFA-1AECE43FB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97CB9-C66C-4395-B525-188E1E8F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D6EA0-DF66-41D6-A699-8A36C688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98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13C12-1B58-48AB-9B9E-73B9186BE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85665-F3AD-4ADB-86EF-EB2B3FBC2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90A7E-8914-4CEC-A316-6C475855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94440-2E5C-4D5F-93B6-68F2A1AD6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11244-5E8C-4F0F-A150-0D5D6E0ED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826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940F-465D-4E70-8283-75EBA66E0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858CB-D161-49E9-80B7-58CF9A9BF3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ECF0A-9CC8-41F4-A314-88BE68C6E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C5314-1B53-45E1-A019-219D2DE7F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C550E-EC59-49E4-ADC0-6260FA208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91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6FF38-44D4-4893-A3F6-31EA22E23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B195B-D4E3-4FC6-9F2E-2FA2B9C642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D01973-2AA4-4FD5-840A-8644091BF5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A054A7-8A2F-462D-BE39-BB77AAB3D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29B5D-71A4-4D8E-9D1F-2942F048C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AA5D7-70A6-48A0-9FE6-7AAC3BC3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698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D867E-294B-4F92-8EDA-EA2A32474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5681F-AAAA-49CE-98FE-8E7B06C3C7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568C55-3687-44B0-AF69-D949473E9A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91C295-D7DB-455E-90EE-C70C1F0C04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B8706F-B037-474A-99CA-0D12BEEB78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978E28-425E-4063-85B2-1F5AD8087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D83944-C13F-451A-BF85-B579E96E6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921CAE-6742-473A-992E-3A6100D47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104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4C66-6CD5-4853-A795-A9ED9264F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DECEC-2C70-45FF-8C21-E0A55278A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AAD0E3-0989-413D-B6BA-EF3936884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332A7B-3908-40F5-9DFF-9700D107E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531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BB6AE3-0499-46EF-B7A4-01917F1F2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A88F00-2CD1-4618-B7C4-B3AAC76EE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E8417E-55EB-4B3B-BC0F-5289F7980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110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B4786-CDF9-4340-AAC2-0164FFBDE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D78CE-62EE-4AB1-9BBC-10AD6237D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4392EA-04D1-497D-9B1D-6D6C507D8C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32D126-BC3B-4332-944E-DC3733ACC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FB9EE0-02B5-41CE-8D01-EFD4DC3F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8F51EE-B031-4BCF-94FB-5F7BA665C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450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5F594-0657-4398-9940-0E158DF3B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E902A4-60C5-41F2-B689-4E87C4D308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014DE-A5B4-46FE-80D3-47BEFAAB2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564EE-2658-4BD2-8872-61B0AA1B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024DE-99FB-430A-A8C1-ED662F7AF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C55B8B-53E5-4A8A-A2AF-D8B2780F8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311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4CC60-6784-4607-B0A8-D0D64151D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D60A90-EB07-49EF-AE1A-985E73DFEC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CE4D6-869F-415F-A6DA-E1B0866AD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F751F-28D2-41FB-9F31-61572FA2A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BB945-58E3-4CBB-87E0-66A6463CA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793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187177-7BC2-4286-880D-14C0C478AB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C09482-F254-40D5-9046-A8B462401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3D53D-4EAA-45B2-9A35-54C40CDD8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CFA58-FE08-434E-B021-C4CD5026E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92E8FE-C2F3-412B-8C0B-857C54123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353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46208-1CDE-4614-A329-6B947D2F4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B4B10D-DAB8-4173-80AC-31E384E414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1AC3D9-E2F8-44A6-B060-1468A0C247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F5116-EFA2-4135-AE34-4A707FD148DD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A71E8-9AB2-4A20-ADE9-54F06D57E1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8274D-190A-46AB-AAF1-39B666A565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5CA87-77DE-4F7A-9228-5BEE46BF9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583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chart/4298/amazons-long-term-growth/" TargetMode="External"/><Relationship Id="rId3" Type="http://schemas.openxmlformats.org/officeDocument/2006/relationships/hyperlink" Target="https://aws.amazon.com/ec2/" TargetMode="External"/><Relationship Id="rId7" Type="http://schemas.openxmlformats.org/officeDocument/2006/relationships/hyperlink" Target="https://aws.amazon.com/chime/?chime-blog-posts.sort-by=item.additionalFields.createdDate&amp;chime-blog-posts.sort-order=desc" TargetMode="External"/><Relationship Id="rId2" Type="http://schemas.openxmlformats.org/officeDocument/2006/relationships/hyperlink" Target="https://aws.amazon.com/what-is-aw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ws.amazon.com/kinesis/" TargetMode="External"/><Relationship Id="rId5" Type="http://schemas.openxmlformats.org/officeDocument/2006/relationships/hyperlink" Target="https://aws.amazon.com/athena/?whats-new-cards.sort-by=item.additionalFields.postDateTime&amp;whats-new-cards.sort-order=desc" TargetMode="External"/><Relationship Id="rId4" Type="http://schemas.openxmlformats.org/officeDocument/2006/relationships/hyperlink" Target="https://docs.aws.amazon.com/emr/latest/ManagementGuide/emr-what-is-emr.html" TargetMode="External"/><Relationship Id="rId9" Type="http://schemas.openxmlformats.org/officeDocument/2006/relationships/hyperlink" Target="https://aws.amazon.com/produc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D2C87-AD87-4042-B8A8-0220FBD355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3" y="3131076"/>
            <a:ext cx="4224528" cy="2688336"/>
          </a:xfrm>
        </p:spPr>
        <p:txBody>
          <a:bodyPr anchor="t">
            <a:normAutofit/>
          </a:bodyPr>
          <a:lstStyle/>
          <a:p>
            <a:pPr algn="l"/>
            <a:r>
              <a:rPr lang="en-GB" sz="5400"/>
              <a:t>AWS at work</a:t>
            </a:r>
            <a:r>
              <a:rPr lang="en-GB" sz="5400"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29D21-07D7-4467-B7A7-D42A3E884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2042940"/>
            <a:ext cx="3593592" cy="928494"/>
          </a:xfrm>
        </p:spPr>
        <p:txBody>
          <a:bodyPr anchor="b">
            <a:normAutofit/>
          </a:bodyPr>
          <a:lstStyle/>
          <a:p>
            <a:pPr algn="l"/>
            <a:r>
              <a:rPr lang="en-GB" sz="1700"/>
              <a:t>The use of EC2 and S3 cloud services </a:t>
            </a:r>
          </a:p>
          <a:p>
            <a:pPr algn="l"/>
            <a:r>
              <a:rPr lang="en-GB" sz="1700"/>
              <a:t>Alexandra Emanuela Craciun, 1816129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27E9F68-4C6B-44CF-905B-98EC49DD3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3991" y="0"/>
            <a:ext cx="6578009" cy="6858000"/>
          </a:xfrm>
          <a:custGeom>
            <a:avLst/>
            <a:gdLst>
              <a:gd name="connsiteX0" fmla="*/ 73610 w 6578009"/>
              <a:gd name="connsiteY0" fmla="*/ 0 h 6858000"/>
              <a:gd name="connsiteX1" fmla="*/ 6578009 w 6578009"/>
              <a:gd name="connsiteY1" fmla="*/ 0 h 6858000"/>
              <a:gd name="connsiteX2" fmla="*/ 6578009 w 6578009"/>
              <a:gd name="connsiteY2" fmla="*/ 6858000 h 6858000"/>
              <a:gd name="connsiteX3" fmla="*/ 2947297 w 6578009"/>
              <a:gd name="connsiteY3" fmla="*/ 6858000 h 6858000"/>
              <a:gd name="connsiteX4" fmla="*/ 2740229 w 6578009"/>
              <a:gd name="connsiteY4" fmla="*/ 6703632 h 6858000"/>
              <a:gd name="connsiteX5" fmla="*/ 0 w 6578009"/>
              <a:gd name="connsiteY5" fmla="*/ 1026053 h 6858000"/>
              <a:gd name="connsiteX6" fmla="*/ 37438 w 6578009"/>
              <a:gd name="connsiteY6" fmla="*/ 2846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78009" h="6858000">
                <a:moveTo>
                  <a:pt x="73610" y="0"/>
                </a:moveTo>
                <a:lnTo>
                  <a:pt x="6578009" y="0"/>
                </a:lnTo>
                <a:lnTo>
                  <a:pt x="6578009" y="6858000"/>
                </a:lnTo>
                <a:lnTo>
                  <a:pt x="2947297" y="6858000"/>
                </a:lnTo>
                <a:lnTo>
                  <a:pt x="2740229" y="6703632"/>
                </a:lnTo>
                <a:cubicBezTo>
                  <a:pt x="1070445" y="5375192"/>
                  <a:pt x="0" y="3325631"/>
                  <a:pt x="0" y="1026053"/>
                </a:cubicBezTo>
                <a:cubicBezTo>
                  <a:pt x="0" y="775760"/>
                  <a:pt x="12683" y="528427"/>
                  <a:pt x="37438" y="28466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3C26DC-8AFA-4023-B207-F7664781D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72376" y="0"/>
            <a:ext cx="6419624" cy="6858000"/>
          </a:xfrm>
          <a:custGeom>
            <a:avLst/>
            <a:gdLst>
              <a:gd name="connsiteX0" fmla="*/ 6344630 w 6419624"/>
              <a:gd name="connsiteY0" fmla="*/ 0 h 6858000"/>
              <a:gd name="connsiteX1" fmla="*/ 0 w 6419624"/>
              <a:gd name="connsiteY1" fmla="*/ 0 h 6858000"/>
              <a:gd name="connsiteX2" fmla="*/ 0 w 6419624"/>
              <a:gd name="connsiteY2" fmla="*/ 6858000 h 6858000"/>
              <a:gd name="connsiteX3" fmla="*/ 3344107 w 6419624"/>
              <a:gd name="connsiteY3" fmla="*/ 6858000 h 6858000"/>
              <a:gd name="connsiteX4" fmla="*/ 3509562 w 6419624"/>
              <a:gd name="connsiteY4" fmla="*/ 6745502 h 6858000"/>
              <a:gd name="connsiteX5" fmla="*/ 6419624 w 6419624"/>
              <a:gd name="connsiteY5" fmla="*/ 1026052 h 6858000"/>
              <a:gd name="connsiteX6" fmla="*/ 6383100 w 6419624"/>
              <a:gd name="connsiteY6" fmla="*/ 3027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419624" h="6858000">
                <a:moveTo>
                  <a:pt x="6344630" y="0"/>
                </a:moveTo>
                <a:lnTo>
                  <a:pt x="0" y="0"/>
                </a:lnTo>
                <a:lnTo>
                  <a:pt x="0" y="6858000"/>
                </a:lnTo>
                <a:lnTo>
                  <a:pt x="3344107" y="6858000"/>
                </a:lnTo>
                <a:lnTo>
                  <a:pt x="3509562" y="6745502"/>
                </a:lnTo>
                <a:cubicBezTo>
                  <a:pt x="5273452" y="5459025"/>
                  <a:pt x="6419624" y="3376391"/>
                  <a:pt x="6419624" y="1026052"/>
                </a:cubicBezTo>
                <a:cubicBezTo>
                  <a:pt x="6419624" y="781861"/>
                  <a:pt x="6407252" y="540560"/>
                  <a:pt x="6383100" y="302741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1219AC-C6F0-40CD-8529-AF0DA027F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4765" y="1580606"/>
            <a:ext cx="4669971" cy="186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075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C9F9A6-A7B7-40CB-A5D0-6A62DD196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Software application for business, ACCA 4031</a:t>
            </a:r>
            <a:br>
              <a:rPr lang="en-US" sz="2600"/>
            </a:br>
            <a:r>
              <a:rPr lang="en-US" sz="2600"/>
              <a:t>Use of application portfolio</a:t>
            </a:r>
            <a:br>
              <a:rPr lang="en-US" sz="2600"/>
            </a:br>
            <a:br>
              <a:rPr lang="en-US" sz="2600"/>
            </a:br>
            <a:r>
              <a:rPr lang="en-US" sz="2600"/>
              <a:t> </a:t>
            </a:r>
            <a:br>
              <a:rPr lang="en-US" sz="2600"/>
            </a:br>
            <a:endParaRPr lang="en-US" sz="26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143128-3902-4A2C-B2B2-53EB94983E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5" r="-1" b="70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902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07ED-B832-4856-B26E-DC8CCC643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 is </a:t>
            </a:r>
            <a:r>
              <a:rPr lang="en-GB" dirty="0">
                <a:solidFill>
                  <a:schemeClr val="accent4"/>
                </a:solidFill>
              </a:rPr>
              <a:t>A</a:t>
            </a:r>
            <a:r>
              <a:rPr lang="en-GB" dirty="0"/>
              <a:t>mazon</a:t>
            </a:r>
            <a:r>
              <a:rPr lang="en-GB" dirty="0">
                <a:solidFill>
                  <a:schemeClr val="accent4"/>
                </a:solidFill>
              </a:rPr>
              <a:t> W</a:t>
            </a:r>
            <a:r>
              <a:rPr lang="en-GB" dirty="0"/>
              <a:t>eb</a:t>
            </a:r>
            <a:r>
              <a:rPr lang="en-GB" dirty="0">
                <a:solidFill>
                  <a:schemeClr val="accent4"/>
                </a:solidFill>
              </a:rPr>
              <a:t> S</a:t>
            </a:r>
            <a:r>
              <a:rPr lang="en-GB" dirty="0"/>
              <a:t>ervices </a:t>
            </a:r>
            <a:r>
              <a:rPr lang="en-GB" dirty="0">
                <a:solidFill>
                  <a:schemeClr val="accent4"/>
                </a:solidFill>
              </a:rPr>
              <a:t>AWS ?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D6B11-4B9D-4E89-A2FA-B45EA9725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World’s most comprehensive and broadly adopted cloud platform, offering over 200 fully featured services from data centers globally.</a:t>
            </a:r>
          </a:p>
          <a:p>
            <a:r>
              <a:rPr lang="en-US" dirty="0"/>
              <a:t>With AWS, you can improve business agility while maintaining governance control. </a:t>
            </a:r>
          </a:p>
          <a:p>
            <a:r>
              <a:rPr lang="en-US" dirty="0"/>
              <a:t>AWS provides you with a centralized location to view, maintain, and act on your AWS and third-party resources on AWS and on-premises.</a:t>
            </a:r>
          </a:p>
          <a:p>
            <a:r>
              <a:rPr lang="en-US" dirty="0"/>
              <a:t>Using AWS services, a business managed to achieve secure management and gain operational visibility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832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C8A19C-635F-4C71-822B-7CD06D8B0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AWS list o f services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0F7661-BE1E-47C5-B241-EAC5871B18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808943"/>
            <a:ext cx="6780700" cy="323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351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848BE-0C47-4780-84FA-03CC1B129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Amazon evolution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5A53EB0-DE05-468D-990A-3C63954FD4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2673" y="643466"/>
            <a:ext cx="6749986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662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162C7-8A3F-411D-B3B9-DF7017ECD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Cloud service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7C8CE-547B-4AFB-9F82-C920AC0088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Amazon Elastic Compute Cloud (EC2)used to provide secured and resisable computer capacity in the cloud</a:t>
            </a:r>
          </a:p>
          <a:p>
            <a:r>
              <a:rPr lang="en-GB" dirty="0"/>
              <a:t>Amazon S3 is a cloud service used to provide scalable storage infrastructure within Amazon operations</a:t>
            </a:r>
          </a:p>
          <a:p>
            <a:r>
              <a:rPr lang="en-US" dirty="0"/>
              <a:t>The basic storage units of Amazon S3 are objects which are organized into buckets. Each object is identified by a unique, user-assigned key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55C3D3-AE2D-419E-9BED-9E85CABBD2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5525" y="252413"/>
            <a:ext cx="1438275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379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3809C-ADA5-47B9-A934-5A9D7FD0F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Amazon EMR, Kinesis, Athena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17E4C-646C-4E30-AB35-D90575F531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Amazon EMR is a managed cluster platform that simplifies running big data frameworks</a:t>
            </a:r>
          </a:p>
          <a:p>
            <a:r>
              <a:rPr lang="en-US" dirty="0"/>
              <a:t>Amazon Kinesis makes it easy to collect, process, and analyze real-time, different types of data and react quickly to new information. </a:t>
            </a:r>
          </a:p>
          <a:p>
            <a:r>
              <a:rPr lang="en-US" dirty="0"/>
              <a:t>Amazon Kinesis offers key capabilities along with the flexibility to choose the tools that best suit the requirements of an application.</a:t>
            </a:r>
          </a:p>
          <a:p>
            <a:r>
              <a:rPr lang="en-US" dirty="0"/>
              <a:t>Amazon Athena is an interactive query service that makes it easy to analyze data in Amazon S3 using standard SQL. Athena is serverless, so there is no infrastructure to manage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0343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F425D-636B-4650-AEB4-A1ED5E2EF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Communication</a:t>
            </a:r>
            <a:r>
              <a:rPr lang="en-GB" dirty="0"/>
              <a:t> within Amazon from </a:t>
            </a:r>
            <a:r>
              <a:rPr lang="en-GB" dirty="0">
                <a:solidFill>
                  <a:srgbClr val="FFC000"/>
                </a:solidFill>
              </a:rPr>
              <a:t>AWS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99F12-C1F1-48F7-A8CE-F7B8D794A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Amazon Chime is a communications service that lets people meet, chat, and place business calls inside and outside an organization, all using a single application</a:t>
            </a:r>
          </a:p>
          <a:p>
            <a:r>
              <a:rPr lang="en-US" dirty="0"/>
              <a:t>Chime is used across Amazon connecting people from all over the world and used to create fast and secure communication channels.</a:t>
            </a:r>
          </a:p>
          <a:p>
            <a:r>
              <a:rPr lang="en-US" dirty="0"/>
              <a:t>Chime can be shared with outside world as a link when needed to interview staff from outside the organisation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742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C4D14-EBAF-4741-A20D-8373F194E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</a:t>
            </a:r>
            <a:r>
              <a:rPr lang="en-GB" dirty="0">
                <a:solidFill>
                  <a:schemeClr val="accent4"/>
                </a:solidFill>
              </a:rPr>
              <a:t>mary</a:t>
            </a:r>
            <a:r>
              <a:rPr lang="en-GB" dirty="0"/>
              <a:t>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2CF81-2F83-4F0E-950E-DA5BF3FC9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AWS is at the core of Amazon Operations </a:t>
            </a:r>
          </a:p>
          <a:p>
            <a:r>
              <a:rPr lang="en-GB" dirty="0"/>
              <a:t>AWS is used to create rapid scalability, provide security and analyse data all in one place which helps to reduce down time and increase productivity</a:t>
            </a:r>
          </a:p>
          <a:p>
            <a:r>
              <a:rPr lang="en-GB" dirty="0"/>
              <a:t>AWS is using DynamoDB, key value data base used for high traffic web apps or  e-commerce systems  as well as other popular data bases which are focused on key business segments </a:t>
            </a:r>
          </a:p>
        </p:txBody>
      </p:sp>
    </p:spTree>
    <p:extLst>
      <p:ext uri="{BB962C8B-B14F-4D97-AF65-F5344CB8AC3E}">
        <p14:creationId xmlns:p14="http://schemas.microsoft.com/office/powerpoint/2010/main" val="745383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98CC9-55B0-4F54-B3EE-4A63775D9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</a:t>
            </a:r>
            <a:r>
              <a:rPr lang="en-GB" dirty="0">
                <a:solidFill>
                  <a:srgbClr val="FFC000"/>
                </a:solidFill>
              </a:rPr>
              <a:t>tions?</a:t>
            </a:r>
          </a:p>
        </p:txBody>
      </p:sp>
      <p:pic>
        <p:nvPicPr>
          <p:cNvPr id="5" name="Content Placeholder 4" descr="3D black question marks with one yellow question mark">
            <a:extLst>
              <a:ext uri="{FF2B5EF4-FFF2-40B4-BE49-F238E27FC236}">
                <a16:creationId xmlns:a16="http://schemas.microsoft.com/office/drawing/2014/main" id="{89FEC102-7616-4BBB-BB51-2ECB5183D1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81220"/>
            <a:ext cx="10515600" cy="3840147"/>
          </a:xfrm>
        </p:spPr>
      </p:pic>
    </p:spTree>
    <p:extLst>
      <p:ext uri="{BB962C8B-B14F-4D97-AF65-F5344CB8AC3E}">
        <p14:creationId xmlns:p14="http://schemas.microsoft.com/office/powerpoint/2010/main" val="3549710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9632C-BE18-42E7-968A-665E09EA4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1F279-5937-458C-8C7B-49CECADE7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>
                <a:hlinkClick r:id="rId2"/>
              </a:rPr>
              <a:t>What is AWS (amazon.com)</a:t>
            </a:r>
            <a:endParaRPr lang="en-US" dirty="0"/>
          </a:p>
          <a:p>
            <a:r>
              <a:rPr lang="en-US" dirty="0"/>
              <a:t>Accessed 05/05/2021</a:t>
            </a:r>
          </a:p>
          <a:p>
            <a:r>
              <a:rPr lang="en-GB" dirty="0">
                <a:hlinkClick r:id="rId3"/>
              </a:rPr>
              <a:t>Amazon EC2</a:t>
            </a:r>
            <a:endParaRPr lang="en-GB" dirty="0"/>
          </a:p>
          <a:p>
            <a:r>
              <a:rPr lang="en-GB" dirty="0"/>
              <a:t>Accessed 05/05/2021</a:t>
            </a:r>
          </a:p>
          <a:p>
            <a:r>
              <a:rPr lang="en-US" dirty="0">
                <a:hlinkClick r:id="rId4"/>
              </a:rPr>
              <a:t>What Is Amazon EMR? - Amazon EMR</a:t>
            </a:r>
            <a:endParaRPr lang="en-US" dirty="0"/>
          </a:p>
          <a:p>
            <a:r>
              <a:rPr lang="en-US" dirty="0"/>
              <a:t>Accessed 05/05/2021</a:t>
            </a:r>
          </a:p>
          <a:p>
            <a:r>
              <a:rPr lang="en-US" dirty="0">
                <a:hlinkClick r:id="rId5"/>
              </a:rPr>
              <a:t>Amazon Athena - Serverless Interactive Query Service - Amazon Web Services</a:t>
            </a:r>
            <a:endParaRPr lang="en-US" dirty="0"/>
          </a:p>
          <a:p>
            <a:r>
              <a:rPr lang="en-US" dirty="0"/>
              <a:t>Accessed 05/05/2021</a:t>
            </a:r>
          </a:p>
          <a:p>
            <a:r>
              <a:rPr lang="en-US" dirty="0">
                <a:hlinkClick r:id="rId6"/>
              </a:rPr>
              <a:t>Amazon Kinesis - Process &amp; Analyze Streaming Data - Amazon Web Services</a:t>
            </a:r>
            <a:endParaRPr lang="en-US" dirty="0"/>
          </a:p>
          <a:p>
            <a:r>
              <a:rPr lang="en-US" dirty="0"/>
              <a:t>Accessed 05/05/2021</a:t>
            </a:r>
          </a:p>
          <a:p>
            <a:r>
              <a:rPr lang="en-US" dirty="0">
                <a:hlinkClick r:id="rId7"/>
              </a:rPr>
              <a:t>Video Conferencing &amp; Online Meetings - Amazon Chime</a:t>
            </a:r>
            <a:endParaRPr lang="en-US" dirty="0"/>
          </a:p>
          <a:p>
            <a:r>
              <a:rPr lang="en-US" dirty="0"/>
              <a:t>Accessed 05/05/2021</a:t>
            </a:r>
          </a:p>
          <a:p>
            <a:r>
              <a:rPr lang="en-US" dirty="0">
                <a:hlinkClick r:id="rId8"/>
              </a:rPr>
              <a:t>• Chart: Amazon's Incredible Long-Term Growth | Statista</a:t>
            </a:r>
            <a:endParaRPr lang="en-US" dirty="0"/>
          </a:p>
          <a:p>
            <a:r>
              <a:rPr lang="en-US" dirty="0"/>
              <a:t>Accessed 05/05/2021</a:t>
            </a:r>
          </a:p>
          <a:p>
            <a:r>
              <a:rPr lang="en-GB" dirty="0">
                <a:hlinkClick r:id="rId9"/>
              </a:rPr>
              <a:t>Cloud Products (amazon.com)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237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504</Words>
  <Application>Microsoft Office PowerPoint</Application>
  <PresentationFormat>Widescreen</PresentationFormat>
  <Paragraphs>47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AWS at work </vt:lpstr>
      <vt:lpstr>Software application for business, ACCA 4031 Use of application portfolio    </vt:lpstr>
      <vt:lpstr>What  is Amazon Web Services AWS ? </vt:lpstr>
      <vt:lpstr>AWS list o f services</vt:lpstr>
      <vt:lpstr>Amazon evolution</vt:lpstr>
      <vt:lpstr>Cloud service  </vt:lpstr>
      <vt:lpstr>Amazon EMR, Kinesis, Athena</vt:lpstr>
      <vt:lpstr>Communication within Amazon from AWS</vt:lpstr>
      <vt:lpstr>Summary !</vt:lpstr>
      <vt:lpstr>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AWS at work</dc:title>
  <dc:creator>Craciun S D (FCES)</dc:creator>
  <cp:lastModifiedBy>Craciun S D (FCES)</cp:lastModifiedBy>
  <cp:revision>13</cp:revision>
  <dcterms:created xsi:type="dcterms:W3CDTF">2021-05-05T21:13:40Z</dcterms:created>
  <dcterms:modified xsi:type="dcterms:W3CDTF">2021-05-06T07:50:18Z</dcterms:modified>
</cp:coreProperties>
</file>