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61" r:id="rId5"/>
    <p:sldId id="262" r:id="rId6"/>
    <p:sldId id="263" r:id="rId7"/>
    <p:sldId id="264" r:id="rId8"/>
    <p:sldId id="258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38" autoAdjust="0"/>
    <p:restoredTop sz="94660"/>
  </p:normalViewPr>
  <p:slideViewPr>
    <p:cSldViewPr snapToGrid="0">
      <p:cViewPr varScale="1">
        <p:scale>
          <a:sx n="78" d="100"/>
          <a:sy n="78" d="100"/>
        </p:scale>
        <p:origin x="19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64464" y="1371600"/>
            <a:ext cx="10863072" cy="1344168"/>
          </a:xfrm>
        </p:spPr>
        <p:txBody>
          <a:bodyPr vert="horz" lIns="91440" tIns="45720" rIns="91440" bIns="45720" rtlCol="0" anchor="b" anchorCtr="0">
            <a:normAutofit/>
            <a:scene3d>
              <a:camera prst="orthographicFront"/>
              <a:lightRig rig="threePt" dir="t">
                <a:rot lat="0" lon="0" rev="10800000"/>
              </a:lightRig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algn="ctr" defTabSz="914400" rtl="0" eaLnBrk="1" latinLnBrk="0" hangingPunct="1">
              <a:lnSpc>
                <a:spcPts val="6400"/>
              </a:lnSpc>
              <a:spcBef>
                <a:spcPct val="0"/>
              </a:spcBef>
              <a:buNone/>
              <a:defRPr sz="6000" kern="1200">
                <a:solidFill>
                  <a:schemeClr val="bg1"/>
                </a:solidFill>
                <a:effectLst>
                  <a:outerShdw blurRad="25400" dist="19050" dir="4200000" algn="ctr" rotWithShape="0">
                    <a:schemeClr val="tx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4464" y="2715767"/>
            <a:ext cx="10863072" cy="667512"/>
          </a:xfrm>
        </p:spPr>
        <p:txBody>
          <a:bodyPr vert="horz" lIns="91440" tIns="45720" rIns="91440" bIns="45720" rtlCol="0">
            <a:normAutofit/>
            <a:scene3d>
              <a:camera prst="orthographicFront"/>
              <a:lightRig rig="threePt" dir="t"/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marL="0" indent="0" algn="ctr" defTabSz="914400" rtl="0" eaLnBrk="1" latinLnBrk="0" hangingPunct="1">
              <a:spcBef>
                <a:spcPts val="0"/>
              </a:spcBef>
              <a:buClr>
                <a:schemeClr val="tx1">
                  <a:lumMod val="75000"/>
                  <a:lumOff val="25000"/>
                </a:schemeClr>
              </a:buClr>
              <a:buSzPct val="75000"/>
              <a:buFont typeface="Wingdings 2" pitchFamily="18" charset="2"/>
              <a:buNone/>
              <a:defRPr sz="2200" b="0" kern="1200" baseline="0">
                <a:solidFill>
                  <a:schemeClr val="bg1"/>
                </a:solidFill>
                <a:effectLst>
                  <a:outerShdw blurRad="25400" dist="254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/>
          <a:lstStyle>
            <a:lvl1pPr marL="0" algn="l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04165F3D-8074-4F4C-8102-18BD4D11BAB5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/>
          <a:lstStyle>
            <a:lvl1pPr marL="0" algn="ct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/>
          <a:lstStyle>
            <a:lvl1pPr marL="0" algn="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AFC15399-0964-4429-9DB0-5FE6C7EA6E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9016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65F3D-8074-4F4C-8102-18BD4D11BAB5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15399-0964-4429-9DB0-5FE6C7EA6E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53031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64634" y="4343399"/>
            <a:ext cx="10862732" cy="1346013"/>
          </a:xfrm>
        </p:spPr>
        <p:txBody>
          <a:bodyPr>
            <a:normAutofit/>
            <a:scene3d>
              <a:camera prst="orthographicFront"/>
              <a:lightRig rig="threePt" dir="t">
                <a:rot lat="0" lon="0" rev="10800000"/>
              </a:lightRig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>
              <a:lnSpc>
                <a:spcPts val="6400"/>
              </a:lnSpc>
              <a:defRPr sz="6000">
                <a:solidFill>
                  <a:schemeClr val="bg1"/>
                </a:solidFill>
                <a:effectLst>
                  <a:outerShdw blurRad="25400" dist="1905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4634" y="5688106"/>
            <a:ext cx="10862733" cy="663387"/>
          </a:xfrm>
        </p:spPr>
        <p:txBody>
          <a:bodyPr>
            <a:scene3d>
              <a:camera prst="orthographicFront"/>
              <a:lightRig rig="threePt" dir="t"/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marL="0" indent="0" algn="ctr">
              <a:spcBef>
                <a:spcPts val="0"/>
              </a:spcBef>
              <a:buNone/>
              <a:defRPr b="0" baseline="0">
                <a:solidFill>
                  <a:schemeClr val="bg1"/>
                </a:solidFill>
                <a:effectLst>
                  <a:outerShdw blurRad="25400" dist="254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fld id="{04165F3D-8074-4F4C-8102-18BD4D11BAB5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fld id="{AFC15399-0964-4429-9DB0-5FE6C7EA6EC8}" type="slidenum">
              <a:rPr lang="en-GB" smtClean="0"/>
              <a:t>‹#›</a:t>
            </a:fld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2641600" y="685800"/>
            <a:ext cx="6908800" cy="3352800"/>
          </a:xfrm>
          <a:solidFill>
            <a:schemeClr val="tx1">
              <a:lumMod val="75000"/>
            </a:schemeClr>
          </a:solidFill>
          <a:ln w="127000" cap="sq">
            <a:solidFill>
              <a:schemeClr val="tx1"/>
            </a:solidFill>
            <a:miter lim="800000"/>
          </a:ln>
          <a:effectLst>
            <a:outerShdw blurRad="63500" sx="101000" sy="101000" algn="ctr" rotWithShape="0">
              <a:schemeClr val="bg2">
                <a:lumMod val="20000"/>
                <a:lumOff val="80000"/>
                <a:alpha val="40000"/>
              </a:schemeClr>
            </a:outerShdw>
          </a:effectLst>
          <a:scene3d>
            <a:camera prst="orthographicFront"/>
            <a:lightRig rig="twoPt" dir="t">
              <a:rot lat="0" lon="0" rev="9000000"/>
            </a:lightRig>
          </a:scene3d>
          <a:sp3d prstMaterial="matte">
            <a:bevelT w="12700" prst="relaxedInset"/>
            <a:bevelB w="38100" h="127000" prst="relaxedInset"/>
            <a:extrusionClr>
              <a:schemeClr val="tx1"/>
            </a:extrusionClr>
            <a:contourClr>
              <a:schemeClr val="tx1"/>
            </a:contourClr>
          </a:sp3d>
        </p:spPr>
        <p:txBody>
          <a:bodyPr/>
          <a:lstStyle>
            <a:lvl1pPr>
              <a:buNone/>
              <a:defRPr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0928903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4634" y="1774826"/>
            <a:ext cx="10862733" cy="1873250"/>
          </a:xfrm>
        </p:spPr>
        <p:txBody>
          <a:bodyPr anchor="b" anchorCtr="0"/>
          <a:lstStyle>
            <a:lvl1pPr algn="ctr">
              <a:defRPr sz="6000" b="0" cap="none" baseline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4634" y="3654520"/>
            <a:ext cx="1086273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0"/>
              </a:spcBef>
              <a:buNone/>
              <a:defRPr sz="2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65F3D-8074-4F4C-8102-18BD4D11BAB5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15399-0964-4429-9DB0-5FE6C7EA6E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7147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4634" y="94130"/>
            <a:ext cx="10862735" cy="145228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64633" y="1762125"/>
            <a:ext cx="5120640" cy="436403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06728" y="1762125"/>
            <a:ext cx="5120640" cy="436403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290763" indent="-461963"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65F3D-8074-4F4C-8102-18BD4D11BAB5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15399-0964-4429-9DB0-5FE6C7EA6E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3024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4634" y="94130"/>
            <a:ext cx="10862735" cy="1452283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4633" y="1550894"/>
            <a:ext cx="5120640" cy="715962"/>
          </a:xfrm>
        </p:spPr>
        <p:txBody>
          <a:bodyPr anchor="b"/>
          <a:lstStyle>
            <a:lvl1pPr marL="0" indent="0" algn="ctr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633" y="2541494"/>
            <a:ext cx="5120640" cy="358466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600"/>
            </a:lvl6pPr>
            <a:lvl7pPr marL="2290763" indent="-461963">
              <a:defRPr sz="1600"/>
            </a:lvl7pPr>
            <a:lvl8pPr marL="2290763" indent="-461963">
              <a:defRPr sz="1600"/>
            </a:lvl8pPr>
            <a:lvl9pPr marL="2290763" indent="-461963"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6728" y="1550894"/>
            <a:ext cx="5120640" cy="715962"/>
          </a:xfrm>
        </p:spPr>
        <p:txBody>
          <a:bodyPr anchor="b"/>
          <a:lstStyle>
            <a:lvl1pPr marL="0" indent="0" algn="ctr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06728" y="2541494"/>
            <a:ext cx="5120640" cy="358466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600"/>
            </a:lvl6pPr>
            <a:lvl7pPr marL="2290763" indent="-461963">
              <a:defRPr sz="1600"/>
            </a:lvl7pPr>
            <a:lvl8pPr marL="2290763" indent="-461963">
              <a:defRPr sz="1600"/>
            </a:lvl8pPr>
            <a:lvl9pPr marL="2290763" indent="-461963"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65F3D-8074-4F4C-8102-18BD4D11BAB5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15399-0964-4429-9DB0-5FE6C7EA6EC8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>
            <a:off x="670560" y="2353235"/>
            <a:ext cx="5120640" cy="1588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6406727" y="2353235"/>
            <a:ext cx="5120640" cy="1588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49818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65F3D-8074-4F4C-8102-18BD4D11BAB5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15399-0964-4429-9DB0-5FE6C7EA6E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66871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65F3D-8074-4F4C-8102-18BD4D11BAB5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15399-0964-4429-9DB0-5FE6C7EA6E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7430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3387" y="416860"/>
            <a:ext cx="5120640" cy="1994647"/>
          </a:xfrm>
        </p:spPr>
        <p:txBody>
          <a:bodyPr anchor="b"/>
          <a:lstStyle>
            <a:lvl1pPr algn="ctr">
              <a:defRPr sz="4400" b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90043" y="403413"/>
            <a:ext cx="5120640" cy="572275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3387" y="2438400"/>
            <a:ext cx="5120640" cy="331694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65F3D-8074-4F4C-8102-18BD4D11BAB5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15399-0964-4429-9DB0-5FE6C7EA6E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17039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3387" y="416860"/>
            <a:ext cx="5120640" cy="1994647"/>
          </a:xfrm>
        </p:spPr>
        <p:txBody>
          <a:bodyPr anchor="b"/>
          <a:lstStyle>
            <a:lvl1pPr algn="ctr">
              <a:defRPr sz="4400" b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3387" y="2438400"/>
            <a:ext cx="5120640" cy="331694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65F3D-8074-4F4C-8102-18BD4D11BAB5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15399-0964-4429-9DB0-5FE6C7EA6EC8}" type="slidenum">
              <a:rPr lang="en-GB" smtClean="0"/>
              <a:t>‹#›</a:t>
            </a:fld>
            <a:endParaRPr lang="en-GB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6406727" y="430306"/>
            <a:ext cx="5120640" cy="5432612"/>
          </a:xfrm>
          <a:solidFill>
            <a:schemeClr val="bg1">
              <a:lumMod val="85000"/>
            </a:schemeClr>
          </a:solidFill>
          <a:ln w="127000" cap="sq">
            <a:solidFill>
              <a:schemeClr val="bg1"/>
            </a:solidFill>
            <a:miter lim="800000"/>
          </a:ln>
          <a:effectLst>
            <a:outerShdw blurRad="76200" dist="12700" dir="5400000" sx="100500" sy="100500" rotWithShape="0">
              <a:prstClr val="black">
                <a:alpha val="30000"/>
              </a:prstClr>
            </a:outerShdw>
          </a:effectLst>
          <a:scene3d>
            <a:camera prst="orthographicFront"/>
            <a:lightRig rig="threePt" dir="t"/>
          </a:scene3d>
          <a:sp3d extrusionH="50800">
            <a:extrusionClr>
              <a:schemeClr val="tx1"/>
            </a:extrusionClr>
            <a:contourClr>
              <a:schemeClr val="tx1"/>
            </a:contourClr>
          </a:sp3d>
        </p:spPr>
        <p:txBody>
          <a:bodyPr vert="horz" lIns="91440" tIns="45720" rIns="91440" bIns="45720" rtlCol="0">
            <a:normAutofit/>
          </a:bodyPr>
          <a:lstStyle>
            <a:lvl1pPr marL="457200" indent="-457200" algn="l" defTabSz="914400" rtl="0" eaLnBrk="1" latinLnBrk="0" hangingPunct="1">
              <a:spcBef>
                <a:spcPts val="2000"/>
              </a:spcBef>
              <a:buClr>
                <a:schemeClr val="accent2">
                  <a:lumMod val="50000"/>
                  <a:lumOff val="50000"/>
                </a:schemeClr>
              </a:buClr>
              <a:buSzPct val="75000"/>
              <a:buFont typeface="Wingdings 2" pitchFamily="18" charset="2"/>
              <a:buNone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7793527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7pPr marL="2743200" indent="-457200">
              <a:defRPr/>
            </a:lvl7pPr>
            <a:lvl8pPr marL="2743200" indent="-457200">
              <a:defRPr/>
            </a:lvl8pPr>
            <a:lvl9pPr marL="2743200" indent="-457200"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65F3D-8074-4F4C-8102-18BD4D11BAB5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15399-0964-4429-9DB0-5FE6C7EA6E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82484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681883" y="417513"/>
            <a:ext cx="2133600" cy="57086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566" y="417513"/>
            <a:ext cx="8665633" cy="570865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65F3D-8074-4F4C-8102-18BD4D11BAB5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15399-0964-4429-9DB0-5FE6C7EA6E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84142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losing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/>
          <a:lstStyle>
            <a:lvl1pPr marL="0" algn="l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04165F3D-8074-4F4C-8102-18BD4D11BAB5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/>
          <a:lstStyle>
            <a:lvl1pPr marL="0" algn="ct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/>
          <a:lstStyle>
            <a:lvl1pPr marL="0" algn="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AFC15399-0964-4429-9DB0-5FE6C7EA6E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48773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64634" y="94130"/>
            <a:ext cx="10862735" cy="1452283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4634" y="1761565"/>
            <a:ext cx="10862735" cy="43645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012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04165F3D-8074-4F4C-8102-18BD4D11BAB5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090212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FC15399-0964-4429-9DB0-5FE6C7EA6E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1730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5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914400" rtl="0" eaLnBrk="1" latinLnBrk="0" hangingPunct="1">
        <a:spcBef>
          <a:spcPts val="20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914400" indent="-457200" algn="l" defTabSz="914400" rtl="0" eaLnBrk="1" latinLnBrk="0" hangingPunct="1">
        <a:spcBef>
          <a:spcPts val="6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371600" indent="-457200" algn="l" defTabSz="914400" rtl="0" eaLnBrk="1" latinLnBrk="0" hangingPunct="1">
        <a:spcBef>
          <a:spcPts val="6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828800" indent="-457200" algn="l" defTabSz="914400" rtl="0" eaLnBrk="1" latinLnBrk="0" hangingPunct="1">
        <a:spcBef>
          <a:spcPts val="6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286000" indent="-457200" algn="l" defTabSz="914400" rtl="0" eaLnBrk="1" latinLnBrk="0" hangingPunct="1">
        <a:spcBef>
          <a:spcPts val="6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743200" indent="-461963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3205163" indent="-461963" algn="l" defTabSz="914400" rtl="0" eaLnBrk="1" latinLnBrk="0" hangingPunct="1">
        <a:spcBef>
          <a:spcPct val="200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657600" indent="-461963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4119563" indent="-461963" algn="l" defTabSz="914400" rtl="0" eaLnBrk="1" latinLnBrk="0" hangingPunct="1">
        <a:spcBef>
          <a:spcPct val="200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lang="en-US" sz="1800" kern="1200" dirty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Accounting Fundamentals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Cost/Management Accounting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79890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Previously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With Richard you have been looking at Financial reporting</a:t>
            </a:r>
          </a:p>
          <a:p>
            <a:r>
              <a:rPr lang="en-GB" dirty="0" smtClean="0"/>
              <a:t>This section of the Module will look at the areas of accounting that support the Decision Making Process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20253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 smtClean="0"/>
              <a:t>As individuals, we making decisions every day – without exception</a:t>
            </a:r>
          </a:p>
          <a:p>
            <a:r>
              <a:rPr lang="en-US" sz="2400" dirty="0" smtClean="0"/>
              <a:t>Organisations are exactly the same</a:t>
            </a:r>
          </a:p>
          <a:p>
            <a:r>
              <a:rPr lang="en-US" sz="2400" dirty="0" smtClean="0"/>
              <a:t>When making a decision, we take several alternatives into consideration – we will use several tools, techniques and positions</a:t>
            </a:r>
          </a:p>
          <a:p>
            <a:r>
              <a:rPr lang="en-US" sz="2400" dirty="0"/>
              <a:t> Usually, decision making is hard. </a:t>
            </a:r>
            <a:r>
              <a:rPr lang="en-US" sz="2400" dirty="0" smtClean="0"/>
              <a:t>The majority </a:t>
            </a:r>
            <a:r>
              <a:rPr lang="en-US" sz="2400" dirty="0"/>
              <a:t>of corporate decisions involve some level of dissatisfaction or conflict with another party</a:t>
            </a:r>
            <a:endParaRPr lang="en-US" sz="2400" dirty="0" smtClean="0"/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Decision Making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92777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400" dirty="0"/>
              <a:t>Accounting is a service activity. It uses words and symbols to </a:t>
            </a:r>
            <a:r>
              <a:rPr lang="en-GB" sz="2400" dirty="0" smtClean="0"/>
              <a:t>communicate financial </a:t>
            </a:r>
            <a:r>
              <a:rPr lang="en-GB" sz="2400" dirty="0"/>
              <a:t>information useful for decision making. The terminology and </a:t>
            </a:r>
            <a:r>
              <a:rPr lang="en-GB" sz="2400" dirty="0" smtClean="0"/>
              <a:t>symbols used </a:t>
            </a:r>
            <a:r>
              <a:rPr lang="en-GB" sz="2400" dirty="0"/>
              <a:t>have developed from the earliest known accounting records. </a:t>
            </a:r>
            <a:endParaRPr lang="en-GB" sz="2400" dirty="0" smtClean="0"/>
          </a:p>
          <a:p>
            <a:r>
              <a:rPr lang="en-GB" sz="2400" dirty="0" smtClean="0"/>
              <a:t>As </a:t>
            </a:r>
            <a:r>
              <a:rPr lang="en-GB" sz="2400" dirty="0"/>
              <a:t>a </a:t>
            </a:r>
            <a:r>
              <a:rPr lang="en-GB" sz="2400" dirty="0" smtClean="0"/>
              <a:t>profession, accounting </a:t>
            </a:r>
            <a:r>
              <a:rPr lang="en-GB" sz="2400" dirty="0"/>
              <a:t>has evolved in response to society’s need for economic information </a:t>
            </a:r>
            <a:r>
              <a:rPr lang="en-GB" sz="2400" dirty="0" smtClean="0"/>
              <a:t>to help </a:t>
            </a:r>
            <a:r>
              <a:rPr lang="en-GB" sz="2400" dirty="0"/>
              <a:t>people make economic decisions. </a:t>
            </a:r>
            <a:endParaRPr lang="en-GB" sz="2400" dirty="0" smtClean="0"/>
          </a:p>
          <a:p>
            <a:r>
              <a:rPr lang="en-GB" sz="2400" dirty="0" smtClean="0"/>
              <a:t>Accounting </a:t>
            </a:r>
            <a:r>
              <a:rPr lang="en-GB" sz="2400" dirty="0"/>
              <a:t>is often called the ‘language </a:t>
            </a:r>
            <a:r>
              <a:rPr lang="en-GB" sz="2400" dirty="0" smtClean="0"/>
              <a:t>of business</a:t>
            </a:r>
            <a:r>
              <a:rPr lang="en-GB" sz="2400" dirty="0"/>
              <a:t>’. To be effective, the recipient must understand the message that </a:t>
            </a:r>
            <a:r>
              <a:rPr lang="en-GB" sz="2400" dirty="0" smtClean="0"/>
              <a:t>the sender </a:t>
            </a:r>
            <a:r>
              <a:rPr lang="en-GB" sz="2400" dirty="0"/>
              <a:t>intends to convey. </a:t>
            </a:r>
            <a:endParaRPr lang="en-GB" sz="2400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does Accounting aid the Decision Making Process?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33284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5481" y="2335426"/>
            <a:ext cx="10899131" cy="3575795"/>
          </a:xfrm>
        </p:spPr>
        <p:txBody>
          <a:bodyPr>
            <a:noAutofit/>
          </a:bodyPr>
          <a:lstStyle/>
          <a:p>
            <a:r>
              <a:rPr lang="en-GB" sz="2400" dirty="0"/>
              <a:t>You must learn the meaning of the words and </a:t>
            </a:r>
            <a:r>
              <a:rPr lang="en-GB" sz="2400" dirty="0" smtClean="0"/>
              <a:t>symbols used </a:t>
            </a:r>
            <a:r>
              <a:rPr lang="en-GB" sz="2400" dirty="0"/>
              <a:t>by accountants. Many people with little knowledge of accounting </a:t>
            </a:r>
            <a:r>
              <a:rPr lang="en-GB" sz="2400" dirty="0" smtClean="0"/>
              <a:t>must interpret </a:t>
            </a:r>
            <a:r>
              <a:rPr lang="en-GB" sz="2400" dirty="0"/>
              <a:t>accounting data</a:t>
            </a:r>
            <a:r>
              <a:rPr lang="en-GB" sz="2400" dirty="0" smtClean="0"/>
              <a:t>.</a:t>
            </a:r>
          </a:p>
          <a:p>
            <a:endParaRPr lang="en-GB" sz="2400" dirty="0"/>
          </a:p>
          <a:p>
            <a:r>
              <a:rPr lang="en-GB" sz="2400" dirty="0" smtClean="0"/>
              <a:t>Accounting </a:t>
            </a:r>
            <a:r>
              <a:rPr lang="en-GB" sz="2400" dirty="0"/>
              <a:t>has been defined as the process of identifying, measuring, </a:t>
            </a:r>
            <a:r>
              <a:rPr lang="en-GB" sz="2400" dirty="0" smtClean="0"/>
              <a:t>recording and </a:t>
            </a:r>
            <a:r>
              <a:rPr lang="en-GB" sz="2400" dirty="0"/>
              <a:t>communicating economic information to permit informed judgements </a:t>
            </a:r>
            <a:r>
              <a:rPr lang="en-GB" sz="2400" dirty="0" smtClean="0"/>
              <a:t>and economic </a:t>
            </a:r>
            <a:r>
              <a:rPr lang="en-GB" sz="2400" dirty="0"/>
              <a:t>decisions. </a:t>
            </a:r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The </a:t>
            </a:r>
            <a:r>
              <a:rPr lang="en-GB" sz="2400" dirty="0"/>
              <a:t>primary purpose of accounting is to help </a:t>
            </a:r>
            <a:r>
              <a:rPr lang="en-GB" sz="2400" dirty="0" smtClean="0"/>
              <a:t>managers make economic </a:t>
            </a:r>
            <a:r>
              <a:rPr lang="en-GB" sz="2400" dirty="0"/>
              <a:t>decisions. In our society resources must be allocated among and </a:t>
            </a:r>
            <a:r>
              <a:rPr lang="en-GB" sz="2400" dirty="0" smtClean="0"/>
              <a:t>within all </a:t>
            </a:r>
            <a:r>
              <a:rPr lang="en-GB" sz="2400" dirty="0"/>
              <a:t>kinds of entities. </a:t>
            </a:r>
          </a:p>
        </p:txBody>
      </p:sp>
    </p:spTree>
    <p:extLst>
      <p:ext uri="{BB962C8B-B14F-4D97-AF65-F5344CB8AC3E}">
        <p14:creationId xmlns:p14="http://schemas.microsoft.com/office/powerpoint/2010/main" val="26649915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Accounting information provides the basis for making decisions about resource allocation. To be useful, data must be identified, measured, recorded, classified, summarised and communicated to potential users.</a:t>
            </a:r>
          </a:p>
          <a:p>
            <a:r>
              <a:rPr lang="en-GB" sz="2400" dirty="0"/>
              <a:t>These are the critical elements of accounting.</a:t>
            </a:r>
          </a:p>
          <a:p>
            <a:endParaRPr lang="en-GB" sz="24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65673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The ultimate objective of accounting is to provide information in reports </a:t>
            </a:r>
            <a:r>
              <a:rPr lang="en-GB" sz="2400" dirty="0" smtClean="0"/>
              <a:t>which can </a:t>
            </a:r>
            <a:r>
              <a:rPr lang="en-GB" sz="2400" dirty="0"/>
              <a:t>be used by </a:t>
            </a:r>
            <a:r>
              <a:rPr lang="en-GB" sz="2400" b="1" dirty="0"/>
              <a:t>internal </a:t>
            </a:r>
            <a:r>
              <a:rPr lang="en-GB" sz="2400" dirty="0"/>
              <a:t>and </a:t>
            </a:r>
            <a:r>
              <a:rPr lang="en-GB" sz="2400" b="1" dirty="0"/>
              <a:t>external </a:t>
            </a:r>
            <a:r>
              <a:rPr lang="en-GB" sz="2400" dirty="0"/>
              <a:t>decision makers. </a:t>
            </a:r>
            <a:endParaRPr lang="en-GB" sz="2400" dirty="0" smtClean="0"/>
          </a:p>
          <a:p>
            <a:r>
              <a:rPr lang="en-GB" sz="2400" dirty="0" smtClean="0"/>
              <a:t>The </a:t>
            </a:r>
            <a:r>
              <a:rPr lang="en-GB" sz="2400" dirty="0"/>
              <a:t>preparation of </a:t>
            </a:r>
            <a:r>
              <a:rPr lang="en-GB" sz="2400" dirty="0" smtClean="0"/>
              <a:t>this information </a:t>
            </a:r>
            <a:r>
              <a:rPr lang="en-GB" sz="2400" dirty="0"/>
              <a:t>for users (decision makers) outside the entity is called </a:t>
            </a:r>
            <a:r>
              <a:rPr lang="en-GB" sz="2400" dirty="0" smtClean="0"/>
              <a:t>financial accounting.</a:t>
            </a:r>
          </a:p>
          <a:p>
            <a:r>
              <a:rPr lang="en-GB" sz="2400" dirty="0" smtClean="0"/>
              <a:t>The preparation </a:t>
            </a:r>
            <a:r>
              <a:rPr lang="en-GB" sz="2400" dirty="0"/>
              <a:t>of information for use by decision makers inside the entity to plan </a:t>
            </a:r>
            <a:r>
              <a:rPr lang="en-GB" sz="2400" dirty="0" smtClean="0"/>
              <a:t>and control </a:t>
            </a:r>
            <a:r>
              <a:rPr lang="en-GB" sz="2400" dirty="0"/>
              <a:t>operations is called management accounting. Inside users </a:t>
            </a:r>
            <a:r>
              <a:rPr lang="en-GB" sz="2400" dirty="0" smtClean="0"/>
              <a:t>means management</a:t>
            </a:r>
            <a:r>
              <a:rPr lang="en-GB" sz="2400" dirty="0"/>
              <a:t>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potential users of accounting information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9075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This section of the Module will cover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Behaviour of Costs</a:t>
            </a:r>
          </a:p>
          <a:p>
            <a:r>
              <a:rPr lang="en-GB" dirty="0" smtClean="0"/>
              <a:t>Materials Valuation</a:t>
            </a:r>
          </a:p>
          <a:p>
            <a:r>
              <a:rPr lang="en-GB" dirty="0" smtClean="0"/>
              <a:t>Labour </a:t>
            </a:r>
          </a:p>
          <a:p>
            <a:r>
              <a:rPr lang="en-GB" dirty="0" smtClean="0"/>
              <a:t>Apportionment of Overheads</a:t>
            </a:r>
          </a:p>
          <a:p>
            <a:r>
              <a:rPr lang="en-GB" dirty="0" smtClean="0"/>
              <a:t>Marginal Cost</a:t>
            </a:r>
          </a:p>
          <a:p>
            <a:r>
              <a:rPr lang="en-GB" dirty="0" smtClean="0"/>
              <a:t>Break Even Analysis</a:t>
            </a:r>
          </a:p>
          <a:p>
            <a:pPr marL="0" indent="0">
              <a:buNone/>
            </a:pPr>
            <a:r>
              <a:rPr lang="en-GB" dirty="0" smtClean="0"/>
              <a:t>Looking at these elements support the manager through the decision making process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17007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ddle">
  <a:themeElements>
    <a:clrScheme name="Saddle">
      <a:dk1>
        <a:srgbClr val="302C24"/>
      </a:dk1>
      <a:lt1>
        <a:sysClr val="window" lastClr="FFFFFF"/>
      </a:lt1>
      <a:dk2>
        <a:srgbClr val="AC6416"/>
      </a:dk2>
      <a:lt2>
        <a:srgbClr val="E8E4DB"/>
      </a:lt2>
      <a:accent1>
        <a:srgbClr val="C6B178"/>
      </a:accent1>
      <a:accent2>
        <a:srgbClr val="9C5B14"/>
      </a:accent2>
      <a:accent3>
        <a:srgbClr val="71B2BC"/>
      </a:accent3>
      <a:accent4>
        <a:srgbClr val="78AA5D"/>
      </a:accent4>
      <a:accent5>
        <a:srgbClr val="867099"/>
      </a:accent5>
      <a:accent6>
        <a:srgbClr val="4C6F75"/>
      </a:accent6>
      <a:hlink>
        <a:srgbClr val="F27B0E"/>
      </a:hlink>
      <a:folHlink>
        <a:srgbClr val="989268"/>
      </a:folHlink>
    </a:clrScheme>
    <a:fontScheme name="Saddle">
      <a:majorFont>
        <a:latin typeface="Book Antiqua"/>
        <a:ea typeface=""/>
        <a:cs typeface=""/>
        <a:font script="Jpan" typeface="ＭＳ 明朝"/>
        <a:font script="Hans" typeface="宋体"/>
        <a:font script="Hant" typeface="新細明體"/>
      </a:majorFont>
      <a:minorFont>
        <a:latin typeface="Book Antiqua"/>
        <a:ea typeface=""/>
        <a:cs typeface=""/>
        <a:font script="Jpan" typeface="ＭＳ 明朝"/>
        <a:font script="Hans" typeface="宋体"/>
        <a:font script="Hant" typeface="新細明體"/>
      </a:minorFont>
    </a:fontScheme>
    <a:fmtScheme name="Saddle">
      <a:fillStyleLst>
        <a:solidFill>
          <a:schemeClr val="phClr"/>
        </a:solidFill>
        <a:gradFill rotWithShape="1">
          <a:gsLst>
            <a:gs pos="0">
              <a:schemeClr val="phClr"/>
            </a:gs>
            <a:gs pos="30000">
              <a:schemeClr val="phClr">
                <a:tint val="80000"/>
              </a:schemeClr>
            </a:gs>
            <a:gs pos="100000">
              <a:schemeClr val="phClr">
                <a:tint val="100000"/>
              </a:schemeClr>
            </a:gs>
          </a:gsLst>
          <a:path path="rect">
            <a:fillToRect l="50000" r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70000"/>
                <a:satMod val="120000"/>
              </a:schemeClr>
              <a:schemeClr val="phClr">
                <a:tint val="30000"/>
                <a:satMod val="120000"/>
              </a:schemeClr>
            </a:duotone>
          </a:blip>
          <a:stretch/>
        </a:blip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50800" cap="flat" cmpd="dbl" algn="ctr">
          <a:solidFill>
            <a:schemeClr val="phClr"/>
          </a:solidFill>
          <a:prstDash val="solid"/>
        </a:ln>
        <a:ln w="7620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FFFFFF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sunrise" dir="tl">
              <a:rot lat="0" lon="0" rev="1200000"/>
            </a:lightRig>
          </a:scene3d>
          <a:sp3d prstMaterial="softEdge">
            <a:bevelT w="0" h="0"/>
          </a:sp3d>
        </a:effectStyle>
        <a:effectStyle>
          <a:effectLst>
            <a:innerShdw blurRad="76200" dist="38100" dir="13500000">
              <a:srgbClr val="FFFFFF">
                <a:alpha val="75000"/>
              </a:srgbClr>
            </a:innerShdw>
          </a:effectLst>
          <a:scene3d>
            <a:camera prst="perspectiveFront" fov="2400000"/>
            <a:lightRig rig="twoPt" dir="tl"/>
          </a:scene3d>
          <a:sp3d>
            <a:bevelT w="25400" h="12700" prst="angle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2">
            <a:duotone>
              <a:schemeClr val="phClr">
                <a:shade val="30000"/>
                <a:satMod val="250000"/>
              </a:schemeClr>
              <a:schemeClr val="phClr">
                <a:tint val="50000"/>
                <a:satMod val="200000"/>
              </a:schemeClr>
            </a:duotone>
          </a:blip>
          <a:stretch/>
        </a:blipFill>
        <a:blipFill rotWithShape="1">
          <a:blip xmlns:r="http://schemas.openxmlformats.org/officeDocument/2006/relationships" r:embed="rId3">
            <a:duotone>
              <a:schemeClr val="phClr">
                <a:shade val="90000"/>
                <a:hueMod val="90000"/>
                <a:satMod val="150000"/>
                <a:lumMod val="90000"/>
              </a:schemeClr>
              <a:schemeClr val="phClr">
                <a:tint val="70000"/>
                <a:shade val="80000"/>
                <a:satMod val="300000"/>
                <a:lumMod val="11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decision making lecture 2 introduction to models</Template>
  <TotalTime>49</TotalTime>
  <Words>415</Words>
  <Application>Microsoft Office PowerPoint</Application>
  <PresentationFormat>Widescreen</PresentationFormat>
  <Paragraphs>33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Book Antiqua</vt:lpstr>
      <vt:lpstr>Wingdings 2</vt:lpstr>
      <vt:lpstr>Saddle</vt:lpstr>
      <vt:lpstr>Accounting Fundamentals</vt:lpstr>
      <vt:lpstr>Previously</vt:lpstr>
      <vt:lpstr>Decision Making</vt:lpstr>
      <vt:lpstr>How does Accounting aid the Decision Making Process?</vt:lpstr>
      <vt:lpstr>PowerPoint Presentation</vt:lpstr>
      <vt:lpstr>PowerPoint Presentation</vt:lpstr>
      <vt:lpstr>The potential users of accounting information</vt:lpstr>
      <vt:lpstr>This section of the Module will cover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Accounting Fundamentals</dc:title>
  <dc:creator>Marie Pitson</dc:creator>
  <cp:lastModifiedBy>Marie Pitson</cp:lastModifiedBy>
  <cp:revision>1</cp:revision>
  <dcterms:created xsi:type="dcterms:W3CDTF">2018-03-12T08:06:20Z</dcterms:created>
  <dcterms:modified xsi:type="dcterms:W3CDTF">2018-03-12T08:56:04Z</dcterms:modified>
</cp:coreProperties>
</file>