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6" r:id="rId1"/>
  </p:sldMasterIdLst>
  <p:notesMasterIdLst>
    <p:notesMasterId r:id="rId15"/>
  </p:notesMasterIdLst>
  <p:sldIdLst>
    <p:sldId id="256" r:id="rId2"/>
    <p:sldId id="261" r:id="rId3"/>
    <p:sldId id="281" r:id="rId4"/>
    <p:sldId id="257" r:id="rId5"/>
    <p:sldId id="273" r:id="rId6"/>
    <p:sldId id="277" r:id="rId7"/>
    <p:sldId id="262" r:id="rId8"/>
    <p:sldId id="279" r:id="rId9"/>
    <p:sldId id="280" r:id="rId10"/>
    <p:sldId id="266" r:id="rId11"/>
    <p:sldId id="267" r:id="rId12"/>
    <p:sldId id="258" r:id="rId13"/>
    <p:sldId id="28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CA70DB-7E8C-4102-85F6-2D7869AA7254}" v="77" dt="2025-11-15T22:44:24.6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18" autoAdjust="0"/>
    <p:restoredTop sz="93820" autoAdjust="0"/>
  </p:normalViewPr>
  <p:slideViewPr>
    <p:cSldViewPr snapToGrid="0">
      <p:cViewPr>
        <p:scale>
          <a:sx n="48" d="100"/>
          <a:sy n="48" d="100"/>
        </p:scale>
        <p:origin x="1332" y="26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ka Lopez" userId="17d1d12e6e26d2d6" providerId="LiveId" clId="{D71ACF99-58A5-4EE4-868C-70D244653F58}"/>
    <pc:docChg chg="undo redo custSel addSld delSld modSld">
      <pc:chgData name="Erika Lopez" userId="17d1d12e6e26d2d6" providerId="LiveId" clId="{D71ACF99-58A5-4EE4-868C-70D244653F58}" dt="2025-11-17T00:03:33.762" v="8929" actId="20577"/>
      <pc:docMkLst>
        <pc:docMk/>
      </pc:docMkLst>
      <pc:sldChg chg="addSp delSp modSp mod">
        <pc:chgData name="Erika Lopez" userId="17d1d12e6e26d2d6" providerId="LiveId" clId="{D71ACF99-58A5-4EE4-868C-70D244653F58}" dt="2025-11-16T00:22:19.155" v="8383" actId="20577"/>
        <pc:sldMkLst>
          <pc:docMk/>
          <pc:sldMk cId="671249959" sldId="256"/>
        </pc:sldMkLst>
        <pc:spChg chg="mod">
          <ac:chgData name="Erika Lopez" userId="17d1d12e6e26d2d6" providerId="LiveId" clId="{D71ACF99-58A5-4EE4-868C-70D244653F58}" dt="2025-11-16T00:22:09.215" v="8381" actId="20577"/>
          <ac:spMkLst>
            <pc:docMk/>
            <pc:sldMk cId="671249959" sldId="256"/>
            <ac:spMk id="2" creationId="{5922F631-4028-DBAF-26B0-13D753BC2148}"/>
          </ac:spMkLst>
        </pc:spChg>
        <pc:spChg chg="mod">
          <ac:chgData name="Erika Lopez" userId="17d1d12e6e26d2d6" providerId="LiveId" clId="{D71ACF99-58A5-4EE4-868C-70D244653F58}" dt="2025-11-16T00:22:19.155" v="8383" actId="20577"/>
          <ac:spMkLst>
            <pc:docMk/>
            <pc:sldMk cId="671249959" sldId="256"/>
            <ac:spMk id="3" creationId="{45E17B86-1AF6-8C57-4B14-0F4C5868F5C0}"/>
          </ac:spMkLst>
        </pc:spChg>
        <pc:picChg chg="add mod">
          <ac:chgData name="Erika Lopez" userId="17d1d12e6e26d2d6" providerId="LiveId" clId="{D71ACF99-58A5-4EE4-868C-70D244653F58}" dt="2025-11-15T22:30:32.527" v="8092" actId="1076"/>
          <ac:picMkLst>
            <pc:docMk/>
            <pc:sldMk cId="671249959" sldId="256"/>
            <ac:picMk id="5" creationId="{82D17F50-56EE-101D-FEDE-812901240C8E}"/>
          </ac:picMkLst>
        </pc:picChg>
      </pc:sldChg>
      <pc:sldChg chg="modSp mod">
        <pc:chgData name="Erika Lopez" userId="17d1d12e6e26d2d6" providerId="LiveId" clId="{D71ACF99-58A5-4EE4-868C-70D244653F58}" dt="2025-11-17T00:03:33.762" v="8929" actId="20577"/>
        <pc:sldMkLst>
          <pc:docMk/>
          <pc:sldMk cId="414347729" sldId="257"/>
        </pc:sldMkLst>
        <pc:spChg chg="mod">
          <ac:chgData name="Erika Lopez" userId="17d1d12e6e26d2d6" providerId="LiveId" clId="{D71ACF99-58A5-4EE4-868C-70D244653F58}" dt="2025-11-09T22:59:20.734" v="6176" actId="255"/>
          <ac:spMkLst>
            <pc:docMk/>
            <pc:sldMk cId="414347729" sldId="257"/>
            <ac:spMk id="2" creationId="{2864ACDC-72FD-A35B-7599-C4F5A3D2A549}"/>
          </ac:spMkLst>
        </pc:spChg>
        <pc:graphicFrameChg chg="mod modGraphic">
          <ac:chgData name="Erika Lopez" userId="17d1d12e6e26d2d6" providerId="LiveId" clId="{D71ACF99-58A5-4EE4-868C-70D244653F58}" dt="2025-11-17T00:03:33.762" v="8929" actId="20577"/>
          <ac:graphicFrameMkLst>
            <pc:docMk/>
            <pc:sldMk cId="414347729" sldId="257"/>
            <ac:graphicFrameMk id="8" creationId="{D2CFF457-6CF2-396B-ABFF-1602B7646FF1}"/>
          </ac:graphicFrameMkLst>
        </pc:graphicFrameChg>
      </pc:sldChg>
      <pc:sldChg chg="modSp mod">
        <pc:chgData name="Erika Lopez" userId="17d1d12e6e26d2d6" providerId="LiveId" clId="{D71ACF99-58A5-4EE4-868C-70D244653F58}" dt="2025-11-15T22:39:26.694" v="8122" actId="1076"/>
        <pc:sldMkLst>
          <pc:docMk/>
          <pc:sldMk cId="1790409734" sldId="258"/>
        </pc:sldMkLst>
        <pc:spChg chg="mod">
          <ac:chgData name="Erika Lopez" userId="17d1d12e6e26d2d6" providerId="LiveId" clId="{D71ACF99-58A5-4EE4-868C-70D244653F58}" dt="2025-11-09T23:27:38.447" v="6268"/>
          <ac:spMkLst>
            <pc:docMk/>
            <pc:sldMk cId="1790409734" sldId="258"/>
            <ac:spMk id="2" creationId="{CE3149B5-45EA-F517-ABA2-0BC235B22D91}"/>
          </ac:spMkLst>
        </pc:spChg>
        <pc:spChg chg="mod">
          <ac:chgData name="Erika Lopez" userId="17d1d12e6e26d2d6" providerId="LiveId" clId="{D71ACF99-58A5-4EE4-868C-70D244653F58}" dt="2025-11-15T22:39:26.694" v="8122" actId="1076"/>
          <ac:spMkLst>
            <pc:docMk/>
            <pc:sldMk cId="1790409734" sldId="258"/>
            <ac:spMk id="3" creationId="{16FF05A7-7B0C-635B-8A6D-92BD8A3BF30D}"/>
          </ac:spMkLst>
        </pc:spChg>
      </pc:sldChg>
      <pc:sldChg chg="addSp delSp modSp mod">
        <pc:chgData name="Erika Lopez" userId="17d1d12e6e26d2d6" providerId="LiveId" clId="{D71ACF99-58A5-4EE4-868C-70D244653F58}" dt="2025-11-15T22:32:50.341" v="8100" actId="1076"/>
        <pc:sldMkLst>
          <pc:docMk/>
          <pc:sldMk cId="725223718" sldId="261"/>
        </pc:sldMkLst>
        <pc:spChg chg="mod">
          <ac:chgData name="Erika Lopez" userId="17d1d12e6e26d2d6" providerId="LiveId" clId="{D71ACF99-58A5-4EE4-868C-70D244653F58}" dt="2025-11-15T22:32:50.341" v="8100" actId="1076"/>
          <ac:spMkLst>
            <pc:docMk/>
            <pc:sldMk cId="725223718" sldId="261"/>
            <ac:spMk id="3" creationId="{3CEB32BE-DA3E-783F-312A-524C523AA34D}"/>
          </ac:spMkLst>
        </pc:spChg>
        <pc:spChg chg="add del mod">
          <ac:chgData name="Erika Lopez" userId="17d1d12e6e26d2d6" providerId="LiveId" clId="{D71ACF99-58A5-4EE4-868C-70D244653F58}" dt="2025-11-15T22:32:43.932" v="8099" actId="1076"/>
          <ac:spMkLst>
            <pc:docMk/>
            <pc:sldMk cId="725223718" sldId="261"/>
            <ac:spMk id="5" creationId="{2CD3775D-C207-BA87-9BAF-E785CB939439}"/>
          </ac:spMkLst>
        </pc:spChg>
      </pc:sldChg>
      <pc:sldChg chg="modSp mod">
        <pc:chgData name="Erika Lopez" userId="17d1d12e6e26d2d6" providerId="LiveId" clId="{D71ACF99-58A5-4EE4-868C-70D244653F58}" dt="2025-11-16T00:43:41.784" v="8752" actId="255"/>
        <pc:sldMkLst>
          <pc:docMk/>
          <pc:sldMk cId="3636796277" sldId="262"/>
        </pc:sldMkLst>
        <pc:spChg chg="mod">
          <ac:chgData name="Erika Lopez" userId="17d1d12e6e26d2d6" providerId="LiveId" clId="{D71ACF99-58A5-4EE4-868C-70D244653F58}" dt="2025-11-09T23:37:28.894" v="6302"/>
          <ac:spMkLst>
            <pc:docMk/>
            <pc:sldMk cId="3636796277" sldId="262"/>
            <ac:spMk id="2" creationId="{41603B50-2993-1C6F-573C-A9BAAD2A2FD6}"/>
          </ac:spMkLst>
        </pc:spChg>
        <pc:spChg chg="mod">
          <ac:chgData name="Erika Lopez" userId="17d1d12e6e26d2d6" providerId="LiveId" clId="{D71ACF99-58A5-4EE4-868C-70D244653F58}" dt="2025-11-16T00:43:41.784" v="8752" actId="255"/>
          <ac:spMkLst>
            <pc:docMk/>
            <pc:sldMk cId="3636796277" sldId="262"/>
            <ac:spMk id="6" creationId="{76C0E659-83BA-011C-382A-2260181273DC}"/>
          </ac:spMkLst>
        </pc:spChg>
      </pc:sldChg>
      <pc:sldChg chg="modSp mod">
        <pc:chgData name="Erika Lopez" userId="17d1d12e6e26d2d6" providerId="LiveId" clId="{D71ACF99-58A5-4EE4-868C-70D244653F58}" dt="2025-11-15T23:04:57.283" v="8200" actId="20577"/>
        <pc:sldMkLst>
          <pc:docMk/>
          <pc:sldMk cId="2707232179" sldId="266"/>
        </pc:sldMkLst>
        <pc:spChg chg="mod">
          <ac:chgData name="Erika Lopez" userId="17d1d12e6e26d2d6" providerId="LiveId" clId="{D71ACF99-58A5-4EE4-868C-70D244653F58}" dt="2025-11-09T23:32:04.911" v="6290" actId="14100"/>
          <ac:spMkLst>
            <pc:docMk/>
            <pc:sldMk cId="2707232179" sldId="266"/>
            <ac:spMk id="2" creationId="{57A24276-2A27-CE9E-F12D-84FC6C250D88}"/>
          </ac:spMkLst>
        </pc:spChg>
        <pc:graphicFrameChg chg="mod modGraphic">
          <ac:chgData name="Erika Lopez" userId="17d1d12e6e26d2d6" providerId="LiveId" clId="{D71ACF99-58A5-4EE4-868C-70D244653F58}" dt="2025-11-15T23:04:57.283" v="8200" actId="20577"/>
          <ac:graphicFrameMkLst>
            <pc:docMk/>
            <pc:sldMk cId="2707232179" sldId="266"/>
            <ac:graphicFrameMk id="4" creationId="{9CCBB395-7647-A660-58CD-12A3E496F526}"/>
          </ac:graphicFrameMkLst>
        </pc:graphicFrameChg>
      </pc:sldChg>
      <pc:sldChg chg="modSp mod">
        <pc:chgData name="Erika Lopez" userId="17d1d12e6e26d2d6" providerId="LiveId" clId="{D71ACF99-58A5-4EE4-868C-70D244653F58}" dt="2025-11-16T00:43:57.759" v="8753" actId="255"/>
        <pc:sldMkLst>
          <pc:docMk/>
          <pc:sldMk cId="681124996" sldId="267"/>
        </pc:sldMkLst>
        <pc:spChg chg="mod">
          <ac:chgData name="Erika Lopez" userId="17d1d12e6e26d2d6" providerId="LiveId" clId="{D71ACF99-58A5-4EE4-868C-70D244653F58}" dt="2025-11-09T23:31:18.761" v="6285"/>
          <ac:spMkLst>
            <pc:docMk/>
            <pc:sldMk cId="681124996" sldId="267"/>
            <ac:spMk id="2" creationId="{14648E24-A4D0-87D3-742B-C24116390ABF}"/>
          </ac:spMkLst>
        </pc:spChg>
        <pc:spChg chg="mod">
          <ac:chgData name="Erika Lopez" userId="17d1d12e6e26d2d6" providerId="LiveId" clId="{D71ACF99-58A5-4EE4-868C-70D244653F58}" dt="2025-11-16T00:43:57.759" v="8753" actId="255"/>
          <ac:spMkLst>
            <pc:docMk/>
            <pc:sldMk cId="681124996" sldId="267"/>
            <ac:spMk id="3" creationId="{0CF5B0CC-4B0C-3B67-5BC6-215AE0D61602}"/>
          </ac:spMkLst>
        </pc:spChg>
      </pc:sldChg>
      <pc:sldChg chg="addSp delSp modSp mod">
        <pc:chgData name="Erika Lopez" userId="17d1d12e6e26d2d6" providerId="LiveId" clId="{D71ACF99-58A5-4EE4-868C-70D244653F58}" dt="2025-11-16T00:38:46.087" v="8713" actId="14100"/>
        <pc:sldMkLst>
          <pc:docMk/>
          <pc:sldMk cId="3577645131" sldId="273"/>
        </pc:sldMkLst>
        <pc:spChg chg="add mod">
          <ac:chgData name="Erika Lopez" userId="17d1d12e6e26d2d6" providerId="LiveId" clId="{D71ACF99-58A5-4EE4-868C-70D244653F58}" dt="2025-11-15T22:45:44.134" v="8145" actId="207"/>
          <ac:spMkLst>
            <pc:docMk/>
            <pc:sldMk cId="3577645131" sldId="273"/>
            <ac:spMk id="6" creationId="{53C7FD53-59B8-E6AD-6BE7-4192C5DEE4A9}"/>
          </ac:spMkLst>
        </pc:spChg>
        <pc:spChg chg="mod">
          <ac:chgData name="Erika Lopez" userId="17d1d12e6e26d2d6" providerId="LiveId" clId="{D71ACF99-58A5-4EE4-868C-70D244653F58}" dt="2025-11-16T00:38:46.087" v="8713" actId="14100"/>
          <ac:spMkLst>
            <pc:docMk/>
            <pc:sldMk cId="3577645131" sldId="273"/>
            <ac:spMk id="8" creationId="{2F4633C2-B7A4-4C16-A9A4-6FB49DA38D03}"/>
          </ac:spMkLst>
        </pc:spChg>
        <pc:picChg chg="add mod">
          <ac:chgData name="Erika Lopez" userId="17d1d12e6e26d2d6" providerId="LiveId" clId="{D71ACF99-58A5-4EE4-868C-70D244653F58}" dt="2025-11-15T22:17:58.428" v="8080" actId="1076"/>
          <ac:picMkLst>
            <pc:docMk/>
            <pc:sldMk cId="3577645131" sldId="273"/>
            <ac:picMk id="4" creationId="{896722E6-504F-5B87-495D-50A8782EE1B9}"/>
          </ac:picMkLst>
        </pc:picChg>
      </pc:sldChg>
      <pc:sldChg chg="addSp delSp modSp mod">
        <pc:chgData name="Erika Lopez" userId="17d1d12e6e26d2d6" providerId="LiveId" clId="{D71ACF99-58A5-4EE4-868C-70D244653F58}" dt="2025-11-15T22:28:51.051" v="8087" actId="1076"/>
        <pc:sldMkLst>
          <pc:docMk/>
          <pc:sldMk cId="435228863" sldId="277"/>
        </pc:sldMkLst>
        <pc:spChg chg="add mod">
          <ac:chgData name="Erika Lopez" userId="17d1d12e6e26d2d6" providerId="LiveId" clId="{D71ACF99-58A5-4EE4-868C-70D244653F58}" dt="2025-11-15T22:28:15.092" v="8086" actId="1076"/>
          <ac:spMkLst>
            <pc:docMk/>
            <pc:sldMk cId="435228863" sldId="277"/>
            <ac:spMk id="17" creationId="{9F4D40D9-8F83-DDF5-01D6-7656B9467E3F}"/>
          </ac:spMkLst>
        </pc:spChg>
        <pc:picChg chg="add mod">
          <ac:chgData name="Erika Lopez" userId="17d1d12e6e26d2d6" providerId="LiveId" clId="{D71ACF99-58A5-4EE4-868C-70D244653F58}" dt="2025-11-15T22:28:51.051" v="8087" actId="1076"/>
          <ac:picMkLst>
            <pc:docMk/>
            <pc:sldMk cId="435228863" sldId="277"/>
            <ac:picMk id="3" creationId="{40E8D322-235E-0D7E-A798-A72917010A68}"/>
          </ac:picMkLst>
        </pc:picChg>
      </pc:sldChg>
      <pc:sldChg chg="modSp mod">
        <pc:chgData name="Erika Lopez" userId="17d1d12e6e26d2d6" providerId="LiveId" clId="{D71ACF99-58A5-4EE4-868C-70D244653F58}" dt="2025-11-16T00:44:50.868" v="8755" actId="27636"/>
        <pc:sldMkLst>
          <pc:docMk/>
          <pc:sldMk cId="3139369165" sldId="279"/>
        </pc:sldMkLst>
        <pc:spChg chg="mod">
          <ac:chgData name="Erika Lopez" userId="17d1d12e6e26d2d6" providerId="LiveId" clId="{D71ACF99-58A5-4EE4-868C-70D244653F58}" dt="2025-11-09T23:36:55.521" v="6301" actId="113"/>
          <ac:spMkLst>
            <pc:docMk/>
            <pc:sldMk cId="3139369165" sldId="279"/>
            <ac:spMk id="2" creationId="{51EB6303-CAF0-EE3D-9A29-43F027957F2A}"/>
          </ac:spMkLst>
        </pc:spChg>
        <pc:spChg chg="mod">
          <ac:chgData name="Erika Lopez" userId="17d1d12e6e26d2d6" providerId="LiveId" clId="{D71ACF99-58A5-4EE4-868C-70D244653F58}" dt="2025-11-16T00:44:50.868" v="8755" actId="27636"/>
          <ac:spMkLst>
            <pc:docMk/>
            <pc:sldMk cId="3139369165" sldId="279"/>
            <ac:spMk id="3" creationId="{403452F9-05E9-043B-0D4E-0F6CE76E5EAE}"/>
          </ac:spMkLst>
        </pc:spChg>
      </pc:sldChg>
      <pc:sldChg chg="modSp mod">
        <pc:chgData name="Erika Lopez" userId="17d1d12e6e26d2d6" providerId="LiveId" clId="{D71ACF99-58A5-4EE4-868C-70D244653F58}" dt="2025-11-16T00:40:12.248" v="8733" actId="255"/>
        <pc:sldMkLst>
          <pc:docMk/>
          <pc:sldMk cId="4284491322" sldId="280"/>
        </pc:sldMkLst>
        <pc:spChg chg="mod">
          <ac:chgData name="Erika Lopez" userId="17d1d12e6e26d2d6" providerId="LiveId" clId="{D71ACF99-58A5-4EE4-868C-70D244653F58}" dt="2025-11-09T23:34:13.061" v="6292"/>
          <ac:spMkLst>
            <pc:docMk/>
            <pc:sldMk cId="4284491322" sldId="280"/>
            <ac:spMk id="2" creationId="{FB448A36-34CF-EF83-5CF7-0B85DC70DD61}"/>
          </ac:spMkLst>
        </pc:spChg>
        <pc:spChg chg="mod">
          <ac:chgData name="Erika Lopez" userId="17d1d12e6e26d2d6" providerId="LiveId" clId="{D71ACF99-58A5-4EE4-868C-70D244653F58}" dt="2025-11-16T00:40:12.248" v="8733" actId="255"/>
          <ac:spMkLst>
            <pc:docMk/>
            <pc:sldMk cId="4284491322" sldId="280"/>
            <ac:spMk id="3" creationId="{53EA41AD-E3E8-0694-0337-EA24D7DB9C21}"/>
          </ac:spMkLst>
        </pc:spChg>
      </pc:sldChg>
      <pc:sldChg chg="modSp new mod">
        <pc:chgData name="Erika Lopez" userId="17d1d12e6e26d2d6" providerId="LiveId" clId="{D71ACF99-58A5-4EE4-868C-70D244653F58}" dt="2025-11-16T00:43:08.331" v="8751" actId="255"/>
        <pc:sldMkLst>
          <pc:docMk/>
          <pc:sldMk cId="317983688" sldId="281"/>
        </pc:sldMkLst>
        <pc:spChg chg="mod">
          <ac:chgData name="Erika Lopez" userId="17d1d12e6e26d2d6" providerId="LiveId" clId="{D71ACF99-58A5-4EE4-868C-70D244653F58}" dt="2025-11-09T23:38:50.399" v="6316" actId="20577"/>
          <ac:spMkLst>
            <pc:docMk/>
            <pc:sldMk cId="317983688" sldId="281"/>
            <ac:spMk id="2" creationId="{1C8FE23B-5434-7ECC-DFC5-62D62CA0F2C6}"/>
          </ac:spMkLst>
        </pc:spChg>
        <pc:spChg chg="mod">
          <ac:chgData name="Erika Lopez" userId="17d1d12e6e26d2d6" providerId="LiveId" clId="{D71ACF99-58A5-4EE4-868C-70D244653F58}" dt="2025-11-16T00:43:08.331" v="8751" actId="255"/>
          <ac:spMkLst>
            <pc:docMk/>
            <pc:sldMk cId="317983688" sldId="281"/>
            <ac:spMk id="3" creationId="{8531CDB8-50D1-F737-2C70-6B508BEC7A65}"/>
          </ac:spMkLst>
        </pc:spChg>
      </pc:sldChg>
      <pc:sldChg chg="addSp delSp modSp new mod">
        <pc:chgData name="Erika Lopez" userId="17d1d12e6e26d2d6" providerId="LiveId" clId="{D71ACF99-58A5-4EE4-868C-70D244653F58}" dt="2025-11-15T22:38:46.997" v="8120" actId="14100"/>
        <pc:sldMkLst>
          <pc:docMk/>
          <pc:sldMk cId="3654688863" sldId="282"/>
        </pc:sldMkLst>
        <pc:spChg chg="mod">
          <ac:chgData name="Erika Lopez" userId="17d1d12e6e26d2d6" providerId="LiveId" clId="{D71ACF99-58A5-4EE4-868C-70D244653F58}" dt="2025-11-15T22:38:46.997" v="8120" actId="14100"/>
          <ac:spMkLst>
            <pc:docMk/>
            <pc:sldMk cId="3654688863" sldId="282"/>
            <ac:spMk id="3" creationId="{795FCF30-9E96-9CEC-6F95-FE2A44BFABA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F73FDC-E180-44A4-B083-3FD2045AAD15}" type="datetimeFigureOut">
              <a:rPr lang="en-GB" smtClean="0"/>
              <a:t>16/11/2025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9477FB-547C-4314-8FFE-E0B8E8C66244}" type="slidenum">
              <a:rPr lang="en-GB" smtClean="0"/>
              <a:t>‹#›</a:t>
            </a:fld>
            <a:endParaRPr lang="en-GB"/>
          </a:p>
        </p:txBody>
      </p:sp>
    </p:spTree>
    <p:extLst>
      <p:ext uri="{BB962C8B-B14F-4D97-AF65-F5344CB8AC3E}">
        <p14:creationId xmlns:p14="http://schemas.microsoft.com/office/powerpoint/2010/main" val="468573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2</a:t>
            </a:fld>
            <a:endParaRPr lang="en-GB"/>
          </a:p>
        </p:txBody>
      </p:sp>
    </p:spTree>
    <p:extLst>
      <p:ext uri="{BB962C8B-B14F-4D97-AF65-F5344CB8AC3E}">
        <p14:creationId xmlns:p14="http://schemas.microsoft.com/office/powerpoint/2010/main" val="3968603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4</a:t>
            </a:fld>
            <a:endParaRPr lang="en-GB"/>
          </a:p>
        </p:txBody>
      </p:sp>
    </p:spTree>
    <p:extLst>
      <p:ext uri="{BB962C8B-B14F-4D97-AF65-F5344CB8AC3E}">
        <p14:creationId xmlns:p14="http://schemas.microsoft.com/office/powerpoint/2010/main" val="218465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89477FB-547C-4314-8FFE-E0B8E8C66244}" type="slidenum">
              <a:rPr lang="en-GB" smtClean="0"/>
              <a:t>6</a:t>
            </a:fld>
            <a:endParaRPr lang="en-GB"/>
          </a:p>
        </p:txBody>
      </p:sp>
    </p:spTree>
    <p:extLst>
      <p:ext uri="{BB962C8B-B14F-4D97-AF65-F5344CB8AC3E}">
        <p14:creationId xmlns:p14="http://schemas.microsoft.com/office/powerpoint/2010/main" val="1978463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7</a:t>
            </a:fld>
            <a:endParaRPr lang="en-GB"/>
          </a:p>
        </p:txBody>
      </p:sp>
    </p:spTree>
    <p:extLst>
      <p:ext uri="{BB962C8B-B14F-4D97-AF65-F5344CB8AC3E}">
        <p14:creationId xmlns:p14="http://schemas.microsoft.com/office/powerpoint/2010/main" val="3354460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9477FB-547C-4314-8FFE-E0B8E8C66244}" type="slidenum">
              <a:rPr lang="en-GB" smtClean="0"/>
              <a:t>12</a:t>
            </a:fld>
            <a:endParaRPr lang="en-GB"/>
          </a:p>
        </p:txBody>
      </p:sp>
    </p:spTree>
    <p:extLst>
      <p:ext uri="{BB962C8B-B14F-4D97-AF65-F5344CB8AC3E}">
        <p14:creationId xmlns:p14="http://schemas.microsoft.com/office/powerpoint/2010/main" val="3074960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456263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446485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1360464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171D7A5-2DBA-4098-BA51-EF2C4EE56CD1}"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915779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171D7A5-2DBA-4098-BA51-EF2C4EE56CD1}" type="datetimeFigureOut">
              <a:rPr lang="en-GB" smtClean="0"/>
              <a:t>16/11/2025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564960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171D7A5-2DBA-4098-BA51-EF2C4EE56CD1}" type="datetimeFigureOut">
              <a:rPr lang="en-GB" smtClean="0"/>
              <a:t>16/11/2025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1223821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71D7A5-2DBA-4098-BA51-EF2C4EE56CD1}" type="datetimeFigureOut">
              <a:rPr lang="en-GB" smtClean="0"/>
              <a:t>16/11/2025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3597708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171D7A5-2DBA-4098-BA51-EF2C4EE56CD1}"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422607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EF02E3-1265-497B-834E-15DA8B155ADF}" type="slidenum">
              <a:rPr lang="en-GB" smtClean="0"/>
              <a:t>‹#›</a:t>
            </a:fld>
            <a:endParaRPr lang="en-GB"/>
          </a:p>
        </p:txBody>
      </p:sp>
      <p:sp>
        <p:nvSpPr>
          <p:cNvPr id="5" name="Date Placeholder 4"/>
          <p:cNvSpPr>
            <a:spLocks noGrp="1"/>
          </p:cNvSpPr>
          <p:nvPr>
            <p:ph type="dt" sz="half" idx="10"/>
          </p:nvPr>
        </p:nvSpPr>
        <p:spPr/>
        <p:txBody>
          <a:bodyPr/>
          <a:lstStyle/>
          <a:p>
            <a:fld id="{D171D7A5-2DBA-4098-BA51-EF2C4EE56CD1}" type="datetimeFigureOut">
              <a:rPr lang="en-GB" smtClean="0"/>
              <a:t>16/11/2025</a:t>
            </a:fld>
            <a:endParaRPr lang="en-GB"/>
          </a:p>
        </p:txBody>
      </p:sp>
    </p:spTree>
    <p:extLst>
      <p:ext uri="{BB962C8B-B14F-4D97-AF65-F5344CB8AC3E}">
        <p14:creationId xmlns:p14="http://schemas.microsoft.com/office/powerpoint/2010/main" val="4012878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1347672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70667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28832806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401048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35209310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68270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171D7A5-2DBA-4098-BA51-EF2C4EE56CD1}"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EF02E3-1265-497B-834E-15DA8B155ADF}" type="slidenum">
              <a:rPr lang="en-GB" smtClean="0"/>
              <a:t>‹#›</a:t>
            </a:fld>
            <a:endParaRPr lang="en-GB"/>
          </a:p>
        </p:txBody>
      </p:sp>
    </p:spTree>
    <p:extLst>
      <p:ext uri="{BB962C8B-B14F-4D97-AF65-F5344CB8AC3E}">
        <p14:creationId xmlns:p14="http://schemas.microsoft.com/office/powerpoint/2010/main" val="73009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171D7A5-2DBA-4098-BA51-EF2C4EE56CD1}" type="datetimeFigureOut">
              <a:rPr lang="en-GB" smtClean="0"/>
              <a:t>16/11/2025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DEF02E3-1265-497B-834E-15DA8B155ADF}" type="slidenum">
              <a:rPr lang="en-GB" smtClean="0"/>
              <a:t>‹#›</a:t>
            </a:fld>
            <a:endParaRPr lang="en-GB"/>
          </a:p>
        </p:txBody>
      </p:sp>
    </p:spTree>
    <p:extLst>
      <p:ext uri="{BB962C8B-B14F-4D97-AF65-F5344CB8AC3E}">
        <p14:creationId xmlns:p14="http://schemas.microsoft.com/office/powerpoint/2010/main" val="806459413"/>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869" r:id="rId13"/>
    <p:sldLayoutId id="2147483870" r:id="rId14"/>
    <p:sldLayoutId id="2147483871" r:id="rId15"/>
    <p:sldLayoutId id="214748387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doi.org/10.52982/lkj279"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doi.org/10.1080/14616730600856149" TargetMode="External"/><Relationship Id="rId4" Type="http://schemas.openxmlformats.org/officeDocument/2006/relationships/hyperlink" Target="https://doi.org/10.1017/S0954579499001923"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1080/00797308.2023.2284588" TargetMode="External"/><Relationship Id="rId2" Type="http://schemas.openxmlformats.org/officeDocument/2006/relationships/hyperlink" Target="https://doi.org/10.1016/j.ridd.2024.10488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F631-4028-DBAF-26B0-13D753BC2148}"/>
              </a:ext>
            </a:extLst>
          </p:cNvPr>
          <p:cNvSpPr>
            <a:spLocks noGrp="1"/>
          </p:cNvSpPr>
          <p:nvPr>
            <p:ph type="ctrTitle"/>
          </p:nvPr>
        </p:nvSpPr>
        <p:spPr>
          <a:xfrm>
            <a:off x="1685662" y="1933576"/>
            <a:ext cx="8820676" cy="1795601"/>
          </a:xfrm>
        </p:spPr>
        <p:txBody>
          <a:bodyPr>
            <a:normAutofit/>
          </a:bodyPr>
          <a:lstStyle/>
          <a:p>
            <a:pPr algn="l"/>
            <a:r>
              <a:rPr lang="en-GB" sz="3100" dirty="0">
                <a:latin typeface="Arial" panose="020B0604020202020204" pitchFamily="34" charset="0"/>
                <a:cs typeface="Arial" panose="020B0604020202020204" pitchFamily="34" charset="0"/>
              </a:rPr>
              <a:t>Psychology in Health and Social Care</a:t>
            </a:r>
            <a:br>
              <a:rPr lang="en-GB" sz="3100" dirty="0">
                <a:latin typeface="Arial" panose="020B0604020202020204" pitchFamily="34" charset="0"/>
                <a:cs typeface="Arial" panose="020B0604020202020204" pitchFamily="34" charset="0"/>
              </a:rPr>
            </a:br>
            <a:r>
              <a:rPr lang="en-US" sz="3100" b="1" spc="-10" dirty="0">
                <a:effectLst/>
                <a:latin typeface="Arial" panose="020B0604020202020204" pitchFamily="34" charset="0"/>
                <a:ea typeface="Arial" panose="020B0604020202020204" pitchFamily="34" charset="0"/>
                <a:cs typeface="Arial" panose="020B0604020202020204" pitchFamily="34" charset="0"/>
              </a:rPr>
              <a:t>LCHS401</a:t>
            </a:r>
            <a:br>
              <a:rPr lang="en-US" sz="3100" b="1" spc="-10" dirty="0">
                <a:effectLst/>
                <a:latin typeface="Arial" panose="020B0604020202020204" pitchFamily="34" charset="0"/>
                <a:ea typeface="Arial" panose="020B0604020202020204" pitchFamily="34" charset="0"/>
                <a:cs typeface="Arial" panose="020B0604020202020204" pitchFamily="34" charset="0"/>
              </a:rPr>
            </a:br>
            <a:r>
              <a:rPr lang="en-US" sz="3100" b="1" spc="-10" dirty="0">
                <a:effectLst/>
                <a:latin typeface="Arial" panose="020B0604020202020204" pitchFamily="34" charset="0"/>
                <a:ea typeface="Arial" panose="020B0604020202020204" pitchFamily="34" charset="0"/>
                <a:cs typeface="Arial" panose="020B0604020202020204" pitchFamily="34" charset="0"/>
              </a:rPr>
              <a:t>Assignment </a:t>
            </a:r>
            <a:r>
              <a:rPr lang="en-US" sz="2700" b="1" spc="-10" dirty="0">
                <a:effectLst/>
                <a:latin typeface="Arial" panose="020B0604020202020204" pitchFamily="34" charset="0"/>
                <a:ea typeface="Arial" panose="020B0604020202020204" pitchFamily="34" charset="0"/>
                <a:cs typeface="Arial" panose="020B0604020202020204" pitchFamily="34" charset="0"/>
              </a:rPr>
              <a:t>1: Individual </a:t>
            </a:r>
            <a:r>
              <a:rPr lang="en-US" sz="2700" b="1" spc="-10" dirty="0">
                <a:latin typeface="Arial" panose="020B0604020202020204" pitchFamily="34" charset="0"/>
                <a:ea typeface="Arial" panose="020B0604020202020204" pitchFamily="34" charset="0"/>
                <a:cs typeface="Arial" panose="020B0604020202020204" pitchFamily="34" charset="0"/>
              </a:rPr>
              <a:t>Presentation</a:t>
            </a:r>
            <a:endParaRPr lang="en-GB" sz="27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5E17B86-1AF6-8C57-4B14-0F4C5868F5C0}"/>
              </a:ext>
            </a:extLst>
          </p:cNvPr>
          <p:cNvSpPr>
            <a:spLocks noGrp="1"/>
          </p:cNvSpPr>
          <p:nvPr>
            <p:ph type="subTitle" idx="1"/>
          </p:nvPr>
        </p:nvSpPr>
        <p:spPr>
          <a:xfrm>
            <a:off x="1685662" y="4067175"/>
            <a:ext cx="7366745" cy="1714500"/>
          </a:xfrm>
        </p:spPr>
        <p:txBody>
          <a:bodyPr>
            <a:normAutofit fontScale="85000" lnSpcReduction="20000"/>
          </a:bodyPr>
          <a:lstStyle/>
          <a:p>
            <a:pPr algn="l"/>
            <a:r>
              <a:rPr lang="en-GB" sz="2400" dirty="0">
                <a:latin typeface="Arial" panose="020B0604020202020204" pitchFamily="34" charset="0"/>
                <a:cs typeface="Arial" panose="020B0604020202020204" pitchFamily="34" charset="0"/>
              </a:rPr>
              <a:t>Programme: Certificate of Higher Education in Health and Social Care</a:t>
            </a:r>
          </a:p>
          <a:p>
            <a:pPr algn="l"/>
            <a:r>
              <a:rPr lang="en-GB" sz="2400" dirty="0">
                <a:latin typeface="Arial" panose="020B0604020202020204" pitchFamily="34" charset="0"/>
                <a:cs typeface="Arial" panose="020B0604020202020204" pitchFamily="34" charset="0"/>
              </a:rPr>
              <a:t>Student name: Erika Cabrera Lopez</a:t>
            </a:r>
          </a:p>
          <a:p>
            <a:pPr algn="l"/>
            <a:r>
              <a:rPr lang="en-GB" sz="2400" dirty="0">
                <a:latin typeface="Arial" panose="020B0604020202020204" pitchFamily="34" charset="0"/>
                <a:cs typeface="Arial" panose="020B0604020202020204" pitchFamily="34" charset="0"/>
              </a:rPr>
              <a:t>Student ID: 2424586</a:t>
            </a:r>
          </a:p>
          <a:p>
            <a:pPr algn="l"/>
            <a:r>
              <a:rPr lang="en-GB" sz="2400">
                <a:latin typeface="Arial" panose="020B0604020202020204" pitchFamily="34" charset="0"/>
                <a:cs typeface="Arial" panose="020B0604020202020204" pitchFamily="34" charset="0"/>
              </a:rPr>
              <a:t>Lecturer: </a:t>
            </a:r>
            <a:r>
              <a:rPr lang="en-GB" sz="2400" dirty="0">
                <a:latin typeface="Arial" panose="020B0604020202020204" pitchFamily="34" charset="0"/>
                <a:cs typeface="Arial" panose="020B0604020202020204" pitchFamily="34" charset="0"/>
              </a:rPr>
              <a:t>Bianca Sanfilipo</a:t>
            </a:r>
          </a:p>
          <a:p>
            <a:endParaRPr lang="en-GB" dirty="0"/>
          </a:p>
        </p:txBody>
      </p:sp>
      <p:pic>
        <p:nvPicPr>
          <p:cNvPr id="5" name="Picture 4" descr="A black text on a white background&#10;&#10;AI-generated content may be incorrect.">
            <a:extLst>
              <a:ext uri="{FF2B5EF4-FFF2-40B4-BE49-F238E27FC236}">
                <a16:creationId xmlns:a16="http://schemas.microsoft.com/office/drawing/2014/main" id="{82D17F50-56EE-101D-FEDE-812901240C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834" y="219076"/>
            <a:ext cx="4521200" cy="1714500"/>
          </a:xfrm>
          <a:prstGeom prst="rect">
            <a:avLst/>
          </a:prstGeom>
        </p:spPr>
      </p:pic>
    </p:spTree>
    <p:extLst>
      <p:ext uri="{BB962C8B-B14F-4D97-AF65-F5344CB8AC3E}">
        <p14:creationId xmlns:p14="http://schemas.microsoft.com/office/powerpoint/2010/main" val="67124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EB32BE-DA3E-783F-312A-524C523AA34D}"/>
              </a:ext>
            </a:extLst>
          </p:cNvPr>
          <p:cNvSpPr>
            <a:spLocks noGrp="1"/>
          </p:cNvSpPr>
          <p:nvPr>
            <p:ph idx="1"/>
          </p:nvPr>
        </p:nvSpPr>
        <p:spPr>
          <a:xfrm>
            <a:off x="798212" y="2280794"/>
            <a:ext cx="10848976" cy="3523659"/>
          </a:xfrm>
        </p:spPr>
        <p:txBody>
          <a:bodyPr vert="horz" lIns="91440" tIns="45720" rIns="91440" bIns="45720" rtlCol="0" anchor="t">
            <a:noAutofit/>
          </a:bodyPr>
          <a:lstStyle/>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The scientific evaluation of mindset and human behaviour</a:t>
            </a:r>
          </a:p>
          <a:p>
            <a:pPr marL="0" indent="0">
              <a:buNone/>
            </a:pP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Developmental Psychology: Is the scientific study of why and how people grow in all aspects and change over the course of their lives, from birth to death. </a:t>
            </a:r>
            <a:r>
              <a:rPr lang="en-US" sz="2400" dirty="0">
                <a:latin typeface="Arial" panose="020B0604020202020204" pitchFamily="34" charset="0"/>
                <a:cs typeface="Arial" panose="020B0604020202020204" pitchFamily="34" charset="0"/>
              </a:rPr>
              <a:t>Bornstein, M.H. </a:t>
            </a:r>
            <a:r>
              <a:rPr lang="en-US" sz="2400" i="1" dirty="0">
                <a:latin typeface="Arial" panose="020B0604020202020204" pitchFamily="34" charset="0"/>
                <a:cs typeface="Arial" panose="020B0604020202020204" pitchFamily="34" charset="0"/>
              </a:rPr>
              <a:t>et al.</a:t>
            </a:r>
            <a:r>
              <a:rPr lang="en-US" sz="2400" dirty="0">
                <a:latin typeface="Arial" panose="020B0604020202020204" pitchFamily="34" charset="0"/>
                <a:cs typeface="Arial" panose="020B0604020202020204" pitchFamily="34" charset="0"/>
              </a:rPr>
              <a:t> (2018)</a:t>
            </a:r>
            <a:endParaRPr lang="en-GB" sz="2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CD3775D-C207-BA87-9BAF-E785CB939439}"/>
              </a:ext>
            </a:extLst>
          </p:cNvPr>
          <p:cNvSpPr txBox="1"/>
          <p:nvPr/>
        </p:nvSpPr>
        <p:spPr>
          <a:xfrm>
            <a:off x="798212" y="871450"/>
            <a:ext cx="8902379" cy="523220"/>
          </a:xfrm>
          <a:prstGeom prst="rect">
            <a:avLst/>
          </a:prstGeom>
          <a:noFill/>
        </p:spPr>
        <p:txBody>
          <a:bodyPr wrap="square" rtlCol="0">
            <a:spAutoFit/>
          </a:bodyPr>
          <a:lstStyle/>
          <a:p>
            <a:r>
              <a:rPr lang="en-US" sz="2800" b="1" dirty="0">
                <a:solidFill>
                  <a:schemeClr val="accent1"/>
                </a:solidFill>
                <a:latin typeface="Arial" panose="020B0604020202020204" pitchFamily="34" charset="0"/>
                <a:cs typeface="Arial" panose="020B0604020202020204" pitchFamily="34" charset="0"/>
              </a:rPr>
              <a:t>PSYCHOLOGY &amp; DEVELOPMENTAL PSYCHOLOGY</a:t>
            </a:r>
            <a:endParaRPr lang="en-GB" sz="2800" b="1"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223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FE23B-5434-7ECC-DFC5-62D62CA0F2C6}"/>
              </a:ext>
            </a:extLst>
          </p:cNvPr>
          <p:cNvSpPr>
            <a:spLocks noGrp="1"/>
          </p:cNvSpPr>
          <p:nvPr>
            <p:ph type="title"/>
          </p:nvPr>
        </p:nvSpPr>
        <p:spPr>
          <a:xfrm>
            <a:off x="902621" y="926704"/>
            <a:ext cx="7035431" cy="696686"/>
          </a:xfrm>
        </p:spPr>
        <p:txBody>
          <a:bodyPr>
            <a:normAutofit/>
          </a:bodyPr>
          <a:lstStyle/>
          <a:p>
            <a:r>
              <a:rPr lang="en-US" sz="2800" b="1" dirty="0">
                <a:latin typeface="Arial" panose="020B0604020202020204" pitchFamily="34" charset="0"/>
                <a:cs typeface="Arial" panose="020B0604020202020204" pitchFamily="34" charset="0"/>
              </a:rPr>
              <a:t>EARLY CHILDHOOD 3-5 AMIRA</a:t>
            </a:r>
            <a:endParaRPr lang="en-GB"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531CDB8-50D1-F737-2C70-6B508BEC7A65}"/>
              </a:ext>
            </a:extLst>
          </p:cNvPr>
          <p:cNvSpPr>
            <a:spLocks noGrp="1"/>
          </p:cNvSpPr>
          <p:nvPr>
            <p:ph idx="1"/>
          </p:nvPr>
        </p:nvSpPr>
        <p:spPr>
          <a:xfrm>
            <a:off x="902621" y="1781289"/>
            <a:ext cx="8596668" cy="3295422"/>
          </a:xfrm>
        </p:spPr>
        <p:txBody>
          <a:bodyPr/>
          <a:lstStyle/>
          <a:p>
            <a:pPr marL="0" indent="0">
              <a:buNone/>
            </a:pPr>
            <a:endParaRPr lang="en-US"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US" sz="2400" dirty="0">
                <a:latin typeface="Arial" panose="020B0604020202020204" pitchFamily="34" charset="0"/>
                <a:cs typeface="Arial" panose="020B0604020202020204" pitchFamily="34" charset="0"/>
              </a:rPr>
              <a:t>Talking, reading and singing with Amira daily, will build up her confidence</a:t>
            </a:r>
          </a:p>
          <a:p>
            <a:pPr>
              <a:buFont typeface="Arial" panose="020B0604020202020204" pitchFamily="34" charset="0"/>
              <a:buChar char="•"/>
            </a:pPr>
            <a:r>
              <a:rPr lang="en-US" sz="2400" dirty="0">
                <a:latin typeface="Arial" panose="020B0604020202020204" pitchFamily="34" charset="0"/>
                <a:cs typeface="Arial" panose="020B0604020202020204" pitchFamily="34" charset="0"/>
              </a:rPr>
              <a:t>Constant love and reassurance, set up routines, gentle social play in safe and familiar places.</a:t>
            </a:r>
          </a:p>
          <a:p>
            <a:pPr marL="0" indent="0">
              <a:buNone/>
            </a:pPr>
            <a:endParaRPr lang="en-US" sz="2400" dirty="0">
              <a:latin typeface="Arial" panose="020B0604020202020204" pitchFamily="34" charset="0"/>
              <a:cs typeface="Arial" panose="020B0604020202020204" pitchFamily="34" charset="0"/>
            </a:endParaRPr>
          </a:p>
          <a:p>
            <a:pPr marL="0" indent="0" algn="r">
              <a:buNone/>
            </a:pPr>
            <a:r>
              <a:rPr lang="en-US" dirty="0">
                <a:latin typeface="Arial" panose="020B0604020202020204" pitchFamily="34" charset="0"/>
                <a:cs typeface="Arial" panose="020B0604020202020204" pitchFamily="34" charset="0"/>
              </a:rPr>
              <a:t>SROUFE, L.A. </a:t>
            </a:r>
            <a:r>
              <a:rPr lang="en-US" i="1" dirty="0">
                <a:latin typeface="Arial" panose="020B0604020202020204" pitchFamily="34" charset="0"/>
                <a:cs typeface="Arial" panose="020B0604020202020204" pitchFamily="34" charset="0"/>
              </a:rPr>
              <a:t>et al.</a:t>
            </a:r>
            <a:r>
              <a:rPr lang="en-US" dirty="0">
                <a:latin typeface="Arial" panose="020B0604020202020204" pitchFamily="34" charset="0"/>
                <a:cs typeface="Arial" panose="020B0604020202020204" pitchFamily="34" charset="0"/>
              </a:rPr>
              <a:t> (1999)</a:t>
            </a:r>
          </a:p>
          <a:p>
            <a:pPr marL="0" indent="0" algn="r">
              <a:buNone/>
            </a:pPr>
            <a:endParaRPr lang="en-US" sz="2400" dirty="0">
              <a:latin typeface="Arial" panose="020B0604020202020204" pitchFamily="34" charset="0"/>
              <a:cs typeface="Arial" panose="020B0604020202020204" pitchFamily="34" charset="0"/>
            </a:endParaRPr>
          </a:p>
          <a:p>
            <a:pPr marL="0" indent="0">
              <a:buNone/>
            </a:pP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7983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4ACDC-72FD-A35B-7599-C4F5A3D2A549}"/>
              </a:ext>
            </a:extLst>
          </p:cNvPr>
          <p:cNvSpPr>
            <a:spLocks noGrp="1"/>
          </p:cNvSpPr>
          <p:nvPr>
            <p:ph type="title"/>
          </p:nvPr>
        </p:nvSpPr>
        <p:spPr>
          <a:xfrm>
            <a:off x="729464" y="493840"/>
            <a:ext cx="10515600" cy="857882"/>
          </a:xfrm>
        </p:spPr>
        <p:txBody>
          <a:bodyPr>
            <a:normAutofit fontScale="90000"/>
          </a:bodyPr>
          <a:lstStyle/>
          <a:p>
            <a:r>
              <a:rPr lang="en-GB" sz="3100" b="1" dirty="0">
                <a:latin typeface="Arial" panose="020B0604020202020204" pitchFamily="34" charset="0"/>
                <a:cs typeface="Arial" panose="020B0604020202020204" pitchFamily="34" charset="0"/>
              </a:rPr>
              <a:t>Developmental changes in early childhood (Amira) </a:t>
            </a:r>
            <a:br>
              <a:rPr lang="en-GB" b="1" dirty="0"/>
            </a:br>
            <a:endParaRPr lang="en-GB" b="1" dirty="0"/>
          </a:p>
        </p:txBody>
      </p:sp>
      <p:graphicFrame>
        <p:nvGraphicFramePr>
          <p:cNvPr id="8" name="Table 8">
            <a:extLst>
              <a:ext uri="{FF2B5EF4-FFF2-40B4-BE49-F238E27FC236}">
                <a16:creationId xmlns:a16="http://schemas.microsoft.com/office/drawing/2014/main" id="{D2CFF457-6CF2-396B-ABFF-1602B7646FF1}"/>
              </a:ext>
            </a:extLst>
          </p:cNvPr>
          <p:cNvGraphicFramePr>
            <a:graphicFrameLocks noGrp="1"/>
          </p:cNvGraphicFramePr>
          <p:nvPr>
            <p:ph idx="1"/>
            <p:extLst>
              <p:ext uri="{D42A27DB-BD31-4B8C-83A1-F6EECF244321}">
                <p14:modId xmlns:p14="http://schemas.microsoft.com/office/powerpoint/2010/main" val="3274651474"/>
              </p:ext>
            </p:extLst>
          </p:nvPr>
        </p:nvGraphicFramePr>
        <p:xfrm>
          <a:off x="729464" y="1351722"/>
          <a:ext cx="10309597" cy="5235335"/>
        </p:xfrm>
        <a:graphic>
          <a:graphicData uri="http://schemas.openxmlformats.org/drawingml/2006/table">
            <a:tbl>
              <a:tblPr firstRow="1" bandRow="1">
                <a:tableStyleId>{5C22544A-7EE6-4342-B048-85BDC9FD1C3A}</a:tableStyleId>
              </a:tblPr>
              <a:tblGrid>
                <a:gridCol w="4933608">
                  <a:extLst>
                    <a:ext uri="{9D8B030D-6E8A-4147-A177-3AD203B41FA5}">
                      <a16:colId xmlns:a16="http://schemas.microsoft.com/office/drawing/2014/main" val="543263264"/>
                    </a:ext>
                  </a:extLst>
                </a:gridCol>
                <a:gridCol w="5375989">
                  <a:extLst>
                    <a:ext uri="{9D8B030D-6E8A-4147-A177-3AD203B41FA5}">
                      <a16:colId xmlns:a16="http://schemas.microsoft.com/office/drawing/2014/main" val="2522799924"/>
                    </a:ext>
                  </a:extLst>
                </a:gridCol>
              </a:tblGrid>
              <a:tr h="1033669">
                <a:tc>
                  <a:txBody>
                    <a:bodyPr/>
                    <a:lstStyle/>
                    <a:p>
                      <a:r>
                        <a:rPr lang="en-GB" sz="2000" dirty="0">
                          <a:solidFill>
                            <a:schemeClr val="tx1"/>
                          </a:solidFill>
                          <a:latin typeface="Arial" panose="020B0604020202020204" pitchFamily="34" charset="0"/>
                          <a:cs typeface="Arial" panose="020B0604020202020204" pitchFamily="34" charset="0"/>
                        </a:rPr>
                        <a:t>Physical Development </a:t>
                      </a:r>
                    </a:p>
                  </a:txBody>
                  <a:tcPr/>
                </a:tc>
                <a:tc>
                  <a:txBody>
                    <a:bodyPr/>
                    <a:lstStyle/>
                    <a:p>
                      <a:r>
                        <a:rPr lang="en-GB" sz="2000" dirty="0">
                          <a:solidFill>
                            <a:schemeClr val="tx1"/>
                          </a:solidFill>
                          <a:latin typeface="Arial" panose="020B0604020202020204" pitchFamily="34" charset="0"/>
                          <a:cs typeface="Arial" panose="020B0604020202020204" pitchFamily="34" charset="0"/>
                        </a:rPr>
                        <a:t>Intellectual/Language </a:t>
                      </a:r>
                    </a:p>
                  </a:txBody>
                  <a:tcPr/>
                </a:tc>
                <a:extLst>
                  <a:ext uri="{0D108BD9-81ED-4DB2-BD59-A6C34878D82A}">
                    <a16:rowId xmlns:a16="http://schemas.microsoft.com/office/drawing/2014/main" val="3914513337"/>
                  </a:ext>
                </a:extLst>
              </a:tr>
              <a:tr h="1884216">
                <a:tc>
                  <a:txBody>
                    <a:bodyPr/>
                    <a:lstStyle/>
                    <a:p>
                      <a:pPr marL="285750" indent="-285750">
                        <a:buFont typeface="Arial" panose="020B0604020202020204" pitchFamily="34" charset="0"/>
                        <a:buChar char="•"/>
                      </a:pPr>
                      <a:r>
                        <a:rPr lang="en-US" sz="1800" b="0" dirty="0">
                          <a:solidFill>
                            <a:schemeClr val="tx1"/>
                          </a:solidFill>
                          <a:latin typeface="Arial" panose="020B0604020202020204" pitchFamily="34" charset="0"/>
                          <a:cs typeface="Arial" panose="020B0604020202020204" pitchFamily="34" charset="0"/>
                        </a:rPr>
                        <a:t>Climbing up and down the stairs, using her hands to play with Play-Doh</a:t>
                      </a:r>
                    </a:p>
                    <a:p>
                      <a:pPr marL="285750" indent="-285750">
                        <a:buFont typeface="Arial" panose="020B0604020202020204" pitchFamily="34" charset="0"/>
                        <a:buChar char="•"/>
                      </a:pPr>
                      <a:r>
                        <a:rPr lang="en-US" sz="1800" b="0" dirty="0">
                          <a:solidFill>
                            <a:schemeClr val="tx1"/>
                          </a:solidFill>
                          <a:latin typeface="Arial" panose="020B0604020202020204" pitchFamily="34" charset="0"/>
                          <a:cs typeface="Arial" panose="020B0604020202020204" pitchFamily="34" charset="0"/>
                        </a:rPr>
                        <a:t>Drawing circles, building bocks</a:t>
                      </a:r>
                    </a:p>
                    <a:p>
                      <a:pPr marL="285750" indent="-285750">
                        <a:buFont typeface="Arial" panose="020B0604020202020204" pitchFamily="34" charset="0"/>
                        <a:buChar char="•"/>
                      </a:pPr>
                      <a:r>
                        <a:rPr lang="en-US" sz="1800" b="0" dirty="0">
                          <a:solidFill>
                            <a:schemeClr val="tx1"/>
                          </a:solidFill>
                          <a:latin typeface="Arial" panose="020B0604020202020204" pitchFamily="34" charset="0"/>
                          <a:cs typeface="Arial" panose="020B0604020202020204" pitchFamily="34" charset="0"/>
                        </a:rPr>
                        <a:t>Throw and kicking a ball</a:t>
                      </a:r>
                      <a:endParaRPr lang="en-GB" sz="1800" b="0" dirty="0">
                        <a:solidFill>
                          <a:schemeClr val="tx1"/>
                        </a:solidFill>
                        <a:latin typeface="Arial" panose="020B0604020202020204" pitchFamily="34" charset="0"/>
                        <a:cs typeface="Arial" panose="020B0604020202020204" pitchFamily="34" charset="0"/>
                      </a:endParaRPr>
                    </a:p>
                  </a:txBody>
                  <a:tcPr/>
                </a:tc>
                <a:tc>
                  <a:txBody>
                    <a:bodyPr/>
                    <a:lstStyle/>
                    <a:p>
                      <a:pPr marL="285750" indent="-285750">
                        <a:buFont typeface="Arial" panose="020B0604020202020204" pitchFamily="34" charset="0"/>
                        <a:buChar char="•"/>
                      </a:pPr>
                      <a:r>
                        <a:rPr lang="en-US" sz="1800">
                          <a:solidFill>
                            <a:schemeClr val="tx1"/>
                          </a:solidFill>
                          <a:latin typeface="Arial" panose="020B0604020202020204" pitchFamily="34" charset="0"/>
                          <a:cs typeface="Arial" panose="020B0604020202020204" pitchFamily="34" charset="0"/>
                        </a:rPr>
                        <a:t>Support with </a:t>
                      </a:r>
                      <a:r>
                        <a:rPr lang="en-US" sz="1800" dirty="0">
                          <a:solidFill>
                            <a:schemeClr val="tx1"/>
                          </a:solidFill>
                          <a:latin typeface="Arial" panose="020B0604020202020204" pitchFamily="34" charset="0"/>
                          <a:cs typeface="Arial" panose="020B0604020202020204" pitchFamily="34" charset="0"/>
                        </a:rPr>
                        <a:t>t</a:t>
                      </a:r>
                      <a:r>
                        <a:rPr lang="en-US" sz="1800">
                          <a:solidFill>
                            <a:schemeClr val="tx1"/>
                          </a:solidFill>
                          <a:latin typeface="Arial" panose="020B0604020202020204" pitchFamily="34" charset="0"/>
                          <a:cs typeface="Arial" panose="020B0604020202020204" pitchFamily="34" charset="0"/>
                        </a:rPr>
                        <a:t>alking</a:t>
                      </a:r>
                      <a:r>
                        <a:rPr lang="en-US" sz="1800" dirty="0">
                          <a:solidFill>
                            <a:schemeClr val="tx1"/>
                          </a:solidFill>
                          <a:latin typeface="Arial" panose="020B0604020202020204" pitchFamily="34" charset="0"/>
                          <a:cs typeface="Arial" panose="020B0604020202020204" pitchFamily="34" charset="0"/>
                        </a:rPr>
                        <a:t>, reading stories aloud, singing</a:t>
                      </a:r>
                    </a:p>
                    <a:p>
                      <a:pPr marL="285750" indent="-285750">
                        <a:buFont typeface="Arial" panose="020B0604020202020204" pitchFamily="34" charset="0"/>
                        <a:buChar char="•"/>
                      </a:pPr>
                      <a:r>
                        <a:rPr lang="en-US" sz="1800" dirty="0">
                          <a:solidFill>
                            <a:schemeClr val="tx1"/>
                          </a:solidFill>
                          <a:latin typeface="Arial" panose="020B0604020202020204" pitchFamily="34" charset="0"/>
                          <a:cs typeface="Arial" panose="020B0604020202020204" pitchFamily="34" charset="0"/>
                        </a:rPr>
                        <a:t>Encourage expressions</a:t>
                      </a:r>
                    </a:p>
                    <a:p>
                      <a:pPr marL="285750" indent="-285750">
                        <a:buFont typeface="Arial" panose="020B0604020202020204" pitchFamily="34" charset="0"/>
                        <a:buChar char="•"/>
                      </a:pPr>
                      <a:r>
                        <a:rPr lang="en-US" sz="1800" dirty="0">
                          <a:solidFill>
                            <a:schemeClr val="tx1"/>
                          </a:solidFill>
                          <a:latin typeface="Arial" panose="020B0604020202020204" pitchFamily="34" charset="0"/>
                          <a:cs typeface="Arial" panose="020B0604020202020204" pitchFamily="34" charset="0"/>
                        </a:rPr>
                        <a:t>Showing understanding to Amira’s learns words and meanings</a:t>
                      </a:r>
                      <a:endParaRPr lang="en-GB" sz="18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464111229"/>
                  </a:ext>
                </a:extLst>
              </a:tr>
              <a:tr h="560500">
                <a:tc>
                  <a:txBody>
                    <a:bodyPr/>
                    <a:lstStyle/>
                    <a:p>
                      <a:r>
                        <a:rPr lang="en-GB" sz="2000" b="1" dirty="0">
                          <a:solidFill>
                            <a:schemeClr val="tx1"/>
                          </a:solidFill>
                          <a:latin typeface="Arial" panose="020B0604020202020204" pitchFamily="34" charset="0"/>
                          <a:cs typeface="Arial" panose="020B0604020202020204" pitchFamily="34" charset="0"/>
                        </a:rPr>
                        <a:t>Emotional </a:t>
                      </a:r>
                    </a:p>
                  </a:txBody>
                  <a:tcPr>
                    <a:solidFill>
                      <a:schemeClr val="accent1"/>
                    </a:solidFill>
                  </a:tcPr>
                </a:tc>
                <a:tc>
                  <a:txBody>
                    <a:bodyPr/>
                    <a:lstStyle/>
                    <a:p>
                      <a:r>
                        <a:rPr lang="en-GB" sz="2000" b="1" dirty="0">
                          <a:solidFill>
                            <a:schemeClr val="tx1"/>
                          </a:solidFill>
                          <a:latin typeface="Arial" panose="020B0604020202020204" pitchFamily="34" charset="0"/>
                          <a:cs typeface="Arial" panose="020B0604020202020204" pitchFamily="34" charset="0"/>
                        </a:rPr>
                        <a:t>Social </a:t>
                      </a:r>
                    </a:p>
                  </a:txBody>
                  <a:tcPr>
                    <a:solidFill>
                      <a:schemeClr val="accent1"/>
                    </a:solidFill>
                  </a:tcPr>
                </a:tc>
                <a:extLst>
                  <a:ext uri="{0D108BD9-81ED-4DB2-BD59-A6C34878D82A}">
                    <a16:rowId xmlns:a16="http://schemas.microsoft.com/office/drawing/2014/main" val="1715305541"/>
                  </a:ext>
                </a:extLst>
              </a:tr>
              <a:tr h="1756950">
                <a:tc>
                  <a:txBody>
                    <a:bodyPr/>
                    <a:lstStyle/>
                    <a:p>
                      <a:pPr marL="285750" indent="-285750">
                        <a:buFont typeface="Arial" panose="020B0604020202020204" pitchFamily="34" charset="0"/>
                        <a:buChar char="•"/>
                      </a:pPr>
                      <a:r>
                        <a:rPr lang="en-US" sz="1800" dirty="0">
                          <a:latin typeface="Arial" panose="020B0604020202020204" pitchFamily="34" charset="0"/>
                          <a:cs typeface="Arial" panose="020B0604020202020204" pitchFamily="34" charset="0"/>
                        </a:rPr>
                        <a:t>Improving their skills to control their emotions to cope with stressful scenarios</a:t>
                      </a:r>
                    </a:p>
                    <a:p>
                      <a:pPr marL="285750" indent="-285750">
                        <a:buFont typeface="Arial" panose="020B0604020202020204" pitchFamily="34" charset="0"/>
                        <a:buChar char="•"/>
                      </a:pPr>
                      <a:r>
                        <a:rPr lang="en-US" sz="1800" dirty="0">
                          <a:latin typeface="Arial" panose="020B0604020202020204" pitchFamily="34" charset="0"/>
                          <a:cs typeface="Arial" panose="020B0604020202020204" pitchFamily="34" charset="0"/>
                        </a:rPr>
                        <a:t>Worry that the care giver will never return</a:t>
                      </a:r>
                    </a:p>
                    <a:p>
                      <a:pPr marL="285750" indent="-285750">
                        <a:buFont typeface="Arial" panose="020B0604020202020204" pitchFamily="34" charset="0"/>
                        <a:buChar char="•"/>
                      </a:pPr>
                      <a:r>
                        <a:rPr lang="en-US" sz="1800" dirty="0">
                          <a:latin typeface="Arial" panose="020B0604020202020204" pitchFamily="34" charset="0"/>
                          <a:cs typeface="Arial" panose="020B0604020202020204" pitchFamily="34" charset="0"/>
                        </a:rPr>
                        <a:t>When the bond is safe, Amira will feel confident to explore around her</a:t>
                      </a:r>
                      <a:endParaRPr lang="en-GB" sz="1800" dirty="0">
                        <a:latin typeface="Arial" panose="020B0604020202020204" pitchFamily="34" charset="0"/>
                        <a:cs typeface="Arial" panose="020B0604020202020204" pitchFamily="34" charset="0"/>
                      </a:endParaRPr>
                    </a:p>
                  </a:txBody>
                  <a:tcPr/>
                </a:tc>
                <a:tc>
                  <a:txBody>
                    <a:bodyPr/>
                    <a:lstStyle/>
                    <a:p>
                      <a:pPr marL="285750" indent="-285750">
                        <a:buFont typeface="Arial" panose="020B0604020202020204" pitchFamily="34" charset="0"/>
                        <a:buChar char="•"/>
                      </a:pPr>
                      <a:r>
                        <a:rPr lang="en-US" sz="1800" dirty="0">
                          <a:solidFill>
                            <a:schemeClr val="tx1"/>
                          </a:solidFill>
                          <a:latin typeface="Arial" panose="020B0604020202020204" pitchFamily="34" charset="0"/>
                          <a:cs typeface="Arial" panose="020B0604020202020204" pitchFamily="34" charset="0"/>
                        </a:rPr>
                        <a:t>Confident to play and interact with others</a:t>
                      </a:r>
                    </a:p>
                    <a:p>
                      <a:pPr marL="285750" indent="-285750">
                        <a:buFont typeface="Arial" panose="020B0604020202020204" pitchFamily="34" charset="0"/>
                        <a:buChar char="•"/>
                      </a:pPr>
                      <a:r>
                        <a:rPr lang="en-US" sz="1800" dirty="0">
                          <a:solidFill>
                            <a:schemeClr val="tx1"/>
                          </a:solidFill>
                          <a:latin typeface="Arial" panose="020B0604020202020204" pitchFamily="34" charset="0"/>
                          <a:cs typeface="Arial" panose="020B0604020202020204" pitchFamily="34" charset="0"/>
                        </a:rPr>
                        <a:t>Let ger play near other children first without forcing her to share</a:t>
                      </a:r>
                    </a:p>
                    <a:p>
                      <a:pPr marL="285750" indent="-285750">
                        <a:buFont typeface="Arial" panose="020B0604020202020204" pitchFamily="34" charset="0"/>
                        <a:buChar char="•"/>
                      </a:pPr>
                      <a:r>
                        <a:rPr lang="en-US" sz="1800" dirty="0">
                          <a:solidFill>
                            <a:schemeClr val="tx1"/>
                          </a:solidFill>
                          <a:latin typeface="Arial" panose="020B0604020202020204" pitchFamily="34" charset="0"/>
                          <a:cs typeface="Arial" panose="020B0604020202020204" pitchFamily="34" charset="0"/>
                        </a:rPr>
                        <a:t>Parents should encourage Amira turn taking, sharing and greetings when playing with other children</a:t>
                      </a:r>
                    </a:p>
                  </a:txBody>
                  <a:tcPr/>
                </a:tc>
                <a:extLst>
                  <a:ext uri="{0D108BD9-81ED-4DB2-BD59-A6C34878D82A}">
                    <a16:rowId xmlns:a16="http://schemas.microsoft.com/office/drawing/2014/main" val="739851243"/>
                  </a:ext>
                </a:extLst>
              </a:tr>
            </a:tbl>
          </a:graphicData>
        </a:graphic>
      </p:graphicFrame>
    </p:spTree>
    <p:extLst>
      <p:ext uri="{BB962C8B-B14F-4D97-AF65-F5344CB8AC3E}">
        <p14:creationId xmlns:p14="http://schemas.microsoft.com/office/powerpoint/2010/main" val="414347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2F4633C2-B7A4-4C16-A9A4-6FB49DA38D03}"/>
              </a:ext>
            </a:extLst>
          </p:cNvPr>
          <p:cNvSpPr>
            <a:spLocks noGrp="1"/>
          </p:cNvSpPr>
          <p:nvPr>
            <p:ph idx="1"/>
          </p:nvPr>
        </p:nvSpPr>
        <p:spPr>
          <a:xfrm>
            <a:off x="865367" y="2098579"/>
            <a:ext cx="4702628" cy="1572274"/>
          </a:xfrm>
        </p:spPr>
        <p:txBody>
          <a:bodyPr vert="horz" lIns="91440" tIns="45720" rIns="91440" bIns="45720" rtlCol="0" anchor="t">
            <a:noAutofit/>
          </a:bodyPr>
          <a:lstStyle/>
          <a:p>
            <a:r>
              <a:rPr lang="en-GB" sz="2400" dirty="0">
                <a:latin typeface="Arial" panose="020B0604020202020204" pitchFamily="34" charset="0"/>
                <a:cs typeface="Arial" panose="020B0604020202020204" pitchFamily="34" charset="0"/>
              </a:rPr>
              <a:t>Born on 26.02.1907 London </a:t>
            </a:r>
          </a:p>
          <a:p>
            <a:r>
              <a:rPr lang="en-GB" sz="2400" dirty="0">
                <a:latin typeface="Arial" panose="020B0604020202020204" pitchFamily="34" charset="0"/>
                <a:cs typeface="Arial" panose="020B0604020202020204" pitchFamily="34" charset="0"/>
              </a:rPr>
              <a:t>Died on 02.09.1990  Scotland</a:t>
            </a:r>
          </a:p>
          <a:p>
            <a:pPr marL="0" indent="0">
              <a:buNone/>
            </a:pPr>
            <a:r>
              <a:rPr lang="en-GB" sz="1600" dirty="0">
                <a:latin typeface="Arial" panose="020B0604020202020204" pitchFamily="34" charset="0"/>
                <a:cs typeface="Arial" panose="020B0604020202020204" pitchFamily="34" charset="0"/>
              </a:rPr>
              <a:t>https://edmorata.es/autores/bowlby-john/</a:t>
            </a:r>
          </a:p>
          <a:p>
            <a:pPr marL="0" indent="0">
              <a:buNone/>
            </a:pPr>
            <a:endParaRPr lang="en-US" sz="2400" dirty="0">
              <a:latin typeface="Arial" panose="020B0604020202020204" pitchFamily="34" charset="0"/>
              <a:cs typeface="Arial" panose="020B0604020202020204" pitchFamily="34" charset="0"/>
            </a:endParaRPr>
          </a:p>
        </p:txBody>
      </p:sp>
      <p:pic>
        <p:nvPicPr>
          <p:cNvPr id="4" name="Picture 3" descr="A person with wrinkles on his face&#10;&#10;AI-generated content may be incorrect.">
            <a:extLst>
              <a:ext uri="{FF2B5EF4-FFF2-40B4-BE49-F238E27FC236}">
                <a16:creationId xmlns:a16="http://schemas.microsoft.com/office/drawing/2014/main" id="{896722E6-504F-5B87-495D-50A8782EE1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180720"/>
            <a:ext cx="4695825" cy="4438650"/>
          </a:xfrm>
          <a:prstGeom prst="rect">
            <a:avLst/>
          </a:prstGeom>
        </p:spPr>
      </p:pic>
      <p:sp>
        <p:nvSpPr>
          <p:cNvPr id="6" name="TextBox 5">
            <a:extLst>
              <a:ext uri="{FF2B5EF4-FFF2-40B4-BE49-F238E27FC236}">
                <a16:creationId xmlns:a16="http://schemas.microsoft.com/office/drawing/2014/main" id="{53C7FD53-59B8-E6AD-6BE7-4192C5DEE4A9}"/>
              </a:ext>
            </a:extLst>
          </p:cNvPr>
          <p:cNvSpPr txBox="1"/>
          <p:nvPr/>
        </p:nvSpPr>
        <p:spPr>
          <a:xfrm>
            <a:off x="1179443" y="1180720"/>
            <a:ext cx="3922644" cy="646331"/>
          </a:xfrm>
          <a:prstGeom prst="rect">
            <a:avLst/>
          </a:prstGeom>
          <a:noFill/>
        </p:spPr>
        <p:txBody>
          <a:bodyPr wrap="square" rtlCol="0">
            <a:spAutoFit/>
          </a:bodyPr>
          <a:lstStyle/>
          <a:p>
            <a:r>
              <a:rPr lang="en-US" sz="3600" dirty="0">
                <a:solidFill>
                  <a:schemeClr val="accent1"/>
                </a:solidFill>
                <a:latin typeface="Arial" panose="020B0604020202020204" pitchFamily="34" charset="0"/>
                <a:cs typeface="Arial" panose="020B0604020202020204" pitchFamily="34" charset="0"/>
              </a:rPr>
              <a:t>Jhon Bowlby</a:t>
            </a:r>
            <a:endParaRPr lang="en-GB" sz="36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7645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F4D40D9-8F83-DDF5-01D6-7656B9467E3F}"/>
              </a:ext>
            </a:extLst>
          </p:cNvPr>
          <p:cNvSpPr txBox="1"/>
          <p:nvPr/>
        </p:nvSpPr>
        <p:spPr>
          <a:xfrm>
            <a:off x="5565914" y="889843"/>
            <a:ext cx="3988904" cy="5078313"/>
          </a:xfrm>
          <a:prstGeom prst="rect">
            <a:avLst/>
          </a:prstGeom>
          <a:noFill/>
        </p:spPr>
        <p:txBody>
          <a:bodyPr wrap="square" rtlCol="0">
            <a:spAutoFit/>
          </a:bodyPr>
          <a:lstStyle/>
          <a:p>
            <a:r>
              <a:rPr lang="en-US" sz="2800" b="1" dirty="0">
                <a:solidFill>
                  <a:schemeClr val="accent1"/>
                </a:solidFill>
                <a:latin typeface="Arial" panose="020B0604020202020204" pitchFamily="34" charset="0"/>
                <a:cs typeface="Arial" panose="020B0604020202020204" pitchFamily="34" charset="0"/>
              </a:rPr>
              <a:t>BOWLBY’S THEORY OF ATTACHMENT</a:t>
            </a:r>
          </a:p>
          <a:p>
            <a:endParaRPr lang="en-US" sz="2800" b="1" dirty="0">
              <a:solidFill>
                <a:schemeClr val="accent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Infants are Born with an  instinct to stay close to their caregivers, they feel safety, comfort and protected.</a:t>
            </a:r>
          </a:p>
          <a:p>
            <a:endParaRPr lang="en-US"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Early bonding shapes a child cognitive, emotional and social development.</a:t>
            </a:r>
          </a:p>
          <a:p>
            <a:pPr algn="r"/>
            <a:r>
              <a:rPr lang="en-GB" sz="2400" dirty="0">
                <a:latin typeface="Arial" panose="020B0604020202020204" pitchFamily="34" charset="0"/>
                <a:cs typeface="Arial" panose="020B0604020202020204" pitchFamily="34" charset="0"/>
              </a:rPr>
              <a:t>Main, M. (1996) </a:t>
            </a:r>
          </a:p>
        </p:txBody>
      </p:sp>
      <p:pic>
        <p:nvPicPr>
          <p:cNvPr id="3" name="Picture 2" descr="A person kissing a baby&#10;&#10;AI-generated content may be incorrect.">
            <a:extLst>
              <a:ext uri="{FF2B5EF4-FFF2-40B4-BE49-F238E27FC236}">
                <a16:creationId xmlns:a16="http://schemas.microsoft.com/office/drawing/2014/main" id="{40E8D322-235E-0D7E-A798-A72917010A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2415" y="983145"/>
            <a:ext cx="3895725" cy="4933950"/>
          </a:xfrm>
          <a:prstGeom prst="rect">
            <a:avLst/>
          </a:prstGeom>
        </p:spPr>
      </p:pic>
    </p:spTree>
    <p:extLst>
      <p:ext uri="{BB962C8B-B14F-4D97-AF65-F5344CB8AC3E}">
        <p14:creationId xmlns:p14="http://schemas.microsoft.com/office/powerpoint/2010/main" val="435228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03B50-2993-1C6F-573C-A9BAAD2A2FD6}"/>
              </a:ext>
            </a:extLst>
          </p:cNvPr>
          <p:cNvSpPr>
            <a:spLocks noGrp="1"/>
          </p:cNvSpPr>
          <p:nvPr>
            <p:ph type="title"/>
          </p:nvPr>
        </p:nvSpPr>
        <p:spPr>
          <a:xfrm>
            <a:off x="876117" y="816638"/>
            <a:ext cx="8596668" cy="848139"/>
          </a:xfrm>
        </p:spPr>
        <p:txBody>
          <a:bodyPr>
            <a:normAutofit/>
          </a:bodyPr>
          <a:lstStyle/>
          <a:p>
            <a:r>
              <a:rPr lang="en-GB" sz="2800" b="1" dirty="0">
                <a:latin typeface="Arial" panose="020B0604020202020204" pitchFamily="34" charset="0"/>
                <a:cs typeface="Arial" panose="020B0604020202020204" pitchFamily="34" charset="0"/>
              </a:rPr>
              <a:t>APPLY THE THEORY TO AMIRA’S SITUATION</a:t>
            </a:r>
          </a:p>
        </p:txBody>
      </p:sp>
      <p:sp>
        <p:nvSpPr>
          <p:cNvPr id="6" name="Content Placeholder 5">
            <a:extLst>
              <a:ext uri="{FF2B5EF4-FFF2-40B4-BE49-F238E27FC236}">
                <a16:creationId xmlns:a16="http://schemas.microsoft.com/office/drawing/2014/main" id="{76C0E659-83BA-011C-382A-2260181273DC}"/>
              </a:ext>
            </a:extLst>
          </p:cNvPr>
          <p:cNvSpPr>
            <a:spLocks noGrp="1"/>
          </p:cNvSpPr>
          <p:nvPr>
            <p:ph idx="1"/>
          </p:nvPr>
        </p:nvSpPr>
        <p:spPr>
          <a:xfrm>
            <a:off x="876117" y="1802295"/>
            <a:ext cx="8596668" cy="2504661"/>
          </a:xfrm>
        </p:spPr>
        <p:txBody>
          <a:bodyPr>
            <a:normAutofit/>
          </a:bodyPr>
          <a:lstStyle/>
          <a:p>
            <a:r>
              <a:rPr lang="en-US" sz="2400" dirty="0">
                <a:latin typeface="Arial" panose="020B0604020202020204" pitchFamily="34" charset="0"/>
                <a:cs typeface="Arial" panose="020B0604020202020204" pitchFamily="34" charset="0"/>
              </a:rPr>
              <a:t>Amira, age 3, </a:t>
            </a:r>
          </a:p>
          <a:p>
            <a:r>
              <a:rPr lang="en-US" sz="2400" dirty="0">
                <a:latin typeface="Arial" panose="020B0604020202020204" pitchFamily="34" charset="0"/>
                <a:cs typeface="Arial" panose="020B0604020202020204" pitchFamily="34" charset="0"/>
              </a:rPr>
              <a:t>Is distress and anxious when separated from her caregivers</a:t>
            </a:r>
          </a:p>
          <a:p>
            <a:r>
              <a:rPr lang="en-US" sz="2400" dirty="0">
                <a:latin typeface="Arial" panose="020B0604020202020204" pitchFamily="34" charset="0"/>
                <a:cs typeface="Arial" panose="020B0604020202020204" pitchFamily="34" charset="0"/>
              </a:rPr>
              <a:t>Has very limited speech</a:t>
            </a:r>
          </a:p>
          <a:p>
            <a:r>
              <a:rPr lang="en-US" sz="2400" dirty="0">
                <a:latin typeface="Arial" panose="020B0604020202020204" pitchFamily="34" charset="0"/>
                <a:cs typeface="Arial" panose="020B0604020202020204" pitchFamily="34" charset="0"/>
              </a:rPr>
              <a:t>Avoids interacting and playing with other children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6796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B6303-CAF0-EE3D-9A29-43F027957F2A}"/>
              </a:ext>
            </a:extLst>
          </p:cNvPr>
          <p:cNvSpPr>
            <a:spLocks noGrp="1"/>
          </p:cNvSpPr>
          <p:nvPr>
            <p:ph type="title"/>
          </p:nvPr>
        </p:nvSpPr>
        <p:spPr>
          <a:xfrm>
            <a:off x="677334" y="914399"/>
            <a:ext cx="9261796" cy="875129"/>
          </a:xfrm>
        </p:spPr>
        <p:txBody>
          <a:bodyPr>
            <a:normAutofit fontScale="90000"/>
          </a:bodyPr>
          <a:lstStyle/>
          <a:p>
            <a:r>
              <a:rPr lang="en-GB" sz="2800" b="1" dirty="0">
                <a:latin typeface="Arial" panose="020B0604020202020204" pitchFamily="34" charset="0"/>
                <a:cs typeface="Arial" panose="020B0604020202020204" pitchFamily="34" charset="0"/>
              </a:rPr>
              <a:t>PROPOSE PRACTICAL STRATEGIES OR INTERVENTIONS FOR AMIRA </a:t>
            </a:r>
          </a:p>
        </p:txBody>
      </p:sp>
      <p:sp>
        <p:nvSpPr>
          <p:cNvPr id="3" name="Content Placeholder 2">
            <a:extLst>
              <a:ext uri="{FF2B5EF4-FFF2-40B4-BE49-F238E27FC236}">
                <a16:creationId xmlns:a16="http://schemas.microsoft.com/office/drawing/2014/main" id="{403452F9-05E9-043B-0D4E-0F6CE76E5EAE}"/>
              </a:ext>
            </a:extLst>
          </p:cNvPr>
          <p:cNvSpPr>
            <a:spLocks noGrp="1"/>
          </p:cNvSpPr>
          <p:nvPr>
            <p:ph idx="1"/>
          </p:nvPr>
        </p:nvSpPr>
        <p:spPr>
          <a:xfrm>
            <a:off x="677334" y="1975059"/>
            <a:ext cx="8596668" cy="4664280"/>
          </a:xfrm>
        </p:spPr>
        <p:txBody>
          <a:bodyPr>
            <a:normAutofit fontScale="92500" lnSpcReduction="10000"/>
          </a:bodyPr>
          <a:lstStyle/>
          <a:p>
            <a:pPr marL="0" indent="0">
              <a:buNone/>
            </a:pP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Consistent caregiving</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progressively separation</a:t>
            </a:r>
          </a:p>
          <a:p>
            <a:r>
              <a:rPr lang="en-GB" sz="2400" dirty="0">
                <a:latin typeface="Arial" panose="020B0604020202020204" pitchFamily="34" charset="0"/>
                <a:cs typeface="Arial" panose="020B0604020202020204" pitchFamily="34" charset="0"/>
              </a:rPr>
              <a:t>Routine and family time</a:t>
            </a:r>
          </a:p>
          <a:p>
            <a:r>
              <a:rPr lang="en-GB" sz="2400" dirty="0">
                <a:latin typeface="Arial" panose="020B0604020202020204" pitchFamily="34" charset="0"/>
                <a:cs typeface="Arial" panose="020B0604020202020204" pitchFamily="34" charset="0"/>
              </a:rPr>
              <a:t>Collaboration with a speech therapist or educator will support her confidence and general development</a:t>
            </a:r>
          </a:p>
          <a:p>
            <a:r>
              <a:rPr lang="en-GB" sz="2400" dirty="0">
                <a:latin typeface="Arial" panose="020B0604020202020204" pitchFamily="34" charset="0"/>
                <a:cs typeface="Arial" panose="020B0604020202020204" pitchFamily="34" charset="0"/>
              </a:rPr>
              <a:t>Regular caregivers</a:t>
            </a:r>
          </a:p>
          <a:p>
            <a:r>
              <a:rPr lang="en-GB" sz="2400" dirty="0">
                <a:latin typeface="Arial" panose="020B0604020202020204" pitchFamily="34" charset="0"/>
                <a:cs typeface="Arial" panose="020B0604020202020204" pitchFamily="34" charset="0"/>
              </a:rPr>
              <a:t>The emotional security also helps Amira in other areas of development such as social and language which difficult for her.</a:t>
            </a:r>
          </a:p>
          <a:p>
            <a:pPr marL="0" lvl="0" indent="0" algn="r">
              <a:spcBef>
                <a:spcPts val="0"/>
              </a:spcBef>
              <a:buClrTx/>
              <a:buSzTx/>
              <a:buNone/>
              <a:defRPr/>
            </a:pPr>
            <a:r>
              <a:rPr lang="en-US" sz="2400" dirty="0">
                <a:latin typeface="Arial" panose="020B0604020202020204" pitchFamily="34" charset="0"/>
                <a:cs typeface="Arial" panose="020B0604020202020204" pitchFamily="34" charset="0"/>
              </a:rPr>
              <a:t>Veríssimo, M.(2006) </a:t>
            </a:r>
            <a:endParaRPr lang="en-GB" sz="2400" dirty="0">
              <a:latin typeface="Arial" panose="020B0604020202020204" pitchFamily="34" charset="0"/>
              <a:cs typeface="Arial" panose="020B0604020202020204" pitchFamily="34" charset="0"/>
            </a:endParaRPr>
          </a:p>
          <a:p>
            <a:pPr marL="0" indent="0" algn="r">
              <a:buNone/>
            </a:pPr>
            <a:r>
              <a:rPr lang="en-US" sz="2400" dirty="0">
                <a:latin typeface="Arial" panose="020B0604020202020204" pitchFamily="34" charset="0"/>
                <a:cs typeface="Arial" panose="020B0604020202020204" pitchFamily="34" charset="0"/>
              </a:rPr>
              <a:t>Klatte, I. </a:t>
            </a:r>
            <a:r>
              <a:rPr lang="en-US" sz="2400" i="1" dirty="0">
                <a:latin typeface="Arial" panose="020B0604020202020204" pitchFamily="34" charset="0"/>
                <a:cs typeface="Arial" panose="020B0604020202020204" pitchFamily="34" charset="0"/>
              </a:rPr>
              <a:t>et al.</a:t>
            </a:r>
            <a:r>
              <a:rPr lang="en-US" sz="2400" dirty="0">
                <a:latin typeface="Arial" panose="020B0604020202020204" pitchFamily="34" charset="0"/>
                <a:cs typeface="Arial" panose="020B0604020202020204" pitchFamily="34" charset="0"/>
              </a:rPr>
              <a:t> (2025)</a:t>
            </a:r>
            <a:endParaRPr lang="en-GB" sz="2400" dirty="0">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3139369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48A36-34CF-EF83-5CF7-0B85DC70DD61}"/>
              </a:ext>
            </a:extLst>
          </p:cNvPr>
          <p:cNvSpPr>
            <a:spLocks noGrp="1"/>
          </p:cNvSpPr>
          <p:nvPr>
            <p:ph type="title"/>
          </p:nvPr>
        </p:nvSpPr>
        <p:spPr>
          <a:xfrm>
            <a:off x="740283" y="873697"/>
            <a:ext cx="8596668" cy="816429"/>
          </a:xfrm>
        </p:spPr>
        <p:txBody>
          <a:bodyPr>
            <a:normAutofit/>
          </a:bodyPr>
          <a:lstStyle/>
          <a:p>
            <a:r>
              <a:rPr lang="en-GB" sz="2800" b="1" dirty="0">
                <a:latin typeface="Arial" panose="020B0604020202020204" pitchFamily="34" charset="0"/>
                <a:cs typeface="Arial" panose="020B0604020202020204" pitchFamily="34" charset="0"/>
              </a:rPr>
              <a:t>‘NATURE AND NURTURE’</a:t>
            </a:r>
          </a:p>
        </p:txBody>
      </p:sp>
      <p:sp>
        <p:nvSpPr>
          <p:cNvPr id="3" name="Content Placeholder 2">
            <a:extLst>
              <a:ext uri="{FF2B5EF4-FFF2-40B4-BE49-F238E27FC236}">
                <a16:creationId xmlns:a16="http://schemas.microsoft.com/office/drawing/2014/main" id="{53EA41AD-E3E8-0694-0337-EA24D7DB9C21}"/>
              </a:ext>
            </a:extLst>
          </p:cNvPr>
          <p:cNvSpPr>
            <a:spLocks noGrp="1"/>
          </p:cNvSpPr>
          <p:nvPr>
            <p:ph idx="1"/>
          </p:nvPr>
        </p:nvSpPr>
        <p:spPr>
          <a:xfrm>
            <a:off x="851506" y="1888909"/>
            <a:ext cx="8596668" cy="4723927"/>
          </a:xfrm>
        </p:spPr>
        <p:txBody>
          <a:bodyPr>
            <a:normAutofit/>
          </a:bodyPr>
          <a:lstStyle/>
          <a:p>
            <a:pPr marL="0" indent="0">
              <a:buNone/>
            </a:pPr>
            <a:r>
              <a:rPr lang="en-US" sz="2400" b="1" dirty="0">
                <a:latin typeface="Arial" panose="020B0604020202020204" pitchFamily="34" charset="0"/>
                <a:cs typeface="Arial" panose="020B0604020202020204" pitchFamily="34" charset="0"/>
              </a:rPr>
              <a:t>Nature:</a:t>
            </a:r>
            <a:endParaRPr lang="en-US" sz="24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Her sensitive temperament makes her more anxious, shy and introverted </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Genetic reasons could also influence her rate of speech and language development.</a:t>
            </a:r>
          </a:p>
          <a:p>
            <a:pPr marL="0" indent="0">
              <a:buNone/>
            </a:pPr>
            <a:r>
              <a:rPr lang="en-US" sz="2000" b="1" dirty="0">
                <a:latin typeface="Arial" panose="020B0604020202020204" pitchFamily="34" charset="0"/>
                <a:cs typeface="Arial" panose="020B0604020202020204" pitchFamily="34" charset="0"/>
              </a:rPr>
              <a:t>Nurture:</a:t>
            </a:r>
          </a:p>
          <a:p>
            <a:pPr>
              <a:buFont typeface="Wingdings" panose="05000000000000000000" pitchFamily="2" charset="2"/>
              <a:buChar char="Ø"/>
            </a:pPr>
            <a:r>
              <a:rPr lang="en-US" sz="2000" dirty="0">
                <a:latin typeface="Arial" panose="020B0604020202020204" pitchFamily="34" charset="0"/>
                <a:cs typeface="Arial" panose="020B0604020202020204" pitchFamily="34" charset="0"/>
              </a:rPr>
              <a:t>According to Bolby’s Theory suggest that inconsistent or insecure caregiving can led to low confidence, separation anxiety ,low social relationships,</a:t>
            </a:r>
          </a:p>
          <a:p>
            <a:pPr marL="0" indent="0" algn="r">
              <a:buNone/>
            </a:pPr>
            <a:r>
              <a:rPr lang="en-US" sz="2400" dirty="0">
                <a:latin typeface="Arial" panose="020B0604020202020204" pitchFamily="34" charset="0"/>
                <a:cs typeface="Arial" panose="020B0604020202020204" pitchFamily="34" charset="0"/>
              </a:rPr>
              <a:t>Diamond, D. and Keefe, J.R. (2024)</a:t>
            </a:r>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4284491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24276-2A27-CE9E-F12D-84FC6C250D88}"/>
              </a:ext>
            </a:extLst>
          </p:cNvPr>
          <p:cNvSpPr>
            <a:spLocks noGrp="1"/>
          </p:cNvSpPr>
          <p:nvPr>
            <p:ph type="title"/>
          </p:nvPr>
        </p:nvSpPr>
        <p:spPr>
          <a:xfrm>
            <a:off x="677333" y="609600"/>
            <a:ext cx="9964163" cy="834887"/>
          </a:xfrm>
        </p:spPr>
        <p:txBody>
          <a:bodyPr>
            <a:noAutofit/>
          </a:bodyPr>
          <a:lstStyle/>
          <a:p>
            <a:r>
              <a:rPr lang="en-GB" sz="2800" b="1" dirty="0">
                <a:latin typeface="Arial" panose="020B0604020202020204" pitchFamily="34" charset="0"/>
                <a:cs typeface="Arial" panose="020B0604020202020204" pitchFamily="34" charset="0"/>
              </a:rPr>
              <a:t>CRITICAL EVALUATION OF BOWLBY’S ATTACHMENT THEORY </a:t>
            </a:r>
            <a:endParaRPr lang="en-GB" sz="2800" dirty="0">
              <a:latin typeface="Arial" panose="020B0604020202020204" pitchFamily="34" charset="0"/>
              <a:cs typeface="Arial" panose="020B0604020202020204" pitchFamily="34" charset="0"/>
            </a:endParaRPr>
          </a:p>
        </p:txBody>
      </p:sp>
      <p:graphicFrame>
        <p:nvGraphicFramePr>
          <p:cNvPr id="4" name="Table 4">
            <a:extLst>
              <a:ext uri="{FF2B5EF4-FFF2-40B4-BE49-F238E27FC236}">
                <a16:creationId xmlns:a16="http://schemas.microsoft.com/office/drawing/2014/main" id="{9CCBB395-7647-A660-58CD-12A3E496F526}"/>
              </a:ext>
            </a:extLst>
          </p:cNvPr>
          <p:cNvGraphicFramePr>
            <a:graphicFrameLocks noGrp="1"/>
          </p:cNvGraphicFramePr>
          <p:nvPr>
            <p:ph idx="1"/>
            <p:extLst>
              <p:ext uri="{D42A27DB-BD31-4B8C-83A1-F6EECF244321}">
                <p14:modId xmlns:p14="http://schemas.microsoft.com/office/powerpoint/2010/main" val="3074581493"/>
              </p:ext>
            </p:extLst>
          </p:nvPr>
        </p:nvGraphicFramePr>
        <p:xfrm>
          <a:off x="677333" y="1676400"/>
          <a:ext cx="9446974" cy="5133892"/>
        </p:xfrm>
        <a:graphic>
          <a:graphicData uri="http://schemas.openxmlformats.org/drawingml/2006/table">
            <a:tbl>
              <a:tblPr firstRow="1" bandRow="1">
                <a:tableStyleId>{5C22544A-7EE6-4342-B048-85BDC9FD1C3A}</a:tableStyleId>
              </a:tblPr>
              <a:tblGrid>
                <a:gridCol w="4723487">
                  <a:extLst>
                    <a:ext uri="{9D8B030D-6E8A-4147-A177-3AD203B41FA5}">
                      <a16:colId xmlns:a16="http://schemas.microsoft.com/office/drawing/2014/main" val="414531455"/>
                    </a:ext>
                  </a:extLst>
                </a:gridCol>
                <a:gridCol w="4723487">
                  <a:extLst>
                    <a:ext uri="{9D8B030D-6E8A-4147-A177-3AD203B41FA5}">
                      <a16:colId xmlns:a16="http://schemas.microsoft.com/office/drawing/2014/main" val="3932381930"/>
                    </a:ext>
                  </a:extLst>
                </a:gridCol>
              </a:tblGrid>
              <a:tr h="512859">
                <a:tc>
                  <a:txBody>
                    <a:bodyPr/>
                    <a:lstStyle/>
                    <a:p>
                      <a:r>
                        <a:rPr lang="en-GB" sz="2800" dirty="0">
                          <a:solidFill>
                            <a:schemeClr val="tx1"/>
                          </a:solidFill>
                        </a:rPr>
                        <a:t>Strengths </a:t>
                      </a:r>
                    </a:p>
                  </a:txBody>
                  <a:tcPr marL="74751" marR="74751"/>
                </a:tc>
                <a:tc>
                  <a:txBody>
                    <a:bodyPr/>
                    <a:lstStyle/>
                    <a:p>
                      <a:r>
                        <a:rPr lang="en-GB" sz="2800" dirty="0">
                          <a:solidFill>
                            <a:schemeClr val="tx1"/>
                          </a:solidFill>
                        </a:rPr>
                        <a:t>Limitations </a:t>
                      </a:r>
                    </a:p>
                  </a:txBody>
                  <a:tcPr marL="74751" marR="74751"/>
                </a:tc>
                <a:extLst>
                  <a:ext uri="{0D108BD9-81ED-4DB2-BD59-A6C34878D82A}">
                    <a16:rowId xmlns:a16="http://schemas.microsoft.com/office/drawing/2014/main" val="3773198479"/>
                  </a:ext>
                </a:extLst>
              </a:tr>
              <a:tr h="4615732">
                <a:tc>
                  <a:txBody>
                    <a:bodyPr/>
                    <a:lstStyle/>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It's important to highlight the essential of early emotional on a child’s growth</a:t>
                      </a:r>
                    </a:p>
                    <a:p>
                      <a:pPr marL="0" indent="0">
                        <a:buFont typeface="Arial" panose="020B0604020202020204" pitchFamily="34" charset="0"/>
                        <a:buNone/>
                      </a:pPr>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Bowlby’s concept of secure base provide useful framework to support Amira’s development through constant loving caregiving to strengthen her confidence and independency</a:t>
                      </a:r>
                    </a:p>
                    <a:p>
                      <a:pPr marL="0" indent="0">
                        <a:buFont typeface="Arial" panose="020B0604020202020204" pitchFamily="34" charset="0"/>
                        <a:buNone/>
                      </a:pPr>
                      <a:endParaRPr lang="en-GB" sz="2000" dirty="0">
                        <a:latin typeface="Arial" panose="020B0604020202020204" pitchFamily="34" charset="0"/>
                        <a:cs typeface="Arial" panose="020B0604020202020204" pitchFamily="34" charset="0"/>
                      </a:endParaRPr>
                    </a:p>
                  </a:txBody>
                  <a:tcPr marL="74751" marR="74751"/>
                </a:tc>
                <a:tc>
                  <a:txBody>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Bowlby focused strongly on mother as primary attachment </a:t>
                      </a:r>
                    </a:p>
                    <a:p>
                      <a:pPr marL="0" indent="0">
                        <a:buFont typeface="Arial" panose="020B0604020202020204" pitchFamily="34" charset="0"/>
                        <a:buNone/>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Bowlby’s theory was developed in Western society, where independence is valued</a:t>
                      </a:r>
                    </a:p>
                    <a:p>
                      <a:pPr marL="0" indent="0" algn="r">
                        <a:buFont typeface="Arial" panose="020B0604020202020204" pitchFamily="34" charset="0"/>
                        <a:buNone/>
                      </a:pPr>
                      <a:r>
                        <a:rPr lang="en-US" sz="2000" dirty="0"/>
                        <a:t>Chaudhary, N.(2017)</a:t>
                      </a:r>
                      <a:endParaRPr lang="en-GB" sz="2000" dirty="0">
                        <a:latin typeface="Arial" panose="020B0604020202020204" pitchFamily="34" charset="0"/>
                        <a:cs typeface="Arial" panose="020B0604020202020204" pitchFamily="34" charset="0"/>
                      </a:endParaRPr>
                    </a:p>
                    <a:p>
                      <a:pPr marL="0" indent="0" algn="r">
                        <a:buFont typeface="Arial" panose="020B0604020202020204" pitchFamily="34" charset="0"/>
                        <a:buNone/>
                      </a:pPr>
                      <a:r>
                        <a:rPr lang="en-US" sz="2000" dirty="0"/>
                        <a:t>)</a:t>
                      </a: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txBody>
                  <a:tcPr marL="74751" marR="74751"/>
                </a:tc>
                <a:extLst>
                  <a:ext uri="{0D108BD9-81ED-4DB2-BD59-A6C34878D82A}">
                    <a16:rowId xmlns:a16="http://schemas.microsoft.com/office/drawing/2014/main" val="3120634238"/>
                  </a:ext>
                </a:extLst>
              </a:tr>
            </a:tbl>
          </a:graphicData>
        </a:graphic>
      </p:graphicFrame>
    </p:spTree>
    <p:extLst>
      <p:ext uri="{BB962C8B-B14F-4D97-AF65-F5344CB8AC3E}">
        <p14:creationId xmlns:p14="http://schemas.microsoft.com/office/powerpoint/2010/main" val="2707232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48E24-A4D0-87D3-742B-C24116390ABF}"/>
              </a:ext>
            </a:extLst>
          </p:cNvPr>
          <p:cNvSpPr>
            <a:spLocks noGrp="1"/>
          </p:cNvSpPr>
          <p:nvPr>
            <p:ph type="title"/>
          </p:nvPr>
        </p:nvSpPr>
        <p:spPr>
          <a:xfrm>
            <a:off x="730343" y="861391"/>
            <a:ext cx="8596668" cy="768626"/>
          </a:xfrm>
        </p:spPr>
        <p:txBody>
          <a:bodyPr>
            <a:noAutofit/>
          </a:bodyPr>
          <a:lstStyle/>
          <a:p>
            <a:r>
              <a:rPr lang="en-GB" sz="2800" b="1"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0CF5B0CC-4B0C-3B67-5BC6-215AE0D61602}"/>
              </a:ext>
            </a:extLst>
          </p:cNvPr>
          <p:cNvSpPr>
            <a:spLocks noGrp="1"/>
          </p:cNvSpPr>
          <p:nvPr>
            <p:ph idx="1"/>
          </p:nvPr>
        </p:nvSpPr>
        <p:spPr>
          <a:xfrm>
            <a:off x="838200" y="1908286"/>
            <a:ext cx="8875643" cy="2743227"/>
          </a:xfrm>
        </p:spPr>
        <p:txBody>
          <a:bodyPr>
            <a:normAutofit/>
          </a:bodyPr>
          <a:lstStyle/>
          <a:p>
            <a:pPr marL="0" indent="0">
              <a:buNone/>
            </a:pPr>
            <a:r>
              <a:rPr lang="en-US" sz="2400" dirty="0">
                <a:latin typeface="Arial" panose="020B0604020202020204" pitchFamily="34" charset="0"/>
                <a:cs typeface="Arial" panose="020B0604020202020204" pitchFamily="34" charset="0"/>
              </a:rPr>
              <a:t>Amira has demonstrated insecure attachment, according to Jhon Bowlby’s attachment theory, which affects her emotional, social and language development, Providing support, consistent responsive, and nurturing care, along with opportunities for social and language stimulation, can help Amira improving her confidence, communication and develop relationships skills</a:t>
            </a:r>
          </a:p>
          <a:p>
            <a:pPr marL="0" indent="0">
              <a:buNone/>
            </a:pPr>
            <a:endParaRPr lang="en-US" sz="2400" dirty="0"/>
          </a:p>
          <a:p>
            <a:pPr marL="0" indent="0">
              <a:buNone/>
            </a:pPr>
            <a:endParaRPr lang="en-GB" dirty="0"/>
          </a:p>
        </p:txBody>
      </p:sp>
    </p:spTree>
    <p:extLst>
      <p:ext uri="{BB962C8B-B14F-4D97-AF65-F5344CB8AC3E}">
        <p14:creationId xmlns:p14="http://schemas.microsoft.com/office/powerpoint/2010/main" val="681124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149B5-45EA-F517-ABA2-0BC235B22D91}"/>
              </a:ext>
            </a:extLst>
          </p:cNvPr>
          <p:cNvSpPr>
            <a:spLocks noGrp="1"/>
          </p:cNvSpPr>
          <p:nvPr>
            <p:ph type="title"/>
          </p:nvPr>
        </p:nvSpPr>
        <p:spPr>
          <a:xfrm>
            <a:off x="838200" y="914400"/>
            <a:ext cx="8596668" cy="675861"/>
          </a:xfrm>
        </p:spPr>
        <p:txBody>
          <a:bodyPr>
            <a:normAutofit/>
          </a:bodyPr>
          <a:lstStyle/>
          <a:p>
            <a:r>
              <a:rPr lang="en-GB" sz="2800" b="1" dirty="0">
                <a:latin typeface="Arial" panose="020B0604020202020204" pitchFamily="34" charset="0"/>
                <a:cs typeface="Arial" panose="020B0604020202020204" pitchFamily="34" charset="0"/>
              </a:rPr>
              <a:t>REFERENCE LIST </a:t>
            </a:r>
          </a:p>
        </p:txBody>
      </p:sp>
      <p:sp>
        <p:nvSpPr>
          <p:cNvPr id="3" name="Content Placeholder 2">
            <a:extLst>
              <a:ext uri="{FF2B5EF4-FFF2-40B4-BE49-F238E27FC236}">
                <a16:creationId xmlns:a16="http://schemas.microsoft.com/office/drawing/2014/main" id="{16FF05A7-7B0C-635B-8A6D-92BD8A3BF30D}"/>
              </a:ext>
            </a:extLst>
          </p:cNvPr>
          <p:cNvSpPr>
            <a:spLocks noGrp="1"/>
          </p:cNvSpPr>
          <p:nvPr>
            <p:ph idx="1"/>
          </p:nvPr>
        </p:nvSpPr>
        <p:spPr>
          <a:xfrm>
            <a:off x="838200" y="1398104"/>
            <a:ext cx="10515600" cy="4922147"/>
          </a:xfrm>
        </p:spPr>
        <p:txBody>
          <a:bodyPr>
            <a:normAutofit/>
          </a:bodyPr>
          <a:lstStyle/>
          <a:p>
            <a:pPr marL="0" indent="0">
              <a:buNone/>
            </a:pPr>
            <a:endParaRPr lang="en-GB" sz="2600" dirty="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Drazheva</a:t>
            </a:r>
            <a:r>
              <a:rPr lang="en-US" dirty="0">
                <a:latin typeface="Arial" panose="020B0604020202020204" pitchFamily="34" charset="0"/>
                <a:cs typeface="Arial" panose="020B0604020202020204" pitchFamily="34" charset="0"/>
              </a:rPr>
              <a:t>, E. (2025) ‘A Case Study Analysis of Separation Anxiety in the Effect of the Maternal and Paternal Role on Separation Anxiety in Early Childhood’, </a:t>
            </a:r>
            <a:r>
              <a:rPr lang="en-US" i="1" dirty="0">
                <a:latin typeface="Arial" panose="020B0604020202020204" pitchFamily="34" charset="0"/>
                <a:cs typeface="Arial" panose="020B0604020202020204" pitchFamily="34" charset="0"/>
              </a:rPr>
              <a:t>Global Psychotherapist</a:t>
            </a:r>
            <a:r>
              <a:rPr lang="en-US" dirty="0">
                <a:latin typeface="Arial" panose="020B0604020202020204" pitchFamily="34" charset="0"/>
                <a:cs typeface="Arial" panose="020B0604020202020204" pitchFamily="34" charset="0"/>
              </a:rPr>
              <a:t>, 5(2), pp. 106–113. Available at: </a:t>
            </a:r>
            <a:r>
              <a:rPr lang="en-US" dirty="0">
                <a:latin typeface="Arial" panose="020B0604020202020204" pitchFamily="34" charset="0"/>
                <a:cs typeface="Arial" panose="020B0604020202020204" pitchFamily="34" charset="0"/>
                <a:hlinkClick r:id="rId3"/>
              </a:rPr>
              <a:t>https://doi.org/10.52982/lkj279</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Main, M. (1996) ‘Introduction to the Special Section on Attachment and Psychopathology: 2. Overview of the Field of Attachment’, </a:t>
            </a:r>
            <a:r>
              <a:rPr lang="en-US" i="1" dirty="0">
                <a:latin typeface="Arial" panose="020B0604020202020204" pitchFamily="34" charset="0"/>
                <a:cs typeface="Arial" panose="020B0604020202020204" pitchFamily="34" charset="0"/>
              </a:rPr>
              <a:t>Journal of consulting and clinical psychology</a:t>
            </a:r>
            <a:r>
              <a:rPr lang="en-US" dirty="0">
                <a:latin typeface="Arial" panose="020B0604020202020204" pitchFamily="34" charset="0"/>
                <a:cs typeface="Arial" panose="020B0604020202020204" pitchFamily="34" charset="0"/>
              </a:rPr>
              <a:t>, 64(2), pp. 237–243. Available at: https://doi.org/10.1037/0022-006X.64.2.237.</a:t>
            </a:r>
          </a:p>
          <a:p>
            <a:r>
              <a:rPr lang="en-US" dirty="0">
                <a:latin typeface="Arial" panose="020B0604020202020204" pitchFamily="34" charset="0"/>
                <a:cs typeface="Arial" panose="020B0604020202020204" pitchFamily="34" charset="0"/>
              </a:rPr>
              <a:t>SROUFE, L.A. </a:t>
            </a:r>
            <a:r>
              <a:rPr lang="en-US" i="1" dirty="0">
                <a:latin typeface="Arial" panose="020B0604020202020204" pitchFamily="34" charset="0"/>
                <a:cs typeface="Arial" panose="020B0604020202020204" pitchFamily="34" charset="0"/>
              </a:rPr>
              <a:t>et al.</a:t>
            </a:r>
            <a:r>
              <a:rPr lang="en-US" dirty="0">
                <a:latin typeface="Arial" panose="020B0604020202020204" pitchFamily="34" charset="0"/>
                <a:cs typeface="Arial" panose="020B0604020202020204" pitchFamily="34" charset="0"/>
              </a:rPr>
              <a:t> (1999) ‘Implications of attachment theory for developmental psychopathology’, </a:t>
            </a:r>
            <a:r>
              <a:rPr lang="en-US" i="1" dirty="0">
                <a:latin typeface="Arial" panose="020B0604020202020204" pitchFamily="34" charset="0"/>
                <a:cs typeface="Arial" panose="020B0604020202020204" pitchFamily="34" charset="0"/>
              </a:rPr>
              <a:t>Development and psychopathology</a:t>
            </a:r>
            <a:r>
              <a:rPr lang="en-US" dirty="0">
                <a:latin typeface="Arial" panose="020B0604020202020204" pitchFamily="34" charset="0"/>
                <a:cs typeface="Arial" panose="020B0604020202020204" pitchFamily="34" charset="0"/>
              </a:rPr>
              <a:t>, 11(1), pp. 1–13. Available at: </a:t>
            </a:r>
            <a:r>
              <a:rPr lang="en-US" dirty="0">
                <a:latin typeface="Arial" panose="020B0604020202020204" pitchFamily="34" charset="0"/>
                <a:cs typeface="Arial" panose="020B0604020202020204" pitchFamily="34" charset="0"/>
                <a:hlinkClick r:id="rId4"/>
              </a:rPr>
              <a:t>https://doi.org/10.1017/S0954579499001923</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Veríssimo, M. and Salvaterra, F. (2006) ‘Maternal secure-base scripts and children’s attachment security in an adopted sample’, </a:t>
            </a:r>
            <a:r>
              <a:rPr lang="en-US" i="1" dirty="0">
                <a:latin typeface="Arial" panose="020B0604020202020204" pitchFamily="34" charset="0"/>
                <a:cs typeface="Arial" panose="020B0604020202020204" pitchFamily="34" charset="0"/>
              </a:rPr>
              <a:t>Attachment &amp; human development</a:t>
            </a:r>
            <a:r>
              <a:rPr lang="en-US" dirty="0">
                <a:latin typeface="Arial" panose="020B0604020202020204" pitchFamily="34" charset="0"/>
                <a:cs typeface="Arial" panose="020B0604020202020204" pitchFamily="34" charset="0"/>
              </a:rPr>
              <a:t>, 8(3), pp. 261–273. Available at: </a:t>
            </a:r>
            <a:r>
              <a:rPr lang="en-US" dirty="0">
                <a:latin typeface="Arial" panose="020B0604020202020204" pitchFamily="34" charset="0"/>
                <a:cs typeface="Arial" panose="020B0604020202020204" pitchFamily="34" charset="0"/>
                <a:hlinkClick r:id="rId5"/>
              </a:rPr>
              <a:t>https://doi.org/10.1080/14616730600856149</a:t>
            </a:r>
            <a:r>
              <a:rPr lang="en-US" dirty="0">
                <a:latin typeface="Arial" panose="020B0604020202020204" pitchFamily="34" charset="0"/>
                <a:cs typeface="Arial" panose="020B0604020202020204" pitchFamily="34" charset="0"/>
              </a:rPr>
              <a:t>.</a:t>
            </a:r>
          </a:p>
          <a:p>
            <a:endParaRPr lang="en-GB" sz="2400" dirty="0"/>
          </a:p>
        </p:txBody>
      </p:sp>
    </p:spTree>
    <p:extLst>
      <p:ext uri="{BB962C8B-B14F-4D97-AF65-F5344CB8AC3E}">
        <p14:creationId xmlns:p14="http://schemas.microsoft.com/office/powerpoint/2010/main" val="17904097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5FCF30-9E96-9CEC-6F95-FE2A44BFABA0}"/>
              </a:ext>
            </a:extLst>
          </p:cNvPr>
          <p:cNvSpPr>
            <a:spLocks noGrp="1"/>
          </p:cNvSpPr>
          <p:nvPr>
            <p:ph idx="1"/>
          </p:nvPr>
        </p:nvSpPr>
        <p:spPr>
          <a:xfrm>
            <a:off x="836359" y="1034154"/>
            <a:ext cx="9447328" cy="4412489"/>
          </a:xfrm>
        </p:spPr>
        <p:txBody>
          <a:bodyPr>
            <a:normAutofit/>
          </a:bodyPr>
          <a:lstStyle/>
          <a:p>
            <a:r>
              <a:rPr lang="en-US" sz="1900" dirty="0">
                <a:latin typeface="Arial" panose="020B0604020202020204" pitchFamily="34" charset="0"/>
                <a:cs typeface="Arial" panose="020B0604020202020204" pitchFamily="34" charset="0"/>
              </a:rPr>
              <a:t>Klatte, I. </a:t>
            </a:r>
            <a:r>
              <a:rPr lang="en-US" sz="1900" i="1" dirty="0">
                <a:latin typeface="Arial" panose="020B0604020202020204" pitchFamily="34" charset="0"/>
                <a:cs typeface="Arial" panose="020B0604020202020204" pitchFamily="34" charset="0"/>
              </a:rPr>
              <a:t>et al.</a:t>
            </a:r>
            <a:r>
              <a:rPr lang="en-US" sz="1900" dirty="0">
                <a:latin typeface="Arial" panose="020B0604020202020204" pitchFamily="34" charset="0"/>
                <a:cs typeface="Arial" panose="020B0604020202020204" pitchFamily="34" charset="0"/>
              </a:rPr>
              <a:t> (2025) ‘Collaborative working with Parents of Children with DLD in Speech and Language Therapy: Identifying Dutch Speech and Language Therapists’ barriers to enhancing practice’, </a:t>
            </a:r>
            <a:r>
              <a:rPr lang="en-US" sz="1900" i="1" dirty="0">
                <a:latin typeface="Arial" panose="020B0604020202020204" pitchFamily="34" charset="0"/>
                <a:cs typeface="Arial" panose="020B0604020202020204" pitchFamily="34" charset="0"/>
              </a:rPr>
              <a:t>Research in developmental disabilities</a:t>
            </a:r>
            <a:r>
              <a:rPr lang="en-US" sz="1900" dirty="0">
                <a:latin typeface="Arial" panose="020B0604020202020204" pitchFamily="34" charset="0"/>
                <a:cs typeface="Arial" panose="020B0604020202020204" pitchFamily="34" charset="0"/>
              </a:rPr>
              <a:t>, 156(NA). Available at: </a:t>
            </a:r>
            <a:r>
              <a:rPr lang="en-US" sz="1900" dirty="0">
                <a:latin typeface="Arial" panose="020B0604020202020204" pitchFamily="34" charset="0"/>
                <a:cs typeface="Arial" panose="020B0604020202020204" pitchFamily="34" charset="0"/>
                <a:hlinkClick r:id="rId2"/>
              </a:rPr>
              <a:t>https://doi.org/10.1016/j.ridd.2024.104882</a:t>
            </a:r>
            <a:r>
              <a:rPr lang="en-US" sz="1900" dirty="0">
                <a:latin typeface="Arial" panose="020B0604020202020204" pitchFamily="34" charset="0"/>
                <a:cs typeface="Arial" panose="020B0604020202020204" pitchFamily="34" charset="0"/>
              </a:rPr>
              <a:t>.</a:t>
            </a:r>
          </a:p>
          <a:p>
            <a:r>
              <a:rPr lang="en-US" sz="1900" dirty="0">
                <a:latin typeface="Arial" panose="020B0604020202020204" pitchFamily="34" charset="0"/>
                <a:cs typeface="Arial" panose="020B0604020202020204" pitchFamily="34" charset="0"/>
              </a:rPr>
              <a:t>Diamond, D. and Keefe, J.R. (2024) ‘Separation Anxiety: The Core of Attachment and Separation-Individuation’, </a:t>
            </a:r>
            <a:r>
              <a:rPr lang="en-US" sz="1900" i="1" dirty="0">
                <a:latin typeface="Arial" panose="020B0604020202020204" pitchFamily="34" charset="0"/>
                <a:cs typeface="Arial" panose="020B0604020202020204" pitchFamily="34" charset="0"/>
              </a:rPr>
              <a:t>The Psychoanalytic study of the child</a:t>
            </a:r>
            <a:r>
              <a:rPr lang="en-US" sz="1900" dirty="0">
                <a:latin typeface="Arial" panose="020B0604020202020204" pitchFamily="34" charset="0"/>
                <a:cs typeface="Arial" panose="020B0604020202020204" pitchFamily="34" charset="0"/>
              </a:rPr>
              <a:t>, 77(1), pp. 251–274. Available at: </a:t>
            </a:r>
            <a:r>
              <a:rPr lang="en-US" sz="1900" dirty="0">
                <a:latin typeface="Arial" panose="020B0604020202020204" pitchFamily="34" charset="0"/>
                <a:cs typeface="Arial" panose="020B0604020202020204" pitchFamily="34" charset="0"/>
                <a:hlinkClick r:id="rId3"/>
              </a:rPr>
              <a:t>https://doi.org/10.1080/00797308.2023.2284588</a:t>
            </a:r>
            <a:r>
              <a:rPr lang="en-US" sz="1900" dirty="0">
                <a:latin typeface="Arial" panose="020B0604020202020204" pitchFamily="34" charset="0"/>
                <a:cs typeface="Arial" panose="020B0604020202020204" pitchFamily="34" charset="0"/>
              </a:rPr>
              <a:t>.</a:t>
            </a:r>
          </a:p>
          <a:p>
            <a:r>
              <a:rPr lang="en-US" sz="1900" i="1" dirty="0">
                <a:latin typeface="Arial" panose="020B0604020202020204" pitchFamily="34" charset="0"/>
                <a:cs typeface="Arial" panose="020B0604020202020204" pitchFamily="34" charset="0"/>
              </a:rPr>
              <a:t>McKnight, A.S. (2024) ‘BOWLBY’S ATTACHMENT THEORY AND BOWEN’S FAMILY SYSTEM THEORY: THEIR DIFFERENCES AND THE IMPLICATIONS FOR CLINICAL PRACTICE’, Family systems, 18(2), pp. 81–96.</a:t>
            </a:r>
          </a:p>
          <a:p>
            <a:r>
              <a:rPr lang="en-US" sz="1900" i="1" dirty="0">
                <a:latin typeface="Arial" panose="020B0604020202020204" pitchFamily="34" charset="0"/>
                <a:cs typeface="Arial" panose="020B0604020202020204" pitchFamily="34" charset="0"/>
              </a:rPr>
              <a:t>Chaudhary, N. and Keller, H. (2017) ‘Is the Mother Essential for Attachment?’, in The Cultural Nature of Attachment. The MIT Press. Available at: https://doi.org/10.7551/mitpress/9780262036900.003.0005.</a:t>
            </a:r>
          </a:p>
          <a:p>
            <a:endParaRPr lang="en-US" sz="2600" dirty="0">
              <a:latin typeface="Arial" panose="020B0604020202020204" pitchFamily="34" charset="0"/>
              <a:cs typeface="Arial" panose="020B0604020202020204" pitchFamily="34" charset="0"/>
            </a:endParaRPr>
          </a:p>
          <a:p>
            <a:endParaRPr lang="en-US" dirty="0"/>
          </a:p>
          <a:p>
            <a:endParaRPr lang="en-US" dirty="0"/>
          </a:p>
          <a:p>
            <a:endParaRPr lang="en-GB" dirty="0"/>
          </a:p>
        </p:txBody>
      </p:sp>
    </p:spTree>
    <p:extLst>
      <p:ext uri="{BB962C8B-B14F-4D97-AF65-F5344CB8AC3E}">
        <p14:creationId xmlns:p14="http://schemas.microsoft.com/office/powerpoint/2010/main" val="365468886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1028</Words>
  <Application>Microsoft Office PowerPoint</Application>
  <PresentationFormat>Widescreen</PresentationFormat>
  <Paragraphs>95</Paragraphs>
  <Slides>13</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Trebuchet MS</vt:lpstr>
      <vt:lpstr>Wingdings</vt:lpstr>
      <vt:lpstr>Wingdings 3</vt:lpstr>
      <vt:lpstr>Facet</vt:lpstr>
      <vt:lpstr>Psychology in Health and Social Care LCHS401 Assignment 1: Individual Presentation</vt:lpstr>
      <vt:lpstr>PowerPoint Presentation</vt:lpstr>
      <vt:lpstr>EARLY CHILDHOOD 3-5 AMIRA</vt:lpstr>
      <vt:lpstr>Developmental changes in early childhood (Amira)  </vt:lpstr>
      <vt:lpstr>PowerPoint Presentation</vt:lpstr>
      <vt:lpstr>PowerPoint Presentation</vt:lpstr>
      <vt:lpstr>APPLY THE THEORY TO AMIRA’S SITUATION</vt:lpstr>
      <vt:lpstr>PROPOSE PRACTICAL STRATEGIES OR INTERVENTIONS FOR AMIRA </vt:lpstr>
      <vt:lpstr>‘NATURE AND NURTURE’</vt:lpstr>
      <vt:lpstr>CRITICAL EVALUATION OF BOWLBY’S ATTACHMENT THEORY </vt:lpstr>
      <vt:lpstr>CONCLUSION:</vt:lpstr>
      <vt:lpstr>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Bianca Sanfilippo</dc:creator>
  <cp:lastModifiedBy>Erika Lopez</cp:lastModifiedBy>
  <cp:revision>50</cp:revision>
  <dcterms:created xsi:type="dcterms:W3CDTF">2023-06-15T09:39:33Z</dcterms:created>
  <dcterms:modified xsi:type="dcterms:W3CDTF">2025-11-17T00:03:35Z</dcterms:modified>
</cp:coreProperties>
</file>