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7"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71" r:id="rId12"/>
    <p:sldId id="267" r:id="rId13"/>
    <p:sldId id="270"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645DA4-5A97-4E60-97A9-E7A577079383}" v="231" dt="2022-11-20T17:47:17.616"/>
    <p1510:client id="{39AEE966-DF1B-4581-8C48-469A8C95633A}" v="145" dt="2022-11-13T21:55:46.679"/>
    <p1510:client id="{557F1BA1-89B9-4DDA-A1F6-185A2FF07FF7}" v="29" dt="2022-11-21T21:47:18.798"/>
    <p1510:client id="{8E89D6C6-5537-472C-8391-D2A41900D939}" v="181" dt="2022-11-22T21:32:45.585"/>
    <p1510:client id="{BA44B026-4BC1-42D9-9BDC-93FC67F99067}" v="3" dt="2022-11-21T21:54:24.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59" d="100"/>
          <a:sy n="59" d="100"/>
        </p:scale>
        <p:origin x="88"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940B4E-372E-4622-AAB9-8572C767C186}" type="doc">
      <dgm:prSet loTypeId="urn:microsoft.com/office/officeart/2005/8/layout/vProcess5" loCatId="process" qsTypeId="urn:microsoft.com/office/officeart/2005/8/quickstyle/simple2" qsCatId="simple" csTypeId="urn:microsoft.com/office/officeart/2005/8/colors/accent0_3" csCatId="mainScheme" phldr="1"/>
      <dgm:spPr/>
      <dgm:t>
        <a:bodyPr/>
        <a:lstStyle/>
        <a:p>
          <a:endParaRPr lang="en-US"/>
        </a:p>
      </dgm:t>
    </dgm:pt>
    <dgm:pt modelId="{E17C734C-EB28-48DB-B445-BD15739E6E65}">
      <dgm:prSet/>
      <dgm:spPr/>
      <dgm:t>
        <a:bodyPr/>
        <a:lstStyle/>
        <a:p>
          <a:pPr rtl="0"/>
          <a:r>
            <a:rPr lang="en-US" dirty="0"/>
            <a:t>Marks and Spencer is the most popular brand and most popular retail </a:t>
          </a:r>
          <a:r>
            <a:rPr lang="en-US" dirty="0" err="1"/>
            <a:t>organisation</a:t>
          </a:r>
          <a:r>
            <a:rPr lang="en-US" dirty="0"/>
            <a:t> in the UK</a:t>
          </a:r>
          <a:r>
            <a:rPr lang="en-US" b="1" dirty="0">
              <a:latin typeface="Grandview Display"/>
            </a:rPr>
            <a:t> </a:t>
          </a:r>
          <a:r>
            <a:rPr lang="en-US" b="0" dirty="0">
              <a:latin typeface="Grandview Display"/>
            </a:rPr>
            <a:t>since 1884</a:t>
          </a:r>
          <a:r>
            <a:rPr lang="en-US" b="0" dirty="0"/>
            <a:t>.</a:t>
          </a:r>
          <a:endParaRPr lang="en-US" b="0" dirty="0">
            <a:latin typeface="Grandview Display"/>
          </a:endParaRPr>
        </a:p>
      </dgm:t>
    </dgm:pt>
    <dgm:pt modelId="{28ED441D-4775-4D1B-820E-AC36CCC57AE4}" type="parTrans" cxnId="{7AE79D17-8C64-4DA9-8264-6C051B9B3C64}">
      <dgm:prSet/>
      <dgm:spPr/>
      <dgm:t>
        <a:bodyPr/>
        <a:lstStyle/>
        <a:p>
          <a:endParaRPr lang="en-GB"/>
        </a:p>
      </dgm:t>
    </dgm:pt>
    <dgm:pt modelId="{CE760155-9463-40A6-A4AA-70236F9C9A2D}" type="sibTrans" cxnId="{7AE79D17-8C64-4DA9-8264-6C051B9B3C64}">
      <dgm:prSet/>
      <dgm:spPr/>
      <dgm:t>
        <a:bodyPr/>
        <a:lstStyle/>
        <a:p>
          <a:endParaRPr lang="en-GB"/>
        </a:p>
      </dgm:t>
    </dgm:pt>
    <dgm:pt modelId="{FF15AC89-F540-446B-82C2-999AEA0E2A64}">
      <dgm:prSet phldr="0"/>
      <dgm:spPr/>
      <dgm:t>
        <a:bodyPr/>
        <a:lstStyle/>
        <a:p>
          <a:r>
            <a:rPr lang="en-US" dirty="0"/>
            <a:t>It has its headquarters in Paddington, London (Shail, 2022</a:t>
          </a:r>
          <a:r>
            <a:rPr lang="en-US" b="1" dirty="0"/>
            <a:t>).</a:t>
          </a:r>
          <a:endParaRPr lang="en-US" dirty="0"/>
        </a:p>
      </dgm:t>
    </dgm:pt>
    <dgm:pt modelId="{5A956386-BAF7-4F25-A472-E66E6ED264CA}" type="parTrans" cxnId="{90B0C135-1E86-40D1-87EA-A6E531DB4FFE}">
      <dgm:prSet/>
      <dgm:spPr/>
      <dgm:t>
        <a:bodyPr/>
        <a:lstStyle/>
        <a:p>
          <a:endParaRPr lang="en-GB"/>
        </a:p>
      </dgm:t>
    </dgm:pt>
    <dgm:pt modelId="{548A9A34-1235-4B1C-9697-D133D4FBEC62}" type="sibTrans" cxnId="{90B0C135-1E86-40D1-87EA-A6E531DB4FFE}">
      <dgm:prSet/>
      <dgm:spPr/>
      <dgm:t>
        <a:bodyPr/>
        <a:lstStyle/>
        <a:p>
          <a:endParaRPr lang="en-GB"/>
        </a:p>
      </dgm:t>
    </dgm:pt>
    <dgm:pt modelId="{4B7179A9-A56C-44B6-8AE5-950C22432918}">
      <dgm:prSet phldr="0"/>
      <dgm:spPr/>
      <dgm:t>
        <a:bodyPr/>
        <a:lstStyle/>
        <a:p>
          <a:pPr rtl="0"/>
          <a:r>
            <a:rPr lang="en-US" dirty="0"/>
            <a:t>This company sells clothing, cosmetics, and home and </a:t>
          </a:r>
          <a:r>
            <a:rPr lang="en-US" dirty="0">
              <a:latin typeface="Calibri Light" panose="020F0302020204030204"/>
            </a:rPr>
            <a:t>food products</a:t>
          </a:r>
          <a:r>
            <a:rPr lang="en-US" dirty="0"/>
            <a:t>.</a:t>
          </a:r>
        </a:p>
      </dgm:t>
    </dgm:pt>
    <dgm:pt modelId="{240A89D1-3AEA-41DC-8594-D05C931C4A54}" type="parTrans" cxnId="{882D6326-BC8E-4ADD-9E94-1AF50FA5E85B}">
      <dgm:prSet/>
      <dgm:spPr/>
      <dgm:t>
        <a:bodyPr/>
        <a:lstStyle/>
        <a:p>
          <a:endParaRPr lang="en-GB"/>
        </a:p>
      </dgm:t>
    </dgm:pt>
    <dgm:pt modelId="{54BB257B-4182-4C35-A4D2-7C71DCFBDC37}" type="sibTrans" cxnId="{882D6326-BC8E-4ADD-9E94-1AF50FA5E85B}">
      <dgm:prSet/>
      <dgm:spPr/>
      <dgm:t>
        <a:bodyPr/>
        <a:lstStyle/>
        <a:p>
          <a:endParaRPr lang="en-GB"/>
        </a:p>
      </dgm:t>
    </dgm:pt>
    <dgm:pt modelId="{DB699A5C-594C-4CB2-9824-A83507AE3175}" type="pres">
      <dgm:prSet presAssocID="{E4940B4E-372E-4622-AAB9-8572C767C186}" presName="outerComposite" presStyleCnt="0">
        <dgm:presLayoutVars>
          <dgm:chMax val="5"/>
          <dgm:dir/>
          <dgm:resizeHandles val="exact"/>
        </dgm:presLayoutVars>
      </dgm:prSet>
      <dgm:spPr/>
    </dgm:pt>
    <dgm:pt modelId="{B9B61B29-FD54-435D-B7FC-D17B705980F8}" type="pres">
      <dgm:prSet presAssocID="{E4940B4E-372E-4622-AAB9-8572C767C186}" presName="dummyMaxCanvas" presStyleCnt="0">
        <dgm:presLayoutVars/>
      </dgm:prSet>
      <dgm:spPr/>
    </dgm:pt>
    <dgm:pt modelId="{3C04DDB7-7DCA-4E09-97BD-F9114A9D53B8}" type="pres">
      <dgm:prSet presAssocID="{E4940B4E-372E-4622-AAB9-8572C767C186}" presName="ThreeNodes_1" presStyleLbl="node1" presStyleIdx="0" presStyleCnt="3">
        <dgm:presLayoutVars>
          <dgm:bulletEnabled val="1"/>
        </dgm:presLayoutVars>
      </dgm:prSet>
      <dgm:spPr/>
    </dgm:pt>
    <dgm:pt modelId="{8DF7CDB7-8634-49FB-955D-E68C48EB0163}" type="pres">
      <dgm:prSet presAssocID="{E4940B4E-372E-4622-AAB9-8572C767C186}" presName="ThreeNodes_2" presStyleLbl="node1" presStyleIdx="1" presStyleCnt="3">
        <dgm:presLayoutVars>
          <dgm:bulletEnabled val="1"/>
        </dgm:presLayoutVars>
      </dgm:prSet>
      <dgm:spPr/>
    </dgm:pt>
    <dgm:pt modelId="{163D7DB8-17E9-42DC-92C5-255D164F2D44}" type="pres">
      <dgm:prSet presAssocID="{E4940B4E-372E-4622-AAB9-8572C767C186}" presName="ThreeNodes_3" presStyleLbl="node1" presStyleIdx="2" presStyleCnt="3">
        <dgm:presLayoutVars>
          <dgm:bulletEnabled val="1"/>
        </dgm:presLayoutVars>
      </dgm:prSet>
      <dgm:spPr/>
    </dgm:pt>
    <dgm:pt modelId="{FB90C6A5-8664-49C2-A143-08945D72D2B0}" type="pres">
      <dgm:prSet presAssocID="{E4940B4E-372E-4622-AAB9-8572C767C186}" presName="ThreeConn_1-2" presStyleLbl="fgAccFollowNode1" presStyleIdx="0" presStyleCnt="2">
        <dgm:presLayoutVars>
          <dgm:bulletEnabled val="1"/>
        </dgm:presLayoutVars>
      </dgm:prSet>
      <dgm:spPr/>
    </dgm:pt>
    <dgm:pt modelId="{619E8E8F-BEED-4F3A-A5A5-F9B5F48384FC}" type="pres">
      <dgm:prSet presAssocID="{E4940B4E-372E-4622-AAB9-8572C767C186}" presName="ThreeConn_2-3" presStyleLbl="fgAccFollowNode1" presStyleIdx="1" presStyleCnt="2">
        <dgm:presLayoutVars>
          <dgm:bulletEnabled val="1"/>
        </dgm:presLayoutVars>
      </dgm:prSet>
      <dgm:spPr/>
    </dgm:pt>
    <dgm:pt modelId="{1D424D22-D819-49EC-937C-127647990C53}" type="pres">
      <dgm:prSet presAssocID="{E4940B4E-372E-4622-AAB9-8572C767C186}" presName="ThreeNodes_1_text" presStyleLbl="node1" presStyleIdx="2" presStyleCnt="3">
        <dgm:presLayoutVars>
          <dgm:bulletEnabled val="1"/>
        </dgm:presLayoutVars>
      </dgm:prSet>
      <dgm:spPr/>
    </dgm:pt>
    <dgm:pt modelId="{EE625FD9-4D9D-48E0-A9CF-E91D05DEE6A3}" type="pres">
      <dgm:prSet presAssocID="{E4940B4E-372E-4622-AAB9-8572C767C186}" presName="ThreeNodes_2_text" presStyleLbl="node1" presStyleIdx="2" presStyleCnt="3">
        <dgm:presLayoutVars>
          <dgm:bulletEnabled val="1"/>
        </dgm:presLayoutVars>
      </dgm:prSet>
      <dgm:spPr/>
    </dgm:pt>
    <dgm:pt modelId="{D219390E-6F77-4497-9022-5FD44D7674BB}" type="pres">
      <dgm:prSet presAssocID="{E4940B4E-372E-4622-AAB9-8572C767C186}" presName="ThreeNodes_3_text" presStyleLbl="node1" presStyleIdx="2" presStyleCnt="3">
        <dgm:presLayoutVars>
          <dgm:bulletEnabled val="1"/>
        </dgm:presLayoutVars>
      </dgm:prSet>
      <dgm:spPr/>
    </dgm:pt>
  </dgm:ptLst>
  <dgm:cxnLst>
    <dgm:cxn modelId="{23769C12-94C1-4A19-B6D7-51F5D4B67702}" type="presOf" srcId="{E4940B4E-372E-4622-AAB9-8572C767C186}" destId="{DB699A5C-594C-4CB2-9824-A83507AE3175}" srcOrd="0" destOrd="0" presId="urn:microsoft.com/office/officeart/2005/8/layout/vProcess5"/>
    <dgm:cxn modelId="{7AE79D17-8C64-4DA9-8264-6C051B9B3C64}" srcId="{E4940B4E-372E-4622-AAB9-8572C767C186}" destId="{E17C734C-EB28-48DB-B445-BD15739E6E65}" srcOrd="0" destOrd="0" parTransId="{28ED441D-4775-4D1B-820E-AC36CCC57AE4}" sibTransId="{CE760155-9463-40A6-A4AA-70236F9C9A2D}"/>
    <dgm:cxn modelId="{882D6326-BC8E-4ADD-9E94-1AF50FA5E85B}" srcId="{E4940B4E-372E-4622-AAB9-8572C767C186}" destId="{4B7179A9-A56C-44B6-8AE5-950C22432918}" srcOrd="2" destOrd="0" parTransId="{240A89D1-3AEA-41DC-8594-D05C931C4A54}" sibTransId="{54BB257B-4182-4C35-A4D2-7C71DCFBDC37}"/>
    <dgm:cxn modelId="{90B0C135-1E86-40D1-87EA-A6E531DB4FFE}" srcId="{E4940B4E-372E-4622-AAB9-8572C767C186}" destId="{FF15AC89-F540-446B-82C2-999AEA0E2A64}" srcOrd="1" destOrd="0" parTransId="{5A956386-BAF7-4F25-A472-E66E6ED264CA}" sibTransId="{548A9A34-1235-4B1C-9697-D133D4FBEC62}"/>
    <dgm:cxn modelId="{5A1ADD59-ADB5-4D8B-87EF-E760BD5D1EA0}" type="presOf" srcId="{CE760155-9463-40A6-A4AA-70236F9C9A2D}" destId="{FB90C6A5-8664-49C2-A143-08945D72D2B0}" srcOrd="0" destOrd="0" presId="urn:microsoft.com/office/officeart/2005/8/layout/vProcess5"/>
    <dgm:cxn modelId="{C0B0B991-F9C8-4233-AFDE-FE0A452B5BDF}" type="presOf" srcId="{E17C734C-EB28-48DB-B445-BD15739E6E65}" destId="{3C04DDB7-7DCA-4E09-97BD-F9114A9D53B8}" srcOrd="0" destOrd="0" presId="urn:microsoft.com/office/officeart/2005/8/layout/vProcess5"/>
    <dgm:cxn modelId="{19A6B29C-8E37-4867-8F41-8A427D321317}" type="presOf" srcId="{4B7179A9-A56C-44B6-8AE5-950C22432918}" destId="{D219390E-6F77-4497-9022-5FD44D7674BB}" srcOrd="1" destOrd="0" presId="urn:microsoft.com/office/officeart/2005/8/layout/vProcess5"/>
    <dgm:cxn modelId="{0D9FEDA5-E3FB-4B46-B582-C1ED304C008A}" type="presOf" srcId="{E17C734C-EB28-48DB-B445-BD15739E6E65}" destId="{1D424D22-D819-49EC-937C-127647990C53}" srcOrd="1" destOrd="0" presId="urn:microsoft.com/office/officeart/2005/8/layout/vProcess5"/>
    <dgm:cxn modelId="{787307C7-EF87-4968-BF8A-7B39035E3567}" type="presOf" srcId="{4B7179A9-A56C-44B6-8AE5-950C22432918}" destId="{163D7DB8-17E9-42DC-92C5-255D164F2D44}" srcOrd="0" destOrd="0" presId="urn:microsoft.com/office/officeart/2005/8/layout/vProcess5"/>
    <dgm:cxn modelId="{65538DDA-5265-4552-8E25-3CC6A8DE2950}" type="presOf" srcId="{FF15AC89-F540-446B-82C2-999AEA0E2A64}" destId="{EE625FD9-4D9D-48E0-A9CF-E91D05DEE6A3}" srcOrd="1" destOrd="0" presId="urn:microsoft.com/office/officeart/2005/8/layout/vProcess5"/>
    <dgm:cxn modelId="{AA2612E4-861E-437F-A5EE-9F439EF400DA}" type="presOf" srcId="{FF15AC89-F540-446B-82C2-999AEA0E2A64}" destId="{8DF7CDB7-8634-49FB-955D-E68C48EB0163}" srcOrd="0" destOrd="0" presId="urn:microsoft.com/office/officeart/2005/8/layout/vProcess5"/>
    <dgm:cxn modelId="{639E48F9-A7E4-4F34-AB53-69CA93B06C89}" type="presOf" srcId="{548A9A34-1235-4B1C-9697-D133D4FBEC62}" destId="{619E8E8F-BEED-4F3A-A5A5-F9B5F48384FC}" srcOrd="0" destOrd="0" presId="urn:microsoft.com/office/officeart/2005/8/layout/vProcess5"/>
    <dgm:cxn modelId="{C7EA9826-B4F7-4771-89EA-AEB6AF7907F9}" type="presParOf" srcId="{DB699A5C-594C-4CB2-9824-A83507AE3175}" destId="{B9B61B29-FD54-435D-B7FC-D17B705980F8}" srcOrd="0" destOrd="0" presId="urn:microsoft.com/office/officeart/2005/8/layout/vProcess5"/>
    <dgm:cxn modelId="{52BA13E8-75B3-4426-A303-A9ED18A11988}" type="presParOf" srcId="{DB699A5C-594C-4CB2-9824-A83507AE3175}" destId="{3C04DDB7-7DCA-4E09-97BD-F9114A9D53B8}" srcOrd="1" destOrd="0" presId="urn:microsoft.com/office/officeart/2005/8/layout/vProcess5"/>
    <dgm:cxn modelId="{6C4CCBA9-492F-4C1D-8A71-CD252A3F4F6D}" type="presParOf" srcId="{DB699A5C-594C-4CB2-9824-A83507AE3175}" destId="{8DF7CDB7-8634-49FB-955D-E68C48EB0163}" srcOrd="2" destOrd="0" presId="urn:microsoft.com/office/officeart/2005/8/layout/vProcess5"/>
    <dgm:cxn modelId="{48788175-3955-4C1D-AC2E-87D664AEEA8A}" type="presParOf" srcId="{DB699A5C-594C-4CB2-9824-A83507AE3175}" destId="{163D7DB8-17E9-42DC-92C5-255D164F2D44}" srcOrd="3" destOrd="0" presId="urn:microsoft.com/office/officeart/2005/8/layout/vProcess5"/>
    <dgm:cxn modelId="{8D7B50D1-4BF1-49FB-944E-82F85F9E4FFF}" type="presParOf" srcId="{DB699A5C-594C-4CB2-9824-A83507AE3175}" destId="{FB90C6A5-8664-49C2-A143-08945D72D2B0}" srcOrd="4" destOrd="0" presId="urn:microsoft.com/office/officeart/2005/8/layout/vProcess5"/>
    <dgm:cxn modelId="{4FAB3E29-4937-43D0-A9AC-719F3AB4CB67}" type="presParOf" srcId="{DB699A5C-594C-4CB2-9824-A83507AE3175}" destId="{619E8E8F-BEED-4F3A-A5A5-F9B5F48384FC}" srcOrd="5" destOrd="0" presId="urn:microsoft.com/office/officeart/2005/8/layout/vProcess5"/>
    <dgm:cxn modelId="{8D5E8E72-BF27-4437-89DC-2FAE6D18D939}" type="presParOf" srcId="{DB699A5C-594C-4CB2-9824-A83507AE3175}" destId="{1D424D22-D819-49EC-937C-127647990C53}" srcOrd="6" destOrd="0" presId="urn:microsoft.com/office/officeart/2005/8/layout/vProcess5"/>
    <dgm:cxn modelId="{5C1F363F-D284-454E-B1E1-5282090B3741}" type="presParOf" srcId="{DB699A5C-594C-4CB2-9824-A83507AE3175}" destId="{EE625FD9-4D9D-48E0-A9CF-E91D05DEE6A3}" srcOrd="7" destOrd="0" presId="urn:microsoft.com/office/officeart/2005/8/layout/vProcess5"/>
    <dgm:cxn modelId="{23AAB57C-A47C-4B9E-8FA7-FE1BE1465804}" type="presParOf" srcId="{DB699A5C-594C-4CB2-9824-A83507AE3175}" destId="{D219390E-6F77-4497-9022-5FD44D7674BB}"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232A38-F341-4381-96AE-2B0C0D7D113B}"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0863D790-8A6A-45E6-ADC4-CA8B78DF383B}">
      <dgm:prSet/>
      <dgm:spPr/>
      <dgm:t>
        <a:bodyPr/>
        <a:lstStyle/>
        <a:p>
          <a:pPr rtl="0"/>
          <a:r>
            <a:rPr lang="en-GB" dirty="0"/>
            <a:t>Moral and Business cases are the two different perspectives on managing diversity</a:t>
          </a:r>
          <a:r>
            <a:rPr lang="en-GB" dirty="0">
              <a:latin typeface="Calibri Light" panose="020F0302020204030204"/>
            </a:rPr>
            <a:t> ( </a:t>
          </a:r>
          <a:r>
            <a:rPr lang="en-GB" b="0" dirty="0" err="1">
              <a:latin typeface="Calibri Light" panose="020F0302020204030204"/>
            </a:rPr>
            <a:t>Fremeaux</a:t>
          </a:r>
          <a:r>
            <a:rPr lang="en-GB" b="0" dirty="0">
              <a:latin typeface="Calibri Light" panose="020F0302020204030204"/>
            </a:rPr>
            <a:t>, 2020)</a:t>
          </a:r>
          <a:r>
            <a:rPr lang="en-GB" b="1" dirty="0">
              <a:latin typeface="Calibri Light" panose="020F0302020204030204"/>
            </a:rPr>
            <a:t>.</a:t>
          </a:r>
          <a:endParaRPr lang="en-US" b="1" dirty="0"/>
        </a:p>
      </dgm:t>
    </dgm:pt>
    <dgm:pt modelId="{61DB109B-17A3-40E0-B851-C0C06FECFFA9}" type="parTrans" cxnId="{455272FC-8FE8-4686-9628-843756D1DC2E}">
      <dgm:prSet/>
      <dgm:spPr/>
      <dgm:t>
        <a:bodyPr/>
        <a:lstStyle/>
        <a:p>
          <a:endParaRPr lang="en-US"/>
        </a:p>
      </dgm:t>
    </dgm:pt>
    <dgm:pt modelId="{8DA74E00-BF2A-4EAF-8831-DFFBF6258D8B}" type="sibTrans" cxnId="{455272FC-8FE8-4686-9628-843756D1DC2E}">
      <dgm:prSet/>
      <dgm:spPr/>
      <dgm:t>
        <a:bodyPr/>
        <a:lstStyle/>
        <a:p>
          <a:endParaRPr lang="en-US"/>
        </a:p>
      </dgm:t>
    </dgm:pt>
    <dgm:pt modelId="{6F216E3A-5ED5-4763-8486-680B27253336}">
      <dgm:prSet/>
      <dgm:spPr/>
      <dgm:t>
        <a:bodyPr/>
        <a:lstStyle/>
        <a:p>
          <a:r>
            <a:rPr lang="en-GB" dirty="0"/>
            <a:t>M&amp;S has been one of the brands leading a move towards higher ethical standards ( customer, staff and </a:t>
          </a:r>
          <a:r>
            <a:rPr lang="en-GB" b="0" dirty="0">
              <a:latin typeface="Calibri Light" panose="020F0302020204030204"/>
            </a:rPr>
            <a:t>supplier</a:t>
          </a:r>
          <a:r>
            <a:rPr lang="en-GB" b="0" dirty="0"/>
            <a:t>)</a:t>
          </a:r>
          <a:endParaRPr lang="en-US" b="0" dirty="0"/>
        </a:p>
      </dgm:t>
    </dgm:pt>
    <dgm:pt modelId="{72C3DF4C-3150-4583-A2A5-F38F216646EF}" type="parTrans" cxnId="{729DB92C-4ACE-44E6-8E30-EA88DE92F720}">
      <dgm:prSet/>
      <dgm:spPr/>
      <dgm:t>
        <a:bodyPr/>
        <a:lstStyle/>
        <a:p>
          <a:endParaRPr lang="en-US"/>
        </a:p>
      </dgm:t>
    </dgm:pt>
    <dgm:pt modelId="{FA331649-BA5C-4D28-80D7-16F3C3496427}" type="sibTrans" cxnId="{729DB92C-4ACE-44E6-8E30-EA88DE92F720}">
      <dgm:prSet/>
      <dgm:spPr/>
      <dgm:t>
        <a:bodyPr/>
        <a:lstStyle/>
        <a:p>
          <a:endParaRPr lang="en-US"/>
        </a:p>
      </dgm:t>
    </dgm:pt>
    <dgm:pt modelId="{E75402BB-2B36-47E6-B1AB-48289383BF67}" type="pres">
      <dgm:prSet presAssocID="{47232A38-F341-4381-96AE-2B0C0D7D113B}" presName="vert0" presStyleCnt="0">
        <dgm:presLayoutVars>
          <dgm:dir/>
          <dgm:animOne val="branch"/>
          <dgm:animLvl val="lvl"/>
        </dgm:presLayoutVars>
      </dgm:prSet>
      <dgm:spPr/>
    </dgm:pt>
    <dgm:pt modelId="{F871FCBB-75F4-49E8-8DCD-5E24A4107343}" type="pres">
      <dgm:prSet presAssocID="{0863D790-8A6A-45E6-ADC4-CA8B78DF383B}" presName="thickLine" presStyleLbl="alignNode1" presStyleIdx="0" presStyleCnt="2"/>
      <dgm:spPr/>
    </dgm:pt>
    <dgm:pt modelId="{07BF8D42-3A23-4C59-94D4-B53C0D759704}" type="pres">
      <dgm:prSet presAssocID="{0863D790-8A6A-45E6-ADC4-CA8B78DF383B}" presName="horz1" presStyleCnt="0"/>
      <dgm:spPr/>
    </dgm:pt>
    <dgm:pt modelId="{DBB97A25-8186-4432-BBC9-BD853540A101}" type="pres">
      <dgm:prSet presAssocID="{0863D790-8A6A-45E6-ADC4-CA8B78DF383B}" presName="tx1" presStyleLbl="revTx" presStyleIdx="0" presStyleCnt="2"/>
      <dgm:spPr/>
    </dgm:pt>
    <dgm:pt modelId="{0C81BD02-411B-40F1-BED2-75D556BC0492}" type="pres">
      <dgm:prSet presAssocID="{0863D790-8A6A-45E6-ADC4-CA8B78DF383B}" presName="vert1" presStyleCnt="0"/>
      <dgm:spPr/>
    </dgm:pt>
    <dgm:pt modelId="{DD1D3F10-D8B0-4DA9-A001-44A017C111D2}" type="pres">
      <dgm:prSet presAssocID="{6F216E3A-5ED5-4763-8486-680B27253336}" presName="thickLine" presStyleLbl="alignNode1" presStyleIdx="1" presStyleCnt="2"/>
      <dgm:spPr/>
    </dgm:pt>
    <dgm:pt modelId="{E0306148-B40C-4ED7-815F-2CCFCC80AB09}" type="pres">
      <dgm:prSet presAssocID="{6F216E3A-5ED5-4763-8486-680B27253336}" presName="horz1" presStyleCnt="0"/>
      <dgm:spPr/>
    </dgm:pt>
    <dgm:pt modelId="{581CB866-53ED-4064-922D-1B141177DEE0}" type="pres">
      <dgm:prSet presAssocID="{6F216E3A-5ED5-4763-8486-680B27253336}" presName="tx1" presStyleLbl="revTx" presStyleIdx="1" presStyleCnt="2"/>
      <dgm:spPr/>
    </dgm:pt>
    <dgm:pt modelId="{7573041C-966E-45DC-B364-E45A6AD3B745}" type="pres">
      <dgm:prSet presAssocID="{6F216E3A-5ED5-4763-8486-680B27253336}" presName="vert1" presStyleCnt="0"/>
      <dgm:spPr/>
    </dgm:pt>
  </dgm:ptLst>
  <dgm:cxnLst>
    <dgm:cxn modelId="{729DB92C-4ACE-44E6-8E30-EA88DE92F720}" srcId="{47232A38-F341-4381-96AE-2B0C0D7D113B}" destId="{6F216E3A-5ED5-4763-8486-680B27253336}" srcOrd="1" destOrd="0" parTransId="{72C3DF4C-3150-4583-A2A5-F38F216646EF}" sibTransId="{FA331649-BA5C-4D28-80D7-16F3C3496427}"/>
    <dgm:cxn modelId="{5B8B2F7A-63D5-4830-8501-B2C741FB4BEF}" type="presOf" srcId="{6F216E3A-5ED5-4763-8486-680B27253336}" destId="{581CB866-53ED-4064-922D-1B141177DEE0}" srcOrd="0" destOrd="0" presId="urn:microsoft.com/office/officeart/2008/layout/LinedList"/>
    <dgm:cxn modelId="{6A8AE1DF-6CFC-4048-8B08-A0FBC4D1E17F}" type="presOf" srcId="{0863D790-8A6A-45E6-ADC4-CA8B78DF383B}" destId="{DBB97A25-8186-4432-BBC9-BD853540A101}" srcOrd="0" destOrd="0" presId="urn:microsoft.com/office/officeart/2008/layout/LinedList"/>
    <dgm:cxn modelId="{4B6E7FE4-F8E6-4650-BAB0-EE2E3183192E}" type="presOf" srcId="{47232A38-F341-4381-96AE-2B0C0D7D113B}" destId="{E75402BB-2B36-47E6-B1AB-48289383BF67}" srcOrd="0" destOrd="0" presId="urn:microsoft.com/office/officeart/2008/layout/LinedList"/>
    <dgm:cxn modelId="{455272FC-8FE8-4686-9628-843756D1DC2E}" srcId="{47232A38-F341-4381-96AE-2B0C0D7D113B}" destId="{0863D790-8A6A-45E6-ADC4-CA8B78DF383B}" srcOrd="0" destOrd="0" parTransId="{61DB109B-17A3-40E0-B851-C0C06FECFFA9}" sibTransId="{8DA74E00-BF2A-4EAF-8831-DFFBF6258D8B}"/>
    <dgm:cxn modelId="{1365EA0B-FFDE-4F7D-BB12-445CB746A3EE}" type="presParOf" srcId="{E75402BB-2B36-47E6-B1AB-48289383BF67}" destId="{F871FCBB-75F4-49E8-8DCD-5E24A4107343}" srcOrd="0" destOrd="0" presId="urn:microsoft.com/office/officeart/2008/layout/LinedList"/>
    <dgm:cxn modelId="{8D6B499F-BCCC-493E-BC7C-65D1BA2B2F15}" type="presParOf" srcId="{E75402BB-2B36-47E6-B1AB-48289383BF67}" destId="{07BF8D42-3A23-4C59-94D4-B53C0D759704}" srcOrd="1" destOrd="0" presId="urn:microsoft.com/office/officeart/2008/layout/LinedList"/>
    <dgm:cxn modelId="{894A321C-0827-4C48-A84B-97A35CAA5644}" type="presParOf" srcId="{07BF8D42-3A23-4C59-94D4-B53C0D759704}" destId="{DBB97A25-8186-4432-BBC9-BD853540A101}" srcOrd="0" destOrd="0" presId="urn:microsoft.com/office/officeart/2008/layout/LinedList"/>
    <dgm:cxn modelId="{FC8252CB-332C-499D-A0BA-A0C8E3185EC2}" type="presParOf" srcId="{07BF8D42-3A23-4C59-94D4-B53C0D759704}" destId="{0C81BD02-411B-40F1-BED2-75D556BC0492}" srcOrd="1" destOrd="0" presId="urn:microsoft.com/office/officeart/2008/layout/LinedList"/>
    <dgm:cxn modelId="{2034C7A2-1843-4A40-804F-8669A4A701C5}" type="presParOf" srcId="{E75402BB-2B36-47E6-B1AB-48289383BF67}" destId="{DD1D3F10-D8B0-4DA9-A001-44A017C111D2}" srcOrd="2" destOrd="0" presId="urn:microsoft.com/office/officeart/2008/layout/LinedList"/>
    <dgm:cxn modelId="{0DF9D426-B875-49D5-9ADE-571FEC07074E}" type="presParOf" srcId="{E75402BB-2B36-47E6-B1AB-48289383BF67}" destId="{E0306148-B40C-4ED7-815F-2CCFCC80AB09}" srcOrd="3" destOrd="0" presId="urn:microsoft.com/office/officeart/2008/layout/LinedList"/>
    <dgm:cxn modelId="{51B9961A-24BF-4D31-9819-E49F653D0711}" type="presParOf" srcId="{E0306148-B40C-4ED7-815F-2CCFCC80AB09}" destId="{581CB866-53ED-4064-922D-1B141177DEE0}" srcOrd="0" destOrd="0" presId="urn:microsoft.com/office/officeart/2008/layout/LinedList"/>
    <dgm:cxn modelId="{62350413-DAE8-420C-89DC-9C8EF5F3744F}" type="presParOf" srcId="{E0306148-B40C-4ED7-815F-2CCFCC80AB09}" destId="{7573041C-966E-45DC-B364-E45A6AD3B7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57D163-E14D-479E-9E0C-40AC1E1FAE32}" type="doc">
      <dgm:prSet loTypeId="urn:microsoft.com/office/officeart/2008/layout/LinedList" loCatId="list" qsTypeId="urn:microsoft.com/office/officeart/2005/8/quickstyle/simple4" qsCatId="simple" csTypeId="urn:microsoft.com/office/officeart/2005/8/colors/accent5_2" csCatId="accent5" phldr="1"/>
      <dgm:spPr/>
      <dgm:t>
        <a:bodyPr/>
        <a:lstStyle/>
        <a:p>
          <a:endParaRPr lang="en-US"/>
        </a:p>
      </dgm:t>
    </dgm:pt>
    <dgm:pt modelId="{FC725993-D1EF-4B80-B0ED-C15F168D5D6D}">
      <dgm:prSet phldr="0"/>
      <dgm:spPr/>
      <dgm:t>
        <a:bodyPr/>
        <a:lstStyle/>
        <a:p>
          <a:pPr rtl="0"/>
          <a:r>
            <a:rPr lang="en-US" dirty="0"/>
            <a:t>Marks and </a:t>
          </a:r>
          <a:r>
            <a:rPr lang="en-US" dirty="0" err="1"/>
            <a:t>Spencers</a:t>
          </a:r>
          <a:r>
            <a:rPr lang="en-US" dirty="0">
              <a:latin typeface="Calibri Light" panose="020F0302020204030204"/>
            </a:rPr>
            <a:t> </a:t>
          </a:r>
          <a:r>
            <a:rPr lang="en-US" b="1" dirty="0">
              <a:latin typeface="Calibri Light" panose="020F0302020204030204"/>
            </a:rPr>
            <a:t>has launched</a:t>
          </a:r>
          <a:r>
            <a:rPr lang="en-US" dirty="0"/>
            <a:t> condensed work week arrangements for their employees</a:t>
          </a:r>
          <a:endParaRPr lang="en-US" dirty="0">
            <a:latin typeface="Grandview Display"/>
          </a:endParaRPr>
        </a:p>
      </dgm:t>
    </dgm:pt>
    <dgm:pt modelId="{8DC290B0-97C3-4BD7-92B1-B1B10CABDCF6}" type="parTrans" cxnId="{530D7254-7427-4577-BED6-79F33AC367CF}">
      <dgm:prSet/>
      <dgm:spPr/>
    </dgm:pt>
    <dgm:pt modelId="{F1C0EAF0-C9A2-4058-B912-0E2EF20ACD78}" type="sibTrans" cxnId="{530D7254-7427-4577-BED6-79F33AC367CF}">
      <dgm:prSet/>
      <dgm:spPr/>
      <dgm:t>
        <a:bodyPr/>
        <a:lstStyle/>
        <a:p>
          <a:endParaRPr lang="en-GB"/>
        </a:p>
      </dgm:t>
    </dgm:pt>
    <dgm:pt modelId="{D1CC6E46-D2C7-4F4F-AD8F-2C3FE2B0EF1C}">
      <dgm:prSet phldr="0"/>
      <dgm:spPr/>
      <dgm:t>
        <a:bodyPr/>
        <a:lstStyle/>
        <a:p>
          <a:r>
            <a:rPr lang="en-US" dirty="0"/>
            <a:t>In this arrangement process, the full-time shifts are condensed into some days than the normal working days (Rivard et al., 2020).</a:t>
          </a:r>
        </a:p>
      </dgm:t>
    </dgm:pt>
    <dgm:pt modelId="{E857E059-97BD-4D09-8CE3-FEE4A623A0C4}" type="parTrans" cxnId="{E0AC885D-3D93-49B1-93A6-0F065190908D}">
      <dgm:prSet/>
      <dgm:spPr/>
    </dgm:pt>
    <dgm:pt modelId="{28E5AF7E-41C6-4C9D-A20E-B0812F75BCCD}" type="sibTrans" cxnId="{E0AC885D-3D93-49B1-93A6-0F065190908D}">
      <dgm:prSet/>
      <dgm:spPr/>
      <dgm:t>
        <a:bodyPr/>
        <a:lstStyle/>
        <a:p>
          <a:endParaRPr lang="en-GB"/>
        </a:p>
      </dgm:t>
    </dgm:pt>
    <dgm:pt modelId="{4974DC04-D3DA-4009-A746-6C0B5F5EB47E}">
      <dgm:prSet phldr="0"/>
      <dgm:spPr/>
      <dgm:t>
        <a:bodyPr/>
        <a:lstStyle/>
        <a:p>
          <a:pPr rtl="0"/>
          <a:r>
            <a:rPr lang="en-US" dirty="0"/>
            <a:t>This </a:t>
          </a:r>
          <a:r>
            <a:rPr lang="en-US" dirty="0">
              <a:latin typeface="Calibri Light" panose="020F0302020204030204"/>
            </a:rPr>
            <a:t>helps</a:t>
          </a:r>
          <a:r>
            <a:rPr lang="en-US" dirty="0"/>
            <a:t> the employees to be more innovative and</a:t>
          </a:r>
          <a:r>
            <a:rPr lang="en-US" b="1" dirty="0"/>
            <a:t> </a:t>
          </a:r>
          <a:r>
            <a:rPr lang="en-US" b="0" dirty="0">
              <a:latin typeface="Calibri Light" panose="020F0302020204030204"/>
            </a:rPr>
            <a:t>balance their personal and professional life</a:t>
          </a:r>
          <a:r>
            <a:rPr lang="en-US" b="1" dirty="0">
              <a:latin typeface="Calibri Light" panose="020F0302020204030204"/>
            </a:rPr>
            <a:t>.</a:t>
          </a:r>
          <a:endParaRPr lang="en-US" b="1" dirty="0"/>
        </a:p>
      </dgm:t>
    </dgm:pt>
    <dgm:pt modelId="{3E8FB762-E20B-4A6B-B2F8-98A9C0CF43C0}" type="parTrans" cxnId="{E809EE83-BAE4-4362-9364-F2A221E8F6BB}">
      <dgm:prSet/>
      <dgm:spPr/>
    </dgm:pt>
    <dgm:pt modelId="{046F1D0A-66FD-4299-A7C5-B09F04CFB4D1}" type="sibTrans" cxnId="{E809EE83-BAE4-4362-9364-F2A221E8F6BB}">
      <dgm:prSet/>
      <dgm:spPr/>
      <dgm:t>
        <a:bodyPr/>
        <a:lstStyle/>
        <a:p>
          <a:endParaRPr lang="en-US"/>
        </a:p>
      </dgm:t>
    </dgm:pt>
    <dgm:pt modelId="{8140118E-6FB3-49D1-A3B6-A8F0BEA14B80}" type="pres">
      <dgm:prSet presAssocID="{6A57D163-E14D-479E-9E0C-40AC1E1FAE32}" presName="vert0" presStyleCnt="0">
        <dgm:presLayoutVars>
          <dgm:dir/>
          <dgm:animOne val="branch"/>
          <dgm:animLvl val="lvl"/>
        </dgm:presLayoutVars>
      </dgm:prSet>
      <dgm:spPr/>
    </dgm:pt>
    <dgm:pt modelId="{42B11AF7-C230-4346-ABC4-2B3874153999}" type="pres">
      <dgm:prSet presAssocID="{FC725993-D1EF-4B80-B0ED-C15F168D5D6D}" presName="thickLine" presStyleLbl="alignNode1" presStyleIdx="0" presStyleCnt="3"/>
      <dgm:spPr/>
    </dgm:pt>
    <dgm:pt modelId="{8090CBB8-08EA-4867-AF6F-D4E9272C2C2B}" type="pres">
      <dgm:prSet presAssocID="{FC725993-D1EF-4B80-B0ED-C15F168D5D6D}" presName="horz1" presStyleCnt="0"/>
      <dgm:spPr/>
    </dgm:pt>
    <dgm:pt modelId="{DA308E96-F461-4D5F-9B29-F45E01A4438A}" type="pres">
      <dgm:prSet presAssocID="{FC725993-D1EF-4B80-B0ED-C15F168D5D6D}" presName="tx1" presStyleLbl="revTx" presStyleIdx="0" presStyleCnt="3"/>
      <dgm:spPr/>
    </dgm:pt>
    <dgm:pt modelId="{191F10CD-3693-4B41-871C-5052AEC5E097}" type="pres">
      <dgm:prSet presAssocID="{FC725993-D1EF-4B80-B0ED-C15F168D5D6D}" presName="vert1" presStyleCnt="0"/>
      <dgm:spPr/>
    </dgm:pt>
    <dgm:pt modelId="{8DADE943-A69F-4BA9-A044-250B46071F16}" type="pres">
      <dgm:prSet presAssocID="{D1CC6E46-D2C7-4F4F-AD8F-2C3FE2B0EF1C}" presName="thickLine" presStyleLbl="alignNode1" presStyleIdx="1" presStyleCnt="3"/>
      <dgm:spPr/>
    </dgm:pt>
    <dgm:pt modelId="{21804924-A484-4252-9154-2F42BC192ECC}" type="pres">
      <dgm:prSet presAssocID="{D1CC6E46-D2C7-4F4F-AD8F-2C3FE2B0EF1C}" presName="horz1" presStyleCnt="0"/>
      <dgm:spPr/>
    </dgm:pt>
    <dgm:pt modelId="{6A49D0FB-4CA5-41ED-84CB-78167D44A39B}" type="pres">
      <dgm:prSet presAssocID="{D1CC6E46-D2C7-4F4F-AD8F-2C3FE2B0EF1C}" presName="tx1" presStyleLbl="revTx" presStyleIdx="1" presStyleCnt="3"/>
      <dgm:spPr/>
    </dgm:pt>
    <dgm:pt modelId="{2A8A6A50-8FE8-4CB8-9D93-178443B3A9ED}" type="pres">
      <dgm:prSet presAssocID="{D1CC6E46-D2C7-4F4F-AD8F-2C3FE2B0EF1C}" presName="vert1" presStyleCnt="0"/>
      <dgm:spPr/>
    </dgm:pt>
    <dgm:pt modelId="{7782D506-A389-43F2-AC5C-CD456CE831C2}" type="pres">
      <dgm:prSet presAssocID="{4974DC04-D3DA-4009-A746-6C0B5F5EB47E}" presName="thickLine" presStyleLbl="alignNode1" presStyleIdx="2" presStyleCnt="3"/>
      <dgm:spPr/>
    </dgm:pt>
    <dgm:pt modelId="{CD3FA136-97A9-411F-A9FE-3A7CAD0F8BFB}" type="pres">
      <dgm:prSet presAssocID="{4974DC04-D3DA-4009-A746-6C0B5F5EB47E}" presName="horz1" presStyleCnt="0"/>
      <dgm:spPr/>
    </dgm:pt>
    <dgm:pt modelId="{6559295E-BB3F-41CB-AAE4-2B22731E4F60}" type="pres">
      <dgm:prSet presAssocID="{4974DC04-D3DA-4009-A746-6C0B5F5EB47E}" presName="tx1" presStyleLbl="revTx" presStyleIdx="2" presStyleCnt="3"/>
      <dgm:spPr/>
    </dgm:pt>
    <dgm:pt modelId="{9627016D-ACE8-4FDA-A93B-2704F13C2D13}" type="pres">
      <dgm:prSet presAssocID="{4974DC04-D3DA-4009-A746-6C0B5F5EB47E}" presName="vert1" presStyleCnt="0"/>
      <dgm:spPr/>
    </dgm:pt>
  </dgm:ptLst>
  <dgm:cxnLst>
    <dgm:cxn modelId="{A26D6601-DA33-44DB-96BA-C075F2077545}" type="presOf" srcId="{6A57D163-E14D-479E-9E0C-40AC1E1FAE32}" destId="{8140118E-6FB3-49D1-A3B6-A8F0BEA14B80}" srcOrd="0" destOrd="0" presId="urn:microsoft.com/office/officeart/2008/layout/LinedList"/>
    <dgm:cxn modelId="{9AE04930-9F92-41F3-B309-4866087D0B95}" type="presOf" srcId="{FC725993-D1EF-4B80-B0ED-C15F168D5D6D}" destId="{DA308E96-F461-4D5F-9B29-F45E01A4438A}" srcOrd="0" destOrd="0" presId="urn:microsoft.com/office/officeart/2008/layout/LinedList"/>
    <dgm:cxn modelId="{E0AC885D-3D93-49B1-93A6-0F065190908D}" srcId="{6A57D163-E14D-479E-9E0C-40AC1E1FAE32}" destId="{D1CC6E46-D2C7-4F4F-AD8F-2C3FE2B0EF1C}" srcOrd="1" destOrd="0" parTransId="{E857E059-97BD-4D09-8CE3-FEE4A623A0C4}" sibTransId="{28E5AF7E-41C6-4C9D-A20E-B0812F75BCCD}"/>
    <dgm:cxn modelId="{530D7254-7427-4577-BED6-79F33AC367CF}" srcId="{6A57D163-E14D-479E-9E0C-40AC1E1FAE32}" destId="{FC725993-D1EF-4B80-B0ED-C15F168D5D6D}" srcOrd="0" destOrd="0" parTransId="{8DC290B0-97C3-4BD7-92B1-B1B10CABDCF6}" sibTransId="{F1C0EAF0-C9A2-4058-B912-0E2EF20ACD78}"/>
    <dgm:cxn modelId="{E809EE83-BAE4-4362-9364-F2A221E8F6BB}" srcId="{6A57D163-E14D-479E-9E0C-40AC1E1FAE32}" destId="{4974DC04-D3DA-4009-A746-6C0B5F5EB47E}" srcOrd="2" destOrd="0" parTransId="{3E8FB762-E20B-4A6B-B2F8-98A9C0CF43C0}" sibTransId="{046F1D0A-66FD-4299-A7C5-B09F04CFB4D1}"/>
    <dgm:cxn modelId="{FE6D28A5-0512-4D84-B7A0-AF923EF687EB}" type="presOf" srcId="{4974DC04-D3DA-4009-A746-6C0B5F5EB47E}" destId="{6559295E-BB3F-41CB-AAE4-2B22731E4F60}" srcOrd="0" destOrd="0" presId="urn:microsoft.com/office/officeart/2008/layout/LinedList"/>
    <dgm:cxn modelId="{92D44AE5-F287-4666-B6A2-EBEA31DCAAF5}" type="presOf" srcId="{D1CC6E46-D2C7-4F4F-AD8F-2C3FE2B0EF1C}" destId="{6A49D0FB-4CA5-41ED-84CB-78167D44A39B}" srcOrd="0" destOrd="0" presId="urn:microsoft.com/office/officeart/2008/layout/LinedList"/>
    <dgm:cxn modelId="{4B08484C-7D1F-4BF8-8DEB-0C430EE1B79C}" type="presParOf" srcId="{8140118E-6FB3-49D1-A3B6-A8F0BEA14B80}" destId="{42B11AF7-C230-4346-ABC4-2B3874153999}" srcOrd="0" destOrd="0" presId="urn:microsoft.com/office/officeart/2008/layout/LinedList"/>
    <dgm:cxn modelId="{40F68678-D0D0-4645-8D22-D481A8A5F2F5}" type="presParOf" srcId="{8140118E-6FB3-49D1-A3B6-A8F0BEA14B80}" destId="{8090CBB8-08EA-4867-AF6F-D4E9272C2C2B}" srcOrd="1" destOrd="0" presId="urn:microsoft.com/office/officeart/2008/layout/LinedList"/>
    <dgm:cxn modelId="{A32A31EB-BA95-4FC9-979B-E89935859830}" type="presParOf" srcId="{8090CBB8-08EA-4867-AF6F-D4E9272C2C2B}" destId="{DA308E96-F461-4D5F-9B29-F45E01A4438A}" srcOrd="0" destOrd="0" presId="urn:microsoft.com/office/officeart/2008/layout/LinedList"/>
    <dgm:cxn modelId="{6C286F71-5D2E-422F-910A-441805A56483}" type="presParOf" srcId="{8090CBB8-08EA-4867-AF6F-D4E9272C2C2B}" destId="{191F10CD-3693-4B41-871C-5052AEC5E097}" srcOrd="1" destOrd="0" presId="urn:microsoft.com/office/officeart/2008/layout/LinedList"/>
    <dgm:cxn modelId="{6F349A43-3744-4072-8BF7-94529CC6860E}" type="presParOf" srcId="{8140118E-6FB3-49D1-A3B6-A8F0BEA14B80}" destId="{8DADE943-A69F-4BA9-A044-250B46071F16}" srcOrd="2" destOrd="0" presId="urn:microsoft.com/office/officeart/2008/layout/LinedList"/>
    <dgm:cxn modelId="{C19C1825-FA3C-419C-9E45-6BDD1402BBD6}" type="presParOf" srcId="{8140118E-6FB3-49D1-A3B6-A8F0BEA14B80}" destId="{21804924-A484-4252-9154-2F42BC192ECC}" srcOrd="3" destOrd="0" presId="urn:microsoft.com/office/officeart/2008/layout/LinedList"/>
    <dgm:cxn modelId="{70DEC7F2-A65D-4E57-8ACE-95AFA780C072}" type="presParOf" srcId="{21804924-A484-4252-9154-2F42BC192ECC}" destId="{6A49D0FB-4CA5-41ED-84CB-78167D44A39B}" srcOrd="0" destOrd="0" presId="urn:microsoft.com/office/officeart/2008/layout/LinedList"/>
    <dgm:cxn modelId="{5F9ECD21-6C18-46E1-981A-5852E8197988}" type="presParOf" srcId="{21804924-A484-4252-9154-2F42BC192ECC}" destId="{2A8A6A50-8FE8-4CB8-9D93-178443B3A9ED}" srcOrd="1" destOrd="0" presId="urn:microsoft.com/office/officeart/2008/layout/LinedList"/>
    <dgm:cxn modelId="{E1C1E4F3-23A8-4EAB-8DA9-7CAB3B70477F}" type="presParOf" srcId="{8140118E-6FB3-49D1-A3B6-A8F0BEA14B80}" destId="{7782D506-A389-43F2-AC5C-CD456CE831C2}" srcOrd="4" destOrd="0" presId="urn:microsoft.com/office/officeart/2008/layout/LinedList"/>
    <dgm:cxn modelId="{0806995E-5EE0-4CBC-A2B7-29AFB7A0AF99}" type="presParOf" srcId="{8140118E-6FB3-49D1-A3B6-A8F0BEA14B80}" destId="{CD3FA136-97A9-411F-A9FE-3A7CAD0F8BFB}" srcOrd="5" destOrd="0" presId="urn:microsoft.com/office/officeart/2008/layout/LinedList"/>
    <dgm:cxn modelId="{88BE9ECF-B046-4147-8DF0-3370C633492B}" type="presParOf" srcId="{CD3FA136-97A9-411F-A9FE-3A7CAD0F8BFB}" destId="{6559295E-BB3F-41CB-AAE4-2B22731E4F60}" srcOrd="0" destOrd="0" presId="urn:microsoft.com/office/officeart/2008/layout/LinedList"/>
    <dgm:cxn modelId="{27176B41-414C-4C5B-BAC0-C688363082CC}" type="presParOf" srcId="{CD3FA136-97A9-411F-A9FE-3A7CAD0F8BFB}" destId="{9627016D-ACE8-4FDA-A93B-2704F13C2D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F6BE76-6E7E-4130-A210-DE18F887BD29}" type="doc">
      <dgm:prSet loTypeId="urn:microsoft.com/office/officeart/2005/8/layout/arrow5" loCatId="relationship" qsTypeId="urn:microsoft.com/office/officeart/2005/8/quickstyle/simple2" qsCatId="simple" csTypeId="urn:microsoft.com/office/officeart/2005/8/colors/accent0_3" csCatId="mainScheme" phldr="1"/>
      <dgm:spPr/>
      <dgm:t>
        <a:bodyPr/>
        <a:lstStyle/>
        <a:p>
          <a:endParaRPr lang="en-US"/>
        </a:p>
      </dgm:t>
    </dgm:pt>
    <dgm:pt modelId="{F52212DF-50CF-44A0-9D98-CC1687E79374}">
      <dgm:prSet phldr="0"/>
      <dgm:spPr/>
      <dgm:t>
        <a:bodyPr/>
        <a:lstStyle/>
        <a:p>
          <a:pPr rtl="0"/>
          <a:r>
            <a:rPr lang="en-US" dirty="0"/>
            <a:t>Equality and diversity are the main ethics of the Marks &amp; Spencer company</a:t>
          </a:r>
          <a:endParaRPr lang="en-US" dirty="0">
            <a:latin typeface="Grandview Display"/>
          </a:endParaRPr>
        </a:p>
      </dgm:t>
    </dgm:pt>
    <dgm:pt modelId="{D9290E77-4FE0-43FD-96F5-9D946F8A7088}" type="parTrans" cxnId="{F814834E-8028-471B-9024-56BDECCA82B8}">
      <dgm:prSet/>
      <dgm:spPr/>
    </dgm:pt>
    <dgm:pt modelId="{F533B256-C14A-4C95-BCFB-C30508877030}" type="sibTrans" cxnId="{F814834E-8028-471B-9024-56BDECCA82B8}">
      <dgm:prSet/>
      <dgm:spPr/>
      <dgm:t>
        <a:bodyPr/>
        <a:lstStyle/>
        <a:p>
          <a:endParaRPr lang="en-US"/>
        </a:p>
      </dgm:t>
    </dgm:pt>
    <dgm:pt modelId="{22F64ED0-2B47-4F15-8335-144749C8D970}">
      <dgm:prSet phldr="0"/>
      <dgm:spPr/>
      <dgm:t>
        <a:bodyPr/>
        <a:lstStyle/>
        <a:p>
          <a:pPr rtl="0"/>
          <a:r>
            <a:rPr lang="en-US" dirty="0"/>
            <a:t>Their diversity and equality policies help M&amp;S to become more successful</a:t>
          </a:r>
          <a:r>
            <a:rPr lang="en-US" dirty="0">
              <a:latin typeface="Grandview Display"/>
            </a:rPr>
            <a:t> ( </a:t>
          </a:r>
          <a:r>
            <a:rPr lang="en-US" b="0" dirty="0">
              <a:latin typeface="Grandview Display"/>
            </a:rPr>
            <a:t>Baker, French and Ali,2021</a:t>
          </a:r>
          <a:r>
            <a:rPr lang="en-US" dirty="0">
              <a:latin typeface="Grandview Display"/>
            </a:rPr>
            <a:t>)</a:t>
          </a:r>
          <a:endParaRPr lang="en-US" dirty="0"/>
        </a:p>
      </dgm:t>
    </dgm:pt>
    <dgm:pt modelId="{FEEC1CC2-DB85-4103-8831-C4FC2A4A4E59}" type="parTrans" cxnId="{1CE0BFB3-540B-4D1D-932B-D746EDBD6756}">
      <dgm:prSet/>
      <dgm:spPr/>
    </dgm:pt>
    <dgm:pt modelId="{352D863A-32E2-4CA1-9927-D496347145B3}" type="sibTrans" cxnId="{1CE0BFB3-540B-4D1D-932B-D746EDBD6756}">
      <dgm:prSet/>
      <dgm:spPr/>
      <dgm:t>
        <a:bodyPr/>
        <a:lstStyle/>
        <a:p>
          <a:endParaRPr lang="en-US"/>
        </a:p>
      </dgm:t>
    </dgm:pt>
    <dgm:pt modelId="{F202159B-B7CC-478C-A789-DCFACC6D307C}">
      <dgm:prSet phldr="0"/>
      <dgm:spPr/>
      <dgm:t>
        <a:bodyPr/>
        <a:lstStyle/>
        <a:p>
          <a:pPr rtl="0"/>
          <a:r>
            <a:rPr lang="en-US" dirty="0"/>
            <a:t>The diverse team of M&amp;S</a:t>
          </a:r>
          <a:r>
            <a:rPr lang="en-US" b="1" dirty="0">
              <a:latin typeface="Calibri Light" panose="020F0302020204030204"/>
            </a:rPr>
            <a:t> </a:t>
          </a:r>
          <a:r>
            <a:rPr lang="en-US" b="0" dirty="0">
              <a:latin typeface="Calibri Light" panose="020F0302020204030204"/>
            </a:rPr>
            <a:t>rais</a:t>
          </a:r>
          <a:r>
            <a:rPr lang="en-US" b="1" dirty="0">
              <a:latin typeface="Calibri Light" panose="020F0302020204030204"/>
            </a:rPr>
            <a:t>e</a:t>
          </a:r>
          <a:r>
            <a:rPr lang="en-US" dirty="0"/>
            <a:t> innovation and productivity</a:t>
          </a:r>
        </a:p>
      </dgm:t>
    </dgm:pt>
    <dgm:pt modelId="{331D0E2D-B05D-475B-9F1A-6639B7355B50}" type="parTrans" cxnId="{1A73A5A2-C422-40AE-A71D-66BC6182EFE6}">
      <dgm:prSet/>
      <dgm:spPr/>
    </dgm:pt>
    <dgm:pt modelId="{1856E59F-72CB-4120-A953-39DBE91AD26E}" type="sibTrans" cxnId="{1A73A5A2-C422-40AE-A71D-66BC6182EFE6}">
      <dgm:prSet/>
      <dgm:spPr/>
      <dgm:t>
        <a:bodyPr/>
        <a:lstStyle/>
        <a:p>
          <a:endParaRPr lang="en-US"/>
        </a:p>
      </dgm:t>
    </dgm:pt>
    <dgm:pt modelId="{60DBAC52-6861-4E00-9834-F4FE34861D07}" type="pres">
      <dgm:prSet presAssocID="{74F6BE76-6E7E-4130-A210-DE18F887BD29}" presName="diagram" presStyleCnt="0">
        <dgm:presLayoutVars>
          <dgm:dir/>
          <dgm:resizeHandles val="exact"/>
        </dgm:presLayoutVars>
      </dgm:prSet>
      <dgm:spPr/>
    </dgm:pt>
    <dgm:pt modelId="{FFA3A1E2-46B6-46FF-BF05-28D6C8E398E4}" type="pres">
      <dgm:prSet presAssocID="{F52212DF-50CF-44A0-9D98-CC1687E79374}" presName="arrow" presStyleLbl="node1" presStyleIdx="0" presStyleCnt="3">
        <dgm:presLayoutVars>
          <dgm:bulletEnabled val="1"/>
        </dgm:presLayoutVars>
      </dgm:prSet>
      <dgm:spPr/>
    </dgm:pt>
    <dgm:pt modelId="{E6213B8E-4FB8-4CC8-8A07-F707B367344F}" type="pres">
      <dgm:prSet presAssocID="{22F64ED0-2B47-4F15-8335-144749C8D970}" presName="arrow" presStyleLbl="node1" presStyleIdx="1" presStyleCnt="3">
        <dgm:presLayoutVars>
          <dgm:bulletEnabled val="1"/>
        </dgm:presLayoutVars>
      </dgm:prSet>
      <dgm:spPr/>
    </dgm:pt>
    <dgm:pt modelId="{FD8BF4EE-E041-46A5-9561-D32C8D545302}" type="pres">
      <dgm:prSet presAssocID="{F202159B-B7CC-478C-A789-DCFACC6D307C}" presName="arrow" presStyleLbl="node1" presStyleIdx="2" presStyleCnt="3">
        <dgm:presLayoutVars>
          <dgm:bulletEnabled val="1"/>
        </dgm:presLayoutVars>
      </dgm:prSet>
      <dgm:spPr/>
    </dgm:pt>
  </dgm:ptLst>
  <dgm:cxnLst>
    <dgm:cxn modelId="{1A6D4C23-F8E0-4ADE-907F-178D2E5F5BA5}" type="presOf" srcId="{F202159B-B7CC-478C-A789-DCFACC6D307C}" destId="{FD8BF4EE-E041-46A5-9561-D32C8D545302}" srcOrd="0" destOrd="0" presId="urn:microsoft.com/office/officeart/2005/8/layout/arrow5"/>
    <dgm:cxn modelId="{2D0A814A-9664-46CA-B1FF-5FD576C8EB61}" type="presOf" srcId="{22F64ED0-2B47-4F15-8335-144749C8D970}" destId="{E6213B8E-4FB8-4CC8-8A07-F707B367344F}" srcOrd="0" destOrd="0" presId="urn:microsoft.com/office/officeart/2005/8/layout/arrow5"/>
    <dgm:cxn modelId="{F814834E-8028-471B-9024-56BDECCA82B8}" srcId="{74F6BE76-6E7E-4130-A210-DE18F887BD29}" destId="{F52212DF-50CF-44A0-9D98-CC1687E79374}" srcOrd="0" destOrd="0" parTransId="{D9290E77-4FE0-43FD-96F5-9D946F8A7088}" sibTransId="{F533B256-C14A-4C95-BCFB-C30508877030}"/>
    <dgm:cxn modelId="{1A73A5A2-C422-40AE-A71D-66BC6182EFE6}" srcId="{74F6BE76-6E7E-4130-A210-DE18F887BD29}" destId="{F202159B-B7CC-478C-A789-DCFACC6D307C}" srcOrd="2" destOrd="0" parTransId="{331D0E2D-B05D-475B-9F1A-6639B7355B50}" sibTransId="{1856E59F-72CB-4120-A953-39DBE91AD26E}"/>
    <dgm:cxn modelId="{1CE0BFB3-540B-4D1D-932B-D746EDBD6756}" srcId="{74F6BE76-6E7E-4130-A210-DE18F887BD29}" destId="{22F64ED0-2B47-4F15-8335-144749C8D970}" srcOrd="1" destOrd="0" parTransId="{FEEC1CC2-DB85-4103-8831-C4FC2A4A4E59}" sibTransId="{352D863A-32E2-4CA1-9927-D496347145B3}"/>
    <dgm:cxn modelId="{AE9E52DC-DA3B-46AF-9BD6-9AC9518E710B}" type="presOf" srcId="{74F6BE76-6E7E-4130-A210-DE18F887BD29}" destId="{60DBAC52-6861-4E00-9834-F4FE34861D07}" srcOrd="0" destOrd="0" presId="urn:microsoft.com/office/officeart/2005/8/layout/arrow5"/>
    <dgm:cxn modelId="{6CC87FDE-595F-4F3F-B6FA-9FC8AE697E50}" type="presOf" srcId="{F52212DF-50CF-44A0-9D98-CC1687E79374}" destId="{FFA3A1E2-46B6-46FF-BF05-28D6C8E398E4}" srcOrd="0" destOrd="0" presId="urn:microsoft.com/office/officeart/2005/8/layout/arrow5"/>
    <dgm:cxn modelId="{C983C28B-E575-4B14-AB9C-4C9BFB0E1430}" type="presParOf" srcId="{60DBAC52-6861-4E00-9834-F4FE34861D07}" destId="{FFA3A1E2-46B6-46FF-BF05-28D6C8E398E4}" srcOrd="0" destOrd="0" presId="urn:microsoft.com/office/officeart/2005/8/layout/arrow5"/>
    <dgm:cxn modelId="{AED3D072-0F1E-4B77-885B-36DD048717B4}" type="presParOf" srcId="{60DBAC52-6861-4E00-9834-F4FE34861D07}" destId="{E6213B8E-4FB8-4CC8-8A07-F707B367344F}" srcOrd="1" destOrd="0" presId="urn:microsoft.com/office/officeart/2005/8/layout/arrow5"/>
    <dgm:cxn modelId="{BA3BCD09-F17C-4A15-A75F-1E70FB227A72}" type="presParOf" srcId="{60DBAC52-6861-4E00-9834-F4FE34861D07}" destId="{FD8BF4EE-E041-46A5-9561-D32C8D545302}" srcOrd="2"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9863D6-AEB0-4DD3-9EC9-5D8A57C1DD49}"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81A8FB1-A041-4EFD-8285-046D696873C0}">
      <dgm:prSet/>
      <dgm:spPr/>
      <dgm:t>
        <a:bodyPr/>
        <a:lstStyle/>
        <a:p>
          <a:pPr>
            <a:lnSpc>
              <a:spcPct val="100000"/>
            </a:lnSpc>
          </a:pPr>
          <a:r>
            <a:rPr lang="en-GB" dirty="0"/>
            <a:t>The HR of M&amp;S company wants to promote diversity within the organisation</a:t>
          </a:r>
          <a:endParaRPr lang="en-US" dirty="0"/>
        </a:p>
      </dgm:t>
    </dgm:pt>
    <dgm:pt modelId="{C9CB27DA-3B76-4731-8AAD-91D10E54F960}" type="parTrans" cxnId="{AEAA8B4A-300A-4D44-87A1-D60CA352242E}">
      <dgm:prSet/>
      <dgm:spPr/>
      <dgm:t>
        <a:bodyPr/>
        <a:lstStyle/>
        <a:p>
          <a:endParaRPr lang="en-US"/>
        </a:p>
      </dgm:t>
    </dgm:pt>
    <dgm:pt modelId="{0F65DE28-2D74-4C3C-A83A-178F1CEB1947}" type="sibTrans" cxnId="{AEAA8B4A-300A-4D44-87A1-D60CA352242E}">
      <dgm:prSet/>
      <dgm:spPr/>
      <dgm:t>
        <a:bodyPr/>
        <a:lstStyle/>
        <a:p>
          <a:endParaRPr lang="en-US"/>
        </a:p>
      </dgm:t>
    </dgm:pt>
    <dgm:pt modelId="{1998F73B-AFE2-4EAF-9262-6BD77A52299A}">
      <dgm:prSet/>
      <dgm:spPr/>
      <dgm:t>
        <a:bodyPr/>
        <a:lstStyle/>
        <a:p>
          <a:pPr>
            <a:lnSpc>
              <a:spcPct val="100000"/>
            </a:lnSpc>
          </a:pPr>
          <a:r>
            <a:rPr lang="en-GB" dirty="0"/>
            <a:t>HR has to educate every employee </a:t>
          </a:r>
          <a:r>
            <a:rPr lang="en-GB" dirty="0">
              <a:latin typeface="Calibri Light" panose="020F0302020204030204"/>
            </a:rPr>
            <a:t>about</a:t>
          </a:r>
          <a:r>
            <a:rPr lang="en-GB" dirty="0"/>
            <a:t> the advantages of diversity</a:t>
          </a:r>
          <a:endParaRPr lang="en-US" dirty="0"/>
        </a:p>
      </dgm:t>
    </dgm:pt>
    <dgm:pt modelId="{B16E7437-31B3-4A48-BFDA-FEBFBB64A9D6}" type="parTrans" cxnId="{88A7884B-3E4D-4D0F-9900-0BE489DB49A6}">
      <dgm:prSet/>
      <dgm:spPr/>
      <dgm:t>
        <a:bodyPr/>
        <a:lstStyle/>
        <a:p>
          <a:endParaRPr lang="en-US"/>
        </a:p>
      </dgm:t>
    </dgm:pt>
    <dgm:pt modelId="{60350816-15FD-4227-9A46-EC561EDCCC53}" type="sibTrans" cxnId="{88A7884B-3E4D-4D0F-9900-0BE489DB49A6}">
      <dgm:prSet/>
      <dgm:spPr/>
      <dgm:t>
        <a:bodyPr/>
        <a:lstStyle/>
        <a:p>
          <a:endParaRPr lang="en-US"/>
        </a:p>
      </dgm:t>
    </dgm:pt>
    <dgm:pt modelId="{6753E5F5-93DE-4234-BB11-084B961EA7C8}">
      <dgm:prSet/>
      <dgm:spPr/>
      <dgm:t>
        <a:bodyPr/>
        <a:lstStyle/>
        <a:p>
          <a:pPr rtl="0">
            <a:lnSpc>
              <a:spcPct val="100000"/>
            </a:lnSpc>
          </a:pPr>
          <a:r>
            <a:rPr lang="en-GB" dirty="0"/>
            <a:t>Communicate </a:t>
          </a:r>
          <a:r>
            <a:rPr lang="en-GB" dirty="0">
              <a:latin typeface="Calibri Light" panose="020F0302020204030204"/>
            </a:rPr>
            <a:t>equally</a:t>
          </a:r>
          <a:r>
            <a:rPr lang="en-GB" dirty="0"/>
            <a:t> with each employee and have to build staff-led work Forces</a:t>
          </a:r>
          <a:r>
            <a:rPr lang="en-GB" dirty="0">
              <a:latin typeface="Calibri Light" panose="020F0302020204030204"/>
            </a:rPr>
            <a:t> (</a:t>
          </a:r>
          <a:r>
            <a:rPr lang="en-GB" b="0" dirty="0">
              <a:latin typeface="Calibri Light" panose="020F0302020204030204"/>
            </a:rPr>
            <a:t>Schroth,2019</a:t>
          </a:r>
          <a:r>
            <a:rPr lang="en-GB" dirty="0">
              <a:latin typeface="Calibri Light" panose="020F0302020204030204"/>
            </a:rPr>
            <a:t>)</a:t>
          </a:r>
          <a:endParaRPr lang="en-US" dirty="0"/>
        </a:p>
      </dgm:t>
    </dgm:pt>
    <dgm:pt modelId="{F1D02990-B180-44E6-B1F1-6DF4BF032D1B}" type="parTrans" cxnId="{9EC50577-550F-49BD-B38A-D76CA5A4BC6B}">
      <dgm:prSet/>
      <dgm:spPr/>
      <dgm:t>
        <a:bodyPr/>
        <a:lstStyle/>
        <a:p>
          <a:endParaRPr lang="en-US"/>
        </a:p>
      </dgm:t>
    </dgm:pt>
    <dgm:pt modelId="{5FC4813C-7CB4-4F3D-9452-C515E9EE1775}" type="sibTrans" cxnId="{9EC50577-550F-49BD-B38A-D76CA5A4BC6B}">
      <dgm:prSet/>
      <dgm:spPr/>
      <dgm:t>
        <a:bodyPr/>
        <a:lstStyle/>
        <a:p>
          <a:endParaRPr lang="en-US"/>
        </a:p>
      </dgm:t>
    </dgm:pt>
    <dgm:pt modelId="{42A77EA2-0711-4DCE-9474-8CCBB2D8BD7D}" type="pres">
      <dgm:prSet presAssocID="{3A9863D6-AEB0-4DD3-9EC9-5D8A57C1DD49}" presName="root" presStyleCnt="0">
        <dgm:presLayoutVars>
          <dgm:dir/>
          <dgm:resizeHandles val="exact"/>
        </dgm:presLayoutVars>
      </dgm:prSet>
      <dgm:spPr/>
    </dgm:pt>
    <dgm:pt modelId="{A84963B8-23E9-4369-AEF9-12869807CD6F}" type="pres">
      <dgm:prSet presAssocID="{D81A8FB1-A041-4EFD-8285-046D696873C0}" presName="compNode" presStyleCnt="0"/>
      <dgm:spPr/>
    </dgm:pt>
    <dgm:pt modelId="{8C590E44-ED05-41FB-886F-9F126446F2D1}" type="pres">
      <dgm:prSet presAssocID="{D81A8FB1-A041-4EFD-8285-046D696873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lhasználók"/>
        </a:ext>
      </dgm:extLst>
    </dgm:pt>
    <dgm:pt modelId="{6E4065E1-F62C-4D04-9548-3A1311083381}" type="pres">
      <dgm:prSet presAssocID="{D81A8FB1-A041-4EFD-8285-046D696873C0}" presName="spaceRect" presStyleCnt="0"/>
      <dgm:spPr/>
    </dgm:pt>
    <dgm:pt modelId="{E7455151-6BEC-470A-BDA1-E520CA0614C0}" type="pres">
      <dgm:prSet presAssocID="{D81A8FB1-A041-4EFD-8285-046D696873C0}" presName="textRect" presStyleLbl="revTx" presStyleIdx="0" presStyleCnt="3">
        <dgm:presLayoutVars>
          <dgm:chMax val="1"/>
          <dgm:chPref val="1"/>
        </dgm:presLayoutVars>
      </dgm:prSet>
      <dgm:spPr/>
    </dgm:pt>
    <dgm:pt modelId="{C101A48B-6793-45B2-B087-ABEAD31717B7}" type="pres">
      <dgm:prSet presAssocID="{0F65DE28-2D74-4C3C-A83A-178F1CEB1947}" presName="sibTrans" presStyleCnt="0"/>
      <dgm:spPr/>
    </dgm:pt>
    <dgm:pt modelId="{37D93F9F-D55F-4D71-BBF0-6E106CB1B89B}" type="pres">
      <dgm:prSet presAssocID="{1998F73B-AFE2-4EAF-9262-6BD77A52299A}" presName="compNode" presStyleCnt="0"/>
      <dgm:spPr/>
    </dgm:pt>
    <dgm:pt modelId="{341C306A-228D-4937-9EE9-C500AA5F5033}" type="pres">
      <dgm:prSet presAssocID="{1998F73B-AFE2-4EAF-9262-6BD77A52299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soport"/>
        </a:ext>
      </dgm:extLst>
    </dgm:pt>
    <dgm:pt modelId="{CA7C9428-56AE-466F-8BA7-76D2CB885DF4}" type="pres">
      <dgm:prSet presAssocID="{1998F73B-AFE2-4EAF-9262-6BD77A52299A}" presName="spaceRect" presStyleCnt="0"/>
      <dgm:spPr/>
    </dgm:pt>
    <dgm:pt modelId="{62AC466E-0208-4064-883E-BA15CEE497EC}" type="pres">
      <dgm:prSet presAssocID="{1998F73B-AFE2-4EAF-9262-6BD77A52299A}" presName="textRect" presStyleLbl="revTx" presStyleIdx="1" presStyleCnt="3">
        <dgm:presLayoutVars>
          <dgm:chMax val="1"/>
          <dgm:chPref val="1"/>
        </dgm:presLayoutVars>
      </dgm:prSet>
      <dgm:spPr/>
    </dgm:pt>
    <dgm:pt modelId="{5159407E-27BB-4563-BA8F-DC3A61288CC5}" type="pres">
      <dgm:prSet presAssocID="{60350816-15FD-4227-9A46-EC561EDCCC53}" presName="sibTrans" presStyleCnt="0"/>
      <dgm:spPr/>
    </dgm:pt>
    <dgm:pt modelId="{2BBAAF0E-C9BC-4CEB-8F0C-E4846A0B44A9}" type="pres">
      <dgm:prSet presAssocID="{6753E5F5-93DE-4234-BB11-084B961EA7C8}" presName="compNode" presStyleCnt="0"/>
      <dgm:spPr/>
    </dgm:pt>
    <dgm:pt modelId="{074CC005-B227-422D-A1F1-DFC4AB955E4C}" type="pres">
      <dgm:prSet presAssocID="{6753E5F5-93DE-4234-BB11-084B961EA7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E722A365-BECD-4717-86F2-B368D624B1AE}" type="pres">
      <dgm:prSet presAssocID="{6753E5F5-93DE-4234-BB11-084B961EA7C8}" presName="spaceRect" presStyleCnt="0"/>
      <dgm:spPr/>
    </dgm:pt>
    <dgm:pt modelId="{FF5CEF8E-74AE-4DF3-94EF-AA7AEBFF956F}" type="pres">
      <dgm:prSet presAssocID="{6753E5F5-93DE-4234-BB11-084B961EA7C8}" presName="textRect" presStyleLbl="revTx" presStyleIdx="2" presStyleCnt="3">
        <dgm:presLayoutVars>
          <dgm:chMax val="1"/>
          <dgm:chPref val="1"/>
        </dgm:presLayoutVars>
      </dgm:prSet>
      <dgm:spPr/>
    </dgm:pt>
  </dgm:ptLst>
  <dgm:cxnLst>
    <dgm:cxn modelId="{52E9BD60-62B0-43E8-9F6F-F6B2D7DC4681}" type="presOf" srcId="{6753E5F5-93DE-4234-BB11-084B961EA7C8}" destId="{FF5CEF8E-74AE-4DF3-94EF-AA7AEBFF956F}" srcOrd="0" destOrd="0" presId="urn:microsoft.com/office/officeart/2018/2/layout/IconLabelList"/>
    <dgm:cxn modelId="{AEAA8B4A-300A-4D44-87A1-D60CA352242E}" srcId="{3A9863D6-AEB0-4DD3-9EC9-5D8A57C1DD49}" destId="{D81A8FB1-A041-4EFD-8285-046D696873C0}" srcOrd="0" destOrd="0" parTransId="{C9CB27DA-3B76-4731-8AAD-91D10E54F960}" sibTransId="{0F65DE28-2D74-4C3C-A83A-178F1CEB1947}"/>
    <dgm:cxn modelId="{88A7884B-3E4D-4D0F-9900-0BE489DB49A6}" srcId="{3A9863D6-AEB0-4DD3-9EC9-5D8A57C1DD49}" destId="{1998F73B-AFE2-4EAF-9262-6BD77A52299A}" srcOrd="1" destOrd="0" parTransId="{B16E7437-31B3-4A48-BFDA-FEBFBB64A9D6}" sibTransId="{60350816-15FD-4227-9A46-EC561EDCCC53}"/>
    <dgm:cxn modelId="{9EC50577-550F-49BD-B38A-D76CA5A4BC6B}" srcId="{3A9863D6-AEB0-4DD3-9EC9-5D8A57C1DD49}" destId="{6753E5F5-93DE-4234-BB11-084B961EA7C8}" srcOrd="2" destOrd="0" parTransId="{F1D02990-B180-44E6-B1F1-6DF4BF032D1B}" sibTransId="{5FC4813C-7CB4-4F3D-9452-C515E9EE1775}"/>
    <dgm:cxn modelId="{8171E6D7-E1A7-4C8E-A81B-5E7993D07A26}" type="presOf" srcId="{D81A8FB1-A041-4EFD-8285-046D696873C0}" destId="{E7455151-6BEC-470A-BDA1-E520CA0614C0}" srcOrd="0" destOrd="0" presId="urn:microsoft.com/office/officeart/2018/2/layout/IconLabelList"/>
    <dgm:cxn modelId="{8DDADCEA-0A70-493E-B096-45B1FFA9C3F4}" type="presOf" srcId="{1998F73B-AFE2-4EAF-9262-6BD77A52299A}" destId="{62AC466E-0208-4064-883E-BA15CEE497EC}" srcOrd="0" destOrd="0" presId="urn:microsoft.com/office/officeart/2018/2/layout/IconLabelList"/>
    <dgm:cxn modelId="{BDAC86F2-FEAA-41A4-B8EF-024E3903F303}" type="presOf" srcId="{3A9863D6-AEB0-4DD3-9EC9-5D8A57C1DD49}" destId="{42A77EA2-0711-4DCE-9474-8CCBB2D8BD7D}" srcOrd="0" destOrd="0" presId="urn:microsoft.com/office/officeart/2018/2/layout/IconLabelList"/>
    <dgm:cxn modelId="{E1CB1C15-38DE-4E8F-9F48-696816982D4A}" type="presParOf" srcId="{42A77EA2-0711-4DCE-9474-8CCBB2D8BD7D}" destId="{A84963B8-23E9-4369-AEF9-12869807CD6F}" srcOrd="0" destOrd="0" presId="urn:microsoft.com/office/officeart/2018/2/layout/IconLabelList"/>
    <dgm:cxn modelId="{8F2B2FA5-CDC6-412F-96BE-18AF4F2B4171}" type="presParOf" srcId="{A84963B8-23E9-4369-AEF9-12869807CD6F}" destId="{8C590E44-ED05-41FB-886F-9F126446F2D1}" srcOrd="0" destOrd="0" presId="urn:microsoft.com/office/officeart/2018/2/layout/IconLabelList"/>
    <dgm:cxn modelId="{B047217F-D767-402A-B893-23455BDEBF00}" type="presParOf" srcId="{A84963B8-23E9-4369-AEF9-12869807CD6F}" destId="{6E4065E1-F62C-4D04-9548-3A1311083381}" srcOrd="1" destOrd="0" presId="urn:microsoft.com/office/officeart/2018/2/layout/IconLabelList"/>
    <dgm:cxn modelId="{7B6E6F64-4455-4345-B657-11E57AEF9C5E}" type="presParOf" srcId="{A84963B8-23E9-4369-AEF9-12869807CD6F}" destId="{E7455151-6BEC-470A-BDA1-E520CA0614C0}" srcOrd="2" destOrd="0" presId="urn:microsoft.com/office/officeart/2018/2/layout/IconLabelList"/>
    <dgm:cxn modelId="{C529A9B6-3A65-4609-AE9B-46255292E081}" type="presParOf" srcId="{42A77EA2-0711-4DCE-9474-8CCBB2D8BD7D}" destId="{C101A48B-6793-45B2-B087-ABEAD31717B7}" srcOrd="1" destOrd="0" presId="urn:microsoft.com/office/officeart/2018/2/layout/IconLabelList"/>
    <dgm:cxn modelId="{CEF82BDD-AF4D-4582-AAB4-B04D8FA3DC89}" type="presParOf" srcId="{42A77EA2-0711-4DCE-9474-8CCBB2D8BD7D}" destId="{37D93F9F-D55F-4D71-BBF0-6E106CB1B89B}" srcOrd="2" destOrd="0" presId="urn:microsoft.com/office/officeart/2018/2/layout/IconLabelList"/>
    <dgm:cxn modelId="{47F99E6D-1412-4F20-A782-7CEC3B67F13F}" type="presParOf" srcId="{37D93F9F-D55F-4D71-BBF0-6E106CB1B89B}" destId="{341C306A-228D-4937-9EE9-C500AA5F5033}" srcOrd="0" destOrd="0" presId="urn:microsoft.com/office/officeart/2018/2/layout/IconLabelList"/>
    <dgm:cxn modelId="{70795A53-0BD0-4B06-B3F2-2A30645270A1}" type="presParOf" srcId="{37D93F9F-D55F-4D71-BBF0-6E106CB1B89B}" destId="{CA7C9428-56AE-466F-8BA7-76D2CB885DF4}" srcOrd="1" destOrd="0" presId="urn:microsoft.com/office/officeart/2018/2/layout/IconLabelList"/>
    <dgm:cxn modelId="{EB95644B-7E6D-4A7C-98DF-CF9958B7E883}" type="presParOf" srcId="{37D93F9F-D55F-4D71-BBF0-6E106CB1B89B}" destId="{62AC466E-0208-4064-883E-BA15CEE497EC}" srcOrd="2" destOrd="0" presId="urn:microsoft.com/office/officeart/2018/2/layout/IconLabelList"/>
    <dgm:cxn modelId="{43C28AF8-AF79-4017-AD70-9893AD5994E6}" type="presParOf" srcId="{42A77EA2-0711-4DCE-9474-8CCBB2D8BD7D}" destId="{5159407E-27BB-4563-BA8F-DC3A61288CC5}" srcOrd="3" destOrd="0" presId="urn:microsoft.com/office/officeart/2018/2/layout/IconLabelList"/>
    <dgm:cxn modelId="{D462DCD5-D657-47BC-9031-AEA83273DB5F}" type="presParOf" srcId="{42A77EA2-0711-4DCE-9474-8CCBB2D8BD7D}" destId="{2BBAAF0E-C9BC-4CEB-8F0C-E4846A0B44A9}" srcOrd="4" destOrd="0" presId="urn:microsoft.com/office/officeart/2018/2/layout/IconLabelList"/>
    <dgm:cxn modelId="{5C39E1E3-8060-4A05-9822-05566B8BEFB5}" type="presParOf" srcId="{2BBAAF0E-C9BC-4CEB-8F0C-E4846A0B44A9}" destId="{074CC005-B227-422D-A1F1-DFC4AB955E4C}" srcOrd="0" destOrd="0" presId="urn:microsoft.com/office/officeart/2018/2/layout/IconLabelList"/>
    <dgm:cxn modelId="{BDFFF72E-26C2-4C86-8E32-E58674626E71}" type="presParOf" srcId="{2BBAAF0E-C9BC-4CEB-8F0C-E4846A0B44A9}" destId="{E722A365-BECD-4717-86F2-B368D624B1AE}" srcOrd="1" destOrd="0" presId="urn:microsoft.com/office/officeart/2018/2/layout/IconLabelList"/>
    <dgm:cxn modelId="{47B0C9EB-ED0F-46B0-8EC5-BFD7CAFA3661}" type="presParOf" srcId="{2BBAAF0E-C9BC-4CEB-8F0C-E4846A0B44A9}" destId="{FF5CEF8E-74AE-4DF3-94EF-AA7AEBFF956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29B188-0359-4250-940E-03664240A0CF}"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04EF1887-3CC5-4FD8-AC64-4EF95A385168}">
      <dgm:prSet phldr="0"/>
      <dgm:spPr/>
      <dgm:t>
        <a:bodyPr/>
        <a:lstStyle/>
        <a:p>
          <a:pPr rtl="0">
            <a:lnSpc>
              <a:spcPct val="100000"/>
            </a:lnSpc>
          </a:pPr>
          <a:r>
            <a:rPr lang="en-US" dirty="0"/>
            <a:t>For widening the talent </a:t>
          </a:r>
          <a:r>
            <a:rPr lang="en-US" dirty="0">
              <a:latin typeface="Calibri Light" panose="020F0302020204030204"/>
            </a:rPr>
            <a:t>level</a:t>
          </a:r>
          <a:r>
            <a:rPr lang="en-US" dirty="0"/>
            <a:t>, </a:t>
          </a:r>
          <a:r>
            <a:rPr lang="en-US" dirty="0">
              <a:latin typeface="Calibri Light" panose="020F0302020204030204"/>
            </a:rPr>
            <a:t>Marks and Spencer</a:t>
          </a:r>
          <a:r>
            <a:rPr lang="en-US" dirty="0"/>
            <a:t> has made working hours more flexible depending on the requirement of the employees</a:t>
          </a:r>
          <a:r>
            <a:rPr lang="en-US" dirty="0">
              <a:latin typeface="Calibri Light" panose="020F0302020204030204"/>
            </a:rPr>
            <a:t> (</a:t>
          </a:r>
          <a:r>
            <a:rPr lang="en-US" dirty="0">
              <a:latin typeface="Calibri Light"/>
              <a:cs typeface="Calibri Light"/>
            </a:rPr>
            <a:t>Jones and Comfort,2019)</a:t>
          </a:r>
          <a:endParaRPr lang="en-US" dirty="0">
            <a:latin typeface="Grandview Display"/>
          </a:endParaRPr>
        </a:p>
      </dgm:t>
    </dgm:pt>
    <dgm:pt modelId="{4C3FC5A4-94B9-47F1-A671-CB421F36ED1D}" type="parTrans" cxnId="{39F04164-88AB-420A-8D1A-8DC0F2770BE5}">
      <dgm:prSet/>
      <dgm:spPr/>
      <dgm:t>
        <a:bodyPr/>
        <a:lstStyle/>
        <a:p>
          <a:endParaRPr lang="en-GB"/>
        </a:p>
      </dgm:t>
    </dgm:pt>
    <dgm:pt modelId="{06A14FAA-5073-4631-9927-7FBD2CAE3391}" type="sibTrans" cxnId="{39F04164-88AB-420A-8D1A-8DC0F2770BE5}">
      <dgm:prSet/>
      <dgm:spPr/>
      <dgm:t>
        <a:bodyPr/>
        <a:lstStyle/>
        <a:p>
          <a:endParaRPr lang="en-US"/>
        </a:p>
      </dgm:t>
    </dgm:pt>
    <dgm:pt modelId="{7BC78D3F-9DE7-45CF-ACB0-BD521F986B69}">
      <dgm:prSet phldr="0"/>
      <dgm:spPr/>
      <dgm:t>
        <a:bodyPr/>
        <a:lstStyle/>
        <a:p>
          <a:pPr>
            <a:lnSpc>
              <a:spcPct val="100000"/>
            </a:lnSpc>
          </a:pPr>
          <a:r>
            <a:rPr lang="en-US" dirty="0"/>
            <a:t>Work from home, part-time work facility and so on are their strategic additions</a:t>
          </a:r>
        </a:p>
      </dgm:t>
    </dgm:pt>
    <dgm:pt modelId="{B02464D5-01E9-4EB4-B2AA-BA54FB6CC4EA}" type="parTrans" cxnId="{779484CD-79B1-4026-A38C-7025AE38AC21}">
      <dgm:prSet/>
      <dgm:spPr/>
      <dgm:t>
        <a:bodyPr/>
        <a:lstStyle/>
        <a:p>
          <a:endParaRPr lang="en-GB"/>
        </a:p>
      </dgm:t>
    </dgm:pt>
    <dgm:pt modelId="{E1A4CA94-79E8-41B7-959E-76F0481729E4}" type="sibTrans" cxnId="{779484CD-79B1-4026-A38C-7025AE38AC21}">
      <dgm:prSet/>
      <dgm:spPr/>
      <dgm:t>
        <a:bodyPr/>
        <a:lstStyle/>
        <a:p>
          <a:endParaRPr lang="en-US"/>
        </a:p>
      </dgm:t>
    </dgm:pt>
    <dgm:pt modelId="{DC389469-73A4-45AA-820E-CBAB806C1176}" type="pres">
      <dgm:prSet presAssocID="{EB29B188-0359-4250-940E-03664240A0CF}" presName="root" presStyleCnt="0">
        <dgm:presLayoutVars>
          <dgm:dir/>
          <dgm:resizeHandles val="exact"/>
        </dgm:presLayoutVars>
      </dgm:prSet>
      <dgm:spPr/>
    </dgm:pt>
    <dgm:pt modelId="{B7F6004A-CEEF-4841-B7F1-41F80256AB32}" type="pres">
      <dgm:prSet presAssocID="{04EF1887-3CC5-4FD8-AC64-4EF95A385168}" presName="compNode" presStyleCnt="0"/>
      <dgm:spPr/>
    </dgm:pt>
    <dgm:pt modelId="{E78F6222-963B-4AA1-810A-E44BBB98F319}" type="pres">
      <dgm:prSet presAssocID="{04EF1887-3CC5-4FD8-AC64-4EF95A385168}" presName="bgRect" presStyleLbl="bgShp" presStyleIdx="0" presStyleCnt="2"/>
      <dgm:spPr/>
    </dgm:pt>
    <dgm:pt modelId="{68A97A44-1E75-489D-9A5B-3574221A1EEA}" type="pres">
      <dgm:prSet presAssocID="{04EF1887-3CC5-4FD8-AC64-4EF95A38516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9F3EC76-22EA-4201-8BB4-59F32E2B8B36}" type="pres">
      <dgm:prSet presAssocID="{04EF1887-3CC5-4FD8-AC64-4EF95A385168}" presName="spaceRect" presStyleCnt="0"/>
      <dgm:spPr/>
    </dgm:pt>
    <dgm:pt modelId="{A72F7CBA-62CE-4FAC-A1F0-AC408950750C}" type="pres">
      <dgm:prSet presAssocID="{04EF1887-3CC5-4FD8-AC64-4EF95A385168}" presName="parTx" presStyleLbl="revTx" presStyleIdx="0" presStyleCnt="2">
        <dgm:presLayoutVars>
          <dgm:chMax val="0"/>
          <dgm:chPref val="0"/>
        </dgm:presLayoutVars>
      </dgm:prSet>
      <dgm:spPr/>
    </dgm:pt>
    <dgm:pt modelId="{9D3776F3-9028-4AFA-9E5D-49B1324C0905}" type="pres">
      <dgm:prSet presAssocID="{06A14FAA-5073-4631-9927-7FBD2CAE3391}" presName="sibTrans" presStyleCnt="0"/>
      <dgm:spPr/>
    </dgm:pt>
    <dgm:pt modelId="{84FA9CCE-5EC6-44B2-A833-4AC2175EE27C}" type="pres">
      <dgm:prSet presAssocID="{7BC78D3F-9DE7-45CF-ACB0-BD521F986B69}" presName="compNode" presStyleCnt="0"/>
      <dgm:spPr/>
    </dgm:pt>
    <dgm:pt modelId="{EAFD5AAC-94D0-4213-8F7B-8B92EA4C1E3E}" type="pres">
      <dgm:prSet presAssocID="{7BC78D3F-9DE7-45CF-ACB0-BD521F986B69}" presName="bgRect" presStyleLbl="bgShp" presStyleIdx="1" presStyleCnt="2"/>
      <dgm:spPr/>
    </dgm:pt>
    <dgm:pt modelId="{AEEECE63-43D9-4265-A9C8-09441DD6389D}" type="pres">
      <dgm:prSet presAssocID="{7BC78D3F-9DE7-45CF-ACB0-BD521F986B6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Épület"/>
        </a:ext>
      </dgm:extLst>
    </dgm:pt>
    <dgm:pt modelId="{DB0AD982-D5B0-4CB2-AA40-F057BEF0E8C1}" type="pres">
      <dgm:prSet presAssocID="{7BC78D3F-9DE7-45CF-ACB0-BD521F986B69}" presName="spaceRect" presStyleCnt="0"/>
      <dgm:spPr/>
    </dgm:pt>
    <dgm:pt modelId="{D01511EE-5978-403E-B16B-72BBF1015D9D}" type="pres">
      <dgm:prSet presAssocID="{7BC78D3F-9DE7-45CF-ACB0-BD521F986B69}" presName="parTx" presStyleLbl="revTx" presStyleIdx="1" presStyleCnt="2">
        <dgm:presLayoutVars>
          <dgm:chMax val="0"/>
          <dgm:chPref val="0"/>
        </dgm:presLayoutVars>
      </dgm:prSet>
      <dgm:spPr/>
    </dgm:pt>
  </dgm:ptLst>
  <dgm:cxnLst>
    <dgm:cxn modelId="{39F04164-88AB-420A-8D1A-8DC0F2770BE5}" srcId="{EB29B188-0359-4250-940E-03664240A0CF}" destId="{04EF1887-3CC5-4FD8-AC64-4EF95A385168}" srcOrd="0" destOrd="0" parTransId="{4C3FC5A4-94B9-47F1-A671-CB421F36ED1D}" sibTransId="{06A14FAA-5073-4631-9927-7FBD2CAE3391}"/>
    <dgm:cxn modelId="{10229D78-378D-4D24-8B3D-9CDC38F4BC61}" type="presOf" srcId="{04EF1887-3CC5-4FD8-AC64-4EF95A385168}" destId="{A72F7CBA-62CE-4FAC-A1F0-AC408950750C}" srcOrd="0" destOrd="0" presId="urn:microsoft.com/office/officeart/2018/2/layout/IconVerticalSolidList"/>
    <dgm:cxn modelId="{133D92A5-74F7-4C7A-9A84-E0FAB587D1BB}" type="presOf" srcId="{EB29B188-0359-4250-940E-03664240A0CF}" destId="{DC389469-73A4-45AA-820E-CBAB806C1176}" srcOrd="0" destOrd="0" presId="urn:microsoft.com/office/officeart/2018/2/layout/IconVerticalSolidList"/>
    <dgm:cxn modelId="{779484CD-79B1-4026-A38C-7025AE38AC21}" srcId="{EB29B188-0359-4250-940E-03664240A0CF}" destId="{7BC78D3F-9DE7-45CF-ACB0-BD521F986B69}" srcOrd="1" destOrd="0" parTransId="{B02464D5-01E9-4EB4-B2AA-BA54FB6CC4EA}" sibTransId="{E1A4CA94-79E8-41B7-959E-76F0481729E4}"/>
    <dgm:cxn modelId="{B87864FB-9811-4677-8C91-32E335B09AAB}" type="presOf" srcId="{7BC78D3F-9DE7-45CF-ACB0-BD521F986B69}" destId="{D01511EE-5978-403E-B16B-72BBF1015D9D}" srcOrd="0" destOrd="0" presId="urn:microsoft.com/office/officeart/2018/2/layout/IconVerticalSolidList"/>
    <dgm:cxn modelId="{76AD9037-35FA-4503-B64F-19DD35FA9A92}" type="presParOf" srcId="{DC389469-73A4-45AA-820E-CBAB806C1176}" destId="{B7F6004A-CEEF-4841-B7F1-41F80256AB32}" srcOrd="0" destOrd="0" presId="urn:microsoft.com/office/officeart/2018/2/layout/IconVerticalSolidList"/>
    <dgm:cxn modelId="{B1356099-2B40-4F9B-906F-835761B82384}" type="presParOf" srcId="{B7F6004A-CEEF-4841-B7F1-41F80256AB32}" destId="{E78F6222-963B-4AA1-810A-E44BBB98F319}" srcOrd="0" destOrd="0" presId="urn:microsoft.com/office/officeart/2018/2/layout/IconVerticalSolidList"/>
    <dgm:cxn modelId="{A68804C7-C9F8-4D40-82B9-B507B5AB59AF}" type="presParOf" srcId="{B7F6004A-CEEF-4841-B7F1-41F80256AB32}" destId="{68A97A44-1E75-489D-9A5B-3574221A1EEA}" srcOrd="1" destOrd="0" presId="urn:microsoft.com/office/officeart/2018/2/layout/IconVerticalSolidList"/>
    <dgm:cxn modelId="{5D8A5674-C1A2-4EC8-8FAF-D50A64F16DA2}" type="presParOf" srcId="{B7F6004A-CEEF-4841-B7F1-41F80256AB32}" destId="{D9F3EC76-22EA-4201-8BB4-59F32E2B8B36}" srcOrd="2" destOrd="0" presId="urn:microsoft.com/office/officeart/2018/2/layout/IconVerticalSolidList"/>
    <dgm:cxn modelId="{EE6CFD09-EB07-4841-9045-0F2C34888A29}" type="presParOf" srcId="{B7F6004A-CEEF-4841-B7F1-41F80256AB32}" destId="{A72F7CBA-62CE-4FAC-A1F0-AC408950750C}" srcOrd="3" destOrd="0" presId="urn:microsoft.com/office/officeart/2018/2/layout/IconVerticalSolidList"/>
    <dgm:cxn modelId="{F7520A9F-0EAF-447F-953B-7F438C9DF70E}" type="presParOf" srcId="{DC389469-73A4-45AA-820E-CBAB806C1176}" destId="{9D3776F3-9028-4AFA-9E5D-49B1324C0905}" srcOrd="1" destOrd="0" presId="urn:microsoft.com/office/officeart/2018/2/layout/IconVerticalSolidList"/>
    <dgm:cxn modelId="{74621AEA-1BF7-420D-906B-4808513712A9}" type="presParOf" srcId="{DC389469-73A4-45AA-820E-CBAB806C1176}" destId="{84FA9CCE-5EC6-44B2-A833-4AC2175EE27C}" srcOrd="2" destOrd="0" presId="urn:microsoft.com/office/officeart/2018/2/layout/IconVerticalSolidList"/>
    <dgm:cxn modelId="{0FDCF3CF-EEA0-4A28-8CE3-154DF195AE56}" type="presParOf" srcId="{84FA9CCE-5EC6-44B2-A833-4AC2175EE27C}" destId="{EAFD5AAC-94D0-4213-8F7B-8B92EA4C1E3E}" srcOrd="0" destOrd="0" presId="urn:microsoft.com/office/officeart/2018/2/layout/IconVerticalSolidList"/>
    <dgm:cxn modelId="{FC3837DF-9669-4A87-9D82-D25097DD9AB8}" type="presParOf" srcId="{84FA9CCE-5EC6-44B2-A833-4AC2175EE27C}" destId="{AEEECE63-43D9-4265-A9C8-09441DD6389D}" srcOrd="1" destOrd="0" presId="urn:microsoft.com/office/officeart/2018/2/layout/IconVerticalSolidList"/>
    <dgm:cxn modelId="{1A4279D5-2ED2-46CE-A30A-F7A260BC8A88}" type="presParOf" srcId="{84FA9CCE-5EC6-44B2-A833-4AC2175EE27C}" destId="{DB0AD982-D5B0-4CB2-AA40-F057BEF0E8C1}" srcOrd="2" destOrd="0" presId="urn:microsoft.com/office/officeart/2018/2/layout/IconVerticalSolidList"/>
    <dgm:cxn modelId="{7877824A-0FF7-45B3-8E9D-2F4C6AB61279}" type="presParOf" srcId="{84FA9CCE-5EC6-44B2-A833-4AC2175EE27C}" destId="{D01511EE-5978-403E-B16B-72BBF1015D9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F2ECD6-A026-4881-A44F-E0A9AC2D1D40}" type="doc">
      <dgm:prSet loTypeId="urn:microsoft.com/office/officeart/2005/8/layout/list1" loCatId="list" qsTypeId="urn:microsoft.com/office/officeart/2005/8/quickstyle/simple1" qsCatId="simple" csTypeId="urn:microsoft.com/office/officeart/2005/8/colors/accent0_3" csCatId="mainScheme"/>
      <dgm:spPr/>
      <dgm:t>
        <a:bodyPr/>
        <a:lstStyle/>
        <a:p>
          <a:endParaRPr lang="en-US"/>
        </a:p>
      </dgm:t>
    </dgm:pt>
    <dgm:pt modelId="{894B2961-96A4-447F-A1B6-3E7688C297E9}">
      <dgm:prSet/>
      <dgm:spPr/>
      <dgm:t>
        <a:bodyPr/>
        <a:lstStyle/>
        <a:p>
          <a:r>
            <a:rPr lang="en-US" dirty="0"/>
            <a:t>Providing</a:t>
          </a:r>
        </a:p>
      </dgm:t>
    </dgm:pt>
    <dgm:pt modelId="{95DA99EA-93E1-46D6-893A-4321B5097756}" type="parTrans" cxnId="{F4244598-7B31-4C59-B0D4-67FA9816C519}">
      <dgm:prSet/>
      <dgm:spPr/>
      <dgm:t>
        <a:bodyPr/>
        <a:lstStyle/>
        <a:p>
          <a:endParaRPr lang="en-US"/>
        </a:p>
      </dgm:t>
    </dgm:pt>
    <dgm:pt modelId="{5280D8D6-29BA-471F-952B-74FEA917AEDA}" type="sibTrans" cxnId="{F4244598-7B31-4C59-B0D4-67FA9816C519}">
      <dgm:prSet/>
      <dgm:spPr/>
      <dgm:t>
        <a:bodyPr/>
        <a:lstStyle/>
        <a:p>
          <a:endParaRPr lang="en-US"/>
        </a:p>
      </dgm:t>
    </dgm:pt>
    <dgm:pt modelId="{96FB77DD-BA7E-40A7-89F3-5089E0695536}">
      <dgm:prSet/>
      <dgm:spPr/>
      <dgm:t>
        <a:bodyPr/>
        <a:lstStyle/>
        <a:p>
          <a:pPr rtl="0"/>
          <a:r>
            <a:rPr lang="en-US" dirty="0"/>
            <a:t>Providing a time-to-time cab facility can decrease the</a:t>
          </a:r>
          <a:r>
            <a:rPr lang="en-US" dirty="0">
              <a:latin typeface="Calibri Light" panose="020F0302020204030204"/>
            </a:rPr>
            <a:t> proximity bias that</a:t>
          </a:r>
          <a:r>
            <a:rPr lang="en-US" dirty="0"/>
            <a:t> the employer can face</a:t>
          </a:r>
          <a:r>
            <a:rPr lang="en-US" dirty="0">
              <a:latin typeface="Calibri Light" panose="020F0302020204030204"/>
            </a:rPr>
            <a:t> (</a:t>
          </a:r>
          <a:r>
            <a:rPr lang="en-US" dirty="0" err="1">
              <a:latin typeface="Calibri Light" panose="020F0302020204030204"/>
            </a:rPr>
            <a:t>Setiyani</a:t>
          </a:r>
          <a:r>
            <a:rPr lang="en-US" dirty="0">
              <a:latin typeface="Calibri Light" panose="020F0302020204030204"/>
            </a:rPr>
            <a:t> et al.,2019)</a:t>
          </a:r>
          <a:endParaRPr lang="en-US" dirty="0"/>
        </a:p>
      </dgm:t>
    </dgm:pt>
    <dgm:pt modelId="{B61EC838-29F1-4549-AA78-9A2FFE9DF7A3}" type="parTrans" cxnId="{CB4F0E93-2457-4391-8FC9-678A8284AD40}">
      <dgm:prSet/>
      <dgm:spPr/>
      <dgm:t>
        <a:bodyPr/>
        <a:lstStyle/>
        <a:p>
          <a:endParaRPr lang="en-US"/>
        </a:p>
      </dgm:t>
    </dgm:pt>
    <dgm:pt modelId="{AC7ECC7C-006F-4ED6-AB66-763F6A58D0C5}" type="sibTrans" cxnId="{CB4F0E93-2457-4391-8FC9-678A8284AD40}">
      <dgm:prSet/>
      <dgm:spPr/>
      <dgm:t>
        <a:bodyPr/>
        <a:lstStyle/>
        <a:p>
          <a:endParaRPr lang="en-US"/>
        </a:p>
      </dgm:t>
    </dgm:pt>
    <dgm:pt modelId="{B4C4DD8F-3E1B-45E7-9F52-4D4D1C1A16C9}">
      <dgm:prSet/>
      <dgm:spPr/>
      <dgm:t>
        <a:bodyPr/>
        <a:lstStyle/>
        <a:p>
          <a:r>
            <a:rPr lang="en-US" dirty="0"/>
            <a:t>Training</a:t>
          </a:r>
        </a:p>
      </dgm:t>
    </dgm:pt>
    <dgm:pt modelId="{FB999BAF-F9DA-4D10-9A64-D533B2DB46FE}" type="parTrans" cxnId="{48415EB8-ED79-4C0F-A9DA-9243D49A78CB}">
      <dgm:prSet/>
      <dgm:spPr/>
      <dgm:t>
        <a:bodyPr/>
        <a:lstStyle/>
        <a:p>
          <a:endParaRPr lang="en-US"/>
        </a:p>
      </dgm:t>
    </dgm:pt>
    <dgm:pt modelId="{6BA98B8A-1673-4701-B35D-2A1BCEB7AE30}" type="sibTrans" cxnId="{48415EB8-ED79-4C0F-A9DA-9243D49A78CB}">
      <dgm:prSet/>
      <dgm:spPr/>
      <dgm:t>
        <a:bodyPr/>
        <a:lstStyle/>
        <a:p>
          <a:endParaRPr lang="en-US"/>
        </a:p>
      </dgm:t>
    </dgm:pt>
    <dgm:pt modelId="{4A2F2932-DB8D-4254-9EFA-F26EA0CF5257}">
      <dgm:prSet/>
      <dgm:spPr/>
      <dgm:t>
        <a:bodyPr/>
        <a:lstStyle/>
        <a:p>
          <a:r>
            <a:rPr lang="en-US" dirty="0"/>
            <a:t>Training the employees in a mixed cultural set-up can make them empathetic as well as patient towards others in a cross-cultural work environment.</a:t>
          </a:r>
        </a:p>
      </dgm:t>
    </dgm:pt>
    <dgm:pt modelId="{3381B060-9887-4A0D-BD25-97BFA3D976F4}" type="parTrans" cxnId="{68DA759E-82A3-47E6-8D72-9E258B2892B8}">
      <dgm:prSet/>
      <dgm:spPr/>
      <dgm:t>
        <a:bodyPr/>
        <a:lstStyle/>
        <a:p>
          <a:endParaRPr lang="en-US"/>
        </a:p>
      </dgm:t>
    </dgm:pt>
    <dgm:pt modelId="{2134D338-5C4F-4E4A-AD93-B731F8E84A4E}" type="sibTrans" cxnId="{68DA759E-82A3-47E6-8D72-9E258B2892B8}">
      <dgm:prSet/>
      <dgm:spPr/>
      <dgm:t>
        <a:bodyPr/>
        <a:lstStyle/>
        <a:p>
          <a:endParaRPr lang="en-US"/>
        </a:p>
      </dgm:t>
    </dgm:pt>
    <dgm:pt modelId="{133BD30E-6C4C-406E-805B-2AE0B5237276}" type="pres">
      <dgm:prSet presAssocID="{CAF2ECD6-A026-4881-A44F-E0A9AC2D1D40}" presName="linear" presStyleCnt="0">
        <dgm:presLayoutVars>
          <dgm:dir/>
          <dgm:animLvl val="lvl"/>
          <dgm:resizeHandles val="exact"/>
        </dgm:presLayoutVars>
      </dgm:prSet>
      <dgm:spPr/>
    </dgm:pt>
    <dgm:pt modelId="{1E77DC09-0CC8-403E-AA2C-E0D456612B7A}" type="pres">
      <dgm:prSet presAssocID="{894B2961-96A4-447F-A1B6-3E7688C297E9}" presName="parentLin" presStyleCnt="0"/>
      <dgm:spPr/>
    </dgm:pt>
    <dgm:pt modelId="{4C98F57A-4779-412D-A7F1-A577A1ED4B6E}" type="pres">
      <dgm:prSet presAssocID="{894B2961-96A4-447F-A1B6-3E7688C297E9}" presName="parentLeftMargin" presStyleLbl="node1" presStyleIdx="0" presStyleCnt="2"/>
      <dgm:spPr/>
    </dgm:pt>
    <dgm:pt modelId="{C00D0A7F-5D21-4924-B673-65CE8B5D51D3}" type="pres">
      <dgm:prSet presAssocID="{894B2961-96A4-447F-A1B6-3E7688C297E9}" presName="parentText" presStyleLbl="node1" presStyleIdx="0" presStyleCnt="2">
        <dgm:presLayoutVars>
          <dgm:chMax val="0"/>
          <dgm:bulletEnabled val="1"/>
        </dgm:presLayoutVars>
      </dgm:prSet>
      <dgm:spPr/>
    </dgm:pt>
    <dgm:pt modelId="{38BAABD0-3AB3-44A2-AA13-19A618047187}" type="pres">
      <dgm:prSet presAssocID="{894B2961-96A4-447F-A1B6-3E7688C297E9}" presName="negativeSpace" presStyleCnt="0"/>
      <dgm:spPr/>
    </dgm:pt>
    <dgm:pt modelId="{76AA3988-CB3A-45EB-90BC-DC80ABB14C0A}" type="pres">
      <dgm:prSet presAssocID="{894B2961-96A4-447F-A1B6-3E7688C297E9}" presName="childText" presStyleLbl="conFgAcc1" presStyleIdx="0" presStyleCnt="2">
        <dgm:presLayoutVars>
          <dgm:bulletEnabled val="1"/>
        </dgm:presLayoutVars>
      </dgm:prSet>
      <dgm:spPr/>
    </dgm:pt>
    <dgm:pt modelId="{FE402F8B-84FC-494D-AC75-7DD58A844517}" type="pres">
      <dgm:prSet presAssocID="{5280D8D6-29BA-471F-952B-74FEA917AEDA}" presName="spaceBetweenRectangles" presStyleCnt="0"/>
      <dgm:spPr/>
    </dgm:pt>
    <dgm:pt modelId="{95C31705-8E65-47EA-9B50-76966E2A1648}" type="pres">
      <dgm:prSet presAssocID="{B4C4DD8F-3E1B-45E7-9F52-4D4D1C1A16C9}" presName="parentLin" presStyleCnt="0"/>
      <dgm:spPr/>
    </dgm:pt>
    <dgm:pt modelId="{EBAD88FE-B151-4FFB-86C5-6765BE00AE4D}" type="pres">
      <dgm:prSet presAssocID="{B4C4DD8F-3E1B-45E7-9F52-4D4D1C1A16C9}" presName="parentLeftMargin" presStyleLbl="node1" presStyleIdx="0" presStyleCnt="2"/>
      <dgm:spPr/>
    </dgm:pt>
    <dgm:pt modelId="{592C0A74-F992-4909-BEAB-264B9F937A26}" type="pres">
      <dgm:prSet presAssocID="{B4C4DD8F-3E1B-45E7-9F52-4D4D1C1A16C9}" presName="parentText" presStyleLbl="node1" presStyleIdx="1" presStyleCnt="2">
        <dgm:presLayoutVars>
          <dgm:chMax val="0"/>
          <dgm:bulletEnabled val="1"/>
        </dgm:presLayoutVars>
      </dgm:prSet>
      <dgm:spPr/>
    </dgm:pt>
    <dgm:pt modelId="{E29C3F79-5AFC-447B-A5DF-4D32F63686C3}" type="pres">
      <dgm:prSet presAssocID="{B4C4DD8F-3E1B-45E7-9F52-4D4D1C1A16C9}" presName="negativeSpace" presStyleCnt="0"/>
      <dgm:spPr/>
    </dgm:pt>
    <dgm:pt modelId="{DCB13600-5C74-4C29-8CFC-07F0E0156384}" type="pres">
      <dgm:prSet presAssocID="{B4C4DD8F-3E1B-45E7-9F52-4D4D1C1A16C9}" presName="childText" presStyleLbl="conFgAcc1" presStyleIdx="1" presStyleCnt="2">
        <dgm:presLayoutVars>
          <dgm:bulletEnabled val="1"/>
        </dgm:presLayoutVars>
      </dgm:prSet>
      <dgm:spPr/>
    </dgm:pt>
  </dgm:ptLst>
  <dgm:cxnLst>
    <dgm:cxn modelId="{4E70B60A-C444-4CAA-95BB-A59EDB2F5CB1}" type="presOf" srcId="{B4C4DD8F-3E1B-45E7-9F52-4D4D1C1A16C9}" destId="{EBAD88FE-B151-4FFB-86C5-6765BE00AE4D}" srcOrd="0" destOrd="0" presId="urn:microsoft.com/office/officeart/2005/8/layout/list1"/>
    <dgm:cxn modelId="{A910863E-27CD-4105-B0CD-7C9DA9780983}" type="presOf" srcId="{CAF2ECD6-A026-4881-A44F-E0A9AC2D1D40}" destId="{133BD30E-6C4C-406E-805B-2AE0B5237276}" srcOrd="0" destOrd="0" presId="urn:microsoft.com/office/officeart/2005/8/layout/list1"/>
    <dgm:cxn modelId="{1076C56E-6CCD-4EFA-8F29-2FAD74969184}" type="presOf" srcId="{894B2961-96A4-447F-A1B6-3E7688C297E9}" destId="{C00D0A7F-5D21-4924-B673-65CE8B5D51D3}" srcOrd="1" destOrd="0" presId="urn:microsoft.com/office/officeart/2005/8/layout/list1"/>
    <dgm:cxn modelId="{F5B0CA81-BFB9-4A1A-A147-28AB3FD347AA}" type="presOf" srcId="{96FB77DD-BA7E-40A7-89F3-5089E0695536}" destId="{76AA3988-CB3A-45EB-90BC-DC80ABB14C0A}" srcOrd="0" destOrd="0" presId="urn:microsoft.com/office/officeart/2005/8/layout/list1"/>
    <dgm:cxn modelId="{BCB54883-98D8-4127-8085-9273A57446F3}" type="presOf" srcId="{4A2F2932-DB8D-4254-9EFA-F26EA0CF5257}" destId="{DCB13600-5C74-4C29-8CFC-07F0E0156384}" srcOrd="0" destOrd="0" presId="urn:microsoft.com/office/officeart/2005/8/layout/list1"/>
    <dgm:cxn modelId="{CB4F0E93-2457-4391-8FC9-678A8284AD40}" srcId="{894B2961-96A4-447F-A1B6-3E7688C297E9}" destId="{96FB77DD-BA7E-40A7-89F3-5089E0695536}" srcOrd="0" destOrd="0" parTransId="{B61EC838-29F1-4549-AA78-9A2FFE9DF7A3}" sibTransId="{AC7ECC7C-006F-4ED6-AB66-763F6A58D0C5}"/>
    <dgm:cxn modelId="{F4244598-7B31-4C59-B0D4-67FA9816C519}" srcId="{CAF2ECD6-A026-4881-A44F-E0A9AC2D1D40}" destId="{894B2961-96A4-447F-A1B6-3E7688C297E9}" srcOrd="0" destOrd="0" parTransId="{95DA99EA-93E1-46D6-893A-4321B5097756}" sibTransId="{5280D8D6-29BA-471F-952B-74FEA917AEDA}"/>
    <dgm:cxn modelId="{68DA759E-82A3-47E6-8D72-9E258B2892B8}" srcId="{B4C4DD8F-3E1B-45E7-9F52-4D4D1C1A16C9}" destId="{4A2F2932-DB8D-4254-9EFA-F26EA0CF5257}" srcOrd="0" destOrd="0" parTransId="{3381B060-9887-4A0D-BD25-97BFA3D976F4}" sibTransId="{2134D338-5C4F-4E4A-AD93-B731F8E84A4E}"/>
    <dgm:cxn modelId="{48415EB8-ED79-4C0F-A9DA-9243D49A78CB}" srcId="{CAF2ECD6-A026-4881-A44F-E0A9AC2D1D40}" destId="{B4C4DD8F-3E1B-45E7-9F52-4D4D1C1A16C9}" srcOrd="1" destOrd="0" parTransId="{FB999BAF-F9DA-4D10-9A64-D533B2DB46FE}" sibTransId="{6BA98B8A-1673-4701-B35D-2A1BCEB7AE30}"/>
    <dgm:cxn modelId="{7093CDC0-E9BE-483C-AE91-901A1AE33FD1}" type="presOf" srcId="{894B2961-96A4-447F-A1B6-3E7688C297E9}" destId="{4C98F57A-4779-412D-A7F1-A577A1ED4B6E}" srcOrd="0" destOrd="0" presId="urn:microsoft.com/office/officeart/2005/8/layout/list1"/>
    <dgm:cxn modelId="{429F1AEB-6166-445F-AD16-9F7AE6847B85}" type="presOf" srcId="{B4C4DD8F-3E1B-45E7-9F52-4D4D1C1A16C9}" destId="{592C0A74-F992-4909-BEAB-264B9F937A26}" srcOrd="1" destOrd="0" presId="urn:microsoft.com/office/officeart/2005/8/layout/list1"/>
    <dgm:cxn modelId="{0305A72D-BDDC-46EC-BF7D-67483DD849BB}" type="presParOf" srcId="{133BD30E-6C4C-406E-805B-2AE0B5237276}" destId="{1E77DC09-0CC8-403E-AA2C-E0D456612B7A}" srcOrd="0" destOrd="0" presId="urn:microsoft.com/office/officeart/2005/8/layout/list1"/>
    <dgm:cxn modelId="{DAD104E7-E0E2-4213-8B41-E4165D4BF9A3}" type="presParOf" srcId="{1E77DC09-0CC8-403E-AA2C-E0D456612B7A}" destId="{4C98F57A-4779-412D-A7F1-A577A1ED4B6E}" srcOrd="0" destOrd="0" presId="urn:microsoft.com/office/officeart/2005/8/layout/list1"/>
    <dgm:cxn modelId="{27BE55F8-315F-4CA6-B6AC-A66F7461BC9A}" type="presParOf" srcId="{1E77DC09-0CC8-403E-AA2C-E0D456612B7A}" destId="{C00D0A7F-5D21-4924-B673-65CE8B5D51D3}" srcOrd="1" destOrd="0" presId="urn:microsoft.com/office/officeart/2005/8/layout/list1"/>
    <dgm:cxn modelId="{DFE47A15-C703-40B0-9492-6F04C47D2750}" type="presParOf" srcId="{133BD30E-6C4C-406E-805B-2AE0B5237276}" destId="{38BAABD0-3AB3-44A2-AA13-19A618047187}" srcOrd="1" destOrd="0" presId="urn:microsoft.com/office/officeart/2005/8/layout/list1"/>
    <dgm:cxn modelId="{35857650-61DD-49F4-962A-2D6D54F2B759}" type="presParOf" srcId="{133BD30E-6C4C-406E-805B-2AE0B5237276}" destId="{76AA3988-CB3A-45EB-90BC-DC80ABB14C0A}" srcOrd="2" destOrd="0" presId="urn:microsoft.com/office/officeart/2005/8/layout/list1"/>
    <dgm:cxn modelId="{770C5F87-F319-4C1E-B05D-783ADE9449B5}" type="presParOf" srcId="{133BD30E-6C4C-406E-805B-2AE0B5237276}" destId="{FE402F8B-84FC-494D-AC75-7DD58A844517}" srcOrd="3" destOrd="0" presId="urn:microsoft.com/office/officeart/2005/8/layout/list1"/>
    <dgm:cxn modelId="{B6886BAB-F4D5-4848-BD0B-FFCD4E4EBF3A}" type="presParOf" srcId="{133BD30E-6C4C-406E-805B-2AE0B5237276}" destId="{95C31705-8E65-47EA-9B50-76966E2A1648}" srcOrd="4" destOrd="0" presId="urn:microsoft.com/office/officeart/2005/8/layout/list1"/>
    <dgm:cxn modelId="{1C9968CE-68CA-4F10-9B17-530286FDCA2E}" type="presParOf" srcId="{95C31705-8E65-47EA-9B50-76966E2A1648}" destId="{EBAD88FE-B151-4FFB-86C5-6765BE00AE4D}" srcOrd="0" destOrd="0" presId="urn:microsoft.com/office/officeart/2005/8/layout/list1"/>
    <dgm:cxn modelId="{86B7C5D8-0122-4EF0-8CB1-AD2666D0B94A}" type="presParOf" srcId="{95C31705-8E65-47EA-9B50-76966E2A1648}" destId="{592C0A74-F992-4909-BEAB-264B9F937A26}" srcOrd="1" destOrd="0" presId="urn:microsoft.com/office/officeart/2005/8/layout/list1"/>
    <dgm:cxn modelId="{4C58C0D6-9DF4-47D9-AAB6-52B912546FBB}" type="presParOf" srcId="{133BD30E-6C4C-406E-805B-2AE0B5237276}" destId="{E29C3F79-5AFC-447B-A5DF-4D32F63686C3}" srcOrd="5" destOrd="0" presId="urn:microsoft.com/office/officeart/2005/8/layout/list1"/>
    <dgm:cxn modelId="{15738402-975A-4F74-A550-DB9C90CA3B28}" type="presParOf" srcId="{133BD30E-6C4C-406E-805B-2AE0B5237276}" destId="{DCB13600-5C74-4C29-8CFC-07F0E015638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027B28-3285-49D8-927E-4439821081C7}"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0FEABE9A-B1C4-489E-8DD8-C379ED0C7A38}">
      <dgm:prSet phldr="0"/>
      <dgm:spPr/>
      <dgm:t>
        <a:bodyPr/>
        <a:lstStyle/>
        <a:p>
          <a:pPr rtl="0"/>
          <a:r>
            <a:rPr lang="en-US" dirty="0"/>
            <a:t>It can be concluded that the entire presentation provides anyone with basic knowledge about the importance of diversity within the workplace.</a:t>
          </a:r>
          <a:endParaRPr lang="en-US" dirty="0">
            <a:latin typeface="Grandview Display"/>
          </a:endParaRPr>
        </a:p>
      </dgm:t>
    </dgm:pt>
    <dgm:pt modelId="{E948C8B0-E46F-4E94-B75C-CF9FEA77E067}" type="parTrans" cxnId="{38812596-B747-4614-8D58-7847685830E9}">
      <dgm:prSet/>
      <dgm:spPr/>
    </dgm:pt>
    <dgm:pt modelId="{07FAF49C-F3AC-43CA-9DFA-5DB0394DDDAA}" type="sibTrans" cxnId="{38812596-B747-4614-8D58-7847685830E9}">
      <dgm:prSet/>
      <dgm:spPr/>
    </dgm:pt>
    <dgm:pt modelId="{6D4B0DEF-554D-49A3-B23B-42FD570837A0}">
      <dgm:prSet phldr="0"/>
      <dgm:spPr/>
      <dgm:t>
        <a:bodyPr/>
        <a:lstStyle/>
        <a:p>
          <a:r>
            <a:rPr lang="en-US" dirty="0"/>
            <a:t>Marks and Spencer's company is a famous retailer,</a:t>
          </a:r>
        </a:p>
      </dgm:t>
    </dgm:pt>
    <dgm:pt modelId="{A333BFF2-E045-4F16-901B-195CC39EF309}" type="parTrans" cxnId="{FC04788A-B2C5-4B3F-B3B2-42908E6DC617}">
      <dgm:prSet/>
      <dgm:spPr/>
    </dgm:pt>
    <dgm:pt modelId="{3A407EEE-8977-4403-936B-18B64431F4B1}" type="sibTrans" cxnId="{FC04788A-B2C5-4B3F-B3B2-42908E6DC617}">
      <dgm:prSet/>
      <dgm:spPr/>
    </dgm:pt>
    <dgm:pt modelId="{1D7B4214-F9D2-450F-925C-A64ECA6AA5BA}">
      <dgm:prSet phldr="0"/>
      <dgm:spPr/>
      <dgm:t>
        <a:bodyPr/>
        <a:lstStyle/>
        <a:p>
          <a:r>
            <a:rPr lang="en-US" dirty="0"/>
            <a:t>From this presentation, anyone can understand how to promote diversity within the workplace.</a:t>
          </a:r>
        </a:p>
      </dgm:t>
    </dgm:pt>
    <dgm:pt modelId="{F739B10A-9EC2-4C21-A4F2-3B9BDFF45AE8}" type="parTrans" cxnId="{65772FBA-2632-405F-AA82-92A861D484DB}">
      <dgm:prSet/>
      <dgm:spPr/>
    </dgm:pt>
    <dgm:pt modelId="{9C79152E-BE6C-46D0-8A31-4923C4FF479B}" type="sibTrans" cxnId="{65772FBA-2632-405F-AA82-92A861D484DB}">
      <dgm:prSet/>
      <dgm:spPr/>
    </dgm:pt>
    <dgm:pt modelId="{323B8C13-877C-473A-A90E-CFF5C041E435}" type="pres">
      <dgm:prSet presAssocID="{C3027B28-3285-49D8-927E-4439821081C7}" presName="linear" presStyleCnt="0">
        <dgm:presLayoutVars>
          <dgm:animLvl val="lvl"/>
          <dgm:resizeHandles val="exact"/>
        </dgm:presLayoutVars>
      </dgm:prSet>
      <dgm:spPr/>
    </dgm:pt>
    <dgm:pt modelId="{B8F3D5A3-B502-42E4-BD8F-281CAFED898E}" type="pres">
      <dgm:prSet presAssocID="{0FEABE9A-B1C4-489E-8DD8-C379ED0C7A38}" presName="parentText" presStyleLbl="node1" presStyleIdx="0" presStyleCnt="3">
        <dgm:presLayoutVars>
          <dgm:chMax val="0"/>
          <dgm:bulletEnabled val="1"/>
        </dgm:presLayoutVars>
      </dgm:prSet>
      <dgm:spPr/>
    </dgm:pt>
    <dgm:pt modelId="{61381F59-5A3A-434D-B1C0-907A93151680}" type="pres">
      <dgm:prSet presAssocID="{07FAF49C-F3AC-43CA-9DFA-5DB0394DDDAA}" presName="spacer" presStyleCnt="0"/>
      <dgm:spPr/>
    </dgm:pt>
    <dgm:pt modelId="{A8ADA2E4-02FF-4177-9E49-EE7E647891F4}" type="pres">
      <dgm:prSet presAssocID="{6D4B0DEF-554D-49A3-B23B-42FD570837A0}" presName="parentText" presStyleLbl="node1" presStyleIdx="1" presStyleCnt="3">
        <dgm:presLayoutVars>
          <dgm:chMax val="0"/>
          <dgm:bulletEnabled val="1"/>
        </dgm:presLayoutVars>
      </dgm:prSet>
      <dgm:spPr/>
    </dgm:pt>
    <dgm:pt modelId="{190DF1FE-F975-48E2-A46B-E73C49998936}" type="pres">
      <dgm:prSet presAssocID="{3A407EEE-8977-4403-936B-18B64431F4B1}" presName="spacer" presStyleCnt="0"/>
      <dgm:spPr/>
    </dgm:pt>
    <dgm:pt modelId="{45B0D8DA-F93D-4342-BA22-B149EE3F0F48}" type="pres">
      <dgm:prSet presAssocID="{1D7B4214-F9D2-450F-925C-A64ECA6AA5BA}" presName="parentText" presStyleLbl="node1" presStyleIdx="2" presStyleCnt="3">
        <dgm:presLayoutVars>
          <dgm:chMax val="0"/>
          <dgm:bulletEnabled val="1"/>
        </dgm:presLayoutVars>
      </dgm:prSet>
      <dgm:spPr/>
    </dgm:pt>
  </dgm:ptLst>
  <dgm:cxnLst>
    <dgm:cxn modelId="{5E2B6710-CCBD-4552-9135-E441BC4DB798}" type="presOf" srcId="{1D7B4214-F9D2-450F-925C-A64ECA6AA5BA}" destId="{45B0D8DA-F93D-4342-BA22-B149EE3F0F48}" srcOrd="0" destOrd="0" presId="urn:microsoft.com/office/officeart/2005/8/layout/vList2"/>
    <dgm:cxn modelId="{FC495559-BA43-4CD6-ACE8-344397D67A15}" type="presOf" srcId="{6D4B0DEF-554D-49A3-B23B-42FD570837A0}" destId="{A8ADA2E4-02FF-4177-9E49-EE7E647891F4}" srcOrd="0" destOrd="0" presId="urn:microsoft.com/office/officeart/2005/8/layout/vList2"/>
    <dgm:cxn modelId="{FC04788A-B2C5-4B3F-B3B2-42908E6DC617}" srcId="{C3027B28-3285-49D8-927E-4439821081C7}" destId="{6D4B0DEF-554D-49A3-B23B-42FD570837A0}" srcOrd="1" destOrd="0" parTransId="{A333BFF2-E045-4F16-901B-195CC39EF309}" sibTransId="{3A407EEE-8977-4403-936B-18B64431F4B1}"/>
    <dgm:cxn modelId="{14638D8A-F492-470D-B3A0-9CEA3CE460F9}" type="presOf" srcId="{0FEABE9A-B1C4-489E-8DD8-C379ED0C7A38}" destId="{B8F3D5A3-B502-42E4-BD8F-281CAFED898E}" srcOrd="0" destOrd="0" presId="urn:microsoft.com/office/officeart/2005/8/layout/vList2"/>
    <dgm:cxn modelId="{38812596-B747-4614-8D58-7847685830E9}" srcId="{C3027B28-3285-49D8-927E-4439821081C7}" destId="{0FEABE9A-B1C4-489E-8DD8-C379ED0C7A38}" srcOrd="0" destOrd="0" parTransId="{E948C8B0-E46F-4E94-B75C-CF9FEA77E067}" sibTransId="{07FAF49C-F3AC-43CA-9DFA-5DB0394DDDAA}"/>
    <dgm:cxn modelId="{65772FBA-2632-405F-AA82-92A861D484DB}" srcId="{C3027B28-3285-49D8-927E-4439821081C7}" destId="{1D7B4214-F9D2-450F-925C-A64ECA6AA5BA}" srcOrd="2" destOrd="0" parTransId="{F739B10A-9EC2-4C21-A4F2-3B9BDFF45AE8}" sibTransId="{9C79152E-BE6C-46D0-8A31-4923C4FF479B}"/>
    <dgm:cxn modelId="{3B3E31CC-B287-4607-A52F-D74BB4F0A5E2}" type="presOf" srcId="{C3027B28-3285-49D8-927E-4439821081C7}" destId="{323B8C13-877C-473A-A90E-CFF5C041E435}" srcOrd="0" destOrd="0" presId="urn:microsoft.com/office/officeart/2005/8/layout/vList2"/>
    <dgm:cxn modelId="{60FEE6E2-EB38-4B2E-B135-897D4D4D0C22}" type="presParOf" srcId="{323B8C13-877C-473A-A90E-CFF5C041E435}" destId="{B8F3D5A3-B502-42E4-BD8F-281CAFED898E}" srcOrd="0" destOrd="0" presId="urn:microsoft.com/office/officeart/2005/8/layout/vList2"/>
    <dgm:cxn modelId="{D03E1B64-7F4A-41E4-9B00-7046ACF196CA}" type="presParOf" srcId="{323B8C13-877C-473A-A90E-CFF5C041E435}" destId="{61381F59-5A3A-434D-B1C0-907A93151680}" srcOrd="1" destOrd="0" presId="urn:microsoft.com/office/officeart/2005/8/layout/vList2"/>
    <dgm:cxn modelId="{A2A4A746-7DB6-4D57-B648-58E8D7107B79}" type="presParOf" srcId="{323B8C13-877C-473A-A90E-CFF5C041E435}" destId="{A8ADA2E4-02FF-4177-9E49-EE7E647891F4}" srcOrd="2" destOrd="0" presId="urn:microsoft.com/office/officeart/2005/8/layout/vList2"/>
    <dgm:cxn modelId="{DEBB6059-C26B-4B94-BC54-458C10A1EBE7}" type="presParOf" srcId="{323B8C13-877C-473A-A90E-CFF5C041E435}" destId="{190DF1FE-F975-48E2-A46B-E73C49998936}" srcOrd="3" destOrd="0" presId="urn:microsoft.com/office/officeart/2005/8/layout/vList2"/>
    <dgm:cxn modelId="{8A53F7B2-E0E1-45FA-A1A9-BF4ADE050B55}" type="presParOf" srcId="{323B8C13-877C-473A-A90E-CFF5C041E435}" destId="{45B0D8DA-F93D-4342-BA22-B149EE3F0F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4DDB7-7DCA-4E09-97BD-F9114A9D53B8}">
      <dsp:nvSpPr>
        <dsp:cNvPr id="0" name=""/>
        <dsp:cNvSpPr/>
      </dsp:nvSpPr>
      <dsp:spPr>
        <a:xfrm>
          <a:off x="0" y="0"/>
          <a:ext cx="4470756" cy="101277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Marks and Spencer is the most popular brand and most popular retail </a:t>
          </a:r>
          <a:r>
            <a:rPr lang="en-US" sz="1600" kern="1200" dirty="0" err="1"/>
            <a:t>organisation</a:t>
          </a:r>
          <a:r>
            <a:rPr lang="en-US" sz="1600" kern="1200" dirty="0"/>
            <a:t> in the UK</a:t>
          </a:r>
          <a:r>
            <a:rPr lang="en-US" sz="1600" b="1" kern="1200" dirty="0">
              <a:latin typeface="Grandview Display"/>
            </a:rPr>
            <a:t> </a:t>
          </a:r>
          <a:r>
            <a:rPr lang="en-US" sz="1600" b="0" kern="1200" dirty="0">
              <a:latin typeface="Grandview Display"/>
            </a:rPr>
            <a:t>since 1884</a:t>
          </a:r>
          <a:r>
            <a:rPr lang="en-US" sz="1600" b="0" kern="1200" dirty="0"/>
            <a:t>.</a:t>
          </a:r>
          <a:endParaRPr lang="en-US" sz="1600" b="0" kern="1200" dirty="0">
            <a:latin typeface="Grandview Display"/>
          </a:endParaRPr>
        </a:p>
      </dsp:txBody>
      <dsp:txXfrm>
        <a:off x="29663" y="29663"/>
        <a:ext cx="3377892" cy="953450"/>
      </dsp:txXfrm>
    </dsp:sp>
    <dsp:sp modelId="{8DF7CDB7-8634-49FB-955D-E68C48EB0163}">
      <dsp:nvSpPr>
        <dsp:cNvPr id="0" name=""/>
        <dsp:cNvSpPr/>
      </dsp:nvSpPr>
      <dsp:spPr>
        <a:xfrm>
          <a:off x="394478" y="1181571"/>
          <a:ext cx="4470756" cy="101277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It has its headquarters in Paddington, London (Shail, 2022</a:t>
          </a:r>
          <a:r>
            <a:rPr lang="en-US" sz="1600" b="1" kern="1200" dirty="0"/>
            <a:t>).</a:t>
          </a:r>
          <a:endParaRPr lang="en-US" sz="1600" kern="1200" dirty="0"/>
        </a:p>
      </dsp:txBody>
      <dsp:txXfrm>
        <a:off x="424141" y="1211234"/>
        <a:ext cx="3358647" cy="953450"/>
      </dsp:txXfrm>
    </dsp:sp>
    <dsp:sp modelId="{163D7DB8-17E9-42DC-92C5-255D164F2D44}">
      <dsp:nvSpPr>
        <dsp:cNvPr id="0" name=""/>
        <dsp:cNvSpPr/>
      </dsp:nvSpPr>
      <dsp:spPr>
        <a:xfrm>
          <a:off x="788957" y="2363143"/>
          <a:ext cx="4470756" cy="101277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This company sells clothing, cosmetics, and home and </a:t>
          </a:r>
          <a:r>
            <a:rPr lang="en-US" sz="1600" kern="1200" dirty="0">
              <a:latin typeface="Calibri Light" panose="020F0302020204030204"/>
            </a:rPr>
            <a:t>food products</a:t>
          </a:r>
          <a:r>
            <a:rPr lang="en-US" sz="1600" kern="1200" dirty="0"/>
            <a:t>.</a:t>
          </a:r>
        </a:p>
      </dsp:txBody>
      <dsp:txXfrm>
        <a:off x="818620" y="2392806"/>
        <a:ext cx="3358647" cy="953450"/>
      </dsp:txXfrm>
    </dsp:sp>
    <dsp:sp modelId="{FB90C6A5-8664-49C2-A143-08945D72D2B0}">
      <dsp:nvSpPr>
        <dsp:cNvPr id="0" name=""/>
        <dsp:cNvSpPr/>
      </dsp:nvSpPr>
      <dsp:spPr>
        <a:xfrm>
          <a:off x="3812452" y="768021"/>
          <a:ext cx="658304" cy="658304"/>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960570" y="768021"/>
        <a:ext cx="362068" cy="495374"/>
      </dsp:txXfrm>
    </dsp:sp>
    <dsp:sp modelId="{619E8E8F-BEED-4F3A-A5A5-F9B5F48384FC}">
      <dsp:nvSpPr>
        <dsp:cNvPr id="0" name=""/>
        <dsp:cNvSpPr/>
      </dsp:nvSpPr>
      <dsp:spPr>
        <a:xfrm>
          <a:off x="4206931" y="1942841"/>
          <a:ext cx="658304" cy="658304"/>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4355049" y="1942841"/>
        <a:ext cx="362068" cy="495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71FCBB-75F4-49E8-8DCD-5E24A4107343}">
      <dsp:nvSpPr>
        <dsp:cNvPr id="0" name=""/>
        <dsp:cNvSpPr/>
      </dsp:nvSpPr>
      <dsp:spPr>
        <a:xfrm>
          <a:off x="0" y="0"/>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B97A25-8186-4432-BBC9-BD853540A101}">
      <dsp:nvSpPr>
        <dsp:cNvPr id="0" name=""/>
        <dsp:cNvSpPr/>
      </dsp:nvSpPr>
      <dsp:spPr>
        <a:xfrm>
          <a:off x="0" y="0"/>
          <a:ext cx="525780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dirty="0"/>
            <a:t>Moral and Business cases are the two different perspectives on managing diversity</a:t>
          </a:r>
          <a:r>
            <a:rPr lang="en-GB" sz="3500" kern="1200" dirty="0">
              <a:latin typeface="Calibri Light" panose="020F0302020204030204"/>
            </a:rPr>
            <a:t> ( </a:t>
          </a:r>
          <a:r>
            <a:rPr lang="en-GB" sz="3500" b="0" kern="1200" dirty="0" err="1">
              <a:latin typeface="Calibri Light" panose="020F0302020204030204"/>
            </a:rPr>
            <a:t>Fremeaux</a:t>
          </a:r>
          <a:r>
            <a:rPr lang="en-GB" sz="3500" b="0" kern="1200" dirty="0">
              <a:latin typeface="Calibri Light" panose="020F0302020204030204"/>
            </a:rPr>
            <a:t>, 2020)</a:t>
          </a:r>
          <a:r>
            <a:rPr lang="en-GB" sz="3500" b="1" kern="1200" dirty="0">
              <a:latin typeface="Calibri Light" panose="020F0302020204030204"/>
            </a:rPr>
            <a:t>.</a:t>
          </a:r>
          <a:endParaRPr lang="en-US" sz="3500" b="1" kern="1200" dirty="0"/>
        </a:p>
      </dsp:txBody>
      <dsp:txXfrm>
        <a:off x="0" y="0"/>
        <a:ext cx="5257800" cy="2752343"/>
      </dsp:txXfrm>
    </dsp:sp>
    <dsp:sp modelId="{DD1D3F10-D8B0-4DA9-A001-44A017C111D2}">
      <dsp:nvSpPr>
        <dsp:cNvPr id="0" name=""/>
        <dsp:cNvSpPr/>
      </dsp:nvSpPr>
      <dsp:spPr>
        <a:xfrm>
          <a:off x="0" y="2752343"/>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1CB866-53ED-4064-922D-1B141177DEE0}">
      <dsp:nvSpPr>
        <dsp:cNvPr id="0" name=""/>
        <dsp:cNvSpPr/>
      </dsp:nvSpPr>
      <dsp:spPr>
        <a:xfrm>
          <a:off x="0" y="2752343"/>
          <a:ext cx="525780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M&amp;S has been one of the brands leading a move towards higher ethical standards ( customer, staff and </a:t>
          </a:r>
          <a:r>
            <a:rPr lang="en-GB" sz="3500" b="0" kern="1200" dirty="0">
              <a:latin typeface="Calibri Light" panose="020F0302020204030204"/>
            </a:rPr>
            <a:t>supplier</a:t>
          </a:r>
          <a:r>
            <a:rPr lang="en-GB" sz="3500" b="0" kern="1200" dirty="0"/>
            <a:t>)</a:t>
          </a:r>
          <a:endParaRPr lang="en-US" sz="3500" b="0" kern="1200" dirty="0"/>
        </a:p>
      </dsp:txBody>
      <dsp:txXfrm>
        <a:off x="0" y="2752343"/>
        <a:ext cx="5257800" cy="27523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11AF7-C230-4346-ABC4-2B3874153999}">
      <dsp:nvSpPr>
        <dsp:cNvPr id="0" name=""/>
        <dsp:cNvSpPr/>
      </dsp:nvSpPr>
      <dsp:spPr>
        <a:xfrm>
          <a:off x="0" y="1508"/>
          <a:ext cx="4079988"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308E96-F461-4D5F-9B29-F45E01A4438A}">
      <dsp:nvSpPr>
        <dsp:cNvPr id="0" name=""/>
        <dsp:cNvSpPr/>
      </dsp:nvSpPr>
      <dsp:spPr>
        <a:xfrm>
          <a:off x="0" y="1508"/>
          <a:ext cx="4079988" cy="102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Marks and </a:t>
          </a:r>
          <a:r>
            <a:rPr lang="en-US" sz="1600" kern="1200" dirty="0" err="1"/>
            <a:t>Spencers</a:t>
          </a:r>
          <a:r>
            <a:rPr lang="en-US" sz="1600" kern="1200" dirty="0">
              <a:latin typeface="Calibri Light" panose="020F0302020204030204"/>
            </a:rPr>
            <a:t> </a:t>
          </a:r>
          <a:r>
            <a:rPr lang="en-US" sz="1600" b="1" kern="1200" dirty="0">
              <a:latin typeface="Calibri Light" panose="020F0302020204030204"/>
            </a:rPr>
            <a:t>has launched</a:t>
          </a:r>
          <a:r>
            <a:rPr lang="en-US" sz="1600" kern="1200" dirty="0"/>
            <a:t> condensed work week arrangements for their employees</a:t>
          </a:r>
          <a:endParaRPr lang="en-US" sz="1600" kern="1200" dirty="0">
            <a:latin typeface="Grandview Display"/>
          </a:endParaRPr>
        </a:p>
      </dsp:txBody>
      <dsp:txXfrm>
        <a:off x="0" y="1508"/>
        <a:ext cx="4079988" cy="1028481"/>
      </dsp:txXfrm>
    </dsp:sp>
    <dsp:sp modelId="{8DADE943-A69F-4BA9-A044-250B46071F16}">
      <dsp:nvSpPr>
        <dsp:cNvPr id="0" name=""/>
        <dsp:cNvSpPr/>
      </dsp:nvSpPr>
      <dsp:spPr>
        <a:xfrm>
          <a:off x="0" y="1029989"/>
          <a:ext cx="4079988"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49D0FB-4CA5-41ED-84CB-78167D44A39B}">
      <dsp:nvSpPr>
        <dsp:cNvPr id="0" name=""/>
        <dsp:cNvSpPr/>
      </dsp:nvSpPr>
      <dsp:spPr>
        <a:xfrm>
          <a:off x="0" y="1029989"/>
          <a:ext cx="4079988" cy="102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In this arrangement process, the full-time shifts are condensed into some days than the normal working days (Rivard et al., 2020).</a:t>
          </a:r>
        </a:p>
      </dsp:txBody>
      <dsp:txXfrm>
        <a:off x="0" y="1029989"/>
        <a:ext cx="4079988" cy="1028481"/>
      </dsp:txXfrm>
    </dsp:sp>
    <dsp:sp modelId="{7782D506-A389-43F2-AC5C-CD456CE831C2}">
      <dsp:nvSpPr>
        <dsp:cNvPr id="0" name=""/>
        <dsp:cNvSpPr/>
      </dsp:nvSpPr>
      <dsp:spPr>
        <a:xfrm>
          <a:off x="0" y="2058470"/>
          <a:ext cx="4079988"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59295E-BB3F-41CB-AAE4-2B22731E4F60}">
      <dsp:nvSpPr>
        <dsp:cNvPr id="0" name=""/>
        <dsp:cNvSpPr/>
      </dsp:nvSpPr>
      <dsp:spPr>
        <a:xfrm>
          <a:off x="0" y="2058470"/>
          <a:ext cx="4079988" cy="1028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This </a:t>
          </a:r>
          <a:r>
            <a:rPr lang="en-US" sz="1600" kern="1200" dirty="0">
              <a:latin typeface="Calibri Light" panose="020F0302020204030204"/>
            </a:rPr>
            <a:t>helps</a:t>
          </a:r>
          <a:r>
            <a:rPr lang="en-US" sz="1600" kern="1200" dirty="0"/>
            <a:t> the employees to be more innovative and</a:t>
          </a:r>
          <a:r>
            <a:rPr lang="en-US" sz="1600" b="1" kern="1200" dirty="0"/>
            <a:t> </a:t>
          </a:r>
          <a:r>
            <a:rPr lang="en-US" sz="1600" b="0" kern="1200" dirty="0">
              <a:latin typeface="Calibri Light" panose="020F0302020204030204"/>
            </a:rPr>
            <a:t>balance their personal and professional life</a:t>
          </a:r>
          <a:r>
            <a:rPr lang="en-US" sz="1600" b="1" kern="1200" dirty="0">
              <a:latin typeface="Calibri Light" panose="020F0302020204030204"/>
            </a:rPr>
            <a:t>.</a:t>
          </a:r>
          <a:endParaRPr lang="en-US" sz="1600" b="1" kern="1200" dirty="0"/>
        </a:p>
      </dsp:txBody>
      <dsp:txXfrm>
        <a:off x="0" y="2058470"/>
        <a:ext cx="4079988" cy="10284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3A1E2-46B6-46FF-BF05-28D6C8E398E4}">
      <dsp:nvSpPr>
        <dsp:cNvPr id="0" name=""/>
        <dsp:cNvSpPr/>
      </dsp:nvSpPr>
      <dsp:spPr>
        <a:xfrm>
          <a:off x="1445395" y="340873"/>
          <a:ext cx="2501139" cy="2501139"/>
        </a:xfrm>
        <a:prstGeom prst="downArrow">
          <a:avLst>
            <a:gd name="adj1" fmla="val 50000"/>
            <a:gd name="adj2" fmla="val 35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a:t>Equality and diversity are the main ethics of the Marks &amp; Spencer company</a:t>
          </a:r>
          <a:endParaRPr lang="en-US" sz="1400" kern="1200" dirty="0">
            <a:latin typeface="Grandview Display"/>
          </a:endParaRPr>
        </a:p>
      </dsp:txBody>
      <dsp:txXfrm>
        <a:off x="2070680" y="340873"/>
        <a:ext cx="1250569" cy="2063440"/>
      </dsp:txXfrm>
    </dsp:sp>
    <dsp:sp modelId="{E6213B8E-4FB8-4CC8-8A07-F707B367344F}">
      <dsp:nvSpPr>
        <dsp:cNvPr id="0" name=""/>
        <dsp:cNvSpPr/>
      </dsp:nvSpPr>
      <dsp:spPr>
        <a:xfrm rot="7200000">
          <a:off x="2890581" y="2844008"/>
          <a:ext cx="2501139" cy="2501139"/>
        </a:xfrm>
        <a:prstGeom prst="downArrow">
          <a:avLst>
            <a:gd name="adj1" fmla="val 50000"/>
            <a:gd name="adj2" fmla="val 35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a:t>Their diversity and equality policies help M&amp;S to become more successful</a:t>
          </a:r>
          <a:r>
            <a:rPr lang="en-US" sz="1400" kern="1200" dirty="0">
              <a:latin typeface="Grandview Display"/>
            </a:rPr>
            <a:t> ( </a:t>
          </a:r>
          <a:r>
            <a:rPr lang="en-US" sz="1400" b="0" kern="1200" dirty="0">
              <a:latin typeface="Grandview Display"/>
            </a:rPr>
            <a:t>Baker, French and Ali,2021</a:t>
          </a:r>
          <a:r>
            <a:rPr lang="en-US" sz="1400" kern="1200" dirty="0">
              <a:latin typeface="Grandview Display"/>
            </a:rPr>
            <a:t>)</a:t>
          </a:r>
          <a:endParaRPr lang="en-US" sz="1400" kern="1200" dirty="0"/>
        </a:p>
      </dsp:txBody>
      <dsp:txXfrm rot="-5400000">
        <a:off x="3298960" y="3578717"/>
        <a:ext cx="2063440" cy="1250569"/>
      </dsp:txXfrm>
    </dsp:sp>
    <dsp:sp modelId="{FD8BF4EE-E041-46A5-9561-D32C8D545302}">
      <dsp:nvSpPr>
        <dsp:cNvPr id="0" name=""/>
        <dsp:cNvSpPr/>
      </dsp:nvSpPr>
      <dsp:spPr>
        <a:xfrm rot="14400000">
          <a:off x="209" y="2844008"/>
          <a:ext cx="2501139" cy="2501139"/>
        </a:xfrm>
        <a:prstGeom prst="downArrow">
          <a:avLst>
            <a:gd name="adj1" fmla="val 50000"/>
            <a:gd name="adj2" fmla="val 35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a:t>The diverse team of M&amp;S</a:t>
          </a:r>
          <a:r>
            <a:rPr lang="en-US" sz="1400" b="1" kern="1200" dirty="0">
              <a:latin typeface="Calibri Light" panose="020F0302020204030204"/>
            </a:rPr>
            <a:t> </a:t>
          </a:r>
          <a:r>
            <a:rPr lang="en-US" sz="1400" b="0" kern="1200" dirty="0">
              <a:latin typeface="Calibri Light" panose="020F0302020204030204"/>
            </a:rPr>
            <a:t>rais</a:t>
          </a:r>
          <a:r>
            <a:rPr lang="en-US" sz="1400" b="1" kern="1200" dirty="0">
              <a:latin typeface="Calibri Light" panose="020F0302020204030204"/>
            </a:rPr>
            <a:t>e</a:t>
          </a:r>
          <a:r>
            <a:rPr lang="en-US" sz="1400" kern="1200" dirty="0"/>
            <a:t> innovation and productivity</a:t>
          </a:r>
        </a:p>
      </dsp:txBody>
      <dsp:txXfrm rot="5400000">
        <a:off x="29530" y="3578717"/>
        <a:ext cx="2063440" cy="12505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90E44-ED05-41FB-886F-9F126446F2D1}">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455151-6BEC-470A-BDA1-E520CA0614C0}">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The HR of M&amp;S company wants to promote diversity within the organisation</a:t>
          </a:r>
          <a:endParaRPr lang="en-US" sz="1500" kern="1200" dirty="0"/>
        </a:p>
      </dsp:txBody>
      <dsp:txXfrm>
        <a:off x="417971" y="2644140"/>
        <a:ext cx="2889450" cy="720000"/>
      </dsp:txXfrm>
    </dsp:sp>
    <dsp:sp modelId="{341C306A-228D-4937-9EE9-C500AA5F5033}">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AC466E-0208-4064-883E-BA15CEE497EC}">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HR has to educate every employee </a:t>
          </a:r>
          <a:r>
            <a:rPr lang="en-GB" sz="1500" kern="1200" dirty="0">
              <a:latin typeface="Calibri Light" panose="020F0302020204030204"/>
            </a:rPr>
            <a:t>about</a:t>
          </a:r>
          <a:r>
            <a:rPr lang="en-GB" sz="1500" kern="1200" dirty="0"/>
            <a:t> the advantages of diversity</a:t>
          </a:r>
          <a:endParaRPr lang="en-US" sz="1500" kern="1200" dirty="0"/>
        </a:p>
      </dsp:txBody>
      <dsp:txXfrm>
        <a:off x="3813075" y="2644140"/>
        <a:ext cx="2889450" cy="720000"/>
      </dsp:txXfrm>
    </dsp:sp>
    <dsp:sp modelId="{074CC005-B227-422D-A1F1-DFC4AB955E4C}">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5CEF8E-74AE-4DF3-94EF-AA7AEBFF956F}">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pPr>
          <a:r>
            <a:rPr lang="en-GB" sz="1500" kern="1200" dirty="0"/>
            <a:t>Communicate </a:t>
          </a:r>
          <a:r>
            <a:rPr lang="en-GB" sz="1500" kern="1200" dirty="0">
              <a:latin typeface="Calibri Light" panose="020F0302020204030204"/>
            </a:rPr>
            <a:t>equally</a:t>
          </a:r>
          <a:r>
            <a:rPr lang="en-GB" sz="1500" kern="1200" dirty="0"/>
            <a:t> with each employee and have to build staff-led work Forces</a:t>
          </a:r>
          <a:r>
            <a:rPr lang="en-GB" sz="1500" kern="1200" dirty="0">
              <a:latin typeface="Calibri Light" panose="020F0302020204030204"/>
            </a:rPr>
            <a:t> (</a:t>
          </a:r>
          <a:r>
            <a:rPr lang="en-GB" sz="1500" b="0" kern="1200" dirty="0">
              <a:latin typeface="Calibri Light" panose="020F0302020204030204"/>
            </a:rPr>
            <a:t>Schroth,2019</a:t>
          </a:r>
          <a:r>
            <a:rPr lang="en-GB" sz="1500" kern="1200" dirty="0">
              <a:latin typeface="Calibri Light" panose="020F0302020204030204"/>
            </a:rPr>
            <a:t>)</a:t>
          </a:r>
          <a:endParaRPr lang="en-US" sz="1500" kern="1200" dirty="0"/>
        </a:p>
      </dsp:txBody>
      <dsp:txXfrm>
        <a:off x="7208178" y="2644140"/>
        <a:ext cx="28894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F6222-963B-4AA1-810A-E44BBB98F319}">
      <dsp:nvSpPr>
        <dsp:cNvPr id="0" name=""/>
        <dsp:cNvSpPr/>
      </dsp:nvSpPr>
      <dsp:spPr>
        <a:xfrm>
          <a:off x="0" y="707092"/>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A97A44-1E75-489D-9A5B-3574221A1EEA}">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F7CBA-62CE-4FAC-A1F0-AC408950750C}">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33450" rtl="0">
            <a:lnSpc>
              <a:spcPct val="100000"/>
            </a:lnSpc>
            <a:spcBef>
              <a:spcPct val="0"/>
            </a:spcBef>
            <a:spcAft>
              <a:spcPct val="35000"/>
            </a:spcAft>
            <a:buNone/>
          </a:pPr>
          <a:r>
            <a:rPr lang="en-US" sz="2100" kern="1200" dirty="0"/>
            <a:t>For widening the talent </a:t>
          </a:r>
          <a:r>
            <a:rPr lang="en-US" sz="2100" kern="1200" dirty="0">
              <a:latin typeface="Calibri Light" panose="020F0302020204030204"/>
            </a:rPr>
            <a:t>level</a:t>
          </a:r>
          <a:r>
            <a:rPr lang="en-US" sz="2100" kern="1200" dirty="0"/>
            <a:t>, </a:t>
          </a:r>
          <a:r>
            <a:rPr lang="en-US" sz="2100" kern="1200" dirty="0">
              <a:latin typeface="Calibri Light" panose="020F0302020204030204"/>
            </a:rPr>
            <a:t>Marks and Spencer</a:t>
          </a:r>
          <a:r>
            <a:rPr lang="en-US" sz="2100" kern="1200" dirty="0"/>
            <a:t> has made working hours more flexible depending on the requirement of the employees</a:t>
          </a:r>
          <a:r>
            <a:rPr lang="en-US" sz="2100" kern="1200" dirty="0">
              <a:latin typeface="Calibri Light" panose="020F0302020204030204"/>
            </a:rPr>
            <a:t> (</a:t>
          </a:r>
          <a:r>
            <a:rPr lang="en-US" sz="2100" kern="1200" dirty="0">
              <a:latin typeface="Calibri Light"/>
              <a:cs typeface="Calibri Light"/>
            </a:rPr>
            <a:t>Jones and Comfort,2019)</a:t>
          </a:r>
          <a:endParaRPr lang="en-US" sz="2100" kern="1200" dirty="0">
            <a:latin typeface="Grandview Display"/>
          </a:endParaRPr>
        </a:p>
      </dsp:txBody>
      <dsp:txXfrm>
        <a:off x="1507738" y="707092"/>
        <a:ext cx="9007861" cy="1305401"/>
      </dsp:txXfrm>
    </dsp:sp>
    <dsp:sp modelId="{EAFD5AAC-94D0-4213-8F7B-8B92EA4C1E3E}">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ECE63-43D9-4265-A9C8-09441DD6389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1511EE-5978-403E-B16B-72BBF1015D9D}">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33450">
            <a:lnSpc>
              <a:spcPct val="100000"/>
            </a:lnSpc>
            <a:spcBef>
              <a:spcPct val="0"/>
            </a:spcBef>
            <a:spcAft>
              <a:spcPct val="35000"/>
            </a:spcAft>
            <a:buNone/>
          </a:pPr>
          <a:r>
            <a:rPr lang="en-US" sz="2100" kern="1200" dirty="0"/>
            <a:t>Work from home, part-time work facility and so on are their strategic additions</a:t>
          </a:r>
        </a:p>
      </dsp:txBody>
      <dsp:txXfrm>
        <a:off x="1507738" y="2338844"/>
        <a:ext cx="9007861" cy="13054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AA3988-CB3A-45EB-90BC-DC80ABB14C0A}">
      <dsp:nvSpPr>
        <dsp:cNvPr id="0" name=""/>
        <dsp:cNvSpPr/>
      </dsp:nvSpPr>
      <dsp:spPr>
        <a:xfrm>
          <a:off x="0" y="446993"/>
          <a:ext cx="10515600" cy="14742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541528" rIns="816127" bIns="184912" numCol="1" spcCol="1270" anchor="t" anchorCtr="0">
          <a:noAutofit/>
        </a:bodyPr>
        <a:lstStyle/>
        <a:p>
          <a:pPr marL="228600" lvl="1" indent="-228600" algn="l" defTabSz="1155700" rtl="0">
            <a:lnSpc>
              <a:spcPct val="90000"/>
            </a:lnSpc>
            <a:spcBef>
              <a:spcPct val="0"/>
            </a:spcBef>
            <a:spcAft>
              <a:spcPct val="15000"/>
            </a:spcAft>
            <a:buChar char="•"/>
          </a:pPr>
          <a:r>
            <a:rPr lang="en-US" sz="2600" kern="1200" dirty="0"/>
            <a:t>Providing a time-to-time cab facility can decrease the</a:t>
          </a:r>
          <a:r>
            <a:rPr lang="en-US" sz="2600" kern="1200" dirty="0">
              <a:latin typeface="Calibri Light" panose="020F0302020204030204"/>
            </a:rPr>
            <a:t> proximity bias that</a:t>
          </a:r>
          <a:r>
            <a:rPr lang="en-US" sz="2600" kern="1200" dirty="0"/>
            <a:t> the employer can face</a:t>
          </a:r>
          <a:r>
            <a:rPr lang="en-US" sz="2600" kern="1200" dirty="0">
              <a:latin typeface="Calibri Light" panose="020F0302020204030204"/>
            </a:rPr>
            <a:t> (</a:t>
          </a:r>
          <a:r>
            <a:rPr lang="en-US" sz="2600" kern="1200" dirty="0" err="1">
              <a:latin typeface="Calibri Light" panose="020F0302020204030204"/>
            </a:rPr>
            <a:t>Setiyani</a:t>
          </a:r>
          <a:r>
            <a:rPr lang="en-US" sz="2600" kern="1200" dirty="0">
              <a:latin typeface="Calibri Light" panose="020F0302020204030204"/>
            </a:rPr>
            <a:t> et al.,2019)</a:t>
          </a:r>
          <a:endParaRPr lang="en-US" sz="2600" kern="1200" dirty="0"/>
        </a:p>
      </dsp:txBody>
      <dsp:txXfrm>
        <a:off x="0" y="446993"/>
        <a:ext cx="10515600" cy="1474200"/>
      </dsp:txXfrm>
    </dsp:sp>
    <dsp:sp modelId="{C00D0A7F-5D21-4924-B673-65CE8B5D51D3}">
      <dsp:nvSpPr>
        <dsp:cNvPr id="0" name=""/>
        <dsp:cNvSpPr/>
      </dsp:nvSpPr>
      <dsp:spPr>
        <a:xfrm>
          <a:off x="525780" y="63233"/>
          <a:ext cx="7360920" cy="76752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155700">
            <a:lnSpc>
              <a:spcPct val="90000"/>
            </a:lnSpc>
            <a:spcBef>
              <a:spcPct val="0"/>
            </a:spcBef>
            <a:spcAft>
              <a:spcPct val="35000"/>
            </a:spcAft>
            <a:buNone/>
          </a:pPr>
          <a:r>
            <a:rPr lang="en-US" sz="2600" kern="1200" dirty="0"/>
            <a:t>Providing</a:t>
          </a:r>
        </a:p>
      </dsp:txBody>
      <dsp:txXfrm>
        <a:off x="563247" y="100700"/>
        <a:ext cx="7285986" cy="692586"/>
      </dsp:txXfrm>
    </dsp:sp>
    <dsp:sp modelId="{DCB13600-5C74-4C29-8CFC-07F0E0156384}">
      <dsp:nvSpPr>
        <dsp:cNvPr id="0" name=""/>
        <dsp:cNvSpPr/>
      </dsp:nvSpPr>
      <dsp:spPr>
        <a:xfrm>
          <a:off x="0" y="2445354"/>
          <a:ext cx="10515600" cy="184275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541528" rIns="816127" bIns="184912"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Training the employees in a mixed cultural set-up can make them empathetic as well as patient towards others in a cross-cultural work environment.</a:t>
          </a:r>
        </a:p>
      </dsp:txBody>
      <dsp:txXfrm>
        <a:off x="0" y="2445354"/>
        <a:ext cx="10515600" cy="1842750"/>
      </dsp:txXfrm>
    </dsp:sp>
    <dsp:sp modelId="{592C0A74-F992-4909-BEAB-264B9F937A26}">
      <dsp:nvSpPr>
        <dsp:cNvPr id="0" name=""/>
        <dsp:cNvSpPr/>
      </dsp:nvSpPr>
      <dsp:spPr>
        <a:xfrm>
          <a:off x="525780" y="2061593"/>
          <a:ext cx="7360920" cy="76752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155700">
            <a:lnSpc>
              <a:spcPct val="90000"/>
            </a:lnSpc>
            <a:spcBef>
              <a:spcPct val="0"/>
            </a:spcBef>
            <a:spcAft>
              <a:spcPct val="35000"/>
            </a:spcAft>
            <a:buNone/>
          </a:pPr>
          <a:r>
            <a:rPr lang="en-US" sz="2600" kern="1200" dirty="0"/>
            <a:t>Training</a:t>
          </a:r>
        </a:p>
      </dsp:txBody>
      <dsp:txXfrm>
        <a:off x="563247" y="2099060"/>
        <a:ext cx="7285986" cy="6925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F3D5A3-B502-42E4-BD8F-281CAFED898E}">
      <dsp:nvSpPr>
        <dsp:cNvPr id="0" name=""/>
        <dsp:cNvSpPr/>
      </dsp:nvSpPr>
      <dsp:spPr>
        <a:xfrm>
          <a:off x="0" y="439433"/>
          <a:ext cx="10515600" cy="110565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dirty="0"/>
            <a:t>It can be concluded that the entire presentation provides anyone with basic knowledge about the importance of diversity within the workplace.</a:t>
          </a:r>
          <a:endParaRPr lang="en-US" sz="2700" kern="1200" dirty="0">
            <a:latin typeface="Grandview Display"/>
          </a:endParaRPr>
        </a:p>
      </dsp:txBody>
      <dsp:txXfrm>
        <a:off x="53973" y="493406"/>
        <a:ext cx="10407654" cy="997704"/>
      </dsp:txXfrm>
    </dsp:sp>
    <dsp:sp modelId="{A8ADA2E4-02FF-4177-9E49-EE7E647891F4}">
      <dsp:nvSpPr>
        <dsp:cNvPr id="0" name=""/>
        <dsp:cNvSpPr/>
      </dsp:nvSpPr>
      <dsp:spPr>
        <a:xfrm>
          <a:off x="0" y="1622844"/>
          <a:ext cx="10515600" cy="110565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Marks and Spencer's company is a famous retailer,</a:t>
          </a:r>
        </a:p>
      </dsp:txBody>
      <dsp:txXfrm>
        <a:off x="53973" y="1676817"/>
        <a:ext cx="10407654" cy="997704"/>
      </dsp:txXfrm>
    </dsp:sp>
    <dsp:sp modelId="{45B0D8DA-F93D-4342-BA22-B149EE3F0F48}">
      <dsp:nvSpPr>
        <dsp:cNvPr id="0" name=""/>
        <dsp:cNvSpPr/>
      </dsp:nvSpPr>
      <dsp:spPr>
        <a:xfrm>
          <a:off x="0" y="2806254"/>
          <a:ext cx="10515600" cy="110565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From this presentation, anyone can understand how to promote diversity within the workplace.</a:t>
          </a:r>
        </a:p>
      </dsp:txBody>
      <dsp:txXfrm>
        <a:off x="53973" y="2860227"/>
        <a:ext cx="10407654" cy="99770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DA453C-A1B6-48CA-A004-4D4FCBD09321}" type="datetimeFigureOut">
              <a:t>2022. 11. 22.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3E1415-50FC-428A-84E4-96C648CABD91}" type="slidenum">
              <a:t>‹#›</a:t>
            </a:fld>
            <a:endParaRPr lang="en-GB"/>
          </a:p>
        </p:txBody>
      </p:sp>
    </p:spTree>
    <p:extLst>
      <p:ext uri="{BB962C8B-B14F-4D97-AF65-F5344CB8AC3E}">
        <p14:creationId xmlns:p14="http://schemas.microsoft.com/office/powerpoint/2010/main" val="3519550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 This company is also enlisted in the stock exchange of London for its excessive range of financial turnover</a:t>
            </a:r>
          </a:p>
          <a:p>
            <a:pPr algn="just"/>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2</a:t>
            </a:fld>
            <a:endParaRPr lang="en-GB"/>
          </a:p>
        </p:txBody>
      </p:sp>
    </p:spTree>
    <p:extLst>
      <p:ext uri="{BB962C8B-B14F-4D97-AF65-F5344CB8AC3E}">
        <p14:creationId xmlns:p14="http://schemas.microsoft.com/office/powerpoint/2010/main" val="2885317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defRPr/>
            </a:pPr>
            <a:r>
              <a:rPr lang="en-US" b="1" dirty="0"/>
              <a:t> </a:t>
            </a:r>
            <a:r>
              <a:rPr lang="en-US" dirty="0"/>
              <a:t>Diversity management is one of the leading factors in a multicultural work environment. Business cases and moral cases are the two perspectives of managing diversity in the workplace. Therefore, both perspectives of diversity are supposed to be handled with care as any type of cultural or business-related issues can hamper the entire process.</a:t>
            </a:r>
          </a:p>
          <a:p>
            <a:pPr algn="just">
              <a:defRPr/>
            </a:pPr>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3</a:t>
            </a:fld>
            <a:endParaRPr lang="en-GB"/>
          </a:p>
        </p:txBody>
      </p:sp>
    </p:spTree>
    <p:extLst>
      <p:ext uri="{BB962C8B-B14F-4D97-AF65-F5344CB8AC3E}">
        <p14:creationId xmlns:p14="http://schemas.microsoft.com/office/powerpoint/2010/main" val="3257453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Marks and Spencer are sensible for their employees and they used a teleworking work arrangement within the </a:t>
            </a:r>
            <a:r>
              <a:rPr lang="en-US" dirty="0" err="1"/>
              <a:t>organisation</a:t>
            </a:r>
            <a:r>
              <a:rPr lang="en-US" dirty="0"/>
              <a:t> that is flexible for all employees. Telework is a type of work arrangement which allows the </a:t>
            </a:r>
            <a:r>
              <a:rPr lang="en-US" dirty="0" err="1"/>
              <a:t>organisation’s</a:t>
            </a:r>
            <a:r>
              <a:rPr lang="en-US" dirty="0"/>
              <a:t> staff to work from their home. In this process, the employee must maintain proper communication by email or phone with their office. Telework helps M&amp;S employees to eliminate their requirements for commuting to their office. The employees are very satisfied and happy with the authorities’ decision. This helps the employees to be more dedicated and productive in their </a:t>
            </a:r>
            <a:r>
              <a:rPr lang="en-US" dirty="0" err="1"/>
              <a:t>organisation</a:t>
            </a:r>
            <a:r>
              <a:rPr lang="en-US" dirty="0"/>
              <a:t>. This helps to reduce the stress level among the employee and increases some health problems including sleeping disorders. This also helps the employees by reducing their commuting time and providing sufficient freedom in their professional life. </a:t>
            </a:r>
          </a:p>
          <a:p>
            <a:pPr algn="just"/>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4</a:t>
            </a:fld>
            <a:endParaRPr lang="en-GB"/>
          </a:p>
        </p:txBody>
      </p:sp>
    </p:spTree>
    <p:extLst>
      <p:ext uri="{BB962C8B-B14F-4D97-AF65-F5344CB8AC3E}">
        <p14:creationId xmlns:p14="http://schemas.microsoft.com/office/powerpoint/2010/main" val="115890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Marks and </a:t>
            </a:r>
            <a:r>
              <a:rPr lang="en-US" dirty="0" err="1"/>
              <a:t>Spencers</a:t>
            </a:r>
            <a:r>
              <a:rPr lang="en-US" dirty="0"/>
              <a:t> is implementing condensed work week arrangements for their employees. The term condensed workweek is also called, compressed workweek. In this arrangement process, the full-time employees are condensed down into some days than the normal working days. For example, a full-time employee could work four 9-hour days rather than six 10-hour days. This working arrangement is very beneficial for the M&amp;S employees. In this way, the employees can maintain a proper balance between their personal and professional life.</a:t>
            </a:r>
          </a:p>
        </p:txBody>
      </p:sp>
      <p:sp>
        <p:nvSpPr>
          <p:cNvPr id="4" name="Slide Number Placeholder 3"/>
          <p:cNvSpPr>
            <a:spLocks noGrp="1"/>
          </p:cNvSpPr>
          <p:nvPr>
            <p:ph type="sldNum" sz="quarter" idx="5"/>
          </p:nvPr>
        </p:nvSpPr>
        <p:spPr/>
        <p:txBody>
          <a:bodyPr/>
          <a:lstStyle/>
          <a:p>
            <a:fld id="{7E3E1415-50FC-428A-84E4-96C648CABD91}" type="slidenum">
              <a:t>5</a:t>
            </a:fld>
            <a:endParaRPr lang="en-GB"/>
          </a:p>
        </p:txBody>
      </p:sp>
    </p:spTree>
    <p:extLst>
      <p:ext uri="{BB962C8B-B14F-4D97-AF65-F5344CB8AC3E}">
        <p14:creationId xmlns:p14="http://schemas.microsoft.com/office/powerpoint/2010/main" val="1453387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Equality and diversity are the main ethics of the Marks &amp; Spencer company. Equality allows the company to ensure every M&amp;S employee gets similar opportunities in their workplace. Their diversity and equality policies help M&amp;S to become more successful. This helps to keep the employees motivated and satisfied. These diversity and equality policies within the M&amp;S company help them to prevent harassment and bullying, discrimination related legal problems. The diversity within the workplace can create greater opportunities for M&amp;S’s professional growth. Creating inclusive policies within the </a:t>
            </a:r>
            <a:r>
              <a:rPr lang="en-US" dirty="0" err="1"/>
              <a:t>organisation</a:t>
            </a:r>
            <a:r>
              <a:rPr lang="en-US" dirty="0"/>
              <a:t> and educating the employees regarding the importance of diversity will help to promote diversity within the company.</a:t>
            </a:r>
          </a:p>
          <a:p>
            <a:pPr algn="just"/>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6</a:t>
            </a:fld>
            <a:endParaRPr lang="en-GB"/>
          </a:p>
        </p:txBody>
      </p:sp>
    </p:spTree>
    <p:extLst>
      <p:ext uri="{BB962C8B-B14F-4D97-AF65-F5344CB8AC3E}">
        <p14:creationId xmlns:p14="http://schemas.microsoft.com/office/powerpoint/2010/main" val="866410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defRPr/>
            </a:pPr>
            <a:r>
              <a:rPr lang="en-US" dirty="0"/>
              <a:t>The HR of M&amp;S company wants to promote diversity within the </a:t>
            </a:r>
            <a:r>
              <a:rPr lang="en-US" dirty="0" err="1"/>
              <a:t>organisation</a:t>
            </a:r>
            <a:r>
              <a:rPr lang="en-US" dirty="0"/>
              <a:t>. Several ways are there to promote diversity within the workplace. First, HR has to educate every employee of M&amp;S about the advantages of diversity within the workplace and have to design more diversity and equality policies within M&amp;S. Communicate transparently with each employee and have to build staff-led work Forces. Offer every employee remarkable career opportunities which increase employee engagement within the </a:t>
            </a:r>
            <a:r>
              <a:rPr lang="en-US" dirty="0" err="1"/>
              <a:t>organisation</a:t>
            </a:r>
            <a:r>
              <a:rPr lang="en-US" dirty="0"/>
              <a:t>. Arrange mentorship programs frequently within the </a:t>
            </a:r>
            <a:r>
              <a:rPr lang="en-US" dirty="0" err="1"/>
              <a:t>organisation</a:t>
            </a:r>
            <a:r>
              <a:rPr lang="en-US" dirty="0"/>
              <a:t> and take a long-term commitment to enhancing inclusion and diversity within the </a:t>
            </a:r>
            <a:r>
              <a:rPr lang="en-US" dirty="0" err="1"/>
              <a:t>organisation</a:t>
            </a:r>
            <a:r>
              <a:rPr lang="en-US" dirty="0"/>
              <a:t>.</a:t>
            </a:r>
            <a:endParaRPr lang="en-US" dirty="0">
              <a:cs typeface="Calibri"/>
            </a:endParaRPr>
          </a:p>
          <a:p>
            <a:pPr algn="just">
              <a:defRPr/>
            </a:pPr>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7</a:t>
            </a:fld>
            <a:endParaRPr lang="en-GB"/>
          </a:p>
        </p:txBody>
      </p:sp>
    </p:spTree>
    <p:extLst>
      <p:ext uri="{BB962C8B-B14F-4D97-AF65-F5344CB8AC3E}">
        <p14:creationId xmlns:p14="http://schemas.microsoft.com/office/powerpoint/2010/main" val="2060969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defRPr/>
            </a:pPr>
            <a:r>
              <a:rPr lang="en-US" b="1" dirty="0"/>
              <a:t> </a:t>
            </a:r>
            <a:r>
              <a:rPr lang="en-US" dirty="0"/>
              <a:t>There are also some processes that HR can apply to promote diversity within M&amp;S. Increasing his responsibility and transparency to every employee can help to build diversity. Providing diversity and equality-related training among the employees and identifying some key metrics for equality and diversity will help HR to promote diversity within the </a:t>
            </a:r>
            <a:r>
              <a:rPr lang="en-US" dirty="0" err="1"/>
              <a:t>organisation</a:t>
            </a:r>
            <a:r>
              <a:rPr lang="en-US" dirty="0"/>
              <a:t>. </a:t>
            </a:r>
          </a:p>
          <a:p>
            <a:pPr algn="just">
              <a:defRPr/>
            </a:pPr>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8</a:t>
            </a:fld>
            <a:endParaRPr lang="en-GB"/>
          </a:p>
        </p:txBody>
      </p:sp>
    </p:spTree>
    <p:extLst>
      <p:ext uri="{BB962C8B-B14F-4D97-AF65-F5344CB8AC3E}">
        <p14:creationId xmlns:p14="http://schemas.microsoft.com/office/powerpoint/2010/main" val="3123150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Marks and Spencer have come up with different strategies like working from home and so on. The implications of those strategies are supposed to enhance the working culture of this company constructively. From recruiting potential candidates to the training and adjusting process in the office.</a:t>
            </a:r>
          </a:p>
          <a:p>
            <a:pPr algn="just"/>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9</a:t>
            </a:fld>
            <a:endParaRPr lang="en-GB"/>
          </a:p>
        </p:txBody>
      </p:sp>
    </p:spTree>
    <p:extLst>
      <p:ext uri="{BB962C8B-B14F-4D97-AF65-F5344CB8AC3E}">
        <p14:creationId xmlns:p14="http://schemas.microsoft.com/office/powerpoint/2010/main" val="17215548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Marks and Spencer has taken the initiative of flexible working hours which can be problematic to handle different levels of biases. To cope with the proximity bias, companies put stress on providing office cars which no one can complain against. Again cultural bias can be handled by training the employees to be more empathetic towards one another. An intense observation will always be the key factor in preventing this issue for sure.</a:t>
            </a:r>
          </a:p>
          <a:p>
            <a:pPr algn="just"/>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10</a:t>
            </a:fld>
            <a:endParaRPr lang="en-GB"/>
          </a:p>
        </p:txBody>
      </p:sp>
    </p:spTree>
    <p:extLst>
      <p:ext uri="{BB962C8B-B14F-4D97-AF65-F5344CB8AC3E}">
        <p14:creationId xmlns:p14="http://schemas.microsoft.com/office/powerpoint/2010/main" val="2094115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minute observations on the overall transparency as well as the accountability on behalf of the company can help to create a strong diversity in the entire working system. Again inclusive leadership can gain the credibility of the employees who will feel safer under adept management. It will also promote a work culture based on diversity further.</a:t>
            </a:r>
          </a:p>
          <a:p>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rPr lang="en-GB"/>
              <a:t>12</a:t>
            </a:fld>
            <a:endParaRPr lang="en-GB"/>
          </a:p>
        </p:txBody>
      </p:sp>
    </p:spTree>
    <p:extLst>
      <p:ext uri="{BB962C8B-B14F-4D97-AF65-F5344CB8AC3E}">
        <p14:creationId xmlns:p14="http://schemas.microsoft.com/office/powerpoint/2010/main" val="2022721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It can be concluded that the entire presentation provides anyone with basic knowledge about the importance of diversity within the workplace. From this presentation, the ways of promoting diversity within the workplace are briefly provided along with the importance of flexible working arrangements within the organisation. </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7E3E1415-50FC-428A-84E4-96C648CABD91}" type="slidenum">
              <a:t>13</a:t>
            </a:fld>
            <a:endParaRPr lang="en-GB"/>
          </a:p>
        </p:txBody>
      </p:sp>
    </p:spTree>
    <p:extLst>
      <p:ext uri="{BB962C8B-B14F-4D97-AF65-F5344CB8AC3E}">
        <p14:creationId xmlns:p14="http://schemas.microsoft.com/office/powerpoint/2010/main" val="1394313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71836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68827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3332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24061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8172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3540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1215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6407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7615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4880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8198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06527628"/>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microsoft.com/office/2007/relationships/hdphoto" Target="../media/hdphoto1.wdp"/><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eprints.glos.ac.uk/6838/1/Stories%20and%20Retailer%20Brands%20A%20Study%20of%20the%20UK%E2%80%99s%20Leading%20Retailers.pdf" TargetMode="External"/><Relationship Id="rId2" Type="http://schemas.openxmlformats.org/officeDocument/2006/relationships/hyperlink" Target="https://my.northland.edu/wp-content/uploads/sites/2/2020/10/BUS-415-Kuklenski-example.pdf" TargetMode="External"/><Relationship Id="rId1" Type="http://schemas.openxmlformats.org/officeDocument/2006/relationships/slideLayout" Target="../slideLayouts/slideLayout2.xml"/><Relationship Id="rId6" Type="http://schemas.openxmlformats.org/officeDocument/2006/relationships/hyperlink" Target="https://doi.org/10.3366/jbctv.2022.0646" TargetMode="External"/><Relationship Id="rId5" Type="http://schemas.openxmlformats.org/officeDocument/2006/relationships/hyperlink" Target="https://www.researchgate.net/profile/Madison-Rivard/publication/337433684_The_Impact_of_Working_Overtime_or_Multiple_Jobs_in_Emergency_Medical_Services/links/5f5387b392851c250b92bac7/The-Impact-of-Working-Overtime-or-Multiple-Jobs-in-Emergency-Medical-Services.pdf" TargetMode="External"/><Relationship Id="rId4" Type="http://schemas.openxmlformats.org/officeDocument/2006/relationships/hyperlink" Target="https://hammura.com/mi_news/original/1399/02/files/Working%20from%20hom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 name="Rectangle 58">
            <a:extLst>
              <a:ext uri="{FF2B5EF4-FFF2-40B4-BE49-F238E27FC236}">
                <a16:creationId xmlns:a16="http://schemas.microsoft.com/office/drawing/2014/main" id="{82455043-5CFD-4790-A30C-152D3B694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60">
            <a:extLst>
              <a:ext uri="{FF2B5EF4-FFF2-40B4-BE49-F238E27FC236}">
                <a16:creationId xmlns:a16="http://schemas.microsoft.com/office/drawing/2014/main" id="{D790CBA0-32A4-48C6-8140-9148B3A0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62">
            <a:extLst>
              <a:ext uri="{FF2B5EF4-FFF2-40B4-BE49-F238E27FC236}">
                <a16:creationId xmlns:a16="http://schemas.microsoft.com/office/drawing/2014/main" id="{4A940285-486F-4391-834C-6AEA6BBA35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4" name="Oval 63">
              <a:extLst>
                <a:ext uri="{FF2B5EF4-FFF2-40B4-BE49-F238E27FC236}">
                  <a16:creationId xmlns:a16="http://schemas.microsoft.com/office/drawing/2014/main" id="{74B9FF2E-00C4-47D5-8A73-16D63BAE0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4CA72D7A-4FAA-4E11-AEDF-6B1F529022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2C8EC923-BC09-48E2-9C97-9AB22850D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015D5FAC-3D93-4CFC-A4EC-B3687658F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Oval 67">
              <a:extLst>
                <a:ext uri="{FF2B5EF4-FFF2-40B4-BE49-F238E27FC236}">
                  <a16:creationId xmlns:a16="http://schemas.microsoft.com/office/drawing/2014/main" id="{0F81D9B7-BCCD-4B12-B975-0F885E4D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754CF688-5435-4B57-B48B-AF1628D95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9" name="Rectangle 70">
            <a:extLst>
              <a:ext uri="{FF2B5EF4-FFF2-40B4-BE49-F238E27FC236}">
                <a16:creationId xmlns:a16="http://schemas.microsoft.com/office/drawing/2014/main" id="{08648C95-1EC5-40D8-8D96-3DC3D112A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72">
            <a:extLst>
              <a:ext uri="{FF2B5EF4-FFF2-40B4-BE49-F238E27FC236}">
                <a16:creationId xmlns:a16="http://schemas.microsoft.com/office/drawing/2014/main" id="{010134DF-195E-4609-BE91-D38A8334E4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74" name="Straight Connector 73">
              <a:extLst>
                <a:ext uri="{FF2B5EF4-FFF2-40B4-BE49-F238E27FC236}">
                  <a16:creationId xmlns:a16="http://schemas.microsoft.com/office/drawing/2014/main" id="{20757759-EC34-4221-B044-E44E140CD7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9DD397B4-F579-4427-8501-9D3412F87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F669F62-C345-4D12-9436-F3E2B3AE6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89D0B0E-94E0-4A18-A5D4-F8999345F0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5139096" y="630936"/>
            <a:ext cx="6341652" cy="2760825"/>
          </a:xfrm>
          <a:noFill/>
        </p:spPr>
        <p:txBody>
          <a:bodyPr vert="horz" lIns="91440" tIns="45720" rIns="91440" bIns="45720" rtlCol="0" anchor="t">
            <a:normAutofit/>
          </a:bodyPr>
          <a:lstStyle/>
          <a:p>
            <a:pPr algn="l"/>
            <a:r>
              <a:rPr lang="en-US" sz="4800" b="1" dirty="0">
                <a:solidFill>
                  <a:schemeClr val="bg1"/>
                </a:solidFill>
              </a:rPr>
              <a:t>BA(Hons) Business Management</a:t>
            </a:r>
            <a:br>
              <a:rPr lang="en-US" sz="4800" b="1">
                <a:solidFill>
                  <a:schemeClr val="bg1"/>
                </a:solidFill>
              </a:rPr>
            </a:br>
            <a:endParaRPr lang="en-US" sz="4800" b="1" kern="1200">
              <a:solidFill>
                <a:schemeClr val="bg1"/>
              </a:solidFill>
              <a:latin typeface="+mj-lt"/>
              <a:cs typeface="Calibri Light"/>
            </a:endParaRPr>
          </a:p>
          <a:p>
            <a:pPr algn="l"/>
            <a:endParaRPr lang="en-US" sz="4800" kern="1200">
              <a:solidFill>
                <a:schemeClr val="bg1"/>
              </a:solidFill>
            </a:endParaRPr>
          </a:p>
        </p:txBody>
      </p:sp>
      <p:sp>
        <p:nvSpPr>
          <p:cNvPr id="3" name="Subtitle 2"/>
          <p:cNvSpPr>
            <a:spLocks noGrp="1"/>
          </p:cNvSpPr>
          <p:nvPr>
            <p:ph type="subTitle" idx="1"/>
          </p:nvPr>
        </p:nvSpPr>
        <p:spPr>
          <a:xfrm>
            <a:off x="5139096" y="3522428"/>
            <a:ext cx="6341652" cy="2607079"/>
          </a:xfrm>
          <a:noFill/>
        </p:spPr>
        <p:txBody>
          <a:bodyPr vert="horz" lIns="91440" tIns="45720" rIns="91440" bIns="45720" rtlCol="0" anchor="t">
            <a:normAutofit fontScale="92500" lnSpcReduction="10000"/>
          </a:bodyPr>
          <a:lstStyle/>
          <a:p>
            <a:pPr algn="l"/>
            <a:r>
              <a:rPr lang="en-US" sz="2000" dirty="0">
                <a:solidFill>
                  <a:schemeClr val="bg1"/>
                </a:solidFill>
              </a:rPr>
              <a:t>Student Name: Krisztina </a:t>
            </a:r>
            <a:r>
              <a:rPr lang="en-US" sz="2000" dirty="0" err="1">
                <a:solidFill>
                  <a:schemeClr val="bg1"/>
                </a:solidFill>
              </a:rPr>
              <a:t>Pocsik</a:t>
            </a:r>
            <a:endParaRPr lang="en-US" sz="2000" dirty="0" err="1">
              <a:solidFill>
                <a:schemeClr val="bg1"/>
              </a:solidFill>
              <a:cs typeface="Calibri"/>
            </a:endParaRPr>
          </a:p>
          <a:p>
            <a:pPr algn="l"/>
            <a:r>
              <a:rPr lang="en-US" sz="2000" dirty="0">
                <a:solidFill>
                  <a:schemeClr val="bg1"/>
                </a:solidFill>
              </a:rPr>
              <a:t>Student Number: 2115263</a:t>
            </a:r>
            <a:endParaRPr lang="en-US" sz="2000" dirty="0">
              <a:solidFill>
                <a:schemeClr val="bg1"/>
              </a:solidFill>
              <a:cs typeface="Calibri"/>
            </a:endParaRPr>
          </a:p>
          <a:p>
            <a:pPr algn="l"/>
            <a:r>
              <a:rPr lang="en-US" sz="2000" dirty="0">
                <a:solidFill>
                  <a:schemeClr val="bg1"/>
                </a:solidFill>
              </a:rPr>
              <a:t>Course Name: Managing People in Organization A1</a:t>
            </a:r>
            <a:endParaRPr lang="en-US" sz="2000" dirty="0">
              <a:solidFill>
                <a:schemeClr val="bg1"/>
              </a:solidFill>
              <a:cs typeface="Calibri"/>
            </a:endParaRPr>
          </a:p>
          <a:p>
            <a:pPr algn="l"/>
            <a:r>
              <a:rPr lang="en-US" sz="2000" dirty="0">
                <a:solidFill>
                  <a:schemeClr val="bg1"/>
                </a:solidFill>
                <a:cs typeface="Calibri"/>
              </a:rPr>
              <a:t>Lecture Name: Nishi Ramsurrun</a:t>
            </a:r>
          </a:p>
          <a:p>
            <a:pPr algn="l"/>
            <a:r>
              <a:rPr lang="en-US" sz="2000" dirty="0">
                <a:solidFill>
                  <a:schemeClr val="bg1"/>
                </a:solidFill>
                <a:cs typeface="Calibri"/>
              </a:rPr>
              <a:t>Session: October 2022 Term</a:t>
            </a:r>
          </a:p>
          <a:p>
            <a:pPr algn="l"/>
            <a:endParaRPr lang="en-US" sz="1500">
              <a:solidFill>
                <a:schemeClr val="bg1"/>
              </a:solidFill>
              <a:cs typeface="Calibri"/>
            </a:endParaRPr>
          </a:p>
          <a:p>
            <a:pPr algn="l"/>
            <a:br>
              <a:rPr lang="en-US" sz="1500" dirty="0"/>
            </a:br>
            <a:endParaRPr lang="en-US" sz="1500">
              <a:solidFill>
                <a:schemeClr val="bg1"/>
              </a:solidFill>
              <a:cs typeface="Calibri"/>
            </a:endParaRPr>
          </a:p>
        </p:txBody>
      </p:sp>
      <p:sp>
        <p:nvSpPr>
          <p:cNvPr id="101" name="Rectangle 78">
            <a:extLst>
              <a:ext uri="{FF2B5EF4-FFF2-40B4-BE49-F238E27FC236}">
                <a16:creationId xmlns:a16="http://schemas.microsoft.com/office/drawing/2014/main" id="{909F982E-B4F0-4CF1-9698-0CA793629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80">
            <a:extLst>
              <a:ext uri="{FF2B5EF4-FFF2-40B4-BE49-F238E27FC236}">
                <a16:creationId xmlns:a16="http://schemas.microsoft.com/office/drawing/2014/main" id="{E5A6FD1C-ABC0-436A-9073-E0EED7D89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82" name="Straight Connector 81">
              <a:extLst>
                <a:ext uri="{FF2B5EF4-FFF2-40B4-BE49-F238E27FC236}">
                  <a16:creationId xmlns:a16="http://schemas.microsoft.com/office/drawing/2014/main" id="{6FE42E75-3FFE-428A-BBD2-CC87097B5D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F8E869C-899B-4BCE-8E7E-07CF2384D9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BF071B4-ED93-480C-8E69-73432F0CE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FCA65703-32A1-4699-BC19-1CA9884BD2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4" name="Picture 43" descr="One in a crowd">
            <a:extLst>
              <a:ext uri="{FF2B5EF4-FFF2-40B4-BE49-F238E27FC236}">
                <a16:creationId xmlns:a16="http://schemas.microsoft.com/office/drawing/2014/main" id="{79FB2E4A-2DF5-6AC8-1E68-3292395808DD}"/>
              </a:ext>
            </a:extLst>
          </p:cNvPr>
          <p:cNvPicPr>
            <a:picLocks noChangeAspect="1"/>
          </p:cNvPicPr>
          <p:nvPr/>
        </p:nvPicPr>
        <p:blipFill rotWithShape="1">
          <a:blip r:embed="rId2"/>
          <a:srcRect l="15871" r="7264"/>
          <a:stretch/>
        </p:blipFill>
        <p:spPr>
          <a:xfrm>
            <a:off x="617699" y="1399615"/>
            <a:ext cx="4134103" cy="4033796"/>
          </a:xfrm>
          <a:prstGeom prst="rect">
            <a:avLst/>
          </a:prstGeom>
        </p:spPr>
      </p:pic>
      <p:grpSp>
        <p:nvGrpSpPr>
          <p:cNvPr id="103" name="Group 86">
            <a:extLst>
              <a:ext uri="{FF2B5EF4-FFF2-40B4-BE49-F238E27FC236}">
                <a16:creationId xmlns:a16="http://schemas.microsoft.com/office/drawing/2014/main" id="{38AF1DD3-8D1D-4757-B035-70019593DD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47041" y="808145"/>
            <a:ext cx="304800" cy="429768"/>
            <a:chOff x="215328" y="-46937"/>
            <a:chExt cx="304800" cy="2773841"/>
          </a:xfrm>
        </p:grpSpPr>
        <p:cxnSp>
          <p:nvCxnSpPr>
            <p:cNvPr id="88" name="Straight Connector 87">
              <a:extLst>
                <a:ext uri="{FF2B5EF4-FFF2-40B4-BE49-F238E27FC236}">
                  <a16:creationId xmlns:a16="http://schemas.microsoft.com/office/drawing/2014/main" id="{28184D1F-A6B0-4989-8187-7DA9B69FDB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E4AAB83-8364-4EEC-B775-EB5BF22973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D8334B8F-87AB-40F9-B22B-309F79C295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507BCE7-4481-4881-ACD6-7B9E0A53B3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A900-8F0F-6AA5-8AA4-ACE71B9DE1ED}"/>
              </a:ext>
            </a:extLst>
          </p:cNvPr>
          <p:cNvSpPr>
            <a:spLocks noGrp="1"/>
          </p:cNvSpPr>
          <p:nvPr>
            <p:ph type="title"/>
          </p:nvPr>
        </p:nvSpPr>
        <p:spPr>
          <a:xfrm>
            <a:off x="6289158" y="803325"/>
            <a:ext cx="5259707" cy="1325563"/>
          </a:xfrm>
        </p:spPr>
        <p:txBody>
          <a:bodyPr>
            <a:normAutofit/>
          </a:bodyPr>
          <a:lstStyle/>
          <a:p>
            <a:r>
              <a:rPr lang="en-GB" b="1">
                <a:effectLst>
                  <a:outerShdw blurRad="38100" dist="38100" dir="2700000" algn="tl">
                    <a:srgbClr val="000000">
                      <a:alpha val="43137"/>
                    </a:srgbClr>
                  </a:outerShdw>
                </a:effectLst>
                <a:ea typeface="+mj-lt"/>
                <a:cs typeface="+mj-lt"/>
              </a:rPr>
              <a:t> Introduction </a:t>
            </a:r>
            <a:endParaRPr lang="en-US">
              <a:effectLst>
                <a:outerShdw blurRad="38100" dist="38100" dir="2700000" algn="tl">
                  <a:srgbClr val="000000">
                    <a:alpha val="43137"/>
                  </a:srgbClr>
                </a:outerShdw>
              </a:effectLst>
            </a:endParaRPr>
          </a:p>
        </p:txBody>
      </p:sp>
      <p:sp>
        <p:nvSpPr>
          <p:cNvPr id="78" name="Freeform: Shape 75">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Picture 31" descr="Text&#10;&#10;Description automatically generated">
            <a:extLst>
              <a:ext uri="{FF2B5EF4-FFF2-40B4-BE49-F238E27FC236}">
                <a16:creationId xmlns:a16="http://schemas.microsoft.com/office/drawing/2014/main" id="{D15A4D9C-812B-0AE6-375E-4A36F215347D}"/>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9000" contrast="-55000"/>
                    </a14:imgEffect>
                  </a14:imgLayer>
                </a14:imgProps>
              </a:ext>
            </a:extLst>
          </a:blip>
          <a:srcRect l="26076" r="7757"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graphicFrame>
        <p:nvGraphicFramePr>
          <p:cNvPr id="38" name="Content Placeholder 2">
            <a:extLst>
              <a:ext uri="{FF2B5EF4-FFF2-40B4-BE49-F238E27FC236}">
                <a16:creationId xmlns:a16="http://schemas.microsoft.com/office/drawing/2014/main" id="{4CCCAA02-53C7-81A3-D749-ED80523B876C}"/>
              </a:ext>
            </a:extLst>
          </p:cNvPr>
          <p:cNvGraphicFramePr>
            <a:graphicFrameLocks noGrp="1"/>
          </p:cNvGraphicFramePr>
          <p:nvPr>
            <p:ph idx="1"/>
            <p:extLst>
              <p:ext uri="{D42A27DB-BD31-4B8C-83A1-F6EECF244321}">
                <p14:modId xmlns:p14="http://schemas.microsoft.com/office/powerpoint/2010/main" val="2213612643"/>
              </p:ext>
            </p:extLst>
          </p:nvPr>
        </p:nvGraphicFramePr>
        <p:xfrm>
          <a:off x="6289158" y="2279018"/>
          <a:ext cx="5259714"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3613709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6">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FD333-3167-7E0C-A468-1AD13EE59625}"/>
              </a:ext>
            </a:extLst>
          </p:cNvPr>
          <p:cNvSpPr>
            <a:spLocks noGrp="1"/>
          </p:cNvSpPr>
          <p:nvPr>
            <p:ph type="title"/>
          </p:nvPr>
        </p:nvSpPr>
        <p:spPr>
          <a:xfrm>
            <a:off x="838200" y="557188"/>
            <a:ext cx="4862848" cy="5569291"/>
          </a:xfrm>
        </p:spPr>
        <p:txBody>
          <a:bodyPr>
            <a:normAutofit/>
          </a:bodyPr>
          <a:lstStyle/>
          <a:p>
            <a:r>
              <a:rPr lang="en-GB" sz="5200" b="1">
                <a:ea typeface="+mj-lt"/>
                <a:cs typeface="+mj-lt"/>
              </a:rPr>
              <a:t>Moral Case and Business Case </a:t>
            </a:r>
            <a:endParaRPr lang="en-US" sz="5200"/>
          </a:p>
          <a:p>
            <a:br>
              <a:rPr lang="en-US" sz="5200"/>
            </a:br>
            <a:endParaRPr lang="en-US" sz="5200"/>
          </a:p>
        </p:txBody>
      </p:sp>
      <p:graphicFrame>
        <p:nvGraphicFramePr>
          <p:cNvPr id="36" name="Content Placeholder 2">
            <a:extLst>
              <a:ext uri="{FF2B5EF4-FFF2-40B4-BE49-F238E27FC236}">
                <a16:creationId xmlns:a16="http://schemas.microsoft.com/office/drawing/2014/main" id="{63F81974-4EEA-331C-1C1A-0750901B68F1}"/>
              </a:ext>
            </a:extLst>
          </p:cNvPr>
          <p:cNvGraphicFramePr>
            <a:graphicFrameLocks noGrp="1"/>
          </p:cNvGraphicFramePr>
          <p:nvPr>
            <p:ph idx="1"/>
            <p:extLst>
              <p:ext uri="{D42A27DB-BD31-4B8C-83A1-F6EECF244321}">
                <p14:modId xmlns:p14="http://schemas.microsoft.com/office/powerpoint/2010/main" val="3899157254"/>
              </p:ext>
            </p:extLst>
          </p:nvPr>
        </p:nvGraphicFramePr>
        <p:xfrm>
          <a:off x="6199690" y="679301"/>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0633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0B569-503B-90A9-2B1C-E434C2FCBF79}"/>
              </a:ext>
            </a:extLst>
          </p:cNvPr>
          <p:cNvSpPr>
            <a:spLocks noGrp="1"/>
          </p:cNvSpPr>
          <p:nvPr>
            <p:ph type="title"/>
          </p:nvPr>
        </p:nvSpPr>
        <p:spPr>
          <a:xfrm>
            <a:off x="914402" y="914400"/>
            <a:ext cx="4766661" cy="1852323"/>
          </a:xfrm>
        </p:spPr>
        <p:txBody>
          <a:bodyPr>
            <a:normAutofit/>
          </a:bodyPr>
          <a:lstStyle/>
          <a:p>
            <a:pPr>
              <a:lnSpc>
                <a:spcPct val="90000"/>
              </a:lnSpc>
            </a:pPr>
            <a:r>
              <a:rPr lang="en-GB" b="1">
                <a:ea typeface="+mj-lt"/>
                <a:cs typeface="+mj-lt"/>
              </a:rPr>
              <a:t> Flexible Working Arrangement in M&amp;S </a:t>
            </a:r>
            <a:endParaRPr lang="en-US"/>
          </a:p>
        </p:txBody>
      </p:sp>
      <p:sp>
        <p:nvSpPr>
          <p:cNvPr id="3" name="Content Placeholder 2">
            <a:extLst>
              <a:ext uri="{FF2B5EF4-FFF2-40B4-BE49-F238E27FC236}">
                <a16:creationId xmlns:a16="http://schemas.microsoft.com/office/drawing/2014/main" id="{53F4B644-E8AD-5A24-11B2-960B11E374A2}"/>
              </a:ext>
            </a:extLst>
          </p:cNvPr>
          <p:cNvSpPr>
            <a:spLocks noGrp="1"/>
          </p:cNvSpPr>
          <p:nvPr>
            <p:ph idx="1"/>
          </p:nvPr>
        </p:nvSpPr>
        <p:spPr>
          <a:xfrm>
            <a:off x="914400" y="2853369"/>
            <a:ext cx="4766661" cy="3088461"/>
          </a:xfrm>
        </p:spPr>
        <p:txBody>
          <a:bodyPr vert="horz" lIns="91440" tIns="45720" rIns="91440" bIns="45720" rtlCol="0" anchor="t">
            <a:normAutofit lnSpcReduction="10000"/>
          </a:bodyPr>
          <a:lstStyle/>
          <a:p>
            <a:pPr>
              <a:lnSpc>
                <a:spcPct val="110000"/>
              </a:lnSpc>
            </a:pPr>
            <a:r>
              <a:rPr lang="en-GB" sz="1700" dirty="0">
                <a:ea typeface="+mn-lt"/>
                <a:cs typeface="+mn-lt"/>
              </a:rPr>
              <a:t>Marks and Spencer used a teleworking work arrangement within the organisation that is flexible for all employees</a:t>
            </a:r>
            <a:endParaRPr lang="en-GB" sz="1700" dirty="0" err="1">
              <a:ea typeface="+mn-lt"/>
              <a:cs typeface="+mn-lt"/>
            </a:endParaRPr>
          </a:p>
          <a:p>
            <a:r>
              <a:rPr lang="en-GB" sz="1700" dirty="0">
                <a:ea typeface="+mn-lt"/>
                <a:cs typeface="+mn-lt"/>
              </a:rPr>
              <a:t>Telework is a type of work arrangement which allows the organisation’s staff to work from their home (</a:t>
            </a:r>
            <a:r>
              <a:rPr lang="en-GB" sz="1700" dirty="0" err="1">
                <a:ea typeface="+mn-lt"/>
                <a:cs typeface="+mn-lt"/>
              </a:rPr>
              <a:t>Nakrošienė</a:t>
            </a:r>
            <a:r>
              <a:rPr lang="en-GB" sz="1700" dirty="0">
                <a:ea typeface="+mn-lt"/>
                <a:cs typeface="+mn-lt"/>
              </a:rPr>
              <a:t>, </a:t>
            </a:r>
            <a:r>
              <a:rPr lang="en-GB" sz="1700" dirty="0" err="1">
                <a:ea typeface="+mn-lt"/>
                <a:cs typeface="+mn-lt"/>
              </a:rPr>
              <a:t>Bučiūnienė</a:t>
            </a:r>
            <a:r>
              <a:rPr lang="en-GB" sz="1700" dirty="0">
                <a:ea typeface="+mn-lt"/>
                <a:cs typeface="+mn-lt"/>
              </a:rPr>
              <a:t> and </a:t>
            </a:r>
            <a:r>
              <a:rPr lang="en-GB" sz="1700" dirty="0" err="1">
                <a:ea typeface="+mn-lt"/>
                <a:cs typeface="+mn-lt"/>
              </a:rPr>
              <a:t>Goštautaitė</a:t>
            </a:r>
            <a:r>
              <a:rPr lang="en-GB" sz="1700" dirty="0">
                <a:ea typeface="+mn-lt"/>
                <a:cs typeface="+mn-lt"/>
              </a:rPr>
              <a:t>, 2019).</a:t>
            </a:r>
            <a:endParaRPr lang="en-GB">
              <a:cs typeface="Calibri" panose="020F0502020204030204"/>
            </a:endParaRPr>
          </a:p>
          <a:p>
            <a:pPr>
              <a:lnSpc>
                <a:spcPct val="110000"/>
              </a:lnSpc>
            </a:pPr>
            <a:endParaRPr lang="en-GB" sz="1700" dirty="0">
              <a:cs typeface="Calibri"/>
            </a:endParaRPr>
          </a:p>
          <a:p>
            <a:pPr>
              <a:lnSpc>
                <a:spcPct val="110000"/>
              </a:lnSpc>
            </a:pPr>
            <a:r>
              <a:rPr lang="en-GB" sz="1700" dirty="0">
                <a:ea typeface="+mn-lt"/>
                <a:cs typeface="+mn-lt"/>
              </a:rPr>
              <a:t>The employees are very satisfied and happy with the authorities’ decision</a:t>
            </a:r>
            <a:endParaRPr lang="en-GB" sz="1700" dirty="0"/>
          </a:p>
          <a:p>
            <a:pPr>
              <a:lnSpc>
                <a:spcPct val="110000"/>
              </a:lnSpc>
            </a:pPr>
            <a:endParaRPr lang="en-GB" sz="1700"/>
          </a:p>
        </p:txBody>
      </p:sp>
      <p:pic>
        <p:nvPicPr>
          <p:cNvPr id="4" name="Kép 4" descr="Otthonról dolgozó nők">
            <a:extLst>
              <a:ext uri="{FF2B5EF4-FFF2-40B4-BE49-F238E27FC236}">
                <a16:creationId xmlns:a16="http://schemas.microsoft.com/office/drawing/2014/main" id="{52709C3F-5F55-278B-B315-4674DD34D7B9}"/>
              </a:ext>
            </a:extLst>
          </p:cNvPr>
          <p:cNvPicPr>
            <a:picLocks noChangeAspect="1"/>
          </p:cNvPicPr>
          <p:nvPr/>
        </p:nvPicPr>
        <p:blipFill rotWithShape="1">
          <a:blip r:embed="rId3"/>
          <a:srcRect l="10661" r="7902"/>
          <a:stretch/>
        </p:blipFill>
        <p:spPr>
          <a:xfrm>
            <a:off x="6510938" y="1009650"/>
            <a:ext cx="5681061" cy="4656484"/>
          </a:xfrm>
          <a:prstGeom prst="rect">
            <a:avLst/>
          </a:prstGeom>
        </p:spPr>
      </p:pic>
    </p:spTree>
    <p:extLst>
      <p:ext uri="{BB962C8B-B14F-4D97-AF65-F5344CB8AC3E}">
        <p14:creationId xmlns:p14="http://schemas.microsoft.com/office/powerpoint/2010/main" val="1427541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AD9AD-281C-AF4A-023D-ABCE541E2141}"/>
              </a:ext>
            </a:extLst>
          </p:cNvPr>
          <p:cNvSpPr>
            <a:spLocks noGrp="1"/>
          </p:cNvSpPr>
          <p:nvPr>
            <p:ph type="title"/>
          </p:nvPr>
        </p:nvSpPr>
        <p:spPr>
          <a:xfrm>
            <a:off x="914400" y="1371600"/>
            <a:ext cx="4079987" cy="1314443"/>
          </a:xfrm>
        </p:spPr>
        <p:txBody>
          <a:bodyPr>
            <a:normAutofit/>
          </a:bodyPr>
          <a:lstStyle/>
          <a:p>
            <a:pPr>
              <a:lnSpc>
                <a:spcPct val="90000"/>
              </a:lnSpc>
            </a:pPr>
            <a:endParaRPr lang="en-GB" sz="2800" b="1"/>
          </a:p>
          <a:p>
            <a:pPr>
              <a:lnSpc>
                <a:spcPct val="90000"/>
              </a:lnSpc>
            </a:pPr>
            <a:r>
              <a:rPr lang="en-GB" sz="2800" b="1">
                <a:ea typeface="+mj-lt"/>
                <a:cs typeface="+mj-lt"/>
              </a:rPr>
              <a:t>Flexible Working Arrangement in M&amp;S </a:t>
            </a:r>
            <a:endParaRPr lang="en-US" sz="2800"/>
          </a:p>
        </p:txBody>
      </p:sp>
      <p:graphicFrame>
        <p:nvGraphicFramePr>
          <p:cNvPr id="13" name="Content Placeholder 2">
            <a:extLst>
              <a:ext uri="{FF2B5EF4-FFF2-40B4-BE49-F238E27FC236}">
                <a16:creationId xmlns:a16="http://schemas.microsoft.com/office/drawing/2014/main" id="{9DF29FE8-B2B2-1E03-D451-A0204B345EAE}"/>
              </a:ext>
            </a:extLst>
          </p:cNvPr>
          <p:cNvGraphicFramePr>
            <a:graphicFrameLocks noGrp="1"/>
          </p:cNvGraphicFramePr>
          <p:nvPr>
            <p:ph idx="1"/>
            <p:extLst>
              <p:ext uri="{D42A27DB-BD31-4B8C-83A1-F6EECF244321}">
                <p14:modId xmlns:p14="http://schemas.microsoft.com/office/powerpoint/2010/main" val="44588629"/>
              </p:ext>
            </p:extLst>
          </p:nvPr>
        </p:nvGraphicFramePr>
        <p:xfrm>
          <a:off x="914400" y="2853369"/>
          <a:ext cx="4079988" cy="3088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9" name="Picture 69" descr="Graphical user interface, text, application, chat or text message&#10;&#10;Description automatically generated">
            <a:extLst>
              <a:ext uri="{FF2B5EF4-FFF2-40B4-BE49-F238E27FC236}">
                <a16:creationId xmlns:a16="http://schemas.microsoft.com/office/drawing/2014/main" id="{9698C344-3EED-1EC7-B737-1C926816F75A}"/>
              </a:ext>
            </a:extLst>
          </p:cNvPr>
          <p:cNvPicPr>
            <a:picLocks noChangeAspect="1"/>
          </p:cNvPicPr>
          <p:nvPr/>
        </p:nvPicPr>
        <p:blipFill>
          <a:blip r:embed="rId8"/>
          <a:stretch>
            <a:fillRect/>
          </a:stretch>
        </p:blipFill>
        <p:spPr>
          <a:xfrm>
            <a:off x="5748569" y="1348263"/>
            <a:ext cx="5799963" cy="4161473"/>
          </a:xfrm>
          <a:prstGeom prst="rect">
            <a:avLst/>
          </a:prstGeom>
        </p:spPr>
      </p:pic>
    </p:spTree>
    <p:extLst>
      <p:ext uri="{BB962C8B-B14F-4D97-AF65-F5344CB8AC3E}">
        <p14:creationId xmlns:p14="http://schemas.microsoft.com/office/powerpoint/2010/main" val="1232089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Kép 12" descr="Ölelkedő munkatársak">
            <a:extLst>
              <a:ext uri="{FF2B5EF4-FFF2-40B4-BE49-F238E27FC236}">
                <a16:creationId xmlns:a16="http://schemas.microsoft.com/office/drawing/2014/main" id="{AAB34E0E-D05F-9379-008D-AF9003B787EC}"/>
              </a:ext>
            </a:extLst>
          </p:cNvPr>
          <p:cNvPicPr>
            <a:picLocks noChangeAspect="1"/>
          </p:cNvPicPr>
          <p:nvPr/>
        </p:nvPicPr>
        <p:blipFill rotWithShape="1">
          <a:blip r:embed="rId3">
            <a:alphaModFix amt="40000"/>
          </a:blip>
          <a:srcRect t="9002" b="6729"/>
          <a:stretch/>
        </p:blipFill>
        <p:spPr>
          <a:xfrm>
            <a:off x="20" y="10"/>
            <a:ext cx="12191980" cy="6857989"/>
          </a:xfrm>
          <a:prstGeom prst="rect">
            <a:avLst/>
          </a:prstGeom>
        </p:spPr>
      </p:pic>
      <p:sp>
        <p:nvSpPr>
          <p:cNvPr id="2" name="Title 1">
            <a:extLst>
              <a:ext uri="{FF2B5EF4-FFF2-40B4-BE49-F238E27FC236}">
                <a16:creationId xmlns:a16="http://schemas.microsoft.com/office/drawing/2014/main" id="{0506D9C6-7BCC-8B62-E8CE-AE782729E711}"/>
              </a:ext>
            </a:extLst>
          </p:cNvPr>
          <p:cNvSpPr>
            <a:spLocks noGrp="1"/>
          </p:cNvSpPr>
          <p:nvPr>
            <p:ph type="title"/>
          </p:nvPr>
        </p:nvSpPr>
        <p:spPr>
          <a:xfrm>
            <a:off x="914400" y="1612548"/>
            <a:ext cx="4532128" cy="3872146"/>
          </a:xfrm>
        </p:spPr>
        <p:txBody>
          <a:bodyPr anchor="b">
            <a:normAutofit/>
          </a:bodyPr>
          <a:lstStyle/>
          <a:p>
            <a:r>
              <a:rPr lang="en-GB" b="1">
                <a:solidFill>
                  <a:srgbClr val="FFFFFF"/>
                </a:solidFill>
                <a:ea typeface="+mj-lt"/>
                <a:cs typeface="+mj-lt"/>
              </a:rPr>
              <a:t>Equality and Diversity in M&amp;S </a:t>
            </a:r>
            <a:endParaRPr lang="en-US">
              <a:solidFill>
                <a:srgbClr val="FFFFFF"/>
              </a:solidFill>
            </a:endParaRPr>
          </a:p>
          <a:p>
            <a:br>
              <a:rPr lang="en-US">
                <a:solidFill>
                  <a:srgbClr val="FFFFFF"/>
                </a:solidFill>
              </a:rPr>
            </a:br>
            <a:endParaRPr lang="en-US">
              <a:solidFill>
                <a:srgbClr val="FFFFFF"/>
              </a:solidFill>
            </a:endParaRPr>
          </a:p>
        </p:txBody>
      </p:sp>
      <p:graphicFrame>
        <p:nvGraphicFramePr>
          <p:cNvPr id="15" name="Content Placeholder 2">
            <a:extLst>
              <a:ext uri="{FF2B5EF4-FFF2-40B4-BE49-F238E27FC236}">
                <a16:creationId xmlns:a16="http://schemas.microsoft.com/office/drawing/2014/main" id="{725F3670-B2CC-6C73-C42A-FC4B1DAE9F64}"/>
              </a:ext>
            </a:extLst>
          </p:cNvPr>
          <p:cNvGraphicFramePr>
            <a:graphicFrameLocks noGrp="1"/>
          </p:cNvGraphicFramePr>
          <p:nvPr>
            <p:ph idx="1"/>
            <p:extLst>
              <p:ext uri="{D42A27DB-BD31-4B8C-83A1-F6EECF244321}">
                <p14:modId xmlns:p14="http://schemas.microsoft.com/office/powerpoint/2010/main" val="4057888419"/>
              </p:ext>
            </p:extLst>
          </p:nvPr>
        </p:nvGraphicFramePr>
        <p:xfrm>
          <a:off x="6359156" y="609600"/>
          <a:ext cx="5391931" cy="56860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9280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FB077-D7F5-0532-EBED-1551F7551B61}"/>
              </a:ext>
            </a:extLst>
          </p:cNvPr>
          <p:cNvSpPr>
            <a:spLocks noGrp="1"/>
          </p:cNvSpPr>
          <p:nvPr>
            <p:ph type="title"/>
          </p:nvPr>
        </p:nvSpPr>
        <p:spPr>
          <a:xfrm>
            <a:off x="838200" y="556995"/>
            <a:ext cx="10515600" cy="1133693"/>
          </a:xfrm>
        </p:spPr>
        <p:txBody>
          <a:bodyPr>
            <a:normAutofit/>
          </a:bodyPr>
          <a:lstStyle/>
          <a:p>
            <a:r>
              <a:rPr lang="en-GB" sz="2500" b="1">
                <a:ea typeface="+mj-lt"/>
                <a:cs typeface="+mj-lt"/>
              </a:rPr>
              <a:t>Ways HR can Promote Diversity in M&amp;S </a:t>
            </a:r>
            <a:endParaRPr lang="en-US" sz="2500"/>
          </a:p>
          <a:p>
            <a:br>
              <a:rPr lang="en-US" sz="2500"/>
            </a:br>
            <a:endParaRPr lang="en-US" sz="2500"/>
          </a:p>
        </p:txBody>
      </p:sp>
      <p:graphicFrame>
        <p:nvGraphicFramePr>
          <p:cNvPr id="34" name="Content Placeholder 2">
            <a:extLst>
              <a:ext uri="{FF2B5EF4-FFF2-40B4-BE49-F238E27FC236}">
                <a16:creationId xmlns:a16="http://schemas.microsoft.com/office/drawing/2014/main" id="{36135B1C-C31C-B75B-4854-E167E174185C}"/>
              </a:ext>
            </a:extLst>
          </p:cNvPr>
          <p:cNvGraphicFramePr>
            <a:graphicFrameLocks noGrp="1"/>
          </p:cNvGraphicFramePr>
          <p:nvPr>
            <p:ph idx="1"/>
            <p:extLst>
              <p:ext uri="{D42A27DB-BD31-4B8C-83A1-F6EECF244321}">
                <p14:modId xmlns:p14="http://schemas.microsoft.com/office/powerpoint/2010/main" val="31534797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7933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96C70-27F9-5D2F-EDF0-133905D694C2}"/>
              </a:ext>
            </a:extLst>
          </p:cNvPr>
          <p:cNvSpPr>
            <a:spLocks noGrp="1"/>
          </p:cNvSpPr>
          <p:nvPr>
            <p:ph type="title"/>
          </p:nvPr>
        </p:nvSpPr>
        <p:spPr>
          <a:xfrm>
            <a:off x="914400" y="1371601"/>
            <a:ext cx="4533900" cy="1561379"/>
          </a:xfrm>
        </p:spPr>
        <p:txBody>
          <a:bodyPr anchor="t">
            <a:normAutofit/>
          </a:bodyPr>
          <a:lstStyle/>
          <a:p>
            <a:pPr>
              <a:lnSpc>
                <a:spcPct val="90000"/>
              </a:lnSpc>
            </a:pPr>
            <a:r>
              <a:rPr lang="en-GB" sz="2500" b="1">
                <a:ea typeface="+mj-lt"/>
                <a:cs typeface="+mj-lt"/>
              </a:rPr>
              <a:t>Ways HR can Promote Diversity in M&amp;S </a:t>
            </a:r>
            <a:endParaRPr lang="en-US" sz="2500"/>
          </a:p>
          <a:p>
            <a:pPr>
              <a:lnSpc>
                <a:spcPct val="90000"/>
              </a:lnSpc>
            </a:pPr>
            <a:br>
              <a:rPr lang="en-US" sz="2500"/>
            </a:br>
            <a:endParaRPr lang="en-US" sz="2500"/>
          </a:p>
        </p:txBody>
      </p:sp>
      <p:sp>
        <p:nvSpPr>
          <p:cNvPr id="3" name="Content Placeholder 2">
            <a:extLst>
              <a:ext uri="{FF2B5EF4-FFF2-40B4-BE49-F238E27FC236}">
                <a16:creationId xmlns:a16="http://schemas.microsoft.com/office/drawing/2014/main" id="{210C3A85-22E9-457A-56E3-4B8028366E4F}"/>
              </a:ext>
            </a:extLst>
          </p:cNvPr>
          <p:cNvSpPr>
            <a:spLocks noGrp="1"/>
          </p:cNvSpPr>
          <p:nvPr>
            <p:ph idx="1"/>
          </p:nvPr>
        </p:nvSpPr>
        <p:spPr>
          <a:xfrm>
            <a:off x="6400799" y="1439141"/>
            <a:ext cx="4795405" cy="4352059"/>
          </a:xfrm>
        </p:spPr>
        <p:txBody>
          <a:bodyPr vert="horz" lIns="91440" tIns="45720" rIns="91440" bIns="45720" rtlCol="0" anchor="t">
            <a:normAutofit lnSpcReduction="10000"/>
          </a:bodyPr>
          <a:lstStyle/>
          <a:p>
            <a:r>
              <a:rPr lang="en-GB" dirty="0">
                <a:ea typeface="+mn-lt"/>
                <a:cs typeface="+mn-lt"/>
              </a:rPr>
              <a:t>Increasing the responsibility of every employee can help to build diversity</a:t>
            </a:r>
            <a:endParaRPr lang="en-GB" dirty="0"/>
          </a:p>
          <a:p>
            <a:r>
              <a:rPr lang="en-GB" dirty="0">
                <a:ea typeface="+mn-lt"/>
                <a:cs typeface="+mn-lt"/>
              </a:rPr>
              <a:t> Providing diversity and equality-related training among the employees (Barak, 2022)</a:t>
            </a:r>
            <a:endParaRPr lang="en-GB" dirty="0"/>
          </a:p>
          <a:p>
            <a:r>
              <a:rPr lang="en-GB" dirty="0">
                <a:ea typeface="+mn-lt"/>
                <a:cs typeface="+mn-lt"/>
              </a:rPr>
              <a:t>Identifying some key metrics, for equality and diversity that will help HR to promote diversity</a:t>
            </a:r>
            <a:endParaRPr lang="en-GB" dirty="0"/>
          </a:p>
          <a:p>
            <a:endParaRPr lang="en-GB"/>
          </a:p>
        </p:txBody>
      </p:sp>
      <p:pic>
        <p:nvPicPr>
          <p:cNvPr id="8" name="Kép 8" descr="Eszmecsere a tanácsteremben">
            <a:extLst>
              <a:ext uri="{FF2B5EF4-FFF2-40B4-BE49-F238E27FC236}">
                <a16:creationId xmlns:a16="http://schemas.microsoft.com/office/drawing/2014/main" id="{AD3635A5-DEEE-D6FB-CD3E-49EEAEDC054A}"/>
              </a:ext>
            </a:extLst>
          </p:cNvPr>
          <p:cNvPicPr>
            <a:picLocks noChangeAspect="1"/>
          </p:cNvPicPr>
          <p:nvPr/>
        </p:nvPicPr>
        <p:blipFill rotWithShape="1">
          <a:blip r:embed="rId3"/>
          <a:srcRect t="18403" r="2" b="6720"/>
          <a:stretch/>
        </p:blipFill>
        <p:spPr>
          <a:xfrm>
            <a:off x="990600" y="3448803"/>
            <a:ext cx="4533900" cy="2266106"/>
          </a:xfrm>
          <a:prstGeom prst="rect">
            <a:avLst/>
          </a:prstGeom>
        </p:spPr>
      </p:pic>
    </p:spTree>
    <p:extLst>
      <p:ext uri="{BB962C8B-B14F-4D97-AF65-F5344CB8AC3E}">
        <p14:creationId xmlns:p14="http://schemas.microsoft.com/office/powerpoint/2010/main" val="2675100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158E1-9277-FD1C-406B-06A879D8C471}"/>
              </a:ext>
            </a:extLst>
          </p:cNvPr>
          <p:cNvSpPr>
            <a:spLocks noGrp="1"/>
          </p:cNvSpPr>
          <p:nvPr>
            <p:ph type="title"/>
          </p:nvPr>
        </p:nvSpPr>
        <p:spPr>
          <a:xfrm>
            <a:off x="838200" y="556995"/>
            <a:ext cx="10515600" cy="1133693"/>
          </a:xfrm>
        </p:spPr>
        <p:txBody>
          <a:bodyPr>
            <a:normAutofit/>
          </a:bodyPr>
          <a:lstStyle/>
          <a:p>
            <a:r>
              <a:rPr lang="en-GB" sz="4000" b="1">
                <a:ea typeface="+mj-lt"/>
                <a:cs typeface="+mj-lt"/>
              </a:rPr>
              <a:t>Impact of Flexible Working Arrangement in M&amp;S</a:t>
            </a:r>
            <a:endParaRPr lang="en-US" sz="4000"/>
          </a:p>
        </p:txBody>
      </p:sp>
      <p:graphicFrame>
        <p:nvGraphicFramePr>
          <p:cNvPr id="23" name="Content Placeholder 2">
            <a:extLst>
              <a:ext uri="{FF2B5EF4-FFF2-40B4-BE49-F238E27FC236}">
                <a16:creationId xmlns:a16="http://schemas.microsoft.com/office/drawing/2014/main" id="{E663A5CE-AA60-E7BC-EF09-DC9D22D5398C}"/>
              </a:ext>
            </a:extLst>
          </p:cNvPr>
          <p:cNvGraphicFramePr>
            <a:graphicFrameLocks noGrp="1"/>
          </p:cNvGraphicFramePr>
          <p:nvPr>
            <p:ph idx="1"/>
            <p:extLst>
              <p:ext uri="{D42A27DB-BD31-4B8C-83A1-F6EECF244321}">
                <p14:modId xmlns:p14="http://schemas.microsoft.com/office/powerpoint/2010/main" val="27474822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2671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6" name="Rectangle 12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88D8E-0270-4B76-9EAC-711AFE753A14}"/>
              </a:ext>
            </a:extLst>
          </p:cNvPr>
          <p:cNvSpPr>
            <a:spLocks noGrp="1"/>
          </p:cNvSpPr>
          <p:nvPr>
            <p:ph type="title"/>
          </p:nvPr>
        </p:nvSpPr>
        <p:spPr>
          <a:xfrm>
            <a:off x="838200" y="556995"/>
            <a:ext cx="10515600" cy="1133693"/>
          </a:xfrm>
        </p:spPr>
        <p:txBody>
          <a:bodyPr vert="horz" lIns="91440" tIns="45720" rIns="91440" bIns="45720" rtlCol="0">
            <a:normAutofit/>
          </a:bodyPr>
          <a:lstStyle/>
          <a:p>
            <a:r>
              <a:rPr lang="en-US" sz="2500" b="1"/>
              <a:t>Impact of Flexible Working Arrangement in M&amp;S </a:t>
            </a:r>
            <a:endParaRPr lang="en-US" sz="2500"/>
          </a:p>
          <a:p>
            <a:br>
              <a:rPr lang="en-US" sz="2500"/>
            </a:br>
            <a:endParaRPr lang="en-US" sz="2500"/>
          </a:p>
        </p:txBody>
      </p:sp>
      <p:sp>
        <p:nvSpPr>
          <p:cNvPr id="14" name="TextBox 13">
            <a:extLst>
              <a:ext uri="{FF2B5EF4-FFF2-40B4-BE49-F238E27FC236}">
                <a16:creationId xmlns:a16="http://schemas.microsoft.com/office/drawing/2014/main" id="{EAEC2340-9A81-9260-7A62-936FFB7A4E1C}"/>
              </a:ext>
            </a:extLst>
          </p:cNvPr>
          <p:cNvSpPr txBox="1"/>
          <p:nvPr/>
        </p:nvSpPr>
        <p:spPr>
          <a:xfrm>
            <a:off x="4724400" y="32004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sz="1200" dirty="0">
              <a:solidFill>
                <a:srgbClr val="0E101A"/>
              </a:solidFill>
              <a:latin typeface="Times New Roman"/>
              <a:cs typeface="Times New Roman"/>
            </a:endParaRPr>
          </a:p>
        </p:txBody>
      </p:sp>
      <p:graphicFrame>
        <p:nvGraphicFramePr>
          <p:cNvPr id="29" name="Content Placeholder 2">
            <a:extLst>
              <a:ext uri="{FF2B5EF4-FFF2-40B4-BE49-F238E27FC236}">
                <a16:creationId xmlns:a16="http://schemas.microsoft.com/office/drawing/2014/main" id="{902B995D-70DC-D6C8-E9EC-4280041603D1}"/>
              </a:ext>
            </a:extLst>
          </p:cNvPr>
          <p:cNvGraphicFramePr/>
          <p:nvPr>
            <p:extLst>
              <p:ext uri="{D42A27DB-BD31-4B8C-83A1-F6EECF244321}">
                <p14:modId xmlns:p14="http://schemas.microsoft.com/office/powerpoint/2010/main" val="8771189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4122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712A7-64CD-C426-2405-040C78A6DE5C}"/>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ea typeface="+mj-lt"/>
                <a:cs typeface="+mj-lt"/>
              </a:rPr>
              <a:t>Recommendations</a:t>
            </a:r>
            <a:endParaRPr lang="en-US" sz="4000" dirty="0">
              <a:solidFill>
                <a:srgbClr val="FFFFFF"/>
              </a:solidFill>
            </a:endParaRPr>
          </a:p>
        </p:txBody>
      </p:sp>
      <p:sp>
        <p:nvSpPr>
          <p:cNvPr id="3" name="Content Placeholder 2">
            <a:extLst>
              <a:ext uri="{FF2B5EF4-FFF2-40B4-BE49-F238E27FC236}">
                <a16:creationId xmlns:a16="http://schemas.microsoft.com/office/drawing/2014/main" id="{E72767BB-13F6-5E19-ED24-578DDC5463AC}"/>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2000" dirty="0">
                <a:ea typeface="+mn-lt"/>
                <a:cs typeface="+mn-lt"/>
              </a:rPr>
              <a:t>Maintaining transparency in the entire process can lead Marks and Spencer to be more prone towards diversity.</a:t>
            </a:r>
            <a:endParaRPr lang="en-GB" sz="2000" dirty="0"/>
          </a:p>
          <a:p>
            <a:r>
              <a:rPr lang="en-GB" sz="2000" dirty="0">
                <a:ea typeface="+mn-lt"/>
                <a:cs typeface="+mn-lt"/>
              </a:rPr>
              <a:t>Inclusive managerial skill is going to strengthen this process further.</a:t>
            </a:r>
            <a:endParaRPr lang="en-GB" sz="2000" dirty="0"/>
          </a:p>
          <a:p>
            <a:endParaRPr lang="en-GB" sz="2000"/>
          </a:p>
        </p:txBody>
      </p:sp>
    </p:spTree>
    <p:extLst>
      <p:ext uri="{BB962C8B-B14F-4D97-AF65-F5344CB8AC3E}">
        <p14:creationId xmlns:p14="http://schemas.microsoft.com/office/powerpoint/2010/main" val="331134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F6EB8-CDF6-D93C-3B40-50E84ED8F97F}"/>
              </a:ext>
            </a:extLst>
          </p:cNvPr>
          <p:cNvSpPr>
            <a:spLocks noGrp="1"/>
          </p:cNvSpPr>
          <p:nvPr>
            <p:ph type="title"/>
          </p:nvPr>
        </p:nvSpPr>
        <p:spPr>
          <a:xfrm>
            <a:off x="1913468" y="365125"/>
            <a:ext cx="9440332" cy="1325563"/>
          </a:xfrm>
        </p:spPr>
        <p:txBody>
          <a:bodyPr>
            <a:normAutofit/>
          </a:bodyPr>
          <a:lstStyle/>
          <a:p>
            <a:r>
              <a:rPr lang="en-GB" sz="5400" b="1">
                <a:ea typeface="+mj-lt"/>
                <a:cs typeface="+mj-lt"/>
              </a:rPr>
              <a:t> Conclusion</a:t>
            </a:r>
            <a:endParaRPr lang="en-US" sz="5400"/>
          </a:p>
        </p:txBody>
      </p:sp>
      <p:sp>
        <p:nvSpPr>
          <p:cNvPr id="84" name="Rectangle 83">
            <a:extLst>
              <a:ext uri="{FF2B5EF4-FFF2-40B4-BE49-F238E27FC236}">
                <a16:creationId xmlns:a16="http://schemas.microsoft.com/office/drawing/2014/main" id="{5DD103AA-7536-490B-973F-73CA63A7E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25" name="Content Placeholder 2">
            <a:extLst>
              <a:ext uri="{FF2B5EF4-FFF2-40B4-BE49-F238E27FC236}">
                <a16:creationId xmlns:a16="http://schemas.microsoft.com/office/drawing/2014/main" id="{A87CDC3F-CE70-E296-7AC6-61F073C2C115}"/>
              </a:ext>
            </a:extLst>
          </p:cNvPr>
          <p:cNvGraphicFramePr>
            <a:graphicFrameLocks noGrp="1"/>
          </p:cNvGraphicFramePr>
          <p:nvPr>
            <p:ph idx="1"/>
            <p:extLst>
              <p:ext uri="{D42A27DB-BD31-4B8C-83A1-F6EECF244321}">
                <p14:modId xmlns:p14="http://schemas.microsoft.com/office/powerpoint/2010/main" val="39871786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702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634E4-9F9F-0E05-1367-2E484A6E2EE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ea typeface="+mj-lt"/>
                <a:cs typeface="+mj-lt"/>
              </a:rPr>
              <a:t>Reference List</a:t>
            </a:r>
            <a:endParaRPr lang="en-US" sz="4000">
              <a:solidFill>
                <a:srgbClr val="FFFFFF"/>
              </a:solidFill>
            </a:endParaRPr>
          </a:p>
        </p:txBody>
      </p:sp>
      <p:sp>
        <p:nvSpPr>
          <p:cNvPr id="3" name="Content Placeholder 2">
            <a:extLst>
              <a:ext uri="{FF2B5EF4-FFF2-40B4-BE49-F238E27FC236}">
                <a16:creationId xmlns:a16="http://schemas.microsoft.com/office/drawing/2014/main" id="{C6923B7C-2FD3-CE86-4785-FB4A4AC6A99B}"/>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endParaRPr lang="en-GB" sz="800" dirty="0">
              <a:cs typeface="Calibri"/>
            </a:endParaRPr>
          </a:p>
          <a:p>
            <a:r>
              <a:rPr lang="en-GB" sz="800" dirty="0">
                <a:ea typeface="+mn-lt"/>
                <a:cs typeface="+mn-lt"/>
              </a:rPr>
              <a:t>Baker, M., French, E. and Ali, M., (2021). Insights into ineffectiveness of gender equality and diversity initiatives in project-based organizations. </a:t>
            </a:r>
            <a:r>
              <a:rPr lang="en-GB" sz="800" i="1" dirty="0">
                <a:ea typeface="+mn-lt"/>
                <a:cs typeface="+mn-lt"/>
              </a:rPr>
              <a:t>Journal of Management in Engineering-ASCE</a:t>
            </a:r>
            <a:r>
              <a:rPr lang="en-GB" sz="800" dirty="0">
                <a:ea typeface="+mn-lt"/>
                <a:cs typeface="+mn-lt"/>
              </a:rPr>
              <a:t>, </a:t>
            </a:r>
            <a:r>
              <a:rPr lang="en-GB" sz="800" i="1" dirty="0">
                <a:ea typeface="+mn-lt"/>
                <a:cs typeface="+mn-lt"/>
              </a:rPr>
              <a:t>37</a:t>
            </a:r>
            <a:r>
              <a:rPr lang="en-GB" sz="800" dirty="0">
                <a:ea typeface="+mn-lt"/>
                <a:cs typeface="+mn-lt"/>
              </a:rPr>
              <a:t>(3), </a:t>
            </a:r>
            <a:r>
              <a:rPr lang="en-GB" sz="800" dirty="0" err="1">
                <a:ea typeface="+mn-lt"/>
                <a:cs typeface="+mn-lt"/>
              </a:rPr>
              <a:t>pp.Article</a:t>
            </a:r>
            <a:r>
              <a:rPr lang="en-GB" sz="800" dirty="0">
                <a:ea typeface="+mn-lt"/>
                <a:cs typeface="+mn-lt"/>
              </a:rPr>
              <a:t>-number. Available at: https://eprints.qut.edu.au/205197/</a:t>
            </a:r>
            <a:endParaRPr lang="en-GB" sz="800">
              <a:cs typeface="Calibri" panose="020F0502020204030204"/>
            </a:endParaRPr>
          </a:p>
          <a:p>
            <a:r>
              <a:rPr lang="en-GB" sz="800" dirty="0">
                <a:ea typeface="+mn-lt"/>
                <a:cs typeface="+mn-lt"/>
              </a:rPr>
              <a:t>Barak, M.E.M., (2022). </a:t>
            </a:r>
            <a:r>
              <a:rPr lang="en-GB" sz="800" i="1" dirty="0">
                <a:ea typeface="+mn-lt"/>
                <a:cs typeface="+mn-lt"/>
              </a:rPr>
              <a:t>Managing diversity: Toward a globally inclusive workplace</a:t>
            </a:r>
            <a:r>
              <a:rPr lang="en-GB" sz="800" dirty="0">
                <a:ea typeface="+mn-lt"/>
                <a:cs typeface="+mn-lt"/>
              </a:rPr>
              <a:t>. Sage Publications. Available at:</a:t>
            </a:r>
            <a:r>
              <a:rPr lang="en-GB" sz="800" dirty="0">
                <a:ea typeface="+mn-lt"/>
                <a:cs typeface="+mn-lt"/>
                <a:hlinkClick r:id="rId2"/>
              </a:rPr>
              <a:t> https://my.northland.edu/wp-content/uploads/sites/2/2020/10/BUS-415-Kuklenski-example.pdf</a:t>
            </a:r>
            <a:endParaRPr lang="en-GB" sz="800" dirty="0"/>
          </a:p>
          <a:p>
            <a:r>
              <a:rPr lang="en-GB" sz="800" dirty="0" err="1">
                <a:ea typeface="+mn-lt"/>
                <a:cs typeface="+mn-lt"/>
              </a:rPr>
              <a:t>Frémeaux</a:t>
            </a:r>
            <a:r>
              <a:rPr lang="en-GB" sz="800" dirty="0">
                <a:ea typeface="+mn-lt"/>
                <a:cs typeface="+mn-lt"/>
              </a:rPr>
              <a:t>, S., (2020). A common good perspective on diversity. Business Ethics Quarterly, 30(2), pp.200-228. Available at: https://www.proquest.com/docview/2593520113?accountid=130472&amp;parentSessionId=UIDQ7ojPHlJpvRg9cZl8Ayil1cl6lh07XqK%2FDmdjp%2Fg%3D&amp;pq-origsite=primo</a:t>
            </a:r>
            <a:endParaRPr lang="en-GB" sz="800" dirty="0">
              <a:cs typeface="Calibri"/>
            </a:endParaRPr>
          </a:p>
          <a:p>
            <a:r>
              <a:rPr lang="en-GB" sz="800" dirty="0">
                <a:ea typeface="+mn-lt"/>
                <a:cs typeface="+mn-lt"/>
              </a:rPr>
              <a:t>Jones, P. and Comfort, D., (2019). Stories and Retailer Brands: A Study of the UK’s Leading Retailers. Indonesian Journal of Contemporary Management Research, 1(2), pp.65-77. Available at:</a:t>
            </a:r>
            <a:r>
              <a:rPr lang="en-GB" sz="800" dirty="0">
                <a:ea typeface="+mn-lt"/>
                <a:cs typeface="+mn-lt"/>
                <a:hlinkClick r:id="rId3"/>
              </a:rPr>
              <a:t> https://doi.org/10.1108/00070700510602192</a:t>
            </a:r>
            <a:endParaRPr lang="en-GB" sz="800" dirty="0">
              <a:cs typeface="Calibri"/>
            </a:endParaRPr>
          </a:p>
          <a:p>
            <a:r>
              <a:rPr lang="en-GB" sz="800" dirty="0" err="1">
                <a:ea typeface="+mn-lt"/>
                <a:cs typeface="+mn-lt"/>
              </a:rPr>
              <a:t>Nakrošienė</a:t>
            </a:r>
            <a:r>
              <a:rPr lang="en-GB" sz="800" dirty="0">
                <a:ea typeface="+mn-lt"/>
                <a:cs typeface="+mn-lt"/>
              </a:rPr>
              <a:t>, A., </a:t>
            </a:r>
            <a:r>
              <a:rPr lang="en-GB" sz="800" dirty="0" err="1">
                <a:ea typeface="+mn-lt"/>
                <a:cs typeface="+mn-lt"/>
              </a:rPr>
              <a:t>Bučiūnienė</a:t>
            </a:r>
            <a:r>
              <a:rPr lang="en-GB" sz="800" dirty="0">
                <a:ea typeface="+mn-lt"/>
                <a:cs typeface="+mn-lt"/>
              </a:rPr>
              <a:t>, I. and </a:t>
            </a:r>
            <a:r>
              <a:rPr lang="en-GB" sz="800" dirty="0" err="1">
                <a:ea typeface="+mn-lt"/>
                <a:cs typeface="+mn-lt"/>
              </a:rPr>
              <a:t>Goštautaitė</a:t>
            </a:r>
            <a:r>
              <a:rPr lang="en-GB" sz="800" dirty="0">
                <a:ea typeface="+mn-lt"/>
                <a:cs typeface="+mn-lt"/>
              </a:rPr>
              <a:t>, B., (2019). Working from home: characteristics and outcomes of telework. </a:t>
            </a:r>
            <a:r>
              <a:rPr lang="en-GB" sz="800" i="1" dirty="0">
                <a:ea typeface="+mn-lt"/>
                <a:cs typeface="+mn-lt"/>
              </a:rPr>
              <a:t>International Journal of Manpower</a:t>
            </a:r>
            <a:r>
              <a:rPr lang="en-GB" sz="800" dirty="0">
                <a:ea typeface="+mn-lt"/>
                <a:cs typeface="+mn-lt"/>
              </a:rPr>
              <a:t>. Available at:</a:t>
            </a:r>
            <a:r>
              <a:rPr lang="en-GB" sz="800" dirty="0">
                <a:ea typeface="+mn-lt"/>
                <a:cs typeface="+mn-lt"/>
                <a:hlinkClick r:id="rId4"/>
              </a:rPr>
              <a:t> https://doi.org/10.1108/IJM-07-2017-0172</a:t>
            </a:r>
            <a:endParaRPr lang="en-GB" sz="800" dirty="0">
              <a:cs typeface="Calibri"/>
            </a:endParaRPr>
          </a:p>
          <a:p>
            <a:r>
              <a:rPr lang="en-GB" sz="800" dirty="0">
                <a:ea typeface="+mn-lt"/>
                <a:cs typeface="+mn-lt"/>
              </a:rPr>
              <a:t>Rivard, M.K., Cash, R.E., Chrzan, K. and Panchal, A.R., (2020). The impact of working overtime or multiple jobs in emergency medical services. </a:t>
            </a:r>
            <a:r>
              <a:rPr lang="en-GB" sz="800" i="1" dirty="0">
                <a:ea typeface="+mn-lt"/>
                <a:cs typeface="+mn-lt"/>
              </a:rPr>
              <a:t>Prehospital Emergency Care</a:t>
            </a:r>
            <a:r>
              <a:rPr lang="en-GB" sz="800" dirty="0">
                <a:ea typeface="+mn-lt"/>
                <a:cs typeface="+mn-lt"/>
              </a:rPr>
              <a:t>, </a:t>
            </a:r>
            <a:r>
              <a:rPr lang="en-GB" sz="800" i="1" dirty="0">
                <a:ea typeface="+mn-lt"/>
                <a:cs typeface="+mn-lt"/>
              </a:rPr>
              <a:t>24</a:t>
            </a:r>
            <a:r>
              <a:rPr lang="en-GB" sz="800" dirty="0">
                <a:ea typeface="+mn-lt"/>
                <a:cs typeface="+mn-lt"/>
              </a:rPr>
              <a:t>(5), pp.657-664. Available at:</a:t>
            </a:r>
            <a:r>
              <a:rPr lang="en-GB" sz="800" dirty="0">
                <a:ea typeface="+mn-lt"/>
                <a:cs typeface="+mn-lt"/>
                <a:hlinkClick r:id="rId5"/>
              </a:rPr>
              <a:t> https://www.researchgate.net/profile/Madison-Rivard/publication/337433684_The_Impact_of_Working_Overtime_or_Multiple_Jobs_in_Emergency_Medical_Services/links/5f5387b392851c250b92bac7/The-Impact-of-Working-Overtime-or-Multiple-Jobs-in-Emergency-Medical-Services.pdf</a:t>
            </a:r>
            <a:endParaRPr lang="en-GB" sz="800" dirty="0"/>
          </a:p>
          <a:p>
            <a:r>
              <a:rPr lang="en-GB" sz="800" dirty="0">
                <a:ea typeface="+mn-lt"/>
                <a:cs typeface="+mn-lt"/>
              </a:rPr>
              <a:t>Schroth, H., (2019). Are you ready for Gen Z in the workplace?. </a:t>
            </a:r>
            <a:r>
              <a:rPr lang="en-GB" sz="800" i="1" dirty="0">
                <a:ea typeface="+mn-lt"/>
                <a:cs typeface="+mn-lt"/>
              </a:rPr>
              <a:t>California Management Review</a:t>
            </a:r>
            <a:r>
              <a:rPr lang="en-GB" sz="800" dirty="0">
                <a:ea typeface="+mn-lt"/>
                <a:cs typeface="+mn-lt"/>
              </a:rPr>
              <a:t>, </a:t>
            </a:r>
            <a:r>
              <a:rPr lang="en-GB" sz="800" i="1" dirty="0">
                <a:ea typeface="+mn-lt"/>
                <a:cs typeface="+mn-lt"/>
              </a:rPr>
              <a:t>61</a:t>
            </a:r>
            <a:r>
              <a:rPr lang="en-GB" sz="800" dirty="0">
                <a:ea typeface="+mn-lt"/>
                <a:cs typeface="+mn-lt"/>
              </a:rPr>
              <a:t>(3), pp.5-18. Available at: https://doi.org/10.1177/0008125619841006</a:t>
            </a:r>
            <a:endParaRPr lang="en-GB" sz="800" dirty="0">
              <a:cs typeface="Calibri"/>
            </a:endParaRPr>
          </a:p>
          <a:p>
            <a:r>
              <a:rPr lang="en-GB" sz="800" dirty="0" err="1">
                <a:ea typeface="+mn-lt"/>
                <a:cs typeface="+mn-lt"/>
              </a:rPr>
              <a:t>Setiyani</a:t>
            </a:r>
            <a:r>
              <a:rPr lang="en-GB" sz="800" dirty="0">
                <a:ea typeface="+mn-lt"/>
                <a:cs typeface="+mn-lt"/>
              </a:rPr>
              <a:t>, A., </a:t>
            </a:r>
            <a:r>
              <a:rPr lang="en-GB" sz="800" dirty="0" err="1">
                <a:ea typeface="+mn-lt"/>
                <a:cs typeface="+mn-lt"/>
              </a:rPr>
              <a:t>Djumarno</a:t>
            </a:r>
            <a:r>
              <a:rPr lang="en-GB" sz="800" dirty="0">
                <a:ea typeface="+mn-lt"/>
                <a:cs typeface="+mn-lt"/>
              </a:rPr>
              <a:t>, D., Riyanto, S. and </a:t>
            </a:r>
            <a:r>
              <a:rPr lang="en-GB" sz="800" dirty="0" err="1">
                <a:ea typeface="+mn-lt"/>
                <a:cs typeface="+mn-lt"/>
              </a:rPr>
              <a:t>Nawangsari</a:t>
            </a:r>
            <a:r>
              <a:rPr lang="en-GB" sz="800" dirty="0">
                <a:ea typeface="+mn-lt"/>
                <a:cs typeface="+mn-lt"/>
              </a:rPr>
              <a:t>, L., (2019). The effect of work environment on flexible working hours, employee engagement and employee motivation. International Review of Management Marketing,9(3),pp.112-116. .</a:t>
            </a:r>
            <a:r>
              <a:rPr lang="en-GB" sz="800" dirty="0" err="1">
                <a:ea typeface="+mn-lt"/>
                <a:cs typeface="+mn-lt"/>
              </a:rPr>
              <a:t>Availabke</a:t>
            </a:r>
            <a:r>
              <a:rPr lang="en-GB" sz="800" dirty="0">
                <a:ea typeface="+mn-lt"/>
                <a:cs typeface="+mn-lt"/>
              </a:rPr>
              <a:t> at: https://doi.org/10.32479/irmm.8114</a:t>
            </a:r>
            <a:endParaRPr lang="en-GB" sz="800" dirty="0">
              <a:cs typeface="Calibri"/>
            </a:endParaRPr>
          </a:p>
          <a:p>
            <a:r>
              <a:rPr lang="en-GB" sz="800" dirty="0">
                <a:ea typeface="+mn-lt"/>
                <a:cs typeface="+mn-lt"/>
              </a:rPr>
              <a:t>Shail, R., (2022). Film in the Workplace: Exploring the Film Holdings of the Marks and Spencer Company Archive. Journal of British Cinema and Television, 19(4), pp.536-553. Available at: </a:t>
            </a:r>
            <a:r>
              <a:rPr lang="en-GB" sz="800" dirty="0">
                <a:ea typeface="+mn-lt"/>
                <a:cs typeface="+mn-lt"/>
                <a:hlinkClick r:id="rId6"/>
              </a:rPr>
              <a:t>https://doi.org/10.3366/jbctv.2022.0646</a:t>
            </a:r>
            <a:r>
              <a:rPr lang="en-GB" sz="800" dirty="0">
                <a:ea typeface="+mn-lt"/>
                <a:cs typeface="+mn-lt"/>
              </a:rPr>
              <a:t> </a:t>
            </a:r>
            <a:endParaRPr lang="en-GB" sz="800" dirty="0">
              <a:cs typeface="Calibri"/>
            </a:endParaRPr>
          </a:p>
          <a:p>
            <a:pPr marL="0" indent="0">
              <a:buNone/>
            </a:pPr>
            <a:br>
              <a:rPr lang="en-US" sz="800" dirty="0"/>
            </a:br>
            <a:endParaRPr lang="en-US" sz="800">
              <a:cs typeface="Calibri" panose="020F0502020204030204"/>
            </a:endParaRPr>
          </a:p>
        </p:txBody>
      </p:sp>
    </p:spTree>
    <p:extLst>
      <p:ext uri="{BB962C8B-B14F-4D97-AF65-F5344CB8AC3E}">
        <p14:creationId xmlns:p14="http://schemas.microsoft.com/office/powerpoint/2010/main" val="3259853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2384</Words>
  <Application>Microsoft Office PowerPoint</Application>
  <PresentationFormat>Szélesvásznú</PresentationFormat>
  <Paragraphs>106</Paragraphs>
  <Slides>13</Slides>
  <Notes>11</Notes>
  <HiddenSlides>0</HiddenSlides>
  <MMClips>0</MMClips>
  <ScaleCrop>false</ScaleCrop>
  <HeadingPairs>
    <vt:vector size="4" baseType="variant">
      <vt:variant>
        <vt:lpstr>Téma</vt:lpstr>
      </vt:variant>
      <vt:variant>
        <vt:i4>1</vt:i4>
      </vt:variant>
      <vt:variant>
        <vt:lpstr>Diacímek</vt:lpstr>
      </vt:variant>
      <vt:variant>
        <vt:i4>13</vt:i4>
      </vt:variant>
    </vt:vector>
  </HeadingPairs>
  <TitlesOfParts>
    <vt:vector size="14" baseType="lpstr">
      <vt:lpstr>Office Theme</vt:lpstr>
      <vt:lpstr>BA(Hons) Business Management  </vt:lpstr>
      <vt:lpstr> Introduction </vt:lpstr>
      <vt:lpstr>Moral Case and Business Case   </vt:lpstr>
      <vt:lpstr> Flexible Working Arrangement in M&amp;S </vt:lpstr>
      <vt:lpstr> Flexible Working Arrangement in M&amp;S </vt:lpstr>
      <vt:lpstr>Equality and Diversity in M&amp;S   </vt:lpstr>
      <vt:lpstr>Ways HR can Promote Diversity in M&amp;S   </vt:lpstr>
      <vt:lpstr>Ways HR can Promote Diversity in M&amp;S   </vt:lpstr>
      <vt:lpstr>Impact of Flexible Working Arrangement in M&amp;S</vt:lpstr>
      <vt:lpstr>Impact of Flexible Working Arrangement in M&amp;S   </vt:lpstr>
      <vt:lpstr>Recommendations</vt:lpstr>
      <vt:lpstr> 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Individual Pre  </dc:title>
  <dc:creator/>
  <cp:lastModifiedBy/>
  <cp:revision>475</cp:revision>
  <dcterms:created xsi:type="dcterms:W3CDTF">2022-11-05T11:41:36Z</dcterms:created>
  <dcterms:modified xsi:type="dcterms:W3CDTF">2022-11-22T21:32:47Z</dcterms:modified>
</cp:coreProperties>
</file>