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318" r:id="rId2"/>
    <p:sldId id="345" r:id="rId3"/>
    <p:sldId id="305" r:id="rId4"/>
    <p:sldId id="322" r:id="rId5"/>
    <p:sldId id="347" r:id="rId6"/>
    <p:sldId id="331" r:id="rId7"/>
    <p:sldId id="323" r:id="rId8"/>
    <p:sldId id="324" r:id="rId9"/>
    <p:sldId id="341" r:id="rId10"/>
    <p:sldId id="325" r:id="rId11"/>
    <p:sldId id="326" r:id="rId12"/>
    <p:sldId id="327" r:id="rId13"/>
    <p:sldId id="328" r:id="rId14"/>
    <p:sldId id="260" r:id="rId15"/>
    <p:sldId id="294" r:id="rId16"/>
    <p:sldId id="261" r:id="rId17"/>
    <p:sldId id="262" r:id="rId18"/>
    <p:sldId id="263" r:id="rId19"/>
    <p:sldId id="296" r:id="rId20"/>
    <p:sldId id="297" r:id="rId21"/>
    <p:sldId id="314" r:id="rId22"/>
    <p:sldId id="264" r:id="rId23"/>
    <p:sldId id="349" r:id="rId24"/>
    <p:sldId id="267" r:id="rId25"/>
    <p:sldId id="332" r:id="rId26"/>
    <p:sldId id="334" r:id="rId27"/>
    <p:sldId id="335" r:id="rId28"/>
    <p:sldId id="336" r:id="rId29"/>
    <p:sldId id="337" r:id="rId30"/>
    <p:sldId id="343" r:id="rId31"/>
    <p:sldId id="338" r:id="rId32"/>
    <p:sldId id="339" r:id="rId33"/>
    <p:sldId id="340" r:id="rId34"/>
    <p:sldId id="282" r:id="rId35"/>
    <p:sldId id="329" r:id="rId36"/>
    <p:sldId id="333" r:id="rId37"/>
    <p:sldId id="342" r:id="rId38"/>
    <p:sldId id="330" r:id="rId3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8" d="100"/>
          <a:sy n="68" d="100"/>
        </p:scale>
        <p:origin x="1446" y="60"/>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5/10/2019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5/10/2019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5/10/2019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5/10/2019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5/10/2019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5/10/2019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170" name="Picture 2"/>
          <p:cNvPicPr>
            <a:picLocks noChangeAspect="1" noChangeArrowheads="1"/>
          </p:cNvPicPr>
          <p:nvPr userDrawn="1"/>
        </p:nvPicPr>
        <p:blipFill>
          <a:blip r:embed="rId2"/>
          <a:srcRect/>
          <a:stretch>
            <a:fillRect/>
          </a:stretch>
        </p:blipFill>
        <p:spPr bwMode="auto">
          <a:xfrm>
            <a:off x="381000" y="1143000"/>
            <a:ext cx="8382000" cy="5029200"/>
          </a:xfrm>
          <a:prstGeom prst="rect">
            <a:avLst/>
          </a:prstGeom>
          <a:noFill/>
          <a:ln w="9525">
            <a:noFill/>
            <a:miter lim="800000"/>
            <a:headEnd/>
            <a:tailEnd/>
          </a:ln>
          <a:effectLst/>
        </p:spPr>
      </p:pic>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5/10/2019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5/10/2019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5/10/2019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5/10/2019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5/10/2019</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slideLayout" Target="../slideLayouts/slideLayout7.xml"/><Relationship Id="rId7" Type="http://schemas.openxmlformats.org/officeDocument/2006/relationships/image" Target="../media/image8.png"/><Relationship Id="rId12" Type="http://schemas.openxmlformats.org/officeDocument/2006/relationships/image" Target="../media/image4.png"/><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7.png"/><Relationship Id="rId11" Type="http://schemas.openxmlformats.org/officeDocument/2006/relationships/image" Target="../media/image12.png"/><Relationship Id="rId5" Type="http://schemas.openxmlformats.org/officeDocument/2006/relationships/image" Target="../media/image6.png"/><Relationship Id="rId10" Type="http://schemas.openxmlformats.org/officeDocument/2006/relationships/image" Target="../media/image11.png"/><Relationship Id="rId4" Type="http://schemas.openxmlformats.org/officeDocument/2006/relationships/image" Target="../media/image5.png"/><Relationship Id="rId9" Type="http://schemas.openxmlformats.org/officeDocument/2006/relationships/image" Target="../media/image10.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4.png"/><Relationship Id="rId5" Type="http://schemas.openxmlformats.org/officeDocument/2006/relationships/image" Target="../media/image13.png"/><Relationship Id="rId4" Type="http://schemas.openxmlformats.org/officeDocument/2006/relationships/image" Target="../media/image1.png"/></Relationships>
</file>

<file path=ppt/slides/_rels/slide5.xml.rels><?xml version="1.0" encoding="UTF-8" standalone="yes"?>
<Relationships xmlns="http://schemas.openxmlformats.org/package/2006/relationships"><Relationship Id="rId8" Type="http://schemas.openxmlformats.org/officeDocument/2006/relationships/image" Target="../media/image18.jpeg"/><Relationship Id="rId3" Type="http://schemas.openxmlformats.org/officeDocument/2006/relationships/slideLayout" Target="../slideLayouts/slideLayout7.xml"/><Relationship Id="rId7" Type="http://schemas.openxmlformats.org/officeDocument/2006/relationships/image" Target="../media/image17.png"/><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image" Target="../media/image14.png"/><Relationship Id="rId9" Type="http://schemas.openxmlformats.org/officeDocument/2006/relationships/image" Target="../media/image4.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4.png"/><Relationship Id="rId4" Type="http://schemas.openxmlformats.org/officeDocument/2006/relationships/image" Target="../media/image19.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4.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4.png"/><Relationship Id="rId4" Type="http://schemas.openxmlformats.org/officeDocument/2006/relationships/image" Target="../media/image20.jpe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4.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4.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4.png"/><Relationship Id="rId4" Type="http://schemas.openxmlformats.org/officeDocument/2006/relationships/image" Target="../media/image21.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4.png"/><Relationship Id="rId5" Type="http://schemas.openxmlformats.org/officeDocument/2006/relationships/image" Target="../media/image23.png"/><Relationship Id="rId4" Type="http://schemas.openxmlformats.org/officeDocument/2006/relationships/image" Target="../media/image22.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3.m4a"/><Relationship Id="rId1" Type="http://schemas.microsoft.com/office/2007/relationships/media" Target="../media/media13.m4a"/><Relationship Id="rId4" Type="http://schemas.openxmlformats.org/officeDocument/2006/relationships/image" Target="../media/image4.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4.png"/><Relationship Id="rId5" Type="http://schemas.openxmlformats.org/officeDocument/2006/relationships/image" Target="../media/image25.png"/><Relationship Id="rId4" Type="http://schemas.openxmlformats.org/officeDocument/2006/relationships/image" Target="../media/image24.pn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image" Target="../media/image4.png"/><Relationship Id="rId5" Type="http://schemas.openxmlformats.org/officeDocument/2006/relationships/image" Target="../media/image27.png"/><Relationship Id="rId4" Type="http://schemas.openxmlformats.org/officeDocument/2006/relationships/image" Target="../media/image26.pn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image" Target="../media/image4.png"/><Relationship Id="rId5" Type="http://schemas.openxmlformats.org/officeDocument/2006/relationships/image" Target="../media/image29.png"/><Relationship Id="rId4" Type="http://schemas.openxmlformats.org/officeDocument/2006/relationships/image" Target="../media/image28.png"/></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7.m4a"/><Relationship Id="rId1" Type="http://schemas.microsoft.com/office/2007/relationships/media" Target="../media/media17.m4a"/><Relationship Id="rId6" Type="http://schemas.openxmlformats.org/officeDocument/2006/relationships/image" Target="../media/image4.png"/><Relationship Id="rId5" Type="http://schemas.openxmlformats.org/officeDocument/2006/relationships/image" Target="../media/image31.png"/><Relationship Id="rId4" Type="http://schemas.openxmlformats.org/officeDocument/2006/relationships/image" Target="../media/image30.png"/></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8.m4a"/><Relationship Id="rId1" Type="http://schemas.microsoft.com/office/2007/relationships/media" Target="../media/media18.m4a"/><Relationship Id="rId6" Type="http://schemas.openxmlformats.org/officeDocument/2006/relationships/image" Target="../media/image4.png"/><Relationship Id="rId5" Type="http://schemas.openxmlformats.org/officeDocument/2006/relationships/image" Target="../media/image33.png"/><Relationship Id="rId4" Type="http://schemas.openxmlformats.org/officeDocument/2006/relationships/image" Target="../media/image32.png"/></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9.m4a"/><Relationship Id="rId1" Type="http://schemas.microsoft.com/office/2007/relationships/media" Target="../media/media19.m4a"/><Relationship Id="rId6" Type="http://schemas.openxmlformats.org/officeDocument/2006/relationships/image" Target="../media/image4.png"/><Relationship Id="rId5" Type="http://schemas.openxmlformats.org/officeDocument/2006/relationships/image" Target="../media/image35.png"/><Relationship Id="rId4" Type="http://schemas.openxmlformats.org/officeDocument/2006/relationships/image" Target="../media/image34.png"/></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0.m4a"/><Relationship Id="rId1" Type="http://schemas.microsoft.com/office/2007/relationships/media" Target="../media/media20.m4a"/><Relationship Id="rId6" Type="http://schemas.openxmlformats.org/officeDocument/2006/relationships/image" Target="../media/image4.png"/><Relationship Id="rId5" Type="http://schemas.openxmlformats.org/officeDocument/2006/relationships/image" Target="../media/image37.png"/><Relationship Id="rId4" Type="http://schemas.openxmlformats.org/officeDocument/2006/relationships/image" Target="../media/image36.png"/></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1.m4a"/><Relationship Id="rId1" Type="http://schemas.microsoft.com/office/2007/relationships/media" Target="../media/media21.m4a"/><Relationship Id="rId4" Type="http://schemas.openxmlformats.org/officeDocument/2006/relationships/image" Target="../media/image4.png"/></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2.m4a"/><Relationship Id="rId1" Type="http://schemas.microsoft.com/office/2007/relationships/media" Target="../media/media22.m4a"/><Relationship Id="rId6" Type="http://schemas.openxmlformats.org/officeDocument/2006/relationships/image" Target="../media/image4.png"/><Relationship Id="rId5" Type="http://schemas.openxmlformats.org/officeDocument/2006/relationships/image" Target="../media/image39.png"/><Relationship Id="rId4" Type="http://schemas.openxmlformats.org/officeDocument/2006/relationships/image" Target="../media/image38.png"/></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3.m4a"/><Relationship Id="rId1" Type="http://schemas.microsoft.com/office/2007/relationships/media" Target="../media/media23.m4a"/><Relationship Id="rId5" Type="http://schemas.openxmlformats.org/officeDocument/2006/relationships/image" Target="../media/image4.png"/><Relationship Id="rId4" Type="http://schemas.openxmlformats.org/officeDocument/2006/relationships/image" Target="../media/image40.jpeg"/></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4.m4a"/><Relationship Id="rId1" Type="http://schemas.microsoft.com/office/2007/relationships/media" Target="../media/media24.m4a"/><Relationship Id="rId5" Type="http://schemas.openxmlformats.org/officeDocument/2006/relationships/image" Target="../media/image4.png"/><Relationship Id="rId4" Type="http://schemas.openxmlformats.org/officeDocument/2006/relationships/image" Target="../media/image41.png"/></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5.m4a"/><Relationship Id="rId1" Type="http://schemas.microsoft.com/office/2007/relationships/media" Target="../media/media25.m4a"/><Relationship Id="rId4" Type="http://schemas.openxmlformats.org/officeDocument/2006/relationships/image" Target="../media/image4.png"/></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6.m4a"/><Relationship Id="rId1" Type="http://schemas.microsoft.com/office/2007/relationships/media" Target="../media/media26.m4a"/><Relationship Id="rId4" Type="http://schemas.openxmlformats.org/officeDocument/2006/relationships/image" Target="../media/image4.png"/></Relationships>
</file>

<file path=ppt/slides/_rels/slide27.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7.m4a"/><Relationship Id="rId1" Type="http://schemas.microsoft.com/office/2007/relationships/media" Target="../media/media27.m4a"/><Relationship Id="rId4" Type="http://schemas.openxmlformats.org/officeDocument/2006/relationships/image" Target="../media/image4.png"/></Relationships>
</file>

<file path=ppt/slides/_rels/slide28.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8.m4a"/><Relationship Id="rId1" Type="http://schemas.microsoft.com/office/2007/relationships/media" Target="../media/media28.m4a"/><Relationship Id="rId4" Type="http://schemas.openxmlformats.org/officeDocument/2006/relationships/image" Target="../media/image4.png"/></Relationships>
</file>

<file path=ppt/slides/_rels/slide29.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9.m4a"/><Relationship Id="rId1" Type="http://schemas.microsoft.com/office/2007/relationships/media" Target="../media/media29.m4a"/><Relationship Id="rId4" Type="http://schemas.openxmlformats.org/officeDocument/2006/relationships/image" Target="../media/image4.png"/></Relationships>
</file>

<file path=ppt/slides/_rels/slide30.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30.m4a"/><Relationship Id="rId1" Type="http://schemas.microsoft.com/office/2007/relationships/media" Target="../media/media30.m4a"/><Relationship Id="rId4" Type="http://schemas.openxmlformats.org/officeDocument/2006/relationships/image" Target="../media/image4.png"/></Relationships>
</file>

<file path=ppt/slides/_rels/slide3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31.m4a"/><Relationship Id="rId1" Type="http://schemas.microsoft.com/office/2007/relationships/media" Target="../media/media31.m4a"/><Relationship Id="rId5" Type="http://schemas.openxmlformats.org/officeDocument/2006/relationships/image" Target="../media/image4.png"/><Relationship Id="rId4" Type="http://schemas.openxmlformats.org/officeDocument/2006/relationships/image" Target="../media/image42.png"/></Relationships>
</file>

<file path=ppt/slides/_rels/slide32.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4.png"/><Relationship Id="rId2" Type="http://schemas.openxmlformats.org/officeDocument/2006/relationships/audio" Target="../media/media32.m4a"/><Relationship Id="rId1" Type="http://schemas.microsoft.com/office/2007/relationships/media" Target="../media/media32.m4a"/><Relationship Id="rId6" Type="http://schemas.openxmlformats.org/officeDocument/2006/relationships/image" Target="../media/image45.png"/><Relationship Id="rId5" Type="http://schemas.openxmlformats.org/officeDocument/2006/relationships/image" Target="../media/image44.png"/><Relationship Id="rId4" Type="http://schemas.openxmlformats.org/officeDocument/2006/relationships/image" Target="../media/image43.png"/></Relationships>
</file>

<file path=ppt/slides/_rels/slide3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33.m4a"/><Relationship Id="rId1" Type="http://schemas.microsoft.com/office/2007/relationships/media" Target="../media/media33.m4a"/><Relationship Id="rId4" Type="http://schemas.openxmlformats.org/officeDocument/2006/relationships/image" Target="../media/image4.png"/></Relationships>
</file>

<file path=ppt/slides/_rels/slide3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34.m4a"/><Relationship Id="rId1" Type="http://schemas.microsoft.com/office/2007/relationships/media" Target="../media/media34.m4a"/><Relationship Id="rId4" Type="http://schemas.openxmlformats.org/officeDocument/2006/relationships/image" Target="../media/image4.png"/></Relationships>
</file>

<file path=ppt/slides/_rels/slide3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35.m4a"/><Relationship Id="rId1" Type="http://schemas.microsoft.com/office/2007/relationships/media" Target="../media/media35.m4a"/><Relationship Id="rId4" Type="http://schemas.openxmlformats.org/officeDocument/2006/relationships/image" Target="../media/image4.png"/></Relationships>
</file>

<file path=ppt/slides/_rels/slide36.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36.m4a"/><Relationship Id="rId1" Type="http://schemas.microsoft.com/office/2007/relationships/media" Target="../media/media36.m4a"/><Relationship Id="rId4" Type="http://schemas.openxmlformats.org/officeDocument/2006/relationships/image" Target="../media/image4.png"/></Relationships>
</file>

<file path=ppt/slides/_rels/slide37.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37.m4a"/><Relationship Id="rId1" Type="http://schemas.microsoft.com/office/2007/relationships/media" Target="../media/media37.m4a"/><Relationship Id="rId4" Type="http://schemas.openxmlformats.org/officeDocument/2006/relationships/image" Target="../media/image4.png"/></Relationships>
</file>

<file path=ppt/slides/_rels/slide38.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38.m4a"/><Relationship Id="rId1" Type="http://schemas.microsoft.com/office/2007/relationships/media" Target="../media/media38.m4a"/><Relationship Id="rId5" Type="http://schemas.openxmlformats.org/officeDocument/2006/relationships/image" Target="../media/image4.png"/><Relationship Id="rId4" Type="http://schemas.openxmlformats.org/officeDocument/2006/relationships/image" Target="../media/image46.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p:cNvPicPr>
            <a:picLocks noChangeAspect="1" noChangeArrowheads="1"/>
          </p:cNvPicPr>
          <p:nvPr/>
        </p:nvPicPr>
        <p:blipFill>
          <a:blip r:embed="rId4"/>
          <a:srcRect/>
          <a:stretch>
            <a:fillRect/>
          </a:stretch>
        </p:blipFill>
        <p:spPr bwMode="auto">
          <a:xfrm>
            <a:off x="1" y="0"/>
            <a:ext cx="9143999" cy="6858000"/>
          </a:xfrm>
          <a:prstGeom prst="rect">
            <a:avLst/>
          </a:prstGeom>
          <a:noFill/>
          <a:ln w="9525">
            <a:noFill/>
            <a:miter lim="800000"/>
            <a:headEnd/>
            <a:tailEnd/>
          </a:ln>
          <a:effectLst/>
        </p:spPr>
      </p:pic>
      <p:sp>
        <p:nvSpPr>
          <p:cNvPr id="3" name="Rectangle 2"/>
          <p:cNvSpPr/>
          <p:nvPr/>
        </p:nvSpPr>
        <p:spPr>
          <a:xfrm>
            <a:off x="2209800" y="5257800"/>
            <a:ext cx="5257800" cy="830997"/>
          </a:xfrm>
          <a:prstGeom prst="rect">
            <a:avLst/>
          </a:prstGeom>
        </p:spPr>
        <p:txBody>
          <a:bodyPr wrap="square">
            <a:spAutoFit/>
          </a:bodyPr>
          <a:lstStyle/>
          <a:p>
            <a:endParaRPr lang="en-US" sz="2400" b="1" dirty="0"/>
          </a:p>
          <a:p>
            <a:endParaRPr lang="en-US" sz="2400" b="1" dirty="0"/>
          </a:p>
        </p:txBody>
      </p:sp>
      <p:sp>
        <p:nvSpPr>
          <p:cNvPr id="4" name="Rectangle 3"/>
          <p:cNvSpPr/>
          <p:nvPr/>
        </p:nvSpPr>
        <p:spPr>
          <a:xfrm>
            <a:off x="1447800" y="420469"/>
            <a:ext cx="6248400" cy="646331"/>
          </a:xfrm>
          <a:prstGeom prst="rect">
            <a:avLst/>
          </a:prstGeom>
        </p:spPr>
        <p:txBody>
          <a:bodyPr wrap="square">
            <a:spAutoFit/>
          </a:bodyPr>
          <a:lstStyle/>
          <a:p>
            <a:pPr algn="ctr">
              <a:spcBef>
                <a:spcPct val="0"/>
              </a:spcBef>
            </a:pPr>
            <a:r>
              <a:rPr lang="en-US" altLang="ko-KR" sz="3600" b="1" spc="150" dirty="0">
                <a:ln w="11430"/>
                <a:solidFill>
                  <a:srgbClr val="F8F8F8"/>
                </a:solidFill>
                <a:effectLst>
                  <a:outerShdw blurRad="25400" algn="tl" rotWithShape="0">
                    <a:srgbClr val="000000">
                      <a:alpha val="43000"/>
                    </a:srgbClr>
                  </a:outerShdw>
                </a:effectLst>
                <a:latin typeface="Andalus" panose="02020603050405020304" pitchFamily="18" charset="-78"/>
                <a:ea typeface="BatangChe" pitchFamily="49" charset="-127"/>
                <a:cs typeface="Andalus" panose="02020603050405020304" pitchFamily="18" charset="-78"/>
                <a:sym typeface="+mn-ea"/>
              </a:rPr>
              <a:t>New Business Venture</a:t>
            </a:r>
            <a:endParaRPr lang="en-US" sz="3600" b="1" dirty="0">
              <a:solidFill>
                <a:schemeClr val="bg1"/>
              </a:solidFill>
              <a:latin typeface="Andalus" panose="02020603050405020304" pitchFamily="18" charset="-78"/>
              <a:ea typeface="BatangChe" pitchFamily="49" charset="-127"/>
              <a:cs typeface="Andalus" panose="02020603050405020304" pitchFamily="18" charset="-78"/>
            </a:endParaRPr>
          </a:p>
        </p:txBody>
      </p:sp>
      <p:sp>
        <p:nvSpPr>
          <p:cNvPr id="5" name="Title 1"/>
          <p:cNvSpPr txBox="1">
            <a:spLocks/>
          </p:cNvSpPr>
          <p:nvPr/>
        </p:nvSpPr>
        <p:spPr>
          <a:xfrm>
            <a:off x="1371600" y="2590800"/>
            <a:ext cx="6324600" cy="2362200"/>
          </a:xfrm>
          <a:prstGeom prst="rect">
            <a:avLst/>
          </a:prstGeom>
        </p:spPr>
        <p:txBody>
          <a:bodyPr vert="horz" lIns="91440" tIns="45720" rIns="91440" bIns="45720" rtlCol="0" anchor="ctr">
            <a:normAutofit fontScale="60000" lnSpcReduction="20000"/>
            <a:scene3d>
              <a:camera prst="orthographicFront"/>
              <a:lightRig rig="soft" dir="t">
                <a:rot lat="0" lon="0" rev="10800000"/>
              </a:lightRig>
            </a:scene3d>
            <a:sp3d>
              <a:bevelT w="27940" h="12700"/>
              <a:contourClr>
                <a:srgbClr val="DDDDDD"/>
              </a:contourClr>
            </a:sp3d>
          </a:bodyPr>
          <a:lstStyle/>
          <a:p>
            <a:pPr marL="0" marR="0" lvl="0" indent="0" algn="ctr" defTabSz="914400" rtl="0" eaLnBrk="1" fontAlgn="auto" latinLnBrk="0" hangingPunct="1">
              <a:lnSpc>
                <a:spcPct val="100000"/>
              </a:lnSpc>
              <a:spcBef>
                <a:spcPct val="0"/>
              </a:spcBef>
              <a:spcAft>
                <a:spcPts val="0"/>
              </a:spcAft>
              <a:buClrTx/>
              <a:buSzTx/>
              <a:buFontTx/>
              <a:buNone/>
              <a:tabLst/>
              <a:defRPr/>
            </a:pPr>
            <a:endParaRPr kumimoji="0" lang="en-US" sz="4400" b="1" i="0" u="none" strike="noStrike" kern="1200" spc="150" normalizeH="0" baseline="0" noProof="0" dirty="0">
              <a:ln w="11430"/>
              <a:solidFill>
                <a:srgbClr val="F8F8F8"/>
              </a:solidFill>
              <a:effectLst>
                <a:outerShdw blurRad="25400" algn="tl" rotWithShape="0">
                  <a:srgbClr val="000000">
                    <a:alpha val="43000"/>
                  </a:srgbClr>
                </a:outerShdw>
              </a:effectLst>
              <a:uLnTx/>
              <a:uFillTx/>
              <a:latin typeface="+mj-lt"/>
              <a:ea typeface="+mj-ea"/>
              <a:cs typeface="+mj-cs"/>
            </a:endParaRPr>
          </a:p>
          <a:p>
            <a:pPr>
              <a:spcBef>
                <a:spcPct val="0"/>
              </a:spcBef>
            </a:pPr>
            <a:br>
              <a:rPr kumimoji="0" lang="en-US" sz="4400" b="1" i="0" u="none" strike="noStrike" kern="1200" spc="150" normalizeH="0" baseline="0" noProof="0" dirty="0">
                <a:ln w="11430"/>
                <a:solidFill>
                  <a:srgbClr val="F8F8F8"/>
                </a:solidFill>
                <a:effectLst>
                  <a:outerShdw blurRad="25400" algn="tl" rotWithShape="0">
                    <a:srgbClr val="000000">
                      <a:alpha val="43000"/>
                    </a:srgbClr>
                  </a:outerShdw>
                </a:effectLst>
                <a:uLnTx/>
                <a:uFillTx/>
                <a:latin typeface="+mj-lt"/>
                <a:ea typeface="+mj-ea"/>
                <a:cs typeface="+mj-cs"/>
              </a:rPr>
            </a:br>
            <a:endParaRPr lang="en-US" altLang="ko-KR" sz="4700" b="1" spc="150" dirty="0">
              <a:ln w="11430"/>
              <a:solidFill>
                <a:srgbClr val="F8F8F8"/>
              </a:solidFill>
              <a:effectLst>
                <a:outerShdw blurRad="25400" algn="tl" rotWithShape="0">
                  <a:srgbClr val="000000">
                    <a:alpha val="43000"/>
                  </a:srgbClr>
                </a:outerShdw>
              </a:effectLst>
              <a:latin typeface="Aharoni" pitchFamily="2" charset="-79"/>
              <a:ea typeface="Arial Unicode MS" panose="020B0604020202020204" pitchFamily="50" charset="-127"/>
              <a:cs typeface="Aharoni" pitchFamily="2" charset="-79"/>
              <a:sym typeface="+mn-ea"/>
            </a:endParaRPr>
          </a:p>
          <a:p>
            <a:pPr algn="ctr">
              <a:spcBef>
                <a:spcPct val="0"/>
              </a:spcBef>
            </a:pPr>
            <a:r>
              <a:rPr lang="en-US" altLang="ko-KR" sz="5300" b="1" spc="150" dirty="0">
                <a:ln w="11430"/>
                <a:solidFill>
                  <a:srgbClr val="F8F8F8"/>
                </a:solidFill>
                <a:effectLst>
                  <a:outerShdw blurRad="25400" algn="tl" rotWithShape="0">
                    <a:srgbClr val="000000">
                      <a:alpha val="43000"/>
                    </a:srgbClr>
                  </a:outerShdw>
                </a:effectLst>
                <a:latin typeface="Aharoni" pitchFamily="2" charset="-79"/>
                <a:ea typeface="Arial Unicode MS" panose="020B0604020202020204" pitchFamily="50" charset="-127"/>
                <a:cs typeface="Aharoni" pitchFamily="2" charset="-79"/>
                <a:sym typeface="+mn-ea"/>
              </a:rPr>
              <a:t>A Feasibility Plan</a:t>
            </a:r>
          </a:p>
          <a:p>
            <a:pPr algn="ctr">
              <a:spcBef>
                <a:spcPct val="0"/>
              </a:spcBef>
            </a:pPr>
            <a:r>
              <a:rPr lang="en-US" altLang="ko-KR" sz="3600" b="1" spc="150" dirty="0">
                <a:ln w="11430"/>
                <a:solidFill>
                  <a:srgbClr val="F8F8F8"/>
                </a:solidFill>
                <a:effectLst>
                  <a:outerShdw blurRad="25400" algn="tl" rotWithShape="0">
                    <a:srgbClr val="000000">
                      <a:alpha val="43000"/>
                    </a:srgbClr>
                  </a:outerShdw>
                </a:effectLst>
                <a:latin typeface="Aharoni" pitchFamily="2" charset="-79"/>
                <a:ea typeface="Arial Unicode MS" panose="020B0604020202020204" pitchFamily="50" charset="-127"/>
                <a:cs typeface="Aharoni" pitchFamily="2" charset="-79"/>
                <a:sym typeface="+mn-ea"/>
              </a:rPr>
              <a:t>For</a:t>
            </a:r>
            <a:r>
              <a:rPr lang="en-US" altLang="ko-KR" sz="4700" b="1" spc="150" dirty="0">
                <a:ln w="11430"/>
                <a:solidFill>
                  <a:srgbClr val="F8F8F8"/>
                </a:solidFill>
                <a:effectLst>
                  <a:outerShdw blurRad="25400" algn="tl" rotWithShape="0">
                    <a:srgbClr val="000000">
                      <a:alpha val="43000"/>
                    </a:srgbClr>
                  </a:outerShdw>
                </a:effectLst>
                <a:latin typeface="Aharoni" pitchFamily="2" charset="-79"/>
                <a:ea typeface="Arial Unicode MS" panose="020B0604020202020204" pitchFamily="50" charset="-127"/>
                <a:cs typeface="Aharoni" pitchFamily="2" charset="-79"/>
                <a:sym typeface="+mn-ea"/>
              </a:rPr>
              <a:t> </a:t>
            </a:r>
            <a:endParaRPr lang="en-US" altLang="ko-KR" sz="7300" b="1" spc="150" dirty="0">
              <a:ln w="11430"/>
              <a:solidFill>
                <a:srgbClr val="F8F8F8"/>
              </a:solidFill>
              <a:effectLst>
                <a:outerShdw blurRad="25400" algn="tl" rotWithShape="0">
                  <a:srgbClr val="000000">
                    <a:alpha val="43000"/>
                  </a:srgbClr>
                </a:outerShdw>
              </a:effectLst>
              <a:latin typeface="Aharoni" pitchFamily="2" charset="-79"/>
              <a:ea typeface="Arial Unicode MS" panose="020B0604020202020204" pitchFamily="50" charset="-127"/>
              <a:cs typeface="Aharoni" pitchFamily="2" charset="-79"/>
              <a:sym typeface="+mn-ea"/>
            </a:endParaRPr>
          </a:p>
          <a:p>
            <a:pPr algn="ctr">
              <a:spcBef>
                <a:spcPct val="0"/>
              </a:spcBef>
            </a:pPr>
            <a:r>
              <a:rPr lang="en-US" altLang="ko-KR" sz="4000" b="1" spc="150" dirty="0">
                <a:ln w="11430"/>
                <a:solidFill>
                  <a:srgbClr val="F8F8F8"/>
                </a:solidFill>
                <a:effectLst>
                  <a:outerShdw blurRad="25400" algn="tl" rotWithShape="0">
                    <a:srgbClr val="000000">
                      <a:alpha val="43000"/>
                    </a:srgbClr>
                  </a:outerShdw>
                </a:effectLst>
                <a:latin typeface="Aharoni" pitchFamily="2" charset="-79"/>
                <a:ea typeface="Arial Unicode MS" panose="020B0604020202020204" pitchFamily="50" charset="-127"/>
                <a:cs typeface="Aharoni" pitchFamily="2" charset="-79"/>
                <a:sym typeface="+mn-ea"/>
              </a:rPr>
              <a:t>A Digital Advertisement Company</a:t>
            </a:r>
            <a:endParaRPr lang="en-GB" altLang="ko-KR" sz="4000" b="1" spc="150" dirty="0">
              <a:ln w="11430"/>
              <a:solidFill>
                <a:srgbClr val="F8F8F8"/>
              </a:solidFill>
              <a:effectLst>
                <a:outerShdw blurRad="25400" algn="tl" rotWithShape="0">
                  <a:srgbClr val="000000">
                    <a:alpha val="43000"/>
                  </a:srgbClr>
                </a:outerShdw>
              </a:effectLst>
              <a:latin typeface="Aharoni" pitchFamily="2" charset="-79"/>
              <a:ea typeface="Arial Unicode MS" panose="020B0604020202020204" pitchFamily="50" charset="-127"/>
              <a:cs typeface="Aharoni" pitchFamily="2" charset="-79"/>
              <a:sym typeface="+mn-ea"/>
            </a:endParaRPr>
          </a:p>
          <a:p>
            <a:pPr marL="0" marR="0" lvl="0" indent="0" defTabSz="914400" rtl="0" eaLnBrk="1" fontAlgn="auto" latinLnBrk="0" hangingPunct="1">
              <a:lnSpc>
                <a:spcPct val="100000"/>
              </a:lnSpc>
              <a:spcBef>
                <a:spcPct val="0"/>
              </a:spcBef>
              <a:spcAft>
                <a:spcPts val="0"/>
              </a:spcAft>
              <a:buClrTx/>
              <a:buSzTx/>
              <a:buFontTx/>
              <a:buNone/>
              <a:tabLst/>
              <a:defRPr/>
            </a:pPr>
            <a:endParaRPr kumimoji="0" lang="en-GB" sz="4400" b="1" i="0" u="none" strike="noStrike" kern="1200" spc="150" normalizeH="0" baseline="0" noProof="0" dirty="0">
              <a:ln w="11430"/>
              <a:solidFill>
                <a:srgbClr val="F8F8F8"/>
              </a:solidFill>
              <a:effectLst>
                <a:outerShdw blurRad="25400" algn="tl" rotWithShape="0">
                  <a:srgbClr val="000000">
                    <a:alpha val="43000"/>
                  </a:srgbClr>
                </a:outerShdw>
              </a:effectLst>
              <a:uLnTx/>
              <a:uFillTx/>
              <a:latin typeface="+mj-lt"/>
              <a:ea typeface="+mj-ea"/>
              <a:cs typeface="+mj-cs"/>
            </a:endParaRPr>
          </a:p>
        </p:txBody>
      </p:sp>
      <p:sp>
        <p:nvSpPr>
          <p:cNvPr id="6" name="TextBox 5"/>
          <p:cNvSpPr txBox="1"/>
          <p:nvPr/>
        </p:nvSpPr>
        <p:spPr>
          <a:xfrm>
            <a:off x="204788" y="5410200"/>
            <a:ext cx="5510212" cy="1224949"/>
          </a:xfrm>
          <a:prstGeom prst="rect">
            <a:avLst/>
          </a:prstGeom>
          <a:noFill/>
          <a:effectLst>
            <a:glow rad="63500">
              <a:schemeClr val="bg1">
                <a:alpha val="40000"/>
              </a:schemeClr>
            </a:glow>
          </a:effectLst>
        </p:spPr>
        <p:txBody>
          <a:bodyPr wrap="square" lIns="91438" tIns="45719" rIns="91438" bIns="45719">
            <a:spAutoFit/>
            <a:scene3d>
              <a:camera prst="orthographicFront"/>
              <a:lightRig rig="soft" dir="t">
                <a:rot lat="0" lon="0" rev="10800000"/>
              </a:lightRig>
            </a:scene3d>
            <a:sp3d>
              <a:bevelT w="27940" h="12700"/>
              <a:contourClr>
                <a:srgbClr val="DDDDDD"/>
              </a:contourClr>
            </a:sp3d>
          </a:bodyPr>
          <a:lstStyle>
            <a:defPPr>
              <a:defRPr lang="ko-KR"/>
            </a:defPPr>
            <a:lvl1pPr algn="ctr">
              <a:lnSpc>
                <a:spcPct val="80000"/>
              </a:lnSpc>
              <a:defRPr sz="4800" b="1" spc="0">
                <a:gradFill>
                  <a:gsLst>
                    <a:gs pos="38000">
                      <a:srgbClr val="093479"/>
                    </a:gs>
                    <a:gs pos="100000">
                      <a:srgbClr val="659DC7"/>
                    </a:gs>
                  </a:gsLst>
                  <a:lin ang="5400000" scaled="1"/>
                </a:gradFill>
                <a:effectLst/>
                <a:latin typeface="Arial Unicode MS" panose="020B0604020202020204" pitchFamily="50" charset="-127"/>
                <a:ea typeface="Arial Unicode MS" panose="020B0604020202020204" pitchFamily="50" charset="-127"/>
                <a:cs typeface="Arial Unicode MS" panose="020B0604020202020204" pitchFamily="50" charset="-127"/>
              </a:defRPr>
            </a:lvl1pPr>
          </a:lstStyle>
          <a:p>
            <a:pPr algn="l" defTabSz="685783">
              <a:defRPr/>
            </a:pPr>
            <a:r>
              <a:rPr lang="en-US" altLang="ko-KR" sz="2000" spc="150" dirty="0" err="1">
                <a:ln w="11430"/>
                <a:solidFill>
                  <a:srgbClr val="F8F8F8"/>
                </a:solidFill>
                <a:effectLst>
                  <a:outerShdw blurRad="25400" algn="tl" rotWithShape="0">
                    <a:srgbClr val="000000">
                      <a:alpha val="43000"/>
                    </a:srgbClr>
                  </a:outerShdw>
                </a:effectLst>
                <a:latin typeface="Aharoni" pitchFamily="2" charset="-79"/>
                <a:cs typeface="Aharoni" pitchFamily="2" charset="-79"/>
                <a:sym typeface="+mn-ea"/>
              </a:rPr>
              <a:t>Saoud</a:t>
            </a:r>
            <a:r>
              <a:rPr lang="en-US" altLang="ko-KR" sz="2000" spc="150" dirty="0">
                <a:ln w="11430"/>
                <a:solidFill>
                  <a:srgbClr val="F8F8F8"/>
                </a:solidFill>
                <a:effectLst>
                  <a:outerShdw blurRad="25400" algn="tl" rotWithShape="0">
                    <a:srgbClr val="000000">
                      <a:alpha val="43000"/>
                    </a:srgbClr>
                  </a:outerShdw>
                </a:effectLst>
                <a:latin typeface="Aharoni" pitchFamily="2" charset="-79"/>
                <a:cs typeface="Aharoni" pitchFamily="2" charset="-79"/>
                <a:sym typeface="+mn-ea"/>
              </a:rPr>
              <a:t> Ahmed </a:t>
            </a:r>
          </a:p>
          <a:p>
            <a:pPr algn="l" defTabSz="685783">
              <a:defRPr/>
            </a:pPr>
            <a:r>
              <a:rPr lang="en-US" altLang="ko-KR" sz="1600" spc="150" dirty="0">
                <a:ln w="11430"/>
                <a:solidFill>
                  <a:srgbClr val="F8F8F8"/>
                </a:solidFill>
                <a:effectLst>
                  <a:outerShdw blurRad="25400" algn="tl" rotWithShape="0">
                    <a:srgbClr val="000000">
                      <a:alpha val="43000"/>
                    </a:srgbClr>
                  </a:outerShdw>
                </a:effectLst>
                <a:latin typeface="Aharoni" pitchFamily="2" charset="-79"/>
                <a:cs typeface="Aharoni" pitchFamily="2" charset="-79"/>
                <a:sym typeface="+mn-ea"/>
              </a:rPr>
              <a:t>Student ID:</a:t>
            </a:r>
            <a:r>
              <a:rPr lang="en-US" altLang="ko-KR" sz="2000" spc="150" dirty="0">
                <a:ln w="11430"/>
                <a:solidFill>
                  <a:srgbClr val="F8F8F8"/>
                </a:solidFill>
                <a:effectLst>
                  <a:outerShdw blurRad="25400" algn="tl" rotWithShape="0">
                    <a:srgbClr val="000000">
                      <a:alpha val="43000"/>
                    </a:srgbClr>
                  </a:outerShdw>
                </a:effectLst>
                <a:latin typeface="Aharoni" pitchFamily="2" charset="-79"/>
                <a:cs typeface="Aharoni" pitchFamily="2" charset="-79"/>
                <a:sym typeface="+mn-ea"/>
              </a:rPr>
              <a:t>1804144 </a:t>
            </a:r>
            <a:r>
              <a:rPr lang="en-US" altLang="ko-KR" sz="1600" spc="150" dirty="0">
                <a:ln w="11430"/>
                <a:solidFill>
                  <a:srgbClr val="F8F8F8"/>
                </a:solidFill>
                <a:effectLst>
                  <a:outerShdw blurRad="25400" algn="tl" rotWithShape="0">
                    <a:srgbClr val="000000">
                      <a:alpha val="43000"/>
                    </a:srgbClr>
                  </a:outerShdw>
                </a:effectLst>
                <a:latin typeface="Aharoni" pitchFamily="2" charset="-79"/>
                <a:cs typeface="Aharoni" pitchFamily="2" charset="-79"/>
                <a:sym typeface="+mn-ea"/>
              </a:rPr>
              <a:t> </a:t>
            </a:r>
          </a:p>
          <a:p>
            <a:pPr algn="l" defTabSz="685783">
              <a:defRPr/>
            </a:pPr>
            <a:r>
              <a:rPr lang="en-GB" altLang="ko-KR" sz="1600" spc="150" dirty="0">
                <a:ln w="11430"/>
                <a:solidFill>
                  <a:srgbClr val="F8F8F8"/>
                </a:solidFill>
                <a:effectLst>
                  <a:outerShdw blurRad="25400" algn="tl" rotWithShape="0">
                    <a:srgbClr val="000000">
                      <a:alpha val="43000"/>
                    </a:srgbClr>
                  </a:outerShdw>
                </a:effectLst>
                <a:latin typeface="Aharoni" pitchFamily="2" charset="-79"/>
                <a:cs typeface="Aharoni" pitchFamily="2" charset="-79"/>
                <a:sym typeface="+mn-ea"/>
              </a:rPr>
              <a:t>Module:  BMMB</a:t>
            </a:r>
            <a:r>
              <a:rPr lang="en-GB" altLang="ko-KR" sz="2000" spc="150" dirty="0">
                <a:ln w="11430"/>
                <a:solidFill>
                  <a:srgbClr val="F8F8F8"/>
                </a:solidFill>
                <a:effectLst>
                  <a:outerShdw blurRad="25400" algn="tl" rotWithShape="0">
                    <a:srgbClr val="000000">
                      <a:alpha val="43000"/>
                    </a:srgbClr>
                  </a:outerShdw>
                </a:effectLst>
                <a:latin typeface="Aharoni" pitchFamily="2" charset="-79"/>
                <a:cs typeface="Aharoni" pitchFamily="2" charset="-79"/>
                <a:sym typeface="+mn-ea"/>
              </a:rPr>
              <a:t>7002</a:t>
            </a:r>
            <a:r>
              <a:rPr lang="en-GB" altLang="ko-KR" sz="1600" spc="150" dirty="0">
                <a:ln w="11430"/>
                <a:solidFill>
                  <a:srgbClr val="F8F8F8"/>
                </a:solidFill>
                <a:effectLst>
                  <a:outerShdw blurRad="25400" algn="tl" rotWithShape="0">
                    <a:srgbClr val="000000">
                      <a:alpha val="43000"/>
                    </a:srgbClr>
                  </a:outerShdw>
                </a:effectLst>
                <a:latin typeface="Aharoni" pitchFamily="2" charset="-79"/>
                <a:cs typeface="Aharoni" pitchFamily="2" charset="-79"/>
                <a:sym typeface="+mn-ea"/>
              </a:rPr>
              <a:t>D</a:t>
            </a:r>
          </a:p>
          <a:p>
            <a:pPr algn="l" defTabSz="685783">
              <a:defRPr/>
            </a:pPr>
            <a:r>
              <a:rPr lang="en-US" altLang="ko-KR" sz="1600" spc="150" dirty="0">
                <a:ln w="11430"/>
                <a:solidFill>
                  <a:srgbClr val="F8F8F8"/>
                </a:solidFill>
                <a:effectLst>
                  <a:outerShdw blurRad="25400" algn="tl" rotWithShape="0">
                    <a:srgbClr val="000000">
                      <a:alpha val="43000"/>
                    </a:srgbClr>
                  </a:outerShdw>
                </a:effectLst>
                <a:latin typeface="Aharoni" pitchFamily="2" charset="-79"/>
                <a:cs typeface="Aharoni" pitchFamily="2" charset="-79"/>
                <a:sym typeface="+mn-ea"/>
              </a:rPr>
              <a:t>Module Title: Digital Entrepreneurship</a:t>
            </a:r>
          </a:p>
          <a:p>
            <a:pPr algn="l" defTabSz="685783">
              <a:defRPr/>
            </a:pPr>
            <a:endParaRPr lang="en-GB" altLang="ko-KR" sz="1600" spc="150" dirty="0">
              <a:ln w="11430"/>
              <a:solidFill>
                <a:srgbClr val="F8F8F8"/>
              </a:solidFill>
              <a:effectLst>
                <a:outerShdw blurRad="25400" algn="tl" rotWithShape="0">
                  <a:srgbClr val="000000">
                    <a:alpha val="43000"/>
                  </a:srgbClr>
                </a:outerShdw>
              </a:effectLst>
              <a:latin typeface="+mn-lt"/>
              <a:ea typeface="+mj-ea"/>
              <a:cs typeface="Aharoni" pitchFamily="2" charset="-79"/>
              <a:sym typeface="+mn-ea"/>
            </a:endParaRPr>
          </a:p>
        </p:txBody>
      </p:sp>
      <p:pic>
        <p:nvPicPr>
          <p:cNvPr id="7" name="Picture 2" descr="UW Trinity Saint David logo"/>
          <p:cNvPicPr>
            <a:picLocks noChangeAspect="1" noChangeArrowheads="1"/>
          </p:cNvPicPr>
          <p:nvPr/>
        </p:nvPicPr>
        <p:blipFill>
          <a:blip r:embed="rId5"/>
          <a:srcRect r="75143"/>
          <a:stretch>
            <a:fillRect/>
          </a:stretch>
        </p:blipFill>
        <p:spPr bwMode="auto">
          <a:xfrm>
            <a:off x="6299028" y="5572272"/>
            <a:ext cx="558972" cy="1071573"/>
          </a:xfrm>
          <a:prstGeom prst="rect">
            <a:avLst/>
          </a:prstGeom>
          <a:noFill/>
        </p:spPr>
      </p:pic>
      <p:sp>
        <p:nvSpPr>
          <p:cNvPr id="8" name="Rectangle 7"/>
          <p:cNvSpPr/>
          <p:nvPr/>
        </p:nvSpPr>
        <p:spPr>
          <a:xfrm>
            <a:off x="6891310" y="5562600"/>
            <a:ext cx="2100290" cy="1000272"/>
          </a:xfrm>
          <a:prstGeom prst="rect">
            <a:avLst/>
          </a:prstGeom>
        </p:spPr>
        <p:txBody>
          <a:bodyPr wrap="square" lIns="91438" tIns="45719" rIns="91438" bIns="45719">
            <a:spAutoFit/>
          </a:bodyPr>
          <a:lstStyle/>
          <a:p>
            <a:r>
              <a:rPr lang="en-US" b="1" dirty="0">
                <a:solidFill>
                  <a:schemeClr val="bg1"/>
                </a:solidFill>
              </a:rPr>
              <a:t>Prifysgol Cymru</a:t>
            </a:r>
          </a:p>
          <a:p>
            <a:r>
              <a:rPr lang="en-US" sz="1200" dirty="0">
                <a:solidFill>
                  <a:schemeClr val="bg1"/>
                </a:solidFill>
              </a:rPr>
              <a:t>Y Drindod Dewi Sant</a:t>
            </a:r>
          </a:p>
          <a:p>
            <a:r>
              <a:rPr lang="en-US" b="1" dirty="0">
                <a:solidFill>
                  <a:schemeClr val="bg1"/>
                </a:solidFill>
              </a:rPr>
              <a:t>University of Wales </a:t>
            </a:r>
          </a:p>
          <a:p>
            <a:r>
              <a:rPr lang="en-US" sz="1100" dirty="0">
                <a:solidFill>
                  <a:schemeClr val="bg1"/>
                </a:solidFill>
              </a:rPr>
              <a:t>Trinity Saint David</a:t>
            </a:r>
            <a:endParaRPr lang="en-GB" sz="1100" dirty="0">
              <a:solidFill>
                <a:schemeClr val="bg1"/>
              </a:solidFill>
            </a:endParaRPr>
          </a:p>
        </p:txBody>
      </p:sp>
      <p:pic>
        <p:nvPicPr>
          <p:cNvPr id="11" name="Audio 10">
            <a:hlinkClick r:id="" action="ppaction://media"/>
            <a:extLst>
              <a:ext uri="{FF2B5EF4-FFF2-40B4-BE49-F238E27FC236}">
                <a16:creationId xmlns:a16="http://schemas.microsoft.com/office/drawing/2014/main" id="{EA1384CD-FD59-4B3E-B69B-4B0458A0CA36}"/>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382000" y="6096000"/>
            <a:ext cx="609600" cy="609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14061"/>
    </mc:Choice>
    <mc:Fallback>
      <p:transition spd="slow" advTm="1406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4"/>
          <a:srcRect l="21904"/>
          <a:stretch>
            <a:fillRect/>
          </a:stretch>
        </p:blipFill>
        <p:spPr bwMode="auto">
          <a:xfrm>
            <a:off x="0" y="1714500"/>
            <a:ext cx="1219200" cy="2552700"/>
          </a:xfrm>
          <a:prstGeom prst="rect">
            <a:avLst/>
          </a:prstGeom>
          <a:noFill/>
          <a:ln w="9525">
            <a:noFill/>
            <a:miter lim="800000"/>
            <a:headEnd/>
            <a:tailEnd/>
          </a:ln>
          <a:effectLst/>
        </p:spPr>
      </p:pic>
      <p:pic>
        <p:nvPicPr>
          <p:cNvPr id="16" name="Picture 2"/>
          <p:cNvPicPr>
            <a:picLocks noChangeAspect="1" noChangeArrowheads="1"/>
          </p:cNvPicPr>
          <p:nvPr/>
        </p:nvPicPr>
        <p:blipFill>
          <a:blip r:embed="rId5"/>
          <a:srcRect/>
          <a:stretch>
            <a:fillRect/>
          </a:stretch>
        </p:blipFill>
        <p:spPr bwMode="auto">
          <a:xfrm>
            <a:off x="6553200" y="418558"/>
            <a:ext cx="1981200" cy="2172242"/>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17" name="Picture 3"/>
          <p:cNvPicPr>
            <a:picLocks noChangeAspect="1" noChangeArrowheads="1"/>
          </p:cNvPicPr>
          <p:nvPr/>
        </p:nvPicPr>
        <p:blipFill>
          <a:blip r:embed="rId6"/>
          <a:srcRect r="2804"/>
          <a:stretch>
            <a:fillRect/>
          </a:stretch>
        </p:blipFill>
        <p:spPr bwMode="auto">
          <a:xfrm>
            <a:off x="6477000" y="2819400"/>
            <a:ext cx="2207623" cy="1547636"/>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18" name="Picture 4"/>
          <p:cNvPicPr>
            <a:picLocks noChangeAspect="1" noChangeArrowheads="1"/>
          </p:cNvPicPr>
          <p:nvPr/>
        </p:nvPicPr>
        <p:blipFill>
          <a:blip r:embed="rId7"/>
          <a:srcRect/>
          <a:stretch>
            <a:fillRect/>
          </a:stretch>
        </p:blipFill>
        <p:spPr bwMode="auto">
          <a:xfrm>
            <a:off x="1143000" y="304800"/>
            <a:ext cx="2438400" cy="33528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19" name="Picture 7"/>
          <p:cNvPicPr>
            <a:picLocks noChangeAspect="1" noChangeArrowheads="1"/>
          </p:cNvPicPr>
          <p:nvPr/>
        </p:nvPicPr>
        <p:blipFill>
          <a:blip r:embed="rId8"/>
          <a:srcRect t="1918" r="1186"/>
          <a:stretch>
            <a:fillRect/>
          </a:stretch>
        </p:blipFill>
        <p:spPr bwMode="auto">
          <a:xfrm>
            <a:off x="3886200" y="381000"/>
            <a:ext cx="2362200" cy="31242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21" name="Picture 3"/>
          <p:cNvPicPr>
            <a:picLocks noChangeAspect="1" noChangeArrowheads="1"/>
          </p:cNvPicPr>
          <p:nvPr/>
        </p:nvPicPr>
        <p:blipFill>
          <a:blip r:embed="rId9" cstate="print"/>
          <a:srcRect/>
          <a:stretch>
            <a:fillRect/>
          </a:stretch>
        </p:blipFill>
        <p:spPr bwMode="auto">
          <a:xfrm>
            <a:off x="1143000" y="3810000"/>
            <a:ext cx="5105400" cy="16002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1027" name="Picture 3"/>
          <p:cNvPicPr>
            <a:picLocks noChangeAspect="1" noChangeArrowheads="1"/>
          </p:cNvPicPr>
          <p:nvPr/>
        </p:nvPicPr>
        <p:blipFill>
          <a:blip r:embed="rId10"/>
          <a:srcRect/>
          <a:stretch>
            <a:fillRect/>
          </a:stretch>
        </p:blipFill>
        <p:spPr bwMode="auto">
          <a:xfrm>
            <a:off x="7924800" y="4800600"/>
            <a:ext cx="895350" cy="1447800"/>
          </a:xfrm>
          <a:prstGeom prst="rect">
            <a:avLst/>
          </a:prstGeom>
          <a:noFill/>
          <a:ln w="9525">
            <a:noFill/>
            <a:miter lim="800000"/>
            <a:headEnd/>
            <a:tailEnd/>
          </a:ln>
          <a:effectLst/>
        </p:spPr>
      </p:pic>
      <p:sp>
        <p:nvSpPr>
          <p:cNvPr id="23" name="Title 1"/>
          <p:cNvSpPr txBox="1">
            <a:spLocks/>
          </p:cNvSpPr>
          <p:nvPr/>
        </p:nvSpPr>
        <p:spPr>
          <a:xfrm>
            <a:off x="228600" y="5334000"/>
            <a:ext cx="8610600" cy="1371600"/>
          </a:xfrm>
          <a:prstGeom prst="rect">
            <a:avLst/>
          </a:prstGeom>
        </p:spPr>
        <p:txBody>
          <a:bodyPr>
            <a:normAutofit fontScale="82500" lnSpcReduction="20000"/>
          </a:bodyPr>
          <a:lstStyle/>
          <a:p>
            <a:pPr marL="0" marR="0" lvl="0" indent="0" algn="ctr" defTabSz="914400" rtl="0" eaLnBrk="1" fontAlgn="auto" latinLnBrk="0" hangingPunct="1">
              <a:lnSpc>
                <a:spcPct val="100000"/>
              </a:lnSpc>
              <a:spcBef>
                <a:spcPct val="0"/>
              </a:spcBef>
              <a:spcAft>
                <a:spcPts val="0"/>
              </a:spcAft>
              <a:buClrTx/>
              <a:buSzTx/>
              <a:buFontTx/>
              <a:buNone/>
              <a:tabLst/>
              <a:defRPr/>
            </a:pPr>
            <a:br>
              <a:rPr kumimoji="0" lang="en-US" sz="4400" b="0" i="0" u="none" strike="noStrike" kern="1200" cap="none" spc="0" normalizeH="0" baseline="0" noProof="0" dirty="0">
                <a:ln>
                  <a:noFill/>
                </a:ln>
                <a:solidFill>
                  <a:schemeClr val="tx1"/>
                </a:solidFill>
                <a:effectLst/>
                <a:uLnTx/>
                <a:uFillTx/>
                <a:latin typeface="+mj-lt"/>
                <a:ea typeface="+mj-ea"/>
                <a:cs typeface="+mj-cs"/>
              </a:rPr>
            </a:br>
            <a:r>
              <a:rPr kumimoji="0" lang="en-GB" altLang="ko-KR" sz="3900" b="0" i="0" u="none" strike="noStrike" kern="1200" cap="none" spc="0" normalizeH="0" baseline="0" noProof="0" dirty="0">
                <a:ln w="31550" cmpd="sng">
                  <a:solidFill>
                    <a:schemeClr val="tx1">
                      <a:lumMod val="95000"/>
                      <a:lumOff val="5000"/>
                    </a:schemeClr>
                  </a:solidFill>
                  <a:prstDash val="solid"/>
                </a:ln>
                <a:solidFill>
                  <a:srgbClr val="FF0000"/>
                </a:solidFill>
                <a:effectLst>
                  <a:glow rad="228600">
                    <a:schemeClr val="accent6">
                      <a:satMod val="175000"/>
                      <a:alpha val="40000"/>
                    </a:schemeClr>
                  </a:glow>
                  <a:outerShdw blurRad="50800" dist="40000" dir="5400000" algn="tl" rotWithShape="0">
                    <a:srgbClr val="000000">
                      <a:shade val="5000"/>
                      <a:satMod val="120000"/>
                      <a:alpha val="33000"/>
                    </a:srgbClr>
                  </a:outerShdw>
                  <a:reflection blurRad="6350" stA="55000" endA="300" endPos="45500" dir="5400000" sy="-100000" algn="bl" rotWithShape="0"/>
                </a:effectLst>
                <a:uLnTx/>
                <a:uFillTx/>
                <a:latin typeface="Aharoni" pitchFamily="2" charset="-79"/>
                <a:ea typeface="+mj-ea"/>
                <a:cs typeface="Aharoni" pitchFamily="2" charset="-79"/>
                <a:sym typeface="+mn-ea"/>
              </a:rPr>
              <a:t>D</a:t>
            </a:r>
            <a:r>
              <a:rPr kumimoji="0" lang="en-GB" altLang="ko-KR" sz="3900" b="0" i="0" u="none" strike="noStrike" kern="1200" cap="none" spc="0" normalizeH="0" baseline="0" noProof="0" dirty="0">
                <a:ln w="31550" cmpd="sng">
                  <a:solidFill>
                    <a:schemeClr val="tx1">
                      <a:lumMod val="95000"/>
                      <a:lumOff val="5000"/>
                    </a:schemeClr>
                  </a:solidFill>
                  <a:prstDash val="solid"/>
                </a:ln>
                <a:solidFill>
                  <a:schemeClr val="accent2">
                    <a:lumMod val="75000"/>
                  </a:schemeClr>
                </a:solidFill>
                <a:effectLst>
                  <a:glow rad="228600">
                    <a:schemeClr val="accent6">
                      <a:satMod val="175000"/>
                      <a:alpha val="40000"/>
                    </a:schemeClr>
                  </a:glow>
                  <a:outerShdw blurRad="50800" dist="40000" dir="5400000" algn="tl" rotWithShape="0">
                    <a:srgbClr val="000000">
                      <a:shade val="5000"/>
                      <a:satMod val="120000"/>
                      <a:alpha val="33000"/>
                    </a:srgbClr>
                  </a:outerShdw>
                  <a:reflection blurRad="6350" stA="55000" endA="300" endPos="45500" dir="5400000" sy="-100000" algn="bl" rotWithShape="0"/>
                </a:effectLst>
                <a:uLnTx/>
                <a:uFillTx/>
                <a:latin typeface="Aharoni" pitchFamily="2" charset="-79"/>
                <a:ea typeface="+mj-ea"/>
                <a:cs typeface="Aharoni" pitchFamily="2" charset="-79"/>
                <a:sym typeface="+mn-ea"/>
              </a:rPr>
              <a:t>i</a:t>
            </a:r>
            <a:r>
              <a:rPr kumimoji="0" lang="en-GB" altLang="ko-KR" sz="3900" b="0" i="0" u="none" strike="noStrike" kern="1200" cap="none" spc="0" normalizeH="0" baseline="0" noProof="0" dirty="0">
                <a:ln w="31550" cmpd="sng">
                  <a:solidFill>
                    <a:schemeClr val="tx1">
                      <a:lumMod val="95000"/>
                      <a:lumOff val="5000"/>
                    </a:schemeClr>
                  </a:solidFill>
                  <a:prstDash val="solid"/>
                </a:ln>
                <a:solidFill>
                  <a:schemeClr val="tx2">
                    <a:lumMod val="60000"/>
                    <a:lumOff val="40000"/>
                  </a:schemeClr>
                </a:solidFill>
                <a:effectLst>
                  <a:glow rad="228600">
                    <a:schemeClr val="accent6">
                      <a:satMod val="175000"/>
                      <a:alpha val="40000"/>
                    </a:schemeClr>
                  </a:glow>
                  <a:outerShdw blurRad="50800" dist="40000" dir="5400000" algn="tl" rotWithShape="0">
                    <a:srgbClr val="000000">
                      <a:shade val="5000"/>
                      <a:satMod val="120000"/>
                      <a:alpha val="33000"/>
                    </a:srgbClr>
                  </a:outerShdw>
                  <a:reflection blurRad="6350" stA="55000" endA="300" endPos="45500" dir="5400000" sy="-100000" algn="bl" rotWithShape="0"/>
                </a:effectLst>
                <a:uLnTx/>
                <a:uFillTx/>
                <a:latin typeface="Aharoni" pitchFamily="2" charset="-79"/>
                <a:ea typeface="+mj-ea"/>
                <a:cs typeface="Aharoni" pitchFamily="2" charset="-79"/>
                <a:sym typeface="+mn-ea"/>
              </a:rPr>
              <a:t>g</a:t>
            </a:r>
            <a:r>
              <a:rPr kumimoji="0" lang="en-GB" altLang="ko-KR" sz="3900" b="0" i="0" u="none" strike="noStrike" kern="1200" cap="none" spc="0" normalizeH="0" baseline="0" noProof="0" dirty="0">
                <a:ln w="31550" cmpd="sng">
                  <a:solidFill>
                    <a:schemeClr val="tx1">
                      <a:lumMod val="95000"/>
                      <a:lumOff val="5000"/>
                    </a:schemeClr>
                  </a:solidFill>
                  <a:prstDash val="solid"/>
                </a:ln>
                <a:solidFill>
                  <a:schemeClr val="accent2">
                    <a:lumMod val="75000"/>
                  </a:schemeClr>
                </a:solidFill>
                <a:effectLst>
                  <a:glow rad="228600">
                    <a:schemeClr val="accent6">
                      <a:satMod val="175000"/>
                      <a:alpha val="40000"/>
                    </a:schemeClr>
                  </a:glow>
                  <a:outerShdw blurRad="50800" dist="40000" dir="5400000" algn="tl" rotWithShape="0">
                    <a:srgbClr val="000000">
                      <a:shade val="5000"/>
                      <a:satMod val="120000"/>
                      <a:alpha val="33000"/>
                    </a:srgbClr>
                  </a:outerShdw>
                  <a:reflection blurRad="6350" stA="55000" endA="300" endPos="45500" dir="5400000" sy="-100000" algn="bl" rotWithShape="0"/>
                </a:effectLst>
                <a:uLnTx/>
                <a:uFillTx/>
                <a:latin typeface="Aharoni" pitchFamily="2" charset="-79"/>
                <a:ea typeface="+mj-ea"/>
                <a:cs typeface="Aharoni" pitchFamily="2" charset="-79"/>
                <a:sym typeface="+mn-ea"/>
              </a:rPr>
              <a:t>i</a:t>
            </a:r>
            <a:r>
              <a:rPr kumimoji="0" lang="en-GB" altLang="ko-KR" sz="3900" b="0" i="0" u="none" strike="noStrike" kern="1200" cap="none" spc="0" normalizeH="0" baseline="0" noProof="0" dirty="0">
                <a:ln w="31550" cmpd="sng">
                  <a:solidFill>
                    <a:schemeClr val="tx1">
                      <a:lumMod val="95000"/>
                      <a:lumOff val="5000"/>
                    </a:schemeClr>
                  </a:solidFill>
                  <a:prstDash val="solid"/>
                </a:ln>
                <a:solidFill>
                  <a:schemeClr val="accent3">
                    <a:lumMod val="50000"/>
                  </a:schemeClr>
                </a:solidFill>
                <a:effectLst>
                  <a:glow rad="228600">
                    <a:schemeClr val="accent6">
                      <a:satMod val="175000"/>
                      <a:alpha val="40000"/>
                    </a:schemeClr>
                  </a:glow>
                  <a:outerShdw blurRad="50800" dist="40000" dir="5400000" algn="tl" rotWithShape="0">
                    <a:srgbClr val="000000">
                      <a:shade val="5000"/>
                      <a:satMod val="120000"/>
                      <a:alpha val="33000"/>
                    </a:srgbClr>
                  </a:outerShdw>
                  <a:reflection blurRad="6350" stA="55000" endA="300" endPos="45500" dir="5400000" sy="-100000" algn="bl" rotWithShape="0"/>
                </a:effectLst>
                <a:uLnTx/>
                <a:uFillTx/>
                <a:latin typeface="Aharoni" pitchFamily="2" charset="-79"/>
                <a:ea typeface="+mj-ea"/>
                <a:cs typeface="Aharoni" pitchFamily="2" charset="-79"/>
                <a:sym typeface="+mn-ea"/>
              </a:rPr>
              <a:t>t</a:t>
            </a:r>
            <a:r>
              <a:rPr kumimoji="0" lang="en-GB" altLang="ko-KR" sz="3900" b="0" i="0" u="none" strike="noStrike" kern="1200" cap="none" spc="0" normalizeH="0" baseline="0" noProof="0" dirty="0">
                <a:ln w="31550" cmpd="sng">
                  <a:solidFill>
                    <a:schemeClr val="tx1">
                      <a:lumMod val="95000"/>
                      <a:lumOff val="5000"/>
                    </a:schemeClr>
                  </a:solidFill>
                  <a:prstDash val="solid"/>
                </a:ln>
                <a:solidFill>
                  <a:schemeClr val="accent2">
                    <a:lumMod val="75000"/>
                  </a:schemeClr>
                </a:solidFill>
                <a:effectLst>
                  <a:glow rad="228600">
                    <a:schemeClr val="accent6">
                      <a:satMod val="175000"/>
                      <a:alpha val="40000"/>
                    </a:schemeClr>
                  </a:glow>
                  <a:outerShdw blurRad="50800" dist="40000" dir="5400000" algn="tl" rotWithShape="0">
                    <a:srgbClr val="000000">
                      <a:shade val="5000"/>
                      <a:satMod val="120000"/>
                      <a:alpha val="33000"/>
                    </a:srgbClr>
                  </a:outerShdw>
                  <a:reflection blurRad="6350" stA="55000" endA="300" endPos="45500" dir="5400000" sy="-100000" algn="bl" rotWithShape="0"/>
                </a:effectLst>
                <a:uLnTx/>
                <a:uFillTx/>
                <a:latin typeface="Aharoni" pitchFamily="2" charset="-79"/>
                <a:ea typeface="+mj-ea"/>
                <a:cs typeface="Aharoni" pitchFamily="2" charset="-79"/>
                <a:sym typeface="+mn-ea"/>
              </a:rPr>
              <a:t>a</a:t>
            </a:r>
            <a:r>
              <a:rPr kumimoji="0" lang="en-GB" altLang="ko-KR" sz="3900" b="0" i="0" u="none" strike="noStrike" kern="1200" cap="none" spc="0" normalizeH="0" baseline="0" noProof="0" dirty="0">
                <a:ln w="31550" cmpd="sng">
                  <a:solidFill>
                    <a:schemeClr val="tx1">
                      <a:lumMod val="95000"/>
                      <a:lumOff val="5000"/>
                    </a:schemeClr>
                  </a:solidFill>
                  <a:prstDash val="solid"/>
                </a:ln>
                <a:solidFill>
                  <a:srgbClr val="FFFF00"/>
                </a:solidFill>
                <a:effectLst>
                  <a:glow rad="228600">
                    <a:schemeClr val="accent6">
                      <a:satMod val="175000"/>
                      <a:alpha val="40000"/>
                    </a:schemeClr>
                  </a:glow>
                  <a:outerShdw blurRad="50800" dist="40000" dir="5400000" algn="tl" rotWithShape="0">
                    <a:srgbClr val="000000">
                      <a:shade val="5000"/>
                      <a:satMod val="120000"/>
                      <a:alpha val="33000"/>
                    </a:srgbClr>
                  </a:outerShdw>
                  <a:reflection blurRad="6350" stA="55000" endA="300" endPos="45500" dir="5400000" sy="-100000" algn="bl" rotWithShape="0"/>
                </a:effectLst>
                <a:uLnTx/>
                <a:uFillTx/>
                <a:latin typeface="Aharoni" pitchFamily="2" charset="-79"/>
                <a:ea typeface="+mj-ea"/>
                <a:cs typeface="Aharoni" pitchFamily="2" charset="-79"/>
                <a:sym typeface="+mn-ea"/>
              </a:rPr>
              <a:t>l</a:t>
            </a:r>
            <a:r>
              <a:rPr kumimoji="0" lang="en-GB" altLang="ko-KR" sz="3900" b="0" i="0" u="none" strike="noStrike" kern="1200" cap="none" spc="0" normalizeH="0" baseline="0" noProof="0" dirty="0">
                <a:ln w="31550" cmpd="sng">
                  <a:solidFill>
                    <a:schemeClr val="tx1">
                      <a:lumMod val="95000"/>
                      <a:lumOff val="5000"/>
                    </a:schemeClr>
                  </a:solidFill>
                  <a:prstDash val="solid"/>
                </a:ln>
                <a:solidFill>
                  <a:schemeClr val="accent2">
                    <a:lumMod val="75000"/>
                  </a:schemeClr>
                </a:solidFill>
                <a:effectLst>
                  <a:glow rad="228600">
                    <a:schemeClr val="accent6">
                      <a:satMod val="175000"/>
                      <a:alpha val="40000"/>
                    </a:schemeClr>
                  </a:glow>
                  <a:outerShdw blurRad="50800" dist="40000" dir="5400000" algn="tl" rotWithShape="0">
                    <a:srgbClr val="000000">
                      <a:shade val="5000"/>
                      <a:satMod val="120000"/>
                      <a:alpha val="33000"/>
                    </a:srgbClr>
                  </a:outerShdw>
                  <a:reflection blurRad="6350" stA="55000" endA="300" endPos="45500" dir="5400000" sy="-100000" algn="bl" rotWithShape="0"/>
                </a:effectLst>
                <a:uLnTx/>
                <a:uFillTx/>
                <a:latin typeface="Aharoni" pitchFamily="2" charset="-79"/>
                <a:ea typeface="+mj-ea"/>
                <a:cs typeface="Aharoni" pitchFamily="2" charset="-79"/>
                <a:sym typeface="+mn-ea"/>
              </a:rPr>
              <a:t> </a:t>
            </a:r>
            <a:r>
              <a:rPr kumimoji="0" lang="en-GB" altLang="ko-KR" sz="3900" b="0" i="0" u="none" strike="noStrike" kern="1200" cap="none" spc="0" normalizeH="0" baseline="0" noProof="0" dirty="0">
                <a:ln w="31550" cmpd="sng">
                  <a:solidFill>
                    <a:schemeClr val="tx1">
                      <a:lumMod val="95000"/>
                      <a:lumOff val="5000"/>
                    </a:schemeClr>
                  </a:solidFill>
                  <a:prstDash val="solid"/>
                </a:ln>
                <a:solidFill>
                  <a:schemeClr val="tx2">
                    <a:lumMod val="60000"/>
                    <a:lumOff val="40000"/>
                  </a:schemeClr>
                </a:solidFill>
                <a:effectLst>
                  <a:glow rad="228600">
                    <a:schemeClr val="accent6">
                      <a:satMod val="175000"/>
                      <a:alpha val="40000"/>
                    </a:schemeClr>
                  </a:glow>
                  <a:outerShdw blurRad="50800" dist="40000" dir="5400000" algn="tl" rotWithShape="0">
                    <a:srgbClr val="000000">
                      <a:shade val="5000"/>
                      <a:satMod val="120000"/>
                      <a:alpha val="33000"/>
                    </a:srgbClr>
                  </a:outerShdw>
                  <a:reflection blurRad="6350" stA="55000" endA="300" endPos="45500" dir="5400000" sy="-100000" algn="bl" rotWithShape="0"/>
                </a:effectLst>
                <a:uLnTx/>
                <a:uFillTx/>
                <a:latin typeface="Aharoni" pitchFamily="2" charset="-79"/>
                <a:ea typeface="+mj-ea"/>
                <a:cs typeface="Aharoni" pitchFamily="2" charset="-79"/>
                <a:sym typeface="+mn-ea"/>
              </a:rPr>
              <a:t>S</a:t>
            </a:r>
            <a:r>
              <a:rPr kumimoji="0" lang="en-GB" altLang="ko-KR" sz="3900" b="0" i="0" u="none" strike="noStrike" kern="1200" cap="none" spc="0" normalizeH="0" baseline="0" noProof="0" dirty="0">
                <a:ln w="31550" cmpd="sng">
                  <a:solidFill>
                    <a:schemeClr val="tx1">
                      <a:lumMod val="95000"/>
                      <a:lumOff val="5000"/>
                    </a:schemeClr>
                  </a:solidFill>
                  <a:prstDash val="solid"/>
                </a:ln>
                <a:solidFill>
                  <a:schemeClr val="accent2">
                    <a:lumMod val="75000"/>
                  </a:schemeClr>
                </a:solidFill>
                <a:effectLst>
                  <a:glow rad="228600">
                    <a:schemeClr val="accent6">
                      <a:satMod val="175000"/>
                      <a:alpha val="40000"/>
                    </a:schemeClr>
                  </a:glow>
                  <a:outerShdw blurRad="50800" dist="40000" dir="5400000" algn="tl" rotWithShape="0">
                    <a:srgbClr val="000000">
                      <a:shade val="5000"/>
                      <a:satMod val="120000"/>
                      <a:alpha val="33000"/>
                    </a:srgbClr>
                  </a:outerShdw>
                  <a:reflection blurRad="6350" stA="55000" endA="300" endPos="45500" dir="5400000" sy="-100000" algn="bl" rotWithShape="0"/>
                </a:effectLst>
                <a:uLnTx/>
                <a:uFillTx/>
                <a:latin typeface="Aharoni" pitchFamily="2" charset="-79"/>
                <a:ea typeface="+mj-ea"/>
                <a:cs typeface="Aharoni" pitchFamily="2" charset="-79"/>
                <a:sym typeface="+mn-ea"/>
              </a:rPr>
              <a:t>i</a:t>
            </a:r>
            <a:r>
              <a:rPr kumimoji="0" lang="en-GB" altLang="ko-KR" sz="3900" b="0" i="0" u="none" strike="noStrike" kern="1200" cap="none" spc="0" normalizeH="0" baseline="0" noProof="0" dirty="0">
                <a:ln w="31550" cmpd="sng">
                  <a:solidFill>
                    <a:schemeClr val="tx1">
                      <a:lumMod val="95000"/>
                      <a:lumOff val="5000"/>
                    </a:schemeClr>
                  </a:solidFill>
                  <a:prstDash val="solid"/>
                </a:ln>
                <a:solidFill>
                  <a:srgbClr val="00B050"/>
                </a:solidFill>
                <a:effectLst>
                  <a:glow rad="228600">
                    <a:schemeClr val="accent6">
                      <a:satMod val="175000"/>
                      <a:alpha val="40000"/>
                    </a:schemeClr>
                  </a:glow>
                  <a:outerShdw blurRad="50800" dist="40000" dir="5400000" algn="tl" rotWithShape="0">
                    <a:srgbClr val="000000">
                      <a:shade val="5000"/>
                      <a:satMod val="120000"/>
                      <a:alpha val="33000"/>
                    </a:srgbClr>
                  </a:outerShdw>
                  <a:reflection blurRad="6350" stA="55000" endA="300" endPos="45500" dir="5400000" sy="-100000" algn="bl" rotWithShape="0"/>
                </a:effectLst>
                <a:uLnTx/>
                <a:uFillTx/>
                <a:latin typeface="Aharoni" pitchFamily="2" charset="-79"/>
                <a:ea typeface="+mj-ea"/>
                <a:cs typeface="Aharoni" pitchFamily="2" charset="-79"/>
                <a:sym typeface="+mn-ea"/>
              </a:rPr>
              <a:t>g</a:t>
            </a:r>
            <a:r>
              <a:rPr kumimoji="0" lang="en-GB" altLang="ko-KR" sz="3900" b="0" i="0" u="none" strike="noStrike" kern="1200" cap="none" spc="0" normalizeH="0" baseline="0" noProof="0" dirty="0">
                <a:ln w="31550" cmpd="sng">
                  <a:solidFill>
                    <a:schemeClr val="tx1">
                      <a:lumMod val="95000"/>
                      <a:lumOff val="5000"/>
                    </a:schemeClr>
                  </a:solidFill>
                  <a:prstDash val="solid"/>
                </a:ln>
                <a:solidFill>
                  <a:schemeClr val="accent2">
                    <a:lumMod val="75000"/>
                  </a:schemeClr>
                </a:solidFill>
                <a:effectLst>
                  <a:glow rad="228600">
                    <a:schemeClr val="accent6">
                      <a:satMod val="175000"/>
                      <a:alpha val="40000"/>
                    </a:schemeClr>
                  </a:glow>
                  <a:outerShdw blurRad="50800" dist="40000" dir="5400000" algn="tl" rotWithShape="0">
                    <a:srgbClr val="000000">
                      <a:shade val="5000"/>
                      <a:satMod val="120000"/>
                      <a:alpha val="33000"/>
                    </a:srgbClr>
                  </a:outerShdw>
                  <a:reflection blurRad="6350" stA="55000" endA="300" endPos="45500" dir="5400000" sy="-100000" algn="bl" rotWithShape="0"/>
                </a:effectLst>
                <a:uLnTx/>
                <a:uFillTx/>
                <a:latin typeface="Aharoni" pitchFamily="2" charset="-79"/>
                <a:ea typeface="+mj-ea"/>
                <a:cs typeface="Aharoni" pitchFamily="2" charset="-79"/>
                <a:sym typeface="+mn-ea"/>
              </a:rPr>
              <a:t>n</a:t>
            </a:r>
            <a:r>
              <a:rPr kumimoji="0" lang="en-GB" altLang="ko-KR" sz="3900" b="0" i="0" u="none" strike="noStrike" kern="1200" cap="none" spc="0" normalizeH="0" baseline="0" noProof="0" dirty="0">
                <a:ln w="31550" cmpd="sng">
                  <a:solidFill>
                    <a:schemeClr val="tx1">
                      <a:lumMod val="95000"/>
                      <a:lumOff val="5000"/>
                    </a:schemeClr>
                  </a:solidFill>
                  <a:prstDash val="solid"/>
                </a:ln>
                <a:solidFill>
                  <a:srgbClr val="FF0000"/>
                </a:solidFill>
                <a:effectLst>
                  <a:glow rad="228600">
                    <a:schemeClr val="accent6">
                      <a:satMod val="175000"/>
                      <a:alpha val="40000"/>
                    </a:schemeClr>
                  </a:glow>
                  <a:outerShdw blurRad="50800" dist="40000" dir="5400000" algn="tl" rotWithShape="0">
                    <a:srgbClr val="000000">
                      <a:shade val="5000"/>
                      <a:satMod val="120000"/>
                      <a:alpha val="33000"/>
                    </a:srgbClr>
                  </a:outerShdw>
                  <a:reflection blurRad="6350" stA="55000" endA="300" endPos="45500" dir="5400000" sy="-100000" algn="bl" rotWithShape="0"/>
                </a:effectLst>
                <a:uLnTx/>
                <a:uFillTx/>
                <a:latin typeface="Aharoni" pitchFamily="2" charset="-79"/>
                <a:ea typeface="+mj-ea"/>
                <a:cs typeface="Aharoni" pitchFamily="2" charset="-79"/>
                <a:sym typeface="+mn-ea"/>
              </a:rPr>
              <a:t>a</a:t>
            </a:r>
            <a:r>
              <a:rPr kumimoji="0" lang="en-GB" altLang="ko-KR" sz="3900" b="0" i="0" u="none" strike="noStrike" kern="1200" cap="none" spc="0" normalizeH="0" baseline="0" noProof="0" dirty="0">
                <a:ln w="31550" cmpd="sng">
                  <a:solidFill>
                    <a:schemeClr val="tx1">
                      <a:lumMod val="95000"/>
                      <a:lumOff val="5000"/>
                    </a:schemeClr>
                  </a:solidFill>
                  <a:prstDash val="solid"/>
                </a:ln>
                <a:solidFill>
                  <a:schemeClr val="accent2">
                    <a:lumMod val="75000"/>
                  </a:schemeClr>
                </a:solidFill>
                <a:effectLst>
                  <a:glow rad="228600">
                    <a:schemeClr val="accent6">
                      <a:satMod val="175000"/>
                      <a:alpha val="40000"/>
                    </a:schemeClr>
                  </a:glow>
                  <a:outerShdw blurRad="50800" dist="40000" dir="5400000" algn="tl" rotWithShape="0">
                    <a:srgbClr val="000000">
                      <a:shade val="5000"/>
                      <a:satMod val="120000"/>
                      <a:alpha val="33000"/>
                    </a:srgbClr>
                  </a:outerShdw>
                  <a:reflection blurRad="6350" stA="55000" endA="300" endPos="45500" dir="5400000" sy="-100000" algn="bl" rotWithShape="0"/>
                </a:effectLst>
                <a:uLnTx/>
                <a:uFillTx/>
                <a:latin typeface="Aharoni" pitchFamily="2" charset="-79"/>
                <a:ea typeface="+mj-ea"/>
                <a:cs typeface="Aharoni" pitchFamily="2" charset="-79"/>
                <a:sym typeface="+mn-ea"/>
              </a:rPr>
              <a:t>g</a:t>
            </a:r>
            <a:r>
              <a:rPr kumimoji="0" lang="en-GB" altLang="ko-KR" sz="3900" b="0" i="0" u="none" strike="noStrike" kern="1200" cap="none" spc="0" normalizeH="0" baseline="0" noProof="0" dirty="0">
                <a:ln w="31550" cmpd="sng">
                  <a:solidFill>
                    <a:schemeClr val="tx1">
                      <a:lumMod val="95000"/>
                      <a:lumOff val="5000"/>
                    </a:schemeClr>
                  </a:solidFill>
                  <a:prstDash val="solid"/>
                </a:ln>
                <a:solidFill>
                  <a:schemeClr val="accent6">
                    <a:lumMod val="60000"/>
                    <a:lumOff val="40000"/>
                  </a:schemeClr>
                </a:solidFill>
                <a:effectLst>
                  <a:glow rad="228600">
                    <a:schemeClr val="accent6">
                      <a:satMod val="175000"/>
                      <a:alpha val="40000"/>
                    </a:schemeClr>
                  </a:glow>
                  <a:outerShdw blurRad="50800" dist="40000" dir="5400000" algn="tl" rotWithShape="0">
                    <a:srgbClr val="000000">
                      <a:shade val="5000"/>
                      <a:satMod val="120000"/>
                      <a:alpha val="33000"/>
                    </a:srgbClr>
                  </a:outerShdw>
                  <a:reflection blurRad="6350" stA="55000" endA="300" endPos="45500" dir="5400000" sy="-100000" algn="bl" rotWithShape="0"/>
                </a:effectLst>
                <a:uLnTx/>
                <a:uFillTx/>
                <a:latin typeface="Aharoni" pitchFamily="2" charset="-79"/>
                <a:ea typeface="+mj-ea"/>
                <a:cs typeface="Aharoni" pitchFamily="2" charset="-79"/>
                <a:sym typeface="+mn-ea"/>
              </a:rPr>
              <a:t>e</a:t>
            </a:r>
            <a:r>
              <a:rPr kumimoji="0" lang="en-GB" altLang="ko-KR" sz="3900" b="0" i="0" u="none" strike="noStrike" kern="1200" cap="none" spc="0" normalizeH="0" baseline="0" noProof="0" dirty="0">
                <a:ln w="31550" cmpd="sng">
                  <a:solidFill>
                    <a:schemeClr val="tx1">
                      <a:lumMod val="95000"/>
                      <a:lumOff val="5000"/>
                    </a:schemeClr>
                  </a:solidFill>
                  <a:prstDash val="solid"/>
                </a:ln>
                <a:solidFill>
                  <a:schemeClr val="accent2">
                    <a:lumMod val="75000"/>
                  </a:schemeClr>
                </a:solidFill>
                <a:effectLst>
                  <a:glow rad="228600">
                    <a:schemeClr val="accent6">
                      <a:satMod val="175000"/>
                      <a:alpha val="40000"/>
                    </a:schemeClr>
                  </a:glow>
                  <a:outerShdw blurRad="50800" dist="40000" dir="5400000" algn="tl" rotWithShape="0">
                    <a:srgbClr val="000000">
                      <a:shade val="5000"/>
                      <a:satMod val="120000"/>
                      <a:alpha val="33000"/>
                    </a:srgbClr>
                  </a:outerShdw>
                  <a:reflection blurRad="6350" stA="55000" endA="300" endPos="45500" dir="5400000" sy="-100000" algn="bl" rotWithShape="0"/>
                </a:effectLst>
                <a:uLnTx/>
                <a:uFillTx/>
                <a:latin typeface="Aharoni" pitchFamily="2" charset="-79"/>
                <a:ea typeface="+mj-ea"/>
                <a:cs typeface="Aharoni" pitchFamily="2" charset="-79"/>
                <a:sym typeface="+mn-ea"/>
              </a:rPr>
              <a:t> f</a:t>
            </a:r>
            <a:r>
              <a:rPr kumimoji="0" lang="en-GB" altLang="ko-KR" sz="3900" b="0" i="0" u="none" strike="noStrike" kern="1200" cap="none" spc="0" normalizeH="0" baseline="0" noProof="0" dirty="0">
                <a:ln w="31550" cmpd="sng">
                  <a:solidFill>
                    <a:schemeClr val="tx1">
                      <a:lumMod val="95000"/>
                      <a:lumOff val="5000"/>
                    </a:schemeClr>
                  </a:solidFill>
                  <a:prstDash val="solid"/>
                </a:ln>
                <a:solidFill>
                  <a:schemeClr val="accent3">
                    <a:lumMod val="75000"/>
                  </a:schemeClr>
                </a:solidFill>
                <a:effectLst>
                  <a:glow rad="228600">
                    <a:schemeClr val="accent6">
                      <a:satMod val="175000"/>
                      <a:alpha val="40000"/>
                    </a:schemeClr>
                  </a:glow>
                  <a:outerShdw blurRad="50800" dist="40000" dir="5400000" algn="tl" rotWithShape="0">
                    <a:srgbClr val="000000">
                      <a:shade val="5000"/>
                      <a:satMod val="120000"/>
                      <a:alpha val="33000"/>
                    </a:srgbClr>
                  </a:outerShdw>
                  <a:reflection blurRad="6350" stA="55000" endA="300" endPos="45500" dir="5400000" sy="-100000" algn="bl" rotWithShape="0"/>
                </a:effectLst>
                <a:uLnTx/>
                <a:uFillTx/>
                <a:latin typeface="Aharoni" pitchFamily="2" charset="-79"/>
                <a:ea typeface="+mj-ea"/>
                <a:cs typeface="Aharoni" pitchFamily="2" charset="-79"/>
                <a:sym typeface="+mn-ea"/>
              </a:rPr>
              <a:t>o</a:t>
            </a:r>
            <a:r>
              <a:rPr kumimoji="0" lang="en-GB" altLang="ko-KR" sz="3900" b="0" i="0" u="none" strike="noStrike" kern="1200" cap="none" spc="0" normalizeH="0" baseline="0" noProof="0" dirty="0">
                <a:ln w="31550" cmpd="sng">
                  <a:solidFill>
                    <a:schemeClr val="tx1">
                      <a:lumMod val="95000"/>
                      <a:lumOff val="5000"/>
                    </a:schemeClr>
                  </a:solidFill>
                  <a:prstDash val="solid"/>
                </a:ln>
                <a:solidFill>
                  <a:schemeClr val="accent2">
                    <a:lumMod val="75000"/>
                  </a:schemeClr>
                </a:solidFill>
                <a:effectLst>
                  <a:glow rad="228600">
                    <a:schemeClr val="accent6">
                      <a:satMod val="175000"/>
                      <a:alpha val="40000"/>
                    </a:schemeClr>
                  </a:glow>
                  <a:outerShdw blurRad="50800" dist="40000" dir="5400000" algn="tl" rotWithShape="0">
                    <a:srgbClr val="000000">
                      <a:shade val="5000"/>
                      <a:satMod val="120000"/>
                      <a:alpha val="33000"/>
                    </a:srgbClr>
                  </a:outerShdw>
                  <a:reflection blurRad="6350" stA="55000" endA="300" endPos="45500" dir="5400000" sy="-100000" algn="bl" rotWithShape="0"/>
                </a:effectLst>
                <a:uLnTx/>
                <a:uFillTx/>
                <a:latin typeface="Aharoni" pitchFamily="2" charset="-79"/>
                <a:ea typeface="+mj-ea"/>
                <a:cs typeface="Aharoni" pitchFamily="2" charset="-79"/>
                <a:sym typeface="+mn-ea"/>
              </a:rPr>
              <a:t>r </a:t>
            </a:r>
            <a:r>
              <a:rPr kumimoji="0" lang="en-GB" altLang="ko-KR" sz="3900" b="0" i="0" u="none" strike="noStrike" kern="1200" cap="none" spc="0" normalizeH="0" baseline="0" noProof="0" dirty="0">
                <a:ln w="31550" cmpd="sng">
                  <a:solidFill>
                    <a:schemeClr val="tx1">
                      <a:lumMod val="95000"/>
                      <a:lumOff val="5000"/>
                    </a:schemeClr>
                  </a:solidFill>
                  <a:prstDash val="solid"/>
                </a:ln>
                <a:solidFill>
                  <a:schemeClr val="accent5"/>
                </a:solidFill>
                <a:effectLst>
                  <a:glow rad="228600">
                    <a:schemeClr val="accent6">
                      <a:satMod val="175000"/>
                      <a:alpha val="40000"/>
                    </a:schemeClr>
                  </a:glow>
                  <a:outerShdw blurRad="50800" dist="40000" dir="5400000" algn="tl" rotWithShape="0">
                    <a:srgbClr val="000000">
                      <a:shade val="5000"/>
                      <a:satMod val="120000"/>
                      <a:alpha val="33000"/>
                    </a:srgbClr>
                  </a:outerShdw>
                  <a:reflection blurRad="6350" stA="55000" endA="300" endPos="45500" dir="5400000" sy="-100000" algn="bl" rotWithShape="0"/>
                </a:effectLst>
                <a:uLnTx/>
                <a:uFillTx/>
                <a:latin typeface="Aharoni" pitchFamily="2" charset="-79"/>
                <a:ea typeface="+mj-ea"/>
                <a:cs typeface="Aharoni" pitchFamily="2" charset="-79"/>
                <a:sym typeface="+mn-ea"/>
              </a:rPr>
              <a:t>C</a:t>
            </a:r>
            <a:r>
              <a:rPr kumimoji="0" lang="en-GB" altLang="ko-KR" sz="3900" b="0" i="0" u="none" strike="noStrike" kern="1200" cap="none" spc="0" normalizeH="0" baseline="0" noProof="0" dirty="0">
                <a:ln w="31550" cmpd="sng">
                  <a:solidFill>
                    <a:schemeClr val="tx1">
                      <a:lumMod val="95000"/>
                      <a:lumOff val="5000"/>
                    </a:schemeClr>
                  </a:solidFill>
                  <a:prstDash val="solid"/>
                </a:ln>
                <a:solidFill>
                  <a:schemeClr val="accent2">
                    <a:lumMod val="75000"/>
                  </a:schemeClr>
                </a:solidFill>
                <a:effectLst>
                  <a:glow rad="228600">
                    <a:schemeClr val="accent6">
                      <a:satMod val="175000"/>
                      <a:alpha val="40000"/>
                    </a:schemeClr>
                  </a:glow>
                  <a:outerShdw blurRad="50800" dist="40000" dir="5400000" algn="tl" rotWithShape="0">
                    <a:srgbClr val="000000">
                      <a:shade val="5000"/>
                      <a:satMod val="120000"/>
                      <a:alpha val="33000"/>
                    </a:srgbClr>
                  </a:outerShdw>
                  <a:reflection blurRad="6350" stA="55000" endA="300" endPos="45500" dir="5400000" sy="-100000" algn="bl" rotWithShape="0"/>
                </a:effectLst>
                <a:uLnTx/>
                <a:uFillTx/>
                <a:latin typeface="Aharoni" pitchFamily="2" charset="-79"/>
                <a:ea typeface="+mj-ea"/>
                <a:cs typeface="Aharoni" pitchFamily="2" charset="-79"/>
                <a:sym typeface="+mn-ea"/>
              </a:rPr>
              <a:t>l</a:t>
            </a:r>
            <a:r>
              <a:rPr kumimoji="0" lang="en-GB" altLang="ko-KR" sz="3900" b="0" i="0" u="none" strike="noStrike" kern="1200" cap="none" spc="0" normalizeH="0" baseline="0" noProof="0" dirty="0">
                <a:ln w="31550" cmpd="sng">
                  <a:solidFill>
                    <a:schemeClr val="tx1">
                      <a:lumMod val="95000"/>
                      <a:lumOff val="5000"/>
                    </a:schemeClr>
                  </a:solidFill>
                  <a:prstDash val="solid"/>
                </a:ln>
                <a:solidFill>
                  <a:schemeClr val="accent6">
                    <a:lumMod val="40000"/>
                    <a:lumOff val="60000"/>
                  </a:schemeClr>
                </a:solidFill>
                <a:effectLst>
                  <a:glow rad="228600">
                    <a:schemeClr val="accent6">
                      <a:satMod val="175000"/>
                      <a:alpha val="40000"/>
                    </a:schemeClr>
                  </a:glow>
                  <a:outerShdw blurRad="50800" dist="40000" dir="5400000" algn="tl" rotWithShape="0">
                    <a:srgbClr val="000000">
                      <a:shade val="5000"/>
                      <a:satMod val="120000"/>
                      <a:alpha val="33000"/>
                    </a:srgbClr>
                  </a:outerShdw>
                  <a:reflection blurRad="6350" stA="55000" endA="300" endPos="45500" dir="5400000" sy="-100000" algn="bl" rotWithShape="0"/>
                </a:effectLst>
                <a:uLnTx/>
                <a:uFillTx/>
                <a:latin typeface="Aharoni" pitchFamily="2" charset="-79"/>
                <a:ea typeface="+mj-ea"/>
                <a:cs typeface="Aharoni" pitchFamily="2" charset="-79"/>
                <a:sym typeface="+mn-ea"/>
              </a:rPr>
              <a:t>o</a:t>
            </a:r>
            <a:r>
              <a:rPr kumimoji="0" lang="en-GB" altLang="ko-KR" sz="3900" b="0" i="0" u="none" strike="noStrike" kern="1200" cap="none" spc="0" normalizeH="0" baseline="0" noProof="0" dirty="0">
                <a:ln w="31550" cmpd="sng">
                  <a:solidFill>
                    <a:schemeClr val="tx1">
                      <a:lumMod val="95000"/>
                      <a:lumOff val="5000"/>
                    </a:schemeClr>
                  </a:solidFill>
                  <a:prstDash val="solid"/>
                </a:ln>
                <a:solidFill>
                  <a:schemeClr val="accent2">
                    <a:lumMod val="75000"/>
                  </a:schemeClr>
                </a:solidFill>
                <a:effectLst>
                  <a:glow rad="228600">
                    <a:schemeClr val="accent6">
                      <a:satMod val="175000"/>
                      <a:alpha val="40000"/>
                    </a:schemeClr>
                  </a:glow>
                  <a:outerShdw blurRad="50800" dist="40000" dir="5400000" algn="tl" rotWithShape="0">
                    <a:srgbClr val="000000">
                      <a:shade val="5000"/>
                      <a:satMod val="120000"/>
                      <a:alpha val="33000"/>
                    </a:srgbClr>
                  </a:outerShdw>
                  <a:reflection blurRad="6350" stA="55000" endA="300" endPos="45500" dir="5400000" sy="-100000" algn="bl" rotWithShape="0"/>
                </a:effectLst>
                <a:uLnTx/>
                <a:uFillTx/>
                <a:latin typeface="Aharoni" pitchFamily="2" charset="-79"/>
                <a:ea typeface="+mj-ea"/>
                <a:cs typeface="Aharoni" pitchFamily="2" charset="-79"/>
                <a:sym typeface="+mn-ea"/>
              </a:rPr>
              <a:t>t</a:t>
            </a:r>
            <a:r>
              <a:rPr kumimoji="0" lang="en-GB" altLang="ko-KR" sz="3900" b="0" i="0" u="none" strike="noStrike" kern="1200" cap="none" spc="0" normalizeH="0" baseline="0" noProof="0" dirty="0">
                <a:ln w="31550" cmpd="sng">
                  <a:solidFill>
                    <a:schemeClr val="tx1">
                      <a:lumMod val="95000"/>
                      <a:lumOff val="5000"/>
                    </a:schemeClr>
                  </a:solidFill>
                  <a:prstDash val="solid"/>
                </a:ln>
                <a:solidFill>
                  <a:srgbClr val="FF0000"/>
                </a:solidFill>
                <a:effectLst>
                  <a:glow rad="228600">
                    <a:schemeClr val="accent6">
                      <a:satMod val="175000"/>
                      <a:alpha val="40000"/>
                    </a:schemeClr>
                  </a:glow>
                  <a:outerShdw blurRad="50800" dist="40000" dir="5400000" algn="tl" rotWithShape="0">
                    <a:srgbClr val="000000">
                      <a:shade val="5000"/>
                      <a:satMod val="120000"/>
                      <a:alpha val="33000"/>
                    </a:srgbClr>
                  </a:outerShdw>
                  <a:reflection blurRad="6350" stA="55000" endA="300" endPos="45500" dir="5400000" sy="-100000" algn="bl" rotWithShape="0"/>
                </a:effectLst>
                <a:uLnTx/>
                <a:uFillTx/>
                <a:latin typeface="Aharoni" pitchFamily="2" charset="-79"/>
                <a:ea typeface="+mj-ea"/>
                <a:cs typeface="Aharoni" pitchFamily="2" charset="-79"/>
                <a:sym typeface="+mn-ea"/>
              </a:rPr>
              <a:t>h</a:t>
            </a:r>
            <a:r>
              <a:rPr kumimoji="0" lang="en-GB" altLang="ko-KR" sz="3900" b="0" i="0" u="none" strike="noStrike" kern="1200" cap="none" spc="0" normalizeH="0" baseline="0" noProof="0" dirty="0">
                <a:ln w="31550" cmpd="sng">
                  <a:solidFill>
                    <a:schemeClr val="tx1">
                      <a:lumMod val="95000"/>
                      <a:lumOff val="5000"/>
                    </a:schemeClr>
                  </a:solidFill>
                  <a:prstDash val="solid"/>
                </a:ln>
                <a:solidFill>
                  <a:schemeClr val="accent2">
                    <a:lumMod val="75000"/>
                  </a:schemeClr>
                </a:solidFill>
                <a:effectLst>
                  <a:glow rad="228600">
                    <a:schemeClr val="accent6">
                      <a:satMod val="175000"/>
                      <a:alpha val="40000"/>
                    </a:schemeClr>
                  </a:glow>
                  <a:outerShdw blurRad="50800" dist="40000" dir="5400000" algn="tl" rotWithShape="0">
                    <a:srgbClr val="000000">
                      <a:shade val="5000"/>
                      <a:satMod val="120000"/>
                      <a:alpha val="33000"/>
                    </a:srgbClr>
                  </a:outerShdw>
                  <a:reflection blurRad="6350" stA="55000" endA="300" endPos="45500" dir="5400000" sy="-100000" algn="bl" rotWithShape="0"/>
                </a:effectLst>
                <a:uLnTx/>
                <a:uFillTx/>
                <a:latin typeface="Aharoni" pitchFamily="2" charset="-79"/>
                <a:ea typeface="+mj-ea"/>
                <a:cs typeface="Aharoni" pitchFamily="2" charset="-79"/>
                <a:sym typeface="+mn-ea"/>
              </a:rPr>
              <a:t>e </a:t>
            </a:r>
            <a:r>
              <a:rPr kumimoji="0" lang="en-GB" altLang="ko-KR" sz="3900" b="0" i="0" u="none" strike="noStrike" kern="1200" cap="none" spc="0" normalizeH="0" baseline="0" noProof="0" dirty="0">
                <a:ln w="31550" cmpd="sng">
                  <a:solidFill>
                    <a:schemeClr val="tx1">
                      <a:lumMod val="95000"/>
                      <a:lumOff val="5000"/>
                    </a:schemeClr>
                  </a:solidFill>
                  <a:prstDash val="solid"/>
                </a:ln>
                <a:solidFill>
                  <a:srgbClr val="00B050"/>
                </a:solidFill>
                <a:effectLst>
                  <a:glow rad="228600">
                    <a:schemeClr val="accent6">
                      <a:satMod val="175000"/>
                      <a:alpha val="40000"/>
                    </a:schemeClr>
                  </a:glow>
                  <a:outerShdw blurRad="50800" dist="40000" dir="5400000" algn="tl" rotWithShape="0">
                    <a:srgbClr val="000000">
                      <a:shade val="5000"/>
                      <a:satMod val="120000"/>
                      <a:alpha val="33000"/>
                    </a:srgbClr>
                  </a:outerShdw>
                  <a:reflection blurRad="6350" stA="55000" endA="300" endPos="45500" dir="5400000" sy="-100000" algn="bl" rotWithShape="0"/>
                </a:effectLst>
                <a:uLnTx/>
                <a:uFillTx/>
                <a:latin typeface="Aharoni" pitchFamily="2" charset="-79"/>
                <a:ea typeface="+mj-ea"/>
                <a:cs typeface="Aharoni" pitchFamily="2" charset="-79"/>
                <a:sym typeface="+mn-ea"/>
              </a:rPr>
              <a:t>&amp;</a:t>
            </a:r>
            <a:r>
              <a:rPr kumimoji="0" lang="en-GB" altLang="ko-KR" sz="3900" b="0" i="0" u="none" strike="noStrike" kern="1200" cap="none" spc="0" normalizeH="0" baseline="0" noProof="0" dirty="0">
                <a:ln w="31550" cmpd="sng">
                  <a:solidFill>
                    <a:schemeClr val="tx1">
                      <a:lumMod val="95000"/>
                      <a:lumOff val="5000"/>
                    </a:schemeClr>
                  </a:solidFill>
                  <a:prstDash val="solid"/>
                </a:ln>
                <a:solidFill>
                  <a:schemeClr val="accent2">
                    <a:lumMod val="75000"/>
                  </a:schemeClr>
                </a:solidFill>
                <a:effectLst>
                  <a:glow rad="228600">
                    <a:schemeClr val="accent6">
                      <a:satMod val="175000"/>
                      <a:alpha val="40000"/>
                    </a:schemeClr>
                  </a:glow>
                  <a:outerShdw blurRad="50800" dist="40000" dir="5400000" algn="tl" rotWithShape="0">
                    <a:srgbClr val="000000">
                      <a:shade val="5000"/>
                      <a:satMod val="120000"/>
                      <a:alpha val="33000"/>
                    </a:srgbClr>
                  </a:outerShdw>
                  <a:reflection blurRad="6350" stA="55000" endA="300" endPos="45500" dir="5400000" sy="-100000" algn="bl" rotWithShape="0"/>
                </a:effectLst>
                <a:uLnTx/>
                <a:uFillTx/>
                <a:latin typeface="Aharoni" pitchFamily="2" charset="-79"/>
                <a:ea typeface="+mj-ea"/>
                <a:cs typeface="Aharoni" pitchFamily="2" charset="-79"/>
                <a:sym typeface="+mn-ea"/>
              </a:rPr>
              <a:t> F</a:t>
            </a:r>
            <a:r>
              <a:rPr kumimoji="0" lang="en-GB" altLang="ko-KR" sz="3900" b="0" i="0" u="none" strike="noStrike" kern="1200" cap="none" spc="0" normalizeH="0" baseline="0" noProof="0" dirty="0">
                <a:ln w="31550" cmpd="sng">
                  <a:solidFill>
                    <a:schemeClr val="tx1">
                      <a:lumMod val="95000"/>
                      <a:lumOff val="5000"/>
                    </a:schemeClr>
                  </a:solidFill>
                  <a:prstDash val="solid"/>
                </a:ln>
                <a:solidFill>
                  <a:srgbClr val="FFFF00"/>
                </a:solidFill>
                <a:effectLst>
                  <a:glow rad="228600">
                    <a:schemeClr val="accent6">
                      <a:satMod val="175000"/>
                      <a:alpha val="40000"/>
                    </a:schemeClr>
                  </a:glow>
                  <a:outerShdw blurRad="50800" dist="40000" dir="5400000" algn="tl" rotWithShape="0">
                    <a:srgbClr val="000000">
                      <a:shade val="5000"/>
                      <a:satMod val="120000"/>
                      <a:alpha val="33000"/>
                    </a:srgbClr>
                  </a:outerShdw>
                  <a:reflection blurRad="6350" stA="55000" endA="300" endPos="45500" dir="5400000" sy="-100000" algn="bl" rotWithShape="0"/>
                </a:effectLst>
                <a:uLnTx/>
                <a:uFillTx/>
                <a:latin typeface="Aharoni" pitchFamily="2" charset="-79"/>
                <a:ea typeface="+mj-ea"/>
                <a:cs typeface="Aharoni" pitchFamily="2" charset="-79"/>
                <a:sym typeface="+mn-ea"/>
              </a:rPr>
              <a:t>a</a:t>
            </a:r>
            <a:r>
              <a:rPr kumimoji="0" lang="en-GB" altLang="ko-KR" sz="3900" b="0" i="0" u="none" strike="noStrike" kern="1200" cap="none" spc="0" normalizeH="0" baseline="0" noProof="0" dirty="0">
                <a:ln w="31550" cmpd="sng">
                  <a:solidFill>
                    <a:schemeClr val="tx1">
                      <a:lumMod val="95000"/>
                      <a:lumOff val="5000"/>
                    </a:schemeClr>
                  </a:solidFill>
                  <a:prstDash val="solid"/>
                </a:ln>
                <a:solidFill>
                  <a:schemeClr val="accent2">
                    <a:lumMod val="75000"/>
                  </a:schemeClr>
                </a:solidFill>
                <a:effectLst>
                  <a:glow rad="228600">
                    <a:schemeClr val="accent6">
                      <a:satMod val="175000"/>
                      <a:alpha val="40000"/>
                    </a:schemeClr>
                  </a:glow>
                  <a:outerShdw blurRad="50800" dist="40000" dir="5400000" algn="tl" rotWithShape="0">
                    <a:srgbClr val="000000">
                      <a:shade val="5000"/>
                      <a:satMod val="120000"/>
                      <a:alpha val="33000"/>
                    </a:srgbClr>
                  </a:outerShdw>
                  <a:reflection blurRad="6350" stA="55000" endA="300" endPos="45500" dir="5400000" sy="-100000" algn="bl" rotWithShape="0"/>
                </a:effectLst>
                <a:uLnTx/>
                <a:uFillTx/>
                <a:latin typeface="Aharoni" pitchFamily="2" charset="-79"/>
                <a:ea typeface="+mj-ea"/>
                <a:cs typeface="Aharoni" pitchFamily="2" charset="-79"/>
                <a:sym typeface="+mn-ea"/>
              </a:rPr>
              <a:t>s</a:t>
            </a:r>
            <a:r>
              <a:rPr kumimoji="0" lang="en-GB" altLang="ko-KR" sz="3900" b="0" i="0" u="none" strike="noStrike" kern="1200" cap="none" spc="0" normalizeH="0" baseline="0" noProof="0" dirty="0">
                <a:ln w="31550" cmpd="sng">
                  <a:solidFill>
                    <a:schemeClr val="tx1">
                      <a:lumMod val="95000"/>
                      <a:lumOff val="5000"/>
                    </a:schemeClr>
                  </a:solidFill>
                  <a:prstDash val="solid"/>
                </a:ln>
                <a:solidFill>
                  <a:srgbClr val="00B0F0"/>
                </a:solidFill>
                <a:effectLst>
                  <a:glow rad="228600">
                    <a:schemeClr val="accent6">
                      <a:satMod val="175000"/>
                      <a:alpha val="40000"/>
                    </a:schemeClr>
                  </a:glow>
                  <a:outerShdw blurRad="50800" dist="40000" dir="5400000" algn="tl" rotWithShape="0">
                    <a:srgbClr val="000000">
                      <a:shade val="5000"/>
                      <a:satMod val="120000"/>
                      <a:alpha val="33000"/>
                    </a:srgbClr>
                  </a:outerShdw>
                  <a:reflection blurRad="6350" stA="55000" endA="300" endPos="45500" dir="5400000" sy="-100000" algn="bl" rotWithShape="0"/>
                </a:effectLst>
                <a:uLnTx/>
                <a:uFillTx/>
                <a:latin typeface="Aharoni" pitchFamily="2" charset="-79"/>
                <a:ea typeface="+mj-ea"/>
                <a:cs typeface="Aharoni" pitchFamily="2" charset="-79"/>
                <a:sym typeface="+mn-ea"/>
              </a:rPr>
              <a:t>h</a:t>
            </a:r>
            <a:r>
              <a:rPr kumimoji="0" lang="en-GB" altLang="ko-KR" sz="3900" b="0" i="0" u="none" strike="noStrike" kern="1200" cap="none" spc="0" normalizeH="0" baseline="0" noProof="0" dirty="0">
                <a:ln w="31550" cmpd="sng">
                  <a:solidFill>
                    <a:schemeClr val="tx1">
                      <a:lumMod val="95000"/>
                      <a:lumOff val="5000"/>
                    </a:schemeClr>
                  </a:solidFill>
                  <a:prstDash val="solid"/>
                </a:ln>
                <a:solidFill>
                  <a:schemeClr val="accent2">
                    <a:lumMod val="75000"/>
                  </a:schemeClr>
                </a:solidFill>
                <a:effectLst>
                  <a:glow rad="228600">
                    <a:schemeClr val="accent6">
                      <a:satMod val="175000"/>
                      <a:alpha val="40000"/>
                    </a:schemeClr>
                  </a:glow>
                  <a:outerShdw blurRad="50800" dist="40000" dir="5400000" algn="tl" rotWithShape="0">
                    <a:srgbClr val="000000">
                      <a:shade val="5000"/>
                      <a:satMod val="120000"/>
                      <a:alpha val="33000"/>
                    </a:srgbClr>
                  </a:outerShdw>
                  <a:reflection blurRad="6350" stA="55000" endA="300" endPos="45500" dir="5400000" sy="-100000" algn="bl" rotWithShape="0"/>
                </a:effectLst>
                <a:uLnTx/>
                <a:uFillTx/>
                <a:latin typeface="Aharoni" pitchFamily="2" charset="-79"/>
                <a:ea typeface="+mj-ea"/>
                <a:cs typeface="Aharoni" pitchFamily="2" charset="-79"/>
                <a:sym typeface="+mn-ea"/>
              </a:rPr>
              <a:t>i</a:t>
            </a:r>
            <a:r>
              <a:rPr kumimoji="0" lang="en-GB" altLang="ko-KR" sz="3900" b="0" i="0" u="none" strike="noStrike" kern="1200" cap="none" spc="0" normalizeH="0" baseline="0" noProof="0" dirty="0">
                <a:ln w="31550" cmpd="sng">
                  <a:solidFill>
                    <a:schemeClr val="tx1">
                      <a:lumMod val="95000"/>
                      <a:lumOff val="5000"/>
                    </a:schemeClr>
                  </a:solidFill>
                  <a:prstDash val="solid"/>
                </a:ln>
                <a:solidFill>
                  <a:srgbClr val="FF0000"/>
                </a:solidFill>
                <a:effectLst>
                  <a:glow rad="228600">
                    <a:schemeClr val="accent6">
                      <a:satMod val="175000"/>
                      <a:alpha val="40000"/>
                    </a:schemeClr>
                  </a:glow>
                  <a:outerShdw blurRad="50800" dist="40000" dir="5400000" algn="tl" rotWithShape="0">
                    <a:srgbClr val="000000">
                      <a:shade val="5000"/>
                      <a:satMod val="120000"/>
                      <a:alpha val="33000"/>
                    </a:srgbClr>
                  </a:outerShdw>
                  <a:reflection blurRad="6350" stA="55000" endA="300" endPos="45500" dir="5400000" sy="-100000" algn="bl" rotWithShape="0"/>
                </a:effectLst>
                <a:uLnTx/>
                <a:uFillTx/>
                <a:latin typeface="Aharoni" pitchFamily="2" charset="-79"/>
                <a:ea typeface="+mj-ea"/>
                <a:cs typeface="Aharoni" pitchFamily="2" charset="-79"/>
                <a:sym typeface="+mn-ea"/>
              </a:rPr>
              <a:t>o</a:t>
            </a:r>
            <a:r>
              <a:rPr kumimoji="0" lang="en-GB" altLang="ko-KR" sz="3900" b="0" i="0" u="none" strike="noStrike" kern="1200" cap="none" spc="0" normalizeH="0" baseline="0" noProof="0" dirty="0">
                <a:ln w="31550" cmpd="sng">
                  <a:solidFill>
                    <a:schemeClr val="tx1">
                      <a:lumMod val="95000"/>
                      <a:lumOff val="5000"/>
                    </a:schemeClr>
                  </a:solidFill>
                  <a:prstDash val="solid"/>
                </a:ln>
                <a:solidFill>
                  <a:schemeClr val="accent2">
                    <a:lumMod val="75000"/>
                  </a:schemeClr>
                </a:solidFill>
                <a:effectLst>
                  <a:glow rad="228600">
                    <a:schemeClr val="accent6">
                      <a:satMod val="175000"/>
                      <a:alpha val="40000"/>
                    </a:schemeClr>
                  </a:glow>
                  <a:outerShdw blurRad="50800" dist="40000" dir="5400000" algn="tl" rotWithShape="0">
                    <a:srgbClr val="000000">
                      <a:shade val="5000"/>
                      <a:satMod val="120000"/>
                      <a:alpha val="33000"/>
                    </a:srgbClr>
                  </a:outerShdw>
                  <a:reflection blurRad="6350" stA="55000" endA="300" endPos="45500" dir="5400000" sy="-100000" algn="bl" rotWithShape="0"/>
                </a:effectLst>
                <a:uLnTx/>
                <a:uFillTx/>
                <a:latin typeface="Aharoni" pitchFamily="2" charset="-79"/>
                <a:ea typeface="+mj-ea"/>
                <a:cs typeface="Aharoni" pitchFamily="2" charset="-79"/>
                <a:sym typeface="+mn-ea"/>
              </a:rPr>
              <a:t>n </a:t>
            </a:r>
            <a:r>
              <a:rPr kumimoji="0" lang="en-GB" altLang="ko-KR" sz="3900" b="0" i="0" u="none" strike="noStrike" kern="1200" cap="none" spc="0" normalizeH="0" baseline="0" noProof="0" dirty="0">
                <a:ln w="31550" cmpd="sng">
                  <a:solidFill>
                    <a:schemeClr val="tx1">
                      <a:lumMod val="95000"/>
                      <a:lumOff val="5000"/>
                    </a:schemeClr>
                  </a:solidFill>
                  <a:prstDash val="solid"/>
                </a:ln>
                <a:solidFill>
                  <a:srgbClr val="00B050"/>
                </a:solidFill>
                <a:effectLst>
                  <a:glow rad="228600">
                    <a:schemeClr val="accent6">
                      <a:satMod val="175000"/>
                      <a:alpha val="40000"/>
                    </a:schemeClr>
                  </a:glow>
                  <a:outerShdw blurRad="50800" dist="40000" dir="5400000" algn="tl" rotWithShape="0">
                    <a:srgbClr val="000000">
                      <a:shade val="5000"/>
                      <a:satMod val="120000"/>
                      <a:alpha val="33000"/>
                    </a:srgbClr>
                  </a:outerShdw>
                  <a:reflection blurRad="6350" stA="55000" endA="300" endPos="45500" dir="5400000" sy="-100000" algn="bl" rotWithShape="0"/>
                </a:effectLst>
                <a:uLnTx/>
                <a:uFillTx/>
                <a:latin typeface="Aharoni" pitchFamily="2" charset="-79"/>
                <a:ea typeface="+mj-ea"/>
                <a:cs typeface="Aharoni" pitchFamily="2" charset="-79"/>
                <a:sym typeface="+mn-ea"/>
              </a:rPr>
              <a:t>R</a:t>
            </a:r>
            <a:r>
              <a:rPr kumimoji="0" lang="en-GB" altLang="ko-KR" sz="3900" b="0" i="0" u="none" strike="noStrike" kern="1200" cap="none" spc="0" normalizeH="0" baseline="0" noProof="0" dirty="0">
                <a:ln w="31550" cmpd="sng">
                  <a:solidFill>
                    <a:schemeClr val="tx1">
                      <a:lumMod val="95000"/>
                      <a:lumOff val="5000"/>
                    </a:schemeClr>
                  </a:solidFill>
                  <a:prstDash val="solid"/>
                </a:ln>
                <a:solidFill>
                  <a:schemeClr val="accent2">
                    <a:lumMod val="75000"/>
                  </a:schemeClr>
                </a:solidFill>
                <a:effectLst>
                  <a:glow rad="228600">
                    <a:schemeClr val="accent6">
                      <a:satMod val="175000"/>
                      <a:alpha val="40000"/>
                    </a:schemeClr>
                  </a:glow>
                  <a:outerShdw blurRad="50800" dist="40000" dir="5400000" algn="tl" rotWithShape="0">
                    <a:srgbClr val="000000">
                      <a:shade val="5000"/>
                      <a:satMod val="120000"/>
                      <a:alpha val="33000"/>
                    </a:srgbClr>
                  </a:outerShdw>
                  <a:reflection blurRad="6350" stA="55000" endA="300" endPos="45500" dir="5400000" sy="-100000" algn="bl" rotWithShape="0"/>
                </a:effectLst>
                <a:uLnTx/>
                <a:uFillTx/>
                <a:latin typeface="Aharoni" pitchFamily="2" charset="-79"/>
                <a:ea typeface="+mj-ea"/>
                <a:cs typeface="Aharoni" pitchFamily="2" charset="-79"/>
                <a:sym typeface="+mn-ea"/>
              </a:rPr>
              <a:t>e</a:t>
            </a:r>
            <a:r>
              <a:rPr kumimoji="0" lang="en-GB" altLang="ko-KR" sz="3900" b="0" i="0" u="none" strike="noStrike" kern="1200" cap="none" spc="0" normalizeH="0" baseline="0" noProof="0" dirty="0">
                <a:ln w="31550" cmpd="sng">
                  <a:solidFill>
                    <a:schemeClr val="tx1">
                      <a:lumMod val="95000"/>
                      <a:lumOff val="5000"/>
                    </a:schemeClr>
                  </a:solidFill>
                  <a:prstDash val="solid"/>
                </a:ln>
                <a:solidFill>
                  <a:srgbClr val="FFC000"/>
                </a:solidFill>
                <a:effectLst>
                  <a:glow rad="228600">
                    <a:schemeClr val="accent6">
                      <a:satMod val="175000"/>
                      <a:alpha val="40000"/>
                    </a:schemeClr>
                  </a:glow>
                  <a:outerShdw blurRad="50800" dist="40000" dir="5400000" algn="tl" rotWithShape="0">
                    <a:srgbClr val="000000">
                      <a:shade val="5000"/>
                      <a:satMod val="120000"/>
                      <a:alpha val="33000"/>
                    </a:srgbClr>
                  </a:outerShdw>
                  <a:reflection blurRad="6350" stA="55000" endA="300" endPos="45500" dir="5400000" sy="-100000" algn="bl" rotWithShape="0"/>
                </a:effectLst>
                <a:uLnTx/>
                <a:uFillTx/>
                <a:latin typeface="Aharoni" pitchFamily="2" charset="-79"/>
                <a:ea typeface="+mj-ea"/>
                <a:cs typeface="Aharoni" pitchFamily="2" charset="-79"/>
                <a:sym typeface="+mn-ea"/>
              </a:rPr>
              <a:t>t</a:t>
            </a:r>
            <a:r>
              <a:rPr kumimoji="0" lang="en-GB" altLang="ko-KR" sz="3900" b="0" i="0" u="none" strike="noStrike" kern="1200" cap="none" spc="0" normalizeH="0" baseline="0" noProof="0" dirty="0">
                <a:ln w="31550" cmpd="sng">
                  <a:solidFill>
                    <a:schemeClr val="tx1">
                      <a:lumMod val="95000"/>
                      <a:lumOff val="5000"/>
                    </a:schemeClr>
                  </a:solidFill>
                  <a:prstDash val="solid"/>
                </a:ln>
                <a:solidFill>
                  <a:schemeClr val="accent2">
                    <a:lumMod val="75000"/>
                  </a:schemeClr>
                </a:solidFill>
                <a:effectLst>
                  <a:glow rad="228600">
                    <a:schemeClr val="accent6">
                      <a:satMod val="175000"/>
                      <a:alpha val="40000"/>
                    </a:schemeClr>
                  </a:glow>
                  <a:outerShdw blurRad="50800" dist="40000" dir="5400000" algn="tl" rotWithShape="0">
                    <a:srgbClr val="000000">
                      <a:shade val="5000"/>
                      <a:satMod val="120000"/>
                      <a:alpha val="33000"/>
                    </a:srgbClr>
                  </a:outerShdw>
                  <a:reflection blurRad="6350" stA="55000" endA="300" endPos="45500" dir="5400000" sy="-100000" algn="bl" rotWithShape="0"/>
                </a:effectLst>
                <a:uLnTx/>
                <a:uFillTx/>
                <a:latin typeface="Aharoni" pitchFamily="2" charset="-79"/>
                <a:ea typeface="+mj-ea"/>
                <a:cs typeface="Aharoni" pitchFamily="2" charset="-79"/>
                <a:sym typeface="+mn-ea"/>
              </a:rPr>
              <a:t>a</a:t>
            </a:r>
            <a:r>
              <a:rPr kumimoji="0" lang="en-GB" altLang="ko-KR" sz="3900" b="0" i="0" u="none" strike="noStrike" kern="1200" cap="none" spc="0" normalizeH="0" baseline="0" noProof="0" dirty="0">
                <a:ln w="31550" cmpd="sng">
                  <a:solidFill>
                    <a:schemeClr val="tx1">
                      <a:lumMod val="95000"/>
                      <a:lumOff val="5000"/>
                    </a:schemeClr>
                  </a:solidFill>
                  <a:prstDash val="solid"/>
                </a:ln>
                <a:solidFill>
                  <a:srgbClr val="0070C0"/>
                </a:solidFill>
                <a:effectLst>
                  <a:glow rad="228600">
                    <a:schemeClr val="accent6">
                      <a:satMod val="175000"/>
                      <a:alpha val="40000"/>
                    </a:schemeClr>
                  </a:glow>
                  <a:outerShdw blurRad="50800" dist="40000" dir="5400000" algn="tl" rotWithShape="0">
                    <a:srgbClr val="000000">
                      <a:shade val="5000"/>
                      <a:satMod val="120000"/>
                      <a:alpha val="33000"/>
                    </a:srgbClr>
                  </a:outerShdw>
                  <a:reflection blurRad="6350" stA="55000" endA="300" endPos="45500" dir="5400000" sy="-100000" algn="bl" rotWithShape="0"/>
                </a:effectLst>
                <a:uLnTx/>
                <a:uFillTx/>
                <a:latin typeface="Aharoni" pitchFamily="2" charset="-79"/>
                <a:ea typeface="+mj-ea"/>
                <a:cs typeface="Aharoni" pitchFamily="2" charset="-79"/>
                <a:sym typeface="+mn-ea"/>
              </a:rPr>
              <a:t>i</a:t>
            </a:r>
            <a:r>
              <a:rPr kumimoji="0" lang="en-GB" altLang="ko-KR" sz="3900" b="0" i="0" u="none" strike="noStrike" kern="1200" cap="none" spc="0" normalizeH="0" baseline="0" noProof="0" dirty="0">
                <a:ln w="31550" cmpd="sng">
                  <a:solidFill>
                    <a:schemeClr val="tx1">
                      <a:lumMod val="95000"/>
                      <a:lumOff val="5000"/>
                    </a:schemeClr>
                  </a:solidFill>
                  <a:prstDash val="solid"/>
                </a:ln>
                <a:solidFill>
                  <a:schemeClr val="accent2">
                    <a:lumMod val="75000"/>
                  </a:schemeClr>
                </a:solidFill>
                <a:effectLst>
                  <a:glow rad="228600">
                    <a:schemeClr val="accent6">
                      <a:satMod val="175000"/>
                      <a:alpha val="40000"/>
                    </a:schemeClr>
                  </a:glow>
                  <a:outerShdw blurRad="50800" dist="40000" dir="5400000" algn="tl" rotWithShape="0">
                    <a:srgbClr val="000000">
                      <a:shade val="5000"/>
                      <a:satMod val="120000"/>
                      <a:alpha val="33000"/>
                    </a:srgbClr>
                  </a:outerShdw>
                  <a:reflection blurRad="6350" stA="55000" endA="300" endPos="45500" dir="5400000" sy="-100000" algn="bl" rotWithShape="0"/>
                </a:effectLst>
                <a:uLnTx/>
                <a:uFillTx/>
                <a:latin typeface="Aharoni" pitchFamily="2" charset="-79"/>
                <a:ea typeface="+mj-ea"/>
                <a:cs typeface="Aharoni" pitchFamily="2" charset="-79"/>
                <a:sym typeface="+mn-ea"/>
              </a:rPr>
              <a:t>l</a:t>
            </a:r>
            <a:r>
              <a:rPr kumimoji="0" lang="en-GB" altLang="ko-KR" sz="3900" b="0" i="0" u="none" strike="noStrike" kern="1200" cap="none" spc="0" normalizeH="0" baseline="0" noProof="0" dirty="0">
                <a:ln w="31550" cmpd="sng">
                  <a:solidFill>
                    <a:schemeClr val="tx1">
                      <a:lumMod val="95000"/>
                      <a:lumOff val="5000"/>
                    </a:schemeClr>
                  </a:solidFill>
                  <a:prstDash val="solid"/>
                </a:ln>
                <a:solidFill>
                  <a:srgbClr val="7030A0"/>
                </a:solidFill>
                <a:effectLst>
                  <a:glow rad="228600">
                    <a:schemeClr val="accent6">
                      <a:satMod val="175000"/>
                      <a:alpha val="40000"/>
                    </a:schemeClr>
                  </a:glow>
                  <a:outerShdw blurRad="50800" dist="40000" dir="5400000" algn="tl" rotWithShape="0">
                    <a:srgbClr val="000000">
                      <a:shade val="5000"/>
                      <a:satMod val="120000"/>
                      <a:alpha val="33000"/>
                    </a:srgbClr>
                  </a:outerShdw>
                  <a:reflection blurRad="6350" stA="55000" endA="300" endPos="45500" dir="5400000" sy="-100000" algn="bl" rotWithShape="0"/>
                </a:effectLst>
                <a:uLnTx/>
                <a:uFillTx/>
                <a:latin typeface="Aharoni" pitchFamily="2" charset="-79"/>
                <a:ea typeface="+mj-ea"/>
                <a:cs typeface="Aharoni" pitchFamily="2" charset="-79"/>
                <a:sym typeface="+mn-ea"/>
              </a:rPr>
              <a:t>e</a:t>
            </a:r>
            <a:r>
              <a:rPr kumimoji="0" lang="en-GB" altLang="ko-KR" sz="3900" b="0" i="0" u="none" strike="noStrike" kern="1200" cap="none" spc="0" normalizeH="0" baseline="0" noProof="0" dirty="0">
                <a:ln w="31550" cmpd="sng">
                  <a:solidFill>
                    <a:schemeClr val="tx1">
                      <a:lumMod val="95000"/>
                      <a:lumOff val="5000"/>
                    </a:schemeClr>
                  </a:solidFill>
                  <a:prstDash val="solid"/>
                </a:ln>
                <a:solidFill>
                  <a:schemeClr val="accent2">
                    <a:lumMod val="75000"/>
                  </a:schemeClr>
                </a:solidFill>
                <a:effectLst>
                  <a:glow rad="228600">
                    <a:schemeClr val="accent6">
                      <a:satMod val="175000"/>
                      <a:alpha val="40000"/>
                    </a:schemeClr>
                  </a:glow>
                  <a:outerShdw blurRad="50800" dist="40000" dir="5400000" algn="tl" rotWithShape="0">
                    <a:srgbClr val="000000">
                      <a:shade val="5000"/>
                      <a:satMod val="120000"/>
                      <a:alpha val="33000"/>
                    </a:srgbClr>
                  </a:outerShdw>
                  <a:reflection blurRad="6350" stA="55000" endA="300" endPos="45500" dir="5400000" sy="-100000" algn="bl" rotWithShape="0"/>
                </a:effectLst>
                <a:uLnTx/>
                <a:uFillTx/>
                <a:latin typeface="Aharoni" pitchFamily="2" charset="-79"/>
                <a:ea typeface="+mj-ea"/>
                <a:cs typeface="Aharoni" pitchFamily="2" charset="-79"/>
                <a:sym typeface="+mn-ea"/>
              </a:rPr>
              <a:t>r</a:t>
            </a:r>
            <a:r>
              <a:rPr kumimoji="0" lang="en-GB" altLang="ko-KR" sz="3900" b="0" i="0" u="none" strike="noStrike" kern="1200" cap="none" spc="0" normalizeH="0" baseline="0" noProof="0" dirty="0">
                <a:ln w="31550" cmpd="sng">
                  <a:solidFill>
                    <a:schemeClr val="tx1">
                      <a:lumMod val="95000"/>
                      <a:lumOff val="5000"/>
                    </a:schemeClr>
                  </a:solidFill>
                  <a:prstDash val="solid"/>
                </a:ln>
                <a:solidFill>
                  <a:srgbClr val="00B0F0"/>
                </a:solidFill>
                <a:effectLst>
                  <a:glow rad="228600">
                    <a:schemeClr val="accent6">
                      <a:satMod val="175000"/>
                      <a:alpha val="40000"/>
                    </a:schemeClr>
                  </a:glow>
                  <a:outerShdw blurRad="50800" dist="40000" dir="5400000" algn="tl" rotWithShape="0">
                    <a:srgbClr val="000000">
                      <a:shade val="5000"/>
                      <a:satMod val="120000"/>
                      <a:alpha val="33000"/>
                    </a:srgbClr>
                  </a:outerShdw>
                  <a:reflection blurRad="6350" stA="55000" endA="300" endPos="45500" dir="5400000" sy="-100000" algn="bl" rotWithShape="0"/>
                </a:effectLst>
                <a:uLnTx/>
                <a:uFillTx/>
                <a:latin typeface="Aharoni" pitchFamily="2" charset="-79"/>
                <a:ea typeface="+mj-ea"/>
                <a:cs typeface="Aharoni" pitchFamily="2" charset="-79"/>
                <a:sym typeface="+mn-ea"/>
              </a:rPr>
              <a:t>s</a:t>
            </a:r>
            <a:endParaRPr kumimoji="0" lang="en-GB" sz="3900" b="0" i="0" u="none" strike="noStrike" kern="1200" cap="none" spc="0" normalizeH="0" baseline="0" noProof="0" dirty="0">
              <a:ln>
                <a:solidFill>
                  <a:schemeClr val="accent1">
                    <a:lumMod val="60000"/>
                    <a:lumOff val="40000"/>
                  </a:schemeClr>
                </a:solidFill>
              </a:ln>
              <a:solidFill>
                <a:schemeClr val="tx1"/>
              </a:solidFill>
              <a:effectLst/>
              <a:uLnTx/>
              <a:uFillTx/>
              <a:latin typeface="+mj-lt"/>
              <a:ea typeface="+mj-ea"/>
              <a:cs typeface="+mj-cs"/>
            </a:endParaRPr>
          </a:p>
        </p:txBody>
      </p:sp>
      <p:pic>
        <p:nvPicPr>
          <p:cNvPr id="1030" name="Picture 6"/>
          <p:cNvPicPr>
            <a:picLocks noChangeAspect="1" noChangeArrowheads="1"/>
          </p:cNvPicPr>
          <p:nvPr/>
        </p:nvPicPr>
        <p:blipFill>
          <a:blip r:embed="rId11"/>
          <a:srcRect/>
          <a:stretch>
            <a:fillRect/>
          </a:stretch>
        </p:blipFill>
        <p:spPr bwMode="auto">
          <a:xfrm>
            <a:off x="8763000" y="3810000"/>
            <a:ext cx="381000" cy="1666875"/>
          </a:xfrm>
          <a:prstGeom prst="rect">
            <a:avLst/>
          </a:prstGeom>
          <a:noFill/>
          <a:ln w="9525">
            <a:noFill/>
            <a:miter lim="800000"/>
            <a:headEnd/>
            <a:tailEnd/>
          </a:ln>
          <a:effectLst/>
        </p:spPr>
      </p:pic>
      <p:pic>
        <p:nvPicPr>
          <p:cNvPr id="2" name="Audio 1">
            <a:hlinkClick r:id="" action="ppaction://media"/>
            <a:extLst>
              <a:ext uri="{FF2B5EF4-FFF2-40B4-BE49-F238E27FC236}">
                <a16:creationId xmlns:a16="http://schemas.microsoft.com/office/drawing/2014/main" id="{E95D4B4F-E75C-41C3-AF9D-A1AC75644870}"/>
              </a:ext>
            </a:extLst>
          </p:cNvPr>
          <p:cNvPicPr>
            <a:picLocks noChangeAspect="1"/>
          </p:cNvPicPr>
          <p:nvPr>
            <a:audioFile r:link="rId2"/>
            <p:extLst>
              <p:ext uri="{DAA4B4D4-6D71-4841-9C94-3DE7FCFB9230}">
                <p14:media xmlns:p14="http://schemas.microsoft.com/office/powerpoint/2010/main" r:embed="rId1"/>
              </p:ext>
            </p:extLst>
          </p:nvPr>
        </p:nvPicPr>
        <p:blipFill>
          <a:blip r:embed="rId12"/>
          <a:stretch>
            <a:fillRect/>
          </a:stretch>
        </p:blipFill>
        <p:spPr>
          <a:xfrm>
            <a:off x="8382000" y="6096000"/>
            <a:ext cx="609600" cy="609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12934"/>
    </mc:Choice>
    <mc:Fallback>
      <p:transition spd="slow" advTm="1293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a:spLocks/>
          </p:cNvSpPr>
          <p:nvPr/>
        </p:nvSpPr>
        <p:spPr>
          <a:xfrm>
            <a:off x="228600" y="914400"/>
            <a:ext cx="8686800" cy="1470025"/>
          </a:xfrm>
          <a:prstGeom prst="rect">
            <a:avLst/>
          </a:prstGeom>
        </p:spPr>
        <p:txBody>
          <a:bodyPr/>
          <a:lstStyle/>
          <a:p>
            <a:pPr lvl="0" algn="ctr">
              <a:spcBef>
                <a:spcPct val="0"/>
              </a:spcBef>
            </a:pPr>
            <a:r>
              <a:rPr lang="en-US" altLang="ko-KR" sz="3600" b="1" dirty="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glow rad="63500">
                    <a:schemeClr val="accent5">
                      <a:satMod val="175000"/>
                      <a:alpha val="40000"/>
                    </a:schemeClr>
                  </a:glow>
                  <a:outerShdw blurRad="50800" algn="tl" rotWithShape="0">
                    <a:srgbClr val="000000"/>
                  </a:outerShdw>
                </a:effectLst>
                <a:latin typeface="Aharoni" pitchFamily="2" charset="-79"/>
                <a:cs typeface="Aharoni" pitchFamily="2" charset="-79"/>
                <a:sym typeface="+mn-ea"/>
              </a:rPr>
              <a:t>INTRODUCTION OF </a:t>
            </a:r>
            <a:r>
              <a:rPr lang="en-GB" altLang="ko-KR" sz="3600" b="1" dirty="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glow rad="63500">
                    <a:schemeClr val="accent5">
                      <a:satMod val="175000"/>
                      <a:alpha val="40000"/>
                    </a:schemeClr>
                  </a:glow>
                  <a:outerShdw blurRad="50800" algn="tl" rotWithShape="0">
                    <a:srgbClr val="000000"/>
                  </a:outerShdw>
                </a:effectLst>
                <a:latin typeface="Aharoni" pitchFamily="2" charset="-79"/>
                <a:cs typeface="Aharoni" pitchFamily="2" charset="-79"/>
                <a:sym typeface="+mn-ea"/>
              </a:rPr>
              <a:t>DIGITAL SIGNAGE</a:t>
            </a:r>
            <a:r>
              <a:rPr lang="en-US" altLang="ko-KR" sz="3600" b="1" dirty="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glow rad="63500">
                    <a:schemeClr val="accent5">
                      <a:satMod val="175000"/>
                      <a:alpha val="40000"/>
                    </a:schemeClr>
                  </a:glow>
                  <a:outerShdw blurRad="50800" algn="tl" rotWithShape="0">
                    <a:srgbClr val="000000"/>
                  </a:outerShdw>
                </a:effectLst>
                <a:latin typeface="Aharoni" pitchFamily="2" charset="-79"/>
                <a:cs typeface="Aharoni" pitchFamily="2" charset="-79"/>
                <a:sym typeface="+mn-ea"/>
              </a:rPr>
              <a:t> </a:t>
            </a:r>
            <a:endParaRPr lang="en-GB" altLang="ko-KR" sz="3600" b="1" dirty="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glow rad="63500">
                  <a:schemeClr val="accent5">
                    <a:satMod val="175000"/>
                    <a:alpha val="40000"/>
                  </a:schemeClr>
                </a:glow>
                <a:outerShdw blurRad="50800" algn="tl" rotWithShape="0">
                  <a:srgbClr val="000000"/>
                </a:outerShdw>
              </a:effectLst>
              <a:latin typeface="Aharoni" pitchFamily="2" charset="-79"/>
              <a:cs typeface="Aharoni" pitchFamily="2" charset="-79"/>
              <a:sym typeface="+mn-ea"/>
            </a:endParaRPr>
          </a:p>
        </p:txBody>
      </p:sp>
      <p:sp>
        <p:nvSpPr>
          <p:cNvPr id="1025" name="Rectangle 1"/>
          <p:cNvSpPr>
            <a:spLocks noChangeArrowheads="1"/>
          </p:cNvSpPr>
          <p:nvPr/>
        </p:nvSpPr>
        <p:spPr bwMode="auto">
          <a:xfrm>
            <a:off x="381000" y="1905000"/>
            <a:ext cx="8382000" cy="4222694"/>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2400" b="1" i="0" u="none" strike="noStrike" cap="none" normalizeH="0" baseline="0" dirty="0">
                <a:ln>
                  <a:noFill/>
                </a:ln>
                <a:solidFill>
                  <a:schemeClr val="tx1"/>
                </a:solidFill>
                <a:effectLst/>
                <a:latin typeface="Calibri" pitchFamily="34" charset="0"/>
                <a:ea typeface="Times New Roman" pitchFamily="18" charset="0"/>
                <a:cs typeface="Times New Roman" pitchFamily="18" charset="0"/>
              </a:rPr>
              <a:t>What Is Digital Signage</a:t>
            </a:r>
          </a:p>
          <a:p>
            <a:pPr marL="0" marR="0" lvl="0" indent="0" algn="l" defTabSz="914400" rtl="0" eaLnBrk="1" fontAlgn="base" latinLnBrk="0" hangingPunct="1">
              <a:lnSpc>
                <a:spcPct val="100000"/>
              </a:lnSpc>
              <a:spcBef>
                <a:spcPct val="0"/>
              </a:spcBef>
              <a:spcAft>
                <a:spcPct val="0"/>
              </a:spcAft>
              <a:buClrTx/>
              <a:buSzTx/>
              <a:buFontTx/>
              <a:buNone/>
              <a:tabLst/>
            </a:pPr>
            <a:endParaRPr kumimoji="0" lang="en-GB" sz="1400" b="1" i="0" u="none" strike="noStrike" cap="none" normalizeH="0" baseline="0" dirty="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20000"/>
              </a:lnSpc>
              <a:spcBef>
                <a:spcPct val="0"/>
              </a:spcBef>
              <a:spcAft>
                <a:spcPct val="0"/>
              </a:spcAft>
              <a:buClrTx/>
              <a:buSzTx/>
              <a:buFontTx/>
              <a:buNone/>
              <a:tabLst/>
            </a:pPr>
            <a:r>
              <a:rPr kumimoji="0" lang="en-US" sz="2400" b="0" i="0" u="none" strike="noStrike" cap="none" normalizeH="0" baseline="0" dirty="0">
                <a:ln>
                  <a:noFill/>
                </a:ln>
                <a:solidFill>
                  <a:schemeClr val="tx1"/>
                </a:solidFill>
                <a:effectLst/>
                <a:latin typeface="Calibri" pitchFamily="34" charset="0"/>
                <a:ea typeface="Times New Roman" pitchFamily="18" charset="0"/>
                <a:cs typeface="Times New Roman" pitchFamily="18" charset="0"/>
              </a:rPr>
              <a:t>According to Jimmy </a:t>
            </a:r>
            <a:r>
              <a:rPr kumimoji="0" lang="en-US" sz="2400" b="0" i="0" u="none" strike="noStrike" cap="none" normalizeH="0" baseline="0" dirty="0" err="1">
                <a:ln>
                  <a:noFill/>
                </a:ln>
                <a:solidFill>
                  <a:schemeClr val="tx1"/>
                </a:solidFill>
                <a:effectLst/>
                <a:latin typeface="Calibri" pitchFamily="34" charset="0"/>
                <a:ea typeface="Times New Roman" pitchFamily="18" charset="0"/>
                <a:cs typeface="Times New Roman" pitchFamily="18" charset="0"/>
              </a:rPr>
              <a:t>Schaeffler</a:t>
            </a:r>
            <a:r>
              <a:rPr kumimoji="0" lang="en-US" sz="2400" b="0" i="0" u="none" strike="noStrike" cap="none" normalizeH="0" baseline="0" dirty="0">
                <a:ln>
                  <a:noFill/>
                </a:ln>
                <a:solidFill>
                  <a:schemeClr val="tx1"/>
                </a:solidFill>
                <a:effectLst/>
                <a:latin typeface="Calibri" pitchFamily="34" charset="0"/>
                <a:ea typeface="Times New Roman" pitchFamily="18" charset="0"/>
                <a:cs typeface="Times New Roman" pitchFamily="18" charset="0"/>
              </a:rPr>
              <a:t> "remotely managed digital display, typically tied in with sales, marketing, and advertising.” (</a:t>
            </a:r>
            <a:r>
              <a:rPr kumimoji="0" lang="en-US" sz="2400" b="0" i="0" u="none" strike="noStrike" cap="none" normalizeH="0" baseline="0" dirty="0" err="1">
                <a:ln>
                  <a:noFill/>
                </a:ln>
                <a:solidFill>
                  <a:schemeClr val="tx1"/>
                </a:solidFill>
                <a:effectLst/>
                <a:latin typeface="Calibri" pitchFamily="34" charset="0"/>
                <a:ea typeface="Times New Roman" pitchFamily="18" charset="0"/>
                <a:cs typeface="Times New Roman" pitchFamily="18" charset="0"/>
              </a:rPr>
              <a:t>Schaeffler</a:t>
            </a:r>
            <a:r>
              <a:rPr kumimoji="0" lang="en-US" sz="2400" b="0" i="0" u="none" strike="noStrike" cap="none" normalizeH="0" baseline="0" dirty="0">
                <a:ln>
                  <a:noFill/>
                </a:ln>
                <a:solidFill>
                  <a:schemeClr val="tx1"/>
                </a:solidFill>
                <a:effectLst/>
                <a:latin typeface="Calibri" pitchFamily="34" charset="0"/>
                <a:ea typeface="Times New Roman" pitchFamily="18" charset="0"/>
                <a:cs typeface="Times New Roman" pitchFamily="18" charset="0"/>
              </a:rPr>
              <a:t>, 2008)</a:t>
            </a:r>
          </a:p>
          <a:p>
            <a:pPr marL="0" marR="0" lvl="0" indent="0" algn="l" defTabSz="914400" rtl="0" eaLnBrk="0" fontAlgn="base" latinLnBrk="0" hangingPunct="0">
              <a:lnSpc>
                <a:spcPct val="120000"/>
              </a:lnSpc>
              <a:spcBef>
                <a:spcPct val="0"/>
              </a:spcBef>
              <a:spcAft>
                <a:spcPct val="0"/>
              </a:spcAft>
              <a:buClrTx/>
              <a:buSzTx/>
              <a:buFontTx/>
              <a:buNone/>
              <a:tabLst/>
            </a:pPr>
            <a:endParaRPr lang="en-US" sz="2400" dirty="0">
              <a:latin typeface="Calibri" pitchFamily="34" charset="0"/>
              <a:cs typeface="Times New Roman" pitchFamily="18" charset="0"/>
            </a:endParaRPr>
          </a:p>
          <a:p>
            <a:pPr algn="just" eaLnBrk="0" fontAlgn="base" hangingPunct="0">
              <a:lnSpc>
                <a:spcPct val="120000"/>
              </a:lnSpc>
              <a:spcBef>
                <a:spcPct val="0"/>
              </a:spcBef>
              <a:spcAft>
                <a:spcPct val="0"/>
              </a:spcAft>
            </a:pPr>
            <a:r>
              <a:rPr lang="en-US" sz="2400" dirty="0">
                <a:latin typeface="Calibri" pitchFamily="34" charset="0"/>
                <a:ea typeface="Times New Roman" pitchFamily="18" charset="0"/>
                <a:cs typeface="Times New Roman" pitchFamily="18" charset="0"/>
              </a:rPr>
              <a:t>“</a:t>
            </a:r>
            <a:r>
              <a:rPr lang="en-US" sz="2400" dirty="0"/>
              <a:t>Digital signage is a network of adaptable displays that can be restricted electronically using a computer, allowing content to be altered slightly for the most targeted messaging possible”. (</a:t>
            </a:r>
            <a:r>
              <a:rPr lang="en-US" sz="2400" dirty="0" err="1"/>
              <a:t>Bhangale</a:t>
            </a:r>
            <a:r>
              <a:rPr lang="en-US" sz="2400" dirty="0"/>
              <a:t>, 2017)</a:t>
            </a:r>
            <a:endParaRPr lang="en-US" sz="2400" dirty="0">
              <a:latin typeface="Calibri" pitchFamily="34" charset="0"/>
              <a:ea typeface="Times New Roman" pitchFamily="18" charset="0"/>
              <a:cs typeface="Times New Roman" pitchFamily="18" charset="0"/>
            </a:endParaRPr>
          </a:p>
        </p:txBody>
      </p:sp>
      <p:pic>
        <p:nvPicPr>
          <p:cNvPr id="5" name="Audio 4">
            <a:hlinkClick r:id="" action="ppaction://media"/>
            <a:extLst>
              <a:ext uri="{FF2B5EF4-FFF2-40B4-BE49-F238E27FC236}">
                <a16:creationId xmlns:a16="http://schemas.microsoft.com/office/drawing/2014/main" id="{B1D1C951-F5C8-4644-9343-8AE49D993BCE}"/>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382000" y="6096000"/>
            <a:ext cx="609600" cy="609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19225"/>
    </mc:Choice>
    <mc:Fallback>
      <p:transition spd="slow" advTm="1922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p:cNvPicPr>
            <a:picLocks noChangeAspect="1" noChangeArrowheads="1"/>
          </p:cNvPicPr>
          <p:nvPr/>
        </p:nvPicPr>
        <p:blipFill>
          <a:blip r:embed="rId4"/>
          <a:srcRect/>
          <a:stretch>
            <a:fillRect/>
          </a:stretch>
        </p:blipFill>
        <p:spPr bwMode="auto">
          <a:xfrm>
            <a:off x="1981200" y="1219200"/>
            <a:ext cx="6477000" cy="4191000"/>
          </a:xfrm>
          <a:prstGeom prst="rect">
            <a:avLst/>
          </a:prstGeom>
          <a:noFill/>
          <a:ln w="9525">
            <a:noFill/>
            <a:miter lim="800000"/>
            <a:headEnd/>
            <a:tailEnd/>
          </a:ln>
          <a:effectLst/>
        </p:spPr>
      </p:pic>
      <p:pic>
        <p:nvPicPr>
          <p:cNvPr id="5" name="Picture 3"/>
          <p:cNvPicPr>
            <a:picLocks noChangeAspect="1" noChangeArrowheads="1"/>
          </p:cNvPicPr>
          <p:nvPr/>
        </p:nvPicPr>
        <p:blipFill>
          <a:blip r:embed="rId5"/>
          <a:srcRect l="9595" r="7646"/>
          <a:stretch>
            <a:fillRect/>
          </a:stretch>
        </p:blipFill>
        <p:spPr bwMode="auto">
          <a:xfrm>
            <a:off x="533400" y="762000"/>
            <a:ext cx="2590800" cy="5105400"/>
          </a:xfrm>
          <a:prstGeom prst="rect">
            <a:avLst/>
          </a:prstGeom>
          <a:noFill/>
          <a:ln w="9525">
            <a:noFill/>
            <a:miter lim="800000"/>
            <a:headEnd/>
            <a:tailEnd/>
          </a:ln>
          <a:effectLst/>
        </p:spPr>
      </p:pic>
      <p:sp>
        <p:nvSpPr>
          <p:cNvPr id="6" name="Rectangle 5"/>
          <p:cNvSpPr/>
          <p:nvPr/>
        </p:nvSpPr>
        <p:spPr>
          <a:xfrm>
            <a:off x="2895600" y="4800600"/>
            <a:ext cx="4267200" cy="646331"/>
          </a:xfrm>
          <a:prstGeom prst="rect">
            <a:avLst/>
          </a:prstGeom>
        </p:spPr>
        <p:txBody>
          <a:bodyPr wrap="square">
            <a:spAutoFit/>
          </a:bodyPr>
          <a:lstStyle/>
          <a:p>
            <a:pPr marL="742950" indent="-742950"/>
            <a:r>
              <a:rPr lang="en-US" altLang="ko-KR" sz="3600" dirty="0">
                <a:ln w="31550" cmpd="sng">
                  <a:solidFill>
                    <a:schemeClr val="bg1">
                      <a:lumMod val="85000"/>
                    </a:schemeClr>
                  </a:solidFill>
                  <a:prstDash val="solid"/>
                </a:ln>
                <a:solidFill>
                  <a:schemeClr val="tx1">
                    <a:lumMod val="95000"/>
                    <a:lumOff val="5000"/>
                  </a:schemeClr>
                </a:solidFill>
                <a:effectLst>
                  <a:glow rad="101600">
                    <a:schemeClr val="accent3">
                      <a:satMod val="175000"/>
                      <a:alpha val="40000"/>
                    </a:schemeClr>
                  </a:glow>
                  <a:outerShdw blurRad="50800" dist="40000" dir="5400000" algn="tl" rotWithShape="0">
                    <a:srgbClr val="000000">
                      <a:shade val="5000"/>
                      <a:satMod val="120000"/>
                      <a:alpha val="33000"/>
                    </a:srgbClr>
                  </a:outerShdw>
                  <a:reflection blurRad="6350" stA="55000" endA="300" endPos="45500" dir="5400000" sy="-100000" algn="bl" rotWithShape="0"/>
                </a:effectLst>
                <a:latin typeface="Aharoni" pitchFamily="2" charset="-79"/>
                <a:ea typeface="+mj-ea"/>
                <a:cs typeface="Aharoni" pitchFamily="2" charset="-79"/>
                <a:sym typeface="+mn-ea"/>
              </a:rPr>
              <a:t>Budgeting  </a:t>
            </a:r>
          </a:p>
        </p:txBody>
      </p:sp>
      <p:sp>
        <p:nvSpPr>
          <p:cNvPr id="7" name="Rectangle 6"/>
          <p:cNvSpPr/>
          <p:nvPr/>
        </p:nvSpPr>
        <p:spPr>
          <a:xfrm>
            <a:off x="2878493" y="1167825"/>
            <a:ext cx="4131907" cy="646331"/>
          </a:xfrm>
          <a:prstGeom prst="rect">
            <a:avLst/>
          </a:prstGeom>
        </p:spPr>
        <p:txBody>
          <a:bodyPr wrap="square">
            <a:spAutoFit/>
          </a:bodyPr>
          <a:lstStyle/>
          <a:p>
            <a:pPr marL="742950" indent="-742950"/>
            <a:r>
              <a:rPr lang="en-US" altLang="ko-KR" sz="3600" dirty="0">
                <a:ln w="31550" cmpd="sng">
                  <a:solidFill>
                    <a:schemeClr val="bg1">
                      <a:lumMod val="85000"/>
                    </a:schemeClr>
                  </a:solidFill>
                  <a:prstDash val="solid"/>
                </a:ln>
                <a:solidFill>
                  <a:schemeClr val="tx1">
                    <a:lumMod val="95000"/>
                    <a:lumOff val="5000"/>
                  </a:schemeClr>
                </a:solidFill>
                <a:effectLst>
                  <a:glow rad="101600">
                    <a:schemeClr val="accent3">
                      <a:satMod val="175000"/>
                      <a:alpha val="40000"/>
                    </a:schemeClr>
                  </a:glow>
                  <a:outerShdw blurRad="50800" dist="40000" dir="5400000" algn="tl" rotWithShape="0">
                    <a:srgbClr val="000000">
                      <a:shade val="5000"/>
                      <a:satMod val="120000"/>
                      <a:alpha val="33000"/>
                    </a:srgbClr>
                  </a:outerShdw>
                  <a:reflection blurRad="6350" stA="55000" endA="300" endPos="45500" dir="5400000" sy="-100000" algn="bl" rotWithShape="0"/>
                </a:effectLst>
                <a:latin typeface="Aharoni" pitchFamily="2" charset="-79"/>
                <a:ea typeface="+mj-ea"/>
                <a:cs typeface="Aharoni" pitchFamily="2" charset="-79"/>
                <a:sym typeface="+mn-ea"/>
              </a:rPr>
              <a:t>Business Concept </a:t>
            </a:r>
          </a:p>
        </p:txBody>
      </p:sp>
      <p:sp>
        <p:nvSpPr>
          <p:cNvPr id="8" name="Rectangle 7"/>
          <p:cNvSpPr/>
          <p:nvPr/>
        </p:nvSpPr>
        <p:spPr>
          <a:xfrm>
            <a:off x="3238163" y="2438400"/>
            <a:ext cx="4270721" cy="646331"/>
          </a:xfrm>
          <a:prstGeom prst="rect">
            <a:avLst/>
          </a:prstGeom>
        </p:spPr>
        <p:txBody>
          <a:bodyPr wrap="none">
            <a:spAutoFit/>
          </a:bodyPr>
          <a:lstStyle/>
          <a:p>
            <a:pPr marL="742950" indent="-742950"/>
            <a:r>
              <a:rPr lang="en-US" altLang="ko-KR" sz="3600" dirty="0">
                <a:ln w="31550" cmpd="sng">
                  <a:solidFill>
                    <a:schemeClr val="bg1">
                      <a:lumMod val="85000"/>
                    </a:schemeClr>
                  </a:solidFill>
                  <a:prstDash val="solid"/>
                </a:ln>
                <a:solidFill>
                  <a:schemeClr val="tx1">
                    <a:lumMod val="95000"/>
                    <a:lumOff val="5000"/>
                  </a:schemeClr>
                </a:solidFill>
                <a:effectLst>
                  <a:glow rad="101600">
                    <a:schemeClr val="accent3">
                      <a:satMod val="175000"/>
                      <a:alpha val="40000"/>
                    </a:schemeClr>
                  </a:glow>
                  <a:outerShdw blurRad="50800" dist="40000" dir="5400000" algn="tl" rotWithShape="0">
                    <a:srgbClr val="000000">
                      <a:shade val="5000"/>
                      <a:satMod val="120000"/>
                      <a:alpha val="33000"/>
                    </a:srgbClr>
                  </a:outerShdw>
                  <a:reflection blurRad="6350" stA="55000" endA="300" endPos="45500" dir="5400000" sy="-100000" algn="bl" rotWithShape="0"/>
                </a:effectLst>
                <a:latin typeface="Aharoni" pitchFamily="2" charset="-79"/>
                <a:ea typeface="+mj-ea"/>
                <a:cs typeface="Aharoni" pitchFamily="2" charset="-79"/>
                <a:sym typeface="+mn-ea"/>
              </a:rPr>
              <a:t>Marketing Growth</a:t>
            </a:r>
          </a:p>
        </p:txBody>
      </p:sp>
      <p:sp>
        <p:nvSpPr>
          <p:cNvPr id="9" name="Rectangle 8"/>
          <p:cNvSpPr/>
          <p:nvPr/>
        </p:nvSpPr>
        <p:spPr>
          <a:xfrm>
            <a:off x="3276600" y="3657600"/>
            <a:ext cx="5389617" cy="646331"/>
          </a:xfrm>
          <a:prstGeom prst="rect">
            <a:avLst/>
          </a:prstGeom>
        </p:spPr>
        <p:txBody>
          <a:bodyPr wrap="none">
            <a:spAutoFit/>
          </a:bodyPr>
          <a:lstStyle/>
          <a:p>
            <a:pPr marL="742950" indent="-742950"/>
            <a:r>
              <a:rPr lang="en-US" altLang="ko-KR" sz="3600" dirty="0">
                <a:ln w="31550" cmpd="sng">
                  <a:solidFill>
                    <a:schemeClr val="bg1">
                      <a:lumMod val="85000"/>
                    </a:schemeClr>
                  </a:solidFill>
                  <a:prstDash val="solid"/>
                </a:ln>
                <a:solidFill>
                  <a:schemeClr val="tx1">
                    <a:lumMod val="95000"/>
                    <a:lumOff val="5000"/>
                  </a:schemeClr>
                </a:solidFill>
                <a:effectLst>
                  <a:glow rad="101600">
                    <a:schemeClr val="accent3">
                      <a:satMod val="175000"/>
                      <a:alpha val="40000"/>
                    </a:schemeClr>
                  </a:glow>
                  <a:outerShdw blurRad="50800" dist="40000" dir="5400000" algn="tl" rotWithShape="0">
                    <a:srgbClr val="000000">
                      <a:shade val="5000"/>
                      <a:satMod val="120000"/>
                      <a:alpha val="33000"/>
                    </a:srgbClr>
                  </a:outerShdw>
                  <a:reflection blurRad="6350" stA="55000" endA="300" endPos="45500" dir="5400000" sy="-100000" algn="bl" rotWithShape="0"/>
                </a:effectLst>
                <a:latin typeface="Aharoni" pitchFamily="2" charset="-79"/>
                <a:ea typeface="+mj-ea"/>
                <a:cs typeface="Aharoni" pitchFamily="2" charset="-79"/>
                <a:sym typeface="+mn-ea"/>
              </a:rPr>
              <a:t>Business Model Canvas </a:t>
            </a:r>
          </a:p>
        </p:txBody>
      </p:sp>
      <p:sp>
        <p:nvSpPr>
          <p:cNvPr id="10" name="Rectangle 9"/>
          <p:cNvSpPr/>
          <p:nvPr/>
        </p:nvSpPr>
        <p:spPr>
          <a:xfrm>
            <a:off x="2438400" y="3544669"/>
            <a:ext cx="685800" cy="646331"/>
          </a:xfrm>
          <a:prstGeom prst="rect">
            <a:avLst/>
          </a:prstGeom>
        </p:spPr>
        <p:txBody>
          <a:bodyPr wrap="square">
            <a:spAutoFit/>
          </a:bodyPr>
          <a:lstStyle/>
          <a:p>
            <a:pPr marL="742950" indent="-742950"/>
            <a:r>
              <a:rPr lang="en-US" sz="3600" dirty="0"/>
              <a:t>3</a:t>
            </a:r>
          </a:p>
        </p:txBody>
      </p:sp>
      <p:sp>
        <p:nvSpPr>
          <p:cNvPr id="11" name="Rectangle 10"/>
          <p:cNvSpPr/>
          <p:nvPr/>
        </p:nvSpPr>
        <p:spPr>
          <a:xfrm>
            <a:off x="2438400" y="2401669"/>
            <a:ext cx="609600" cy="646331"/>
          </a:xfrm>
          <a:prstGeom prst="rect">
            <a:avLst/>
          </a:prstGeom>
        </p:spPr>
        <p:txBody>
          <a:bodyPr wrap="square">
            <a:spAutoFit/>
          </a:bodyPr>
          <a:lstStyle/>
          <a:p>
            <a:pPr marL="742950" indent="-742950"/>
            <a:r>
              <a:rPr lang="en-US" sz="3600" dirty="0"/>
              <a:t>2</a:t>
            </a:r>
          </a:p>
        </p:txBody>
      </p:sp>
      <p:sp>
        <p:nvSpPr>
          <p:cNvPr id="12" name="Rectangle 11"/>
          <p:cNvSpPr/>
          <p:nvPr/>
        </p:nvSpPr>
        <p:spPr>
          <a:xfrm>
            <a:off x="2057400" y="1258669"/>
            <a:ext cx="457200" cy="646331"/>
          </a:xfrm>
          <a:prstGeom prst="rect">
            <a:avLst/>
          </a:prstGeom>
        </p:spPr>
        <p:txBody>
          <a:bodyPr wrap="square">
            <a:spAutoFit/>
          </a:bodyPr>
          <a:lstStyle/>
          <a:p>
            <a:pPr marL="742950" indent="-742950"/>
            <a:r>
              <a:rPr lang="en-US" sz="3600" dirty="0"/>
              <a:t>1 </a:t>
            </a:r>
          </a:p>
        </p:txBody>
      </p:sp>
      <p:sp>
        <p:nvSpPr>
          <p:cNvPr id="13" name="Rectangle 12"/>
          <p:cNvSpPr/>
          <p:nvPr/>
        </p:nvSpPr>
        <p:spPr>
          <a:xfrm>
            <a:off x="2057400" y="4687669"/>
            <a:ext cx="533400" cy="646331"/>
          </a:xfrm>
          <a:prstGeom prst="rect">
            <a:avLst/>
          </a:prstGeom>
        </p:spPr>
        <p:txBody>
          <a:bodyPr wrap="square">
            <a:spAutoFit/>
          </a:bodyPr>
          <a:lstStyle/>
          <a:p>
            <a:pPr marL="742950" indent="-742950"/>
            <a:r>
              <a:rPr lang="en-US" sz="3600" dirty="0"/>
              <a:t>4</a:t>
            </a:r>
          </a:p>
        </p:txBody>
      </p:sp>
      <p:pic>
        <p:nvPicPr>
          <p:cNvPr id="3" name="Audio 2">
            <a:hlinkClick r:id="" action="ppaction://media"/>
            <a:extLst>
              <a:ext uri="{FF2B5EF4-FFF2-40B4-BE49-F238E27FC236}">
                <a16:creationId xmlns:a16="http://schemas.microsoft.com/office/drawing/2014/main" id="{803CD7FF-F795-4B39-AC35-48111B62C7B2}"/>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382000" y="6096000"/>
            <a:ext cx="609600" cy="609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18658"/>
    </mc:Choice>
    <mc:Fallback>
      <p:transition spd="slow" advTm="1865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noChangeArrowheads="1"/>
          </p:cNvPicPr>
          <p:nvPr/>
        </p:nvPicPr>
        <p:blipFill>
          <a:blip r:embed="rId4">
            <a:lum bright="-10000" contrast="10000"/>
          </a:blip>
          <a:srcRect l="10811" t="4255" b="4255"/>
          <a:stretch>
            <a:fillRect/>
          </a:stretch>
        </p:blipFill>
        <p:spPr bwMode="auto">
          <a:xfrm>
            <a:off x="4419600" y="3962400"/>
            <a:ext cx="4648200" cy="266700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4" name="Picture 3"/>
          <p:cNvPicPr>
            <a:picLocks noChangeAspect="1" noChangeArrowheads="1"/>
          </p:cNvPicPr>
          <p:nvPr/>
        </p:nvPicPr>
        <p:blipFill>
          <a:blip r:embed="rId5" cstate="print"/>
          <a:srcRect/>
          <a:stretch>
            <a:fillRect/>
          </a:stretch>
        </p:blipFill>
        <p:spPr bwMode="auto">
          <a:xfrm flipH="1">
            <a:off x="8372883" y="4191000"/>
            <a:ext cx="613225" cy="68759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5" name="Picture 4"/>
          <p:cNvPicPr>
            <a:picLocks noChangeAspect="1" noChangeArrowheads="1"/>
          </p:cNvPicPr>
          <p:nvPr/>
        </p:nvPicPr>
        <p:blipFill>
          <a:blip r:embed="rId6" cstate="print"/>
          <a:srcRect r="2804"/>
          <a:stretch>
            <a:fillRect/>
          </a:stretch>
        </p:blipFill>
        <p:spPr bwMode="auto">
          <a:xfrm flipH="1">
            <a:off x="8378374" y="4996516"/>
            <a:ext cx="613226" cy="489884"/>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6" name="Picture 5"/>
          <p:cNvPicPr>
            <a:picLocks noChangeAspect="1" noChangeArrowheads="1"/>
          </p:cNvPicPr>
          <p:nvPr/>
        </p:nvPicPr>
        <p:blipFill>
          <a:blip r:embed="rId7" cstate="print"/>
          <a:srcRect/>
          <a:stretch>
            <a:fillRect/>
          </a:stretch>
        </p:blipFill>
        <p:spPr bwMode="auto">
          <a:xfrm flipH="1">
            <a:off x="7458990" y="4082213"/>
            <a:ext cx="761495" cy="106128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7" name="Picture 6"/>
          <p:cNvPicPr>
            <a:picLocks noChangeAspect="1" noChangeArrowheads="1"/>
          </p:cNvPicPr>
          <p:nvPr/>
        </p:nvPicPr>
        <p:blipFill>
          <a:blip r:embed="rId8" cstate="print"/>
          <a:srcRect t="1918" r="1186"/>
          <a:stretch>
            <a:fillRect/>
          </a:stretch>
        </p:blipFill>
        <p:spPr bwMode="auto">
          <a:xfrm flipH="1">
            <a:off x="7467600" y="5257800"/>
            <a:ext cx="737699" cy="98892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10" name="Title 1"/>
          <p:cNvSpPr txBox="1">
            <a:spLocks/>
          </p:cNvSpPr>
          <p:nvPr/>
        </p:nvSpPr>
        <p:spPr>
          <a:xfrm>
            <a:off x="381000" y="762000"/>
            <a:ext cx="8229600" cy="1143000"/>
          </a:xfrm>
          <a:prstGeom prst="rect">
            <a:avLst/>
          </a:prstGeom>
        </p:spPr>
        <p:txBody>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lang="en-US" altLang="ko-KR" sz="4800" b="1" dirty="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glow rad="63500">
                    <a:schemeClr val="accent5">
                      <a:satMod val="175000"/>
                      <a:alpha val="40000"/>
                    </a:schemeClr>
                  </a:glow>
                  <a:outerShdw blurRad="50800" algn="tl" rotWithShape="0">
                    <a:srgbClr val="000000"/>
                  </a:outerShdw>
                </a:effectLst>
                <a:latin typeface="Aharoni" pitchFamily="2" charset="-79"/>
                <a:cs typeface="Aharoni" pitchFamily="2" charset="-79"/>
                <a:sym typeface="+mn-ea"/>
              </a:rPr>
              <a:t>1. </a:t>
            </a:r>
            <a:r>
              <a:rPr lang="en-US" altLang="ko-KR" sz="4000" b="1" dirty="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glow rad="63500">
                    <a:schemeClr val="accent5">
                      <a:satMod val="175000"/>
                      <a:alpha val="40000"/>
                    </a:schemeClr>
                  </a:glow>
                  <a:outerShdw blurRad="50800" algn="tl" rotWithShape="0">
                    <a:srgbClr val="000000"/>
                  </a:outerShdw>
                </a:effectLst>
                <a:latin typeface="Aharoni" pitchFamily="2" charset="-79"/>
                <a:cs typeface="Aharoni" pitchFamily="2" charset="-79"/>
                <a:sym typeface="+mn-ea"/>
              </a:rPr>
              <a:t>BUSINESS CONCEPT</a:t>
            </a:r>
            <a:endParaRPr lang="en-GB" altLang="ko-KR" sz="4000" b="1" dirty="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glow rad="63500">
                  <a:schemeClr val="accent5">
                    <a:satMod val="175000"/>
                    <a:alpha val="40000"/>
                  </a:schemeClr>
                </a:glow>
                <a:outerShdw blurRad="50800" algn="tl" rotWithShape="0">
                  <a:srgbClr val="000000"/>
                </a:outerShdw>
              </a:effectLst>
              <a:latin typeface="Aharoni" pitchFamily="2" charset="-79"/>
              <a:cs typeface="Aharoni" pitchFamily="2" charset="-79"/>
              <a:sym typeface="+mn-ea"/>
            </a:endParaRPr>
          </a:p>
        </p:txBody>
      </p:sp>
      <p:sp>
        <p:nvSpPr>
          <p:cNvPr id="11" name="Content Placeholder 2"/>
          <p:cNvSpPr txBox="1">
            <a:spLocks/>
          </p:cNvSpPr>
          <p:nvPr/>
        </p:nvSpPr>
        <p:spPr>
          <a:xfrm>
            <a:off x="0" y="1828800"/>
            <a:ext cx="8839200" cy="2971800"/>
          </a:xfrm>
          <a:prstGeom prst="rect">
            <a:avLst/>
          </a:prstGeom>
        </p:spPr>
        <p:txBody>
          <a:bodyPr>
            <a:normAutofit/>
          </a:bodyPr>
          <a:lstStyle/>
          <a:p>
            <a:pPr marL="342900" marR="0" lvl="0" indent="-342900" algn="just" defTabSz="914400" rtl="0" eaLnBrk="1" fontAlgn="auto" latinLnBrk="0" hangingPunct="1">
              <a:lnSpc>
                <a:spcPct val="150000"/>
              </a:lnSpc>
              <a:spcBef>
                <a:spcPct val="0"/>
              </a:spcBef>
              <a:spcAft>
                <a:spcPts val="0"/>
              </a:spcAft>
              <a:buClrTx/>
              <a:buSzTx/>
              <a:buFont typeface="Arial" pitchFamily="34" charset="0"/>
              <a:buNone/>
              <a:tabLst/>
              <a:defRPr/>
            </a:pPr>
            <a:r>
              <a:rPr kumimoji="0" lang="en-GB" sz="3200" b="0" i="0" u="none" strike="noStrike" kern="1200" cap="none" spc="0" normalizeH="0" baseline="0" noProof="0" dirty="0">
                <a:ln>
                  <a:noFill/>
                </a:ln>
                <a:solidFill>
                  <a:schemeClr val="tx1"/>
                </a:solidFill>
                <a:effectLst/>
                <a:uLnTx/>
                <a:uFillTx/>
                <a:latin typeface="+mn-lt"/>
                <a:ea typeface="+mn-ea"/>
                <a:cs typeface="+mn-cs"/>
              </a:rPr>
              <a:t>    Business will provide an attractive and customized </a:t>
            </a:r>
            <a:r>
              <a:rPr kumimoji="0" lang="en-US" sz="3200" b="0" i="0" u="none" strike="noStrike" kern="1200" cap="none" spc="0" normalizeH="0" baseline="0" noProof="0" dirty="0">
                <a:ln>
                  <a:noFill/>
                </a:ln>
                <a:solidFill>
                  <a:schemeClr val="tx1"/>
                </a:solidFill>
                <a:effectLst/>
                <a:uLnTx/>
                <a:uFillTx/>
                <a:latin typeface="+mn-lt"/>
                <a:ea typeface="+mn-ea"/>
                <a:cs typeface="+mn-cs"/>
              </a:rPr>
              <a:t>in-store digital advertisement solution to retailers that will bring new ways to engage their existing and potential customers.</a:t>
            </a:r>
          </a:p>
        </p:txBody>
      </p:sp>
      <p:pic>
        <p:nvPicPr>
          <p:cNvPr id="3" name="Audio 2">
            <a:hlinkClick r:id="" action="ppaction://media"/>
            <a:extLst>
              <a:ext uri="{FF2B5EF4-FFF2-40B4-BE49-F238E27FC236}">
                <a16:creationId xmlns:a16="http://schemas.microsoft.com/office/drawing/2014/main" id="{6CE69C00-0EBB-42B7-B4D9-4AAB4F4CFDB3}"/>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8382000" y="6096000"/>
            <a:ext cx="609600" cy="609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21849"/>
    </mc:Choice>
    <mc:Fallback>
      <p:transition spd="slow" advTm="2184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1900565" y="609600"/>
            <a:ext cx="5186035" cy="707886"/>
          </a:xfrm>
          <a:prstGeom prst="rect">
            <a:avLst/>
          </a:prstGeom>
        </p:spPr>
        <p:txBody>
          <a:bodyPr wrap="none">
            <a:spAutoFit/>
          </a:bodyPr>
          <a:lstStyle/>
          <a:p>
            <a:r>
              <a:rPr lang="en-GB" altLang="ko-KR" sz="4000" b="1" dirty="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glow rad="63500">
                    <a:schemeClr val="accent5">
                      <a:satMod val="175000"/>
                      <a:alpha val="40000"/>
                    </a:schemeClr>
                  </a:glow>
                  <a:outerShdw blurRad="50800" algn="tl" rotWithShape="0">
                    <a:srgbClr val="000000"/>
                  </a:outerShdw>
                </a:effectLst>
                <a:latin typeface="Aharoni" pitchFamily="2" charset="-79"/>
                <a:cs typeface="Aharoni" pitchFamily="2" charset="-79"/>
                <a:sym typeface="+mn-ea"/>
              </a:rPr>
              <a:t>PROTOTYPE DESIGN </a:t>
            </a:r>
          </a:p>
        </p:txBody>
      </p:sp>
      <p:sp>
        <p:nvSpPr>
          <p:cNvPr id="4" name="Rectangle 3"/>
          <p:cNvSpPr/>
          <p:nvPr/>
        </p:nvSpPr>
        <p:spPr>
          <a:xfrm>
            <a:off x="7239000" y="6248400"/>
            <a:ext cx="1431802" cy="369332"/>
          </a:xfrm>
          <a:prstGeom prst="rect">
            <a:avLst/>
          </a:prstGeom>
        </p:spPr>
        <p:txBody>
          <a:bodyPr wrap="none">
            <a:spAutoFit/>
          </a:bodyPr>
          <a:lstStyle/>
          <a:p>
            <a:r>
              <a:rPr lang="en-GB" dirty="0"/>
              <a:t>(Khan, 2009)</a:t>
            </a:r>
          </a:p>
        </p:txBody>
      </p:sp>
      <p:pic>
        <p:nvPicPr>
          <p:cNvPr id="1027" name="Picture 3"/>
          <p:cNvPicPr>
            <a:picLocks noChangeAspect="1" noChangeArrowheads="1"/>
          </p:cNvPicPr>
          <p:nvPr/>
        </p:nvPicPr>
        <p:blipFill>
          <a:blip r:embed="rId4"/>
          <a:srcRect/>
          <a:stretch>
            <a:fillRect/>
          </a:stretch>
        </p:blipFill>
        <p:spPr bwMode="auto">
          <a:xfrm>
            <a:off x="533400" y="1204913"/>
            <a:ext cx="8148638" cy="4448175"/>
          </a:xfrm>
          <a:prstGeom prst="rect">
            <a:avLst/>
          </a:prstGeom>
          <a:noFill/>
          <a:ln w="9525">
            <a:noFill/>
            <a:miter lim="800000"/>
            <a:headEnd/>
            <a:tailEnd/>
          </a:ln>
          <a:effectLst/>
        </p:spPr>
      </p:pic>
      <p:pic>
        <p:nvPicPr>
          <p:cNvPr id="2" name="Audio 1">
            <a:hlinkClick r:id="" action="ppaction://media"/>
            <a:extLst>
              <a:ext uri="{FF2B5EF4-FFF2-40B4-BE49-F238E27FC236}">
                <a16:creationId xmlns:a16="http://schemas.microsoft.com/office/drawing/2014/main" id="{1F442A57-8EA4-4BAE-8156-F0F3E6A2CCF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82000" y="6096000"/>
            <a:ext cx="609600" cy="609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22649"/>
    </mc:Choice>
    <mc:Fallback>
      <p:transition spd="slow" advTm="2264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533400" y="815975"/>
            <a:ext cx="7772400" cy="1470025"/>
          </a:xfrm>
          <a:prstGeom prst="rect">
            <a:avLst/>
          </a:prstGeom>
        </p:spPr>
        <p:txBody>
          <a:bodyPr>
            <a:normAutofit/>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US" altLang="ko-KR" sz="4000" b="1" i="0" u="none" strike="noStrike" kern="1200" cap="none" spc="0" normalizeH="0" baseline="0" noProof="0" dirty="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glow rad="63500">
                    <a:schemeClr val="accent5">
                      <a:satMod val="175000"/>
                      <a:alpha val="40000"/>
                    </a:schemeClr>
                  </a:glow>
                  <a:outerShdw blurRad="50800" algn="tl" rotWithShape="0">
                    <a:srgbClr val="000000"/>
                  </a:outerShdw>
                </a:effectLst>
                <a:uLnTx/>
                <a:uFillTx/>
                <a:latin typeface="Aharoni" pitchFamily="2" charset="-79"/>
                <a:ea typeface="+mn-ea"/>
                <a:cs typeface="Aharoni" pitchFamily="2" charset="-79"/>
                <a:sym typeface="+mn-ea"/>
              </a:rPr>
              <a:t>ATTRIBUTES</a:t>
            </a:r>
            <a:endParaRPr kumimoji="0" lang="en-GB" altLang="ko-KR" sz="4000" b="1" i="0" u="none" strike="noStrike" kern="1200" cap="none" spc="0" normalizeH="0" baseline="0" noProof="0" dirty="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glow rad="63500">
                  <a:schemeClr val="accent5">
                    <a:satMod val="175000"/>
                    <a:alpha val="40000"/>
                  </a:schemeClr>
                </a:glow>
                <a:outerShdw blurRad="50800" algn="tl" rotWithShape="0">
                  <a:srgbClr val="000000"/>
                </a:outerShdw>
              </a:effectLst>
              <a:uLnTx/>
              <a:uFillTx/>
              <a:latin typeface="Aharoni" pitchFamily="2" charset="-79"/>
              <a:ea typeface="+mn-ea"/>
              <a:cs typeface="Aharoni" pitchFamily="2" charset="-79"/>
              <a:sym typeface="+mn-ea"/>
            </a:endParaRPr>
          </a:p>
        </p:txBody>
      </p:sp>
      <p:sp>
        <p:nvSpPr>
          <p:cNvPr id="3" name="Subtitle 2"/>
          <p:cNvSpPr txBox="1">
            <a:spLocks/>
          </p:cNvSpPr>
          <p:nvPr/>
        </p:nvSpPr>
        <p:spPr>
          <a:xfrm>
            <a:off x="381000" y="1752600"/>
            <a:ext cx="8763000" cy="4876800"/>
          </a:xfrm>
          <a:prstGeom prst="rect">
            <a:avLst/>
          </a:prstGeom>
        </p:spPr>
        <p:txBody>
          <a:bodyPr>
            <a:normAutofit fontScale="85000" lnSpcReduction="10000"/>
          </a:bodyPr>
          <a:lstStyle/>
          <a:p>
            <a:pPr marL="342900" marR="0" lvl="0" indent="-342900" algn="l" defTabSz="914400" rtl="0" eaLnBrk="1" fontAlgn="auto" latinLnBrk="0" hangingPunct="1">
              <a:lnSpc>
                <a:spcPct val="160000"/>
              </a:lnSpc>
              <a:spcBef>
                <a:spcPct val="0"/>
              </a:spcBef>
              <a:spcAft>
                <a:spcPts val="0"/>
              </a:spcAft>
              <a:buClrTx/>
              <a:buSzTx/>
              <a:buFont typeface="Wingdings" pitchFamily="2" charset="2"/>
              <a:buChar char="v"/>
              <a:tabLst/>
              <a:defRPr/>
            </a:pPr>
            <a:r>
              <a:rPr kumimoji="0" lang="en-US" sz="3300" b="0" i="0" u="none" strike="noStrike" kern="1200" cap="none" spc="0" normalizeH="0" baseline="0" noProof="0" dirty="0">
                <a:ln>
                  <a:noFill/>
                </a:ln>
                <a:solidFill>
                  <a:schemeClr val="tx1"/>
                </a:solidFill>
                <a:effectLst/>
                <a:uLnTx/>
                <a:uFillTx/>
                <a:latin typeface="+mj-lt"/>
                <a:ea typeface="+mj-ea"/>
                <a:cs typeface="+mj-cs"/>
              </a:rPr>
              <a:t> To provide in-store digital advertisement solution to   clothing retailers.</a:t>
            </a:r>
          </a:p>
          <a:p>
            <a:pPr marL="342900" marR="0" lvl="0" indent="-342900" algn="l" defTabSz="914400" rtl="0" eaLnBrk="1" fontAlgn="auto" latinLnBrk="0" hangingPunct="1">
              <a:lnSpc>
                <a:spcPct val="160000"/>
              </a:lnSpc>
              <a:spcBef>
                <a:spcPct val="0"/>
              </a:spcBef>
              <a:spcAft>
                <a:spcPts val="0"/>
              </a:spcAft>
              <a:buClrTx/>
              <a:buSzTx/>
              <a:buFont typeface="Wingdings" pitchFamily="2" charset="2"/>
              <a:buChar char="v"/>
              <a:tabLst/>
              <a:defRPr/>
            </a:pPr>
            <a:r>
              <a:rPr kumimoji="0" lang="en-US" sz="3300" b="0" i="0" u="none" strike="noStrike" kern="1200" cap="none" spc="0" normalizeH="0" baseline="0" noProof="0" dirty="0">
                <a:ln>
                  <a:noFill/>
                </a:ln>
                <a:solidFill>
                  <a:schemeClr val="tx1"/>
                </a:solidFill>
                <a:effectLst/>
                <a:uLnTx/>
                <a:uFillTx/>
                <a:latin typeface="+mj-lt"/>
                <a:ea typeface="+mj-ea"/>
                <a:cs typeface="+mj-cs"/>
              </a:rPr>
              <a:t>To provide new ways to engage their existing and potential customers.</a:t>
            </a:r>
          </a:p>
          <a:p>
            <a:pPr marL="342900" marR="0" lvl="0" indent="-342900" algn="l" defTabSz="914400" rtl="0" eaLnBrk="1" fontAlgn="auto" latinLnBrk="0" hangingPunct="1">
              <a:lnSpc>
                <a:spcPct val="160000"/>
              </a:lnSpc>
              <a:spcBef>
                <a:spcPct val="0"/>
              </a:spcBef>
              <a:spcAft>
                <a:spcPts val="0"/>
              </a:spcAft>
              <a:buClrTx/>
              <a:buSzTx/>
              <a:buFont typeface="Wingdings" pitchFamily="2" charset="2"/>
              <a:buChar char="v"/>
              <a:tabLst/>
              <a:defRPr/>
            </a:pPr>
            <a:r>
              <a:rPr kumimoji="0" lang="en-US" sz="3300" b="0" i="0" u="none" strike="noStrike" kern="1200" cap="none" spc="0" normalizeH="0" baseline="0" noProof="0" dirty="0">
                <a:ln>
                  <a:noFill/>
                </a:ln>
                <a:solidFill>
                  <a:schemeClr val="tx1"/>
                </a:solidFill>
                <a:effectLst/>
                <a:uLnTx/>
                <a:uFillTx/>
                <a:latin typeface="+mj-lt"/>
                <a:ea typeface="+mj-ea"/>
                <a:cs typeface="+mj-cs"/>
              </a:rPr>
              <a:t>To enhance the shopping experience of their customers.</a:t>
            </a:r>
          </a:p>
          <a:p>
            <a:pPr marL="342900" marR="0" lvl="0" indent="-342900" algn="l" defTabSz="914400" rtl="0" eaLnBrk="1" fontAlgn="auto" latinLnBrk="0" hangingPunct="1">
              <a:lnSpc>
                <a:spcPct val="160000"/>
              </a:lnSpc>
              <a:spcBef>
                <a:spcPct val="0"/>
              </a:spcBef>
              <a:spcAft>
                <a:spcPts val="0"/>
              </a:spcAft>
              <a:buClrTx/>
              <a:buSzTx/>
              <a:buFont typeface="Wingdings" pitchFamily="2" charset="2"/>
              <a:buChar char="v"/>
              <a:tabLst/>
              <a:defRPr/>
            </a:pPr>
            <a:r>
              <a:rPr kumimoji="0" lang="en-US" sz="3300" b="0" i="0" u="none" strike="noStrike" kern="1200" cap="none" spc="0" normalizeH="0" baseline="0" noProof="0" dirty="0">
                <a:ln>
                  <a:noFill/>
                </a:ln>
                <a:solidFill>
                  <a:schemeClr val="tx1"/>
                </a:solidFill>
                <a:effectLst/>
                <a:uLnTx/>
                <a:uFillTx/>
                <a:latin typeface="+mj-lt"/>
                <a:ea typeface="+mj-ea"/>
                <a:cs typeface="+mj-cs"/>
              </a:rPr>
              <a:t>To provide quick and Custom Content Development.</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endParaRPr kumimoji="0" lang="en-GB" sz="3200" b="0" i="0" u="none" strike="noStrike" kern="1200" cap="none" spc="0" normalizeH="0" baseline="0" noProof="0" dirty="0">
              <a:ln>
                <a:noFill/>
              </a:ln>
              <a:solidFill>
                <a:schemeClr val="tx1"/>
              </a:solidFill>
              <a:effectLst/>
              <a:uLnTx/>
              <a:uFillTx/>
              <a:latin typeface="+mn-lt"/>
              <a:ea typeface="+mn-ea"/>
              <a:cs typeface="+mn-cs"/>
            </a:endParaRPr>
          </a:p>
        </p:txBody>
      </p:sp>
      <p:pic>
        <p:nvPicPr>
          <p:cNvPr id="4" name="Audio 3">
            <a:hlinkClick r:id="" action="ppaction://media"/>
            <a:extLst>
              <a:ext uri="{FF2B5EF4-FFF2-40B4-BE49-F238E27FC236}">
                <a16:creationId xmlns:a16="http://schemas.microsoft.com/office/drawing/2014/main" id="{59B3569A-BFE2-4703-B343-0071F8057FE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382000" y="6096000"/>
            <a:ext cx="609600" cy="609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20309"/>
    </mc:Choice>
    <mc:Fallback>
      <p:transition spd="slow" advTm="2030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533400" y="533400"/>
            <a:ext cx="8229600" cy="1143000"/>
          </a:xfrm>
          <a:prstGeom prst="rect">
            <a:avLst/>
          </a:prstGeom>
        </p:spPr>
        <p:txBody>
          <a:bodyPr>
            <a:noAutofit/>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lang="en-US" altLang="ko-KR" sz="4800" b="1" dirty="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glow rad="63500">
                    <a:schemeClr val="accent5">
                      <a:satMod val="175000"/>
                      <a:alpha val="40000"/>
                    </a:schemeClr>
                  </a:glow>
                  <a:outerShdw blurRad="50800" algn="tl" rotWithShape="0">
                    <a:srgbClr val="000000"/>
                  </a:outerShdw>
                </a:effectLst>
                <a:latin typeface="Aharoni" pitchFamily="2" charset="-79"/>
                <a:cs typeface="Aharoni" pitchFamily="2" charset="-79"/>
                <a:sym typeface="+mn-ea"/>
              </a:rPr>
              <a:t>2. </a:t>
            </a:r>
            <a:r>
              <a:rPr lang="en-US" altLang="ko-KR" sz="4000" b="1" dirty="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glow rad="63500">
                    <a:schemeClr val="accent5">
                      <a:satMod val="175000"/>
                      <a:alpha val="40000"/>
                    </a:schemeClr>
                  </a:glow>
                  <a:outerShdw blurRad="50800" algn="tl" rotWithShape="0">
                    <a:srgbClr val="000000"/>
                  </a:outerShdw>
                </a:effectLst>
                <a:latin typeface="Aharoni" pitchFamily="2" charset="-79"/>
                <a:cs typeface="Aharoni" pitchFamily="2" charset="-79"/>
                <a:sym typeface="+mn-ea"/>
              </a:rPr>
              <a:t>MARKETING GROWTH</a:t>
            </a:r>
            <a:br>
              <a:rPr lang="en-US" altLang="ko-KR" sz="4000" b="1" dirty="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glow rad="63500">
                    <a:schemeClr val="accent5">
                      <a:satMod val="175000"/>
                      <a:alpha val="40000"/>
                    </a:schemeClr>
                  </a:glow>
                  <a:outerShdw blurRad="50800" algn="tl" rotWithShape="0">
                    <a:srgbClr val="000000"/>
                  </a:outerShdw>
                </a:effectLst>
                <a:latin typeface="Aharoni" pitchFamily="2" charset="-79"/>
                <a:cs typeface="Aharoni" pitchFamily="2" charset="-79"/>
                <a:sym typeface="+mn-ea"/>
              </a:rPr>
            </a:br>
            <a:endParaRPr lang="en-GB" altLang="ko-KR" sz="4000" b="1" dirty="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glow rad="63500">
                  <a:schemeClr val="accent5">
                    <a:satMod val="175000"/>
                    <a:alpha val="40000"/>
                  </a:schemeClr>
                </a:glow>
                <a:outerShdw blurRad="50800" algn="tl" rotWithShape="0">
                  <a:srgbClr val="000000"/>
                </a:outerShdw>
              </a:effectLst>
              <a:latin typeface="Aharoni" pitchFamily="2" charset="-79"/>
              <a:cs typeface="Aharoni" pitchFamily="2" charset="-79"/>
              <a:sym typeface="+mn-ea"/>
            </a:endParaRPr>
          </a:p>
        </p:txBody>
      </p:sp>
      <p:pic>
        <p:nvPicPr>
          <p:cNvPr id="3" name="Picture 2" descr="Digital Signage Market"/>
          <p:cNvPicPr/>
          <p:nvPr/>
        </p:nvPicPr>
        <p:blipFill>
          <a:blip r:embed="rId4"/>
          <a:srcRect/>
          <a:stretch>
            <a:fillRect/>
          </a:stretch>
        </p:blipFill>
        <p:spPr bwMode="auto">
          <a:xfrm>
            <a:off x="838200" y="1447800"/>
            <a:ext cx="7696200" cy="4617686"/>
          </a:xfrm>
          <a:prstGeom prst="rect">
            <a:avLst/>
          </a:prstGeom>
          <a:noFill/>
          <a:ln w="9525">
            <a:noFill/>
            <a:miter lim="800000"/>
            <a:headEnd/>
            <a:tailEnd/>
          </a:ln>
        </p:spPr>
      </p:pic>
      <p:sp>
        <p:nvSpPr>
          <p:cNvPr id="4" name="Rectangle 3"/>
          <p:cNvSpPr/>
          <p:nvPr/>
        </p:nvSpPr>
        <p:spPr>
          <a:xfrm>
            <a:off x="7162800" y="6248400"/>
            <a:ext cx="1580241" cy="369332"/>
          </a:xfrm>
          <a:prstGeom prst="rect">
            <a:avLst/>
          </a:prstGeom>
        </p:spPr>
        <p:txBody>
          <a:bodyPr wrap="none">
            <a:spAutoFit/>
          </a:bodyPr>
          <a:lstStyle/>
          <a:p>
            <a:r>
              <a:rPr lang="en-GB" dirty="0"/>
              <a:t>(Market, 2019)</a:t>
            </a:r>
          </a:p>
        </p:txBody>
      </p:sp>
      <p:pic>
        <p:nvPicPr>
          <p:cNvPr id="5" name="Audio 4">
            <a:hlinkClick r:id="" action="ppaction://media"/>
            <a:extLst>
              <a:ext uri="{FF2B5EF4-FFF2-40B4-BE49-F238E27FC236}">
                <a16:creationId xmlns:a16="http://schemas.microsoft.com/office/drawing/2014/main" id="{1E4F693E-6F36-44F0-8A6F-F09D44C7BE5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82000" y="6096000"/>
            <a:ext cx="609600" cy="609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21718"/>
    </mc:Choice>
    <mc:Fallback>
      <p:transition spd="slow" advTm="2171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5" name="Rectangle 1"/>
          <p:cNvSpPr>
            <a:spLocks noChangeArrowheads="1"/>
          </p:cNvSpPr>
          <p:nvPr/>
        </p:nvSpPr>
        <p:spPr bwMode="auto">
          <a:xfrm>
            <a:off x="304800" y="1600200"/>
            <a:ext cx="8610600" cy="4464684"/>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50000"/>
              </a:lnSpc>
              <a:spcBef>
                <a:spcPct val="0"/>
              </a:spcBef>
              <a:spcAft>
                <a:spcPct val="0"/>
              </a:spcAft>
              <a:buClrTx/>
              <a:buSzTx/>
              <a:buFont typeface="Arial" pitchFamily="34" charset="0"/>
              <a:buChar char="•"/>
              <a:tabLst/>
            </a:pPr>
            <a:r>
              <a:rPr kumimoji="0" lang="en-US" sz="2400" b="0" i="0" u="none" strike="noStrike" cap="none" normalizeH="0" baseline="0" dirty="0">
                <a:ln>
                  <a:noFill/>
                </a:ln>
                <a:solidFill>
                  <a:schemeClr val="tx1"/>
                </a:solidFill>
                <a:effectLst/>
                <a:latin typeface="Calibri" pitchFamily="34" charset="0"/>
                <a:ea typeface="Times New Roman" pitchFamily="18" charset="0"/>
                <a:cs typeface="Times New Roman" pitchFamily="18" charset="0"/>
              </a:rPr>
              <a:t>  70% of consumers make purchase decisions after they arrive at an outlet.</a:t>
            </a:r>
            <a:endParaRPr kumimoji="0" lang="en-GB" sz="2400" b="0" i="0" u="none" strike="noStrike" cap="none" normalizeH="0" baseline="0" dirty="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50000"/>
              </a:lnSpc>
              <a:spcBef>
                <a:spcPct val="0"/>
              </a:spcBef>
              <a:spcAft>
                <a:spcPct val="0"/>
              </a:spcAft>
              <a:buClrTx/>
              <a:buSzTx/>
              <a:buFont typeface="Arial" pitchFamily="34" charset="0"/>
              <a:buChar char="•"/>
              <a:tabLst/>
            </a:pPr>
            <a:r>
              <a:rPr lang="en-US" sz="2400" dirty="0">
                <a:latin typeface="Calibri" pitchFamily="34" charset="0"/>
                <a:ea typeface="Times New Roman" pitchFamily="18" charset="0"/>
                <a:cs typeface="Times New Roman" pitchFamily="18" charset="0"/>
              </a:rPr>
              <a:t>  </a:t>
            </a:r>
            <a:r>
              <a:rPr kumimoji="0" lang="en-US" sz="2400" b="0" i="0" u="none" strike="noStrike" cap="none" normalizeH="0" baseline="0" dirty="0">
                <a:ln>
                  <a:noFill/>
                </a:ln>
                <a:solidFill>
                  <a:schemeClr val="tx1"/>
                </a:solidFill>
                <a:effectLst/>
                <a:latin typeface="Calibri" pitchFamily="34" charset="0"/>
                <a:ea typeface="Times New Roman" pitchFamily="18" charset="0"/>
                <a:cs typeface="Times New Roman" pitchFamily="18" charset="0"/>
              </a:rPr>
              <a:t>75% of consumers say the point of purchase influences their decisions to purchase.</a:t>
            </a:r>
            <a:endParaRPr kumimoji="0" lang="en-GB" sz="2400" b="0" i="0" u="none" strike="noStrike" cap="none" normalizeH="0" baseline="0" dirty="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50000"/>
              </a:lnSpc>
              <a:spcBef>
                <a:spcPct val="0"/>
              </a:spcBef>
              <a:spcAft>
                <a:spcPct val="0"/>
              </a:spcAft>
              <a:buClrTx/>
              <a:buSzTx/>
              <a:buFont typeface="Arial" pitchFamily="34" charset="0"/>
              <a:buChar char="•"/>
              <a:tabLst/>
            </a:pPr>
            <a:r>
              <a:rPr lang="en-US" sz="2400" dirty="0">
                <a:latin typeface="Calibri" pitchFamily="34" charset="0"/>
                <a:ea typeface="Times New Roman" pitchFamily="18" charset="0"/>
                <a:cs typeface="Times New Roman" pitchFamily="18" charset="0"/>
              </a:rPr>
              <a:t>  </a:t>
            </a:r>
            <a:r>
              <a:rPr kumimoji="0" lang="en-US" sz="2400" b="0" i="0" u="none" strike="noStrike" cap="none" normalizeH="0" baseline="0" dirty="0">
                <a:ln>
                  <a:noFill/>
                </a:ln>
                <a:solidFill>
                  <a:schemeClr val="tx1"/>
                </a:solidFill>
                <a:effectLst/>
                <a:latin typeface="Calibri" pitchFamily="34" charset="0"/>
                <a:ea typeface="Times New Roman" pitchFamily="18" charset="0"/>
                <a:cs typeface="Times New Roman" pitchFamily="18" charset="0"/>
              </a:rPr>
              <a:t>5 to 10 times more likely to be attractive if business uses Digital Signage rather than static media.</a:t>
            </a:r>
            <a:endParaRPr kumimoji="0" lang="en-GB" sz="2400" b="0" i="0" u="none" strike="noStrike" cap="none" normalizeH="0" baseline="0" dirty="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50000"/>
              </a:lnSpc>
              <a:spcBef>
                <a:spcPct val="0"/>
              </a:spcBef>
              <a:spcAft>
                <a:spcPct val="0"/>
              </a:spcAft>
              <a:buClrTx/>
              <a:buSzTx/>
              <a:buFont typeface="Arial" pitchFamily="34" charset="0"/>
              <a:buChar char="•"/>
              <a:tabLst/>
            </a:pPr>
            <a:r>
              <a:rPr kumimoji="0" lang="en-US" sz="2400" b="0" i="0" u="none" strike="noStrike" cap="none" normalizeH="0" baseline="0" dirty="0">
                <a:ln>
                  <a:noFill/>
                </a:ln>
                <a:solidFill>
                  <a:schemeClr val="tx1"/>
                </a:solidFill>
                <a:effectLst/>
                <a:latin typeface="Calibri" pitchFamily="34" charset="0"/>
                <a:ea typeface="Times New Roman" pitchFamily="18" charset="0"/>
                <a:cs typeface="Times New Roman" pitchFamily="18" charset="0"/>
              </a:rPr>
              <a:t>  2 to 5 times more likely to be recalled dynamic contents rather than static contents. </a:t>
            </a:r>
            <a:endParaRPr kumimoji="0" lang="en-US" sz="2400" b="0" i="0" u="none" strike="noStrike" cap="none" normalizeH="0" baseline="0" dirty="0">
              <a:ln>
                <a:noFill/>
              </a:ln>
              <a:solidFill>
                <a:schemeClr val="tx1"/>
              </a:solidFill>
              <a:effectLst/>
              <a:latin typeface="Arial" pitchFamily="34" charset="0"/>
              <a:cs typeface="Arial" pitchFamily="34" charset="0"/>
            </a:endParaRPr>
          </a:p>
        </p:txBody>
      </p:sp>
      <p:sp>
        <p:nvSpPr>
          <p:cNvPr id="4" name="Title 1"/>
          <p:cNvSpPr txBox="1">
            <a:spLocks/>
          </p:cNvSpPr>
          <p:nvPr/>
        </p:nvSpPr>
        <p:spPr>
          <a:xfrm>
            <a:off x="533400" y="762000"/>
            <a:ext cx="8077200" cy="1470025"/>
          </a:xfrm>
          <a:prstGeom prst="rect">
            <a:avLst/>
          </a:prstGeom>
        </p:spPr>
        <p:txBody>
          <a:bodyPr>
            <a:normAutofit/>
          </a:bodyPr>
          <a:lstStyle/>
          <a:p>
            <a:pPr algn="ctr">
              <a:spcBef>
                <a:spcPct val="0"/>
              </a:spcBef>
              <a:defRPr/>
            </a:pPr>
            <a:r>
              <a:rPr lang="en-US" altLang="ko-KR" sz="3600" b="1" dirty="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glow rad="63500">
                    <a:schemeClr val="accent5">
                      <a:satMod val="175000"/>
                      <a:alpha val="40000"/>
                    </a:schemeClr>
                  </a:glow>
                  <a:outerShdw blurRad="50800" algn="tl" rotWithShape="0">
                    <a:srgbClr val="000000"/>
                  </a:outerShdw>
                </a:effectLst>
                <a:latin typeface="Aharoni" pitchFamily="2" charset="-79"/>
                <a:cs typeface="Aharoni" pitchFamily="2" charset="-79"/>
                <a:sym typeface="+mn-ea"/>
              </a:rPr>
              <a:t>CONSUMER BUYING HABIT STUDY</a:t>
            </a:r>
            <a:endParaRPr kumimoji="0" lang="en-GB" altLang="ko-KR" sz="3600" b="1" i="0" u="none" strike="noStrike" kern="1200" cap="none" spc="0" normalizeH="0" baseline="0" noProof="0" dirty="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glow rad="63500">
                  <a:schemeClr val="accent5">
                    <a:satMod val="175000"/>
                    <a:alpha val="40000"/>
                  </a:schemeClr>
                </a:glow>
                <a:outerShdw blurRad="50800" algn="tl" rotWithShape="0">
                  <a:srgbClr val="000000"/>
                </a:outerShdw>
              </a:effectLst>
              <a:uLnTx/>
              <a:uFillTx/>
              <a:latin typeface="Aharoni" pitchFamily="2" charset="-79"/>
              <a:ea typeface="+mn-ea"/>
              <a:cs typeface="Aharoni" pitchFamily="2" charset="-79"/>
              <a:sym typeface="+mn-ea"/>
            </a:endParaRPr>
          </a:p>
        </p:txBody>
      </p:sp>
      <p:sp>
        <p:nvSpPr>
          <p:cNvPr id="5" name="Rectangle 4"/>
          <p:cNvSpPr/>
          <p:nvPr/>
        </p:nvSpPr>
        <p:spPr>
          <a:xfrm>
            <a:off x="6629400" y="6172200"/>
            <a:ext cx="2085058" cy="369332"/>
          </a:xfrm>
          <a:prstGeom prst="rect">
            <a:avLst/>
          </a:prstGeom>
        </p:spPr>
        <p:txBody>
          <a:bodyPr wrap="none">
            <a:spAutoFit/>
          </a:bodyPr>
          <a:lstStyle/>
          <a:p>
            <a:r>
              <a:rPr lang="en-GB" dirty="0"/>
              <a:t>(Phillips et al., 2009)</a:t>
            </a:r>
          </a:p>
        </p:txBody>
      </p:sp>
      <p:pic>
        <p:nvPicPr>
          <p:cNvPr id="6" name="Audio 5">
            <a:hlinkClick r:id="" action="ppaction://media"/>
            <a:extLst>
              <a:ext uri="{FF2B5EF4-FFF2-40B4-BE49-F238E27FC236}">
                <a16:creationId xmlns:a16="http://schemas.microsoft.com/office/drawing/2014/main" id="{F157F6B0-EC23-44F7-9077-44FEBB16F86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382000" y="6096000"/>
            <a:ext cx="609600" cy="609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27489"/>
    </mc:Choice>
    <mc:Fallback>
      <p:transition spd="slow" advTm="274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838200" y="2971800"/>
            <a:ext cx="7772400" cy="3352800"/>
          </a:xfrm>
          <a:prstGeom prst="rect">
            <a:avLst/>
          </a:prstGeom>
        </p:spPr>
        <p:txBody>
          <a:bodyPr>
            <a:normAutofit/>
          </a:bodyPr>
          <a:lstStyle/>
          <a:p>
            <a:pPr marL="0" marR="0" lvl="0" indent="0" algn="ctr" defTabSz="914400" rtl="0" eaLnBrk="1" fontAlgn="auto" latinLnBrk="0" hangingPunct="1">
              <a:lnSpc>
                <a:spcPct val="150000"/>
              </a:lnSpc>
              <a:spcBef>
                <a:spcPct val="0"/>
              </a:spcBef>
              <a:spcAft>
                <a:spcPts val="0"/>
              </a:spcAft>
              <a:buClrTx/>
              <a:buSzTx/>
              <a:buFontTx/>
              <a:buNone/>
              <a:tabLst/>
              <a:defRPr/>
            </a:pPr>
            <a:r>
              <a:rPr kumimoji="0" lang="en-US" sz="2800" b="1" i="0" u="none" strike="noStrike" kern="1200" cap="none" spc="0" normalizeH="0" baseline="0" noProof="0" dirty="0">
                <a:ln>
                  <a:noFill/>
                </a:ln>
                <a:solidFill>
                  <a:schemeClr val="tx1"/>
                </a:solidFill>
                <a:effectLst/>
                <a:uLnTx/>
                <a:uFillTx/>
                <a:latin typeface="+mj-lt"/>
                <a:ea typeface="+mj-ea"/>
                <a:cs typeface="+mj-cs"/>
              </a:rPr>
              <a:t>The Business Model Canvas</a:t>
            </a:r>
            <a:r>
              <a:rPr kumimoji="0" lang="en-GB" sz="2800" b="1" i="0" u="none" strike="noStrike" kern="1200" cap="none" spc="0" normalizeH="0" baseline="0" noProof="0" dirty="0">
                <a:ln>
                  <a:noFill/>
                </a:ln>
                <a:solidFill>
                  <a:schemeClr val="tx1"/>
                </a:solidFill>
                <a:effectLst/>
                <a:uLnTx/>
                <a:uFillTx/>
                <a:latin typeface="+mj-lt"/>
                <a:ea typeface="+mj-ea"/>
                <a:cs typeface="+mj-cs"/>
              </a:rPr>
              <a:t> </a:t>
            </a:r>
            <a:r>
              <a:rPr kumimoji="0" lang="en-GB" sz="2700" b="0" i="0" u="none" strike="noStrike" kern="1200" cap="none" spc="0" normalizeH="0" baseline="0" noProof="0" dirty="0">
                <a:ln>
                  <a:noFill/>
                </a:ln>
                <a:solidFill>
                  <a:schemeClr val="tx1"/>
                </a:solidFill>
                <a:effectLst/>
                <a:uLnTx/>
                <a:uFillTx/>
                <a:latin typeface="+mj-lt"/>
                <a:ea typeface="+mj-ea"/>
                <a:cs typeface="+mj-cs"/>
              </a:rPr>
              <a:t>is used to demonstrate the</a:t>
            </a:r>
            <a:r>
              <a:rPr kumimoji="0" lang="en-US" sz="2800" b="0" i="0" u="none" strike="noStrike" kern="1200" cap="none" spc="0" normalizeH="0" baseline="0" noProof="0" dirty="0">
                <a:ln>
                  <a:noFill/>
                </a:ln>
                <a:solidFill>
                  <a:schemeClr val="tx1"/>
                </a:solidFill>
                <a:effectLst/>
                <a:uLnTx/>
                <a:uFillTx/>
                <a:latin typeface="+mj-lt"/>
                <a:ea typeface="+mj-ea"/>
                <a:cs typeface="+mj-cs"/>
              </a:rPr>
              <a:t> feasibility of the new </a:t>
            </a:r>
            <a:r>
              <a:rPr kumimoji="0" lang="en-US" sz="2800" b="1" i="0" u="none" strike="noStrike" kern="1200" cap="none" spc="0" normalizeH="0" baseline="0" noProof="0" dirty="0">
                <a:ln>
                  <a:noFill/>
                </a:ln>
                <a:solidFill>
                  <a:schemeClr val="tx1"/>
                </a:solidFill>
                <a:effectLst/>
                <a:uLnTx/>
                <a:uFillTx/>
                <a:latin typeface="+mj-lt"/>
                <a:ea typeface="+mj-ea"/>
                <a:cs typeface="+mj-cs"/>
              </a:rPr>
              <a:t>Business Plan</a:t>
            </a:r>
            <a:r>
              <a:rPr kumimoji="0" lang="en-GB" sz="2800" b="0" i="0" u="none" strike="noStrike" kern="1200" cap="none" spc="0" normalizeH="0" baseline="0" noProof="0" dirty="0">
                <a:ln>
                  <a:noFill/>
                </a:ln>
                <a:solidFill>
                  <a:schemeClr val="tx1"/>
                </a:solidFill>
                <a:effectLst/>
                <a:uLnTx/>
                <a:uFillTx/>
                <a:latin typeface="+mj-lt"/>
                <a:ea typeface="+mj-ea"/>
                <a:cs typeface="+mj-cs"/>
              </a:rPr>
              <a:t>.</a:t>
            </a:r>
            <a:br>
              <a:rPr kumimoji="0" lang="en-GB" sz="2700" b="0" i="0" u="none" strike="noStrike" kern="1200" cap="none" spc="0" normalizeH="0" baseline="0" noProof="0" dirty="0">
                <a:ln>
                  <a:noFill/>
                </a:ln>
                <a:solidFill>
                  <a:schemeClr val="tx1"/>
                </a:solidFill>
                <a:effectLst/>
                <a:uLnTx/>
                <a:uFillTx/>
                <a:latin typeface="+mj-lt"/>
                <a:ea typeface="+mj-ea"/>
                <a:cs typeface="+mj-cs"/>
              </a:rPr>
            </a:br>
            <a:br>
              <a:rPr kumimoji="0" lang="en-GB" sz="4400" b="0" i="0" u="none" strike="noStrike" kern="1200" cap="none" spc="0" normalizeH="0" baseline="0" noProof="0" dirty="0">
                <a:ln>
                  <a:noFill/>
                </a:ln>
                <a:solidFill>
                  <a:schemeClr val="tx1"/>
                </a:solidFill>
                <a:effectLst/>
                <a:uLnTx/>
                <a:uFillTx/>
                <a:latin typeface="+mj-lt"/>
                <a:ea typeface="+mj-ea"/>
                <a:cs typeface="+mj-cs"/>
              </a:rPr>
            </a:br>
            <a:endParaRPr kumimoji="0" lang="en-GB" sz="4400" b="0" i="0" u="none" strike="noStrike" kern="1200" cap="none" spc="0" normalizeH="0" baseline="0" noProof="0" dirty="0">
              <a:ln>
                <a:noFill/>
              </a:ln>
              <a:solidFill>
                <a:schemeClr val="tx1"/>
              </a:solidFill>
              <a:effectLst/>
              <a:uLnTx/>
              <a:uFillTx/>
              <a:latin typeface="+mj-lt"/>
              <a:ea typeface="+mj-ea"/>
              <a:cs typeface="+mj-cs"/>
            </a:endParaRPr>
          </a:p>
        </p:txBody>
      </p:sp>
      <p:sp>
        <p:nvSpPr>
          <p:cNvPr id="3" name="Rectangle 2"/>
          <p:cNvSpPr/>
          <p:nvPr/>
        </p:nvSpPr>
        <p:spPr>
          <a:xfrm>
            <a:off x="2438400" y="1295400"/>
            <a:ext cx="5019323" cy="830997"/>
          </a:xfrm>
          <a:prstGeom prst="rect">
            <a:avLst/>
          </a:prstGeom>
        </p:spPr>
        <p:txBody>
          <a:bodyPr wrap="none">
            <a:spAutoFit/>
          </a:bodyPr>
          <a:lstStyle/>
          <a:p>
            <a:r>
              <a:rPr lang="en-US" altLang="ko-KR" sz="4800" b="1" dirty="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glow rad="63500">
                    <a:schemeClr val="accent5">
                      <a:satMod val="175000"/>
                      <a:alpha val="40000"/>
                    </a:schemeClr>
                  </a:glow>
                  <a:outerShdw blurRad="50800" algn="tl" rotWithShape="0">
                    <a:srgbClr val="000000"/>
                  </a:outerShdw>
                </a:effectLst>
                <a:latin typeface="Aharoni" pitchFamily="2" charset="-79"/>
                <a:cs typeface="Aharoni" pitchFamily="2" charset="-79"/>
                <a:sym typeface="+mn-ea"/>
              </a:rPr>
              <a:t>3. </a:t>
            </a:r>
            <a:r>
              <a:rPr lang="en-US" altLang="ko-KR" sz="4000" b="1" dirty="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glow rad="63500">
                    <a:schemeClr val="accent5">
                      <a:satMod val="175000"/>
                      <a:alpha val="40000"/>
                    </a:schemeClr>
                  </a:glow>
                  <a:outerShdw blurRad="50800" algn="tl" rotWithShape="0">
                    <a:srgbClr val="000000"/>
                  </a:outerShdw>
                </a:effectLst>
                <a:latin typeface="Aharoni" pitchFamily="2" charset="-79"/>
                <a:cs typeface="Aharoni" pitchFamily="2" charset="-79"/>
                <a:sym typeface="+mn-ea"/>
              </a:rPr>
              <a:t>BUSINESS MODEL</a:t>
            </a:r>
            <a:endParaRPr lang="en-GB" altLang="ko-KR" sz="4000" b="1" dirty="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glow rad="63500">
                  <a:schemeClr val="accent5">
                    <a:satMod val="175000"/>
                    <a:alpha val="40000"/>
                  </a:schemeClr>
                </a:glow>
                <a:outerShdw blurRad="50800" algn="tl" rotWithShape="0">
                  <a:srgbClr val="000000"/>
                </a:outerShdw>
              </a:effectLst>
              <a:latin typeface="Aharoni" pitchFamily="2" charset="-79"/>
              <a:cs typeface="Aharoni" pitchFamily="2" charset="-79"/>
              <a:sym typeface="+mn-ea"/>
            </a:endParaRPr>
          </a:p>
        </p:txBody>
      </p:sp>
      <p:pic>
        <p:nvPicPr>
          <p:cNvPr id="5" name="Audio 4">
            <a:hlinkClick r:id="" action="ppaction://media"/>
            <a:extLst>
              <a:ext uri="{FF2B5EF4-FFF2-40B4-BE49-F238E27FC236}">
                <a16:creationId xmlns:a16="http://schemas.microsoft.com/office/drawing/2014/main" id="{BCA29E7B-3AAC-4116-8977-F736B4EE64E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382000" y="6096000"/>
            <a:ext cx="609600" cy="609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8297"/>
    </mc:Choice>
    <mc:Fallback>
      <p:transition spd="slow" advTm="829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9" name="Picture 3"/>
          <p:cNvPicPr>
            <a:picLocks noChangeAspect="1" noChangeArrowheads="1"/>
          </p:cNvPicPr>
          <p:nvPr/>
        </p:nvPicPr>
        <p:blipFill>
          <a:blip r:embed="rId4"/>
          <a:srcRect b="9434"/>
          <a:stretch>
            <a:fillRect/>
          </a:stretch>
        </p:blipFill>
        <p:spPr bwMode="auto">
          <a:xfrm>
            <a:off x="0" y="0"/>
            <a:ext cx="9144000" cy="6858000"/>
          </a:xfrm>
          <a:prstGeom prst="rect">
            <a:avLst/>
          </a:prstGeom>
          <a:noFill/>
          <a:ln w="9525">
            <a:noFill/>
            <a:miter lim="800000"/>
            <a:headEnd/>
            <a:tailEnd/>
          </a:ln>
          <a:effectLst/>
        </p:spPr>
      </p:pic>
      <p:sp>
        <p:nvSpPr>
          <p:cNvPr id="4" name="Rectangle 3"/>
          <p:cNvSpPr/>
          <p:nvPr/>
        </p:nvSpPr>
        <p:spPr>
          <a:xfrm>
            <a:off x="838200" y="511314"/>
            <a:ext cx="7677102" cy="707886"/>
          </a:xfrm>
          <a:prstGeom prst="rect">
            <a:avLst/>
          </a:prstGeom>
        </p:spPr>
        <p:txBody>
          <a:bodyPr wrap="none">
            <a:spAutoFit/>
          </a:bodyPr>
          <a:lstStyle/>
          <a:p>
            <a:r>
              <a:rPr lang="en-GB" altLang="ko-KR" sz="4000" b="1" dirty="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glow rad="63500">
                    <a:schemeClr val="accent5">
                      <a:satMod val="175000"/>
                      <a:alpha val="40000"/>
                    </a:schemeClr>
                  </a:glow>
                  <a:outerShdw blurRad="50800" algn="tl" rotWithShape="0">
                    <a:srgbClr val="000000"/>
                  </a:outerShdw>
                </a:effectLst>
                <a:latin typeface="Aharoni" pitchFamily="2" charset="-79"/>
                <a:cs typeface="Aharoni" pitchFamily="2" charset="-79"/>
                <a:sym typeface="+mn-ea"/>
              </a:rPr>
              <a:t>THE BUSINESS MODEL CANVAS</a:t>
            </a:r>
          </a:p>
        </p:txBody>
      </p:sp>
      <p:sp>
        <p:nvSpPr>
          <p:cNvPr id="5" name="Rectangle 4"/>
          <p:cNvSpPr/>
          <p:nvPr/>
        </p:nvSpPr>
        <p:spPr>
          <a:xfrm>
            <a:off x="5867400" y="6324600"/>
            <a:ext cx="3218573" cy="369332"/>
          </a:xfrm>
          <a:prstGeom prst="rect">
            <a:avLst/>
          </a:prstGeom>
        </p:spPr>
        <p:txBody>
          <a:bodyPr wrap="none">
            <a:spAutoFit/>
          </a:bodyPr>
          <a:lstStyle/>
          <a:p>
            <a:r>
              <a:rPr lang="en-GB" dirty="0"/>
              <a:t>(</a:t>
            </a:r>
            <a:r>
              <a:rPr lang="en-GB" dirty="0" err="1"/>
              <a:t>Osterwalder</a:t>
            </a:r>
            <a:r>
              <a:rPr lang="en-GB" dirty="0"/>
              <a:t> and </a:t>
            </a:r>
            <a:r>
              <a:rPr lang="en-GB" dirty="0" err="1"/>
              <a:t>Pigneur</a:t>
            </a:r>
            <a:r>
              <a:rPr lang="en-GB" dirty="0"/>
              <a:t>, 2010)</a:t>
            </a:r>
          </a:p>
        </p:txBody>
      </p:sp>
      <p:pic>
        <p:nvPicPr>
          <p:cNvPr id="2" name="Audio 1">
            <a:hlinkClick r:id="" action="ppaction://media"/>
            <a:extLst>
              <a:ext uri="{FF2B5EF4-FFF2-40B4-BE49-F238E27FC236}">
                <a16:creationId xmlns:a16="http://schemas.microsoft.com/office/drawing/2014/main" id="{99024FE1-17E0-44AE-8E18-D85B1CB202C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82000" y="6096000"/>
            <a:ext cx="609600" cy="609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21648"/>
    </mc:Choice>
    <mc:Fallback>
      <p:transition spd="slow" advTm="2164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noChangeArrowheads="1"/>
          </p:cNvPicPr>
          <p:nvPr/>
        </p:nvPicPr>
        <p:blipFill>
          <a:blip r:embed="rId4"/>
          <a:srcRect r="21951" b="12232"/>
          <a:stretch>
            <a:fillRect/>
          </a:stretch>
        </p:blipFill>
        <p:spPr bwMode="auto">
          <a:xfrm>
            <a:off x="6934200" y="3971925"/>
            <a:ext cx="2133600" cy="2733675"/>
          </a:xfrm>
          <a:prstGeom prst="rect">
            <a:avLst/>
          </a:prstGeom>
          <a:noFill/>
          <a:ln w="9525">
            <a:noFill/>
            <a:miter lim="800000"/>
            <a:headEnd/>
            <a:tailEnd/>
          </a:ln>
          <a:effectLst/>
        </p:spPr>
      </p:pic>
      <p:pic>
        <p:nvPicPr>
          <p:cNvPr id="3" name="Picture 3"/>
          <p:cNvPicPr>
            <a:picLocks noChangeAspect="1" noChangeArrowheads="1"/>
          </p:cNvPicPr>
          <p:nvPr/>
        </p:nvPicPr>
        <p:blipFill>
          <a:blip r:embed="rId5"/>
          <a:srcRect/>
          <a:stretch>
            <a:fillRect/>
          </a:stretch>
        </p:blipFill>
        <p:spPr bwMode="auto">
          <a:xfrm>
            <a:off x="6781800" y="533400"/>
            <a:ext cx="942975" cy="1143000"/>
          </a:xfrm>
          <a:prstGeom prst="rect">
            <a:avLst/>
          </a:prstGeom>
          <a:noFill/>
          <a:ln w="9525">
            <a:noFill/>
            <a:miter lim="800000"/>
            <a:headEnd/>
            <a:tailEnd/>
          </a:ln>
          <a:effectLst/>
        </p:spPr>
      </p:pic>
      <p:sp>
        <p:nvSpPr>
          <p:cNvPr id="4" name="Rectangle 3"/>
          <p:cNvSpPr/>
          <p:nvPr/>
        </p:nvSpPr>
        <p:spPr>
          <a:xfrm>
            <a:off x="1143000" y="914400"/>
            <a:ext cx="5756704" cy="707886"/>
          </a:xfrm>
          <a:prstGeom prst="rect">
            <a:avLst/>
          </a:prstGeom>
        </p:spPr>
        <p:txBody>
          <a:bodyPr wrap="none">
            <a:spAutoFit/>
          </a:bodyPr>
          <a:lstStyle/>
          <a:p>
            <a:r>
              <a:rPr lang="en-GB" altLang="ko-KR" sz="4000" b="1" dirty="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glow rad="63500">
                    <a:schemeClr val="accent5">
                      <a:satMod val="175000"/>
                      <a:alpha val="40000"/>
                    </a:schemeClr>
                  </a:glow>
                  <a:outerShdw blurRad="50800" algn="tl" rotWithShape="0">
                    <a:srgbClr val="000000"/>
                  </a:outerShdw>
                </a:effectLst>
                <a:latin typeface="Aharoni" pitchFamily="2" charset="-79"/>
                <a:cs typeface="Aharoni" pitchFamily="2" charset="-79"/>
                <a:sym typeface="+mn-ea"/>
              </a:rPr>
              <a:t>CUSTOMER SEGMENTS</a:t>
            </a:r>
          </a:p>
        </p:txBody>
      </p:sp>
      <p:sp>
        <p:nvSpPr>
          <p:cNvPr id="5" name="Rectangle 4"/>
          <p:cNvSpPr/>
          <p:nvPr/>
        </p:nvSpPr>
        <p:spPr>
          <a:xfrm>
            <a:off x="1143000" y="1828800"/>
            <a:ext cx="5334000" cy="4247317"/>
          </a:xfrm>
          <a:prstGeom prst="rect">
            <a:avLst/>
          </a:prstGeom>
        </p:spPr>
        <p:txBody>
          <a:bodyPr wrap="square">
            <a:spAutoFit/>
          </a:bodyPr>
          <a:lstStyle/>
          <a:p>
            <a:pPr>
              <a:lnSpc>
                <a:spcPct val="150000"/>
              </a:lnSpc>
            </a:pPr>
            <a:r>
              <a:rPr lang="en-GB" sz="2400" b="1" dirty="0"/>
              <a:t>Niche Market </a:t>
            </a:r>
            <a:r>
              <a:rPr lang="en-US" sz="2400" b="1" dirty="0"/>
              <a:t>Segmentation Approached</a:t>
            </a:r>
          </a:p>
          <a:p>
            <a:pPr>
              <a:lnSpc>
                <a:spcPct val="150000"/>
              </a:lnSpc>
              <a:buFont typeface="Arial" pitchFamily="34" charset="0"/>
              <a:buChar char="•"/>
            </a:pPr>
            <a:r>
              <a:rPr lang="en-US" sz="2400" dirty="0"/>
              <a:t>  Clothing Retailers</a:t>
            </a:r>
          </a:p>
          <a:p>
            <a:pPr>
              <a:lnSpc>
                <a:spcPct val="150000"/>
              </a:lnSpc>
              <a:buFont typeface="Arial" pitchFamily="34" charset="0"/>
              <a:buChar char="•"/>
            </a:pPr>
            <a:r>
              <a:rPr lang="en-US" sz="2400" dirty="0"/>
              <a:t>  Fashion Retailers</a:t>
            </a:r>
          </a:p>
          <a:p>
            <a:pPr>
              <a:lnSpc>
                <a:spcPct val="150000"/>
              </a:lnSpc>
              <a:buFont typeface="Arial" pitchFamily="34" charset="0"/>
              <a:buChar char="•"/>
            </a:pPr>
            <a:r>
              <a:rPr lang="en-US" sz="2400" dirty="0"/>
              <a:t>  Other Retailers</a:t>
            </a:r>
          </a:p>
          <a:p>
            <a:pPr>
              <a:lnSpc>
                <a:spcPct val="150000"/>
              </a:lnSpc>
            </a:pPr>
            <a:r>
              <a:rPr lang="en-US" sz="2400" b="1" dirty="0"/>
              <a:t>Geographic Segmentation</a:t>
            </a:r>
          </a:p>
          <a:p>
            <a:pPr>
              <a:lnSpc>
                <a:spcPct val="150000"/>
              </a:lnSpc>
              <a:buFont typeface="Arial" pitchFamily="34" charset="0"/>
              <a:buChar char="•"/>
            </a:pPr>
            <a:r>
              <a:rPr lang="en-US" sz="2400" dirty="0"/>
              <a:t>  Local Retailers</a:t>
            </a:r>
          </a:p>
          <a:p>
            <a:pPr>
              <a:lnSpc>
                <a:spcPct val="150000"/>
              </a:lnSpc>
              <a:buFont typeface="Arial" pitchFamily="34" charset="0"/>
              <a:buChar char="•"/>
            </a:pPr>
            <a:r>
              <a:rPr lang="en-US" sz="2400" dirty="0"/>
              <a:t>  National Retailers</a:t>
            </a:r>
            <a:endParaRPr lang="en-US" dirty="0"/>
          </a:p>
          <a:p>
            <a:endParaRPr lang="en-GB" dirty="0"/>
          </a:p>
        </p:txBody>
      </p:sp>
      <p:pic>
        <p:nvPicPr>
          <p:cNvPr id="6" name="Audio 5">
            <a:hlinkClick r:id="" action="ppaction://media"/>
            <a:extLst>
              <a:ext uri="{FF2B5EF4-FFF2-40B4-BE49-F238E27FC236}">
                <a16:creationId xmlns:a16="http://schemas.microsoft.com/office/drawing/2014/main" id="{AFD4E545-A9BE-4FB2-8BD9-7B3B5CDB6877}"/>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382000" y="6096000"/>
            <a:ext cx="609600" cy="609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16403"/>
    </mc:Choice>
    <mc:Fallback>
      <p:transition spd="slow" advTm="1640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457200" y="457200"/>
            <a:ext cx="8229600" cy="1524000"/>
          </a:xfrm>
          <a:prstGeom prst="rect">
            <a:avLst/>
          </a:prstGeom>
        </p:spPr>
        <p:txBody>
          <a:bodyPr>
            <a:normAutofit/>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lang="en-US" altLang="ko-KR" sz="4000" b="1" dirty="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glow rad="63500">
                    <a:schemeClr val="accent5">
                      <a:satMod val="175000"/>
                      <a:alpha val="40000"/>
                    </a:schemeClr>
                  </a:glow>
                  <a:outerShdw blurRad="50800" algn="tl" rotWithShape="0">
                    <a:srgbClr val="000000"/>
                  </a:outerShdw>
                </a:effectLst>
                <a:latin typeface="Aharoni" pitchFamily="2" charset="-79"/>
                <a:cs typeface="Aharoni" pitchFamily="2" charset="-79"/>
                <a:sym typeface="+mn-ea"/>
              </a:rPr>
              <a:t>TARGET CUSTOMERS</a:t>
            </a:r>
            <a:br>
              <a:rPr kumimoji="0" lang="en-US" sz="3200" b="1" i="0" u="none" strike="noStrike" kern="1200" cap="none" spc="0" normalizeH="0" baseline="0" noProof="0" dirty="0">
                <a:ln>
                  <a:noFill/>
                </a:ln>
                <a:solidFill>
                  <a:schemeClr val="tx1"/>
                </a:solidFill>
                <a:effectLst/>
                <a:uLnTx/>
                <a:uFillTx/>
                <a:latin typeface="+mj-lt"/>
                <a:ea typeface="+mj-ea"/>
                <a:cs typeface="+mj-cs"/>
              </a:rPr>
            </a:br>
            <a:r>
              <a:rPr kumimoji="0" lang="en-US" sz="2400" b="1" i="0" u="none" strike="noStrike" kern="1200" cap="none" spc="0" normalizeH="0" baseline="0" noProof="0" dirty="0">
                <a:ln>
                  <a:noFill/>
                </a:ln>
                <a:solidFill>
                  <a:schemeClr val="tx1"/>
                </a:solidFill>
                <a:effectLst/>
                <a:uLnTx/>
                <a:uFillTx/>
                <a:latin typeface="+mj-lt"/>
                <a:ea typeface="+mj-ea"/>
                <a:cs typeface="+mj-cs"/>
              </a:rPr>
              <a:t>Popular Fashion &amp; Clothing Retailers</a:t>
            </a:r>
            <a:endParaRPr kumimoji="0" lang="en-GB" sz="2400" b="0" i="0" u="none" strike="noStrike" kern="1200" cap="none" spc="0" normalizeH="0" baseline="0" noProof="0" dirty="0">
              <a:ln>
                <a:noFill/>
              </a:ln>
              <a:solidFill>
                <a:schemeClr val="tx1"/>
              </a:solidFill>
              <a:effectLst/>
              <a:uLnTx/>
              <a:uFillTx/>
              <a:latin typeface="+mj-lt"/>
              <a:ea typeface="+mj-ea"/>
              <a:cs typeface="+mj-cs"/>
            </a:endParaRPr>
          </a:p>
        </p:txBody>
      </p:sp>
      <p:graphicFrame>
        <p:nvGraphicFramePr>
          <p:cNvPr id="3" name="Table 2"/>
          <p:cNvGraphicFramePr>
            <a:graphicFrameLocks noGrp="1"/>
          </p:cNvGraphicFramePr>
          <p:nvPr/>
        </p:nvGraphicFramePr>
        <p:xfrm>
          <a:off x="914399" y="1627775"/>
          <a:ext cx="8001001" cy="4849225"/>
        </p:xfrm>
        <a:graphic>
          <a:graphicData uri="http://schemas.openxmlformats.org/drawingml/2006/table">
            <a:tbl>
              <a:tblPr/>
              <a:tblGrid>
                <a:gridCol w="1438537">
                  <a:extLst>
                    <a:ext uri="{9D8B030D-6E8A-4147-A177-3AD203B41FA5}">
                      <a16:colId xmlns:a16="http://schemas.microsoft.com/office/drawing/2014/main" val="20000"/>
                    </a:ext>
                  </a:extLst>
                </a:gridCol>
                <a:gridCol w="1794745">
                  <a:extLst>
                    <a:ext uri="{9D8B030D-6E8A-4147-A177-3AD203B41FA5}">
                      <a16:colId xmlns:a16="http://schemas.microsoft.com/office/drawing/2014/main" val="20001"/>
                    </a:ext>
                  </a:extLst>
                </a:gridCol>
                <a:gridCol w="2274257">
                  <a:extLst>
                    <a:ext uri="{9D8B030D-6E8A-4147-A177-3AD203B41FA5}">
                      <a16:colId xmlns:a16="http://schemas.microsoft.com/office/drawing/2014/main" val="20002"/>
                    </a:ext>
                  </a:extLst>
                </a:gridCol>
                <a:gridCol w="2493462">
                  <a:extLst>
                    <a:ext uri="{9D8B030D-6E8A-4147-A177-3AD203B41FA5}">
                      <a16:colId xmlns:a16="http://schemas.microsoft.com/office/drawing/2014/main" val="20003"/>
                    </a:ext>
                  </a:extLst>
                </a:gridCol>
              </a:tblGrid>
              <a:tr h="193969">
                <a:tc>
                  <a:txBody>
                    <a:bodyPr/>
                    <a:lstStyle/>
                    <a:p>
                      <a:pPr algn="l" fontAlgn="b"/>
                      <a:r>
                        <a:rPr lang="en-GB" sz="1200" b="1" i="0" u="none" strike="noStrike" dirty="0">
                          <a:solidFill>
                            <a:srgbClr val="000000"/>
                          </a:solidFill>
                          <a:latin typeface="Calibri"/>
                        </a:rPr>
                        <a:t>Clarks</a:t>
                      </a:r>
                    </a:p>
                  </a:txBody>
                  <a:tcPr marL="5806" marR="5806" marT="5806" marB="0" anchor="b">
                    <a:lnL>
                      <a:noFill/>
                    </a:lnL>
                    <a:lnR>
                      <a:noFill/>
                    </a:lnR>
                    <a:lnT>
                      <a:noFill/>
                    </a:lnT>
                    <a:lnB>
                      <a:noFill/>
                    </a:lnB>
                  </a:tcPr>
                </a:tc>
                <a:tc>
                  <a:txBody>
                    <a:bodyPr/>
                    <a:lstStyle/>
                    <a:p>
                      <a:pPr algn="l" fontAlgn="b"/>
                      <a:r>
                        <a:rPr lang="en-GB" sz="1200" b="1" i="0" u="none" strike="noStrike">
                          <a:solidFill>
                            <a:srgbClr val="000000"/>
                          </a:solidFill>
                          <a:latin typeface="Calibri"/>
                        </a:rPr>
                        <a:t>Lacoste</a:t>
                      </a:r>
                    </a:p>
                  </a:txBody>
                  <a:tcPr marL="5806" marR="5806" marT="5806" marB="0" anchor="b">
                    <a:lnL>
                      <a:noFill/>
                    </a:lnL>
                    <a:lnR>
                      <a:noFill/>
                    </a:lnR>
                    <a:lnT>
                      <a:noFill/>
                    </a:lnT>
                    <a:lnB>
                      <a:noFill/>
                    </a:lnB>
                  </a:tcPr>
                </a:tc>
                <a:tc>
                  <a:txBody>
                    <a:bodyPr/>
                    <a:lstStyle/>
                    <a:p>
                      <a:pPr algn="l" fontAlgn="b"/>
                      <a:r>
                        <a:rPr lang="en-GB" sz="1200" b="1" i="0" u="none" strike="noStrike">
                          <a:solidFill>
                            <a:srgbClr val="000000"/>
                          </a:solidFill>
                          <a:latin typeface="Calibri"/>
                        </a:rPr>
                        <a:t>Zara</a:t>
                      </a:r>
                    </a:p>
                  </a:txBody>
                  <a:tcPr marL="5806" marR="5806" marT="5806" marB="0" anchor="b">
                    <a:lnL>
                      <a:noFill/>
                    </a:lnL>
                    <a:lnR>
                      <a:noFill/>
                    </a:lnR>
                    <a:lnT>
                      <a:noFill/>
                    </a:lnT>
                    <a:lnB>
                      <a:noFill/>
                    </a:lnB>
                  </a:tcPr>
                </a:tc>
                <a:tc>
                  <a:txBody>
                    <a:bodyPr/>
                    <a:lstStyle/>
                    <a:p>
                      <a:pPr algn="l" fontAlgn="b"/>
                      <a:r>
                        <a:rPr lang="en-GB" sz="1200" b="1" i="0" u="none" strike="noStrike">
                          <a:solidFill>
                            <a:srgbClr val="000000"/>
                          </a:solidFill>
                          <a:latin typeface="Calibri"/>
                        </a:rPr>
                        <a:t>UGG</a:t>
                      </a:r>
                    </a:p>
                  </a:txBody>
                  <a:tcPr marL="5806" marR="5806" marT="5806" marB="0" anchor="b">
                    <a:lnL>
                      <a:noFill/>
                    </a:lnL>
                    <a:lnR>
                      <a:noFill/>
                    </a:lnR>
                    <a:lnT>
                      <a:noFill/>
                    </a:lnT>
                    <a:lnB>
                      <a:noFill/>
                    </a:lnB>
                  </a:tcPr>
                </a:tc>
                <a:extLst>
                  <a:ext uri="{0D108BD9-81ED-4DB2-BD59-A6C34878D82A}">
                    <a16:rowId xmlns:a16="http://schemas.microsoft.com/office/drawing/2014/main" val="10000"/>
                  </a:ext>
                </a:extLst>
              </a:tr>
              <a:tr h="193969">
                <a:tc>
                  <a:txBody>
                    <a:bodyPr/>
                    <a:lstStyle/>
                    <a:p>
                      <a:pPr algn="l" fontAlgn="b"/>
                      <a:r>
                        <a:rPr lang="en-GB" sz="1200" b="1" i="0" u="none" strike="noStrike" dirty="0">
                          <a:solidFill>
                            <a:srgbClr val="000000"/>
                          </a:solidFill>
                          <a:latin typeface="Calibri"/>
                        </a:rPr>
                        <a:t>Levi's</a:t>
                      </a:r>
                    </a:p>
                  </a:txBody>
                  <a:tcPr marL="5806" marR="5806" marT="5806" marB="0" anchor="b">
                    <a:lnL>
                      <a:noFill/>
                    </a:lnL>
                    <a:lnR>
                      <a:noFill/>
                    </a:lnR>
                    <a:lnT>
                      <a:noFill/>
                    </a:lnT>
                    <a:lnB>
                      <a:noFill/>
                    </a:lnB>
                  </a:tcPr>
                </a:tc>
                <a:tc>
                  <a:txBody>
                    <a:bodyPr/>
                    <a:lstStyle/>
                    <a:p>
                      <a:pPr algn="l" fontAlgn="b"/>
                      <a:r>
                        <a:rPr lang="en-GB" sz="1200" b="1" i="0" u="none" strike="noStrike">
                          <a:solidFill>
                            <a:srgbClr val="000000"/>
                          </a:solidFill>
                          <a:latin typeface="Calibri"/>
                        </a:rPr>
                        <a:t>Fred Perry</a:t>
                      </a:r>
                    </a:p>
                  </a:txBody>
                  <a:tcPr marL="5806" marR="5806" marT="5806" marB="0" anchor="b">
                    <a:lnL>
                      <a:noFill/>
                    </a:lnL>
                    <a:lnR>
                      <a:noFill/>
                    </a:lnR>
                    <a:lnT>
                      <a:noFill/>
                    </a:lnT>
                    <a:lnB>
                      <a:noFill/>
                    </a:lnB>
                  </a:tcPr>
                </a:tc>
                <a:tc>
                  <a:txBody>
                    <a:bodyPr/>
                    <a:lstStyle/>
                    <a:p>
                      <a:pPr algn="l" fontAlgn="b"/>
                      <a:r>
                        <a:rPr lang="en-GB" sz="1200" b="1" i="0" u="none" strike="noStrike">
                          <a:solidFill>
                            <a:srgbClr val="000000"/>
                          </a:solidFill>
                          <a:latin typeface="Calibri"/>
                        </a:rPr>
                        <a:t>Monsoon</a:t>
                      </a:r>
                    </a:p>
                  </a:txBody>
                  <a:tcPr marL="5806" marR="5806" marT="5806" marB="0" anchor="b">
                    <a:lnL>
                      <a:noFill/>
                    </a:lnL>
                    <a:lnR>
                      <a:noFill/>
                    </a:lnR>
                    <a:lnT>
                      <a:noFill/>
                    </a:lnT>
                    <a:lnB>
                      <a:noFill/>
                    </a:lnB>
                  </a:tcPr>
                </a:tc>
                <a:tc>
                  <a:txBody>
                    <a:bodyPr/>
                    <a:lstStyle/>
                    <a:p>
                      <a:pPr algn="l" fontAlgn="b"/>
                      <a:r>
                        <a:rPr lang="en-GB" sz="1200" b="1" i="0" u="none" strike="noStrike">
                          <a:solidFill>
                            <a:srgbClr val="000000"/>
                          </a:solidFill>
                          <a:latin typeface="Calibri"/>
                        </a:rPr>
                        <a:t>Jaeger</a:t>
                      </a:r>
                    </a:p>
                  </a:txBody>
                  <a:tcPr marL="5806" marR="5806" marT="5806" marB="0" anchor="b">
                    <a:lnL>
                      <a:noFill/>
                    </a:lnL>
                    <a:lnR>
                      <a:noFill/>
                    </a:lnR>
                    <a:lnT>
                      <a:noFill/>
                    </a:lnT>
                    <a:lnB>
                      <a:noFill/>
                    </a:lnB>
                  </a:tcPr>
                </a:tc>
                <a:extLst>
                  <a:ext uri="{0D108BD9-81ED-4DB2-BD59-A6C34878D82A}">
                    <a16:rowId xmlns:a16="http://schemas.microsoft.com/office/drawing/2014/main" val="10001"/>
                  </a:ext>
                </a:extLst>
              </a:tr>
              <a:tr h="193969">
                <a:tc>
                  <a:txBody>
                    <a:bodyPr/>
                    <a:lstStyle/>
                    <a:p>
                      <a:pPr algn="l" fontAlgn="b"/>
                      <a:r>
                        <a:rPr lang="en-GB" sz="1200" b="1" i="0" u="none" strike="noStrike" dirty="0">
                          <a:solidFill>
                            <a:srgbClr val="000000"/>
                          </a:solidFill>
                          <a:latin typeface="Calibri"/>
                        </a:rPr>
                        <a:t>Adidas</a:t>
                      </a:r>
                    </a:p>
                  </a:txBody>
                  <a:tcPr marL="5806" marR="5806" marT="5806" marB="0" anchor="b">
                    <a:lnL>
                      <a:noFill/>
                    </a:lnL>
                    <a:lnR>
                      <a:noFill/>
                    </a:lnR>
                    <a:lnT>
                      <a:noFill/>
                    </a:lnT>
                    <a:lnB>
                      <a:noFill/>
                    </a:lnB>
                  </a:tcPr>
                </a:tc>
                <a:tc>
                  <a:txBody>
                    <a:bodyPr/>
                    <a:lstStyle/>
                    <a:p>
                      <a:pPr algn="l" fontAlgn="b"/>
                      <a:r>
                        <a:rPr lang="en-GB" sz="1200" b="1" i="0" u="none" strike="noStrike">
                          <a:solidFill>
                            <a:srgbClr val="000000"/>
                          </a:solidFill>
                          <a:latin typeface="Calibri"/>
                        </a:rPr>
                        <a:t>H. Samuel</a:t>
                      </a:r>
                    </a:p>
                  </a:txBody>
                  <a:tcPr marL="5806" marR="5806" marT="5806" marB="0" anchor="b">
                    <a:lnL>
                      <a:noFill/>
                    </a:lnL>
                    <a:lnR>
                      <a:noFill/>
                    </a:lnR>
                    <a:lnT>
                      <a:noFill/>
                    </a:lnT>
                    <a:lnB>
                      <a:noFill/>
                    </a:lnB>
                  </a:tcPr>
                </a:tc>
                <a:tc>
                  <a:txBody>
                    <a:bodyPr/>
                    <a:lstStyle/>
                    <a:p>
                      <a:pPr algn="l" fontAlgn="b"/>
                      <a:r>
                        <a:rPr lang="en-GB" sz="1200" b="1" i="0" u="none" strike="noStrike">
                          <a:solidFill>
                            <a:srgbClr val="000000"/>
                          </a:solidFill>
                          <a:latin typeface="Calibri"/>
                        </a:rPr>
                        <a:t>Diesel</a:t>
                      </a:r>
                    </a:p>
                  </a:txBody>
                  <a:tcPr marL="5806" marR="5806" marT="5806" marB="0" anchor="b">
                    <a:lnL>
                      <a:noFill/>
                    </a:lnL>
                    <a:lnR>
                      <a:noFill/>
                    </a:lnR>
                    <a:lnT>
                      <a:noFill/>
                    </a:lnT>
                    <a:lnB>
                      <a:noFill/>
                    </a:lnB>
                  </a:tcPr>
                </a:tc>
                <a:tc>
                  <a:txBody>
                    <a:bodyPr/>
                    <a:lstStyle/>
                    <a:p>
                      <a:pPr algn="l" fontAlgn="b"/>
                      <a:r>
                        <a:rPr lang="en-GB" sz="1200" b="1" i="0" u="none" strike="noStrike">
                          <a:solidFill>
                            <a:srgbClr val="000000"/>
                          </a:solidFill>
                          <a:latin typeface="Calibri"/>
                        </a:rPr>
                        <a:t>Moss Bros</a:t>
                      </a:r>
                    </a:p>
                  </a:txBody>
                  <a:tcPr marL="5806" marR="5806" marT="5806" marB="0" anchor="b">
                    <a:lnL>
                      <a:noFill/>
                    </a:lnL>
                    <a:lnR>
                      <a:noFill/>
                    </a:lnR>
                    <a:lnT>
                      <a:noFill/>
                    </a:lnT>
                    <a:lnB>
                      <a:noFill/>
                    </a:lnB>
                  </a:tcPr>
                </a:tc>
                <a:extLst>
                  <a:ext uri="{0D108BD9-81ED-4DB2-BD59-A6C34878D82A}">
                    <a16:rowId xmlns:a16="http://schemas.microsoft.com/office/drawing/2014/main" val="10002"/>
                  </a:ext>
                </a:extLst>
              </a:tr>
              <a:tr h="193969">
                <a:tc>
                  <a:txBody>
                    <a:bodyPr/>
                    <a:lstStyle/>
                    <a:p>
                      <a:pPr algn="l" fontAlgn="b"/>
                      <a:r>
                        <a:rPr lang="en-GB" sz="1200" b="1" i="0" u="none" strike="noStrike" dirty="0">
                          <a:solidFill>
                            <a:srgbClr val="000000"/>
                          </a:solidFill>
                          <a:latin typeface="Calibri"/>
                        </a:rPr>
                        <a:t>Primark</a:t>
                      </a:r>
                    </a:p>
                  </a:txBody>
                  <a:tcPr marL="5806" marR="5806" marT="5806" marB="0" anchor="b">
                    <a:lnL>
                      <a:noFill/>
                    </a:lnL>
                    <a:lnR>
                      <a:noFill/>
                    </a:lnR>
                    <a:lnT>
                      <a:noFill/>
                    </a:lnT>
                    <a:lnB>
                      <a:noFill/>
                    </a:lnB>
                  </a:tcPr>
                </a:tc>
                <a:tc>
                  <a:txBody>
                    <a:bodyPr/>
                    <a:lstStyle/>
                    <a:p>
                      <a:pPr algn="l" fontAlgn="b"/>
                      <a:r>
                        <a:rPr lang="en-GB" sz="1200" b="1" i="0" u="none" strike="noStrike">
                          <a:solidFill>
                            <a:srgbClr val="000000"/>
                          </a:solidFill>
                          <a:latin typeface="Calibri"/>
                        </a:rPr>
                        <a:t>Wrangler</a:t>
                      </a:r>
                    </a:p>
                  </a:txBody>
                  <a:tcPr marL="5806" marR="5806" marT="5806" marB="0" anchor="b">
                    <a:lnL>
                      <a:noFill/>
                    </a:lnL>
                    <a:lnR>
                      <a:noFill/>
                    </a:lnR>
                    <a:lnT>
                      <a:noFill/>
                    </a:lnT>
                    <a:lnB>
                      <a:noFill/>
                    </a:lnB>
                  </a:tcPr>
                </a:tc>
                <a:tc>
                  <a:txBody>
                    <a:bodyPr/>
                    <a:lstStyle/>
                    <a:p>
                      <a:pPr algn="l" fontAlgn="b"/>
                      <a:r>
                        <a:rPr lang="en-GB" sz="1200" b="1" i="0" u="none" strike="noStrike">
                          <a:solidFill>
                            <a:srgbClr val="000000"/>
                          </a:solidFill>
                          <a:latin typeface="Calibri"/>
                        </a:rPr>
                        <a:t>Dfs</a:t>
                      </a:r>
                    </a:p>
                  </a:txBody>
                  <a:tcPr marL="5806" marR="5806" marT="5806" marB="0" anchor="b">
                    <a:lnL>
                      <a:noFill/>
                    </a:lnL>
                    <a:lnR>
                      <a:noFill/>
                    </a:lnR>
                    <a:lnT>
                      <a:noFill/>
                    </a:lnT>
                    <a:lnB>
                      <a:noFill/>
                    </a:lnB>
                  </a:tcPr>
                </a:tc>
                <a:tc>
                  <a:txBody>
                    <a:bodyPr/>
                    <a:lstStyle/>
                    <a:p>
                      <a:pPr algn="l" fontAlgn="b"/>
                      <a:r>
                        <a:rPr lang="en-GB" sz="1200" b="1" i="0" u="none" strike="noStrike">
                          <a:solidFill>
                            <a:srgbClr val="000000"/>
                          </a:solidFill>
                          <a:latin typeface="Calibri"/>
                        </a:rPr>
                        <a:t>Playboy</a:t>
                      </a:r>
                    </a:p>
                  </a:txBody>
                  <a:tcPr marL="5806" marR="5806" marT="5806" marB="0" anchor="b">
                    <a:lnL>
                      <a:noFill/>
                    </a:lnL>
                    <a:lnR>
                      <a:noFill/>
                    </a:lnR>
                    <a:lnT>
                      <a:noFill/>
                    </a:lnT>
                    <a:lnB>
                      <a:noFill/>
                    </a:lnB>
                  </a:tcPr>
                </a:tc>
                <a:extLst>
                  <a:ext uri="{0D108BD9-81ED-4DB2-BD59-A6C34878D82A}">
                    <a16:rowId xmlns:a16="http://schemas.microsoft.com/office/drawing/2014/main" val="10003"/>
                  </a:ext>
                </a:extLst>
              </a:tr>
              <a:tr h="193969">
                <a:tc>
                  <a:txBody>
                    <a:bodyPr/>
                    <a:lstStyle/>
                    <a:p>
                      <a:pPr algn="l" fontAlgn="b"/>
                      <a:r>
                        <a:rPr lang="en-GB" sz="1200" b="1" i="0" u="none" strike="noStrike" dirty="0">
                          <a:solidFill>
                            <a:srgbClr val="000000"/>
                          </a:solidFill>
                          <a:latin typeface="Calibri"/>
                        </a:rPr>
                        <a:t>Nike</a:t>
                      </a:r>
                    </a:p>
                  </a:txBody>
                  <a:tcPr marL="5806" marR="5806" marT="5806" marB="0" anchor="b">
                    <a:lnL>
                      <a:noFill/>
                    </a:lnL>
                    <a:lnR>
                      <a:noFill/>
                    </a:lnR>
                    <a:lnT>
                      <a:noFill/>
                    </a:lnT>
                    <a:lnB>
                      <a:noFill/>
                    </a:lnB>
                  </a:tcPr>
                </a:tc>
                <a:tc>
                  <a:txBody>
                    <a:bodyPr/>
                    <a:lstStyle/>
                    <a:p>
                      <a:pPr algn="l" fontAlgn="b"/>
                      <a:r>
                        <a:rPr lang="en-GB" sz="1200" b="1" i="0" u="none" strike="noStrike">
                          <a:solidFill>
                            <a:srgbClr val="000000"/>
                          </a:solidFill>
                          <a:latin typeface="Calibri"/>
                        </a:rPr>
                        <a:t>JD Sports</a:t>
                      </a:r>
                    </a:p>
                  </a:txBody>
                  <a:tcPr marL="5806" marR="5806" marT="5806" marB="0" anchor="b">
                    <a:lnL>
                      <a:noFill/>
                    </a:lnL>
                    <a:lnR>
                      <a:noFill/>
                    </a:lnR>
                    <a:lnT>
                      <a:noFill/>
                    </a:lnT>
                    <a:lnB>
                      <a:noFill/>
                    </a:lnB>
                  </a:tcPr>
                </a:tc>
                <a:tc>
                  <a:txBody>
                    <a:bodyPr/>
                    <a:lstStyle/>
                    <a:p>
                      <a:pPr algn="l" fontAlgn="b"/>
                      <a:r>
                        <a:rPr lang="en-GB" sz="1200" b="1" i="0" u="none" strike="noStrike">
                          <a:solidFill>
                            <a:srgbClr val="000000"/>
                          </a:solidFill>
                          <a:latin typeface="Calibri"/>
                        </a:rPr>
                        <a:t>Very</a:t>
                      </a:r>
                    </a:p>
                  </a:txBody>
                  <a:tcPr marL="5806" marR="5806" marT="5806" marB="0" anchor="b">
                    <a:lnL>
                      <a:noFill/>
                    </a:lnL>
                    <a:lnR>
                      <a:noFill/>
                    </a:lnR>
                    <a:lnT>
                      <a:noFill/>
                    </a:lnT>
                    <a:lnB>
                      <a:noFill/>
                    </a:lnB>
                  </a:tcPr>
                </a:tc>
                <a:tc>
                  <a:txBody>
                    <a:bodyPr/>
                    <a:lstStyle/>
                    <a:p>
                      <a:pPr algn="l" fontAlgn="b"/>
                      <a:r>
                        <a:rPr lang="en-GB" sz="1200" b="1" i="0" u="none" strike="noStrike">
                          <a:solidFill>
                            <a:srgbClr val="000000"/>
                          </a:solidFill>
                          <a:latin typeface="Calibri"/>
                        </a:rPr>
                        <a:t>The White Company</a:t>
                      </a:r>
                    </a:p>
                  </a:txBody>
                  <a:tcPr marL="5806" marR="5806" marT="5806" marB="0" anchor="b">
                    <a:lnL>
                      <a:noFill/>
                    </a:lnL>
                    <a:lnR>
                      <a:noFill/>
                    </a:lnR>
                    <a:lnT>
                      <a:noFill/>
                    </a:lnT>
                    <a:lnB>
                      <a:noFill/>
                    </a:lnB>
                  </a:tcPr>
                </a:tc>
                <a:extLst>
                  <a:ext uri="{0D108BD9-81ED-4DB2-BD59-A6C34878D82A}">
                    <a16:rowId xmlns:a16="http://schemas.microsoft.com/office/drawing/2014/main" val="10004"/>
                  </a:ext>
                </a:extLst>
              </a:tr>
              <a:tr h="193969">
                <a:tc>
                  <a:txBody>
                    <a:bodyPr/>
                    <a:lstStyle/>
                    <a:p>
                      <a:pPr algn="l" fontAlgn="b"/>
                      <a:r>
                        <a:rPr lang="en-GB" sz="1200" b="1" i="0" u="none" strike="noStrike" dirty="0">
                          <a:solidFill>
                            <a:srgbClr val="000000"/>
                          </a:solidFill>
                          <a:latin typeface="Calibri"/>
                        </a:rPr>
                        <a:t>Next</a:t>
                      </a:r>
                    </a:p>
                  </a:txBody>
                  <a:tcPr marL="5806" marR="5806" marT="5806" marB="0" anchor="b">
                    <a:lnL>
                      <a:noFill/>
                    </a:lnL>
                    <a:lnR>
                      <a:noFill/>
                    </a:lnR>
                    <a:lnT>
                      <a:noFill/>
                    </a:lnT>
                    <a:lnB>
                      <a:noFill/>
                    </a:lnB>
                  </a:tcPr>
                </a:tc>
                <a:tc>
                  <a:txBody>
                    <a:bodyPr/>
                    <a:lstStyle/>
                    <a:p>
                      <a:pPr algn="l" fontAlgn="b"/>
                      <a:r>
                        <a:rPr lang="en-GB" sz="1200" b="1" i="0" u="none" strike="noStrike" dirty="0">
                          <a:solidFill>
                            <a:srgbClr val="000000"/>
                          </a:solidFill>
                          <a:latin typeface="Calibri"/>
                        </a:rPr>
                        <a:t>Sports Direct</a:t>
                      </a:r>
                    </a:p>
                  </a:txBody>
                  <a:tcPr marL="5806" marR="5806" marT="5806" marB="0" anchor="b">
                    <a:lnL>
                      <a:noFill/>
                    </a:lnL>
                    <a:lnR>
                      <a:noFill/>
                    </a:lnR>
                    <a:lnT>
                      <a:noFill/>
                    </a:lnT>
                    <a:lnB>
                      <a:noFill/>
                    </a:lnB>
                  </a:tcPr>
                </a:tc>
                <a:tc>
                  <a:txBody>
                    <a:bodyPr/>
                    <a:lstStyle/>
                    <a:p>
                      <a:pPr algn="l" fontAlgn="b"/>
                      <a:r>
                        <a:rPr lang="en-GB" sz="1200" b="1" i="0" u="none" strike="noStrike">
                          <a:solidFill>
                            <a:srgbClr val="000000"/>
                          </a:solidFill>
                          <a:latin typeface="Calibri"/>
                        </a:rPr>
                        <a:t>Laura Ashley</a:t>
                      </a:r>
                    </a:p>
                  </a:txBody>
                  <a:tcPr marL="5806" marR="5806" marT="5806" marB="0" anchor="b">
                    <a:lnL>
                      <a:noFill/>
                    </a:lnL>
                    <a:lnR>
                      <a:noFill/>
                    </a:lnR>
                    <a:lnT>
                      <a:noFill/>
                    </a:lnT>
                    <a:lnB>
                      <a:noFill/>
                    </a:lnB>
                  </a:tcPr>
                </a:tc>
                <a:tc>
                  <a:txBody>
                    <a:bodyPr/>
                    <a:lstStyle/>
                    <a:p>
                      <a:pPr algn="l" fontAlgn="b"/>
                      <a:r>
                        <a:rPr lang="en-GB" sz="1200" b="1" i="0" u="none" strike="noStrike">
                          <a:solidFill>
                            <a:srgbClr val="000000"/>
                          </a:solidFill>
                          <a:latin typeface="Calibri"/>
                        </a:rPr>
                        <a:t>Wallis</a:t>
                      </a:r>
                    </a:p>
                  </a:txBody>
                  <a:tcPr marL="5806" marR="5806" marT="5806" marB="0" anchor="b">
                    <a:lnL>
                      <a:noFill/>
                    </a:lnL>
                    <a:lnR>
                      <a:noFill/>
                    </a:lnR>
                    <a:lnT>
                      <a:noFill/>
                    </a:lnT>
                    <a:lnB>
                      <a:noFill/>
                    </a:lnB>
                  </a:tcPr>
                </a:tc>
                <a:extLst>
                  <a:ext uri="{0D108BD9-81ED-4DB2-BD59-A6C34878D82A}">
                    <a16:rowId xmlns:a16="http://schemas.microsoft.com/office/drawing/2014/main" val="10005"/>
                  </a:ext>
                </a:extLst>
              </a:tr>
              <a:tr h="193969">
                <a:tc>
                  <a:txBody>
                    <a:bodyPr/>
                    <a:lstStyle/>
                    <a:p>
                      <a:pPr algn="l" fontAlgn="b"/>
                      <a:r>
                        <a:rPr lang="en-GB" sz="1200" b="1" i="0" u="none" strike="noStrike">
                          <a:solidFill>
                            <a:srgbClr val="000000"/>
                          </a:solidFill>
                          <a:latin typeface="Calibri"/>
                        </a:rPr>
                        <a:t>George</a:t>
                      </a:r>
                    </a:p>
                  </a:txBody>
                  <a:tcPr marL="5806" marR="5806" marT="5806" marB="0" anchor="b">
                    <a:lnL>
                      <a:noFill/>
                    </a:lnL>
                    <a:lnR>
                      <a:noFill/>
                    </a:lnR>
                    <a:lnT>
                      <a:noFill/>
                    </a:lnT>
                    <a:lnB>
                      <a:noFill/>
                    </a:lnB>
                  </a:tcPr>
                </a:tc>
                <a:tc>
                  <a:txBody>
                    <a:bodyPr/>
                    <a:lstStyle/>
                    <a:p>
                      <a:pPr algn="l" fontAlgn="b"/>
                      <a:r>
                        <a:rPr lang="en-GB" sz="1200" b="1" i="0" u="none" strike="noStrike" dirty="0">
                          <a:solidFill>
                            <a:srgbClr val="000000"/>
                          </a:solidFill>
                          <a:latin typeface="Calibri"/>
                        </a:rPr>
                        <a:t>Ann Summers</a:t>
                      </a:r>
                    </a:p>
                  </a:txBody>
                  <a:tcPr marL="5806" marR="5806" marT="5806" marB="0" anchor="b">
                    <a:lnL>
                      <a:noFill/>
                    </a:lnL>
                    <a:lnR>
                      <a:noFill/>
                    </a:lnR>
                    <a:lnT>
                      <a:noFill/>
                    </a:lnT>
                    <a:lnB>
                      <a:noFill/>
                    </a:lnB>
                  </a:tcPr>
                </a:tc>
                <a:tc>
                  <a:txBody>
                    <a:bodyPr/>
                    <a:lstStyle/>
                    <a:p>
                      <a:pPr algn="l" fontAlgn="b"/>
                      <a:r>
                        <a:rPr lang="en-GB" sz="1200" b="1" i="0" u="none" strike="noStrike" dirty="0">
                          <a:solidFill>
                            <a:srgbClr val="000000"/>
                          </a:solidFill>
                          <a:latin typeface="Calibri"/>
                        </a:rPr>
                        <a:t>Berghaus</a:t>
                      </a:r>
                    </a:p>
                  </a:txBody>
                  <a:tcPr marL="5806" marR="5806" marT="5806" marB="0" anchor="b">
                    <a:lnL>
                      <a:noFill/>
                    </a:lnL>
                    <a:lnR>
                      <a:noFill/>
                    </a:lnR>
                    <a:lnT>
                      <a:noFill/>
                    </a:lnT>
                    <a:lnB>
                      <a:noFill/>
                    </a:lnB>
                  </a:tcPr>
                </a:tc>
                <a:tc>
                  <a:txBody>
                    <a:bodyPr/>
                    <a:lstStyle/>
                    <a:p>
                      <a:pPr algn="l" fontAlgn="b"/>
                      <a:r>
                        <a:rPr lang="en-GB" sz="1200" b="1" i="0" u="none" strike="noStrike">
                          <a:solidFill>
                            <a:srgbClr val="000000"/>
                          </a:solidFill>
                          <a:latin typeface="Calibri"/>
                        </a:rPr>
                        <a:t>per una</a:t>
                      </a:r>
                    </a:p>
                  </a:txBody>
                  <a:tcPr marL="5806" marR="5806" marT="5806" marB="0" anchor="b">
                    <a:lnL>
                      <a:noFill/>
                    </a:lnL>
                    <a:lnR>
                      <a:noFill/>
                    </a:lnR>
                    <a:lnT>
                      <a:noFill/>
                    </a:lnT>
                    <a:lnB>
                      <a:noFill/>
                    </a:lnB>
                  </a:tcPr>
                </a:tc>
                <a:extLst>
                  <a:ext uri="{0D108BD9-81ED-4DB2-BD59-A6C34878D82A}">
                    <a16:rowId xmlns:a16="http://schemas.microsoft.com/office/drawing/2014/main" val="10006"/>
                  </a:ext>
                </a:extLst>
              </a:tr>
              <a:tr h="193969">
                <a:tc>
                  <a:txBody>
                    <a:bodyPr/>
                    <a:lstStyle/>
                    <a:p>
                      <a:pPr algn="l" fontAlgn="b"/>
                      <a:r>
                        <a:rPr lang="en-GB" sz="1200" b="1" i="0" u="none" strike="noStrike">
                          <a:solidFill>
                            <a:srgbClr val="000000"/>
                          </a:solidFill>
                          <a:latin typeface="Calibri"/>
                        </a:rPr>
                        <a:t>Matalan</a:t>
                      </a:r>
                    </a:p>
                  </a:txBody>
                  <a:tcPr marL="5806" marR="5806" marT="5806" marB="0" anchor="b">
                    <a:lnL>
                      <a:noFill/>
                    </a:lnL>
                    <a:lnR>
                      <a:noFill/>
                    </a:lnR>
                    <a:lnT>
                      <a:noFill/>
                    </a:lnT>
                    <a:lnB>
                      <a:noFill/>
                    </a:lnB>
                  </a:tcPr>
                </a:tc>
                <a:tc>
                  <a:txBody>
                    <a:bodyPr/>
                    <a:lstStyle/>
                    <a:p>
                      <a:pPr algn="l" fontAlgn="b"/>
                      <a:r>
                        <a:rPr lang="en-GB" sz="1200" b="1" i="0" u="none" strike="noStrike" dirty="0">
                          <a:solidFill>
                            <a:srgbClr val="000000"/>
                          </a:solidFill>
                          <a:latin typeface="Calibri"/>
                        </a:rPr>
                        <a:t>Dorothy Perkins</a:t>
                      </a:r>
                    </a:p>
                  </a:txBody>
                  <a:tcPr marL="5806" marR="5806" marT="5806" marB="0" anchor="b">
                    <a:lnL>
                      <a:noFill/>
                    </a:lnL>
                    <a:lnR>
                      <a:noFill/>
                    </a:lnR>
                    <a:lnT>
                      <a:noFill/>
                    </a:lnT>
                    <a:lnB>
                      <a:noFill/>
                    </a:lnB>
                  </a:tcPr>
                </a:tc>
                <a:tc>
                  <a:txBody>
                    <a:bodyPr/>
                    <a:lstStyle/>
                    <a:p>
                      <a:pPr algn="l" fontAlgn="b"/>
                      <a:r>
                        <a:rPr lang="en-GB" sz="1200" b="1" i="0" u="none" strike="noStrike">
                          <a:solidFill>
                            <a:srgbClr val="000000"/>
                          </a:solidFill>
                          <a:latin typeface="Calibri"/>
                        </a:rPr>
                        <a:t>Cotton Traders</a:t>
                      </a:r>
                    </a:p>
                  </a:txBody>
                  <a:tcPr marL="5806" marR="5806" marT="5806" marB="0" anchor="b">
                    <a:lnL>
                      <a:noFill/>
                    </a:lnL>
                    <a:lnR>
                      <a:noFill/>
                    </a:lnR>
                    <a:lnT>
                      <a:noFill/>
                    </a:lnT>
                    <a:lnB>
                      <a:noFill/>
                    </a:lnB>
                  </a:tcPr>
                </a:tc>
                <a:tc>
                  <a:txBody>
                    <a:bodyPr/>
                    <a:lstStyle/>
                    <a:p>
                      <a:pPr algn="l" fontAlgn="b"/>
                      <a:r>
                        <a:rPr lang="en-GB" sz="1200" b="1" i="0" u="none" strike="noStrike">
                          <a:solidFill>
                            <a:srgbClr val="000000"/>
                          </a:solidFill>
                          <a:latin typeface="Calibri"/>
                        </a:rPr>
                        <a:t>Boohoo</a:t>
                      </a:r>
                    </a:p>
                  </a:txBody>
                  <a:tcPr marL="5806" marR="5806" marT="5806" marB="0" anchor="b">
                    <a:lnL>
                      <a:noFill/>
                    </a:lnL>
                    <a:lnR>
                      <a:noFill/>
                    </a:lnR>
                    <a:lnT>
                      <a:noFill/>
                    </a:lnT>
                    <a:lnB>
                      <a:noFill/>
                    </a:lnB>
                  </a:tcPr>
                </a:tc>
                <a:extLst>
                  <a:ext uri="{0D108BD9-81ED-4DB2-BD59-A6C34878D82A}">
                    <a16:rowId xmlns:a16="http://schemas.microsoft.com/office/drawing/2014/main" val="10007"/>
                  </a:ext>
                </a:extLst>
              </a:tr>
              <a:tr h="193969">
                <a:tc>
                  <a:txBody>
                    <a:bodyPr/>
                    <a:lstStyle/>
                    <a:p>
                      <a:pPr algn="l" fontAlgn="b"/>
                      <a:r>
                        <a:rPr lang="en-GB" sz="1200" b="1" i="0" u="none" strike="noStrike">
                          <a:solidFill>
                            <a:srgbClr val="000000"/>
                          </a:solidFill>
                          <a:latin typeface="Calibri"/>
                        </a:rPr>
                        <a:t>TK Maxx</a:t>
                      </a:r>
                    </a:p>
                  </a:txBody>
                  <a:tcPr marL="5806" marR="5806" marT="5806" marB="0" anchor="b">
                    <a:lnL>
                      <a:noFill/>
                    </a:lnL>
                    <a:lnR>
                      <a:noFill/>
                    </a:lnR>
                    <a:lnT>
                      <a:noFill/>
                    </a:lnT>
                    <a:lnB>
                      <a:noFill/>
                    </a:lnB>
                  </a:tcPr>
                </a:tc>
                <a:tc>
                  <a:txBody>
                    <a:bodyPr/>
                    <a:lstStyle/>
                    <a:p>
                      <a:pPr algn="l" fontAlgn="b"/>
                      <a:r>
                        <a:rPr lang="en-GB" sz="1200" b="1" i="0" u="none" strike="noStrike" dirty="0">
                          <a:solidFill>
                            <a:srgbClr val="000000"/>
                          </a:solidFill>
                          <a:latin typeface="Calibri"/>
                        </a:rPr>
                        <a:t>Pringle</a:t>
                      </a:r>
                    </a:p>
                  </a:txBody>
                  <a:tcPr marL="5806" marR="5806" marT="5806" marB="0" anchor="b">
                    <a:lnL>
                      <a:noFill/>
                    </a:lnL>
                    <a:lnR>
                      <a:noFill/>
                    </a:lnR>
                    <a:lnT>
                      <a:noFill/>
                    </a:lnT>
                    <a:lnB>
                      <a:noFill/>
                    </a:lnB>
                  </a:tcPr>
                </a:tc>
                <a:tc>
                  <a:txBody>
                    <a:bodyPr/>
                    <a:lstStyle/>
                    <a:p>
                      <a:pPr algn="l" fontAlgn="b"/>
                      <a:r>
                        <a:rPr lang="en-GB" sz="1200" b="1" i="0" u="none" strike="noStrike">
                          <a:solidFill>
                            <a:srgbClr val="000000"/>
                          </a:solidFill>
                          <a:latin typeface="Calibri"/>
                        </a:rPr>
                        <a:t>Lee Cooper</a:t>
                      </a:r>
                    </a:p>
                  </a:txBody>
                  <a:tcPr marL="5806" marR="5806" marT="5806" marB="0" anchor="b">
                    <a:lnL>
                      <a:noFill/>
                    </a:lnL>
                    <a:lnR>
                      <a:noFill/>
                    </a:lnR>
                    <a:lnT>
                      <a:noFill/>
                    </a:lnT>
                    <a:lnB>
                      <a:noFill/>
                    </a:lnB>
                  </a:tcPr>
                </a:tc>
                <a:tc>
                  <a:txBody>
                    <a:bodyPr/>
                    <a:lstStyle/>
                    <a:p>
                      <a:pPr algn="l" fontAlgn="b"/>
                      <a:r>
                        <a:rPr lang="en-GB" sz="1200" b="1" i="0" u="none" strike="noStrike">
                          <a:solidFill>
                            <a:srgbClr val="000000"/>
                          </a:solidFill>
                          <a:latin typeface="Calibri"/>
                        </a:rPr>
                        <a:t>Head</a:t>
                      </a:r>
                    </a:p>
                  </a:txBody>
                  <a:tcPr marL="5806" marR="5806" marT="5806" marB="0" anchor="b">
                    <a:lnL>
                      <a:noFill/>
                    </a:lnL>
                    <a:lnR>
                      <a:noFill/>
                    </a:lnR>
                    <a:lnT>
                      <a:noFill/>
                    </a:lnT>
                    <a:lnB>
                      <a:noFill/>
                    </a:lnB>
                  </a:tcPr>
                </a:tc>
                <a:extLst>
                  <a:ext uri="{0D108BD9-81ED-4DB2-BD59-A6C34878D82A}">
                    <a16:rowId xmlns:a16="http://schemas.microsoft.com/office/drawing/2014/main" val="10008"/>
                  </a:ext>
                </a:extLst>
              </a:tr>
              <a:tr h="193969">
                <a:tc>
                  <a:txBody>
                    <a:bodyPr/>
                    <a:lstStyle/>
                    <a:p>
                      <a:pPr algn="l" fontAlgn="b"/>
                      <a:r>
                        <a:rPr lang="en-GB" sz="1200" b="1" i="0" u="none" strike="noStrike">
                          <a:solidFill>
                            <a:srgbClr val="000000"/>
                          </a:solidFill>
                          <a:latin typeface="Calibri"/>
                        </a:rPr>
                        <a:t>Dr. Martens</a:t>
                      </a:r>
                    </a:p>
                  </a:txBody>
                  <a:tcPr marL="5806" marR="5806" marT="5806" marB="0" anchor="b">
                    <a:lnL>
                      <a:noFill/>
                    </a:lnL>
                    <a:lnR>
                      <a:noFill/>
                    </a:lnR>
                    <a:lnT>
                      <a:noFill/>
                    </a:lnT>
                    <a:lnB>
                      <a:noFill/>
                    </a:lnB>
                  </a:tcPr>
                </a:tc>
                <a:tc>
                  <a:txBody>
                    <a:bodyPr/>
                    <a:lstStyle/>
                    <a:p>
                      <a:pPr algn="l" fontAlgn="b"/>
                      <a:r>
                        <a:rPr lang="en-GB" sz="1200" b="1" i="0" u="none" strike="noStrike" dirty="0">
                          <a:solidFill>
                            <a:srgbClr val="000000"/>
                          </a:solidFill>
                          <a:latin typeface="Calibri"/>
                        </a:rPr>
                        <a:t>Regatta</a:t>
                      </a:r>
                    </a:p>
                  </a:txBody>
                  <a:tcPr marL="5806" marR="5806" marT="5806" marB="0" anchor="b">
                    <a:lnL>
                      <a:noFill/>
                    </a:lnL>
                    <a:lnR>
                      <a:noFill/>
                    </a:lnR>
                    <a:lnT>
                      <a:noFill/>
                    </a:lnT>
                    <a:lnB>
                      <a:noFill/>
                    </a:lnB>
                  </a:tcPr>
                </a:tc>
                <a:tc>
                  <a:txBody>
                    <a:bodyPr/>
                    <a:lstStyle/>
                    <a:p>
                      <a:pPr algn="l" fontAlgn="b"/>
                      <a:r>
                        <a:rPr lang="en-GB" sz="1200" b="1" i="0" u="none" strike="noStrike" dirty="0" err="1">
                          <a:solidFill>
                            <a:srgbClr val="000000"/>
                          </a:solidFill>
                          <a:latin typeface="Calibri"/>
                        </a:rPr>
                        <a:t>Cath</a:t>
                      </a:r>
                      <a:r>
                        <a:rPr lang="en-GB" sz="1200" b="1" i="0" u="none" strike="noStrike" dirty="0">
                          <a:solidFill>
                            <a:srgbClr val="000000"/>
                          </a:solidFill>
                          <a:latin typeface="Calibri"/>
                        </a:rPr>
                        <a:t> </a:t>
                      </a:r>
                      <a:r>
                        <a:rPr lang="en-GB" sz="1200" b="1" i="0" u="none" strike="noStrike" dirty="0" err="1">
                          <a:solidFill>
                            <a:srgbClr val="000000"/>
                          </a:solidFill>
                          <a:latin typeface="Calibri"/>
                        </a:rPr>
                        <a:t>Kidston</a:t>
                      </a:r>
                      <a:endParaRPr lang="en-GB" sz="1200" b="1" i="0" u="none" strike="noStrike" dirty="0">
                        <a:solidFill>
                          <a:srgbClr val="000000"/>
                        </a:solidFill>
                        <a:latin typeface="Calibri"/>
                      </a:endParaRPr>
                    </a:p>
                  </a:txBody>
                  <a:tcPr marL="5806" marR="5806" marT="5806" marB="0" anchor="b">
                    <a:lnL>
                      <a:noFill/>
                    </a:lnL>
                    <a:lnR>
                      <a:noFill/>
                    </a:lnR>
                    <a:lnT>
                      <a:noFill/>
                    </a:lnT>
                    <a:lnB>
                      <a:noFill/>
                    </a:lnB>
                  </a:tcPr>
                </a:tc>
                <a:tc>
                  <a:txBody>
                    <a:bodyPr/>
                    <a:lstStyle/>
                    <a:p>
                      <a:pPr algn="l" fontAlgn="b"/>
                      <a:r>
                        <a:rPr lang="en-GB" sz="1200" b="1" i="0" u="none" strike="noStrike">
                          <a:solidFill>
                            <a:srgbClr val="000000"/>
                          </a:solidFill>
                          <a:latin typeface="Calibri"/>
                        </a:rPr>
                        <a:t>Abercrombie &amp; Fitch</a:t>
                      </a:r>
                    </a:p>
                  </a:txBody>
                  <a:tcPr marL="5806" marR="5806" marT="5806" marB="0" anchor="b">
                    <a:lnL>
                      <a:noFill/>
                    </a:lnL>
                    <a:lnR>
                      <a:noFill/>
                    </a:lnR>
                    <a:lnT>
                      <a:noFill/>
                    </a:lnT>
                    <a:lnB>
                      <a:noFill/>
                    </a:lnB>
                  </a:tcPr>
                </a:tc>
                <a:extLst>
                  <a:ext uri="{0D108BD9-81ED-4DB2-BD59-A6C34878D82A}">
                    <a16:rowId xmlns:a16="http://schemas.microsoft.com/office/drawing/2014/main" val="10009"/>
                  </a:ext>
                </a:extLst>
              </a:tr>
              <a:tr h="193969">
                <a:tc>
                  <a:txBody>
                    <a:bodyPr/>
                    <a:lstStyle/>
                    <a:p>
                      <a:pPr algn="l" fontAlgn="b"/>
                      <a:r>
                        <a:rPr lang="en-GB" sz="1200" b="1" i="0" u="none" strike="noStrike">
                          <a:solidFill>
                            <a:srgbClr val="000000"/>
                          </a:solidFill>
                          <a:latin typeface="Calibri"/>
                        </a:rPr>
                        <a:t>North Face</a:t>
                      </a:r>
                    </a:p>
                  </a:txBody>
                  <a:tcPr marL="5806" marR="5806" marT="5806" marB="0" anchor="b">
                    <a:lnL>
                      <a:noFill/>
                    </a:lnL>
                    <a:lnR>
                      <a:noFill/>
                    </a:lnR>
                    <a:lnT>
                      <a:noFill/>
                    </a:lnT>
                    <a:lnB>
                      <a:noFill/>
                    </a:lnB>
                  </a:tcPr>
                </a:tc>
                <a:tc>
                  <a:txBody>
                    <a:bodyPr/>
                    <a:lstStyle/>
                    <a:p>
                      <a:pPr algn="l" fontAlgn="b"/>
                      <a:r>
                        <a:rPr lang="en-GB" sz="1200" b="1" i="0" u="none" strike="noStrike" dirty="0">
                          <a:solidFill>
                            <a:srgbClr val="000000"/>
                          </a:solidFill>
                          <a:latin typeface="Calibri"/>
                        </a:rPr>
                        <a:t>Gap</a:t>
                      </a:r>
                    </a:p>
                  </a:txBody>
                  <a:tcPr marL="5806" marR="5806" marT="5806" marB="0" anchor="b">
                    <a:lnL>
                      <a:noFill/>
                    </a:lnL>
                    <a:lnR>
                      <a:noFill/>
                    </a:lnR>
                    <a:lnT>
                      <a:noFill/>
                    </a:lnT>
                    <a:lnB>
                      <a:noFill/>
                    </a:lnB>
                  </a:tcPr>
                </a:tc>
                <a:tc>
                  <a:txBody>
                    <a:bodyPr/>
                    <a:lstStyle/>
                    <a:p>
                      <a:pPr algn="l" fontAlgn="b"/>
                      <a:r>
                        <a:rPr lang="en-GB" sz="1200" b="1" i="0" u="none" strike="noStrike" dirty="0" err="1">
                          <a:solidFill>
                            <a:srgbClr val="000000"/>
                          </a:solidFill>
                          <a:latin typeface="Calibri"/>
                        </a:rPr>
                        <a:t>Kangol</a:t>
                      </a:r>
                      <a:endParaRPr lang="en-GB" sz="1200" b="1" i="0" u="none" strike="noStrike" dirty="0">
                        <a:solidFill>
                          <a:srgbClr val="000000"/>
                        </a:solidFill>
                        <a:latin typeface="Calibri"/>
                      </a:endParaRPr>
                    </a:p>
                  </a:txBody>
                  <a:tcPr marL="5806" marR="5806" marT="5806" marB="0" anchor="b">
                    <a:lnL>
                      <a:noFill/>
                    </a:lnL>
                    <a:lnR>
                      <a:noFill/>
                    </a:lnR>
                    <a:lnT>
                      <a:noFill/>
                    </a:lnT>
                    <a:lnB>
                      <a:noFill/>
                    </a:lnB>
                  </a:tcPr>
                </a:tc>
                <a:tc>
                  <a:txBody>
                    <a:bodyPr/>
                    <a:lstStyle/>
                    <a:p>
                      <a:pPr algn="l" fontAlgn="b"/>
                      <a:r>
                        <a:rPr lang="en-GB" sz="1200" b="1" i="0" u="none" strike="noStrike">
                          <a:solidFill>
                            <a:srgbClr val="000000"/>
                          </a:solidFill>
                          <a:latin typeface="Calibri"/>
                        </a:rPr>
                        <a:t>Fila</a:t>
                      </a:r>
                    </a:p>
                  </a:txBody>
                  <a:tcPr marL="5806" marR="5806" marT="5806" marB="0" anchor="b">
                    <a:lnL>
                      <a:noFill/>
                    </a:lnL>
                    <a:lnR>
                      <a:noFill/>
                    </a:lnR>
                    <a:lnT>
                      <a:noFill/>
                    </a:lnT>
                    <a:lnB>
                      <a:noFill/>
                    </a:lnB>
                  </a:tcPr>
                </a:tc>
                <a:extLst>
                  <a:ext uri="{0D108BD9-81ED-4DB2-BD59-A6C34878D82A}">
                    <a16:rowId xmlns:a16="http://schemas.microsoft.com/office/drawing/2014/main" val="10010"/>
                  </a:ext>
                </a:extLst>
              </a:tr>
              <a:tr h="193969">
                <a:tc>
                  <a:txBody>
                    <a:bodyPr/>
                    <a:lstStyle/>
                    <a:p>
                      <a:pPr algn="l" fontAlgn="b"/>
                      <a:r>
                        <a:rPr lang="en-GB" sz="1200" b="1" i="0" u="none" strike="noStrike">
                          <a:solidFill>
                            <a:srgbClr val="000000"/>
                          </a:solidFill>
                          <a:latin typeface="Calibri"/>
                        </a:rPr>
                        <a:t>H&amp;M</a:t>
                      </a:r>
                    </a:p>
                  </a:txBody>
                  <a:tcPr marL="5806" marR="5806" marT="5806" marB="0" anchor="b">
                    <a:lnL>
                      <a:noFill/>
                    </a:lnL>
                    <a:lnR>
                      <a:noFill/>
                    </a:lnR>
                    <a:lnT>
                      <a:noFill/>
                    </a:lnT>
                    <a:lnB>
                      <a:noFill/>
                    </a:lnB>
                  </a:tcPr>
                </a:tc>
                <a:tc>
                  <a:txBody>
                    <a:bodyPr/>
                    <a:lstStyle/>
                    <a:p>
                      <a:pPr algn="l" fontAlgn="b"/>
                      <a:r>
                        <a:rPr lang="en-GB" sz="1200" b="1" i="0" u="none" strike="noStrike" dirty="0">
                          <a:solidFill>
                            <a:srgbClr val="000000"/>
                          </a:solidFill>
                          <a:latin typeface="Calibri"/>
                        </a:rPr>
                        <a:t>Ben Sherman</a:t>
                      </a:r>
                    </a:p>
                  </a:txBody>
                  <a:tcPr marL="5806" marR="5806" marT="5806" marB="0" anchor="b">
                    <a:lnL>
                      <a:noFill/>
                    </a:lnL>
                    <a:lnR>
                      <a:noFill/>
                    </a:lnR>
                    <a:lnT>
                      <a:noFill/>
                    </a:lnT>
                    <a:lnB>
                      <a:noFill/>
                    </a:lnB>
                  </a:tcPr>
                </a:tc>
                <a:tc>
                  <a:txBody>
                    <a:bodyPr/>
                    <a:lstStyle/>
                    <a:p>
                      <a:pPr algn="l" fontAlgn="b"/>
                      <a:r>
                        <a:rPr lang="en-GB" sz="1200" b="1" i="0" u="none" strike="noStrike" dirty="0">
                          <a:solidFill>
                            <a:srgbClr val="000000"/>
                          </a:solidFill>
                          <a:latin typeface="Calibri"/>
                        </a:rPr>
                        <a:t>Under Armour</a:t>
                      </a:r>
                    </a:p>
                  </a:txBody>
                  <a:tcPr marL="5806" marR="5806" marT="5806" marB="0" anchor="b">
                    <a:lnL>
                      <a:noFill/>
                    </a:lnL>
                    <a:lnR>
                      <a:noFill/>
                    </a:lnR>
                    <a:lnT>
                      <a:noFill/>
                    </a:lnT>
                    <a:lnB>
                      <a:noFill/>
                    </a:lnB>
                  </a:tcPr>
                </a:tc>
                <a:tc>
                  <a:txBody>
                    <a:bodyPr/>
                    <a:lstStyle/>
                    <a:p>
                      <a:pPr algn="l" fontAlgn="b"/>
                      <a:r>
                        <a:rPr lang="en-GB" sz="1200" b="1" i="0" u="none" strike="noStrike">
                          <a:solidFill>
                            <a:srgbClr val="000000"/>
                          </a:solidFill>
                          <a:latin typeface="Calibri"/>
                        </a:rPr>
                        <a:t>Office</a:t>
                      </a:r>
                    </a:p>
                  </a:txBody>
                  <a:tcPr marL="5806" marR="5806" marT="5806" marB="0" anchor="b">
                    <a:lnL>
                      <a:noFill/>
                    </a:lnL>
                    <a:lnR>
                      <a:noFill/>
                    </a:lnR>
                    <a:lnT>
                      <a:noFill/>
                    </a:lnT>
                    <a:lnB>
                      <a:noFill/>
                    </a:lnB>
                  </a:tcPr>
                </a:tc>
                <a:extLst>
                  <a:ext uri="{0D108BD9-81ED-4DB2-BD59-A6C34878D82A}">
                    <a16:rowId xmlns:a16="http://schemas.microsoft.com/office/drawing/2014/main" val="10011"/>
                  </a:ext>
                </a:extLst>
              </a:tr>
              <a:tr h="193969">
                <a:tc>
                  <a:txBody>
                    <a:bodyPr/>
                    <a:lstStyle/>
                    <a:p>
                      <a:pPr algn="l" fontAlgn="b"/>
                      <a:r>
                        <a:rPr lang="en-GB" sz="1200" b="1" i="0" u="none" strike="noStrike">
                          <a:solidFill>
                            <a:srgbClr val="000000"/>
                          </a:solidFill>
                          <a:latin typeface="Calibri"/>
                        </a:rPr>
                        <a:t>Reebok</a:t>
                      </a:r>
                    </a:p>
                  </a:txBody>
                  <a:tcPr marL="5806" marR="5806" marT="5806" marB="0" anchor="b">
                    <a:lnL>
                      <a:noFill/>
                    </a:lnL>
                    <a:lnR>
                      <a:noFill/>
                    </a:lnR>
                    <a:lnT>
                      <a:noFill/>
                    </a:lnT>
                    <a:lnB>
                      <a:noFill/>
                    </a:lnB>
                  </a:tcPr>
                </a:tc>
                <a:tc>
                  <a:txBody>
                    <a:bodyPr/>
                    <a:lstStyle/>
                    <a:p>
                      <a:pPr algn="l" fontAlgn="b"/>
                      <a:r>
                        <a:rPr lang="en-GB" sz="1200" b="1" i="0" u="none" strike="noStrike">
                          <a:solidFill>
                            <a:srgbClr val="000000"/>
                          </a:solidFill>
                          <a:latin typeface="Calibri"/>
                        </a:rPr>
                        <a:t>Fruit of the Loom</a:t>
                      </a:r>
                    </a:p>
                  </a:txBody>
                  <a:tcPr marL="5806" marR="5806" marT="5806" marB="0" anchor="b">
                    <a:lnL>
                      <a:noFill/>
                    </a:lnL>
                    <a:lnR>
                      <a:noFill/>
                    </a:lnR>
                    <a:lnT>
                      <a:noFill/>
                    </a:lnT>
                    <a:lnB>
                      <a:noFill/>
                    </a:lnB>
                  </a:tcPr>
                </a:tc>
                <a:tc>
                  <a:txBody>
                    <a:bodyPr/>
                    <a:lstStyle/>
                    <a:p>
                      <a:pPr algn="l" fontAlgn="b"/>
                      <a:r>
                        <a:rPr lang="en-GB" sz="1200" b="1" i="0" u="none" strike="noStrike" dirty="0">
                          <a:solidFill>
                            <a:srgbClr val="000000"/>
                          </a:solidFill>
                          <a:latin typeface="Calibri"/>
                        </a:rPr>
                        <a:t>Mountain Warehouse</a:t>
                      </a:r>
                    </a:p>
                  </a:txBody>
                  <a:tcPr marL="5806" marR="5806" marT="5806" marB="0" anchor="b">
                    <a:lnL>
                      <a:noFill/>
                    </a:lnL>
                    <a:lnR>
                      <a:noFill/>
                    </a:lnR>
                    <a:lnT>
                      <a:noFill/>
                    </a:lnT>
                    <a:lnB>
                      <a:noFill/>
                    </a:lnB>
                  </a:tcPr>
                </a:tc>
                <a:tc>
                  <a:txBody>
                    <a:bodyPr/>
                    <a:lstStyle/>
                    <a:p>
                      <a:pPr algn="l" fontAlgn="b"/>
                      <a:r>
                        <a:rPr lang="en-GB" sz="1200" b="1" i="0" u="none" strike="noStrike">
                          <a:solidFill>
                            <a:srgbClr val="000000"/>
                          </a:solidFill>
                          <a:latin typeface="Calibri"/>
                        </a:rPr>
                        <a:t>Pierre Cardin</a:t>
                      </a:r>
                    </a:p>
                  </a:txBody>
                  <a:tcPr marL="5806" marR="5806" marT="5806" marB="0" anchor="b">
                    <a:lnL>
                      <a:noFill/>
                    </a:lnL>
                    <a:lnR>
                      <a:noFill/>
                    </a:lnR>
                    <a:lnT>
                      <a:noFill/>
                    </a:lnT>
                    <a:lnB>
                      <a:noFill/>
                    </a:lnB>
                  </a:tcPr>
                </a:tc>
                <a:extLst>
                  <a:ext uri="{0D108BD9-81ED-4DB2-BD59-A6C34878D82A}">
                    <a16:rowId xmlns:a16="http://schemas.microsoft.com/office/drawing/2014/main" val="10012"/>
                  </a:ext>
                </a:extLst>
              </a:tr>
              <a:tr h="193969">
                <a:tc>
                  <a:txBody>
                    <a:bodyPr/>
                    <a:lstStyle/>
                    <a:p>
                      <a:pPr algn="l" fontAlgn="b"/>
                      <a:r>
                        <a:rPr lang="en-GB" sz="1200" b="1" i="0" u="none" strike="noStrike">
                          <a:solidFill>
                            <a:srgbClr val="000000"/>
                          </a:solidFill>
                          <a:latin typeface="Calibri"/>
                        </a:rPr>
                        <a:t>PUMA</a:t>
                      </a:r>
                    </a:p>
                  </a:txBody>
                  <a:tcPr marL="5806" marR="5806" marT="5806" marB="0" anchor="b">
                    <a:lnL>
                      <a:noFill/>
                    </a:lnL>
                    <a:lnR>
                      <a:noFill/>
                    </a:lnR>
                    <a:lnT>
                      <a:noFill/>
                    </a:lnT>
                    <a:lnB>
                      <a:noFill/>
                    </a:lnB>
                  </a:tcPr>
                </a:tc>
                <a:tc>
                  <a:txBody>
                    <a:bodyPr/>
                    <a:lstStyle/>
                    <a:p>
                      <a:pPr algn="l" fontAlgn="b"/>
                      <a:r>
                        <a:rPr lang="en-GB" sz="1200" b="1" i="0" u="none" strike="noStrike">
                          <a:solidFill>
                            <a:srgbClr val="000000"/>
                          </a:solidFill>
                          <a:latin typeface="Calibri"/>
                        </a:rPr>
                        <a:t>Vans</a:t>
                      </a:r>
                    </a:p>
                  </a:txBody>
                  <a:tcPr marL="5806" marR="5806" marT="5806" marB="0" anchor="b">
                    <a:lnL>
                      <a:noFill/>
                    </a:lnL>
                    <a:lnR>
                      <a:noFill/>
                    </a:lnR>
                    <a:lnT>
                      <a:noFill/>
                    </a:lnT>
                    <a:lnB>
                      <a:noFill/>
                    </a:lnB>
                  </a:tcPr>
                </a:tc>
                <a:tc>
                  <a:txBody>
                    <a:bodyPr/>
                    <a:lstStyle/>
                    <a:p>
                      <a:pPr algn="l" fontAlgn="b"/>
                      <a:r>
                        <a:rPr lang="en-GB" sz="1200" b="1" i="0" u="none" strike="noStrike" dirty="0">
                          <a:solidFill>
                            <a:srgbClr val="000000"/>
                          </a:solidFill>
                          <a:latin typeface="Calibri"/>
                        </a:rPr>
                        <a:t>Samsonite</a:t>
                      </a:r>
                    </a:p>
                  </a:txBody>
                  <a:tcPr marL="5806" marR="5806" marT="5806" marB="0" anchor="b">
                    <a:lnL>
                      <a:noFill/>
                    </a:lnL>
                    <a:lnR>
                      <a:noFill/>
                    </a:lnR>
                    <a:lnT>
                      <a:noFill/>
                    </a:lnT>
                    <a:lnB>
                      <a:noFill/>
                    </a:lnB>
                  </a:tcPr>
                </a:tc>
                <a:tc>
                  <a:txBody>
                    <a:bodyPr/>
                    <a:lstStyle/>
                    <a:p>
                      <a:pPr algn="l" fontAlgn="b"/>
                      <a:r>
                        <a:rPr lang="en-GB" sz="1200" b="1" i="0" u="none" strike="noStrike">
                          <a:solidFill>
                            <a:srgbClr val="000000"/>
                          </a:solidFill>
                          <a:latin typeface="Calibri"/>
                        </a:rPr>
                        <a:t>Hi-Tec</a:t>
                      </a:r>
                    </a:p>
                  </a:txBody>
                  <a:tcPr marL="5806" marR="5806" marT="5806" marB="0" anchor="b">
                    <a:lnL>
                      <a:noFill/>
                    </a:lnL>
                    <a:lnR>
                      <a:noFill/>
                    </a:lnR>
                    <a:lnT>
                      <a:noFill/>
                    </a:lnT>
                    <a:lnB>
                      <a:noFill/>
                    </a:lnB>
                  </a:tcPr>
                </a:tc>
                <a:extLst>
                  <a:ext uri="{0D108BD9-81ED-4DB2-BD59-A6C34878D82A}">
                    <a16:rowId xmlns:a16="http://schemas.microsoft.com/office/drawing/2014/main" val="10013"/>
                  </a:ext>
                </a:extLst>
              </a:tr>
              <a:tr h="193969">
                <a:tc>
                  <a:txBody>
                    <a:bodyPr/>
                    <a:lstStyle/>
                    <a:p>
                      <a:pPr algn="l" fontAlgn="b"/>
                      <a:r>
                        <a:rPr lang="en-GB" sz="1200" b="1" i="0" u="none" strike="noStrike">
                          <a:solidFill>
                            <a:srgbClr val="000000"/>
                          </a:solidFill>
                          <a:latin typeface="Calibri"/>
                        </a:rPr>
                        <a:t>Timberland</a:t>
                      </a:r>
                    </a:p>
                  </a:txBody>
                  <a:tcPr marL="5806" marR="5806" marT="5806" marB="0" anchor="b">
                    <a:lnL>
                      <a:noFill/>
                    </a:lnL>
                    <a:lnR>
                      <a:noFill/>
                    </a:lnR>
                    <a:lnT>
                      <a:noFill/>
                    </a:lnT>
                    <a:lnB>
                      <a:noFill/>
                    </a:lnB>
                  </a:tcPr>
                </a:tc>
                <a:tc>
                  <a:txBody>
                    <a:bodyPr/>
                    <a:lstStyle/>
                    <a:p>
                      <a:pPr algn="l" fontAlgn="b"/>
                      <a:r>
                        <a:rPr lang="en-GB" sz="1200" b="1" i="0" u="none" strike="noStrike">
                          <a:solidFill>
                            <a:srgbClr val="000000"/>
                          </a:solidFill>
                          <a:latin typeface="Calibri"/>
                        </a:rPr>
                        <a:t>Topshop</a:t>
                      </a:r>
                    </a:p>
                  </a:txBody>
                  <a:tcPr marL="5806" marR="5806" marT="5806" marB="0" anchor="b">
                    <a:lnL>
                      <a:noFill/>
                    </a:lnL>
                    <a:lnR>
                      <a:noFill/>
                    </a:lnR>
                    <a:lnT>
                      <a:noFill/>
                    </a:lnT>
                    <a:lnB>
                      <a:noFill/>
                    </a:lnB>
                  </a:tcPr>
                </a:tc>
                <a:tc>
                  <a:txBody>
                    <a:bodyPr/>
                    <a:lstStyle/>
                    <a:p>
                      <a:pPr algn="l" fontAlgn="b"/>
                      <a:r>
                        <a:rPr lang="en-GB" sz="1200" b="1" i="0" u="none" strike="noStrike" dirty="0">
                          <a:solidFill>
                            <a:srgbClr val="000000"/>
                          </a:solidFill>
                          <a:latin typeface="Calibri"/>
                        </a:rPr>
                        <a:t>Harvey Nichols</a:t>
                      </a:r>
                    </a:p>
                  </a:txBody>
                  <a:tcPr marL="5806" marR="5806" marT="5806" marB="0" anchor="b">
                    <a:lnL>
                      <a:noFill/>
                    </a:lnL>
                    <a:lnR>
                      <a:noFill/>
                    </a:lnR>
                    <a:lnT>
                      <a:noFill/>
                    </a:lnT>
                    <a:lnB>
                      <a:noFill/>
                    </a:lnB>
                  </a:tcPr>
                </a:tc>
                <a:tc>
                  <a:txBody>
                    <a:bodyPr/>
                    <a:lstStyle/>
                    <a:p>
                      <a:pPr algn="l" fontAlgn="b"/>
                      <a:r>
                        <a:rPr lang="en-GB" sz="1200" b="1" i="0" u="none" strike="noStrike">
                          <a:solidFill>
                            <a:srgbClr val="000000"/>
                          </a:solidFill>
                          <a:latin typeface="Calibri"/>
                        </a:rPr>
                        <a:t>Bench</a:t>
                      </a:r>
                    </a:p>
                  </a:txBody>
                  <a:tcPr marL="5806" marR="5806" marT="5806" marB="0" anchor="b">
                    <a:lnL>
                      <a:noFill/>
                    </a:lnL>
                    <a:lnR>
                      <a:noFill/>
                    </a:lnR>
                    <a:lnT>
                      <a:noFill/>
                    </a:lnT>
                    <a:lnB>
                      <a:noFill/>
                    </a:lnB>
                  </a:tcPr>
                </a:tc>
                <a:extLst>
                  <a:ext uri="{0D108BD9-81ED-4DB2-BD59-A6C34878D82A}">
                    <a16:rowId xmlns:a16="http://schemas.microsoft.com/office/drawing/2014/main" val="10014"/>
                  </a:ext>
                </a:extLst>
              </a:tr>
              <a:tr h="193969">
                <a:tc>
                  <a:txBody>
                    <a:bodyPr/>
                    <a:lstStyle/>
                    <a:p>
                      <a:pPr algn="l" fontAlgn="b"/>
                      <a:r>
                        <a:rPr lang="en-GB" sz="1200" b="1" i="0" u="none" strike="noStrike">
                          <a:solidFill>
                            <a:srgbClr val="000000"/>
                          </a:solidFill>
                          <a:latin typeface="Calibri"/>
                        </a:rPr>
                        <a:t>Selfridges</a:t>
                      </a:r>
                    </a:p>
                  </a:txBody>
                  <a:tcPr marL="5806" marR="5806" marT="5806" marB="0" anchor="b">
                    <a:lnL>
                      <a:noFill/>
                    </a:lnL>
                    <a:lnR>
                      <a:noFill/>
                    </a:lnR>
                    <a:lnT>
                      <a:noFill/>
                    </a:lnT>
                    <a:lnB>
                      <a:noFill/>
                    </a:lnB>
                  </a:tcPr>
                </a:tc>
                <a:tc>
                  <a:txBody>
                    <a:bodyPr/>
                    <a:lstStyle/>
                    <a:p>
                      <a:pPr algn="l" fontAlgn="b"/>
                      <a:r>
                        <a:rPr lang="en-GB" sz="1200" b="1" i="0" u="none" strike="noStrike">
                          <a:solidFill>
                            <a:srgbClr val="000000"/>
                          </a:solidFill>
                          <a:latin typeface="Calibri"/>
                        </a:rPr>
                        <a:t>Superdry</a:t>
                      </a:r>
                    </a:p>
                  </a:txBody>
                  <a:tcPr marL="5806" marR="5806" marT="5806" marB="0" anchor="b">
                    <a:lnL>
                      <a:noFill/>
                    </a:lnL>
                    <a:lnR>
                      <a:noFill/>
                    </a:lnR>
                    <a:lnT>
                      <a:noFill/>
                    </a:lnT>
                    <a:lnB>
                      <a:noFill/>
                    </a:lnB>
                  </a:tcPr>
                </a:tc>
                <a:tc>
                  <a:txBody>
                    <a:bodyPr/>
                    <a:lstStyle/>
                    <a:p>
                      <a:pPr algn="l" fontAlgn="b"/>
                      <a:r>
                        <a:rPr lang="en-GB" sz="1200" b="1" i="0" u="none" strike="noStrike" dirty="0">
                          <a:solidFill>
                            <a:srgbClr val="000000"/>
                          </a:solidFill>
                          <a:latin typeface="Calibri"/>
                        </a:rPr>
                        <a:t>Accessorize</a:t>
                      </a:r>
                    </a:p>
                  </a:txBody>
                  <a:tcPr marL="5806" marR="5806" marT="5806" marB="0" anchor="b">
                    <a:lnL>
                      <a:noFill/>
                    </a:lnL>
                    <a:lnR>
                      <a:noFill/>
                    </a:lnR>
                    <a:lnT>
                      <a:noFill/>
                    </a:lnT>
                    <a:lnB>
                      <a:noFill/>
                    </a:lnB>
                  </a:tcPr>
                </a:tc>
                <a:tc>
                  <a:txBody>
                    <a:bodyPr/>
                    <a:lstStyle/>
                    <a:p>
                      <a:pPr algn="l" fontAlgn="b"/>
                      <a:r>
                        <a:rPr lang="en-GB" sz="1200" b="1" i="0" u="none" strike="noStrike" dirty="0">
                          <a:solidFill>
                            <a:srgbClr val="000000"/>
                          </a:solidFill>
                          <a:latin typeface="Calibri"/>
                        </a:rPr>
                        <a:t>Hollister</a:t>
                      </a:r>
                    </a:p>
                  </a:txBody>
                  <a:tcPr marL="5806" marR="5806" marT="5806" marB="0" anchor="b">
                    <a:lnL>
                      <a:noFill/>
                    </a:lnL>
                    <a:lnR>
                      <a:noFill/>
                    </a:lnR>
                    <a:lnT>
                      <a:noFill/>
                    </a:lnT>
                    <a:lnB>
                      <a:noFill/>
                    </a:lnB>
                  </a:tcPr>
                </a:tc>
                <a:extLst>
                  <a:ext uri="{0D108BD9-81ED-4DB2-BD59-A6C34878D82A}">
                    <a16:rowId xmlns:a16="http://schemas.microsoft.com/office/drawing/2014/main" val="10015"/>
                  </a:ext>
                </a:extLst>
              </a:tr>
              <a:tr h="193969">
                <a:tc>
                  <a:txBody>
                    <a:bodyPr/>
                    <a:lstStyle/>
                    <a:p>
                      <a:pPr algn="l" fontAlgn="b"/>
                      <a:r>
                        <a:rPr lang="en-GB" sz="1200" b="1" i="0" u="none" strike="noStrike">
                          <a:solidFill>
                            <a:srgbClr val="000000"/>
                          </a:solidFill>
                          <a:latin typeface="Calibri"/>
                        </a:rPr>
                        <a:t>Converse</a:t>
                      </a:r>
                    </a:p>
                  </a:txBody>
                  <a:tcPr marL="5806" marR="5806" marT="5806" marB="0" anchor="b">
                    <a:lnL>
                      <a:noFill/>
                    </a:lnL>
                    <a:lnR>
                      <a:noFill/>
                    </a:lnR>
                    <a:lnT>
                      <a:noFill/>
                    </a:lnT>
                    <a:lnB>
                      <a:noFill/>
                    </a:lnB>
                  </a:tcPr>
                </a:tc>
                <a:tc>
                  <a:txBody>
                    <a:bodyPr/>
                    <a:lstStyle/>
                    <a:p>
                      <a:pPr algn="l" fontAlgn="b"/>
                      <a:r>
                        <a:rPr lang="en-GB" sz="1200" b="1" i="0" u="none" strike="noStrike">
                          <a:solidFill>
                            <a:srgbClr val="000000"/>
                          </a:solidFill>
                          <a:latin typeface="Calibri"/>
                        </a:rPr>
                        <a:t>Sekonda</a:t>
                      </a:r>
                    </a:p>
                  </a:txBody>
                  <a:tcPr marL="5806" marR="5806" marT="5806" marB="0" anchor="b">
                    <a:lnL>
                      <a:noFill/>
                    </a:lnL>
                    <a:lnR>
                      <a:noFill/>
                    </a:lnR>
                    <a:lnT>
                      <a:noFill/>
                    </a:lnT>
                    <a:lnB>
                      <a:noFill/>
                    </a:lnB>
                  </a:tcPr>
                </a:tc>
                <a:tc>
                  <a:txBody>
                    <a:bodyPr/>
                    <a:lstStyle/>
                    <a:p>
                      <a:pPr algn="l" fontAlgn="b"/>
                      <a:r>
                        <a:rPr lang="en-GB" sz="1200" b="1" i="0" u="none" strike="noStrike" dirty="0">
                          <a:solidFill>
                            <a:srgbClr val="000000"/>
                          </a:solidFill>
                          <a:latin typeface="Calibri"/>
                        </a:rPr>
                        <a:t>Miss Selfridge</a:t>
                      </a:r>
                    </a:p>
                  </a:txBody>
                  <a:tcPr marL="5806" marR="5806" marT="5806" marB="0" anchor="b">
                    <a:lnL>
                      <a:noFill/>
                    </a:lnL>
                    <a:lnR>
                      <a:noFill/>
                    </a:lnR>
                    <a:lnT>
                      <a:noFill/>
                    </a:lnT>
                    <a:lnB>
                      <a:noFill/>
                    </a:lnB>
                  </a:tcPr>
                </a:tc>
                <a:tc>
                  <a:txBody>
                    <a:bodyPr/>
                    <a:lstStyle/>
                    <a:p>
                      <a:pPr algn="l" fontAlgn="b"/>
                      <a:r>
                        <a:rPr lang="en-GB" sz="1200" b="1" i="0" u="none" strike="noStrike" dirty="0">
                          <a:solidFill>
                            <a:srgbClr val="000000"/>
                          </a:solidFill>
                          <a:latin typeface="Calibri"/>
                        </a:rPr>
                        <a:t>Lonsdale</a:t>
                      </a:r>
                    </a:p>
                  </a:txBody>
                  <a:tcPr marL="5806" marR="5806" marT="5806" marB="0" anchor="b">
                    <a:lnL>
                      <a:noFill/>
                    </a:lnL>
                    <a:lnR>
                      <a:noFill/>
                    </a:lnR>
                    <a:lnT>
                      <a:noFill/>
                    </a:lnT>
                    <a:lnB>
                      <a:noFill/>
                    </a:lnB>
                  </a:tcPr>
                </a:tc>
                <a:extLst>
                  <a:ext uri="{0D108BD9-81ED-4DB2-BD59-A6C34878D82A}">
                    <a16:rowId xmlns:a16="http://schemas.microsoft.com/office/drawing/2014/main" val="10016"/>
                  </a:ext>
                </a:extLst>
              </a:tr>
              <a:tr h="193969">
                <a:tc>
                  <a:txBody>
                    <a:bodyPr/>
                    <a:lstStyle/>
                    <a:p>
                      <a:pPr algn="l" fontAlgn="b"/>
                      <a:r>
                        <a:rPr lang="en-GB" sz="1200" b="1" i="0" u="none" strike="noStrike">
                          <a:solidFill>
                            <a:srgbClr val="000000"/>
                          </a:solidFill>
                          <a:latin typeface="Calibri"/>
                        </a:rPr>
                        <a:t>Tu Clothing</a:t>
                      </a:r>
                    </a:p>
                  </a:txBody>
                  <a:tcPr marL="5806" marR="5806" marT="5806" marB="0" anchor="b">
                    <a:lnL>
                      <a:noFill/>
                    </a:lnL>
                    <a:lnR>
                      <a:noFill/>
                    </a:lnR>
                    <a:lnT>
                      <a:noFill/>
                    </a:lnT>
                    <a:lnB>
                      <a:noFill/>
                    </a:lnB>
                  </a:tcPr>
                </a:tc>
                <a:tc>
                  <a:txBody>
                    <a:bodyPr/>
                    <a:lstStyle/>
                    <a:p>
                      <a:pPr algn="l" fontAlgn="b"/>
                      <a:r>
                        <a:rPr lang="en-GB" sz="1200" b="1" i="0" u="none" strike="noStrike">
                          <a:solidFill>
                            <a:srgbClr val="000000"/>
                          </a:solidFill>
                          <a:latin typeface="Calibri"/>
                        </a:rPr>
                        <a:t>Speedo</a:t>
                      </a:r>
                    </a:p>
                  </a:txBody>
                  <a:tcPr marL="5806" marR="5806" marT="5806" marB="0" anchor="b">
                    <a:lnL>
                      <a:noFill/>
                    </a:lnL>
                    <a:lnR>
                      <a:noFill/>
                    </a:lnR>
                    <a:lnT>
                      <a:noFill/>
                    </a:lnT>
                    <a:lnB>
                      <a:noFill/>
                    </a:lnB>
                  </a:tcPr>
                </a:tc>
                <a:tc>
                  <a:txBody>
                    <a:bodyPr/>
                    <a:lstStyle/>
                    <a:p>
                      <a:pPr algn="l" fontAlgn="b"/>
                      <a:r>
                        <a:rPr lang="en-GB" sz="1200" b="1" i="0" u="none" strike="noStrike" dirty="0">
                          <a:solidFill>
                            <a:srgbClr val="000000"/>
                          </a:solidFill>
                          <a:latin typeface="Calibri"/>
                        </a:rPr>
                        <a:t>Fat Face</a:t>
                      </a:r>
                    </a:p>
                  </a:txBody>
                  <a:tcPr marL="5806" marR="5806" marT="5806" marB="0" anchor="b">
                    <a:lnL>
                      <a:noFill/>
                    </a:lnL>
                    <a:lnR>
                      <a:noFill/>
                    </a:lnR>
                    <a:lnT>
                      <a:noFill/>
                    </a:lnT>
                    <a:lnB>
                      <a:noFill/>
                    </a:lnB>
                  </a:tcPr>
                </a:tc>
                <a:tc>
                  <a:txBody>
                    <a:bodyPr/>
                    <a:lstStyle/>
                    <a:p>
                      <a:pPr algn="l" fontAlgn="b"/>
                      <a:r>
                        <a:rPr lang="en-GB" sz="1200" b="1" i="0" u="none" strike="noStrike">
                          <a:solidFill>
                            <a:srgbClr val="000000"/>
                          </a:solidFill>
                          <a:latin typeface="Calibri"/>
                        </a:rPr>
                        <a:t>Karen Millen</a:t>
                      </a:r>
                    </a:p>
                  </a:txBody>
                  <a:tcPr marL="5806" marR="5806" marT="5806" marB="0" anchor="b">
                    <a:lnL>
                      <a:noFill/>
                    </a:lnL>
                    <a:lnR>
                      <a:noFill/>
                    </a:lnR>
                    <a:lnT>
                      <a:noFill/>
                    </a:lnT>
                    <a:lnB>
                      <a:noFill/>
                    </a:lnB>
                  </a:tcPr>
                </a:tc>
                <a:extLst>
                  <a:ext uri="{0D108BD9-81ED-4DB2-BD59-A6C34878D82A}">
                    <a16:rowId xmlns:a16="http://schemas.microsoft.com/office/drawing/2014/main" val="10017"/>
                  </a:ext>
                </a:extLst>
              </a:tr>
              <a:tr h="193969">
                <a:tc>
                  <a:txBody>
                    <a:bodyPr/>
                    <a:lstStyle/>
                    <a:p>
                      <a:pPr algn="l" fontAlgn="b"/>
                      <a:r>
                        <a:rPr lang="en-GB" sz="1200" b="1" i="0" u="none" strike="noStrike">
                          <a:solidFill>
                            <a:srgbClr val="000000"/>
                          </a:solidFill>
                          <a:latin typeface="Calibri"/>
                        </a:rPr>
                        <a:t>New Look</a:t>
                      </a:r>
                    </a:p>
                  </a:txBody>
                  <a:tcPr marL="5806" marR="5806" marT="5806" marB="0" anchor="b">
                    <a:lnL>
                      <a:noFill/>
                    </a:lnL>
                    <a:lnR>
                      <a:noFill/>
                    </a:lnR>
                    <a:lnT>
                      <a:noFill/>
                    </a:lnT>
                    <a:lnB>
                      <a:noFill/>
                    </a:lnB>
                  </a:tcPr>
                </a:tc>
                <a:tc>
                  <a:txBody>
                    <a:bodyPr/>
                    <a:lstStyle/>
                    <a:p>
                      <a:pPr algn="l" fontAlgn="b"/>
                      <a:r>
                        <a:rPr lang="en-GB" sz="1200" b="1" i="0" u="none" strike="noStrike">
                          <a:solidFill>
                            <a:srgbClr val="000000"/>
                          </a:solidFill>
                          <a:latin typeface="Calibri"/>
                        </a:rPr>
                        <a:t>Topman</a:t>
                      </a:r>
                    </a:p>
                  </a:txBody>
                  <a:tcPr marL="5806" marR="5806" marT="5806" marB="0" anchor="b">
                    <a:lnL>
                      <a:noFill/>
                    </a:lnL>
                    <a:lnR>
                      <a:noFill/>
                    </a:lnR>
                    <a:lnT>
                      <a:noFill/>
                    </a:lnT>
                    <a:lnB>
                      <a:noFill/>
                    </a:lnB>
                  </a:tcPr>
                </a:tc>
                <a:tc>
                  <a:txBody>
                    <a:bodyPr/>
                    <a:lstStyle/>
                    <a:p>
                      <a:pPr algn="l" fontAlgn="b"/>
                      <a:r>
                        <a:rPr lang="en-GB" sz="1200" b="1" i="0" u="none" strike="noStrike" dirty="0">
                          <a:solidFill>
                            <a:srgbClr val="000000"/>
                          </a:solidFill>
                          <a:latin typeface="Calibri"/>
                        </a:rPr>
                        <a:t>Claire's Accessories</a:t>
                      </a:r>
                    </a:p>
                  </a:txBody>
                  <a:tcPr marL="5806" marR="5806" marT="5806" marB="0" anchor="b">
                    <a:lnL>
                      <a:noFill/>
                    </a:lnL>
                    <a:lnR>
                      <a:noFill/>
                    </a:lnR>
                    <a:lnT>
                      <a:noFill/>
                    </a:lnT>
                    <a:lnB>
                      <a:noFill/>
                    </a:lnB>
                  </a:tcPr>
                </a:tc>
                <a:tc>
                  <a:txBody>
                    <a:bodyPr/>
                    <a:lstStyle/>
                    <a:p>
                      <a:pPr algn="l" fontAlgn="b"/>
                      <a:r>
                        <a:rPr lang="en-GB" sz="1200" b="1" i="0" u="none" strike="noStrike" dirty="0">
                          <a:solidFill>
                            <a:srgbClr val="000000"/>
                          </a:solidFill>
                          <a:latin typeface="Calibri"/>
                        </a:rPr>
                        <a:t>La Senza</a:t>
                      </a:r>
                    </a:p>
                  </a:txBody>
                  <a:tcPr marL="5806" marR="5806" marT="5806" marB="0" anchor="b">
                    <a:lnL>
                      <a:noFill/>
                    </a:lnL>
                    <a:lnR>
                      <a:noFill/>
                    </a:lnR>
                    <a:lnT>
                      <a:noFill/>
                    </a:lnT>
                    <a:lnB>
                      <a:noFill/>
                    </a:lnB>
                  </a:tcPr>
                </a:tc>
                <a:extLst>
                  <a:ext uri="{0D108BD9-81ED-4DB2-BD59-A6C34878D82A}">
                    <a16:rowId xmlns:a16="http://schemas.microsoft.com/office/drawing/2014/main" val="10018"/>
                  </a:ext>
                </a:extLst>
              </a:tr>
              <a:tr h="193969">
                <a:tc>
                  <a:txBody>
                    <a:bodyPr/>
                    <a:lstStyle/>
                    <a:p>
                      <a:pPr algn="l" fontAlgn="b"/>
                      <a:r>
                        <a:rPr lang="en-GB" sz="1200" b="1" i="0" u="none" strike="noStrike">
                          <a:solidFill>
                            <a:srgbClr val="000000"/>
                          </a:solidFill>
                          <a:latin typeface="Calibri"/>
                        </a:rPr>
                        <a:t>Mothercare</a:t>
                      </a:r>
                    </a:p>
                  </a:txBody>
                  <a:tcPr marL="5806" marR="5806" marT="5806" marB="0" anchor="b">
                    <a:lnL>
                      <a:noFill/>
                    </a:lnL>
                    <a:lnR>
                      <a:noFill/>
                    </a:lnR>
                    <a:lnT>
                      <a:noFill/>
                    </a:lnT>
                    <a:lnB>
                      <a:noFill/>
                    </a:lnB>
                  </a:tcPr>
                </a:tc>
                <a:tc>
                  <a:txBody>
                    <a:bodyPr/>
                    <a:lstStyle/>
                    <a:p>
                      <a:pPr algn="l" fontAlgn="b"/>
                      <a:r>
                        <a:rPr lang="en-GB" sz="1200" b="1" i="0" u="none" strike="noStrike">
                          <a:solidFill>
                            <a:srgbClr val="000000"/>
                          </a:solidFill>
                          <a:latin typeface="Calibri"/>
                        </a:rPr>
                        <a:t>GO Outdoors</a:t>
                      </a:r>
                    </a:p>
                  </a:txBody>
                  <a:tcPr marL="5806" marR="5806" marT="5806" marB="0" anchor="b">
                    <a:lnL>
                      <a:noFill/>
                    </a:lnL>
                    <a:lnR>
                      <a:noFill/>
                    </a:lnR>
                    <a:lnT>
                      <a:noFill/>
                    </a:lnT>
                    <a:lnB>
                      <a:noFill/>
                    </a:lnB>
                  </a:tcPr>
                </a:tc>
                <a:tc>
                  <a:txBody>
                    <a:bodyPr/>
                    <a:lstStyle/>
                    <a:p>
                      <a:pPr algn="l" fontAlgn="b"/>
                      <a:r>
                        <a:rPr lang="en-GB" sz="1200" b="1" i="0" u="none" strike="noStrike" dirty="0">
                          <a:solidFill>
                            <a:srgbClr val="000000"/>
                          </a:solidFill>
                          <a:latin typeface="Calibri"/>
                        </a:rPr>
                        <a:t>Harris Tweed</a:t>
                      </a:r>
                    </a:p>
                  </a:txBody>
                  <a:tcPr marL="5806" marR="5806" marT="5806" marB="0" anchor="b">
                    <a:lnL>
                      <a:noFill/>
                    </a:lnL>
                    <a:lnR>
                      <a:noFill/>
                    </a:lnR>
                    <a:lnT>
                      <a:noFill/>
                    </a:lnT>
                    <a:lnB>
                      <a:noFill/>
                    </a:lnB>
                  </a:tcPr>
                </a:tc>
                <a:tc>
                  <a:txBody>
                    <a:bodyPr/>
                    <a:lstStyle/>
                    <a:p>
                      <a:pPr algn="l" fontAlgn="b"/>
                      <a:r>
                        <a:rPr lang="en-GB" sz="1200" b="1" i="0" u="none" strike="noStrike" dirty="0">
                          <a:solidFill>
                            <a:srgbClr val="000000"/>
                          </a:solidFill>
                          <a:latin typeface="Calibri"/>
                        </a:rPr>
                        <a:t>Oakley</a:t>
                      </a:r>
                    </a:p>
                  </a:txBody>
                  <a:tcPr marL="5806" marR="5806" marT="5806" marB="0" anchor="b">
                    <a:lnL>
                      <a:noFill/>
                    </a:lnL>
                    <a:lnR>
                      <a:noFill/>
                    </a:lnR>
                    <a:lnT>
                      <a:noFill/>
                    </a:lnT>
                    <a:lnB>
                      <a:noFill/>
                    </a:lnB>
                  </a:tcPr>
                </a:tc>
                <a:extLst>
                  <a:ext uri="{0D108BD9-81ED-4DB2-BD59-A6C34878D82A}">
                    <a16:rowId xmlns:a16="http://schemas.microsoft.com/office/drawing/2014/main" val="10019"/>
                  </a:ext>
                </a:extLst>
              </a:tr>
              <a:tr h="193969">
                <a:tc>
                  <a:txBody>
                    <a:bodyPr/>
                    <a:lstStyle/>
                    <a:p>
                      <a:pPr algn="l" fontAlgn="b"/>
                      <a:r>
                        <a:rPr lang="en-GB" sz="1200" b="1" i="0" u="none" strike="noStrike">
                          <a:solidFill>
                            <a:srgbClr val="000000"/>
                          </a:solidFill>
                          <a:latin typeface="Calibri"/>
                        </a:rPr>
                        <a:t>River Island</a:t>
                      </a:r>
                    </a:p>
                  </a:txBody>
                  <a:tcPr marL="5806" marR="5806" marT="5806" marB="0" anchor="b">
                    <a:lnL>
                      <a:noFill/>
                    </a:lnL>
                    <a:lnR>
                      <a:noFill/>
                    </a:lnR>
                    <a:lnT>
                      <a:noFill/>
                    </a:lnT>
                    <a:lnB>
                      <a:noFill/>
                    </a:lnB>
                  </a:tcPr>
                </a:tc>
                <a:tc>
                  <a:txBody>
                    <a:bodyPr/>
                    <a:lstStyle/>
                    <a:p>
                      <a:pPr algn="l" fontAlgn="b"/>
                      <a:r>
                        <a:rPr lang="en-GB" sz="1200" b="1" i="0" u="none" strike="noStrike">
                          <a:solidFill>
                            <a:srgbClr val="000000"/>
                          </a:solidFill>
                          <a:latin typeface="Calibri"/>
                        </a:rPr>
                        <a:t>Swatch</a:t>
                      </a:r>
                    </a:p>
                  </a:txBody>
                  <a:tcPr marL="5806" marR="5806" marT="5806" marB="0" anchor="b">
                    <a:lnL>
                      <a:noFill/>
                    </a:lnL>
                    <a:lnR>
                      <a:noFill/>
                    </a:lnR>
                    <a:lnT>
                      <a:noFill/>
                    </a:lnT>
                    <a:lnB>
                      <a:noFill/>
                    </a:lnB>
                  </a:tcPr>
                </a:tc>
                <a:tc>
                  <a:txBody>
                    <a:bodyPr/>
                    <a:lstStyle/>
                    <a:p>
                      <a:pPr algn="l" fontAlgn="b"/>
                      <a:r>
                        <a:rPr lang="en-GB" sz="1200" b="1" i="0" u="none" strike="noStrike">
                          <a:solidFill>
                            <a:srgbClr val="000000"/>
                          </a:solidFill>
                          <a:latin typeface="Calibri"/>
                        </a:rPr>
                        <a:t>Radley</a:t>
                      </a:r>
                    </a:p>
                  </a:txBody>
                  <a:tcPr marL="5806" marR="5806" marT="5806" marB="0" anchor="b">
                    <a:lnL>
                      <a:noFill/>
                    </a:lnL>
                    <a:lnR>
                      <a:noFill/>
                    </a:lnR>
                    <a:lnT>
                      <a:noFill/>
                    </a:lnT>
                    <a:lnB>
                      <a:noFill/>
                    </a:lnB>
                  </a:tcPr>
                </a:tc>
                <a:tc>
                  <a:txBody>
                    <a:bodyPr/>
                    <a:lstStyle/>
                    <a:p>
                      <a:pPr algn="l" fontAlgn="b"/>
                      <a:r>
                        <a:rPr lang="en-GB" sz="1200" b="1" i="0" u="none" strike="noStrike" dirty="0">
                          <a:solidFill>
                            <a:srgbClr val="000000"/>
                          </a:solidFill>
                          <a:latin typeface="Calibri"/>
                        </a:rPr>
                        <a:t>Asics</a:t>
                      </a:r>
                    </a:p>
                  </a:txBody>
                  <a:tcPr marL="5806" marR="5806" marT="5806" marB="0" anchor="b">
                    <a:lnL>
                      <a:noFill/>
                    </a:lnL>
                    <a:lnR>
                      <a:noFill/>
                    </a:lnR>
                    <a:lnT>
                      <a:noFill/>
                    </a:lnT>
                    <a:lnB>
                      <a:noFill/>
                    </a:lnB>
                  </a:tcPr>
                </a:tc>
                <a:extLst>
                  <a:ext uri="{0D108BD9-81ED-4DB2-BD59-A6C34878D82A}">
                    <a16:rowId xmlns:a16="http://schemas.microsoft.com/office/drawing/2014/main" val="10020"/>
                  </a:ext>
                </a:extLst>
              </a:tr>
              <a:tr h="193969">
                <a:tc>
                  <a:txBody>
                    <a:bodyPr/>
                    <a:lstStyle/>
                    <a:p>
                      <a:pPr algn="l" fontAlgn="b"/>
                      <a:r>
                        <a:rPr lang="en-GB" sz="1200" b="1" i="0" u="none" strike="noStrike">
                          <a:solidFill>
                            <a:srgbClr val="000000"/>
                          </a:solidFill>
                          <a:latin typeface="Calibri"/>
                        </a:rPr>
                        <a:t>Kipling</a:t>
                      </a:r>
                    </a:p>
                  </a:txBody>
                  <a:tcPr marL="5806" marR="5806" marT="5806" marB="0" anchor="b">
                    <a:lnL>
                      <a:noFill/>
                    </a:lnL>
                    <a:lnR>
                      <a:noFill/>
                    </a:lnR>
                    <a:lnT>
                      <a:noFill/>
                    </a:lnT>
                    <a:lnB>
                      <a:noFill/>
                    </a:lnB>
                  </a:tcPr>
                </a:tc>
                <a:tc>
                  <a:txBody>
                    <a:bodyPr/>
                    <a:lstStyle/>
                    <a:p>
                      <a:pPr algn="l" fontAlgn="b"/>
                      <a:r>
                        <a:rPr lang="en-GB" sz="1200" b="1" i="0" u="none" strike="noStrike">
                          <a:solidFill>
                            <a:srgbClr val="000000"/>
                          </a:solidFill>
                          <a:latin typeface="Calibri"/>
                        </a:rPr>
                        <a:t>Umbro</a:t>
                      </a:r>
                    </a:p>
                  </a:txBody>
                  <a:tcPr marL="5806" marR="5806" marT="5806" marB="0" anchor="b">
                    <a:lnL>
                      <a:noFill/>
                    </a:lnL>
                    <a:lnR>
                      <a:noFill/>
                    </a:lnR>
                    <a:lnT>
                      <a:noFill/>
                    </a:lnT>
                    <a:lnB>
                      <a:noFill/>
                    </a:lnB>
                  </a:tcPr>
                </a:tc>
                <a:tc>
                  <a:txBody>
                    <a:bodyPr/>
                    <a:lstStyle/>
                    <a:p>
                      <a:pPr algn="l" fontAlgn="b"/>
                      <a:r>
                        <a:rPr lang="en-GB" sz="1200" b="1" i="0" u="none" strike="noStrike">
                          <a:solidFill>
                            <a:srgbClr val="000000"/>
                          </a:solidFill>
                          <a:latin typeface="Calibri"/>
                        </a:rPr>
                        <a:t>Lee</a:t>
                      </a:r>
                    </a:p>
                  </a:txBody>
                  <a:tcPr marL="5806" marR="5806" marT="5806" marB="0" anchor="b">
                    <a:lnL>
                      <a:noFill/>
                    </a:lnL>
                    <a:lnR>
                      <a:noFill/>
                    </a:lnR>
                    <a:lnT>
                      <a:noFill/>
                    </a:lnT>
                    <a:lnB>
                      <a:noFill/>
                    </a:lnB>
                  </a:tcPr>
                </a:tc>
                <a:tc>
                  <a:txBody>
                    <a:bodyPr/>
                    <a:lstStyle/>
                    <a:p>
                      <a:pPr algn="l" fontAlgn="b"/>
                      <a:r>
                        <a:rPr lang="en-GB" sz="1200" b="1" i="0" u="none" strike="noStrike" dirty="0">
                          <a:solidFill>
                            <a:srgbClr val="000000"/>
                          </a:solidFill>
                          <a:latin typeface="Calibri"/>
                        </a:rPr>
                        <a:t>Lands' End</a:t>
                      </a:r>
                    </a:p>
                  </a:txBody>
                  <a:tcPr marL="5806" marR="5806" marT="5806" marB="0" anchor="b">
                    <a:lnL>
                      <a:noFill/>
                    </a:lnL>
                    <a:lnR>
                      <a:noFill/>
                    </a:lnR>
                    <a:lnT>
                      <a:noFill/>
                    </a:lnT>
                    <a:lnB>
                      <a:noFill/>
                    </a:lnB>
                  </a:tcPr>
                </a:tc>
                <a:extLst>
                  <a:ext uri="{0D108BD9-81ED-4DB2-BD59-A6C34878D82A}">
                    <a16:rowId xmlns:a16="http://schemas.microsoft.com/office/drawing/2014/main" val="10021"/>
                  </a:ext>
                </a:extLst>
              </a:tr>
              <a:tr h="193969">
                <a:tc>
                  <a:txBody>
                    <a:bodyPr/>
                    <a:lstStyle/>
                    <a:p>
                      <a:pPr algn="l" fontAlgn="b"/>
                      <a:r>
                        <a:rPr lang="en-GB" sz="1200" b="1" i="0" u="none" strike="noStrike">
                          <a:solidFill>
                            <a:srgbClr val="000000"/>
                          </a:solidFill>
                          <a:latin typeface="Calibri"/>
                        </a:rPr>
                        <a:t>F&amp;F</a:t>
                      </a:r>
                    </a:p>
                  </a:txBody>
                  <a:tcPr marL="5806" marR="5806" marT="5806" marB="0" anchor="b">
                    <a:lnL>
                      <a:noFill/>
                    </a:lnL>
                    <a:lnR>
                      <a:noFill/>
                    </a:lnR>
                    <a:lnT>
                      <a:noFill/>
                    </a:lnT>
                    <a:lnB>
                      <a:noFill/>
                    </a:lnB>
                  </a:tcPr>
                </a:tc>
                <a:tc>
                  <a:txBody>
                    <a:bodyPr/>
                    <a:lstStyle/>
                    <a:p>
                      <a:pPr algn="l" fontAlgn="b"/>
                      <a:r>
                        <a:rPr lang="en-GB" sz="1200" b="1" i="0" u="none" strike="noStrike">
                          <a:solidFill>
                            <a:srgbClr val="000000"/>
                          </a:solidFill>
                          <a:latin typeface="Calibri"/>
                        </a:rPr>
                        <a:t>Asos</a:t>
                      </a:r>
                    </a:p>
                  </a:txBody>
                  <a:tcPr marL="5806" marR="5806" marT="5806" marB="0" anchor="b">
                    <a:lnL>
                      <a:noFill/>
                    </a:lnL>
                    <a:lnR>
                      <a:noFill/>
                    </a:lnR>
                    <a:lnT>
                      <a:noFill/>
                    </a:lnT>
                    <a:lnB>
                      <a:noFill/>
                    </a:lnB>
                  </a:tcPr>
                </a:tc>
                <a:tc>
                  <a:txBody>
                    <a:bodyPr/>
                    <a:lstStyle/>
                    <a:p>
                      <a:pPr algn="l" fontAlgn="b"/>
                      <a:r>
                        <a:rPr lang="en-GB" sz="1200" b="1" i="0" u="none" strike="noStrike">
                          <a:solidFill>
                            <a:srgbClr val="000000"/>
                          </a:solidFill>
                          <a:latin typeface="Calibri"/>
                        </a:rPr>
                        <a:t>Oasis</a:t>
                      </a:r>
                    </a:p>
                  </a:txBody>
                  <a:tcPr marL="5806" marR="5806" marT="5806" marB="0" anchor="b">
                    <a:lnL>
                      <a:noFill/>
                    </a:lnL>
                    <a:lnR>
                      <a:noFill/>
                    </a:lnR>
                    <a:lnT>
                      <a:noFill/>
                    </a:lnT>
                    <a:lnB>
                      <a:noFill/>
                    </a:lnB>
                  </a:tcPr>
                </a:tc>
                <a:tc>
                  <a:txBody>
                    <a:bodyPr/>
                    <a:lstStyle/>
                    <a:p>
                      <a:pPr algn="l" fontAlgn="b"/>
                      <a:r>
                        <a:rPr lang="en-GB" sz="1200" b="1" i="0" u="none" strike="noStrike" dirty="0">
                          <a:solidFill>
                            <a:srgbClr val="000000"/>
                          </a:solidFill>
                          <a:latin typeface="Calibri"/>
                        </a:rPr>
                        <a:t>Jack Wills</a:t>
                      </a:r>
                    </a:p>
                  </a:txBody>
                  <a:tcPr marL="5806" marR="5806" marT="5806" marB="0" anchor="b">
                    <a:lnL>
                      <a:noFill/>
                    </a:lnL>
                    <a:lnR>
                      <a:noFill/>
                    </a:lnR>
                    <a:lnT>
                      <a:noFill/>
                    </a:lnT>
                    <a:lnB>
                      <a:noFill/>
                    </a:lnB>
                  </a:tcPr>
                </a:tc>
                <a:extLst>
                  <a:ext uri="{0D108BD9-81ED-4DB2-BD59-A6C34878D82A}">
                    <a16:rowId xmlns:a16="http://schemas.microsoft.com/office/drawing/2014/main" val="10022"/>
                  </a:ext>
                </a:extLst>
              </a:tr>
              <a:tr h="193969">
                <a:tc>
                  <a:txBody>
                    <a:bodyPr/>
                    <a:lstStyle/>
                    <a:p>
                      <a:pPr algn="l" fontAlgn="b"/>
                      <a:r>
                        <a:rPr lang="en-GB" sz="1200" b="1" i="0" u="none" strike="noStrike">
                          <a:solidFill>
                            <a:srgbClr val="000000"/>
                          </a:solidFill>
                          <a:latin typeface="Calibri"/>
                        </a:rPr>
                        <a:t>Rayban</a:t>
                      </a:r>
                    </a:p>
                  </a:txBody>
                  <a:tcPr marL="5806" marR="5806" marT="5806" marB="0" anchor="b">
                    <a:lnL>
                      <a:noFill/>
                    </a:lnL>
                    <a:lnR>
                      <a:noFill/>
                    </a:lnR>
                    <a:lnT>
                      <a:noFill/>
                    </a:lnT>
                    <a:lnB>
                      <a:noFill/>
                    </a:lnB>
                  </a:tcPr>
                </a:tc>
                <a:tc>
                  <a:txBody>
                    <a:bodyPr/>
                    <a:lstStyle/>
                    <a:p>
                      <a:pPr algn="l" fontAlgn="b"/>
                      <a:r>
                        <a:rPr lang="en-GB" sz="1200" b="1" i="0" u="none" strike="noStrike">
                          <a:solidFill>
                            <a:srgbClr val="000000"/>
                          </a:solidFill>
                          <a:latin typeface="Calibri"/>
                        </a:rPr>
                        <a:t>Schuh</a:t>
                      </a:r>
                    </a:p>
                  </a:txBody>
                  <a:tcPr marL="5806" marR="5806" marT="5806" marB="0" anchor="b">
                    <a:lnL>
                      <a:noFill/>
                    </a:lnL>
                    <a:lnR>
                      <a:noFill/>
                    </a:lnR>
                    <a:lnT>
                      <a:noFill/>
                    </a:lnT>
                    <a:lnB>
                      <a:noFill/>
                    </a:lnB>
                  </a:tcPr>
                </a:tc>
                <a:tc>
                  <a:txBody>
                    <a:bodyPr/>
                    <a:lstStyle/>
                    <a:p>
                      <a:pPr algn="l" fontAlgn="b"/>
                      <a:r>
                        <a:rPr lang="en-GB" sz="1200" b="1" i="0" u="none" strike="noStrike">
                          <a:solidFill>
                            <a:srgbClr val="000000"/>
                          </a:solidFill>
                          <a:latin typeface="Calibri"/>
                        </a:rPr>
                        <a:t>New Balance</a:t>
                      </a:r>
                    </a:p>
                  </a:txBody>
                  <a:tcPr marL="5806" marR="5806" marT="5806" marB="0" anchor="b">
                    <a:lnL>
                      <a:noFill/>
                    </a:lnL>
                    <a:lnR>
                      <a:noFill/>
                    </a:lnR>
                    <a:lnT>
                      <a:noFill/>
                    </a:lnT>
                    <a:lnB>
                      <a:noFill/>
                    </a:lnB>
                  </a:tcPr>
                </a:tc>
                <a:tc>
                  <a:txBody>
                    <a:bodyPr/>
                    <a:lstStyle/>
                    <a:p>
                      <a:pPr algn="l" fontAlgn="b"/>
                      <a:r>
                        <a:rPr lang="en-GB" sz="1200" b="1" i="0" u="none" strike="noStrike" dirty="0">
                          <a:solidFill>
                            <a:srgbClr val="000000"/>
                          </a:solidFill>
                          <a:latin typeface="Calibri"/>
                        </a:rPr>
                        <a:t>United Colours of Benetton</a:t>
                      </a:r>
                    </a:p>
                  </a:txBody>
                  <a:tcPr marL="5806" marR="5806" marT="5806" marB="0" anchor="b">
                    <a:lnL>
                      <a:noFill/>
                    </a:lnL>
                    <a:lnR>
                      <a:noFill/>
                    </a:lnR>
                    <a:lnT>
                      <a:noFill/>
                    </a:lnT>
                    <a:lnB>
                      <a:noFill/>
                    </a:lnB>
                  </a:tcPr>
                </a:tc>
                <a:extLst>
                  <a:ext uri="{0D108BD9-81ED-4DB2-BD59-A6C34878D82A}">
                    <a16:rowId xmlns:a16="http://schemas.microsoft.com/office/drawing/2014/main" val="10023"/>
                  </a:ext>
                </a:extLst>
              </a:tr>
              <a:tr h="193969">
                <a:tc>
                  <a:txBody>
                    <a:bodyPr/>
                    <a:lstStyle/>
                    <a:p>
                      <a:pPr algn="l" fontAlgn="b"/>
                      <a:r>
                        <a:rPr lang="en-GB" sz="1200" b="1" i="0" u="none" strike="noStrike" dirty="0">
                          <a:solidFill>
                            <a:srgbClr val="000000"/>
                          </a:solidFill>
                          <a:latin typeface="Calibri"/>
                        </a:rPr>
                        <a:t>Hush Puppies</a:t>
                      </a:r>
                    </a:p>
                  </a:txBody>
                  <a:tcPr marL="5806" marR="5806" marT="5806" marB="0" anchor="b">
                    <a:lnL>
                      <a:noFill/>
                    </a:lnL>
                    <a:lnR>
                      <a:noFill/>
                    </a:lnR>
                    <a:lnT>
                      <a:noFill/>
                    </a:lnT>
                    <a:lnB>
                      <a:noFill/>
                    </a:lnB>
                  </a:tcPr>
                </a:tc>
                <a:tc>
                  <a:txBody>
                    <a:bodyPr/>
                    <a:lstStyle/>
                    <a:p>
                      <a:pPr algn="l" fontAlgn="b"/>
                      <a:r>
                        <a:rPr lang="en-GB" sz="1200" b="1" i="0" u="none" strike="noStrike">
                          <a:solidFill>
                            <a:srgbClr val="000000"/>
                          </a:solidFill>
                          <a:latin typeface="Calibri"/>
                        </a:rPr>
                        <a:t>French Connection</a:t>
                      </a:r>
                    </a:p>
                  </a:txBody>
                  <a:tcPr marL="5806" marR="5806" marT="5806" marB="0" anchor="b">
                    <a:lnL>
                      <a:noFill/>
                    </a:lnL>
                    <a:lnR>
                      <a:noFill/>
                    </a:lnR>
                    <a:lnT>
                      <a:noFill/>
                    </a:lnT>
                    <a:lnB>
                      <a:noFill/>
                    </a:lnB>
                  </a:tcPr>
                </a:tc>
                <a:tc>
                  <a:txBody>
                    <a:bodyPr/>
                    <a:lstStyle/>
                    <a:p>
                      <a:pPr algn="l" fontAlgn="b"/>
                      <a:r>
                        <a:rPr lang="en-GB" sz="1200" b="1" i="0" u="none" strike="noStrike">
                          <a:solidFill>
                            <a:srgbClr val="000000"/>
                          </a:solidFill>
                          <a:latin typeface="Calibri"/>
                        </a:rPr>
                        <a:t>Foot Locker</a:t>
                      </a:r>
                    </a:p>
                  </a:txBody>
                  <a:tcPr marL="5806" marR="5806" marT="5806" marB="0" anchor="b">
                    <a:lnL>
                      <a:noFill/>
                    </a:lnL>
                    <a:lnR>
                      <a:noFill/>
                    </a:lnR>
                    <a:lnT>
                      <a:noFill/>
                    </a:lnT>
                    <a:lnB>
                      <a:noFill/>
                    </a:lnB>
                  </a:tcPr>
                </a:tc>
                <a:tc>
                  <a:txBody>
                    <a:bodyPr/>
                    <a:lstStyle/>
                    <a:p>
                      <a:pPr algn="l" fontAlgn="b"/>
                      <a:r>
                        <a:rPr lang="en-GB" sz="1200" b="1" i="0" u="none" strike="noStrike" dirty="0">
                          <a:solidFill>
                            <a:srgbClr val="000000"/>
                          </a:solidFill>
                          <a:latin typeface="Calibri"/>
                        </a:rPr>
                        <a:t>Warehouse</a:t>
                      </a:r>
                    </a:p>
                  </a:txBody>
                  <a:tcPr marL="5806" marR="5806" marT="5806" marB="0" anchor="b">
                    <a:lnL>
                      <a:noFill/>
                    </a:lnL>
                    <a:lnR>
                      <a:noFill/>
                    </a:lnR>
                    <a:lnT>
                      <a:noFill/>
                    </a:lnT>
                    <a:lnB>
                      <a:noFill/>
                    </a:lnB>
                  </a:tcPr>
                </a:tc>
                <a:extLst>
                  <a:ext uri="{0D108BD9-81ED-4DB2-BD59-A6C34878D82A}">
                    <a16:rowId xmlns:a16="http://schemas.microsoft.com/office/drawing/2014/main" val="10024"/>
                  </a:ext>
                </a:extLst>
              </a:tr>
            </a:tbl>
          </a:graphicData>
        </a:graphic>
      </p:graphicFrame>
      <p:sp>
        <p:nvSpPr>
          <p:cNvPr id="4" name="Rectangle 3"/>
          <p:cNvSpPr/>
          <p:nvPr/>
        </p:nvSpPr>
        <p:spPr>
          <a:xfrm>
            <a:off x="7399447" y="6367046"/>
            <a:ext cx="1439753" cy="338554"/>
          </a:xfrm>
          <a:prstGeom prst="rect">
            <a:avLst/>
          </a:prstGeom>
        </p:spPr>
        <p:txBody>
          <a:bodyPr wrap="none">
            <a:spAutoFit/>
          </a:bodyPr>
          <a:lstStyle/>
          <a:p>
            <a:r>
              <a:rPr lang="en-GB" sz="1600" dirty="0"/>
              <a:t>(</a:t>
            </a:r>
            <a:r>
              <a:rPr lang="en-GB" sz="1600" dirty="0" err="1"/>
              <a:t>YouGov</a:t>
            </a:r>
            <a:r>
              <a:rPr lang="en-GB" sz="1600" dirty="0"/>
              <a:t>, 2019)</a:t>
            </a:r>
          </a:p>
        </p:txBody>
      </p:sp>
      <p:pic>
        <p:nvPicPr>
          <p:cNvPr id="6" name="Audio 5">
            <a:hlinkClick r:id="" action="ppaction://media"/>
            <a:extLst>
              <a:ext uri="{FF2B5EF4-FFF2-40B4-BE49-F238E27FC236}">
                <a16:creationId xmlns:a16="http://schemas.microsoft.com/office/drawing/2014/main" id="{16A7ACEF-0C46-465C-ACDA-74CE2339812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382000" y="6096000"/>
            <a:ext cx="609600" cy="609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10840"/>
    </mc:Choice>
    <mc:Fallback>
      <p:transition spd="slow" advTm="1084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p:cNvPicPr>
            <a:picLocks noChangeAspect="1" noChangeArrowheads="1"/>
          </p:cNvPicPr>
          <p:nvPr/>
        </p:nvPicPr>
        <p:blipFill>
          <a:blip r:embed="rId4"/>
          <a:srcRect t="5425" r="11315" b="12463"/>
          <a:stretch>
            <a:fillRect/>
          </a:stretch>
        </p:blipFill>
        <p:spPr bwMode="auto">
          <a:xfrm>
            <a:off x="5181600" y="4191000"/>
            <a:ext cx="3886200" cy="2590800"/>
          </a:xfrm>
          <a:prstGeom prst="rect">
            <a:avLst/>
          </a:prstGeom>
          <a:noFill/>
          <a:ln w="9525">
            <a:noFill/>
            <a:miter lim="800000"/>
            <a:headEnd/>
            <a:tailEnd/>
          </a:ln>
          <a:effectLst/>
        </p:spPr>
      </p:pic>
      <p:pic>
        <p:nvPicPr>
          <p:cNvPr id="9219" name="Picture 3"/>
          <p:cNvPicPr>
            <a:picLocks noChangeAspect="1" noChangeArrowheads="1"/>
          </p:cNvPicPr>
          <p:nvPr/>
        </p:nvPicPr>
        <p:blipFill>
          <a:blip r:embed="rId5"/>
          <a:srcRect/>
          <a:stretch>
            <a:fillRect/>
          </a:stretch>
        </p:blipFill>
        <p:spPr bwMode="auto">
          <a:xfrm>
            <a:off x="6629400" y="685800"/>
            <a:ext cx="1266825" cy="1133475"/>
          </a:xfrm>
          <a:prstGeom prst="rect">
            <a:avLst/>
          </a:prstGeom>
          <a:noFill/>
          <a:ln w="9525">
            <a:noFill/>
            <a:miter lim="800000"/>
            <a:headEnd/>
            <a:tailEnd/>
          </a:ln>
          <a:effectLst/>
        </p:spPr>
      </p:pic>
      <p:sp>
        <p:nvSpPr>
          <p:cNvPr id="4" name="Rectangle 3"/>
          <p:cNvSpPr/>
          <p:nvPr/>
        </p:nvSpPr>
        <p:spPr>
          <a:xfrm>
            <a:off x="990600" y="914400"/>
            <a:ext cx="5673348" cy="707886"/>
          </a:xfrm>
          <a:prstGeom prst="rect">
            <a:avLst/>
          </a:prstGeom>
        </p:spPr>
        <p:txBody>
          <a:bodyPr wrap="none">
            <a:spAutoFit/>
          </a:bodyPr>
          <a:lstStyle/>
          <a:p>
            <a:r>
              <a:rPr lang="en-GB" altLang="ko-KR" sz="4000" b="1" dirty="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glow rad="63500">
                    <a:schemeClr val="accent5">
                      <a:satMod val="175000"/>
                      <a:alpha val="40000"/>
                    </a:schemeClr>
                  </a:glow>
                  <a:outerShdw blurRad="50800" algn="tl" rotWithShape="0">
                    <a:srgbClr val="000000"/>
                  </a:outerShdw>
                </a:effectLst>
                <a:latin typeface="Aharoni" pitchFamily="2" charset="-79"/>
                <a:cs typeface="Aharoni" pitchFamily="2" charset="-79"/>
                <a:sym typeface="+mn-ea"/>
              </a:rPr>
              <a:t>VALUE PROPOSITIONS</a:t>
            </a:r>
          </a:p>
        </p:txBody>
      </p:sp>
      <p:sp>
        <p:nvSpPr>
          <p:cNvPr id="5" name="Rectangle 4"/>
          <p:cNvSpPr/>
          <p:nvPr/>
        </p:nvSpPr>
        <p:spPr>
          <a:xfrm>
            <a:off x="838200" y="1828800"/>
            <a:ext cx="4876800" cy="4524315"/>
          </a:xfrm>
          <a:prstGeom prst="rect">
            <a:avLst/>
          </a:prstGeom>
        </p:spPr>
        <p:txBody>
          <a:bodyPr wrap="square">
            <a:spAutoFit/>
          </a:bodyPr>
          <a:lstStyle/>
          <a:p>
            <a:pPr>
              <a:lnSpc>
                <a:spcPct val="150000"/>
              </a:lnSpc>
              <a:buFont typeface="Arial" pitchFamily="34" charset="0"/>
              <a:buChar char="•"/>
            </a:pPr>
            <a:r>
              <a:rPr lang="en-US" sz="2400" dirty="0"/>
              <a:t>  Custom Content Development </a:t>
            </a:r>
          </a:p>
          <a:p>
            <a:pPr>
              <a:lnSpc>
                <a:spcPct val="150000"/>
              </a:lnSpc>
              <a:buFont typeface="Arial" pitchFamily="34" charset="0"/>
              <a:buChar char="•"/>
            </a:pPr>
            <a:r>
              <a:rPr lang="en-US" sz="2400" dirty="0"/>
              <a:t>  Contents to be changed quickly </a:t>
            </a:r>
          </a:p>
          <a:p>
            <a:pPr>
              <a:lnSpc>
                <a:spcPct val="150000"/>
              </a:lnSpc>
              <a:buFont typeface="Arial" pitchFamily="34" charset="0"/>
              <a:buChar char="•"/>
            </a:pPr>
            <a:r>
              <a:rPr lang="en-GB" sz="2400" dirty="0"/>
              <a:t>  Increase Sales Opportunities</a:t>
            </a:r>
            <a:endParaRPr lang="en-US" sz="2000" dirty="0"/>
          </a:p>
          <a:p>
            <a:pPr>
              <a:lnSpc>
                <a:spcPct val="150000"/>
              </a:lnSpc>
              <a:buFont typeface="Arial" pitchFamily="34" charset="0"/>
              <a:buChar char="•"/>
            </a:pPr>
            <a:r>
              <a:rPr lang="en-US" sz="2400" dirty="0"/>
              <a:t>  Enhance Customer Experience</a:t>
            </a:r>
          </a:p>
          <a:p>
            <a:pPr>
              <a:lnSpc>
                <a:spcPct val="150000"/>
              </a:lnSpc>
              <a:buFont typeface="Arial" pitchFamily="34" charset="0"/>
              <a:buChar char="•"/>
            </a:pPr>
            <a:r>
              <a:rPr lang="en-US" sz="2400" dirty="0"/>
              <a:t>  Innovative &amp; Attractive</a:t>
            </a:r>
          </a:p>
          <a:p>
            <a:pPr>
              <a:lnSpc>
                <a:spcPct val="150000"/>
              </a:lnSpc>
              <a:buFont typeface="Arial" pitchFamily="34" charset="0"/>
              <a:buChar char="•"/>
            </a:pPr>
            <a:r>
              <a:rPr lang="en-US" sz="2400" dirty="0"/>
              <a:t>  Digital Order and Payment </a:t>
            </a:r>
          </a:p>
          <a:p>
            <a:pPr>
              <a:lnSpc>
                <a:spcPct val="150000"/>
              </a:lnSpc>
              <a:buFont typeface="Arial" pitchFamily="34" charset="0"/>
              <a:buChar char="•"/>
            </a:pPr>
            <a:r>
              <a:rPr lang="en-US" sz="2400" dirty="0"/>
              <a:t>  Monthly Premium Contract</a:t>
            </a:r>
          </a:p>
          <a:p>
            <a:pPr>
              <a:lnSpc>
                <a:spcPct val="150000"/>
              </a:lnSpc>
              <a:buFont typeface="Arial" pitchFamily="34" charset="0"/>
              <a:buChar char="•"/>
            </a:pPr>
            <a:r>
              <a:rPr lang="en-GB" sz="2400" dirty="0"/>
              <a:t>  Deliver Your Messages</a:t>
            </a:r>
            <a:endParaRPr lang="en-US" sz="2400" dirty="0"/>
          </a:p>
        </p:txBody>
      </p:sp>
      <p:pic>
        <p:nvPicPr>
          <p:cNvPr id="2" name="Audio 1">
            <a:hlinkClick r:id="" action="ppaction://media"/>
            <a:extLst>
              <a:ext uri="{FF2B5EF4-FFF2-40B4-BE49-F238E27FC236}">
                <a16:creationId xmlns:a16="http://schemas.microsoft.com/office/drawing/2014/main" id="{9C38B874-E996-48B4-BE0F-7E4707486519}"/>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382000" y="6096000"/>
            <a:ext cx="609600" cy="609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28059"/>
    </mc:Choice>
    <mc:Fallback>
      <p:transition spd="slow" advTm="2805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338" name="Picture 2"/>
          <p:cNvPicPr>
            <a:picLocks noChangeAspect="1" noChangeArrowheads="1"/>
          </p:cNvPicPr>
          <p:nvPr/>
        </p:nvPicPr>
        <p:blipFill>
          <a:blip r:embed="rId4"/>
          <a:srcRect/>
          <a:stretch>
            <a:fillRect/>
          </a:stretch>
        </p:blipFill>
        <p:spPr bwMode="auto">
          <a:xfrm>
            <a:off x="4648200" y="4114800"/>
            <a:ext cx="4371975" cy="2676525"/>
          </a:xfrm>
          <a:prstGeom prst="rect">
            <a:avLst/>
          </a:prstGeom>
          <a:noFill/>
          <a:ln w="9525">
            <a:noFill/>
            <a:miter lim="800000"/>
            <a:headEnd/>
            <a:tailEnd/>
          </a:ln>
          <a:effectLst/>
        </p:spPr>
      </p:pic>
      <p:sp>
        <p:nvSpPr>
          <p:cNvPr id="3" name="Rectangle 2"/>
          <p:cNvSpPr/>
          <p:nvPr/>
        </p:nvSpPr>
        <p:spPr>
          <a:xfrm>
            <a:off x="2286000" y="609600"/>
            <a:ext cx="2985113" cy="707886"/>
          </a:xfrm>
          <a:prstGeom prst="rect">
            <a:avLst/>
          </a:prstGeom>
        </p:spPr>
        <p:txBody>
          <a:bodyPr wrap="none">
            <a:spAutoFit/>
          </a:bodyPr>
          <a:lstStyle/>
          <a:p>
            <a:r>
              <a:rPr lang="en-GB" altLang="ko-KR" sz="4000" b="1" dirty="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glow rad="63500">
                    <a:schemeClr val="accent5">
                      <a:satMod val="175000"/>
                      <a:alpha val="40000"/>
                    </a:schemeClr>
                  </a:glow>
                  <a:outerShdw blurRad="50800" algn="tl" rotWithShape="0">
                    <a:srgbClr val="000000"/>
                  </a:outerShdw>
                </a:effectLst>
                <a:latin typeface="Aharoni" pitchFamily="2" charset="-79"/>
                <a:cs typeface="Aharoni" pitchFamily="2" charset="-79"/>
                <a:sym typeface="+mn-ea"/>
              </a:rPr>
              <a:t>CHANNELS </a:t>
            </a:r>
          </a:p>
        </p:txBody>
      </p:sp>
      <p:pic>
        <p:nvPicPr>
          <p:cNvPr id="4" name="Picture 7"/>
          <p:cNvPicPr>
            <a:picLocks noChangeAspect="1" noChangeArrowheads="1"/>
          </p:cNvPicPr>
          <p:nvPr/>
        </p:nvPicPr>
        <p:blipFill>
          <a:blip r:embed="rId5"/>
          <a:srcRect/>
          <a:stretch>
            <a:fillRect/>
          </a:stretch>
        </p:blipFill>
        <p:spPr bwMode="auto">
          <a:xfrm>
            <a:off x="5105400" y="428625"/>
            <a:ext cx="1285875" cy="1095375"/>
          </a:xfrm>
          <a:prstGeom prst="rect">
            <a:avLst/>
          </a:prstGeom>
          <a:noFill/>
          <a:ln w="9525">
            <a:noFill/>
            <a:miter lim="800000"/>
            <a:headEnd/>
            <a:tailEnd/>
          </a:ln>
          <a:effectLst/>
        </p:spPr>
      </p:pic>
      <p:sp>
        <p:nvSpPr>
          <p:cNvPr id="6" name="Rectangle 5"/>
          <p:cNvSpPr/>
          <p:nvPr/>
        </p:nvSpPr>
        <p:spPr>
          <a:xfrm>
            <a:off x="457200" y="1565731"/>
            <a:ext cx="8229600" cy="5139869"/>
          </a:xfrm>
          <a:prstGeom prst="rect">
            <a:avLst/>
          </a:prstGeom>
        </p:spPr>
        <p:txBody>
          <a:bodyPr wrap="square">
            <a:spAutoFit/>
          </a:bodyPr>
          <a:lstStyle/>
          <a:p>
            <a:pPr algn="just"/>
            <a:r>
              <a:rPr lang="en-US" sz="2800" dirty="0"/>
              <a:t>There will be one office along with Store. However, the business will be run exclusively through its web accessed platform</a:t>
            </a:r>
            <a:r>
              <a:rPr lang="en-US" sz="3200" dirty="0"/>
              <a:t>.</a:t>
            </a:r>
          </a:p>
          <a:p>
            <a:endParaRPr lang="en-US" sz="3200" dirty="0"/>
          </a:p>
          <a:p>
            <a:r>
              <a:rPr lang="en-US" sz="2000" dirty="0"/>
              <a:t> </a:t>
            </a:r>
            <a:r>
              <a:rPr lang="en-US" sz="2800" b="1" dirty="0"/>
              <a:t>The business will also rely on,</a:t>
            </a:r>
            <a:endParaRPr lang="en-US" sz="2400" b="1" dirty="0"/>
          </a:p>
          <a:p>
            <a:pPr>
              <a:buFont typeface="Arial" pitchFamily="34" charset="0"/>
              <a:buChar char="•"/>
            </a:pPr>
            <a:r>
              <a:rPr lang="en-US" sz="2400" dirty="0"/>
              <a:t>  Signage Advertisement</a:t>
            </a:r>
          </a:p>
          <a:p>
            <a:pPr>
              <a:buFont typeface="Arial" pitchFamily="34" charset="0"/>
              <a:buChar char="•"/>
            </a:pPr>
            <a:r>
              <a:rPr lang="en-US" sz="2400" dirty="0"/>
              <a:t>  Email Marketing</a:t>
            </a:r>
          </a:p>
          <a:p>
            <a:pPr>
              <a:buFont typeface="Arial" pitchFamily="34" charset="0"/>
              <a:buChar char="•"/>
            </a:pPr>
            <a:r>
              <a:rPr lang="en-US" sz="2400" dirty="0"/>
              <a:t>  Words-of-mouth</a:t>
            </a:r>
          </a:p>
          <a:p>
            <a:pPr>
              <a:buFont typeface="Arial" pitchFamily="34" charset="0"/>
              <a:buChar char="•"/>
            </a:pPr>
            <a:r>
              <a:rPr lang="en-US" sz="2400" dirty="0"/>
              <a:t>  Leafleting</a:t>
            </a:r>
          </a:p>
          <a:p>
            <a:pPr>
              <a:buFont typeface="Arial" pitchFamily="34" charset="0"/>
              <a:buChar char="•"/>
            </a:pPr>
            <a:r>
              <a:rPr lang="en-US" sz="2400" dirty="0"/>
              <a:t>  Social Media</a:t>
            </a:r>
          </a:p>
          <a:p>
            <a:pPr>
              <a:buFont typeface="Arial" pitchFamily="34" charset="0"/>
              <a:buChar char="•"/>
            </a:pPr>
            <a:r>
              <a:rPr lang="en-US" sz="2400" dirty="0"/>
              <a:t>  Online Videos</a:t>
            </a:r>
          </a:p>
          <a:p>
            <a:pPr>
              <a:buFont typeface="Arial" pitchFamily="34" charset="0"/>
              <a:buChar char="•"/>
            </a:pPr>
            <a:r>
              <a:rPr lang="en-US" sz="2400" dirty="0"/>
              <a:t>  Sponsor</a:t>
            </a:r>
          </a:p>
        </p:txBody>
      </p:sp>
      <p:pic>
        <p:nvPicPr>
          <p:cNvPr id="8" name="Audio 7">
            <a:hlinkClick r:id="" action="ppaction://media"/>
            <a:extLst>
              <a:ext uri="{FF2B5EF4-FFF2-40B4-BE49-F238E27FC236}">
                <a16:creationId xmlns:a16="http://schemas.microsoft.com/office/drawing/2014/main" id="{9C6D2909-2EB2-410D-A73C-ED32E1297417}"/>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382000" y="6096000"/>
            <a:ext cx="609600" cy="609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26150"/>
    </mc:Choice>
    <mc:Fallback>
      <p:transition spd="slow" advTm="2615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2"/>
          <p:cNvPicPr>
            <a:picLocks noChangeAspect="1" noChangeArrowheads="1"/>
          </p:cNvPicPr>
          <p:nvPr/>
        </p:nvPicPr>
        <p:blipFill>
          <a:blip r:embed="rId4"/>
          <a:srcRect l="5556" r="2137"/>
          <a:stretch>
            <a:fillRect/>
          </a:stretch>
        </p:blipFill>
        <p:spPr bwMode="auto">
          <a:xfrm>
            <a:off x="5638800" y="4267200"/>
            <a:ext cx="3429000" cy="2514600"/>
          </a:xfrm>
          <a:prstGeom prst="rect">
            <a:avLst/>
          </a:prstGeom>
          <a:noFill/>
          <a:ln w="9525">
            <a:noFill/>
            <a:miter lim="800000"/>
            <a:headEnd/>
            <a:tailEnd/>
          </a:ln>
          <a:effectLst/>
        </p:spPr>
      </p:pic>
      <p:pic>
        <p:nvPicPr>
          <p:cNvPr id="3" name="Picture 3"/>
          <p:cNvPicPr>
            <a:picLocks noChangeAspect="1" noChangeArrowheads="1"/>
          </p:cNvPicPr>
          <p:nvPr/>
        </p:nvPicPr>
        <p:blipFill>
          <a:blip r:embed="rId5"/>
          <a:srcRect/>
          <a:stretch>
            <a:fillRect/>
          </a:stretch>
        </p:blipFill>
        <p:spPr bwMode="auto">
          <a:xfrm>
            <a:off x="7239000" y="428625"/>
            <a:ext cx="1247775" cy="1019175"/>
          </a:xfrm>
          <a:prstGeom prst="rect">
            <a:avLst/>
          </a:prstGeom>
          <a:noFill/>
          <a:ln w="9525">
            <a:noFill/>
            <a:miter lim="800000"/>
            <a:headEnd/>
            <a:tailEnd/>
          </a:ln>
          <a:effectLst/>
        </p:spPr>
      </p:pic>
      <p:sp>
        <p:nvSpPr>
          <p:cNvPr id="4" name="Rectangle 3"/>
          <p:cNvSpPr/>
          <p:nvPr/>
        </p:nvSpPr>
        <p:spPr>
          <a:xfrm>
            <a:off x="616160" y="685800"/>
            <a:ext cx="7003840" cy="707886"/>
          </a:xfrm>
          <a:prstGeom prst="rect">
            <a:avLst/>
          </a:prstGeom>
        </p:spPr>
        <p:txBody>
          <a:bodyPr wrap="none">
            <a:spAutoFit/>
          </a:bodyPr>
          <a:lstStyle/>
          <a:p>
            <a:r>
              <a:rPr lang="en-GB" altLang="ko-KR" sz="4000" b="1" dirty="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glow rad="63500">
                    <a:schemeClr val="accent5">
                      <a:satMod val="175000"/>
                      <a:alpha val="40000"/>
                    </a:schemeClr>
                  </a:glow>
                  <a:outerShdw blurRad="50800" algn="tl" rotWithShape="0">
                    <a:srgbClr val="000000"/>
                  </a:outerShdw>
                </a:effectLst>
                <a:latin typeface="Aharoni" pitchFamily="2" charset="-79"/>
                <a:cs typeface="Aharoni" pitchFamily="2" charset="-79"/>
                <a:sym typeface="+mn-ea"/>
              </a:rPr>
              <a:t>CUSTOMER RELATIONSHIPS</a:t>
            </a:r>
          </a:p>
        </p:txBody>
      </p:sp>
      <p:sp>
        <p:nvSpPr>
          <p:cNvPr id="5" name="Rectangle 4"/>
          <p:cNvSpPr/>
          <p:nvPr/>
        </p:nvSpPr>
        <p:spPr>
          <a:xfrm>
            <a:off x="609600" y="1676400"/>
            <a:ext cx="6600077" cy="4585871"/>
          </a:xfrm>
          <a:prstGeom prst="rect">
            <a:avLst/>
          </a:prstGeom>
        </p:spPr>
        <p:txBody>
          <a:bodyPr wrap="none">
            <a:spAutoFit/>
          </a:bodyPr>
          <a:lstStyle/>
          <a:p>
            <a:r>
              <a:rPr lang="en-GB" sz="3200" b="1" dirty="0"/>
              <a:t>Direct (CR</a:t>
            </a:r>
            <a:r>
              <a:rPr lang="en-GB" sz="2400" b="1" dirty="0"/>
              <a:t>)</a:t>
            </a:r>
            <a:r>
              <a:rPr lang="en-GB" sz="3200" b="1" dirty="0"/>
              <a:t>: </a:t>
            </a:r>
          </a:p>
          <a:p>
            <a:pPr>
              <a:buFont typeface="Arial" pitchFamily="34" charset="0"/>
              <a:buChar char="•"/>
            </a:pPr>
            <a:r>
              <a:rPr lang="en-GB" sz="2800" dirty="0"/>
              <a:t>  Customer access to change adds  </a:t>
            </a:r>
          </a:p>
          <a:p>
            <a:pPr>
              <a:buFont typeface="Arial" pitchFamily="34" charset="0"/>
              <a:buChar char="•"/>
            </a:pPr>
            <a:r>
              <a:rPr lang="en-GB" sz="2800" dirty="0"/>
              <a:t>  Product Photo Sessions - twice in a month</a:t>
            </a:r>
            <a:endParaRPr lang="en-US" sz="2800" dirty="0"/>
          </a:p>
          <a:p>
            <a:pPr>
              <a:buFont typeface="Arial" pitchFamily="34" charset="0"/>
              <a:buChar char="•"/>
            </a:pPr>
            <a:r>
              <a:rPr lang="en-US" sz="2800" dirty="0"/>
              <a:t>  Online Customer Services</a:t>
            </a:r>
          </a:p>
          <a:p>
            <a:pPr>
              <a:buFont typeface="Arial" pitchFamily="34" charset="0"/>
              <a:buChar char="•"/>
            </a:pPr>
            <a:r>
              <a:rPr lang="en-US" sz="2800" dirty="0"/>
              <a:t>  Emergency Mobile Services</a:t>
            </a:r>
          </a:p>
          <a:p>
            <a:pPr>
              <a:buFont typeface="Arial" pitchFamily="34" charset="0"/>
              <a:buChar char="•"/>
            </a:pPr>
            <a:r>
              <a:rPr lang="en-GB" sz="2800" dirty="0"/>
              <a:t>  Trust and Credibility</a:t>
            </a:r>
            <a:endParaRPr lang="en-GB" sz="3200" dirty="0"/>
          </a:p>
          <a:p>
            <a:endParaRPr lang="en-GB" sz="3200" dirty="0"/>
          </a:p>
          <a:p>
            <a:r>
              <a:rPr lang="en-GB" sz="3200" b="1" dirty="0"/>
              <a:t>Indirect (CR</a:t>
            </a:r>
            <a:r>
              <a:rPr lang="en-GB" sz="2400" b="1" dirty="0"/>
              <a:t>)</a:t>
            </a:r>
            <a:r>
              <a:rPr lang="en-GB" sz="3200" b="1" dirty="0"/>
              <a:t>:  </a:t>
            </a:r>
          </a:p>
          <a:p>
            <a:pPr>
              <a:buFont typeface="Arial" pitchFamily="34" charset="0"/>
              <a:buChar char="•"/>
            </a:pPr>
            <a:r>
              <a:rPr lang="en-US" sz="2800" dirty="0"/>
              <a:t>  In-Store Product Demonstration</a:t>
            </a:r>
          </a:p>
          <a:p>
            <a:pPr>
              <a:buFont typeface="Arial" pitchFamily="34" charset="0"/>
              <a:buChar char="•"/>
            </a:pPr>
            <a:r>
              <a:rPr lang="en-US" sz="2800" dirty="0"/>
              <a:t>  Self Service</a:t>
            </a:r>
          </a:p>
        </p:txBody>
      </p:sp>
      <p:pic>
        <p:nvPicPr>
          <p:cNvPr id="9" name="Audio 8">
            <a:hlinkClick r:id="" action="ppaction://media"/>
            <a:extLst>
              <a:ext uri="{FF2B5EF4-FFF2-40B4-BE49-F238E27FC236}">
                <a16:creationId xmlns:a16="http://schemas.microsoft.com/office/drawing/2014/main" id="{4135BF83-5DA7-47D7-8C5E-1F4FE8FB19CE}"/>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382000" y="6096000"/>
            <a:ext cx="609600" cy="609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25804"/>
    </mc:Choice>
    <mc:Fallback>
      <p:transition spd="slow" advTm="2580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2"/>
          <p:cNvPicPr>
            <a:picLocks noChangeAspect="1" noChangeArrowheads="1"/>
          </p:cNvPicPr>
          <p:nvPr/>
        </p:nvPicPr>
        <p:blipFill>
          <a:blip r:embed="rId4"/>
          <a:srcRect/>
          <a:stretch>
            <a:fillRect/>
          </a:stretch>
        </p:blipFill>
        <p:spPr bwMode="auto">
          <a:xfrm>
            <a:off x="5029200" y="3352800"/>
            <a:ext cx="4114800" cy="3343275"/>
          </a:xfrm>
          <a:prstGeom prst="rect">
            <a:avLst/>
          </a:prstGeom>
          <a:noFill/>
          <a:ln w="9525">
            <a:noFill/>
            <a:miter lim="800000"/>
            <a:headEnd/>
            <a:tailEnd/>
          </a:ln>
          <a:effectLst/>
        </p:spPr>
      </p:pic>
      <p:pic>
        <p:nvPicPr>
          <p:cNvPr id="3" name="Picture 8"/>
          <p:cNvPicPr>
            <a:picLocks noChangeAspect="1" noChangeArrowheads="1"/>
          </p:cNvPicPr>
          <p:nvPr/>
        </p:nvPicPr>
        <p:blipFill>
          <a:blip r:embed="rId5"/>
          <a:srcRect/>
          <a:stretch>
            <a:fillRect/>
          </a:stretch>
        </p:blipFill>
        <p:spPr bwMode="auto">
          <a:xfrm>
            <a:off x="5562600" y="685800"/>
            <a:ext cx="1143000" cy="1362075"/>
          </a:xfrm>
          <a:prstGeom prst="rect">
            <a:avLst/>
          </a:prstGeom>
          <a:noFill/>
          <a:ln w="9525">
            <a:noFill/>
            <a:miter lim="800000"/>
            <a:headEnd/>
            <a:tailEnd/>
          </a:ln>
          <a:effectLst/>
        </p:spPr>
      </p:pic>
      <p:sp>
        <p:nvSpPr>
          <p:cNvPr id="4" name="Rectangle 3"/>
          <p:cNvSpPr/>
          <p:nvPr/>
        </p:nvSpPr>
        <p:spPr>
          <a:xfrm>
            <a:off x="838200" y="1044714"/>
            <a:ext cx="4940776" cy="707886"/>
          </a:xfrm>
          <a:prstGeom prst="rect">
            <a:avLst/>
          </a:prstGeom>
        </p:spPr>
        <p:txBody>
          <a:bodyPr wrap="none">
            <a:spAutoFit/>
          </a:bodyPr>
          <a:lstStyle/>
          <a:p>
            <a:r>
              <a:rPr lang="en-GB" altLang="ko-KR" sz="4000" b="1" dirty="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glow rad="63500">
                    <a:schemeClr val="accent5">
                      <a:satMod val="175000"/>
                      <a:alpha val="40000"/>
                    </a:schemeClr>
                  </a:glow>
                  <a:outerShdw blurRad="50800" algn="tl" rotWithShape="0">
                    <a:srgbClr val="000000"/>
                  </a:outerShdw>
                </a:effectLst>
                <a:latin typeface="Aharoni" pitchFamily="2" charset="-79"/>
                <a:cs typeface="Aharoni" pitchFamily="2" charset="-79"/>
                <a:sym typeface="+mn-ea"/>
              </a:rPr>
              <a:t>REVENUE STREAMS</a:t>
            </a:r>
          </a:p>
        </p:txBody>
      </p:sp>
      <p:sp>
        <p:nvSpPr>
          <p:cNvPr id="5" name="Rectangle 4"/>
          <p:cNvSpPr/>
          <p:nvPr/>
        </p:nvSpPr>
        <p:spPr>
          <a:xfrm>
            <a:off x="685800" y="1905000"/>
            <a:ext cx="4425699" cy="3677289"/>
          </a:xfrm>
          <a:prstGeom prst="rect">
            <a:avLst/>
          </a:prstGeom>
        </p:spPr>
        <p:txBody>
          <a:bodyPr wrap="none">
            <a:spAutoFit/>
          </a:bodyPr>
          <a:lstStyle/>
          <a:p>
            <a:pPr>
              <a:lnSpc>
                <a:spcPct val="120000"/>
              </a:lnSpc>
              <a:buFont typeface="Arial" pitchFamily="34" charset="0"/>
              <a:buChar char="•"/>
            </a:pPr>
            <a:r>
              <a:rPr lang="en-US" sz="2400" dirty="0"/>
              <a:t>  </a:t>
            </a:r>
            <a:r>
              <a:rPr lang="en-US" sz="2800" dirty="0"/>
              <a:t>Product &amp; Service Sales</a:t>
            </a:r>
          </a:p>
          <a:p>
            <a:pPr>
              <a:lnSpc>
                <a:spcPct val="120000"/>
              </a:lnSpc>
              <a:buFont typeface="Arial" pitchFamily="34" charset="0"/>
              <a:buChar char="•"/>
            </a:pPr>
            <a:r>
              <a:rPr lang="en-US" sz="2800" dirty="0"/>
              <a:t>  Accessories Sales</a:t>
            </a:r>
          </a:p>
          <a:p>
            <a:pPr>
              <a:lnSpc>
                <a:spcPct val="120000"/>
              </a:lnSpc>
              <a:buFont typeface="Arial" pitchFamily="34" charset="0"/>
              <a:buChar char="•"/>
            </a:pPr>
            <a:r>
              <a:rPr lang="en-US" sz="2800" dirty="0"/>
              <a:t>  Long Term Contracts</a:t>
            </a:r>
          </a:p>
          <a:p>
            <a:pPr>
              <a:lnSpc>
                <a:spcPct val="120000"/>
              </a:lnSpc>
              <a:buFont typeface="Arial" pitchFamily="34" charset="0"/>
              <a:buChar char="•"/>
            </a:pPr>
            <a:r>
              <a:rPr lang="en-US" sz="2800" dirty="0"/>
              <a:t>  Cross-selling </a:t>
            </a:r>
          </a:p>
          <a:p>
            <a:pPr>
              <a:lnSpc>
                <a:spcPct val="120000"/>
              </a:lnSpc>
              <a:buFont typeface="Arial" pitchFamily="34" charset="0"/>
              <a:buChar char="•"/>
            </a:pPr>
            <a:r>
              <a:rPr lang="en-US" sz="2800" dirty="0"/>
              <a:t>  Sponsorships</a:t>
            </a:r>
          </a:p>
          <a:p>
            <a:pPr>
              <a:lnSpc>
                <a:spcPct val="120000"/>
              </a:lnSpc>
              <a:buFont typeface="Arial" pitchFamily="34" charset="0"/>
              <a:buChar char="•"/>
            </a:pPr>
            <a:r>
              <a:rPr lang="en-US" sz="2800" dirty="0"/>
              <a:t>  Maintenance Services</a:t>
            </a:r>
          </a:p>
          <a:p>
            <a:pPr>
              <a:lnSpc>
                <a:spcPct val="120000"/>
              </a:lnSpc>
              <a:buFont typeface="Arial" pitchFamily="34" charset="0"/>
              <a:buChar char="•"/>
            </a:pPr>
            <a:r>
              <a:rPr lang="en-US" sz="2800" dirty="0"/>
              <a:t>  Additional Related Services</a:t>
            </a:r>
          </a:p>
        </p:txBody>
      </p:sp>
      <p:pic>
        <p:nvPicPr>
          <p:cNvPr id="2" name="Audio 1">
            <a:hlinkClick r:id="" action="ppaction://media"/>
            <a:extLst>
              <a:ext uri="{FF2B5EF4-FFF2-40B4-BE49-F238E27FC236}">
                <a16:creationId xmlns:a16="http://schemas.microsoft.com/office/drawing/2014/main" id="{9FC6DECF-E6D4-4B8E-AFC8-A463C12057DB}"/>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382000" y="6096000"/>
            <a:ext cx="609600" cy="609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24284"/>
    </mc:Choice>
    <mc:Fallback>
      <p:transition spd="slow" advTm="242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5"/>
          <p:cNvPicPr>
            <a:picLocks noChangeAspect="1" noChangeArrowheads="1"/>
          </p:cNvPicPr>
          <p:nvPr/>
        </p:nvPicPr>
        <p:blipFill>
          <a:blip r:embed="rId4"/>
          <a:srcRect/>
          <a:stretch>
            <a:fillRect/>
          </a:stretch>
        </p:blipFill>
        <p:spPr bwMode="auto">
          <a:xfrm>
            <a:off x="6172200" y="314325"/>
            <a:ext cx="1066800" cy="1285875"/>
          </a:xfrm>
          <a:prstGeom prst="rect">
            <a:avLst/>
          </a:prstGeom>
          <a:noFill/>
          <a:ln w="9525">
            <a:noFill/>
            <a:miter lim="800000"/>
            <a:headEnd/>
            <a:tailEnd/>
          </a:ln>
          <a:effectLst/>
        </p:spPr>
      </p:pic>
      <p:sp>
        <p:nvSpPr>
          <p:cNvPr id="4" name="Rectangle 3"/>
          <p:cNvSpPr/>
          <p:nvPr/>
        </p:nvSpPr>
        <p:spPr>
          <a:xfrm>
            <a:off x="1143000" y="533400"/>
            <a:ext cx="4251485" cy="707886"/>
          </a:xfrm>
          <a:prstGeom prst="rect">
            <a:avLst/>
          </a:prstGeom>
        </p:spPr>
        <p:txBody>
          <a:bodyPr wrap="none">
            <a:spAutoFit/>
          </a:bodyPr>
          <a:lstStyle/>
          <a:p>
            <a:r>
              <a:rPr lang="en-GB" altLang="ko-KR" sz="4000" b="1" dirty="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glow rad="63500">
                    <a:schemeClr val="accent5">
                      <a:satMod val="175000"/>
                      <a:alpha val="40000"/>
                    </a:schemeClr>
                  </a:glow>
                  <a:outerShdw blurRad="50800" algn="tl" rotWithShape="0">
                    <a:srgbClr val="000000"/>
                  </a:outerShdw>
                </a:effectLst>
                <a:latin typeface="Aharoni" pitchFamily="2" charset="-79"/>
                <a:cs typeface="Aharoni" pitchFamily="2" charset="-79"/>
                <a:sym typeface="+mn-ea"/>
              </a:rPr>
              <a:t>KEY RESOURCES</a:t>
            </a:r>
          </a:p>
        </p:txBody>
      </p:sp>
      <p:pic>
        <p:nvPicPr>
          <p:cNvPr id="12291" name="Picture 3"/>
          <p:cNvPicPr>
            <a:picLocks noChangeAspect="1" noChangeArrowheads="1"/>
          </p:cNvPicPr>
          <p:nvPr/>
        </p:nvPicPr>
        <p:blipFill>
          <a:blip r:embed="rId5"/>
          <a:srcRect/>
          <a:stretch>
            <a:fillRect/>
          </a:stretch>
        </p:blipFill>
        <p:spPr bwMode="auto">
          <a:xfrm>
            <a:off x="4495800" y="3733800"/>
            <a:ext cx="4572000" cy="2952750"/>
          </a:xfrm>
          <a:prstGeom prst="rect">
            <a:avLst/>
          </a:prstGeom>
          <a:noFill/>
          <a:ln w="9525">
            <a:noFill/>
            <a:miter lim="800000"/>
            <a:headEnd/>
            <a:tailEnd/>
          </a:ln>
          <a:effectLst/>
        </p:spPr>
      </p:pic>
      <p:sp>
        <p:nvSpPr>
          <p:cNvPr id="6" name="Rectangle 5"/>
          <p:cNvSpPr/>
          <p:nvPr/>
        </p:nvSpPr>
        <p:spPr>
          <a:xfrm>
            <a:off x="914400" y="1460782"/>
            <a:ext cx="4267200" cy="4711418"/>
          </a:xfrm>
          <a:prstGeom prst="rect">
            <a:avLst/>
          </a:prstGeom>
        </p:spPr>
        <p:txBody>
          <a:bodyPr wrap="square">
            <a:spAutoFit/>
          </a:bodyPr>
          <a:lstStyle/>
          <a:p>
            <a:pPr>
              <a:lnSpc>
                <a:spcPct val="120000"/>
              </a:lnSpc>
              <a:buFont typeface="Arial" pitchFamily="34" charset="0"/>
              <a:buChar char="•"/>
            </a:pPr>
            <a:r>
              <a:rPr lang="en-US" sz="2800" dirty="0"/>
              <a:t>  People</a:t>
            </a:r>
          </a:p>
          <a:p>
            <a:pPr>
              <a:lnSpc>
                <a:spcPct val="120000"/>
              </a:lnSpc>
              <a:buFont typeface="Arial" pitchFamily="34" charset="0"/>
              <a:buChar char="•"/>
            </a:pPr>
            <a:r>
              <a:rPr lang="en-US" sz="2800" dirty="0"/>
              <a:t>  Office and Store</a:t>
            </a:r>
          </a:p>
          <a:p>
            <a:pPr>
              <a:lnSpc>
                <a:spcPct val="120000"/>
              </a:lnSpc>
              <a:buFont typeface="Arial" pitchFamily="34" charset="0"/>
              <a:buChar char="•"/>
            </a:pPr>
            <a:r>
              <a:rPr lang="en-US" sz="2800" dirty="0"/>
              <a:t> Office Equipment</a:t>
            </a:r>
          </a:p>
          <a:p>
            <a:pPr>
              <a:lnSpc>
                <a:spcPct val="120000"/>
              </a:lnSpc>
              <a:buFont typeface="Arial" pitchFamily="34" charset="0"/>
              <a:buChar char="•"/>
            </a:pPr>
            <a:r>
              <a:rPr lang="en-US" sz="2800" dirty="0"/>
              <a:t>  Customer Data</a:t>
            </a:r>
          </a:p>
          <a:p>
            <a:pPr>
              <a:lnSpc>
                <a:spcPct val="120000"/>
              </a:lnSpc>
              <a:buFont typeface="Arial" pitchFamily="34" charset="0"/>
              <a:buChar char="•"/>
            </a:pPr>
            <a:r>
              <a:rPr lang="en-US" sz="2800" dirty="0"/>
              <a:t>  Compute Server</a:t>
            </a:r>
          </a:p>
          <a:p>
            <a:pPr>
              <a:lnSpc>
                <a:spcPct val="120000"/>
              </a:lnSpc>
              <a:buFont typeface="Arial" pitchFamily="34" charset="0"/>
              <a:buChar char="•"/>
            </a:pPr>
            <a:r>
              <a:rPr lang="en-US" sz="2800" dirty="0"/>
              <a:t>  Display Screens </a:t>
            </a:r>
          </a:p>
          <a:p>
            <a:pPr>
              <a:lnSpc>
                <a:spcPct val="120000"/>
              </a:lnSpc>
              <a:buFont typeface="Arial" pitchFamily="34" charset="0"/>
              <a:buChar char="•"/>
            </a:pPr>
            <a:r>
              <a:rPr lang="en-US" sz="2800" dirty="0"/>
              <a:t>  Software</a:t>
            </a:r>
          </a:p>
          <a:p>
            <a:pPr>
              <a:lnSpc>
                <a:spcPct val="120000"/>
              </a:lnSpc>
              <a:buFont typeface="Arial" pitchFamily="34" charset="0"/>
              <a:buChar char="•"/>
            </a:pPr>
            <a:r>
              <a:rPr lang="en-US" sz="2800" dirty="0"/>
              <a:t>  Digital Contents Library</a:t>
            </a:r>
          </a:p>
          <a:p>
            <a:pPr>
              <a:lnSpc>
                <a:spcPct val="120000"/>
              </a:lnSpc>
              <a:buFont typeface="Arial" pitchFamily="34" charset="0"/>
              <a:buChar char="•"/>
            </a:pPr>
            <a:r>
              <a:rPr lang="en-US" sz="2800" dirty="0"/>
              <a:t>  Mobile Van</a:t>
            </a:r>
            <a:endParaRPr lang="en-GB" sz="2800" dirty="0"/>
          </a:p>
        </p:txBody>
      </p:sp>
      <p:pic>
        <p:nvPicPr>
          <p:cNvPr id="7" name="Audio 6">
            <a:hlinkClick r:id="" action="ppaction://media"/>
            <a:extLst>
              <a:ext uri="{FF2B5EF4-FFF2-40B4-BE49-F238E27FC236}">
                <a16:creationId xmlns:a16="http://schemas.microsoft.com/office/drawing/2014/main" id="{F83E1174-2C9D-4CE8-BD8D-70E98AD50C6E}"/>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382000" y="6096000"/>
            <a:ext cx="609600" cy="609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21058"/>
    </mc:Choice>
    <mc:Fallback>
      <p:transition spd="slow" advTm="2105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386" name="Picture 2"/>
          <p:cNvPicPr>
            <a:picLocks noChangeAspect="1" noChangeArrowheads="1"/>
          </p:cNvPicPr>
          <p:nvPr/>
        </p:nvPicPr>
        <p:blipFill>
          <a:blip r:embed="rId4"/>
          <a:srcRect r="3398" b="5200"/>
          <a:stretch>
            <a:fillRect/>
          </a:stretch>
        </p:blipFill>
        <p:spPr bwMode="auto">
          <a:xfrm>
            <a:off x="4343400" y="3810000"/>
            <a:ext cx="4724400" cy="2895600"/>
          </a:xfrm>
          <a:prstGeom prst="rect">
            <a:avLst/>
          </a:prstGeom>
          <a:noFill/>
          <a:ln w="9525">
            <a:noFill/>
            <a:miter lim="800000"/>
            <a:headEnd/>
            <a:tailEnd/>
          </a:ln>
          <a:effectLst/>
        </p:spPr>
      </p:pic>
      <p:pic>
        <p:nvPicPr>
          <p:cNvPr id="3" name="Picture 3"/>
          <p:cNvPicPr>
            <a:picLocks noChangeAspect="1" noChangeArrowheads="1"/>
          </p:cNvPicPr>
          <p:nvPr/>
        </p:nvPicPr>
        <p:blipFill>
          <a:blip r:embed="rId5"/>
          <a:srcRect/>
          <a:stretch>
            <a:fillRect/>
          </a:stretch>
        </p:blipFill>
        <p:spPr bwMode="auto">
          <a:xfrm>
            <a:off x="5105400" y="533400"/>
            <a:ext cx="981075" cy="1066800"/>
          </a:xfrm>
          <a:prstGeom prst="rect">
            <a:avLst/>
          </a:prstGeom>
          <a:noFill/>
          <a:ln w="9525">
            <a:noFill/>
            <a:miter lim="800000"/>
            <a:headEnd/>
            <a:tailEnd/>
          </a:ln>
          <a:effectLst/>
        </p:spPr>
      </p:pic>
      <p:sp>
        <p:nvSpPr>
          <p:cNvPr id="4" name="Rectangle 3"/>
          <p:cNvSpPr/>
          <p:nvPr/>
        </p:nvSpPr>
        <p:spPr>
          <a:xfrm>
            <a:off x="1371600" y="838200"/>
            <a:ext cx="4800600" cy="707886"/>
          </a:xfrm>
          <a:prstGeom prst="rect">
            <a:avLst/>
          </a:prstGeom>
        </p:spPr>
        <p:txBody>
          <a:bodyPr wrap="square">
            <a:spAutoFit/>
          </a:bodyPr>
          <a:lstStyle/>
          <a:p>
            <a:r>
              <a:rPr lang="en-GB" altLang="ko-KR" sz="4000" b="1" dirty="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glow rad="63500">
                    <a:schemeClr val="accent5">
                      <a:satMod val="175000"/>
                      <a:alpha val="40000"/>
                    </a:schemeClr>
                  </a:glow>
                  <a:outerShdw blurRad="50800" algn="tl" rotWithShape="0">
                    <a:srgbClr val="000000"/>
                  </a:outerShdw>
                </a:effectLst>
                <a:latin typeface="Aharoni" pitchFamily="2" charset="-79"/>
                <a:cs typeface="Aharoni" pitchFamily="2" charset="-79"/>
                <a:sym typeface="+mn-ea"/>
              </a:rPr>
              <a:t>KEY ACTIVITIES</a:t>
            </a:r>
          </a:p>
        </p:txBody>
      </p:sp>
      <p:sp>
        <p:nvSpPr>
          <p:cNvPr id="5" name="Rectangle 4"/>
          <p:cNvSpPr/>
          <p:nvPr/>
        </p:nvSpPr>
        <p:spPr>
          <a:xfrm>
            <a:off x="1117960" y="1752600"/>
            <a:ext cx="7264040" cy="3988784"/>
          </a:xfrm>
          <a:prstGeom prst="rect">
            <a:avLst/>
          </a:prstGeom>
        </p:spPr>
        <p:txBody>
          <a:bodyPr wrap="none">
            <a:spAutoFit/>
          </a:bodyPr>
          <a:lstStyle/>
          <a:p>
            <a:pPr>
              <a:lnSpc>
                <a:spcPct val="120000"/>
              </a:lnSpc>
              <a:buFont typeface="Arial" pitchFamily="34" charset="0"/>
              <a:buChar char="•"/>
            </a:pPr>
            <a:r>
              <a:rPr lang="en-US" sz="2800" dirty="0"/>
              <a:t>  Selling to Small Businesses</a:t>
            </a:r>
          </a:p>
          <a:p>
            <a:pPr>
              <a:lnSpc>
                <a:spcPct val="120000"/>
              </a:lnSpc>
              <a:buFont typeface="Arial" pitchFamily="34" charset="0"/>
              <a:buChar char="•"/>
            </a:pPr>
            <a:r>
              <a:rPr lang="en-US" sz="2800" dirty="0"/>
              <a:t>  Installation of Digital Signage to Large Retailers</a:t>
            </a:r>
          </a:p>
          <a:p>
            <a:pPr>
              <a:lnSpc>
                <a:spcPct val="120000"/>
              </a:lnSpc>
              <a:buFont typeface="Arial" pitchFamily="34" charset="0"/>
              <a:buChar char="•"/>
            </a:pPr>
            <a:r>
              <a:rPr lang="en-US" sz="2800" dirty="0"/>
              <a:t>  Content Development</a:t>
            </a:r>
          </a:p>
          <a:p>
            <a:pPr>
              <a:lnSpc>
                <a:spcPct val="120000"/>
              </a:lnSpc>
              <a:buFont typeface="Arial" pitchFamily="34" charset="0"/>
              <a:buChar char="•"/>
            </a:pPr>
            <a:r>
              <a:rPr lang="en-US" sz="2800" dirty="0"/>
              <a:t>  Updating Contents according to preference</a:t>
            </a:r>
          </a:p>
          <a:p>
            <a:pPr>
              <a:lnSpc>
                <a:spcPct val="120000"/>
              </a:lnSpc>
              <a:buFont typeface="Arial" pitchFamily="34" charset="0"/>
              <a:buChar char="•"/>
            </a:pPr>
            <a:r>
              <a:rPr lang="en-US" sz="2800" dirty="0"/>
              <a:t>  Promotions</a:t>
            </a:r>
          </a:p>
          <a:p>
            <a:pPr>
              <a:lnSpc>
                <a:spcPct val="120000"/>
              </a:lnSpc>
              <a:buFont typeface="Arial" pitchFamily="34" charset="0"/>
              <a:buChar char="•"/>
            </a:pPr>
            <a:r>
              <a:rPr lang="en-US" sz="2800" dirty="0"/>
              <a:t>  Management</a:t>
            </a:r>
          </a:p>
          <a:p>
            <a:pPr>
              <a:lnSpc>
                <a:spcPct val="120000"/>
              </a:lnSpc>
              <a:buFont typeface="Arial" pitchFamily="34" charset="0"/>
              <a:buChar char="•"/>
            </a:pPr>
            <a:r>
              <a:rPr lang="en-US" sz="2800" dirty="0"/>
              <a:t>  Accounts</a:t>
            </a:r>
          </a:p>
          <a:p>
            <a:endParaRPr lang="en-GB" dirty="0"/>
          </a:p>
        </p:txBody>
      </p:sp>
      <p:pic>
        <p:nvPicPr>
          <p:cNvPr id="2" name="Audio 1">
            <a:hlinkClick r:id="" action="ppaction://media"/>
            <a:extLst>
              <a:ext uri="{FF2B5EF4-FFF2-40B4-BE49-F238E27FC236}">
                <a16:creationId xmlns:a16="http://schemas.microsoft.com/office/drawing/2014/main" id="{5A04C3DF-CF60-4918-AF32-57AE92A1551C}"/>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382000" y="6096000"/>
            <a:ext cx="609600" cy="609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26126"/>
    </mc:Choice>
    <mc:Fallback>
      <p:transition spd="slow" advTm="2612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10" name="Picture 2"/>
          <p:cNvPicPr>
            <a:picLocks noChangeAspect="1" noChangeArrowheads="1"/>
          </p:cNvPicPr>
          <p:nvPr/>
        </p:nvPicPr>
        <p:blipFill>
          <a:blip r:embed="rId4"/>
          <a:srcRect l="1818"/>
          <a:stretch>
            <a:fillRect/>
          </a:stretch>
        </p:blipFill>
        <p:spPr bwMode="auto">
          <a:xfrm>
            <a:off x="4953000" y="4572000"/>
            <a:ext cx="4114801" cy="2209800"/>
          </a:xfrm>
          <a:prstGeom prst="rect">
            <a:avLst/>
          </a:prstGeom>
          <a:noFill/>
          <a:ln w="9525">
            <a:noFill/>
            <a:miter lim="800000"/>
            <a:headEnd/>
            <a:tailEnd/>
          </a:ln>
          <a:effectLst/>
        </p:spPr>
      </p:pic>
      <p:pic>
        <p:nvPicPr>
          <p:cNvPr id="3" name="Picture 4"/>
          <p:cNvPicPr>
            <a:picLocks noChangeAspect="1" noChangeArrowheads="1"/>
          </p:cNvPicPr>
          <p:nvPr/>
        </p:nvPicPr>
        <p:blipFill>
          <a:blip r:embed="rId5"/>
          <a:srcRect/>
          <a:stretch>
            <a:fillRect/>
          </a:stretch>
        </p:blipFill>
        <p:spPr bwMode="auto">
          <a:xfrm>
            <a:off x="5715000" y="381000"/>
            <a:ext cx="1447800" cy="1009650"/>
          </a:xfrm>
          <a:prstGeom prst="rect">
            <a:avLst/>
          </a:prstGeom>
          <a:noFill/>
          <a:ln w="9525">
            <a:noFill/>
            <a:miter lim="800000"/>
            <a:headEnd/>
            <a:tailEnd/>
          </a:ln>
          <a:effectLst/>
        </p:spPr>
      </p:pic>
      <p:sp>
        <p:nvSpPr>
          <p:cNvPr id="4" name="Rectangle 3"/>
          <p:cNvSpPr/>
          <p:nvPr/>
        </p:nvSpPr>
        <p:spPr>
          <a:xfrm>
            <a:off x="990600" y="609600"/>
            <a:ext cx="5080237" cy="707886"/>
          </a:xfrm>
          <a:prstGeom prst="rect">
            <a:avLst/>
          </a:prstGeom>
        </p:spPr>
        <p:txBody>
          <a:bodyPr wrap="none">
            <a:spAutoFit/>
          </a:bodyPr>
          <a:lstStyle/>
          <a:p>
            <a:r>
              <a:rPr lang="en-GB" altLang="ko-KR" sz="4000" b="1" dirty="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glow rad="63500">
                    <a:schemeClr val="accent5">
                      <a:satMod val="175000"/>
                      <a:alpha val="40000"/>
                    </a:schemeClr>
                  </a:glow>
                  <a:outerShdw blurRad="50800" algn="tl" rotWithShape="0">
                    <a:srgbClr val="000000"/>
                  </a:outerShdw>
                </a:effectLst>
                <a:latin typeface="Aharoni" pitchFamily="2" charset="-79"/>
                <a:cs typeface="Aharoni" pitchFamily="2" charset="-79"/>
                <a:sym typeface="+mn-ea"/>
              </a:rPr>
              <a:t>KEY PARTNERSHIPS</a:t>
            </a:r>
          </a:p>
        </p:txBody>
      </p:sp>
      <p:sp>
        <p:nvSpPr>
          <p:cNvPr id="6" name="Rectangle 5"/>
          <p:cNvSpPr/>
          <p:nvPr/>
        </p:nvSpPr>
        <p:spPr>
          <a:xfrm>
            <a:off x="685800" y="1447800"/>
            <a:ext cx="7848600" cy="5170646"/>
          </a:xfrm>
          <a:prstGeom prst="rect">
            <a:avLst/>
          </a:prstGeom>
        </p:spPr>
        <p:txBody>
          <a:bodyPr wrap="square">
            <a:spAutoFit/>
          </a:bodyPr>
          <a:lstStyle/>
          <a:p>
            <a:pPr algn="just"/>
            <a:r>
              <a:rPr lang="en-US" dirty="0"/>
              <a:t>“</a:t>
            </a:r>
            <a:r>
              <a:rPr lang="en-US" sz="2400" dirty="0"/>
              <a:t>Partnerships refer to the network of suppliers, allies, supporters, co-creators and experts that are needed to ensure that a business is able to meet its objective.”</a:t>
            </a:r>
            <a:r>
              <a:rPr lang="en-GB" sz="2400" dirty="0"/>
              <a:t> (BURKETT, 2010)</a:t>
            </a:r>
            <a:endParaRPr lang="en-US" sz="2400" dirty="0"/>
          </a:p>
          <a:p>
            <a:pPr algn="just"/>
            <a:endParaRPr lang="en-US" sz="2400" dirty="0"/>
          </a:p>
          <a:p>
            <a:pPr algn="just"/>
            <a:r>
              <a:rPr lang="en-US" sz="2400" b="1" dirty="0"/>
              <a:t>Following types of </a:t>
            </a:r>
            <a:r>
              <a:rPr lang="en-GB" sz="2400" b="1" dirty="0"/>
              <a:t>Partners would be required.</a:t>
            </a:r>
          </a:p>
          <a:p>
            <a:pPr algn="just"/>
            <a:endParaRPr lang="en-US" sz="2400" b="1" dirty="0"/>
          </a:p>
          <a:p>
            <a:pPr>
              <a:buFont typeface="Arial" pitchFamily="34" charset="0"/>
              <a:buChar char="•"/>
            </a:pPr>
            <a:r>
              <a:rPr lang="en-US" sz="2400" dirty="0"/>
              <a:t>  Technological Suppliers</a:t>
            </a:r>
          </a:p>
          <a:p>
            <a:pPr>
              <a:buFont typeface="Arial" pitchFamily="34" charset="0"/>
              <a:buChar char="•"/>
            </a:pPr>
            <a:r>
              <a:rPr lang="en-US" sz="2400" dirty="0"/>
              <a:t>  Technological Maintenance Providers</a:t>
            </a:r>
          </a:p>
          <a:p>
            <a:pPr>
              <a:buFont typeface="Arial" pitchFamily="34" charset="0"/>
              <a:buChar char="•"/>
            </a:pPr>
            <a:r>
              <a:rPr lang="en-US" sz="2400" dirty="0"/>
              <a:t>  IT Remote Support Providers</a:t>
            </a:r>
          </a:p>
          <a:p>
            <a:pPr>
              <a:buFont typeface="Arial" pitchFamily="34" charset="0"/>
              <a:buChar char="•"/>
            </a:pPr>
            <a:r>
              <a:rPr lang="en-US" sz="2400" dirty="0"/>
              <a:t>  Transport Partners </a:t>
            </a:r>
          </a:p>
          <a:p>
            <a:pPr>
              <a:buFont typeface="Arial" pitchFamily="34" charset="0"/>
              <a:buChar char="•"/>
            </a:pPr>
            <a:r>
              <a:rPr lang="en-US" sz="2400" dirty="0"/>
              <a:t>  Distribution Partners</a:t>
            </a:r>
          </a:p>
          <a:p>
            <a:pPr>
              <a:buFont typeface="Arial" pitchFamily="34" charset="0"/>
              <a:buChar char="•"/>
            </a:pPr>
            <a:r>
              <a:rPr lang="en-US" sz="2400" dirty="0"/>
              <a:t>  Component Suppliers</a:t>
            </a:r>
          </a:p>
          <a:p>
            <a:endParaRPr lang="en-GB" dirty="0"/>
          </a:p>
        </p:txBody>
      </p:sp>
      <p:pic>
        <p:nvPicPr>
          <p:cNvPr id="5" name="Audio 4">
            <a:hlinkClick r:id="" action="ppaction://media"/>
            <a:extLst>
              <a:ext uri="{FF2B5EF4-FFF2-40B4-BE49-F238E27FC236}">
                <a16:creationId xmlns:a16="http://schemas.microsoft.com/office/drawing/2014/main" id="{2FF059C1-1953-400E-B893-670149A63D3F}"/>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382000" y="6096000"/>
            <a:ext cx="609600" cy="609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25240"/>
    </mc:Choice>
    <mc:Fallback>
      <p:transition spd="slow" advTm="2524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52600" y="304800"/>
            <a:ext cx="5816016" cy="707886"/>
          </a:xfrm>
          <a:prstGeom prst="rect">
            <a:avLst/>
          </a:prstGeom>
        </p:spPr>
        <p:txBody>
          <a:bodyPr wrap="none">
            <a:spAutoFit/>
          </a:bodyPr>
          <a:lstStyle/>
          <a:p>
            <a:r>
              <a:rPr lang="en-GB" altLang="ko-KR" sz="4000" b="1" dirty="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glow rad="63500">
                    <a:schemeClr val="accent5">
                      <a:satMod val="175000"/>
                      <a:alpha val="40000"/>
                    </a:schemeClr>
                  </a:glow>
                  <a:outerShdw blurRad="50800" algn="tl" rotWithShape="0">
                    <a:srgbClr val="000000"/>
                  </a:outerShdw>
                </a:effectLst>
                <a:latin typeface="Aharoni" pitchFamily="2" charset="-79"/>
                <a:cs typeface="Aharoni" pitchFamily="2" charset="-79"/>
                <a:sym typeface="+mn-ea"/>
              </a:rPr>
              <a:t>LIST OF KEY PARTNERS </a:t>
            </a:r>
          </a:p>
        </p:txBody>
      </p:sp>
      <p:graphicFrame>
        <p:nvGraphicFramePr>
          <p:cNvPr id="3" name="Table 2"/>
          <p:cNvGraphicFramePr>
            <a:graphicFrameLocks noGrp="1"/>
          </p:cNvGraphicFramePr>
          <p:nvPr/>
        </p:nvGraphicFramePr>
        <p:xfrm>
          <a:off x="914400" y="1066800"/>
          <a:ext cx="6629400" cy="5512640"/>
        </p:xfrm>
        <a:graphic>
          <a:graphicData uri="http://schemas.openxmlformats.org/drawingml/2006/table">
            <a:tbl>
              <a:tblPr/>
              <a:tblGrid>
                <a:gridCol w="6629400">
                  <a:extLst>
                    <a:ext uri="{9D8B030D-6E8A-4147-A177-3AD203B41FA5}">
                      <a16:colId xmlns:a16="http://schemas.microsoft.com/office/drawing/2014/main" val="20000"/>
                    </a:ext>
                  </a:extLst>
                </a:gridCol>
              </a:tblGrid>
              <a:tr h="270748">
                <a:tc>
                  <a:txBody>
                    <a:bodyPr/>
                    <a:lstStyle/>
                    <a:p>
                      <a:pPr algn="l" fontAlgn="b"/>
                      <a:r>
                        <a:rPr lang="en-GB" sz="2000" b="1" i="0" u="none" strike="noStrike" dirty="0">
                          <a:solidFill>
                            <a:srgbClr val="000000"/>
                          </a:solidFill>
                          <a:latin typeface="Calibri"/>
                        </a:rPr>
                        <a:t>Software &amp; Technical Suppliers</a:t>
                      </a:r>
                    </a:p>
                  </a:txBody>
                  <a:tcPr marL="8932" marR="8932" marT="8932" marB="0" anchor="b">
                    <a:lnL>
                      <a:noFill/>
                    </a:lnL>
                    <a:lnR>
                      <a:noFill/>
                    </a:lnR>
                    <a:lnT>
                      <a:noFill/>
                    </a:lnT>
                    <a:lnB>
                      <a:noFill/>
                    </a:lnB>
                  </a:tcPr>
                </a:tc>
                <a:extLst>
                  <a:ext uri="{0D108BD9-81ED-4DB2-BD59-A6C34878D82A}">
                    <a16:rowId xmlns:a16="http://schemas.microsoft.com/office/drawing/2014/main" val="10000"/>
                  </a:ext>
                </a:extLst>
              </a:tr>
              <a:tr h="216597">
                <a:tc>
                  <a:txBody>
                    <a:bodyPr/>
                    <a:lstStyle/>
                    <a:p>
                      <a:pPr algn="l" fontAlgn="b"/>
                      <a:r>
                        <a:rPr lang="en-GB" sz="1400" b="0" i="0" u="none" strike="noStrike" dirty="0">
                          <a:solidFill>
                            <a:srgbClr val="000000"/>
                          </a:solidFill>
                          <a:latin typeface="Calibri"/>
                        </a:rPr>
                        <a:t>Digital Enterprise</a:t>
                      </a:r>
                    </a:p>
                  </a:txBody>
                  <a:tcPr marL="8932" marR="8932" marT="8932" marB="0" anchor="b">
                    <a:lnL>
                      <a:noFill/>
                    </a:lnL>
                    <a:lnR>
                      <a:noFill/>
                    </a:lnR>
                    <a:lnT>
                      <a:noFill/>
                    </a:lnT>
                    <a:lnB>
                      <a:noFill/>
                    </a:lnB>
                  </a:tcPr>
                </a:tc>
                <a:extLst>
                  <a:ext uri="{0D108BD9-81ED-4DB2-BD59-A6C34878D82A}">
                    <a16:rowId xmlns:a16="http://schemas.microsoft.com/office/drawing/2014/main" val="10001"/>
                  </a:ext>
                </a:extLst>
              </a:tr>
              <a:tr h="216597">
                <a:tc>
                  <a:txBody>
                    <a:bodyPr/>
                    <a:lstStyle/>
                    <a:p>
                      <a:pPr algn="l" fontAlgn="b"/>
                      <a:r>
                        <a:rPr lang="en-GB" sz="1400" b="0" i="0" u="none" strike="noStrike">
                          <a:solidFill>
                            <a:srgbClr val="000000"/>
                          </a:solidFill>
                          <a:latin typeface="Calibri"/>
                        </a:rPr>
                        <a:t>Amplyfi</a:t>
                      </a:r>
                    </a:p>
                  </a:txBody>
                  <a:tcPr marL="8932" marR="8932" marT="8932" marB="0" anchor="b">
                    <a:lnL>
                      <a:noFill/>
                    </a:lnL>
                    <a:lnR>
                      <a:noFill/>
                    </a:lnR>
                    <a:lnT>
                      <a:noFill/>
                    </a:lnT>
                    <a:lnB>
                      <a:noFill/>
                    </a:lnB>
                  </a:tcPr>
                </a:tc>
                <a:extLst>
                  <a:ext uri="{0D108BD9-81ED-4DB2-BD59-A6C34878D82A}">
                    <a16:rowId xmlns:a16="http://schemas.microsoft.com/office/drawing/2014/main" val="10002"/>
                  </a:ext>
                </a:extLst>
              </a:tr>
              <a:tr h="270748">
                <a:tc>
                  <a:txBody>
                    <a:bodyPr/>
                    <a:lstStyle/>
                    <a:p>
                      <a:pPr algn="l" fontAlgn="b"/>
                      <a:r>
                        <a:rPr lang="en-GB" sz="2000" b="1" i="0" u="none" strike="noStrike" dirty="0">
                          <a:solidFill>
                            <a:srgbClr val="000000"/>
                          </a:solidFill>
                          <a:latin typeface="Calibri"/>
                        </a:rPr>
                        <a:t>Installation/Designing Suppliers</a:t>
                      </a:r>
                    </a:p>
                    <a:p>
                      <a:pPr marL="0" marR="0" indent="0" algn="l" defTabSz="914400" rtl="0" eaLnBrk="1" fontAlgn="b" latinLnBrk="0" hangingPunct="1">
                        <a:lnSpc>
                          <a:spcPct val="100000"/>
                        </a:lnSpc>
                        <a:spcBef>
                          <a:spcPts val="0"/>
                        </a:spcBef>
                        <a:spcAft>
                          <a:spcPts val="0"/>
                        </a:spcAft>
                        <a:buClrTx/>
                        <a:buSzTx/>
                        <a:buFontTx/>
                        <a:buNone/>
                        <a:tabLst/>
                        <a:defRPr/>
                      </a:pPr>
                      <a:r>
                        <a:rPr lang="en-GB" sz="1400" b="0" i="0" u="none" strike="noStrike" kern="1200" dirty="0">
                          <a:solidFill>
                            <a:srgbClr val="000000"/>
                          </a:solidFill>
                          <a:latin typeface="Calibri"/>
                          <a:ea typeface="+mn-ea"/>
                          <a:cs typeface="+mn-cs"/>
                        </a:rPr>
                        <a:t>Digital Solutions</a:t>
                      </a:r>
                    </a:p>
                  </a:txBody>
                  <a:tcPr marL="8932" marR="8932" marT="8932" marB="0" anchor="b">
                    <a:lnL>
                      <a:noFill/>
                    </a:lnL>
                    <a:lnR>
                      <a:noFill/>
                    </a:lnR>
                    <a:lnT>
                      <a:noFill/>
                    </a:lnT>
                    <a:lnB>
                      <a:noFill/>
                    </a:lnB>
                  </a:tcPr>
                </a:tc>
                <a:extLst>
                  <a:ext uri="{0D108BD9-81ED-4DB2-BD59-A6C34878D82A}">
                    <a16:rowId xmlns:a16="http://schemas.microsoft.com/office/drawing/2014/main" val="10003"/>
                  </a:ext>
                </a:extLst>
              </a:tr>
              <a:tr h="216597">
                <a:tc>
                  <a:txBody>
                    <a:bodyPr/>
                    <a:lstStyle/>
                    <a:p>
                      <a:pPr algn="l" fontAlgn="b"/>
                      <a:r>
                        <a:rPr lang="en-GB" sz="1400" b="0" i="0" u="none" strike="noStrike" dirty="0">
                          <a:solidFill>
                            <a:srgbClr val="000000"/>
                          </a:solidFill>
                          <a:latin typeface="Calibri"/>
                        </a:rPr>
                        <a:t>Kings Plastics Ltd</a:t>
                      </a:r>
                    </a:p>
                  </a:txBody>
                  <a:tcPr marL="8932" marR="8932" marT="8932" marB="0" anchor="b">
                    <a:lnL>
                      <a:noFill/>
                    </a:lnL>
                    <a:lnR>
                      <a:noFill/>
                    </a:lnR>
                    <a:lnT>
                      <a:noFill/>
                    </a:lnT>
                    <a:lnB>
                      <a:noFill/>
                    </a:lnB>
                  </a:tcPr>
                </a:tc>
                <a:extLst>
                  <a:ext uri="{0D108BD9-81ED-4DB2-BD59-A6C34878D82A}">
                    <a16:rowId xmlns:a16="http://schemas.microsoft.com/office/drawing/2014/main" val="10004"/>
                  </a:ext>
                </a:extLst>
              </a:tr>
              <a:tr h="216597">
                <a:tc>
                  <a:txBody>
                    <a:bodyPr/>
                    <a:lstStyle/>
                    <a:p>
                      <a:pPr algn="l" fontAlgn="b"/>
                      <a:r>
                        <a:rPr lang="en-GB" sz="1400" b="0" i="0" u="none" strike="noStrike" dirty="0">
                          <a:solidFill>
                            <a:srgbClr val="000000"/>
                          </a:solidFill>
                          <a:latin typeface="Calibri"/>
                        </a:rPr>
                        <a:t>Shop Kit Designs</a:t>
                      </a:r>
                    </a:p>
                  </a:txBody>
                  <a:tcPr marL="8932" marR="8932" marT="8932" marB="0" anchor="b">
                    <a:lnL>
                      <a:noFill/>
                    </a:lnL>
                    <a:lnR>
                      <a:noFill/>
                    </a:lnR>
                    <a:lnT>
                      <a:noFill/>
                    </a:lnT>
                    <a:lnB>
                      <a:noFill/>
                    </a:lnB>
                  </a:tcPr>
                </a:tc>
                <a:extLst>
                  <a:ext uri="{0D108BD9-81ED-4DB2-BD59-A6C34878D82A}">
                    <a16:rowId xmlns:a16="http://schemas.microsoft.com/office/drawing/2014/main" val="10005"/>
                  </a:ext>
                </a:extLst>
              </a:tr>
              <a:tr h="216597">
                <a:tc>
                  <a:txBody>
                    <a:bodyPr/>
                    <a:lstStyle/>
                    <a:p>
                      <a:pPr algn="l" fontAlgn="b"/>
                      <a:r>
                        <a:rPr lang="en-GB" sz="1400" b="0" i="0" u="none" strike="noStrike" dirty="0">
                          <a:solidFill>
                            <a:srgbClr val="000000"/>
                          </a:solidFill>
                          <a:latin typeface="Calibri"/>
                        </a:rPr>
                        <a:t>Blue dot Display</a:t>
                      </a:r>
                    </a:p>
                  </a:txBody>
                  <a:tcPr marL="8932" marR="8932" marT="8932" marB="0" anchor="b">
                    <a:lnL>
                      <a:noFill/>
                    </a:lnL>
                    <a:lnR>
                      <a:noFill/>
                    </a:lnR>
                    <a:lnT>
                      <a:noFill/>
                    </a:lnT>
                    <a:lnB>
                      <a:noFill/>
                    </a:lnB>
                  </a:tcPr>
                </a:tc>
                <a:extLst>
                  <a:ext uri="{0D108BD9-81ED-4DB2-BD59-A6C34878D82A}">
                    <a16:rowId xmlns:a16="http://schemas.microsoft.com/office/drawing/2014/main" val="10006"/>
                  </a:ext>
                </a:extLst>
              </a:tr>
              <a:tr h="270748">
                <a:tc>
                  <a:txBody>
                    <a:bodyPr/>
                    <a:lstStyle/>
                    <a:p>
                      <a:pPr algn="l" fontAlgn="b"/>
                      <a:r>
                        <a:rPr lang="en-GB" sz="2000" b="1" i="0" u="none" strike="noStrike" dirty="0">
                          <a:solidFill>
                            <a:srgbClr val="000000"/>
                          </a:solidFill>
                          <a:latin typeface="Calibri"/>
                        </a:rPr>
                        <a:t>Displays Products /Equipment Suppliers</a:t>
                      </a:r>
                    </a:p>
                  </a:txBody>
                  <a:tcPr marL="8932" marR="8932" marT="8932" marB="0" anchor="b">
                    <a:lnL>
                      <a:noFill/>
                    </a:lnL>
                    <a:lnR>
                      <a:noFill/>
                    </a:lnR>
                    <a:lnT>
                      <a:noFill/>
                    </a:lnT>
                    <a:lnB>
                      <a:noFill/>
                    </a:lnB>
                  </a:tcPr>
                </a:tc>
                <a:extLst>
                  <a:ext uri="{0D108BD9-81ED-4DB2-BD59-A6C34878D82A}">
                    <a16:rowId xmlns:a16="http://schemas.microsoft.com/office/drawing/2014/main" val="10007"/>
                  </a:ext>
                </a:extLst>
              </a:tr>
              <a:tr h="216597">
                <a:tc>
                  <a:txBody>
                    <a:bodyPr/>
                    <a:lstStyle/>
                    <a:p>
                      <a:pPr algn="l" fontAlgn="b"/>
                      <a:r>
                        <a:rPr lang="en-GB" sz="1400" b="0" i="0" u="none" strike="noStrike">
                          <a:solidFill>
                            <a:srgbClr val="000000"/>
                          </a:solidFill>
                          <a:latin typeface="Calibri"/>
                        </a:rPr>
                        <a:t>E Media Vision</a:t>
                      </a:r>
                    </a:p>
                  </a:txBody>
                  <a:tcPr marL="8932" marR="8932" marT="8932" marB="0" anchor="b">
                    <a:lnL>
                      <a:noFill/>
                    </a:lnL>
                    <a:lnR>
                      <a:noFill/>
                    </a:lnR>
                    <a:lnT>
                      <a:noFill/>
                    </a:lnT>
                    <a:lnB>
                      <a:noFill/>
                    </a:lnB>
                  </a:tcPr>
                </a:tc>
                <a:extLst>
                  <a:ext uri="{0D108BD9-81ED-4DB2-BD59-A6C34878D82A}">
                    <a16:rowId xmlns:a16="http://schemas.microsoft.com/office/drawing/2014/main" val="10008"/>
                  </a:ext>
                </a:extLst>
              </a:tr>
              <a:tr h="216597">
                <a:tc>
                  <a:txBody>
                    <a:bodyPr/>
                    <a:lstStyle/>
                    <a:p>
                      <a:pPr algn="l" fontAlgn="b"/>
                      <a:r>
                        <a:rPr lang="en-GB" sz="1400" b="0" i="0" u="none" strike="noStrike" dirty="0">
                          <a:solidFill>
                            <a:srgbClr val="000000"/>
                          </a:solidFill>
                          <a:latin typeface="Calibri"/>
                        </a:rPr>
                        <a:t>Next Day Displays</a:t>
                      </a:r>
                    </a:p>
                  </a:txBody>
                  <a:tcPr marL="8932" marR="8932" marT="8932" marB="0" anchor="b">
                    <a:lnL>
                      <a:noFill/>
                    </a:lnL>
                    <a:lnR>
                      <a:noFill/>
                    </a:lnR>
                    <a:lnT>
                      <a:noFill/>
                    </a:lnT>
                    <a:lnB>
                      <a:noFill/>
                    </a:lnB>
                  </a:tcPr>
                </a:tc>
                <a:extLst>
                  <a:ext uri="{0D108BD9-81ED-4DB2-BD59-A6C34878D82A}">
                    <a16:rowId xmlns:a16="http://schemas.microsoft.com/office/drawing/2014/main" val="10009"/>
                  </a:ext>
                </a:extLst>
              </a:tr>
              <a:tr h="216597">
                <a:tc>
                  <a:txBody>
                    <a:bodyPr/>
                    <a:lstStyle/>
                    <a:p>
                      <a:pPr algn="l" fontAlgn="b"/>
                      <a:r>
                        <a:rPr lang="en-GB" sz="1400" b="0" i="0" u="none" strike="noStrike" dirty="0">
                          <a:solidFill>
                            <a:srgbClr val="000000"/>
                          </a:solidFill>
                          <a:latin typeface="+mn-lt"/>
                        </a:rPr>
                        <a:t>JP UK</a:t>
                      </a:r>
                      <a:endParaRPr lang="en-GB" sz="1400" b="0" i="0" u="none" strike="noStrike" dirty="0">
                        <a:solidFill>
                          <a:srgbClr val="000000"/>
                        </a:solidFill>
                        <a:latin typeface="Calibri"/>
                      </a:endParaRPr>
                    </a:p>
                  </a:txBody>
                  <a:tcPr marL="8932" marR="8932" marT="8932" marB="0" anchor="b">
                    <a:lnL>
                      <a:noFill/>
                    </a:lnL>
                    <a:lnR>
                      <a:noFill/>
                    </a:lnR>
                    <a:lnT>
                      <a:noFill/>
                    </a:lnT>
                    <a:lnB>
                      <a:noFill/>
                    </a:lnB>
                  </a:tcPr>
                </a:tc>
                <a:extLst>
                  <a:ext uri="{0D108BD9-81ED-4DB2-BD59-A6C34878D82A}">
                    <a16:rowId xmlns:a16="http://schemas.microsoft.com/office/drawing/2014/main" val="10010"/>
                  </a:ext>
                </a:extLst>
              </a:tr>
              <a:tr h="270748">
                <a:tc>
                  <a:txBody>
                    <a:bodyPr/>
                    <a:lstStyle/>
                    <a:p>
                      <a:pPr algn="l" fontAlgn="b"/>
                      <a:r>
                        <a:rPr lang="en-GB" sz="2000" b="1" i="0" u="none" strike="noStrike" dirty="0">
                          <a:solidFill>
                            <a:srgbClr val="000000"/>
                          </a:solidFill>
                          <a:latin typeface="Calibri"/>
                        </a:rPr>
                        <a:t>Promotion/Digital Strategies Suppliers</a:t>
                      </a:r>
                    </a:p>
                  </a:txBody>
                  <a:tcPr marL="8932" marR="8932" marT="8932" marB="0" anchor="b">
                    <a:lnL>
                      <a:noFill/>
                    </a:lnL>
                    <a:lnR>
                      <a:noFill/>
                    </a:lnR>
                    <a:lnT>
                      <a:noFill/>
                    </a:lnT>
                    <a:lnB>
                      <a:noFill/>
                    </a:lnB>
                  </a:tcPr>
                </a:tc>
                <a:extLst>
                  <a:ext uri="{0D108BD9-81ED-4DB2-BD59-A6C34878D82A}">
                    <a16:rowId xmlns:a16="http://schemas.microsoft.com/office/drawing/2014/main" val="10011"/>
                  </a:ext>
                </a:extLst>
              </a:tr>
              <a:tr h="216597">
                <a:tc>
                  <a:txBody>
                    <a:bodyPr/>
                    <a:lstStyle/>
                    <a:p>
                      <a:pPr algn="l" fontAlgn="b"/>
                      <a:r>
                        <a:rPr lang="en-GB" sz="1400" b="0" i="0" u="none" strike="noStrike" dirty="0">
                          <a:solidFill>
                            <a:srgbClr val="000000"/>
                          </a:solidFill>
                          <a:latin typeface="Calibri"/>
                        </a:rPr>
                        <a:t>Snob Monkey</a:t>
                      </a:r>
                    </a:p>
                  </a:txBody>
                  <a:tcPr marL="8932" marR="8932" marT="8932" marB="0" anchor="b">
                    <a:lnL>
                      <a:noFill/>
                    </a:lnL>
                    <a:lnR>
                      <a:noFill/>
                    </a:lnR>
                    <a:lnT>
                      <a:noFill/>
                    </a:lnT>
                    <a:lnB>
                      <a:noFill/>
                    </a:lnB>
                  </a:tcPr>
                </a:tc>
                <a:extLst>
                  <a:ext uri="{0D108BD9-81ED-4DB2-BD59-A6C34878D82A}">
                    <a16:rowId xmlns:a16="http://schemas.microsoft.com/office/drawing/2014/main" val="10012"/>
                  </a:ext>
                </a:extLst>
              </a:tr>
              <a:tr h="270748">
                <a:tc>
                  <a:txBody>
                    <a:bodyPr/>
                    <a:lstStyle/>
                    <a:p>
                      <a:pPr algn="l" fontAlgn="b"/>
                      <a:r>
                        <a:rPr lang="en-GB" sz="2000" b="1" i="0" u="none" strike="noStrike" dirty="0">
                          <a:solidFill>
                            <a:srgbClr val="000000"/>
                          </a:solidFill>
                          <a:latin typeface="Calibri"/>
                        </a:rPr>
                        <a:t>Display Accessories </a:t>
                      </a:r>
                    </a:p>
                  </a:txBody>
                  <a:tcPr marL="8932" marR="8932" marT="8932" marB="0" anchor="b">
                    <a:lnL>
                      <a:noFill/>
                    </a:lnL>
                    <a:lnR>
                      <a:noFill/>
                    </a:lnR>
                    <a:lnT>
                      <a:noFill/>
                    </a:lnT>
                    <a:lnB>
                      <a:noFill/>
                    </a:lnB>
                  </a:tcPr>
                </a:tc>
                <a:extLst>
                  <a:ext uri="{0D108BD9-81ED-4DB2-BD59-A6C34878D82A}">
                    <a16:rowId xmlns:a16="http://schemas.microsoft.com/office/drawing/2014/main" val="10013"/>
                  </a:ext>
                </a:extLst>
              </a:tr>
              <a:tr h="216597">
                <a:tc>
                  <a:txBody>
                    <a:bodyPr/>
                    <a:lstStyle/>
                    <a:p>
                      <a:pPr algn="l" fontAlgn="b"/>
                      <a:r>
                        <a:rPr lang="en-GB" sz="1400" b="0" i="0" u="none" strike="noStrike" dirty="0" err="1">
                          <a:solidFill>
                            <a:srgbClr val="000000"/>
                          </a:solidFill>
                          <a:latin typeface="Calibri"/>
                        </a:rPr>
                        <a:t>Shopfit</a:t>
                      </a:r>
                      <a:r>
                        <a:rPr lang="en-GB" sz="1400" b="0" i="0" u="none" strike="noStrike" dirty="0">
                          <a:solidFill>
                            <a:srgbClr val="000000"/>
                          </a:solidFill>
                          <a:latin typeface="Calibri"/>
                        </a:rPr>
                        <a:t> Design &amp; Management</a:t>
                      </a:r>
                    </a:p>
                    <a:p>
                      <a:pPr marL="0" marR="0" indent="0" algn="l" defTabSz="914400" rtl="0" eaLnBrk="1" fontAlgn="b" latinLnBrk="0" hangingPunct="1">
                        <a:lnSpc>
                          <a:spcPct val="100000"/>
                        </a:lnSpc>
                        <a:spcBef>
                          <a:spcPts val="0"/>
                        </a:spcBef>
                        <a:spcAft>
                          <a:spcPts val="0"/>
                        </a:spcAft>
                        <a:buClrTx/>
                        <a:buSzTx/>
                        <a:buFontTx/>
                        <a:buNone/>
                        <a:tabLst/>
                        <a:defRPr/>
                      </a:pPr>
                      <a:r>
                        <a:rPr lang="en-GB" sz="1400" b="0" i="0" u="none" strike="noStrike" dirty="0" err="1">
                          <a:solidFill>
                            <a:srgbClr val="000000"/>
                          </a:solidFill>
                          <a:latin typeface="+mn-lt"/>
                        </a:rPr>
                        <a:t>RackSolutions</a:t>
                      </a:r>
                      <a:endParaRPr lang="en-GB" sz="1400" b="0" i="0" u="none" strike="noStrike" dirty="0">
                        <a:solidFill>
                          <a:srgbClr val="000000"/>
                        </a:solidFill>
                        <a:latin typeface="Calibri"/>
                      </a:endParaRPr>
                    </a:p>
                  </a:txBody>
                  <a:tcPr marL="8932" marR="8932" marT="8932" marB="0" anchor="b">
                    <a:lnL>
                      <a:noFill/>
                    </a:lnL>
                    <a:lnR>
                      <a:noFill/>
                    </a:lnR>
                    <a:lnT>
                      <a:noFill/>
                    </a:lnT>
                    <a:lnB>
                      <a:noFill/>
                    </a:lnB>
                  </a:tcPr>
                </a:tc>
                <a:extLst>
                  <a:ext uri="{0D108BD9-81ED-4DB2-BD59-A6C34878D82A}">
                    <a16:rowId xmlns:a16="http://schemas.microsoft.com/office/drawing/2014/main" val="10014"/>
                  </a:ext>
                </a:extLst>
              </a:tr>
              <a:tr h="270748">
                <a:tc>
                  <a:txBody>
                    <a:bodyPr/>
                    <a:lstStyle/>
                    <a:p>
                      <a:pPr algn="l" fontAlgn="b"/>
                      <a:r>
                        <a:rPr lang="en-GB" sz="2000" b="1" i="0" u="none" strike="noStrike" dirty="0">
                          <a:solidFill>
                            <a:srgbClr val="000000"/>
                          </a:solidFill>
                          <a:latin typeface="Calibri"/>
                        </a:rPr>
                        <a:t>Graphics /Content Creators</a:t>
                      </a:r>
                    </a:p>
                  </a:txBody>
                  <a:tcPr marL="8932" marR="8932" marT="8932" marB="0" anchor="b">
                    <a:lnL>
                      <a:noFill/>
                    </a:lnL>
                    <a:lnR>
                      <a:noFill/>
                    </a:lnR>
                    <a:lnT>
                      <a:noFill/>
                    </a:lnT>
                    <a:lnB>
                      <a:noFill/>
                    </a:lnB>
                  </a:tcPr>
                </a:tc>
                <a:extLst>
                  <a:ext uri="{0D108BD9-81ED-4DB2-BD59-A6C34878D82A}">
                    <a16:rowId xmlns:a16="http://schemas.microsoft.com/office/drawing/2014/main" val="10015"/>
                  </a:ext>
                </a:extLst>
              </a:tr>
              <a:tr h="216597">
                <a:tc>
                  <a:txBody>
                    <a:bodyPr/>
                    <a:lstStyle/>
                    <a:p>
                      <a:pPr algn="l" fontAlgn="b"/>
                      <a:r>
                        <a:rPr lang="en-GB" sz="1400" b="0" i="0" u="none" strike="noStrike" dirty="0">
                          <a:solidFill>
                            <a:srgbClr val="000000"/>
                          </a:solidFill>
                          <a:latin typeface="Calibri"/>
                        </a:rPr>
                        <a:t>Ken White Signs</a:t>
                      </a:r>
                    </a:p>
                  </a:txBody>
                  <a:tcPr marL="8932" marR="8932" marT="8932" marB="0" anchor="b">
                    <a:lnL>
                      <a:noFill/>
                    </a:lnL>
                    <a:lnR>
                      <a:noFill/>
                    </a:lnR>
                    <a:lnT>
                      <a:noFill/>
                    </a:lnT>
                    <a:lnB>
                      <a:noFill/>
                    </a:lnB>
                  </a:tcPr>
                </a:tc>
                <a:extLst>
                  <a:ext uri="{0D108BD9-81ED-4DB2-BD59-A6C34878D82A}">
                    <a16:rowId xmlns:a16="http://schemas.microsoft.com/office/drawing/2014/main" val="10016"/>
                  </a:ext>
                </a:extLst>
              </a:tr>
              <a:tr h="270748">
                <a:tc>
                  <a:txBody>
                    <a:bodyPr/>
                    <a:lstStyle/>
                    <a:p>
                      <a:pPr algn="l" fontAlgn="b"/>
                      <a:r>
                        <a:rPr lang="en-GB" sz="2000" b="1" i="0" u="none" strike="noStrike" dirty="0">
                          <a:solidFill>
                            <a:srgbClr val="000000"/>
                          </a:solidFill>
                          <a:latin typeface="Calibri"/>
                        </a:rPr>
                        <a:t>Transport Partners</a:t>
                      </a:r>
                    </a:p>
                  </a:txBody>
                  <a:tcPr marL="8932" marR="8932" marT="8932" marB="0" anchor="b">
                    <a:lnL>
                      <a:noFill/>
                    </a:lnL>
                    <a:lnR>
                      <a:noFill/>
                    </a:lnR>
                    <a:lnT>
                      <a:noFill/>
                    </a:lnT>
                    <a:lnB>
                      <a:noFill/>
                    </a:lnB>
                  </a:tcPr>
                </a:tc>
                <a:extLst>
                  <a:ext uri="{0D108BD9-81ED-4DB2-BD59-A6C34878D82A}">
                    <a16:rowId xmlns:a16="http://schemas.microsoft.com/office/drawing/2014/main" val="10017"/>
                  </a:ext>
                </a:extLst>
              </a:tr>
              <a:tr h="216597">
                <a:tc>
                  <a:txBody>
                    <a:bodyPr/>
                    <a:lstStyle/>
                    <a:p>
                      <a:pPr algn="l" fontAlgn="b"/>
                      <a:r>
                        <a:rPr lang="en-GB" sz="1400" b="0" i="0" u="none" strike="noStrike" dirty="0">
                          <a:solidFill>
                            <a:srgbClr val="000000"/>
                          </a:solidFill>
                          <a:latin typeface="Calibri"/>
                        </a:rPr>
                        <a:t>Hall &amp; Roche Logistics</a:t>
                      </a:r>
                    </a:p>
                  </a:txBody>
                  <a:tcPr marL="8932" marR="8932" marT="8932" marB="0" anchor="b">
                    <a:lnL>
                      <a:noFill/>
                    </a:lnL>
                    <a:lnR>
                      <a:noFill/>
                    </a:lnR>
                    <a:lnT>
                      <a:noFill/>
                    </a:lnT>
                    <a:lnB>
                      <a:noFill/>
                    </a:lnB>
                  </a:tcPr>
                </a:tc>
                <a:extLst>
                  <a:ext uri="{0D108BD9-81ED-4DB2-BD59-A6C34878D82A}">
                    <a16:rowId xmlns:a16="http://schemas.microsoft.com/office/drawing/2014/main" val="10018"/>
                  </a:ext>
                </a:extLst>
              </a:tr>
              <a:tr h="216597">
                <a:tc>
                  <a:txBody>
                    <a:bodyPr/>
                    <a:lstStyle/>
                    <a:p>
                      <a:pPr algn="l" fontAlgn="b"/>
                      <a:r>
                        <a:rPr lang="en-GB" sz="1400" b="0" i="0" u="none" strike="noStrike" dirty="0">
                          <a:solidFill>
                            <a:srgbClr val="000000"/>
                          </a:solidFill>
                          <a:latin typeface="Calibri"/>
                        </a:rPr>
                        <a:t>A.T. Morgan and Son</a:t>
                      </a:r>
                    </a:p>
                  </a:txBody>
                  <a:tcPr marL="8932" marR="8932" marT="8932" marB="0" anchor="b">
                    <a:lnL>
                      <a:noFill/>
                    </a:lnL>
                    <a:lnR>
                      <a:noFill/>
                    </a:lnR>
                    <a:lnT>
                      <a:noFill/>
                    </a:lnT>
                    <a:lnB>
                      <a:noFill/>
                    </a:lnB>
                  </a:tcPr>
                </a:tc>
                <a:extLst>
                  <a:ext uri="{0D108BD9-81ED-4DB2-BD59-A6C34878D82A}">
                    <a16:rowId xmlns:a16="http://schemas.microsoft.com/office/drawing/2014/main" val="10019"/>
                  </a:ext>
                </a:extLst>
              </a:tr>
            </a:tbl>
          </a:graphicData>
        </a:graphic>
      </p:graphicFrame>
      <p:pic>
        <p:nvPicPr>
          <p:cNvPr id="4" name="Audio 3">
            <a:hlinkClick r:id="" action="ppaction://media"/>
            <a:extLst>
              <a:ext uri="{FF2B5EF4-FFF2-40B4-BE49-F238E27FC236}">
                <a16:creationId xmlns:a16="http://schemas.microsoft.com/office/drawing/2014/main" id="{96E2D809-70DA-4426-AD0C-7814C0D6E3D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382000" y="6096000"/>
            <a:ext cx="609600" cy="609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20038"/>
    </mc:Choice>
    <mc:Fallback>
      <p:transition spd="slow" advTm="2003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4" name="Picture 2"/>
          <p:cNvPicPr>
            <a:picLocks noChangeAspect="1" noChangeArrowheads="1"/>
          </p:cNvPicPr>
          <p:nvPr/>
        </p:nvPicPr>
        <p:blipFill>
          <a:blip r:embed="rId4"/>
          <a:srcRect t="11538"/>
          <a:stretch>
            <a:fillRect/>
          </a:stretch>
        </p:blipFill>
        <p:spPr bwMode="auto">
          <a:xfrm>
            <a:off x="4495800" y="4114800"/>
            <a:ext cx="4548188" cy="2667000"/>
          </a:xfrm>
          <a:prstGeom prst="rect">
            <a:avLst/>
          </a:prstGeom>
          <a:noFill/>
          <a:ln w="9525">
            <a:noFill/>
            <a:miter lim="800000"/>
            <a:headEnd/>
            <a:tailEnd/>
          </a:ln>
          <a:effectLst/>
        </p:spPr>
      </p:pic>
      <p:pic>
        <p:nvPicPr>
          <p:cNvPr id="13318" name="Picture 6"/>
          <p:cNvPicPr>
            <a:picLocks noChangeAspect="1" noChangeArrowheads="1"/>
          </p:cNvPicPr>
          <p:nvPr/>
        </p:nvPicPr>
        <p:blipFill>
          <a:blip r:embed="rId5"/>
          <a:srcRect/>
          <a:stretch>
            <a:fillRect/>
          </a:stretch>
        </p:blipFill>
        <p:spPr bwMode="auto">
          <a:xfrm>
            <a:off x="6248400" y="457200"/>
            <a:ext cx="1238250" cy="1095375"/>
          </a:xfrm>
          <a:prstGeom prst="rect">
            <a:avLst/>
          </a:prstGeom>
          <a:noFill/>
          <a:ln w="9525">
            <a:noFill/>
            <a:miter lim="800000"/>
            <a:headEnd/>
            <a:tailEnd/>
          </a:ln>
          <a:effectLst/>
        </p:spPr>
      </p:pic>
      <p:sp>
        <p:nvSpPr>
          <p:cNvPr id="9" name="Rectangle 8"/>
          <p:cNvSpPr/>
          <p:nvPr/>
        </p:nvSpPr>
        <p:spPr>
          <a:xfrm>
            <a:off x="1945619" y="685800"/>
            <a:ext cx="4302781" cy="707886"/>
          </a:xfrm>
          <a:prstGeom prst="rect">
            <a:avLst/>
          </a:prstGeom>
        </p:spPr>
        <p:txBody>
          <a:bodyPr wrap="none">
            <a:spAutoFit/>
          </a:bodyPr>
          <a:lstStyle/>
          <a:p>
            <a:r>
              <a:rPr lang="en-GB" altLang="ko-KR" sz="4000" b="1" dirty="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glow rad="63500">
                    <a:schemeClr val="accent5">
                      <a:satMod val="175000"/>
                      <a:alpha val="40000"/>
                    </a:schemeClr>
                  </a:glow>
                  <a:outerShdw blurRad="50800" algn="tl" rotWithShape="0">
                    <a:srgbClr val="000000"/>
                  </a:outerShdw>
                </a:effectLst>
                <a:latin typeface="Aharoni" pitchFamily="2" charset="-79"/>
                <a:cs typeface="Aharoni" pitchFamily="2" charset="-79"/>
                <a:sym typeface="+mn-ea"/>
              </a:rPr>
              <a:t>COST STRUCTURE</a:t>
            </a:r>
          </a:p>
        </p:txBody>
      </p:sp>
      <p:sp>
        <p:nvSpPr>
          <p:cNvPr id="10" name="Rectangle 9"/>
          <p:cNvSpPr/>
          <p:nvPr/>
        </p:nvSpPr>
        <p:spPr>
          <a:xfrm>
            <a:off x="1752600" y="1600200"/>
            <a:ext cx="5036828" cy="4801314"/>
          </a:xfrm>
          <a:prstGeom prst="rect">
            <a:avLst/>
          </a:prstGeom>
        </p:spPr>
        <p:txBody>
          <a:bodyPr wrap="none">
            <a:spAutoFit/>
          </a:bodyPr>
          <a:lstStyle/>
          <a:p>
            <a:pPr>
              <a:buFont typeface="Arial" pitchFamily="34" charset="0"/>
              <a:buChar char="•"/>
            </a:pPr>
            <a:r>
              <a:rPr lang="en-US" sz="2400" dirty="0"/>
              <a:t>  Wages/Salaries</a:t>
            </a:r>
          </a:p>
          <a:p>
            <a:pPr>
              <a:buFont typeface="Arial" pitchFamily="34" charset="0"/>
              <a:buChar char="•"/>
            </a:pPr>
            <a:r>
              <a:rPr lang="en-US" sz="2400" dirty="0"/>
              <a:t>  Building Expense – Rent &amp; insurance </a:t>
            </a:r>
          </a:p>
          <a:p>
            <a:pPr>
              <a:buFont typeface="Arial" pitchFamily="34" charset="0"/>
              <a:buChar char="•"/>
            </a:pPr>
            <a:r>
              <a:rPr lang="en-US" sz="2400" dirty="0"/>
              <a:t>  Utilities</a:t>
            </a:r>
          </a:p>
          <a:p>
            <a:pPr>
              <a:buFont typeface="Arial" pitchFamily="34" charset="0"/>
              <a:buChar char="•"/>
            </a:pPr>
            <a:r>
              <a:rPr lang="en-US" sz="2400" dirty="0"/>
              <a:t>  Mobile Service Van</a:t>
            </a:r>
          </a:p>
          <a:p>
            <a:pPr>
              <a:buFont typeface="Arial" pitchFamily="34" charset="0"/>
              <a:buChar char="•"/>
            </a:pPr>
            <a:r>
              <a:rPr lang="en-US" sz="2400" dirty="0"/>
              <a:t>  Van Insurance</a:t>
            </a:r>
          </a:p>
          <a:p>
            <a:pPr>
              <a:buFont typeface="Arial" pitchFamily="34" charset="0"/>
              <a:buChar char="•"/>
            </a:pPr>
            <a:r>
              <a:rPr lang="en-US" sz="2400" dirty="0"/>
              <a:t>  Technologies </a:t>
            </a:r>
          </a:p>
          <a:p>
            <a:r>
              <a:rPr lang="en-US" sz="2400" dirty="0"/>
              <a:t>     </a:t>
            </a:r>
            <a:r>
              <a:rPr lang="en-US" sz="2000" dirty="0"/>
              <a:t>Screens, </a:t>
            </a:r>
          </a:p>
          <a:p>
            <a:r>
              <a:rPr lang="en-US" sz="2000" dirty="0"/>
              <a:t>      Server, </a:t>
            </a:r>
          </a:p>
          <a:p>
            <a:r>
              <a:rPr lang="en-US" sz="2000" dirty="0"/>
              <a:t>      Media Player,</a:t>
            </a:r>
          </a:p>
          <a:p>
            <a:r>
              <a:rPr lang="en-US" sz="2000" dirty="0"/>
              <a:t>      Accessories, </a:t>
            </a:r>
          </a:p>
          <a:p>
            <a:r>
              <a:rPr lang="en-US" sz="2000" dirty="0"/>
              <a:t>      Software, </a:t>
            </a:r>
          </a:p>
          <a:p>
            <a:r>
              <a:rPr lang="en-US" sz="2000" dirty="0"/>
              <a:t>      Website hosting, </a:t>
            </a:r>
          </a:p>
          <a:p>
            <a:r>
              <a:rPr lang="en-US" sz="2000" dirty="0"/>
              <a:t>      Content development </a:t>
            </a:r>
            <a:endParaRPr lang="en-US" sz="1600" dirty="0"/>
          </a:p>
          <a:p>
            <a:endParaRPr lang="en-GB" dirty="0"/>
          </a:p>
        </p:txBody>
      </p:sp>
      <p:pic>
        <p:nvPicPr>
          <p:cNvPr id="2" name="Audio 1">
            <a:hlinkClick r:id="" action="ppaction://media"/>
            <a:extLst>
              <a:ext uri="{FF2B5EF4-FFF2-40B4-BE49-F238E27FC236}">
                <a16:creationId xmlns:a16="http://schemas.microsoft.com/office/drawing/2014/main" id="{2C2E839F-4320-406A-90F6-DDB5BC2F109C}"/>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382000" y="6096000"/>
            <a:ext cx="609600" cy="609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22962"/>
    </mc:Choice>
    <mc:Fallback>
      <p:transition spd="slow" advTm="2296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C:\Users\saoud ahmed\Downloads\savings-2789112_1920.jpg"/>
          <p:cNvPicPr>
            <a:picLocks noChangeAspect="1" noChangeArrowheads="1"/>
          </p:cNvPicPr>
          <p:nvPr/>
        </p:nvPicPr>
        <p:blipFill>
          <a:blip r:embed="rId4"/>
          <a:srcRect/>
          <a:stretch>
            <a:fillRect/>
          </a:stretch>
        </p:blipFill>
        <p:spPr bwMode="auto">
          <a:xfrm>
            <a:off x="0" y="0"/>
            <a:ext cx="9144000" cy="6858000"/>
          </a:xfrm>
          <a:prstGeom prst="rect">
            <a:avLst/>
          </a:prstGeom>
          <a:noFill/>
        </p:spPr>
      </p:pic>
      <p:sp>
        <p:nvSpPr>
          <p:cNvPr id="3" name="Rectangle 2"/>
          <p:cNvSpPr/>
          <p:nvPr/>
        </p:nvSpPr>
        <p:spPr>
          <a:xfrm>
            <a:off x="2209800" y="2819400"/>
            <a:ext cx="4984057" cy="1107996"/>
          </a:xfrm>
          <a:prstGeom prst="rect">
            <a:avLst/>
          </a:prstGeom>
        </p:spPr>
        <p:txBody>
          <a:bodyPr wrap="none">
            <a:spAutoFit/>
          </a:bodyPr>
          <a:lstStyle/>
          <a:p>
            <a:r>
              <a:rPr lang="en-US" altLang="ko-KR" sz="6600" b="1" dirty="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glow rad="63500">
                    <a:schemeClr val="accent5">
                      <a:satMod val="175000"/>
                      <a:alpha val="40000"/>
                    </a:schemeClr>
                  </a:glow>
                  <a:outerShdw blurRad="50800" algn="tl" rotWithShape="0">
                    <a:srgbClr val="000000"/>
                  </a:outerShdw>
                </a:effectLst>
                <a:latin typeface="Aharoni" pitchFamily="2" charset="-79"/>
                <a:cs typeface="Aharoni" pitchFamily="2" charset="-79"/>
                <a:sym typeface="+mn-ea"/>
              </a:rPr>
              <a:t>BUDGETING</a:t>
            </a:r>
            <a:endParaRPr lang="en-GB" altLang="ko-KR" sz="6600" b="1" dirty="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glow rad="63500">
                  <a:schemeClr val="accent5">
                    <a:satMod val="175000"/>
                    <a:alpha val="40000"/>
                  </a:schemeClr>
                </a:glow>
                <a:outerShdw blurRad="50800" algn="tl" rotWithShape="0">
                  <a:srgbClr val="000000"/>
                </a:outerShdw>
              </a:effectLst>
              <a:latin typeface="Aharoni" pitchFamily="2" charset="-79"/>
              <a:cs typeface="Aharoni" pitchFamily="2" charset="-79"/>
              <a:sym typeface="+mn-ea"/>
            </a:endParaRPr>
          </a:p>
        </p:txBody>
      </p:sp>
      <p:pic>
        <p:nvPicPr>
          <p:cNvPr id="2" name="Audio 1">
            <a:hlinkClick r:id="" action="ppaction://media"/>
            <a:extLst>
              <a:ext uri="{FF2B5EF4-FFF2-40B4-BE49-F238E27FC236}">
                <a16:creationId xmlns:a16="http://schemas.microsoft.com/office/drawing/2014/main" id="{735FCAD0-DCDF-40BB-8F13-8678F55EDB7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82000" y="6096000"/>
            <a:ext cx="609600" cy="609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10888"/>
    </mc:Choice>
    <mc:Fallback>
      <p:transition spd="slow" advTm="1088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133600" y="914400"/>
            <a:ext cx="4836580" cy="707886"/>
          </a:xfrm>
          <a:prstGeom prst="rect">
            <a:avLst/>
          </a:prstGeom>
        </p:spPr>
        <p:txBody>
          <a:bodyPr wrap="none">
            <a:spAutoFit/>
          </a:bodyPr>
          <a:lstStyle/>
          <a:p>
            <a:r>
              <a:rPr lang="en-US" altLang="ko-KR" sz="4000" b="1" dirty="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glow rad="63500">
                    <a:schemeClr val="accent5">
                      <a:satMod val="175000"/>
                      <a:alpha val="40000"/>
                    </a:schemeClr>
                  </a:glow>
                  <a:outerShdw blurRad="50800" algn="tl" rotWithShape="0">
                    <a:srgbClr val="000000"/>
                  </a:outerShdw>
                </a:effectLst>
                <a:latin typeface="Aharoni" pitchFamily="2" charset="-79"/>
                <a:cs typeface="Aharoni" pitchFamily="2" charset="-79"/>
                <a:sym typeface="+mn-ea"/>
              </a:rPr>
              <a:t>PRICING STRATEGY</a:t>
            </a:r>
            <a:endParaRPr lang="en-GB" altLang="ko-KR" sz="4000" b="1" dirty="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glow rad="63500">
                  <a:schemeClr val="accent5">
                    <a:satMod val="175000"/>
                    <a:alpha val="40000"/>
                  </a:schemeClr>
                </a:glow>
                <a:outerShdw blurRad="50800" algn="tl" rotWithShape="0">
                  <a:srgbClr val="000000"/>
                </a:outerShdw>
              </a:effectLst>
              <a:latin typeface="Aharoni" pitchFamily="2" charset="-79"/>
              <a:cs typeface="Aharoni" pitchFamily="2" charset="-79"/>
              <a:sym typeface="+mn-ea"/>
            </a:endParaRPr>
          </a:p>
        </p:txBody>
      </p:sp>
      <p:sp>
        <p:nvSpPr>
          <p:cNvPr id="5" name="Rectangle 4"/>
          <p:cNvSpPr/>
          <p:nvPr/>
        </p:nvSpPr>
        <p:spPr>
          <a:xfrm>
            <a:off x="1143000" y="1905000"/>
            <a:ext cx="7467600" cy="1126462"/>
          </a:xfrm>
          <a:prstGeom prst="rect">
            <a:avLst/>
          </a:prstGeom>
        </p:spPr>
        <p:txBody>
          <a:bodyPr wrap="square">
            <a:spAutoFit/>
          </a:bodyPr>
          <a:lstStyle/>
          <a:p>
            <a:pPr algn="ctr">
              <a:lnSpc>
                <a:spcPct val="120000"/>
              </a:lnSpc>
            </a:pPr>
            <a:r>
              <a:rPr lang="en-US" sz="2800" b="1" dirty="0"/>
              <a:t>Skimming Pricing Strategy </a:t>
            </a:r>
            <a:r>
              <a:rPr lang="en-US" sz="2800" dirty="0"/>
              <a:t>will be used.</a:t>
            </a:r>
            <a:endParaRPr lang="en-US" sz="2800" b="1" dirty="0"/>
          </a:p>
          <a:p>
            <a:pPr algn="ctr">
              <a:lnSpc>
                <a:spcPct val="120000"/>
              </a:lnSpc>
            </a:pPr>
            <a:r>
              <a:rPr lang="en-US" sz="2800" b="1" u="sng" dirty="0"/>
              <a:t>Subscription Packages</a:t>
            </a:r>
          </a:p>
        </p:txBody>
      </p:sp>
      <p:pic>
        <p:nvPicPr>
          <p:cNvPr id="6" name="Picture 1"/>
          <p:cNvPicPr>
            <a:picLocks noChangeAspect="1" noChangeArrowheads="1"/>
          </p:cNvPicPr>
          <p:nvPr/>
        </p:nvPicPr>
        <p:blipFill>
          <a:blip r:embed="rId4"/>
          <a:srcRect/>
          <a:stretch>
            <a:fillRect/>
          </a:stretch>
        </p:blipFill>
        <p:spPr bwMode="auto">
          <a:xfrm>
            <a:off x="533400" y="3200401"/>
            <a:ext cx="7924800" cy="2590799"/>
          </a:xfrm>
          <a:prstGeom prst="rect">
            <a:avLst/>
          </a:prstGeom>
          <a:noFill/>
          <a:ln w="9525">
            <a:noFill/>
            <a:miter lim="800000"/>
            <a:headEnd/>
            <a:tailEnd/>
          </a:ln>
          <a:effectLst/>
        </p:spPr>
      </p:pic>
      <p:pic>
        <p:nvPicPr>
          <p:cNvPr id="12" name="Audio 11">
            <a:hlinkClick r:id="" action="ppaction://media"/>
            <a:extLst>
              <a:ext uri="{FF2B5EF4-FFF2-40B4-BE49-F238E27FC236}">
                <a16:creationId xmlns:a16="http://schemas.microsoft.com/office/drawing/2014/main" id="{480CC28F-E40C-417F-9F89-4E01CB66A9D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82000" y="6096000"/>
            <a:ext cx="609600" cy="609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28002"/>
    </mc:Choice>
    <mc:Fallback>
      <p:transition spd="slow" advTm="2800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Table 5"/>
          <p:cNvGraphicFramePr>
            <a:graphicFrameLocks noGrp="1"/>
          </p:cNvGraphicFramePr>
          <p:nvPr/>
        </p:nvGraphicFramePr>
        <p:xfrm>
          <a:off x="304800" y="1734984"/>
          <a:ext cx="8458200" cy="3125311"/>
        </p:xfrm>
        <a:graphic>
          <a:graphicData uri="http://schemas.openxmlformats.org/drawingml/2006/table">
            <a:tbl>
              <a:tblPr/>
              <a:tblGrid>
                <a:gridCol w="1752600">
                  <a:extLst>
                    <a:ext uri="{9D8B030D-6E8A-4147-A177-3AD203B41FA5}">
                      <a16:colId xmlns:a16="http://schemas.microsoft.com/office/drawing/2014/main" val="20000"/>
                    </a:ext>
                  </a:extLst>
                </a:gridCol>
                <a:gridCol w="914400">
                  <a:extLst>
                    <a:ext uri="{9D8B030D-6E8A-4147-A177-3AD203B41FA5}">
                      <a16:colId xmlns:a16="http://schemas.microsoft.com/office/drawing/2014/main" val="20001"/>
                    </a:ext>
                  </a:extLst>
                </a:gridCol>
                <a:gridCol w="2133600">
                  <a:extLst>
                    <a:ext uri="{9D8B030D-6E8A-4147-A177-3AD203B41FA5}">
                      <a16:colId xmlns:a16="http://schemas.microsoft.com/office/drawing/2014/main" val="20002"/>
                    </a:ext>
                  </a:extLst>
                </a:gridCol>
                <a:gridCol w="1600200">
                  <a:extLst>
                    <a:ext uri="{9D8B030D-6E8A-4147-A177-3AD203B41FA5}">
                      <a16:colId xmlns:a16="http://schemas.microsoft.com/office/drawing/2014/main" val="20003"/>
                    </a:ext>
                  </a:extLst>
                </a:gridCol>
                <a:gridCol w="2057400">
                  <a:extLst>
                    <a:ext uri="{9D8B030D-6E8A-4147-A177-3AD203B41FA5}">
                      <a16:colId xmlns:a16="http://schemas.microsoft.com/office/drawing/2014/main" val="20004"/>
                    </a:ext>
                  </a:extLst>
                </a:gridCol>
              </a:tblGrid>
              <a:tr h="160446">
                <a:tc>
                  <a:txBody>
                    <a:bodyPr/>
                    <a:lstStyle/>
                    <a:p>
                      <a:pPr>
                        <a:lnSpc>
                          <a:spcPct val="115000"/>
                        </a:lnSpc>
                      </a:pPr>
                      <a:endParaRPr lang="en-GB" sz="1400" dirty="0">
                        <a:latin typeface="Calibri"/>
                      </a:endParaRPr>
                    </a:p>
                  </a:txBody>
                  <a:tcPr marL="57076" marR="57076" marT="0" marB="0" anchor="b">
                    <a:lnL>
                      <a:noFill/>
                    </a:lnL>
                    <a:lnR>
                      <a:noFill/>
                    </a:lnR>
                    <a:lnT>
                      <a:noFill/>
                    </a:lnT>
                    <a:lnB>
                      <a:noFill/>
                    </a:lnB>
                  </a:tcPr>
                </a:tc>
                <a:tc>
                  <a:txBody>
                    <a:bodyPr/>
                    <a:lstStyle/>
                    <a:p>
                      <a:pPr>
                        <a:lnSpc>
                          <a:spcPct val="115000"/>
                        </a:lnSpc>
                      </a:pPr>
                      <a:endParaRPr lang="en-GB" sz="1400" dirty="0">
                        <a:latin typeface="Calibri"/>
                      </a:endParaRPr>
                    </a:p>
                  </a:txBody>
                  <a:tcPr marL="57076" marR="57076" marT="0" marB="0" anchor="b">
                    <a:lnL>
                      <a:noFill/>
                    </a:lnL>
                    <a:lnR>
                      <a:noFill/>
                    </a:lnR>
                    <a:lnT>
                      <a:noFill/>
                    </a:lnT>
                    <a:lnB>
                      <a:noFill/>
                    </a:lnB>
                  </a:tcPr>
                </a:tc>
                <a:tc>
                  <a:txBody>
                    <a:bodyPr/>
                    <a:lstStyle/>
                    <a:p>
                      <a:pPr>
                        <a:lnSpc>
                          <a:spcPct val="115000"/>
                        </a:lnSpc>
                      </a:pPr>
                      <a:endParaRPr lang="en-GB" sz="1400">
                        <a:latin typeface="Calibri"/>
                      </a:endParaRPr>
                    </a:p>
                  </a:txBody>
                  <a:tcPr marL="57076" marR="57076" marT="0" marB="0" anchor="b">
                    <a:lnL>
                      <a:noFill/>
                    </a:lnL>
                    <a:lnR>
                      <a:noFill/>
                    </a:lnR>
                    <a:lnT>
                      <a:noFill/>
                    </a:lnT>
                    <a:lnB>
                      <a:noFill/>
                    </a:lnB>
                  </a:tcPr>
                </a:tc>
                <a:tc>
                  <a:txBody>
                    <a:bodyPr/>
                    <a:lstStyle/>
                    <a:p>
                      <a:pPr>
                        <a:lnSpc>
                          <a:spcPct val="115000"/>
                        </a:lnSpc>
                      </a:pPr>
                      <a:endParaRPr lang="en-GB" sz="1400">
                        <a:latin typeface="Calibri"/>
                      </a:endParaRPr>
                    </a:p>
                  </a:txBody>
                  <a:tcPr marL="57076" marR="57076" marT="0" marB="0" anchor="b">
                    <a:lnL>
                      <a:noFill/>
                    </a:lnL>
                    <a:lnR>
                      <a:noFill/>
                    </a:lnR>
                    <a:lnT>
                      <a:noFill/>
                    </a:lnT>
                    <a:lnB>
                      <a:noFill/>
                    </a:lnB>
                  </a:tcPr>
                </a:tc>
                <a:tc>
                  <a:txBody>
                    <a:bodyPr/>
                    <a:lstStyle/>
                    <a:p>
                      <a:pPr>
                        <a:lnSpc>
                          <a:spcPct val="115000"/>
                        </a:lnSpc>
                      </a:pPr>
                      <a:endParaRPr lang="en-GB" sz="1400" dirty="0">
                        <a:latin typeface="Calibri"/>
                      </a:endParaRPr>
                    </a:p>
                  </a:txBody>
                  <a:tcPr marL="57076" marR="57076" marT="0" marB="0" anchor="b">
                    <a:lnL>
                      <a:noFill/>
                    </a:lnL>
                    <a:lnR>
                      <a:noFill/>
                    </a:lnR>
                    <a:lnT>
                      <a:noFill/>
                    </a:lnT>
                    <a:lnB>
                      <a:noFill/>
                    </a:lnB>
                  </a:tcPr>
                </a:tc>
                <a:extLst>
                  <a:ext uri="{0D108BD9-81ED-4DB2-BD59-A6C34878D82A}">
                    <a16:rowId xmlns:a16="http://schemas.microsoft.com/office/drawing/2014/main" val="10000"/>
                  </a:ext>
                </a:extLst>
              </a:tr>
              <a:tr h="233376">
                <a:tc>
                  <a:txBody>
                    <a:bodyPr/>
                    <a:lstStyle/>
                    <a:p>
                      <a:pPr marL="0" marR="0">
                        <a:lnSpc>
                          <a:spcPct val="115000"/>
                        </a:lnSpc>
                        <a:spcBef>
                          <a:spcPts val="0"/>
                        </a:spcBef>
                        <a:spcAft>
                          <a:spcPts val="0"/>
                        </a:spcAft>
                      </a:pPr>
                      <a:r>
                        <a:rPr lang="en-GB" sz="2400" b="1">
                          <a:solidFill>
                            <a:srgbClr val="000000"/>
                          </a:solidFill>
                          <a:latin typeface="Calibri"/>
                          <a:ea typeface="Times New Roman"/>
                          <a:cs typeface="Times New Roman"/>
                        </a:rPr>
                        <a:t>Product</a:t>
                      </a:r>
                      <a:endParaRPr lang="en-GB" sz="1400">
                        <a:latin typeface="Calibri"/>
                        <a:ea typeface="Times New Roman"/>
                        <a:cs typeface="Times New Roman"/>
                      </a:endParaRPr>
                    </a:p>
                  </a:txBody>
                  <a:tcPr marL="57076" marR="57076" marT="0" marB="0" anchor="b">
                    <a:lnL>
                      <a:noFill/>
                    </a:lnL>
                    <a:lnR>
                      <a:noFill/>
                    </a:lnR>
                    <a:lnT>
                      <a:noFill/>
                    </a:lnT>
                    <a:lnB>
                      <a:noFill/>
                    </a:lnB>
                  </a:tcPr>
                </a:tc>
                <a:tc>
                  <a:txBody>
                    <a:bodyPr/>
                    <a:lstStyle/>
                    <a:p>
                      <a:pPr marL="0" marR="0">
                        <a:lnSpc>
                          <a:spcPct val="115000"/>
                        </a:lnSpc>
                        <a:spcBef>
                          <a:spcPts val="0"/>
                        </a:spcBef>
                        <a:spcAft>
                          <a:spcPts val="0"/>
                        </a:spcAft>
                      </a:pPr>
                      <a:r>
                        <a:rPr lang="en-GB" sz="2400" b="1" dirty="0">
                          <a:solidFill>
                            <a:srgbClr val="000000"/>
                          </a:solidFill>
                          <a:latin typeface="Calibri"/>
                          <a:ea typeface="Times New Roman"/>
                          <a:cs typeface="Times New Roman"/>
                        </a:rPr>
                        <a:t>Prices</a:t>
                      </a:r>
                      <a:endParaRPr lang="en-GB" sz="1400" dirty="0">
                        <a:latin typeface="Calibri"/>
                        <a:ea typeface="Times New Roman"/>
                        <a:cs typeface="Times New Roman"/>
                      </a:endParaRPr>
                    </a:p>
                  </a:txBody>
                  <a:tcPr marL="57076" marR="57076" marT="0" marB="0" anchor="b">
                    <a:lnL>
                      <a:noFill/>
                    </a:lnL>
                    <a:lnR>
                      <a:noFill/>
                    </a:lnR>
                    <a:lnT>
                      <a:noFill/>
                    </a:lnT>
                    <a:lnB>
                      <a:noFill/>
                    </a:lnB>
                  </a:tcPr>
                </a:tc>
                <a:tc>
                  <a:txBody>
                    <a:bodyPr/>
                    <a:lstStyle/>
                    <a:p>
                      <a:pPr marL="0" marR="0">
                        <a:lnSpc>
                          <a:spcPct val="115000"/>
                        </a:lnSpc>
                        <a:spcBef>
                          <a:spcPts val="0"/>
                        </a:spcBef>
                        <a:spcAft>
                          <a:spcPts val="0"/>
                        </a:spcAft>
                      </a:pPr>
                      <a:r>
                        <a:rPr lang="en-GB" sz="2400" b="1">
                          <a:solidFill>
                            <a:srgbClr val="000000"/>
                          </a:solidFill>
                          <a:latin typeface="Calibri"/>
                          <a:ea typeface="Times New Roman"/>
                          <a:cs typeface="Times New Roman"/>
                        </a:rPr>
                        <a:t>Product Details</a:t>
                      </a:r>
                      <a:endParaRPr lang="en-GB" sz="1400">
                        <a:latin typeface="Calibri"/>
                        <a:ea typeface="Times New Roman"/>
                        <a:cs typeface="Times New Roman"/>
                      </a:endParaRPr>
                    </a:p>
                  </a:txBody>
                  <a:tcPr marL="57076" marR="57076" marT="0" marB="0" anchor="b">
                    <a:lnL>
                      <a:noFill/>
                    </a:lnL>
                    <a:lnR>
                      <a:noFill/>
                    </a:lnR>
                    <a:lnT>
                      <a:noFill/>
                    </a:lnT>
                    <a:lnB>
                      <a:noFill/>
                    </a:lnB>
                  </a:tcPr>
                </a:tc>
                <a:tc>
                  <a:txBody>
                    <a:bodyPr/>
                    <a:lstStyle/>
                    <a:p>
                      <a:pPr marL="0" marR="0">
                        <a:lnSpc>
                          <a:spcPct val="115000"/>
                        </a:lnSpc>
                        <a:spcBef>
                          <a:spcPts val="0"/>
                        </a:spcBef>
                        <a:spcAft>
                          <a:spcPts val="0"/>
                        </a:spcAft>
                      </a:pPr>
                      <a:r>
                        <a:rPr lang="en-GB" sz="2400" b="1">
                          <a:solidFill>
                            <a:srgbClr val="000000"/>
                          </a:solidFill>
                          <a:latin typeface="Calibri"/>
                          <a:ea typeface="Times New Roman"/>
                          <a:cs typeface="Times New Roman"/>
                        </a:rPr>
                        <a:t>Supplier</a:t>
                      </a:r>
                      <a:endParaRPr lang="en-GB" sz="1400">
                        <a:latin typeface="Calibri"/>
                        <a:ea typeface="Times New Roman"/>
                        <a:cs typeface="Times New Roman"/>
                      </a:endParaRPr>
                    </a:p>
                  </a:txBody>
                  <a:tcPr marL="57076" marR="57076" marT="0" marB="0" anchor="b">
                    <a:lnL>
                      <a:noFill/>
                    </a:lnL>
                    <a:lnR>
                      <a:noFill/>
                    </a:lnR>
                    <a:lnT>
                      <a:noFill/>
                    </a:lnT>
                    <a:lnB>
                      <a:noFill/>
                    </a:lnB>
                  </a:tcPr>
                </a:tc>
                <a:tc>
                  <a:txBody>
                    <a:bodyPr/>
                    <a:lstStyle/>
                    <a:p>
                      <a:pPr marL="0" marR="0">
                        <a:lnSpc>
                          <a:spcPct val="115000"/>
                        </a:lnSpc>
                        <a:spcBef>
                          <a:spcPts val="0"/>
                        </a:spcBef>
                        <a:spcAft>
                          <a:spcPts val="0"/>
                        </a:spcAft>
                      </a:pPr>
                      <a:r>
                        <a:rPr lang="en-GB" sz="2400" b="1">
                          <a:solidFill>
                            <a:srgbClr val="000000"/>
                          </a:solidFill>
                          <a:latin typeface="Calibri"/>
                          <a:ea typeface="Times New Roman"/>
                          <a:cs typeface="Times New Roman"/>
                        </a:rPr>
                        <a:t>Source</a:t>
                      </a:r>
                      <a:endParaRPr lang="en-GB" sz="1400">
                        <a:latin typeface="Calibri"/>
                        <a:ea typeface="Times New Roman"/>
                        <a:cs typeface="Times New Roman"/>
                      </a:endParaRPr>
                    </a:p>
                  </a:txBody>
                  <a:tcPr marL="57076" marR="57076" marT="0" marB="0" anchor="b">
                    <a:lnL>
                      <a:noFill/>
                    </a:lnL>
                    <a:lnR>
                      <a:noFill/>
                    </a:lnR>
                    <a:lnT>
                      <a:noFill/>
                    </a:lnT>
                    <a:lnB>
                      <a:noFill/>
                    </a:lnB>
                  </a:tcPr>
                </a:tc>
                <a:extLst>
                  <a:ext uri="{0D108BD9-81ED-4DB2-BD59-A6C34878D82A}">
                    <a16:rowId xmlns:a16="http://schemas.microsoft.com/office/drawing/2014/main" val="10001"/>
                  </a:ext>
                </a:extLst>
              </a:tr>
              <a:tr h="160446">
                <a:tc>
                  <a:txBody>
                    <a:bodyPr/>
                    <a:lstStyle/>
                    <a:p>
                      <a:pPr marL="0" marR="0">
                        <a:lnSpc>
                          <a:spcPct val="115000"/>
                        </a:lnSpc>
                        <a:spcBef>
                          <a:spcPts val="0"/>
                        </a:spcBef>
                        <a:spcAft>
                          <a:spcPts val="0"/>
                        </a:spcAft>
                      </a:pPr>
                      <a:r>
                        <a:rPr lang="en-GB" sz="1400">
                          <a:solidFill>
                            <a:srgbClr val="000000"/>
                          </a:solidFill>
                          <a:latin typeface="Calibri"/>
                          <a:ea typeface="Times New Roman"/>
                          <a:cs typeface="Times New Roman"/>
                        </a:rPr>
                        <a:t>Display LED</a:t>
                      </a:r>
                      <a:endParaRPr lang="en-GB" sz="1400">
                        <a:latin typeface="Calibri"/>
                        <a:ea typeface="Times New Roman"/>
                        <a:cs typeface="Times New Roman"/>
                      </a:endParaRPr>
                    </a:p>
                  </a:txBody>
                  <a:tcPr marL="57076" marR="57076" marT="0" marB="0" anchor="b">
                    <a:lnL>
                      <a:noFill/>
                    </a:lnL>
                    <a:lnR>
                      <a:noFill/>
                    </a:lnR>
                    <a:lnT>
                      <a:noFill/>
                    </a:lnT>
                    <a:lnB>
                      <a:noFill/>
                    </a:lnB>
                  </a:tcPr>
                </a:tc>
                <a:tc>
                  <a:txBody>
                    <a:bodyPr/>
                    <a:lstStyle/>
                    <a:p>
                      <a:pPr marL="0" marR="0">
                        <a:lnSpc>
                          <a:spcPct val="115000"/>
                        </a:lnSpc>
                        <a:spcBef>
                          <a:spcPts val="0"/>
                        </a:spcBef>
                        <a:spcAft>
                          <a:spcPts val="0"/>
                        </a:spcAft>
                      </a:pPr>
                      <a:r>
                        <a:rPr lang="en-GB" sz="1400">
                          <a:solidFill>
                            <a:srgbClr val="000000"/>
                          </a:solidFill>
                          <a:latin typeface="Calibri"/>
                          <a:ea typeface="Times New Roman"/>
                          <a:cs typeface="Times New Roman"/>
                        </a:rPr>
                        <a:t>£371.88</a:t>
                      </a:r>
                      <a:endParaRPr lang="en-GB" sz="1400">
                        <a:latin typeface="Calibri"/>
                        <a:ea typeface="Times New Roman"/>
                        <a:cs typeface="Times New Roman"/>
                      </a:endParaRPr>
                    </a:p>
                  </a:txBody>
                  <a:tcPr marL="57076" marR="57076" marT="0" marB="0" anchor="b">
                    <a:lnL>
                      <a:noFill/>
                    </a:lnL>
                    <a:lnR>
                      <a:noFill/>
                    </a:lnR>
                    <a:lnT>
                      <a:noFill/>
                    </a:lnT>
                    <a:lnB>
                      <a:noFill/>
                    </a:lnB>
                  </a:tcPr>
                </a:tc>
                <a:tc>
                  <a:txBody>
                    <a:bodyPr/>
                    <a:lstStyle/>
                    <a:p>
                      <a:pPr marL="0" marR="0">
                        <a:lnSpc>
                          <a:spcPct val="115000"/>
                        </a:lnSpc>
                        <a:spcBef>
                          <a:spcPts val="0"/>
                        </a:spcBef>
                        <a:spcAft>
                          <a:spcPts val="0"/>
                        </a:spcAft>
                      </a:pPr>
                      <a:r>
                        <a:rPr lang="en-GB" sz="1400">
                          <a:solidFill>
                            <a:srgbClr val="000000"/>
                          </a:solidFill>
                          <a:latin typeface="Calibri"/>
                          <a:ea typeface="Times New Roman"/>
                          <a:cs typeface="Times New Roman"/>
                        </a:rPr>
                        <a:t>Viewsonic 43 Inch Display</a:t>
                      </a:r>
                      <a:endParaRPr lang="en-GB" sz="1400">
                        <a:latin typeface="Calibri"/>
                        <a:ea typeface="Times New Roman"/>
                        <a:cs typeface="Times New Roman"/>
                      </a:endParaRPr>
                    </a:p>
                  </a:txBody>
                  <a:tcPr marL="57076" marR="57076" marT="0" marB="0" anchor="b">
                    <a:lnL>
                      <a:noFill/>
                    </a:lnL>
                    <a:lnR>
                      <a:noFill/>
                    </a:lnR>
                    <a:lnT>
                      <a:noFill/>
                    </a:lnT>
                    <a:lnB>
                      <a:noFill/>
                    </a:lnB>
                  </a:tcPr>
                </a:tc>
                <a:tc>
                  <a:txBody>
                    <a:bodyPr/>
                    <a:lstStyle/>
                    <a:p>
                      <a:pPr marL="0" marR="0">
                        <a:lnSpc>
                          <a:spcPct val="115000"/>
                        </a:lnSpc>
                        <a:spcBef>
                          <a:spcPts val="0"/>
                        </a:spcBef>
                        <a:spcAft>
                          <a:spcPts val="0"/>
                        </a:spcAft>
                      </a:pPr>
                      <a:r>
                        <a:rPr lang="en-GB" sz="1400">
                          <a:solidFill>
                            <a:srgbClr val="000000"/>
                          </a:solidFill>
                          <a:latin typeface="Calibri"/>
                          <a:ea typeface="Times New Roman"/>
                          <a:cs typeface="Times New Roman"/>
                        </a:rPr>
                        <a:t>JP UK</a:t>
                      </a:r>
                      <a:endParaRPr lang="en-GB" sz="1400">
                        <a:latin typeface="Calibri"/>
                        <a:ea typeface="Times New Roman"/>
                        <a:cs typeface="Times New Roman"/>
                      </a:endParaRPr>
                    </a:p>
                  </a:txBody>
                  <a:tcPr marL="57076" marR="57076" marT="0" marB="0" anchor="b">
                    <a:lnL>
                      <a:noFill/>
                    </a:lnL>
                    <a:lnR>
                      <a:noFill/>
                    </a:lnR>
                    <a:lnT>
                      <a:noFill/>
                    </a:lnT>
                    <a:lnB>
                      <a:noFill/>
                    </a:lnB>
                  </a:tcPr>
                </a:tc>
                <a:tc>
                  <a:txBody>
                    <a:bodyPr/>
                    <a:lstStyle/>
                    <a:p>
                      <a:pPr marL="0" marR="0">
                        <a:lnSpc>
                          <a:spcPct val="115000"/>
                        </a:lnSpc>
                        <a:spcBef>
                          <a:spcPts val="0"/>
                        </a:spcBef>
                        <a:spcAft>
                          <a:spcPts val="0"/>
                        </a:spcAft>
                      </a:pPr>
                      <a:r>
                        <a:rPr lang="en-GB" sz="1400" dirty="0">
                          <a:solidFill>
                            <a:srgbClr val="000000"/>
                          </a:solidFill>
                          <a:latin typeface="Calibri"/>
                          <a:ea typeface="Times New Roman"/>
                          <a:cs typeface="Times New Roman"/>
                        </a:rPr>
                        <a:t>(JP-UK, 2019)</a:t>
                      </a:r>
                      <a:endParaRPr lang="en-GB" sz="1400" dirty="0">
                        <a:latin typeface="Calibri"/>
                        <a:ea typeface="Times New Roman"/>
                        <a:cs typeface="Times New Roman"/>
                      </a:endParaRPr>
                    </a:p>
                  </a:txBody>
                  <a:tcPr marL="57076" marR="57076" marT="0" marB="0" anchor="b">
                    <a:lnL>
                      <a:noFill/>
                    </a:lnL>
                    <a:lnR>
                      <a:noFill/>
                    </a:lnR>
                    <a:lnT>
                      <a:noFill/>
                    </a:lnT>
                    <a:lnB>
                      <a:noFill/>
                    </a:lnB>
                  </a:tcPr>
                </a:tc>
                <a:extLst>
                  <a:ext uri="{0D108BD9-81ED-4DB2-BD59-A6C34878D82A}">
                    <a16:rowId xmlns:a16="http://schemas.microsoft.com/office/drawing/2014/main" val="10002"/>
                  </a:ext>
                </a:extLst>
              </a:tr>
              <a:tr h="160446">
                <a:tc>
                  <a:txBody>
                    <a:bodyPr/>
                    <a:lstStyle/>
                    <a:p>
                      <a:pPr marL="0" marR="0">
                        <a:lnSpc>
                          <a:spcPct val="115000"/>
                        </a:lnSpc>
                        <a:spcBef>
                          <a:spcPts val="0"/>
                        </a:spcBef>
                        <a:spcAft>
                          <a:spcPts val="0"/>
                        </a:spcAft>
                      </a:pPr>
                      <a:r>
                        <a:rPr lang="en-GB" sz="1400">
                          <a:solidFill>
                            <a:srgbClr val="000000"/>
                          </a:solidFill>
                          <a:latin typeface="Calibri"/>
                          <a:ea typeface="Times New Roman"/>
                          <a:cs typeface="Times New Roman"/>
                        </a:rPr>
                        <a:t>Display Mount</a:t>
                      </a:r>
                      <a:endParaRPr lang="en-GB" sz="1400">
                        <a:latin typeface="Calibri"/>
                        <a:ea typeface="Times New Roman"/>
                        <a:cs typeface="Times New Roman"/>
                      </a:endParaRPr>
                    </a:p>
                  </a:txBody>
                  <a:tcPr marL="57076" marR="57076" marT="0" marB="0" anchor="b">
                    <a:lnL>
                      <a:noFill/>
                    </a:lnL>
                    <a:lnR>
                      <a:noFill/>
                    </a:lnR>
                    <a:lnT>
                      <a:noFill/>
                    </a:lnT>
                    <a:lnB>
                      <a:noFill/>
                    </a:lnB>
                  </a:tcPr>
                </a:tc>
                <a:tc>
                  <a:txBody>
                    <a:bodyPr/>
                    <a:lstStyle/>
                    <a:p>
                      <a:pPr marL="0" marR="0">
                        <a:lnSpc>
                          <a:spcPct val="115000"/>
                        </a:lnSpc>
                        <a:spcBef>
                          <a:spcPts val="0"/>
                        </a:spcBef>
                        <a:spcAft>
                          <a:spcPts val="0"/>
                        </a:spcAft>
                      </a:pPr>
                      <a:r>
                        <a:rPr lang="en-GB" sz="1400">
                          <a:solidFill>
                            <a:srgbClr val="000000"/>
                          </a:solidFill>
                          <a:latin typeface="Calibri"/>
                          <a:ea typeface="Times New Roman"/>
                          <a:cs typeface="Times New Roman"/>
                        </a:rPr>
                        <a:t>£40</a:t>
                      </a:r>
                      <a:endParaRPr lang="en-GB" sz="1400">
                        <a:latin typeface="Calibri"/>
                        <a:ea typeface="Times New Roman"/>
                        <a:cs typeface="Times New Roman"/>
                      </a:endParaRPr>
                    </a:p>
                  </a:txBody>
                  <a:tcPr marL="57076" marR="57076" marT="0" marB="0" anchor="b">
                    <a:lnL>
                      <a:noFill/>
                    </a:lnL>
                    <a:lnR>
                      <a:noFill/>
                    </a:lnR>
                    <a:lnT>
                      <a:noFill/>
                    </a:lnT>
                    <a:lnB>
                      <a:noFill/>
                    </a:lnB>
                  </a:tcPr>
                </a:tc>
                <a:tc>
                  <a:txBody>
                    <a:bodyPr/>
                    <a:lstStyle/>
                    <a:p>
                      <a:pPr marL="0" marR="0">
                        <a:lnSpc>
                          <a:spcPct val="115000"/>
                        </a:lnSpc>
                        <a:spcBef>
                          <a:spcPts val="0"/>
                        </a:spcBef>
                        <a:spcAft>
                          <a:spcPts val="0"/>
                        </a:spcAft>
                      </a:pPr>
                      <a:r>
                        <a:rPr lang="en-GB" sz="1400">
                          <a:solidFill>
                            <a:srgbClr val="000000"/>
                          </a:solidFill>
                          <a:latin typeface="Calibri"/>
                          <a:ea typeface="Times New Roman"/>
                          <a:cs typeface="Times New Roman"/>
                        </a:rPr>
                        <a:t>LCD Flushmount Kit</a:t>
                      </a:r>
                      <a:endParaRPr lang="en-GB" sz="1400">
                        <a:latin typeface="Calibri"/>
                        <a:ea typeface="Times New Roman"/>
                        <a:cs typeface="Times New Roman"/>
                      </a:endParaRPr>
                    </a:p>
                  </a:txBody>
                  <a:tcPr marL="57076" marR="57076" marT="0" marB="0" anchor="b">
                    <a:lnL>
                      <a:noFill/>
                    </a:lnL>
                    <a:lnR>
                      <a:noFill/>
                    </a:lnR>
                    <a:lnT>
                      <a:noFill/>
                    </a:lnT>
                    <a:lnB>
                      <a:noFill/>
                    </a:lnB>
                  </a:tcPr>
                </a:tc>
                <a:tc>
                  <a:txBody>
                    <a:bodyPr/>
                    <a:lstStyle/>
                    <a:p>
                      <a:pPr marL="0" marR="0">
                        <a:lnSpc>
                          <a:spcPct val="115000"/>
                        </a:lnSpc>
                        <a:spcBef>
                          <a:spcPts val="0"/>
                        </a:spcBef>
                        <a:spcAft>
                          <a:spcPts val="0"/>
                        </a:spcAft>
                      </a:pPr>
                      <a:r>
                        <a:rPr lang="en-GB" sz="1400">
                          <a:solidFill>
                            <a:srgbClr val="000000"/>
                          </a:solidFill>
                          <a:latin typeface="Calibri"/>
                          <a:ea typeface="Times New Roman"/>
                          <a:cs typeface="Times New Roman"/>
                        </a:rPr>
                        <a:t>RackSolutions</a:t>
                      </a:r>
                      <a:endParaRPr lang="en-GB" sz="1400">
                        <a:latin typeface="Calibri"/>
                        <a:ea typeface="Times New Roman"/>
                        <a:cs typeface="Times New Roman"/>
                      </a:endParaRPr>
                    </a:p>
                  </a:txBody>
                  <a:tcPr marL="57076" marR="57076" marT="0" marB="0" anchor="b">
                    <a:lnL>
                      <a:noFill/>
                    </a:lnL>
                    <a:lnR>
                      <a:noFill/>
                    </a:lnR>
                    <a:lnT>
                      <a:noFill/>
                    </a:lnT>
                    <a:lnB>
                      <a:noFill/>
                    </a:lnB>
                  </a:tcPr>
                </a:tc>
                <a:tc>
                  <a:txBody>
                    <a:bodyPr/>
                    <a:lstStyle/>
                    <a:p>
                      <a:pPr marL="0" marR="0">
                        <a:lnSpc>
                          <a:spcPct val="115000"/>
                        </a:lnSpc>
                        <a:spcBef>
                          <a:spcPts val="0"/>
                        </a:spcBef>
                        <a:spcAft>
                          <a:spcPts val="0"/>
                        </a:spcAft>
                      </a:pPr>
                      <a:r>
                        <a:rPr lang="en-GB" sz="1400">
                          <a:solidFill>
                            <a:srgbClr val="000000"/>
                          </a:solidFill>
                          <a:latin typeface="Calibri"/>
                          <a:ea typeface="Times New Roman"/>
                          <a:cs typeface="Times New Roman"/>
                        </a:rPr>
                        <a:t>(RackSolutions, 2019)</a:t>
                      </a:r>
                      <a:endParaRPr lang="en-GB" sz="1400">
                        <a:latin typeface="Calibri"/>
                        <a:ea typeface="Times New Roman"/>
                        <a:cs typeface="Times New Roman"/>
                      </a:endParaRPr>
                    </a:p>
                  </a:txBody>
                  <a:tcPr marL="57076" marR="57076" marT="0" marB="0" anchor="b">
                    <a:lnL>
                      <a:noFill/>
                    </a:lnL>
                    <a:lnR>
                      <a:noFill/>
                    </a:lnR>
                    <a:lnT>
                      <a:noFill/>
                    </a:lnT>
                    <a:lnB>
                      <a:noFill/>
                    </a:lnB>
                  </a:tcPr>
                </a:tc>
                <a:extLst>
                  <a:ext uri="{0D108BD9-81ED-4DB2-BD59-A6C34878D82A}">
                    <a16:rowId xmlns:a16="http://schemas.microsoft.com/office/drawing/2014/main" val="10003"/>
                  </a:ext>
                </a:extLst>
              </a:tr>
              <a:tr h="160446">
                <a:tc>
                  <a:txBody>
                    <a:bodyPr/>
                    <a:lstStyle/>
                    <a:p>
                      <a:pPr marL="0" marR="0">
                        <a:lnSpc>
                          <a:spcPct val="115000"/>
                        </a:lnSpc>
                        <a:spcBef>
                          <a:spcPts val="0"/>
                        </a:spcBef>
                        <a:spcAft>
                          <a:spcPts val="0"/>
                        </a:spcAft>
                      </a:pPr>
                      <a:r>
                        <a:rPr lang="en-GB" sz="1400">
                          <a:solidFill>
                            <a:srgbClr val="000000"/>
                          </a:solidFill>
                          <a:latin typeface="Calibri"/>
                          <a:ea typeface="Times New Roman"/>
                          <a:cs typeface="Times New Roman"/>
                        </a:rPr>
                        <a:t>Media players</a:t>
                      </a:r>
                      <a:endParaRPr lang="en-GB" sz="1400">
                        <a:latin typeface="Calibri"/>
                        <a:ea typeface="Times New Roman"/>
                        <a:cs typeface="Times New Roman"/>
                      </a:endParaRPr>
                    </a:p>
                  </a:txBody>
                  <a:tcPr marL="57076" marR="57076" marT="0" marB="0" anchor="b">
                    <a:lnL>
                      <a:noFill/>
                    </a:lnL>
                    <a:lnR>
                      <a:noFill/>
                    </a:lnR>
                    <a:lnT>
                      <a:noFill/>
                    </a:lnT>
                    <a:lnB>
                      <a:noFill/>
                    </a:lnB>
                  </a:tcPr>
                </a:tc>
                <a:tc>
                  <a:txBody>
                    <a:bodyPr/>
                    <a:lstStyle/>
                    <a:p>
                      <a:pPr marL="0" marR="0">
                        <a:lnSpc>
                          <a:spcPct val="115000"/>
                        </a:lnSpc>
                        <a:spcBef>
                          <a:spcPts val="0"/>
                        </a:spcBef>
                        <a:spcAft>
                          <a:spcPts val="0"/>
                        </a:spcAft>
                      </a:pPr>
                      <a:r>
                        <a:rPr lang="en-GB" sz="1400">
                          <a:solidFill>
                            <a:srgbClr val="000000"/>
                          </a:solidFill>
                          <a:latin typeface="Calibri"/>
                          <a:ea typeface="Times New Roman"/>
                          <a:cs typeface="Times New Roman"/>
                        </a:rPr>
                        <a:t>£150</a:t>
                      </a:r>
                      <a:endParaRPr lang="en-GB" sz="1400">
                        <a:latin typeface="Calibri"/>
                        <a:ea typeface="Times New Roman"/>
                        <a:cs typeface="Times New Roman"/>
                      </a:endParaRPr>
                    </a:p>
                  </a:txBody>
                  <a:tcPr marL="57076" marR="57076" marT="0" marB="0" anchor="b">
                    <a:lnL>
                      <a:noFill/>
                    </a:lnL>
                    <a:lnR>
                      <a:noFill/>
                    </a:lnR>
                    <a:lnT>
                      <a:noFill/>
                    </a:lnT>
                    <a:lnB>
                      <a:noFill/>
                    </a:lnB>
                  </a:tcPr>
                </a:tc>
                <a:tc>
                  <a:txBody>
                    <a:bodyPr/>
                    <a:lstStyle/>
                    <a:p>
                      <a:pPr marL="0" marR="0">
                        <a:lnSpc>
                          <a:spcPct val="115000"/>
                        </a:lnSpc>
                        <a:spcBef>
                          <a:spcPts val="0"/>
                        </a:spcBef>
                        <a:spcAft>
                          <a:spcPts val="0"/>
                        </a:spcAft>
                      </a:pPr>
                      <a:r>
                        <a:rPr lang="en-GB" sz="1400">
                          <a:solidFill>
                            <a:srgbClr val="000000"/>
                          </a:solidFill>
                          <a:latin typeface="Calibri"/>
                          <a:ea typeface="Times New Roman"/>
                          <a:cs typeface="Times New Roman"/>
                        </a:rPr>
                        <a:t>BrightSign LS424 1080p </a:t>
                      </a:r>
                      <a:endParaRPr lang="en-GB" sz="1400">
                        <a:latin typeface="Calibri"/>
                        <a:ea typeface="Times New Roman"/>
                        <a:cs typeface="Times New Roman"/>
                      </a:endParaRPr>
                    </a:p>
                  </a:txBody>
                  <a:tcPr marL="57076" marR="57076" marT="0" marB="0" anchor="b">
                    <a:lnL>
                      <a:noFill/>
                    </a:lnL>
                    <a:lnR>
                      <a:noFill/>
                    </a:lnR>
                    <a:lnT>
                      <a:noFill/>
                    </a:lnT>
                    <a:lnB>
                      <a:noFill/>
                    </a:lnB>
                  </a:tcPr>
                </a:tc>
                <a:tc>
                  <a:txBody>
                    <a:bodyPr/>
                    <a:lstStyle/>
                    <a:p>
                      <a:pPr marL="0" marR="0">
                        <a:lnSpc>
                          <a:spcPct val="115000"/>
                        </a:lnSpc>
                        <a:spcBef>
                          <a:spcPts val="0"/>
                        </a:spcBef>
                        <a:spcAft>
                          <a:spcPts val="0"/>
                        </a:spcAft>
                      </a:pPr>
                      <a:r>
                        <a:rPr lang="en-GB" sz="1400">
                          <a:solidFill>
                            <a:srgbClr val="000000"/>
                          </a:solidFill>
                          <a:latin typeface="Calibri"/>
                          <a:ea typeface="Times New Roman"/>
                          <a:cs typeface="Times New Roman"/>
                        </a:rPr>
                        <a:t>JP UK</a:t>
                      </a:r>
                      <a:endParaRPr lang="en-GB" sz="1400">
                        <a:latin typeface="Calibri"/>
                        <a:ea typeface="Times New Roman"/>
                        <a:cs typeface="Times New Roman"/>
                      </a:endParaRPr>
                    </a:p>
                  </a:txBody>
                  <a:tcPr marL="57076" marR="57076" marT="0" marB="0" anchor="b">
                    <a:lnL>
                      <a:noFill/>
                    </a:lnL>
                    <a:lnR>
                      <a:noFill/>
                    </a:lnR>
                    <a:lnT>
                      <a:noFill/>
                    </a:lnT>
                    <a:lnB>
                      <a:noFill/>
                    </a:lnB>
                  </a:tcPr>
                </a:tc>
                <a:tc>
                  <a:txBody>
                    <a:bodyPr/>
                    <a:lstStyle/>
                    <a:p>
                      <a:pPr marL="0" marR="0">
                        <a:lnSpc>
                          <a:spcPct val="115000"/>
                        </a:lnSpc>
                        <a:spcBef>
                          <a:spcPts val="0"/>
                        </a:spcBef>
                        <a:spcAft>
                          <a:spcPts val="0"/>
                        </a:spcAft>
                      </a:pPr>
                      <a:r>
                        <a:rPr lang="en-GB" sz="1400">
                          <a:solidFill>
                            <a:srgbClr val="000000"/>
                          </a:solidFill>
                          <a:latin typeface="Calibri"/>
                          <a:ea typeface="Times New Roman"/>
                          <a:cs typeface="Times New Roman"/>
                        </a:rPr>
                        <a:t>(JP-UK, 2019)</a:t>
                      </a:r>
                      <a:endParaRPr lang="en-GB" sz="1400">
                        <a:latin typeface="Calibri"/>
                        <a:ea typeface="Times New Roman"/>
                        <a:cs typeface="Times New Roman"/>
                      </a:endParaRPr>
                    </a:p>
                  </a:txBody>
                  <a:tcPr marL="57076" marR="57076" marT="0" marB="0" anchor="b">
                    <a:lnL>
                      <a:noFill/>
                    </a:lnL>
                    <a:lnR>
                      <a:noFill/>
                    </a:lnR>
                    <a:lnT>
                      <a:noFill/>
                    </a:lnT>
                    <a:lnB>
                      <a:noFill/>
                    </a:lnB>
                  </a:tcPr>
                </a:tc>
                <a:extLst>
                  <a:ext uri="{0D108BD9-81ED-4DB2-BD59-A6C34878D82A}">
                    <a16:rowId xmlns:a16="http://schemas.microsoft.com/office/drawing/2014/main" val="10004"/>
                  </a:ext>
                </a:extLst>
              </a:tr>
              <a:tr h="160446">
                <a:tc>
                  <a:txBody>
                    <a:bodyPr/>
                    <a:lstStyle/>
                    <a:p>
                      <a:pPr marL="0" marR="0">
                        <a:lnSpc>
                          <a:spcPct val="115000"/>
                        </a:lnSpc>
                        <a:spcBef>
                          <a:spcPts val="0"/>
                        </a:spcBef>
                        <a:spcAft>
                          <a:spcPts val="0"/>
                        </a:spcAft>
                      </a:pPr>
                      <a:r>
                        <a:rPr lang="en-GB" sz="1400">
                          <a:solidFill>
                            <a:srgbClr val="000000"/>
                          </a:solidFill>
                          <a:latin typeface="Calibri"/>
                          <a:ea typeface="Times New Roman"/>
                          <a:cs typeface="Times New Roman"/>
                        </a:rPr>
                        <a:t>Software licensing fee</a:t>
                      </a:r>
                      <a:endParaRPr lang="en-GB" sz="1400">
                        <a:latin typeface="Calibri"/>
                        <a:ea typeface="Times New Roman"/>
                        <a:cs typeface="Times New Roman"/>
                      </a:endParaRPr>
                    </a:p>
                  </a:txBody>
                  <a:tcPr marL="57076" marR="57076" marT="0" marB="0" anchor="b">
                    <a:lnL>
                      <a:noFill/>
                    </a:lnL>
                    <a:lnR>
                      <a:noFill/>
                    </a:lnR>
                    <a:lnT>
                      <a:noFill/>
                    </a:lnT>
                    <a:lnB>
                      <a:noFill/>
                    </a:lnB>
                  </a:tcPr>
                </a:tc>
                <a:tc>
                  <a:txBody>
                    <a:bodyPr/>
                    <a:lstStyle/>
                    <a:p>
                      <a:pPr marL="0" marR="0">
                        <a:lnSpc>
                          <a:spcPct val="115000"/>
                        </a:lnSpc>
                        <a:spcBef>
                          <a:spcPts val="0"/>
                        </a:spcBef>
                        <a:spcAft>
                          <a:spcPts val="0"/>
                        </a:spcAft>
                      </a:pPr>
                      <a:r>
                        <a:rPr lang="en-GB" sz="1400" dirty="0">
                          <a:solidFill>
                            <a:srgbClr val="000000"/>
                          </a:solidFill>
                          <a:latin typeface="Calibri"/>
                          <a:ea typeface="Times New Roman"/>
                          <a:cs typeface="Times New Roman"/>
                        </a:rPr>
                        <a:t>£216 </a:t>
                      </a:r>
                      <a:endParaRPr lang="en-GB" sz="1400" dirty="0">
                        <a:latin typeface="Calibri"/>
                        <a:ea typeface="Times New Roman"/>
                        <a:cs typeface="Times New Roman"/>
                      </a:endParaRPr>
                    </a:p>
                  </a:txBody>
                  <a:tcPr marL="57076" marR="57076" marT="0" marB="0" anchor="b">
                    <a:lnL>
                      <a:noFill/>
                    </a:lnL>
                    <a:lnR>
                      <a:noFill/>
                    </a:lnR>
                    <a:lnT>
                      <a:noFill/>
                    </a:lnT>
                    <a:lnB>
                      <a:noFill/>
                    </a:lnB>
                  </a:tcPr>
                </a:tc>
                <a:tc>
                  <a:txBody>
                    <a:bodyPr/>
                    <a:lstStyle/>
                    <a:p>
                      <a:pPr marL="0" marR="0">
                        <a:lnSpc>
                          <a:spcPct val="115000"/>
                        </a:lnSpc>
                        <a:spcBef>
                          <a:spcPts val="0"/>
                        </a:spcBef>
                        <a:spcAft>
                          <a:spcPts val="0"/>
                        </a:spcAft>
                      </a:pPr>
                      <a:r>
                        <a:rPr lang="en-GB" sz="1400">
                          <a:solidFill>
                            <a:srgbClr val="000000"/>
                          </a:solidFill>
                          <a:latin typeface="Calibri"/>
                          <a:ea typeface="Times New Roman"/>
                          <a:cs typeface="Times New Roman"/>
                        </a:rPr>
                        <a:t>Signage Software</a:t>
                      </a:r>
                      <a:endParaRPr lang="en-GB" sz="1400">
                        <a:latin typeface="Calibri"/>
                        <a:ea typeface="Times New Roman"/>
                        <a:cs typeface="Times New Roman"/>
                      </a:endParaRPr>
                    </a:p>
                  </a:txBody>
                  <a:tcPr marL="57076" marR="57076" marT="0" marB="0" anchor="b">
                    <a:lnL>
                      <a:noFill/>
                    </a:lnL>
                    <a:lnR>
                      <a:noFill/>
                    </a:lnR>
                    <a:lnT>
                      <a:noFill/>
                    </a:lnT>
                    <a:lnB>
                      <a:noFill/>
                    </a:lnB>
                  </a:tcPr>
                </a:tc>
                <a:tc>
                  <a:txBody>
                    <a:bodyPr/>
                    <a:lstStyle/>
                    <a:p>
                      <a:pPr marL="0" marR="0">
                        <a:lnSpc>
                          <a:spcPct val="115000"/>
                        </a:lnSpc>
                        <a:spcBef>
                          <a:spcPts val="0"/>
                        </a:spcBef>
                        <a:spcAft>
                          <a:spcPts val="0"/>
                        </a:spcAft>
                      </a:pPr>
                      <a:r>
                        <a:rPr lang="en-GB" sz="1400">
                          <a:solidFill>
                            <a:srgbClr val="000000"/>
                          </a:solidFill>
                          <a:latin typeface="Calibri"/>
                          <a:ea typeface="Times New Roman"/>
                          <a:cs typeface="Times New Roman"/>
                        </a:rPr>
                        <a:t>Digital Enterprise</a:t>
                      </a:r>
                      <a:endParaRPr lang="en-GB" sz="1400">
                        <a:latin typeface="Calibri"/>
                        <a:ea typeface="Times New Roman"/>
                        <a:cs typeface="Times New Roman"/>
                      </a:endParaRPr>
                    </a:p>
                  </a:txBody>
                  <a:tcPr marL="57076" marR="57076" marT="0" marB="0" anchor="b">
                    <a:lnL>
                      <a:noFill/>
                    </a:lnL>
                    <a:lnR>
                      <a:noFill/>
                    </a:lnR>
                    <a:lnT>
                      <a:noFill/>
                    </a:lnT>
                    <a:lnB>
                      <a:noFill/>
                    </a:lnB>
                  </a:tcPr>
                </a:tc>
                <a:tc>
                  <a:txBody>
                    <a:bodyPr/>
                    <a:lstStyle/>
                    <a:p>
                      <a:pPr marL="0" marR="0">
                        <a:lnSpc>
                          <a:spcPct val="115000"/>
                        </a:lnSpc>
                        <a:spcBef>
                          <a:spcPts val="0"/>
                        </a:spcBef>
                        <a:spcAft>
                          <a:spcPts val="0"/>
                        </a:spcAft>
                      </a:pPr>
                      <a:r>
                        <a:rPr lang="en-GB" sz="1400" dirty="0">
                          <a:solidFill>
                            <a:srgbClr val="000000"/>
                          </a:solidFill>
                          <a:latin typeface="Calibri"/>
                          <a:ea typeface="Times New Roman"/>
                          <a:cs typeface="Times New Roman"/>
                        </a:rPr>
                        <a:t>(</a:t>
                      </a:r>
                      <a:r>
                        <a:rPr lang="en-GB" sz="1400" dirty="0" err="1">
                          <a:solidFill>
                            <a:srgbClr val="000000"/>
                          </a:solidFill>
                          <a:latin typeface="Calibri"/>
                          <a:ea typeface="Times New Roman"/>
                          <a:cs typeface="Times New Roman"/>
                        </a:rPr>
                        <a:t>TrouDigital</a:t>
                      </a:r>
                      <a:r>
                        <a:rPr lang="en-GB" sz="1400" dirty="0">
                          <a:solidFill>
                            <a:srgbClr val="000000"/>
                          </a:solidFill>
                          <a:latin typeface="Calibri"/>
                          <a:ea typeface="Times New Roman"/>
                          <a:cs typeface="Times New Roman"/>
                        </a:rPr>
                        <a:t>, 2019)</a:t>
                      </a:r>
                      <a:endParaRPr lang="en-GB" sz="1400" dirty="0">
                        <a:latin typeface="Calibri"/>
                        <a:ea typeface="Times New Roman"/>
                        <a:cs typeface="Times New Roman"/>
                      </a:endParaRPr>
                    </a:p>
                  </a:txBody>
                  <a:tcPr marL="57076" marR="57076" marT="0" marB="0" anchor="b">
                    <a:lnL>
                      <a:noFill/>
                    </a:lnL>
                    <a:lnR>
                      <a:noFill/>
                    </a:lnR>
                    <a:lnT>
                      <a:noFill/>
                    </a:lnT>
                    <a:lnB>
                      <a:noFill/>
                    </a:lnB>
                  </a:tcPr>
                </a:tc>
                <a:extLst>
                  <a:ext uri="{0D108BD9-81ED-4DB2-BD59-A6C34878D82A}">
                    <a16:rowId xmlns:a16="http://schemas.microsoft.com/office/drawing/2014/main" val="10005"/>
                  </a:ext>
                </a:extLst>
              </a:tr>
              <a:tr h="160446">
                <a:tc>
                  <a:txBody>
                    <a:bodyPr/>
                    <a:lstStyle/>
                    <a:p>
                      <a:pPr marL="0" marR="0">
                        <a:lnSpc>
                          <a:spcPct val="115000"/>
                        </a:lnSpc>
                        <a:spcBef>
                          <a:spcPts val="0"/>
                        </a:spcBef>
                        <a:spcAft>
                          <a:spcPts val="0"/>
                        </a:spcAft>
                      </a:pPr>
                      <a:r>
                        <a:rPr lang="en-GB" sz="1400" dirty="0">
                          <a:solidFill>
                            <a:srgbClr val="000000"/>
                          </a:solidFill>
                          <a:latin typeface="Calibri"/>
                          <a:ea typeface="Times New Roman"/>
                          <a:cs typeface="Times New Roman"/>
                        </a:rPr>
                        <a:t>Installation</a:t>
                      </a:r>
                      <a:endParaRPr lang="en-GB" sz="1400" dirty="0">
                        <a:latin typeface="Calibri"/>
                        <a:ea typeface="Times New Roman"/>
                        <a:cs typeface="Times New Roman"/>
                      </a:endParaRPr>
                    </a:p>
                  </a:txBody>
                  <a:tcPr marL="57076" marR="57076" marT="0" marB="0" anchor="b">
                    <a:lnL>
                      <a:noFill/>
                    </a:lnL>
                    <a:lnR>
                      <a:noFill/>
                    </a:lnR>
                    <a:lnT>
                      <a:noFill/>
                    </a:lnT>
                    <a:lnB>
                      <a:noFill/>
                    </a:lnB>
                  </a:tcPr>
                </a:tc>
                <a:tc>
                  <a:txBody>
                    <a:bodyPr/>
                    <a:lstStyle/>
                    <a:p>
                      <a:pPr marL="0" marR="0">
                        <a:lnSpc>
                          <a:spcPct val="115000"/>
                        </a:lnSpc>
                        <a:spcBef>
                          <a:spcPts val="0"/>
                        </a:spcBef>
                        <a:spcAft>
                          <a:spcPts val="0"/>
                        </a:spcAft>
                      </a:pPr>
                      <a:r>
                        <a:rPr lang="en-GB" sz="1400" dirty="0">
                          <a:solidFill>
                            <a:srgbClr val="000000"/>
                          </a:solidFill>
                          <a:latin typeface="Calibri"/>
                          <a:ea typeface="Times New Roman"/>
                          <a:cs typeface="Times New Roman"/>
                        </a:rPr>
                        <a:t>£150</a:t>
                      </a:r>
                      <a:endParaRPr lang="en-GB" sz="1400" dirty="0">
                        <a:latin typeface="Calibri"/>
                        <a:ea typeface="Times New Roman"/>
                        <a:cs typeface="Times New Roman"/>
                      </a:endParaRPr>
                    </a:p>
                  </a:txBody>
                  <a:tcPr marL="57076" marR="57076" marT="0" marB="0" anchor="b">
                    <a:lnL>
                      <a:noFill/>
                    </a:lnL>
                    <a:lnR>
                      <a:noFill/>
                    </a:lnR>
                    <a:lnT>
                      <a:noFill/>
                    </a:lnT>
                    <a:lnB>
                      <a:noFill/>
                    </a:lnB>
                  </a:tcPr>
                </a:tc>
                <a:tc>
                  <a:txBody>
                    <a:bodyPr/>
                    <a:lstStyle/>
                    <a:p>
                      <a:pPr marL="0" marR="0">
                        <a:lnSpc>
                          <a:spcPct val="115000"/>
                        </a:lnSpc>
                        <a:spcBef>
                          <a:spcPts val="0"/>
                        </a:spcBef>
                        <a:spcAft>
                          <a:spcPts val="0"/>
                        </a:spcAft>
                      </a:pPr>
                      <a:r>
                        <a:rPr lang="en-GB" sz="1400">
                          <a:solidFill>
                            <a:srgbClr val="000000"/>
                          </a:solidFill>
                          <a:latin typeface="Calibri"/>
                          <a:ea typeface="Times New Roman"/>
                          <a:cs typeface="Times New Roman"/>
                        </a:rPr>
                        <a:t>Display Installation</a:t>
                      </a:r>
                      <a:endParaRPr lang="en-GB" sz="1400">
                        <a:latin typeface="Calibri"/>
                        <a:ea typeface="Times New Roman"/>
                        <a:cs typeface="Times New Roman"/>
                      </a:endParaRPr>
                    </a:p>
                  </a:txBody>
                  <a:tcPr marL="57076" marR="57076" marT="0" marB="0" anchor="b">
                    <a:lnL>
                      <a:noFill/>
                    </a:lnL>
                    <a:lnR>
                      <a:noFill/>
                    </a:lnR>
                    <a:lnT>
                      <a:noFill/>
                    </a:lnT>
                    <a:lnB>
                      <a:noFill/>
                    </a:lnB>
                  </a:tcPr>
                </a:tc>
                <a:tc>
                  <a:txBody>
                    <a:bodyPr/>
                    <a:lstStyle/>
                    <a:p>
                      <a:pPr marL="0" marR="0">
                        <a:lnSpc>
                          <a:spcPct val="115000"/>
                        </a:lnSpc>
                        <a:spcBef>
                          <a:spcPts val="0"/>
                        </a:spcBef>
                        <a:spcAft>
                          <a:spcPts val="0"/>
                        </a:spcAft>
                      </a:pPr>
                      <a:r>
                        <a:rPr lang="en-GB" sz="1400">
                          <a:solidFill>
                            <a:srgbClr val="000000"/>
                          </a:solidFill>
                          <a:latin typeface="Calibri"/>
                          <a:ea typeface="Times New Roman"/>
                          <a:cs typeface="Times New Roman"/>
                        </a:rPr>
                        <a:t>Digital Solutions</a:t>
                      </a:r>
                      <a:endParaRPr lang="en-GB" sz="1400">
                        <a:latin typeface="Calibri"/>
                        <a:ea typeface="Times New Roman"/>
                        <a:cs typeface="Times New Roman"/>
                      </a:endParaRPr>
                    </a:p>
                  </a:txBody>
                  <a:tcPr marL="57076" marR="57076" marT="0" marB="0" anchor="b">
                    <a:lnL>
                      <a:noFill/>
                    </a:lnL>
                    <a:lnR>
                      <a:noFill/>
                    </a:lnR>
                    <a:lnT>
                      <a:noFill/>
                    </a:lnT>
                    <a:lnB>
                      <a:noFill/>
                    </a:lnB>
                  </a:tcPr>
                </a:tc>
                <a:tc>
                  <a:txBody>
                    <a:bodyPr/>
                    <a:lstStyle/>
                    <a:p>
                      <a:pPr marL="0" marR="0">
                        <a:lnSpc>
                          <a:spcPct val="115000"/>
                        </a:lnSpc>
                        <a:spcBef>
                          <a:spcPts val="0"/>
                        </a:spcBef>
                        <a:spcAft>
                          <a:spcPts val="0"/>
                        </a:spcAft>
                      </a:pPr>
                      <a:r>
                        <a:rPr lang="en-GB" sz="1400" dirty="0">
                          <a:solidFill>
                            <a:srgbClr val="000000"/>
                          </a:solidFill>
                          <a:latin typeface="Calibri"/>
                          <a:ea typeface="Times New Roman"/>
                          <a:cs typeface="Times New Roman"/>
                        </a:rPr>
                        <a:t>Assumption/Online Based</a:t>
                      </a:r>
                      <a:endParaRPr lang="en-GB" sz="1400" dirty="0">
                        <a:latin typeface="Calibri"/>
                        <a:ea typeface="Times New Roman"/>
                        <a:cs typeface="Times New Roman"/>
                      </a:endParaRPr>
                    </a:p>
                  </a:txBody>
                  <a:tcPr marL="57076" marR="57076" marT="0" marB="0" anchor="b">
                    <a:lnL>
                      <a:noFill/>
                    </a:lnL>
                    <a:lnR>
                      <a:noFill/>
                    </a:lnR>
                    <a:lnT>
                      <a:noFill/>
                    </a:lnT>
                    <a:lnB>
                      <a:noFill/>
                    </a:lnB>
                  </a:tcPr>
                </a:tc>
                <a:extLst>
                  <a:ext uri="{0D108BD9-81ED-4DB2-BD59-A6C34878D82A}">
                    <a16:rowId xmlns:a16="http://schemas.microsoft.com/office/drawing/2014/main" val="10006"/>
                  </a:ext>
                </a:extLst>
              </a:tr>
              <a:tr h="160446">
                <a:tc>
                  <a:txBody>
                    <a:bodyPr/>
                    <a:lstStyle/>
                    <a:p>
                      <a:pPr marL="0" marR="0">
                        <a:lnSpc>
                          <a:spcPct val="115000"/>
                        </a:lnSpc>
                        <a:spcBef>
                          <a:spcPts val="0"/>
                        </a:spcBef>
                        <a:spcAft>
                          <a:spcPts val="0"/>
                        </a:spcAft>
                      </a:pPr>
                      <a:r>
                        <a:rPr lang="en-GB" sz="1400" dirty="0">
                          <a:solidFill>
                            <a:srgbClr val="000000"/>
                          </a:solidFill>
                          <a:latin typeface="Calibri"/>
                          <a:ea typeface="Times New Roman"/>
                          <a:cs typeface="Times New Roman"/>
                        </a:rPr>
                        <a:t>Content Development</a:t>
                      </a:r>
                      <a:endParaRPr lang="en-GB" sz="1400" dirty="0">
                        <a:latin typeface="Calibri"/>
                        <a:ea typeface="Times New Roman"/>
                        <a:cs typeface="Times New Roman"/>
                      </a:endParaRPr>
                    </a:p>
                  </a:txBody>
                  <a:tcPr marL="57076" marR="57076" marT="0" marB="0" anchor="b">
                    <a:lnL>
                      <a:noFill/>
                    </a:lnL>
                    <a:lnR>
                      <a:noFill/>
                    </a:lnR>
                    <a:lnT>
                      <a:noFill/>
                    </a:lnT>
                    <a:lnB>
                      <a:noFill/>
                    </a:lnB>
                  </a:tcPr>
                </a:tc>
                <a:tc>
                  <a:txBody>
                    <a:bodyPr/>
                    <a:lstStyle/>
                    <a:p>
                      <a:pPr marL="0" marR="0">
                        <a:lnSpc>
                          <a:spcPct val="115000"/>
                        </a:lnSpc>
                        <a:spcBef>
                          <a:spcPts val="0"/>
                        </a:spcBef>
                        <a:spcAft>
                          <a:spcPts val="0"/>
                        </a:spcAft>
                      </a:pPr>
                      <a:r>
                        <a:rPr lang="en-GB" sz="1400" dirty="0">
                          <a:solidFill>
                            <a:srgbClr val="000000"/>
                          </a:solidFill>
                          <a:latin typeface="Calibri"/>
                          <a:ea typeface="Times New Roman"/>
                          <a:cs typeface="Times New Roman"/>
                        </a:rPr>
                        <a:t>£200</a:t>
                      </a:r>
                      <a:endParaRPr lang="en-GB" sz="1400" dirty="0">
                        <a:latin typeface="Calibri"/>
                        <a:ea typeface="Times New Roman"/>
                        <a:cs typeface="Times New Roman"/>
                      </a:endParaRPr>
                    </a:p>
                  </a:txBody>
                  <a:tcPr marL="57076" marR="57076" marT="0" marB="0" anchor="b">
                    <a:lnL>
                      <a:noFill/>
                    </a:lnL>
                    <a:lnR>
                      <a:noFill/>
                    </a:lnR>
                    <a:lnT>
                      <a:noFill/>
                    </a:lnT>
                    <a:lnB>
                      <a:noFill/>
                    </a:lnB>
                  </a:tcPr>
                </a:tc>
                <a:tc>
                  <a:txBody>
                    <a:bodyPr/>
                    <a:lstStyle/>
                    <a:p>
                      <a:pPr marL="0" marR="0">
                        <a:lnSpc>
                          <a:spcPct val="115000"/>
                        </a:lnSpc>
                        <a:spcBef>
                          <a:spcPts val="0"/>
                        </a:spcBef>
                        <a:spcAft>
                          <a:spcPts val="0"/>
                        </a:spcAft>
                      </a:pPr>
                      <a:r>
                        <a:rPr lang="en-GB" sz="1400">
                          <a:solidFill>
                            <a:srgbClr val="000000"/>
                          </a:solidFill>
                          <a:latin typeface="Calibri"/>
                          <a:ea typeface="Times New Roman"/>
                          <a:cs typeface="Times New Roman"/>
                        </a:rPr>
                        <a:t>Digital Contents</a:t>
                      </a:r>
                      <a:endParaRPr lang="en-GB" sz="1400">
                        <a:latin typeface="Calibri"/>
                        <a:ea typeface="Times New Roman"/>
                        <a:cs typeface="Times New Roman"/>
                      </a:endParaRPr>
                    </a:p>
                  </a:txBody>
                  <a:tcPr marL="57076" marR="57076" marT="0" marB="0" anchor="b">
                    <a:lnL>
                      <a:noFill/>
                    </a:lnL>
                    <a:lnR>
                      <a:noFill/>
                    </a:lnR>
                    <a:lnT>
                      <a:noFill/>
                    </a:lnT>
                    <a:lnB>
                      <a:noFill/>
                    </a:lnB>
                  </a:tcPr>
                </a:tc>
                <a:tc>
                  <a:txBody>
                    <a:bodyPr/>
                    <a:lstStyle/>
                    <a:p>
                      <a:pPr marL="0" marR="0">
                        <a:lnSpc>
                          <a:spcPct val="115000"/>
                        </a:lnSpc>
                        <a:spcBef>
                          <a:spcPts val="0"/>
                        </a:spcBef>
                        <a:spcAft>
                          <a:spcPts val="0"/>
                        </a:spcAft>
                      </a:pPr>
                      <a:r>
                        <a:rPr lang="en-GB" sz="1400">
                          <a:solidFill>
                            <a:srgbClr val="000000"/>
                          </a:solidFill>
                          <a:latin typeface="Calibri"/>
                          <a:ea typeface="Times New Roman"/>
                          <a:cs typeface="Times New Roman"/>
                        </a:rPr>
                        <a:t>Ken White Signs</a:t>
                      </a:r>
                      <a:endParaRPr lang="en-GB" sz="1400">
                        <a:latin typeface="Calibri"/>
                        <a:ea typeface="Times New Roman"/>
                        <a:cs typeface="Times New Roman"/>
                      </a:endParaRPr>
                    </a:p>
                  </a:txBody>
                  <a:tcPr marL="57076" marR="57076" marT="0" marB="0" anchor="b">
                    <a:lnL>
                      <a:noFill/>
                    </a:lnL>
                    <a:lnR>
                      <a:noFill/>
                    </a:lnR>
                    <a:lnT>
                      <a:noFill/>
                    </a:lnT>
                    <a:lnB>
                      <a:noFill/>
                    </a:lnB>
                  </a:tcPr>
                </a:tc>
                <a:tc>
                  <a:txBody>
                    <a:bodyPr/>
                    <a:lstStyle/>
                    <a:p>
                      <a:pPr marL="0" marR="0">
                        <a:lnSpc>
                          <a:spcPct val="115000"/>
                        </a:lnSpc>
                        <a:spcBef>
                          <a:spcPts val="0"/>
                        </a:spcBef>
                        <a:spcAft>
                          <a:spcPts val="0"/>
                        </a:spcAft>
                      </a:pPr>
                      <a:r>
                        <a:rPr lang="en-GB" sz="1400" dirty="0">
                          <a:solidFill>
                            <a:srgbClr val="000000"/>
                          </a:solidFill>
                          <a:latin typeface="Calibri"/>
                          <a:ea typeface="Times New Roman"/>
                          <a:cs typeface="Times New Roman"/>
                        </a:rPr>
                        <a:t>Assumption/Online Based</a:t>
                      </a:r>
                      <a:endParaRPr lang="en-GB" sz="1400" dirty="0">
                        <a:latin typeface="Calibri"/>
                        <a:ea typeface="Times New Roman"/>
                        <a:cs typeface="Times New Roman"/>
                      </a:endParaRPr>
                    </a:p>
                  </a:txBody>
                  <a:tcPr marL="57076" marR="57076" marT="0" marB="0" anchor="b">
                    <a:lnL>
                      <a:noFill/>
                    </a:lnL>
                    <a:lnR>
                      <a:noFill/>
                    </a:lnR>
                    <a:lnT>
                      <a:noFill/>
                    </a:lnT>
                    <a:lnB>
                      <a:noFill/>
                    </a:lnB>
                  </a:tcPr>
                </a:tc>
                <a:extLst>
                  <a:ext uri="{0D108BD9-81ED-4DB2-BD59-A6C34878D82A}">
                    <a16:rowId xmlns:a16="http://schemas.microsoft.com/office/drawing/2014/main" val="10007"/>
                  </a:ext>
                </a:extLst>
              </a:tr>
              <a:tr h="160446">
                <a:tc>
                  <a:txBody>
                    <a:bodyPr/>
                    <a:lstStyle/>
                    <a:p>
                      <a:pPr marL="0" marR="0">
                        <a:lnSpc>
                          <a:spcPct val="115000"/>
                        </a:lnSpc>
                        <a:spcBef>
                          <a:spcPts val="0"/>
                        </a:spcBef>
                        <a:spcAft>
                          <a:spcPts val="0"/>
                        </a:spcAft>
                      </a:pPr>
                      <a:r>
                        <a:rPr lang="en-GB" sz="1400">
                          <a:solidFill>
                            <a:srgbClr val="000000"/>
                          </a:solidFill>
                          <a:latin typeface="Calibri"/>
                          <a:ea typeface="Times New Roman"/>
                          <a:cs typeface="Times New Roman"/>
                        </a:rPr>
                        <a:t>Computer System</a:t>
                      </a:r>
                      <a:endParaRPr lang="en-GB" sz="1400">
                        <a:latin typeface="Calibri"/>
                        <a:ea typeface="Times New Roman"/>
                        <a:cs typeface="Times New Roman"/>
                      </a:endParaRPr>
                    </a:p>
                  </a:txBody>
                  <a:tcPr marL="57076" marR="57076" marT="0" marB="0" anchor="b">
                    <a:lnL>
                      <a:noFill/>
                    </a:lnL>
                    <a:lnR>
                      <a:noFill/>
                    </a:lnR>
                    <a:lnT>
                      <a:noFill/>
                    </a:lnT>
                    <a:lnB>
                      <a:noFill/>
                    </a:lnB>
                  </a:tcPr>
                </a:tc>
                <a:tc>
                  <a:txBody>
                    <a:bodyPr/>
                    <a:lstStyle/>
                    <a:p>
                      <a:pPr marL="0" marR="0">
                        <a:lnSpc>
                          <a:spcPct val="115000"/>
                        </a:lnSpc>
                        <a:spcBef>
                          <a:spcPts val="0"/>
                        </a:spcBef>
                        <a:spcAft>
                          <a:spcPts val="0"/>
                        </a:spcAft>
                      </a:pPr>
                      <a:r>
                        <a:rPr lang="en-GB" sz="1400">
                          <a:solidFill>
                            <a:srgbClr val="000000"/>
                          </a:solidFill>
                          <a:latin typeface="Calibri"/>
                          <a:ea typeface="Times New Roman"/>
                          <a:cs typeface="Times New Roman"/>
                        </a:rPr>
                        <a:t>£140</a:t>
                      </a:r>
                      <a:endParaRPr lang="en-GB" sz="1400">
                        <a:latin typeface="Calibri"/>
                        <a:ea typeface="Times New Roman"/>
                        <a:cs typeface="Times New Roman"/>
                      </a:endParaRPr>
                    </a:p>
                  </a:txBody>
                  <a:tcPr marL="57076" marR="57076" marT="0" marB="0" anchor="b">
                    <a:lnL>
                      <a:noFill/>
                    </a:lnL>
                    <a:lnR>
                      <a:noFill/>
                    </a:lnR>
                    <a:lnT>
                      <a:noFill/>
                    </a:lnT>
                    <a:lnB>
                      <a:noFill/>
                    </a:lnB>
                  </a:tcPr>
                </a:tc>
                <a:tc>
                  <a:txBody>
                    <a:bodyPr/>
                    <a:lstStyle/>
                    <a:p>
                      <a:pPr marL="0" marR="0">
                        <a:lnSpc>
                          <a:spcPct val="115000"/>
                        </a:lnSpc>
                        <a:spcBef>
                          <a:spcPts val="0"/>
                        </a:spcBef>
                        <a:spcAft>
                          <a:spcPts val="0"/>
                        </a:spcAft>
                      </a:pPr>
                      <a:r>
                        <a:rPr lang="en-GB" sz="1400">
                          <a:solidFill>
                            <a:srgbClr val="000000"/>
                          </a:solidFill>
                          <a:latin typeface="Calibri"/>
                          <a:ea typeface="Times New Roman"/>
                          <a:cs typeface="Times New Roman"/>
                        </a:rPr>
                        <a:t>INTEL i3 8GB 1TB GT710</a:t>
                      </a:r>
                      <a:endParaRPr lang="en-GB" sz="1400">
                        <a:latin typeface="Calibri"/>
                        <a:ea typeface="Times New Roman"/>
                        <a:cs typeface="Times New Roman"/>
                      </a:endParaRPr>
                    </a:p>
                  </a:txBody>
                  <a:tcPr marL="57076" marR="57076" marT="0" marB="0" anchor="b">
                    <a:lnL>
                      <a:noFill/>
                    </a:lnL>
                    <a:lnR>
                      <a:noFill/>
                    </a:lnR>
                    <a:lnT>
                      <a:noFill/>
                    </a:lnT>
                    <a:lnB>
                      <a:noFill/>
                    </a:lnB>
                  </a:tcPr>
                </a:tc>
                <a:tc>
                  <a:txBody>
                    <a:bodyPr/>
                    <a:lstStyle/>
                    <a:p>
                      <a:pPr marL="0" marR="0">
                        <a:lnSpc>
                          <a:spcPct val="115000"/>
                        </a:lnSpc>
                        <a:spcBef>
                          <a:spcPts val="0"/>
                        </a:spcBef>
                        <a:spcAft>
                          <a:spcPts val="0"/>
                        </a:spcAft>
                      </a:pPr>
                      <a:r>
                        <a:rPr lang="en-GB" sz="1400" dirty="0">
                          <a:solidFill>
                            <a:srgbClr val="000000"/>
                          </a:solidFill>
                          <a:latin typeface="Calibri"/>
                          <a:ea typeface="Times New Roman"/>
                          <a:cs typeface="Times New Roman"/>
                        </a:rPr>
                        <a:t>NH TRADING (NW)</a:t>
                      </a:r>
                      <a:endParaRPr lang="en-GB" sz="1400" dirty="0">
                        <a:latin typeface="Calibri"/>
                        <a:ea typeface="Times New Roman"/>
                        <a:cs typeface="Times New Roman"/>
                      </a:endParaRPr>
                    </a:p>
                  </a:txBody>
                  <a:tcPr marL="57076" marR="57076" marT="0" marB="0" anchor="b">
                    <a:lnL>
                      <a:noFill/>
                    </a:lnL>
                    <a:lnR>
                      <a:noFill/>
                    </a:lnR>
                    <a:lnT>
                      <a:noFill/>
                    </a:lnT>
                    <a:lnB>
                      <a:noFill/>
                    </a:lnB>
                  </a:tcPr>
                </a:tc>
                <a:tc>
                  <a:txBody>
                    <a:bodyPr/>
                    <a:lstStyle/>
                    <a:p>
                      <a:pPr marL="0" marR="0">
                        <a:lnSpc>
                          <a:spcPct val="115000"/>
                        </a:lnSpc>
                        <a:spcBef>
                          <a:spcPts val="0"/>
                        </a:spcBef>
                        <a:spcAft>
                          <a:spcPts val="0"/>
                        </a:spcAft>
                      </a:pPr>
                      <a:r>
                        <a:rPr lang="en-GB" sz="1400">
                          <a:solidFill>
                            <a:srgbClr val="000000"/>
                          </a:solidFill>
                          <a:latin typeface="Calibri"/>
                          <a:ea typeface="Times New Roman"/>
                          <a:cs typeface="Times New Roman"/>
                        </a:rPr>
                        <a:t>(Bay, 2019)</a:t>
                      </a:r>
                      <a:endParaRPr lang="en-GB" sz="1400">
                        <a:latin typeface="Calibri"/>
                        <a:ea typeface="Times New Roman"/>
                        <a:cs typeface="Times New Roman"/>
                      </a:endParaRPr>
                    </a:p>
                  </a:txBody>
                  <a:tcPr marL="57076" marR="57076" marT="0" marB="0" anchor="b">
                    <a:lnL>
                      <a:noFill/>
                    </a:lnL>
                    <a:lnR>
                      <a:noFill/>
                    </a:lnR>
                    <a:lnT>
                      <a:noFill/>
                    </a:lnT>
                    <a:lnB>
                      <a:noFill/>
                    </a:lnB>
                  </a:tcPr>
                </a:tc>
                <a:extLst>
                  <a:ext uri="{0D108BD9-81ED-4DB2-BD59-A6C34878D82A}">
                    <a16:rowId xmlns:a16="http://schemas.microsoft.com/office/drawing/2014/main" val="10008"/>
                  </a:ext>
                </a:extLst>
              </a:tr>
              <a:tr h="320892">
                <a:tc>
                  <a:txBody>
                    <a:bodyPr/>
                    <a:lstStyle/>
                    <a:p>
                      <a:pPr marL="0" marR="0">
                        <a:lnSpc>
                          <a:spcPct val="115000"/>
                        </a:lnSpc>
                        <a:spcBef>
                          <a:spcPts val="0"/>
                        </a:spcBef>
                        <a:spcAft>
                          <a:spcPts val="0"/>
                        </a:spcAft>
                      </a:pPr>
                      <a:endParaRPr lang="en-GB" sz="1400" dirty="0">
                        <a:latin typeface="Calibri"/>
                        <a:ea typeface="Times New Roman"/>
                        <a:cs typeface="Times New Roman"/>
                      </a:endParaRPr>
                    </a:p>
                  </a:txBody>
                  <a:tcPr marL="57076" marR="57076" marT="0" marB="0" anchor="b">
                    <a:lnL>
                      <a:noFill/>
                    </a:lnL>
                    <a:lnR>
                      <a:noFill/>
                    </a:lnR>
                    <a:lnT>
                      <a:noFill/>
                    </a:lnT>
                    <a:lnB>
                      <a:noFill/>
                    </a:lnB>
                  </a:tcPr>
                </a:tc>
                <a:tc>
                  <a:txBody>
                    <a:bodyPr/>
                    <a:lstStyle/>
                    <a:p>
                      <a:pPr marL="0" marR="0">
                        <a:lnSpc>
                          <a:spcPct val="115000"/>
                        </a:lnSpc>
                        <a:spcBef>
                          <a:spcPts val="0"/>
                        </a:spcBef>
                        <a:spcAft>
                          <a:spcPts val="0"/>
                        </a:spcAft>
                      </a:pPr>
                      <a:endParaRPr lang="en-GB" sz="1400" dirty="0">
                        <a:solidFill>
                          <a:srgbClr val="000000"/>
                        </a:solidFill>
                        <a:latin typeface="Calibri"/>
                        <a:ea typeface="Times New Roman"/>
                        <a:cs typeface="Times New Roman"/>
                      </a:endParaRPr>
                    </a:p>
                  </a:txBody>
                  <a:tcPr marL="57076" marR="57076" marT="0" marB="0" anchor="b">
                    <a:lnL>
                      <a:noFill/>
                    </a:lnL>
                    <a:lnR>
                      <a:noFill/>
                    </a:lnR>
                    <a:lnT>
                      <a:noFill/>
                    </a:lnT>
                    <a:lnB>
                      <a:noFill/>
                    </a:lnB>
                  </a:tcPr>
                </a:tc>
                <a:tc>
                  <a:txBody>
                    <a:bodyPr/>
                    <a:lstStyle/>
                    <a:p>
                      <a:pPr marL="0" marR="0">
                        <a:lnSpc>
                          <a:spcPct val="115000"/>
                        </a:lnSpc>
                        <a:spcBef>
                          <a:spcPts val="0"/>
                        </a:spcBef>
                        <a:spcAft>
                          <a:spcPts val="0"/>
                        </a:spcAft>
                      </a:pPr>
                      <a:endParaRPr lang="en-GB" sz="1400" dirty="0">
                        <a:latin typeface="Calibri"/>
                        <a:ea typeface="Times New Roman"/>
                        <a:cs typeface="Times New Roman"/>
                      </a:endParaRPr>
                    </a:p>
                  </a:txBody>
                  <a:tcPr marL="57076" marR="57076" marT="0" marB="0" anchor="b">
                    <a:lnL>
                      <a:noFill/>
                    </a:lnL>
                    <a:lnR>
                      <a:noFill/>
                    </a:lnR>
                    <a:lnT>
                      <a:noFill/>
                    </a:lnT>
                    <a:lnB>
                      <a:noFill/>
                    </a:lnB>
                  </a:tcPr>
                </a:tc>
                <a:tc>
                  <a:txBody>
                    <a:bodyPr/>
                    <a:lstStyle/>
                    <a:p>
                      <a:pPr marL="0" marR="0">
                        <a:lnSpc>
                          <a:spcPct val="115000"/>
                        </a:lnSpc>
                        <a:spcBef>
                          <a:spcPts val="0"/>
                        </a:spcBef>
                        <a:spcAft>
                          <a:spcPts val="0"/>
                        </a:spcAft>
                      </a:pPr>
                      <a:endParaRPr lang="en-GB" sz="1400" dirty="0">
                        <a:latin typeface="Calibri"/>
                        <a:ea typeface="Times New Roman"/>
                        <a:cs typeface="Times New Roman"/>
                      </a:endParaRPr>
                    </a:p>
                  </a:txBody>
                  <a:tcPr marL="57076" marR="57076" marT="0" marB="0" anchor="b">
                    <a:lnL>
                      <a:noFill/>
                    </a:lnL>
                    <a:lnR>
                      <a:noFill/>
                    </a:lnR>
                    <a:lnT>
                      <a:noFill/>
                    </a:lnT>
                    <a:lnB>
                      <a:noFill/>
                    </a:lnB>
                  </a:tcPr>
                </a:tc>
                <a:tc>
                  <a:txBody>
                    <a:bodyPr/>
                    <a:lstStyle/>
                    <a:p>
                      <a:pPr marL="0" marR="0">
                        <a:lnSpc>
                          <a:spcPct val="115000"/>
                        </a:lnSpc>
                        <a:spcBef>
                          <a:spcPts val="0"/>
                        </a:spcBef>
                        <a:spcAft>
                          <a:spcPts val="0"/>
                        </a:spcAft>
                      </a:pPr>
                      <a:endParaRPr lang="en-GB" sz="1400" dirty="0">
                        <a:latin typeface="Calibri"/>
                        <a:ea typeface="Times New Roman"/>
                        <a:cs typeface="Times New Roman"/>
                      </a:endParaRPr>
                    </a:p>
                  </a:txBody>
                  <a:tcPr marL="57076" marR="57076" marT="0" marB="0" anchor="b">
                    <a:lnL>
                      <a:noFill/>
                    </a:lnL>
                    <a:lnR>
                      <a:noFill/>
                    </a:lnR>
                    <a:lnT>
                      <a:noFill/>
                    </a:lnT>
                    <a:lnB>
                      <a:noFill/>
                    </a:lnB>
                  </a:tcPr>
                </a:tc>
                <a:extLst>
                  <a:ext uri="{0D108BD9-81ED-4DB2-BD59-A6C34878D82A}">
                    <a16:rowId xmlns:a16="http://schemas.microsoft.com/office/drawing/2014/main" val="10009"/>
                  </a:ext>
                </a:extLst>
              </a:tr>
              <a:tr h="204204">
                <a:tc>
                  <a:txBody>
                    <a:bodyPr/>
                    <a:lstStyle/>
                    <a:p>
                      <a:pPr marL="0" marR="0">
                        <a:lnSpc>
                          <a:spcPct val="115000"/>
                        </a:lnSpc>
                        <a:spcBef>
                          <a:spcPts val="0"/>
                        </a:spcBef>
                        <a:spcAft>
                          <a:spcPts val="0"/>
                        </a:spcAft>
                      </a:pPr>
                      <a:r>
                        <a:rPr lang="en-GB" sz="2000" b="1" dirty="0">
                          <a:solidFill>
                            <a:srgbClr val="000000"/>
                          </a:solidFill>
                          <a:latin typeface="Calibri"/>
                          <a:ea typeface="Times New Roman"/>
                          <a:cs typeface="Times New Roman"/>
                        </a:rPr>
                        <a:t>Total Cost</a:t>
                      </a:r>
                      <a:endParaRPr lang="en-GB" sz="1200" dirty="0">
                        <a:latin typeface="Calibri"/>
                        <a:ea typeface="Times New Roman"/>
                        <a:cs typeface="Times New Roman"/>
                      </a:endParaRPr>
                    </a:p>
                  </a:txBody>
                  <a:tcPr marL="57076" marR="57076" marT="0" marB="0" anchor="b">
                    <a:lnL>
                      <a:noFill/>
                    </a:lnL>
                    <a:lnR>
                      <a:noFill/>
                    </a:lnR>
                    <a:lnT>
                      <a:noFill/>
                    </a:lnT>
                    <a:lnB>
                      <a:noFill/>
                    </a:lnB>
                  </a:tcPr>
                </a:tc>
                <a:tc>
                  <a:txBody>
                    <a:bodyPr/>
                    <a:lstStyle/>
                    <a:p>
                      <a:pPr marL="0" marR="0" indent="0" algn="l" defTabSz="914400" rtl="0" eaLnBrk="1" fontAlgn="auto" latinLnBrk="0" hangingPunct="1">
                        <a:lnSpc>
                          <a:spcPct val="115000"/>
                        </a:lnSpc>
                        <a:spcBef>
                          <a:spcPts val="0"/>
                        </a:spcBef>
                        <a:spcAft>
                          <a:spcPts val="0"/>
                        </a:spcAft>
                        <a:buClrTx/>
                        <a:buSzTx/>
                        <a:buFontTx/>
                        <a:buNone/>
                        <a:tabLst/>
                        <a:defRPr/>
                      </a:pPr>
                      <a:r>
                        <a:rPr lang="en-GB" sz="2000" b="1" kern="1200" dirty="0">
                          <a:solidFill>
                            <a:srgbClr val="000000"/>
                          </a:solidFill>
                          <a:latin typeface="Calibri"/>
                          <a:ea typeface="Times New Roman"/>
                          <a:cs typeface="Times New Roman"/>
                        </a:rPr>
                        <a:t>£1,268</a:t>
                      </a:r>
                    </a:p>
                  </a:txBody>
                  <a:tcPr marL="57076" marR="57076" marT="0" marB="0" anchor="b">
                    <a:lnL>
                      <a:noFill/>
                    </a:lnL>
                    <a:lnR>
                      <a:noFill/>
                    </a:lnR>
                    <a:lnT>
                      <a:noFill/>
                    </a:lnT>
                    <a:lnB>
                      <a:noFill/>
                    </a:lnB>
                  </a:tcPr>
                </a:tc>
                <a:tc>
                  <a:txBody>
                    <a:bodyPr/>
                    <a:lstStyle/>
                    <a:p>
                      <a:pPr>
                        <a:lnSpc>
                          <a:spcPct val="115000"/>
                        </a:lnSpc>
                      </a:pPr>
                      <a:endParaRPr lang="en-GB" sz="1400" dirty="0">
                        <a:latin typeface="Calibri"/>
                      </a:endParaRPr>
                    </a:p>
                  </a:txBody>
                  <a:tcPr marL="57076" marR="57076" marT="0" marB="0" anchor="b">
                    <a:lnL>
                      <a:noFill/>
                    </a:lnL>
                    <a:lnR>
                      <a:noFill/>
                    </a:lnR>
                    <a:lnT>
                      <a:noFill/>
                    </a:lnT>
                    <a:lnB>
                      <a:noFill/>
                    </a:lnB>
                  </a:tcPr>
                </a:tc>
                <a:tc>
                  <a:txBody>
                    <a:bodyPr/>
                    <a:lstStyle/>
                    <a:p>
                      <a:pPr>
                        <a:lnSpc>
                          <a:spcPct val="115000"/>
                        </a:lnSpc>
                      </a:pPr>
                      <a:endParaRPr lang="en-GB" sz="1400" dirty="0">
                        <a:latin typeface="Calibri"/>
                      </a:endParaRPr>
                    </a:p>
                  </a:txBody>
                  <a:tcPr marL="57076" marR="57076" marT="0" marB="0" anchor="b">
                    <a:lnL>
                      <a:noFill/>
                    </a:lnL>
                    <a:lnR>
                      <a:noFill/>
                    </a:lnR>
                    <a:lnT>
                      <a:noFill/>
                    </a:lnT>
                    <a:lnB>
                      <a:noFill/>
                    </a:lnB>
                  </a:tcPr>
                </a:tc>
                <a:tc>
                  <a:txBody>
                    <a:bodyPr/>
                    <a:lstStyle/>
                    <a:p>
                      <a:pPr>
                        <a:lnSpc>
                          <a:spcPct val="115000"/>
                        </a:lnSpc>
                      </a:pPr>
                      <a:endParaRPr lang="en-GB" sz="1400" dirty="0">
                        <a:latin typeface="Calibri"/>
                      </a:endParaRPr>
                    </a:p>
                  </a:txBody>
                  <a:tcPr marL="57076" marR="57076" marT="0" marB="0" anchor="b">
                    <a:lnL>
                      <a:noFill/>
                    </a:lnL>
                    <a:lnR>
                      <a:noFill/>
                    </a:lnR>
                    <a:lnT>
                      <a:noFill/>
                    </a:lnT>
                    <a:lnB>
                      <a:noFill/>
                    </a:lnB>
                  </a:tcPr>
                </a:tc>
                <a:extLst>
                  <a:ext uri="{0D108BD9-81ED-4DB2-BD59-A6C34878D82A}">
                    <a16:rowId xmlns:a16="http://schemas.microsoft.com/office/drawing/2014/main" val="10010"/>
                  </a:ext>
                </a:extLst>
              </a:tr>
              <a:tr h="204204">
                <a:tc>
                  <a:txBody>
                    <a:bodyPr/>
                    <a:lstStyle/>
                    <a:p>
                      <a:pPr marL="0" marR="0">
                        <a:lnSpc>
                          <a:spcPct val="115000"/>
                        </a:lnSpc>
                        <a:spcBef>
                          <a:spcPts val="0"/>
                        </a:spcBef>
                        <a:spcAft>
                          <a:spcPts val="0"/>
                        </a:spcAft>
                      </a:pPr>
                      <a:endParaRPr lang="en-GB" sz="1200" dirty="0">
                        <a:latin typeface="Calibri"/>
                        <a:ea typeface="Times New Roman"/>
                        <a:cs typeface="Times New Roman"/>
                      </a:endParaRPr>
                    </a:p>
                  </a:txBody>
                  <a:tcPr marL="57076" marR="57076" marT="0" marB="0" anchor="b">
                    <a:lnL>
                      <a:noFill/>
                    </a:lnL>
                    <a:lnR>
                      <a:noFill/>
                    </a:lnR>
                    <a:lnT>
                      <a:noFill/>
                    </a:lnT>
                    <a:lnB>
                      <a:noFill/>
                    </a:lnB>
                  </a:tcPr>
                </a:tc>
                <a:tc>
                  <a:txBody>
                    <a:bodyPr/>
                    <a:lstStyle/>
                    <a:p>
                      <a:pPr marL="0" marR="0">
                        <a:lnSpc>
                          <a:spcPct val="115000"/>
                        </a:lnSpc>
                        <a:spcBef>
                          <a:spcPts val="0"/>
                        </a:spcBef>
                        <a:spcAft>
                          <a:spcPts val="0"/>
                        </a:spcAft>
                      </a:pPr>
                      <a:endParaRPr lang="en-GB" sz="1200" dirty="0">
                        <a:latin typeface="Calibri"/>
                        <a:ea typeface="Times New Roman"/>
                        <a:cs typeface="Times New Roman"/>
                      </a:endParaRPr>
                    </a:p>
                  </a:txBody>
                  <a:tcPr marL="57076" marR="57076" marT="0" marB="0" anchor="b">
                    <a:lnL>
                      <a:noFill/>
                    </a:lnL>
                    <a:lnR>
                      <a:noFill/>
                    </a:lnR>
                    <a:lnT>
                      <a:noFill/>
                    </a:lnT>
                    <a:lnB>
                      <a:noFill/>
                    </a:lnB>
                  </a:tcPr>
                </a:tc>
                <a:tc>
                  <a:txBody>
                    <a:bodyPr/>
                    <a:lstStyle/>
                    <a:p>
                      <a:pPr>
                        <a:lnSpc>
                          <a:spcPct val="115000"/>
                        </a:lnSpc>
                      </a:pPr>
                      <a:endParaRPr lang="en-GB" sz="1400" dirty="0">
                        <a:latin typeface="Calibri"/>
                      </a:endParaRPr>
                    </a:p>
                  </a:txBody>
                  <a:tcPr marL="57076" marR="57076" marT="0" marB="0" anchor="b">
                    <a:lnL>
                      <a:noFill/>
                    </a:lnL>
                    <a:lnR>
                      <a:noFill/>
                    </a:lnR>
                    <a:lnT>
                      <a:noFill/>
                    </a:lnT>
                    <a:lnB>
                      <a:noFill/>
                    </a:lnB>
                  </a:tcPr>
                </a:tc>
                <a:tc>
                  <a:txBody>
                    <a:bodyPr/>
                    <a:lstStyle/>
                    <a:p>
                      <a:pPr>
                        <a:lnSpc>
                          <a:spcPct val="115000"/>
                        </a:lnSpc>
                      </a:pPr>
                      <a:endParaRPr lang="en-GB" sz="1400" dirty="0">
                        <a:latin typeface="Calibri"/>
                      </a:endParaRPr>
                    </a:p>
                  </a:txBody>
                  <a:tcPr marL="57076" marR="57076" marT="0" marB="0" anchor="b">
                    <a:lnL>
                      <a:noFill/>
                    </a:lnL>
                    <a:lnR>
                      <a:noFill/>
                    </a:lnR>
                    <a:lnT>
                      <a:noFill/>
                    </a:lnT>
                    <a:lnB>
                      <a:noFill/>
                    </a:lnB>
                  </a:tcPr>
                </a:tc>
                <a:tc>
                  <a:txBody>
                    <a:bodyPr/>
                    <a:lstStyle/>
                    <a:p>
                      <a:pPr>
                        <a:lnSpc>
                          <a:spcPct val="115000"/>
                        </a:lnSpc>
                      </a:pPr>
                      <a:endParaRPr lang="en-GB" sz="1400" dirty="0">
                        <a:latin typeface="Calibri"/>
                      </a:endParaRPr>
                    </a:p>
                  </a:txBody>
                  <a:tcPr marL="57076" marR="57076" marT="0" marB="0" anchor="b">
                    <a:lnL>
                      <a:noFill/>
                    </a:lnL>
                    <a:lnR>
                      <a:noFill/>
                    </a:lnR>
                    <a:lnT>
                      <a:noFill/>
                    </a:lnT>
                    <a:lnB>
                      <a:noFill/>
                    </a:lnB>
                  </a:tcPr>
                </a:tc>
                <a:extLst>
                  <a:ext uri="{0D108BD9-81ED-4DB2-BD59-A6C34878D82A}">
                    <a16:rowId xmlns:a16="http://schemas.microsoft.com/office/drawing/2014/main" val="10011"/>
                  </a:ext>
                </a:extLst>
              </a:tr>
            </a:tbl>
          </a:graphicData>
        </a:graphic>
      </p:graphicFrame>
      <p:sp>
        <p:nvSpPr>
          <p:cNvPr id="8" name="Rectangle 7"/>
          <p:cNvSpPr/>
          <p:nvPr/>
        </p:nvSpPr>
        <p:spPr>
          <a:xfrm>
            <a:off x="1295400" y="762000"/>
            <a:ext cx="7162800" cy="1077218"/>
          </a:xfrm>
          <a:prstGeom prst="rect">
            <a:avLst/>
          </a:prstGeom>
        </p:spPr>
        <p:txBody>
          <a:bodyPr wrap="square">
            <a:spAutoFit/>
          </a:bodyPr>
          <a:lstStyle/>
          <a:p>
            <a:pPr algn="ctr"/>
            <a:r>
              <a:rPr lang="en-US" altLang="ko-KR" sz="3200" b="1" dirty="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glow rad="63500">
                    <a:schemeClr val="accent5">
                      <a:satMod val="175000"/>
                      <a:alpha val="40000"/>
                    </a:schemeClr>
                  </a:glow>
                  <a:outerShdw blurRad="50800" algn="tl" rotWithShape="0">
                    <a:srgbClr val="000000"/>
                  </a:outerShdw>
                </a:effectLst>
                <a:latin typeface="Aharoni" pitchFamily="2" charset="-79"/>
                <a:cs typeface="Aharoni" pitchFamily="2" charset="-79"/>
                <a:sym typeface="+mn-ea"/>
              </a:rPr>
              <a:t>Single Payment Plan</a:t>
            </a:r>
          </a:p>
          <a:p>
            <a:pPr algn="ctr"/>
            <a:r>
              <a:rPr lang="en-US" altLang="ko-KR" sz="3200" b="1" dirty="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glow rad="63500">
                    <a:schemeClr val="accent5">
                      <a:satMod val="175000"/>
                      <a:alpha val="40000"/>
                    </a:schemeClr>
                  </a:glow>
                  <a:outerShdw blurRad="50800" algn="tl" rotWithShape="0">
                    <a:srgbClr val="000000"/>
                  </a:outerShdw>
                </a:effectLst>
                <a:latin typeface="Aharoni" pitchFamily="2" charset="-79"/>
                <a:cs typeface="Aharoni" pitchFamily="2" charset="-79"/>
                <a:sym typeface="+mn-ea"/>
              </a:rPr>
              <a:t>Single Screen</a:t>
            </a:r>
            <a:endParaRPr lang="en-GB" altLang="ko-KR" sz="3200" b="1" dirty="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glow rad="63500">
                  <a:schemeClr val="accent5">
                    <a:satMod val="175000"/>
                    <a:alpha val="40000"/>
                  </a:schemeClr>
                </a:glow>
                <a:outerShdw blurRad="50800" algn="tl" rotWithShape="0">
                  <a:srgbClr val="000000"/>
                </a:outerShdw>
              </a:effectLst>
              <a:latin typeface="Aharoni" pitchFamily="2" charset="-79"/>
              <a:cs typeface="Aharoni" pitchFamily="2" charset="-79"/>
              <a:sym typeface="+mn-ea"/>
            </a:endParaRPr>
          </a:p>
        </p:txBody>
      </p:sp>
      <p:sp>
        <p:nvSpPr>
          <p:cNvPr id="9" name="Rectangle 8"/>
          <p:cNvSpPr/>
          <p:nvPr/>
        </p:nvSpPr>
        <p:spPr>
          <a:xfrm>
            <a:off x="2286000" y="5257800"/>
            <a:ext cx="6096000" cy="978729"/>
          </a:xfrm>
          <a:prstGeom prst="rect">
            <a:avLst/>
          </a:prstGeom>
        </p:spPr>
        <p:txBody>
          <a:bodyPr wrap="square">
            <a:spAutoFit/>
          </a:bodyPr>
          <a:lstStyle/>
          <a:p>
            <a:pPr>
              <a:lnSpc>
                <a:spcPct val="120000"/>
              </a:lnSpc>
            </a:pPr>
            <a:r>
              <a:rPr lang="en-US" sz="2400" b="1" dirty="0">
                <a:solidFill>
                  <a:srgbClr val="000000"/>
                </a:solidFill>
                <a:ea typeface="Times New Roman"/>
                <a:cs typeface="Times New Roman"/>
              </a:rPr>
              <a:t>Consumer Price = £2,000</a:t>
            </a:r>
          </a:p>
          <a:p>
            <a:pPr>
              <a:lnSpc>
                <a:spcPct val="120000"/>
              </a:lnSpc>
            </a:pPr>
            <a:r>
              <a:rPr lang="en-US" sz="2400" b="1" dirty="0">
                <a:solidFill>
                  <a:srgbClr val="000000"/>
                </a:solidFill>
                <a:ea typeface="Times New Roman"/>
                <a:cs typeface="Times New Roman"/>
              </a:rPr>
              <a:t>M. Profit = £2,000 – £1,268 = £732 </a:t>
            </a:r>
            <a:endParaRPr lang="en-GB" sz="1400" dirty="0">
              <a:ea typeface="Times New Roman"/>
              <a:cs typeface="Times New Roman"/>
            </a:endParaRPr>
          </a:p>
        </p:txBody>
      </p:sp>
      <p:sp>
        <p:nvSpPr>
          <p:cNvPr id="10" name="Rectangle 9"/>
          <p:cNvSpPr/>
          <p:nvPr/>
        </p:nvSpPr>
        <p:spPr>
          <a:xfrm>
            <a:off x="152400" y="304800"/>
            <a:ext cx="2667000" cy="584775"/>
          </a:xfrm>
          <a:prstGeom prst="rect">
            <a:avLst/>
          </a:prstGeom>
        </p:spPr>
        <p:txBody>
          <a:bodyPr wrap="square">
            <a:spAutoFit/>
          </a:bodyPr>
          <a:lstStyle/>
          <a:p>
            <a:pPr algn="ctr"/>
            <a:r>
              <a:rPr lang="en-US" altLang="ko-KR" sz="3200" b="1" dirty="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glow rad="63500">
                    <a:schemeClr val="accent5">
                      <a:satMod val="175000"/>
                      <a:alpha val="40000"/>
                    </a:schemeClr>
                  </a:glow>
                  <a:outerShdw blurRad="50800" algn="tl" rotWithShape="0">
                    <a:srgbClr val="000000"/>
                  </a:outerShdw>
                </a:effectLst>
                <a:latin typeface="Aharoni" pitchFamily="2" charset="-79"/>
                <a:cs typeface="Aharoni" pitchFamily="2" charset="-79"/>
                <a:sym typeface="+mn-ea"/>
              </a:rPr>
              <a:t>Plan</a:t>
            </a:r>
            <a:r>
              <a:rPr lang="en-GB" altLang="ko-KR" sz="3200" b="1" dirty="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glow rad="63500">
                    <a:schemeClr val="accent5">
                      <a:satMod val="175000"/>
                      <a:alpha val="40000"/>
                    </a:schemeClr>
                  </a:glow>
                  <a:outerShdw blurRad="50800" algn="tl" rotWithShape="0">
                    <a:srgbClr val="000000"/>
                  </a:outerShdw>
                </a:effectLst>
                <a:latin typeface="Aharoni" pitchFamily="2" charset="-79"/>
                <a:cs typeface="Aharoni" pitchFamily="2" charset="-79"/>
                <a:sym typeface="+mn-ea"/>
              </a:rPr>
              <a:t> No. 1</a:t>
            </a:r>
            <a:endParaRPr lang="en-US" altLang="ko-KR" sz="3200" b="1" dirty="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glow rad="63500">
                  <a:schemeClr val="accent5">
                    <a:satMod val="175000"/>
                    <a:alpha val="40000"/>
                  </a:schemeClr>
                </a:glow>
                <a:outerShdw blurRad="50800" algn="tl" rotWithShape="0">
                  <a:srgbClr val="000000"/>
                </a:outerShdw>
              </a:effectLst>
              <a:latin typeface="Aharoni" pitchFamily="2" charset="-79"/>
              <a:cs typeface="Aharoni" pitchFamily="2" charset="-79"/>
              <a:sym typeface="+mn-ea"/>
            </a:endParaRPr>
          </a:p>
        </p:txBody>
      </p:sp>
      <p:pic>
        <p:nvPicPr>
          <p:cNvPr id="2" name="Audio 1">
            <a:hlinkClick r:id="" action="ppaction://media"/>
            <a:extLst>
              <a:ext uri="{FF2B5EF4-FFF2-40B4-BE49-F238E27FC236}">
                <a16:creationId xmlns:a16="http://schemas.microsoft.com/office/drawing/2014/main" id="{791EDEE7-F697-4AEB-AAEE-D088CCC422F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382000" y="6096000"/>
            <a:ext cx="609600" cy="609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28178"/>
    </mc:Choice>
    <mc:Fallback>
      <p:transition spd="slow" advTm="2817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p:cNvGraphicFramePr>
            <a:graphicFrameLocks noGrp="1"/>
          </p:cNvGraphicFramePr>
          <p:nvPr/>
        </p:nvGraphicFramePr>
        <p:xfrm>
          <a:off x="304800" y="1828800"/>
          <a:ext cx="8458200" cy="3125311"/>
        </p:xfrm>
        <a:graphic>
          <a:graphicData uri="http://schemas.openxmlformats.org/drawingml/2006/table">
            <a:tbl>
              <a:tblPr/>
              <a:tblGrid>
                <a:gridCol w="1752600">
                  <a:extLst>
                    <a:ext uri="{9D8B030D-6E8A-4147-A177-3AD203B41FA5}">
                      <a16:colId xmlns:a16="http://schemas.microsoft.com/office/drawing/2014/main" val="20000"/>
                    </a:ext>
                  </a:extLst>
                </a:gridCol>
                <a:gridCol w="914400">
                  <a:extLst>
                    <a:ext uri="{9D8B030D-6E8A-4147-A177-3AD203B41FA5}">
                      <a16:colId xmlns:a16="http://schemas.microsoft.com/office/drawing/2014/main" val="20001"/>
                    </a:ext>
                  </a:extLst>
                </a:gridCol>
                <a:gridCol w="2133600">
                  <a:extLst>
                    <a:ext uri="{9D8B030D-6E8A-4147-A177-3AD203B41FA5}">
                      <a16:colId xmlns:a16="http://schemas.microsoft.com/office/drawing/2014/main" val="20002"/>
                    </a:ext>
                  </a:extLst>
                </a:gridCol>
                <a:gridCol w="1600200">
                  <a:extLst>
                    <a:ext uri="{9D8B030D-6E8A-4147-A177-3AD203B41FA5}">
                      <a16:colId xmlns:a16="http://schemas.microsoft.com/office/drawing/2014/main" val="20003"/>
                    </a:ext>
                  </a:extLst>
                </a:gridCol>
                <a:gridCol w="2057400">
                  <a:extLst>
                    <a:ext uri="{9D8B030D-6E8A-4147-A177-3AD203B41FA5}">
                      <a16:colId xmlns:a16="http://schemas.microsoft.com/office/drawing/2014/main" val="20004"/>
                    </a:ext>
                  </a:extLst>
                </a:gridCol>
              </a:tblGrid>
              <a:tr h="160446">
                <a:tc>
                  <a:txBody>
                    <a:bodyPr/>
                    <a:lstStyle/>
                    <a:p>
                      <a:pPr>
                        <a:lnSpc>
                          <a:spcPct val="115000"/>
                        </a:lnSpc>
                      </a:pPr>
                      <a:endParaRPr lang="en-GB" sz="1400" dirty="0">
                        <a:latin typeface="Calibri"/>
                      </a:endParaRPr>
                    </a:p>
                  </a:txBody>
                  <a:tcPr marL="57076" marR="57076" marT="0" marB="0" anchor="b">
                    <a:lnL>
                      <a:noFill/>
                    </a:lnL>
                    <a:lnR>
                      <a:noFill/>
                    </a:lnR>
                    <a:lnT>
                      <a:noFill/>
                    </a:lnT>
                    <a:lnB>
                      <a:noFill/>
                    </a:lnB>
                  </a:tcPr>
                </a:tc>
                <a:tc>
                  <a:txBody>
                    <a:bodyPr/>
                    <a:lstStyle/>
                    <a:p>
                      <a:pPr>
                        <a:lnSpc>
                          <a:spcPct val="115000"/>
                        </a:lnSpc>
                      </a:pPr>
                      <a:endParaRPr lang="en-GB" sz="1400" dirty="0">
                        <a:latin typeface="Calibri"/>
                      </a:endParaRPr>
                    </a:p>
                  </a:txBody>
                  <a:tcPr marL="57076" marR="57076" marT="0" marB="0" anchor="b">
                    <a:lnL>
                      <a:noFill/>
                    </a:lnL>
                    <a:lnR>
                      <a:noFill/>
                    </a:lnR>
                    <a:lnT>
                      <a:noFill/>
                    </a:lnT>
                    <a:lnB>
                      <a:noFill/>
                    </a:lnB>
                  </a:tcPr>
                </a:tc>
                <a:tc>
                  <a:txBody>
                    <a:bodyPr/>
                    <a:lstStyle/>
                    <a:p>
                      <a:pPr>
                        <a:lnSpc>
                          <a:spcPct val="115000"/>
                        </a:lnSpc>
                      </a:pPr>
                      <a:endParaRPr lang="en-GB" sz="1400">
                        <a:latin typeface="Calibri"/>
                      </a:endParaRPr>
                    </a:p>
                  </a:txBody>
                  <a:tcPr marL="57076" marR="57076" marT="0" marB="0" anchor="b">
                    <a:lnL>
                      <a:noFill/>
                    </a:lnL>
                    <a:lnR>
                      <a:noFill/>
                    </a:lnR>
                    <a:lnT>
                      <a:noFill/>
                    </a:lnT>
                    <a:lnB>
                      <a:noFill/>
                    </a:lnB>
                  </a:tcPr>
                </a:tc>
                <a:tc>
                  <a:txBody>
                    <a:bodyPr/>
                    <a:lstStyle/>
                    <a:p>
                      <a:pPr>
                        <a:lnSpc>
                          <a:spcPct val="115000"/>
                        </a:lnSpc>
                      </a:pPr>
                      <a:endParaRPr lang="en-GB" sz="1400">
                        <a:latin typeface="Calibri"/>
                      </a:endParaRPr>
                    </a:p>
                  </a:txBody>
                  <a:tcPr marL="57076" marR="57076" marT="0" marB="0" anchor="b">
                    <a:lnL>
                      <a:noFill/>
                    </a:lnL>
                    <a:lnR>
                      <a:noFill/>
                    </a:lnR>
                    <a:lnT>
                      <a:noFill/>
                    </a:lnT>
                    <a:lnB>
                      <a:noFill/>
                    </a:lnB>
                  </a:tcPr>
                </a:tc>
                <a:tc>
                  <a:txBody>
                    <a:bodyPr/>
                    <a:lstStyle/>
                    <a:p>
                      <a:pPr>
                        <a:lnSpc>
                          <a:spcPct val="115000"/>
                        </a:lnSpc>
                      </a:pPr>
                      <a:endParaRPr lang="en-GB" sz="1400" dirty="0">
                        <a:latin typeface="Calibri"/>
                      </a:endParaRPr>
                    </a:p>
                  </a:txBody>
                  <a:tcPr marL="57076" marR="57076" marT="0" marB="0" anchor="b">
                    <a:lnL>
                      <a:noFill/>
                    </a:lnL>
                    <a:lnR>
                      <a:noFill/>
                    </a:lnR>
                    <a:lnT>
                      <a:noFill/>
                    </a:lnT>
                    <a:lnB>
                      <a:noFill/>
                    </a:lnB>
                  </a:tcPr>
                </a:tc>
                <a:extLst>
                  <a:ext uri="{0D108BD9-81ED-4DB2-BD59-A6C34878D82A}">
                    <a16:rowId xmlns:a16="http://schemas.microsoft.com/office/drawing/2014/main" val="10000"/>
                  </a:ext>
                </a:extLst>
              </a:tr>
              <a:tr h="233376">
                <a:tc>
                  <a:txBody>
                    <a:bodyPr/>
                    <a:lstStyle/>
                    <a:p>
                      <a:pPr marL="0" marR="0">
                        <a:lnSpc>
                          <a:spcPct val="115000"/>
                        </a:lnSpc>
                        <a:spcBef>
                          <a:spcPts val="0"/>
                        </a:spcBef>
                        <a:spcAft>
                          <a:spcPts val="0"/>
                        </a:spcAft>
                      </a:pPr>
                      <a:r>
                        <a:rPr lang="en-GB" sz="2400" b="1">
                          <a:solidFill>
                            <a:srgbClr val="000000"/>
                          </a:solidFill>
                          <a:latin typeface="Calibri"/>
                          <a:ea typeface="Times New Roman"/>
                          <a:cs typeface="Times New Roman"/>
                        </a:rPr>
                        <a:t>Product</a:t>
                      </a:r>
                      <a:endParaRPr lang="en-GB" sz="1400">
                        <a:latin typeface="Calibri"/>
                        <a:ea typeface="Times New Roman"/>
                        <a:cs typeface="Times New Roman"/>
                      </a:endParaRPr>
                    </a:p>
                  </a:txBody>
                  <a:tcPr marL="57076" marR="57076" marT="0" marB="0" anchor="b">
                    <a:lnL>
                      <a:noFill/>
                    </a:lnL>
                    <a:lnR>
                      <a:noFill/>
                    </a:lnR>
                    <a:lnT>
                      <a:noFill/>
                    </a:lnT>
                    <a:lnB>
                      <a:noFill/>
                    </a:lnB>
                  </a:tcPr>
                </a:tc>
                <a:tc>
                  <a:txBody>
                    <a:bodyPr/>
                    <a:lstStyle/>
                    <a:p>
                      <a:pPr marL="0" marR="0">
                        <a:lnSpc>
                          <a:spcPct val="115000"/>
                        </a:lnSpc>
                        <a:spcBef>
                          <a:spcPts val="0"/>
                        </a:spcBef>
                        <a:spcAft>
                          <a:spcPts val="0"/>
                        </a:spcAft>
                      </a:pPr>
                      <a:r>
                        <a:rPr lang="en-GB" sz="2400" b="1" dirty="0">
                          <a:solidFill>
                            <a:srgbClr val="000000"/>
                          </a:solidFill>
                          <a:latin typeface="Calibri"/>
                          <a:ea typeface="Times New Roman"/>
                          <a:cs typeface="Times New Roman"/>
                        </a:rPr>
                        <a:t>Prices</a:t>
                      </a:r>
                      <a:endParaRPr lang="en-GB" sz="1400" dirty="0">
                        <a:latin typeface="Calibri"/>
                        <a:ea typeface="Times New Roman"/>
                        <a:cs typeface="Times New Roman"/>
                      </a:endParaRPr>
                    </a:p>
                  </a:txBody>
                  <a:tcPr marL="57076" marR="57076" marT="0" marB="0" anchor="b">
                    <a:lnL>
                      <a:noFill/>
                    </a:lnL>
                    <a:lnR>
                      <a:noFill/>
                    </a:lnR>
                    <a:lnT>
                      <a:noFill/>
                    </a:lnT>
                    <a:lnB>
                      <a:noFill/>
                    </a:lnB>
                  </a:tcPr>
                </a:tc>
                <a:tc>
                  <a:txBody>
                    <a:bodyPr/>
                    <a:lstStyle/>
                    <a:p>
                      <a:pPr marL="0" marR="0">
                        <a:lnSpc>
                          <a:spcPct val="115000"/>
                        </a:lnSpc>
                        <a:spcBef>
                          <a:spcPts val="0"/>
                        </a:spcBef>
                        <a:spcAft>
                          <a:spcPts val="0"/>
                        </a:spcAft>
                      </a:pPr>
                      <a:r>
                        <a:rPr lang="en-GB" sz="2400" b="1">
                          <a:solidFill>
                            <a:srgbClr val="000000"/>
                          </a:solidFill>
                          <a:latin typeface="Calibri"/>
                          <a:ea typeface="Times New Roman"/>
                          <a:cs typeface="Times New Roman"/>
                        </a:rPr>
                        <a:t>Product Details</a:t>
                      </a:r>
                      <a:endParaRPr lang="en-GB" sz="1400">
                        <a:latin typeface="Calibri"/>
                        <a:ea typeface="Times New Roman"/>
                        <a:cs typeface="Times New Roman"/>
                      </a:endParaRPr>
                    </a:p>
                  </a:txBody>
                  <a:tcPr marL="57076" marR="57076" marT="0" marB="0" anchor="b">
                    <a:lnL>
                      <a:noFill/>
                    </a:lnL>
                    <a:lnR>
                      <a:noFill/>
                    </a:lnR>
                    <a:lnT>
                      <a:noFill/>
                    </a:lnT>
                    <a:lnB>
                      <a:noFill/>
                    </a:lnB>
                  </a:tcPr>
                </a:tc>
                <a:tc>
                  <a:txBody>
                    <a:bodyPr/>
                    <a:lstStyle/>
                    <a:p>
                      <a:pPr marL="0" marR="0">
                        <a:lnSpc>
                          <a:spcPct val="115000"/>
                        </a:lnSpc>
                        <a:spcBef>
                          <a:spcPts val="0"/>
                        </a:spcBef>
                        <a:spcAft>
                          <a:spcPts val="0"/>
                        </a:spcAft>
                      </a:pPr>
                      <a:r>
                        <a:rPr lang="en-GB" sz="2400" b="1">
                          <a:solidFill>
                            <a:srgbClr val="000000"/>
                          </a:solidFill>
                          <a:latin typeface="Calibri"/>
                          <a:ea typeface="Times New Roman"/>
                          <a:cs typeface="Times New Roman"/>
                        </a:rPr>
                        <a:t>Supplier</a:t>
                      </a:r>
                      <a:endParaRPr lang="en-GB" sz="1400">
                        <a:latin typeface="Calibri"/>
                        <a:ea typeface="Times New Roman"/>
                        <a:cs typeface="Times New Roman"/>
                      </a:endParaRPr>
                    </a:p>
                  </a:txBody>
                  <a:tcPr marL="57076" marR="57076" marT="0" marB="0" anchor="b">
                    <a:lnL>
                      <a:noFill/>
                    </a:lnL>
                    <a:lnR>
                      <a:noFill/>
                    </a:lnR>
                    <a:lnT>
                      <a:noFill/>
                    </a:lnT>
                    <a:lnB>
                      <a:noFill/>
                    </a:lnB>
                  </a:tcPr>
                </a:tc>
                <a:tc>
                  <a:txBody>
                    <a:bodyPr/>
                    <a:lstStyle/>
                    <a:p>
                      <a:pPr marL="0" marR="0">
                        <a:lnSpc>
                          <a:spcPct val="115000"/>
                        </a:lnSpc>
                        <a:spcBef>
                          <a:spcPts val="0"/>
                        </a:spcBef>
                        <a:spcAft>
                          <a:spcPts val="0"/>
                        </a:spcAft>
                      </a:pPr>
                      <a:r>
                        <a:rPr lang="en-GB" sz="2400" b="1">
                          <a:solidFill>
                            <a:srgbClr val="000000"/>
                          </a:solidFill>
                          <a:latin typeface="Calibri"/>
                          <a:ea typeface="Times New Roman"/>
                          <a:cs typeface="Times New Roman"/>
                        </a:rPr>
                        <a:t>Source</a:t>
                      </a:r>
                      <a:endParaRPr lang="en-GB" sz="1400">
                        <a:latin typeface="Calibri"/>
                        <a:ea typeface="Times New Roman"/>
                        <a:cs typeface="Times New Roman"/>
                      </a:endParaRPr>
                    </a:p>
                  </a:txBody>
                  <a:tcPr marL="57076" marR="57076" marT="0" marB="0" anchor="b">
                    <a:lnL>
                      <a:noFill/>
                    </a:lnL>
                    <a:lnR>
                      <a:noFill/>
                    </a:lnR>
                    <a:lnT>
                      <a:noFill/>
                    </a:lnT>
                    <a:lnB>
                      <a:noFill/>
                    </a:lnB>
                  </a:tcPr>
                </a:tc>
                <a:extLst>
                  <a:ext uri="{0D108BD9-81ED-4DB2-BD59-A6C34878D82A}">
                    <a16:rowId xmlns:a16="http://schemas.microsoft.com/office/drawing/2014/main" val="10001"/>
                  </a:ext>
                </a:extLst>
              </a:tr>
              <a:tr h="160446">
                <a:tc>
                  <a:txBody>
                    <a:bodyPr/>
                    <a:lstStyle/>
                    <a:p>
                      <a:pPr marL="0" marR="0">
                        <a:lnSpc>
                          <a:spcPct val="115000"/>
                        </a:lnSpc>
                        <a:spcBef>
                          <a:spcPts val="0"/>
                        </a:spcBef>
                        <a:spcAft>
                          <a:spcPts val="0"/>
                        </a:spcAft>
                      </a:pPr>
                      <a:r>
                        <a:rPr lang="en-GB" sz="1400">
                          <a:solidFill>
                            <a:srgbClr val="000000"/>
                          </a:solidFill>
                          <a:latin typeface="Calibri"/>
                          <a:ea typeface="Times New Roman"/>
                          <a:cs typeface="Times New Roman"/>
                        </a:rPr>
                        <a:t>Display LED</a:t>
                      </a:r>
                      <a:endParaRPr lang="en-GB" sz="1400">
                        <a:latin typeface="Calibri"/>
                        <a:ea typeface="Times New Roman"/>
                        <a:cs typeface="Times New Roman"/>
                      </a:endParaRPr>
                    </a:p>
                  </a:txBody>
                  <a:tcPr marL="57076" marR="57076" marT="0" marB="0" anchor="b">
                    <a:lnL>
                      <a:noFill/>
                    </a:lnL>
                    <a:lnR>
                      <a:noFill/>
                    </a:lnR>
                    <a:lnT>
                      <a:noFill/>
                    </a:lnT>
                    <a:lnB>
                      <a:noFill/>
                    </a:lnB>
                  </a:tcPr>
                </a:tc>
                <a:tc>
                  <a:txBody>
                    <a:bodyPr/>
                    <a:lstStyle/>
                    <a:p>
                      <a:pPr marL="0" marR="0">
                        <a:lnSpc>
                          <a:spcPct val="115000"/>
                        </a:lnSpc>
                        <a:spcBef>
                          <a:spcPts val="0"/>
                        </a:spcBef>
                        <a:spcAft>
                          <a:spcPts val="0"/>
                        </a:spcAft>
                      </a:pPr>
                      <a:r>
                        <a:rPr lang="en-GB" sz="1400">
                          <a:solidFill>
                            <a:srgbClr val="000000"/>
                          </a:solidFill>
                          <a:latin typeface="Calibri"/>
                          <a:ea typeface="Times New Roman"/>
                          <a:cs typeface="Times New Roman"/>
                        </a:rPr>
                        <a:t>£371.88</a:t>
                      </a:r>
                      <a:endParaRPr lang="en-GB" sz="1400">
                        <a:latin typeface="Calibri"/>
                        <a:ea typeface="Times New Roman"/>
                        <a:cs typeface="Times New Roman"/>
                      </a:endParaRPr>
                    </a:p>
                  </a:txBody>
                  <a:tcPr marL="57076" marR="57076" marT="0" marB="0" anchor="b">
                    <a:lnL>
                      <a:noFill/>
                    </a:lnL>
                    <a:lnR>
                      <a:noFill/>
                    </a:lnR>
                    <a:lnT>
                      <a:noFill/>
                    </a:lnT>
                    <a:lnB>
                      <a:noFill/>
                    </a:lnB>
                  </a:tcPr>
                </a:tc>
                <a:tc>
                  <a:txBody>
                    <a:bodyPr/>
                    <a:lstStyle/>
                    <a:p>
                      <a:pPr marL="0" marR="0">
                        <a:lnSpc>
                          <a:spcPct val="115000"/>
                        </a:lnSpc>
                        <a:spcBef>
                          <a:spcPts val="0"/>
                        </a:spcBef>
                        <a:spcAft>
                          <a:spcPts val="0"/>
                        </a:spcAft>
                      </a:pPr>
                      <a:r>
                        <a:rPr lang="en-GB" sz="1400">
                          <a:solidFill>
                            <a:srgbClr val="000000"/>
                          </a:solidFill>
                          <a:latin typeface="Calibri"/>
                          <a:ea typeface="Times New Roman"/>
                          <a:cs typeface="Times New Roman"/>
                        </a:rPr>
                        <a:t>Viewsonic 43 Inch Display</a:t>
                      </a:r>
                      <a:endParaRPr lang="en-GB" sz="1400">
                        <a:latin typeface="Calibri"/>
                        <a:ea typeface="Times New Roman"/>
                        <a:cs typeface="Times New Roman"/>
                      </a:endParaRPr>
                    </a:p>
                  </a:txBody>
                  <a:tcPr marL="57076" marR="57076" marT="0" marB="0" anchor="b">
                    <a:lnL>
                      <a:noFill/>
                    </a:lnL>
                    <a:lnR>
                      <a:noFill/>
                    </a:lnR>
                    <a:lnT>
                      <a:noFill/>
                    </a:lnT>
                    <a:lnB>
                      <a:noFill/>
                    </a:lnB>
                  </a:tcPr>
                </a:tc>
                <a:tc>
                  <a:txBody>
                    <a:bodyPr/>
                    <a:lstStyle/>
                    <a:p>
                      <a:pPr marL="0" marR="0">
                        <a:lnSpc>
                          <a:spcPct val="115000"/>
                        </a:lnSpc>
                        <a:spcBef>
                          <a:spcPts val="0"/>
                        </a:spcBef>
                        <a:spcAft>
                          <a:spcPts val="0"/>
                        </a:spcAft>
                      </a:pPr>
                      <a:r>
                        <a:rPr lang="en-GB" sz="1400">
                          <a:solidFill>
                            <a:srgbClr val="000000"/>
                          </a:solidFill>
                          <a:latin typeface="Calibri"/>
                          <a:ea typeface="Times New Roman"/>
                          <a:cs typeface="Times New Roman"/>
                        </a:rPr>
                        <a:t>JP UK</a:t>
                      </a:r>
                      <a:endParaRPr lang="en-GB" sz="1400">
                        <a:latin typeface="Calibri"/>
                        <a:ea typeface="Times New Roman"/>
                        <a:cs typeface="Times New Roman"/>
                      </a:endParaRPr>
                    </a:p>
                  </a:txBody>
                  <a:tcPr marL="57076" marR="57076" marT="0" marB="0" anchor="b">
                    <a:lnL>
                      <a:noFill/>
                    </a:lnL>
                    <a:lnR>
                      <a:noFill/>
                    </a:lnR>
                    <a:lnT>
                      <a:noFill/>
                    </a:lnT>
                    <a:lnB>
                      <a:noFill/>
                    </a:lnB>
                  </a:tcPr>
                </a:tc>
                <a:tc>
                  <a:txBody>
                    <a:bodyPr/>
                    <a:lstStyle/>
                    <a:p>
                      <a:pPr marL="0" marR="0">
                        <a:lnSpc>
                          <a:spcPct val="115000"/>
                        </a:lnSpc>
                        <a:spcBef>
                          <a:spcPts val="0"/>
                        </a:spcBef>
                        <a:spcAft>
                          <a:spcPts val="0"/>
                        </a:spcAft>
                      </a:pPr>
                      <a:r>
                        <a:rPr lang="en-GB" sz="1400" dirty="0">
                          <a:solidFill>
                            <a:srgbClr val="000000"/>
                          </a:solidFill>
                          <a:latin typeface="Calibri"/>
                          <a:ea typeface="Times New Roman"/>
                          <a:cs typeface="Times New Roman"/>
                        </a:rPr>
                        <a:t>(JP-UK, 2019)</a:t>
                      </a:r>
                      <a:endParaRPr lang="en-GB" sz="1400" dirty="0">
                        <a:latin typeface="Calibri"/>
                        <a:ea typeface="Times New Roman"/>
                        <a:cs typeface="Times New Roman"/>
                      </a:endParaRPr>
                    </a:p>
                  </a:txBody>
                  <a:tcPr marL="57076" marR="57076" marT="0" marB="0" anchor="b">
                    <a:lnL>
                      <a:noFill/>
                    </a:lnL>
                    <a:lnR>
                      <a:noFill/>
                    </a:lnR>
                    <a:lnT>
                      <a:noFill/>
                    </a:lnT>
                    <a:lnB>
                      <a:noFill/>
                    </a:lnB>
                  </a:tcPr>
                </a:tc>
                <a:extLst>
                  <a:ext uri="{0D108BD9-81ED-4DB2-BD59-A6C34878D82A}">
                    <a16:rowId xmlns:a16="http://schemas.microsoft.com/office/drawing/2014/main" val="10002"/>
                  </a:ext>
                </a:extLst>
              </a:tr>
              <a:tr h="160446">
                <a:tc>
                  <a:txBody>
                    <a:bodyPr/>
                    <a:lstStyle/>
                    <a:p>
                      <a:pPr marL="0" marR="0">
                        <a:lnSpc>
                          <a:spcPct val="115000"/>
                        </a:lnSpc>
                        <a:spcBef>
                          <a:spcPts val="0"/>
                        </a:spcBef>
                        <a:spcAft>
                          <a:spcPts val="0"/>
                        </a:spcAft>
                      </a:pPr>
                      <a:r>
                        <a:rPr lang="en-GB" sz="1400">
                          <a:solidFill>
                            <a:srgbClr val="000000"/>
                          </a:solidFill>
                          <a:latin typeface="Calibri"/>
                          <a:ea typeface="Times New Roman"/>
                          <a:cs typeface="Times New Roman"/>
                        </a:rPr>
                        <a:t>Display Mount</a:t>
                      </a:r>
                      <a:endParaRPr lang="en-GB" sz="1400">
                        <a:latin typeface="Calibri"/>
                        <a:ea typeface="Times New Roman"/>
                        <a:cs typeface="Times New Roman"/>
                      </a:endParaRPr>
                    </a:p>
                  </a:txBody>
                  <a:tcPr marL="57076" marR="57076" marT="0" marB="0" anchor="b">
                    <a:lnL>
                      <a:noFill/>
                    </a:lnL>
                    <a:lnR>
                      <a:noFill/>
                    </a:lnR>
                    <a:lnT>
                      <a:noFill/>
                    </a:lnT>
                    <a:lnB>
                      <a:noFill/>
                    </a:lnB>
                  </a:tcPr>
                </a:tc>
                <a:tc>
                  <a:txBody>
                    <a:bodyPr/>
                    <a:lstStyle/>
                    <a:p>
                      <a:pPr marL="0" marR="0">
                        <a:lnSpc>
                          <a:spcPct val="115000"/>
                        </a:lnSpc>
                        <a:spcBef>
                          <a:spcPts val="0"/>
                        </a:spcBef>
                        <a:spcAft>
                          <a:spcPts val="0"/>
                        </a:spcAft>
                      </a:pPr>
                      <a:r>
                        <a:rPr lang="en-GB" sz="1400">
                          <a:solidFill>
                            <a:srgbClr val="000000"/>
                          </a:solidFill>
                          <a:latin typeface="Calibri"/>
                          <a:ea typeface="Times New Roman"/>
                          <a:cs typeface="Times New Roman"/>
                        </a:rPr>
                        <a:t>£40</a:t>
                      </a:r>
                      <a:endParaRPr lang="en-GB" sz="1400">
                        <a:latin typeface="Calibri"/>
                        <a:ea typeface="Times New Roman"/>
                        <a:cs typeface="Times New Roman"/>
                      </a:endParaRPr>
                    </a:p>
                  </a:txBody>
                  <a:tcPr marL="57076" marR="57076" marT="0" marB="0" anchor="b">
                    <a:lnL>
                      <a:noFill/>
                    </a:lnL>
                    <a:lnR>
                      <a:noFill/>
                    </a:lnR>
                    <a:lnT>
                      <a:noFill/>
                    </a:lnT>
                    <a:lnB>
                      <a:noFill/>
                    </a:lnB>
                  </a:tcPr>
                </a:tc>
                <a:tc>
                  <a:txBody>
                    <a:bodyPr/>
                    <a:lstStyle/>
                    <a:p>
                      <a:pPr marL="0" marR="0">
                        <a:lnSpc>
                          <a:spcPct val="115000"/>
                        </a:lnSpc>
                        <a:spcBef>
                          <a:spcPts val="0"/>
                        </a:spcBef>
                        <a:spcAft>
                          <a:spcPts val="0"/>
                        </a:spcAft>
                      </a:pPr>
                      <a:r>
                        <a:rPr lang="en-GB" sz="1400">
                          <a:solidFill>
                            <a:srgbClr val="000000"/>
                          </a:solidFill>
                          <a:latin typeface="Calibri"/>
                          <a:ea typeface="Times New Roman"/>
                          <a:cs typeface="Times New Roman"/>
                        </a:rPr>
                        <a:t>LCD Flushmount Kit</a:t>
                      </a:r>
                      <a:endParaRPr lang="en-GB" sz="1400">
                        <a:latin typeface="Calibri"/>
                        <a:ea typeface="Times New Roman"/>
                        <a:cs typeface="Times New Roman"/>
                      </a:endParaRPr>
                    </a:p>
                  </a:txBody>
                  <a:tcPr marL="57076" marR="57076" marT="0" marB="0" anchor="b">
                    <a:lnL>
                      <a:noFill/>
                    </a:lnL>
                    <a:lnR>
                      <a:noFill/>
                    </a:lnR>
                    <a:lnT>
                      <a:noFill/>
                    </a:lnT>
                    <a:lnB>
                      <a:noFill/>
                    </a:lnB>
                  </a:tcPr>
                </a:tc>
                <a:tc>
                  <a:txBody>
                    <a:bodyPr/>
                    <a:lstStyle/>
                    <a:p>
                      <a:pPr marL="0" marR="0">
                        <a:lnSpc>
                          <a:spcPct val="115000"/>
                        </a:lnSpc>
                        <a:spcBef>
                          <a:spcPts val="0"/>
                        </a:spcBef>
                        <a:spcAft>
                          <a:spcPts val="0"/>
                        </a:spcAft>
                      </a:pPr>
                      <a:r>
                        <a:rPr lang="en-GB" sz="1400">
                          <a:solidFill>
                            <a:srgbClr val="000000"/>
                          </a:solidFill>
                          <a:latin typeface="Calibri"/>
                          <a:ea typeface="Times New Roman"/>
                          <a:cs typeface="Times New Roman"/>
                        </a:rPr>
                        <a:t>RackSolutions</a:t>
                      </a:r>
                      <a:endParaRPr lang="en-GB" sz="1400">
                        <a:latin typeface="Calibri"/>
                        <a:ea typeface="Times New Roman"/>
                        <a:cs typeface="Times New Roman"/>
                      </a:endParaRPr>
                    </a:p>
                  </a:txBody>
                  <a:tcPr marL="57076" marR="57076" marT="0" marB="0" anchor="b">
                    <a:lnL>
                      <a:noFill/>
                    </a:lnL>
                    <a:lnR>
                      <a:noFill/>
                    </a:lnR>
                    <a:lnT>
                      <a:noFill/>
                    </a:lnT>
                    <a:lnB>
                      <a:noFill/>
                    </a:lnB>
                  </a:tcPr>
                </a:tc>
                <a:tc>
                  <a:txBody>
                    <a:bodyPr/>
                    <a:lstStyle/>
                    <a:p>
                      <a:pPr marL="0" marR="0">
                        <a:lnSpc>
                          <a:spcPct val="115000"/>
                        </a:lnSpc>
                        <a:spcBef>
                          <a:spcPts val="0"/>
                        </a:spcBef>
                        <a:spcAft>
                          <a:spcPts val="0"/>
                        </a:spcAft>
                      </a:pPr>
                      <a:r>
                        <a:rPr lang="en-GB" sz="1400">
                          <a:solidFill>
                            <a:srgbClr val="000000"/>
                          </a:solidFill>
                          <a:latin typeface="Calibri"/>
                          <a:ea typeface="Times New Roman"/>
                          <a:cs typeface="Times New Roman"/>
                        </a:rPr>
                        <a:t>(RackSolutions, 2019)</a:t>
                      </a:r>
                      <a:endParaRPr lang="en-GB" sz="1400">
                        <a:latin typeface="Calibri"/>
                        <a:ea typeface="Times New Roman"/>
                        <a:cs typeface="Times New Roman"/>
                      </a:endParaRPr>
                    </a:p>
                  </a:txBody>
                  <a:tcPr marL="57076" marR="57076" marT="0" marB="0" anchor="b">
                    <a:lnL>
                      <a:noFill/>
                    </a:lnL>
                    <a:lnR>
                      <a:noFill/>
                    </a:lnR>
                    <a:lnT>
                      <a:noFill/>
                    </a:lnT>
                    <a:lnB>
                      <a:noFill/>
                    </a:lnB>
                  </a:tcPr>
                </a:tc>
                <a:extLst>
                  <a:ext uri="{0D108BD9-81ED-4DB2-BD59-A6C34878D82A}">
                    <a16:rowId xmlns:a16="http://schemas.microsoft.com/office/drawing/2014/main" val="10003"/>
                  </a:ext>
                </a:extLst>
              </a:tr>
              <a:tr h="160446">
                <a:tc>
                  <a:txBody>
                    <a:bodyPr/>
                    <a:lstStyle/>
                    <a:p>
                      <a:pPr marL="0" marR="0">
                        <a:lnSpc>
                          <a:spcPct val="115000"/>
                        </a:lnSpc>
                        <a:spcBef>
                          <a:spcPts val="0"/>
                        </a:spcBef>
                        <a:spcAft>
                          <a:spcPts val="0"/>
                        </a:spcAft>
                      </a:pPr>
                      <a:r>
                        <a:rPr lang="en-GB" sz="1400">
                          <a:solidFill>
                            <a:srgbClr val="000000"/>
                          </a:solidFill>
                          <a:latin typeface="Calibri"/>
                          <a:ea typeface="Times New Roman"/>
                          <a:cs typeface="Times New Roman"/>
                        </a:rPr>
                        <a:t>Media players</a:t>
                      </a:r>
                      <a:endParaRPr lang="en-GB" sz="1400">
                        <a:latin typeface="Calibri"/>
                        <a:ea typeface="Times New Roman"/>
                        <a:cs typeface="Times New Roman"/>
                      </a:endParaRPr>
                    </a:p>
                  </a:txBody>
                  <a:tcPr marL="57076" marR="57076" marT="0" marB="0" anchor="b">
                    <a:lnL>
                      <a:noFill/>
                    </a:lnL>
                    <a:lnR>
                      <a:noFill/>
                    </a:lnR>
                    <a:lnT>
                      <a:noFill/>
                    </a:lnT>
                    <a:lnB>
                      <a:noFill/>
                    </a:lnB>
                  </a:tcPr>
                </a:tc>
                <a:tc>
                  <a:txBody>
                    <a:bodyPr/>
                    <a:lstStyle/>
                    <a:p>
                      <a:pPr marL="0" marR="0">
                        <a:lnSpc>
                          <a:spcPct val="115000"/>
                        </a:lnSpc>
                        <a:spcBef>
                          <a:spcPts val="0"/>
                        </a:spcBef>
                        <a:spcAft>
                          <a:spcPts val="0"/>
                        </a:spcAft>
                      </a:pPr>
                      <a:r>
                        <a:rPr lang="en-GB" sz="1400">
                          <a:solidFill>
                            <a:srgbClr val="000000"/>
                          </a:solidFill>
                          <a:latin typeface="Calibri"/>
                          <a:ea typeface="Times New Roman"/>
                          <a:cs typeface="Times New Roman"/>
                        </a:rPr>
                        <a:t>£150</a:t>
                      </a:r>
                      <a:endParaRPr lang="en-GB" sz="1400">
                        <a:latin typeface="Calibri"/>
                        <a:ea typeface="Times New Roman"/>
                        <a:cs typeface="Times New Roman"/>
                      </a:endParaRPr>
                    </a:p>
                  </a:txBody>
                  <a:tcPr marL="57076" marR="57076" marT="0" marB="0" anchor="b">
                    <a:lnL>
                      <a:noFill/>
                    </a:lnL>
                    <a:lnR>
                      <a:noFill/>
                    </a:lnR>
                    <a:lnT>
                      <a:noFill/>
                    </a:lnT>
                    <a:lnB>
                      <a:noFill/>
                    </a:lnB>
                  </a:tcPr>
                </a:tc>
                <a:tc>
                  <a:txBody>
                    <a:bodyPr/>
                    <a:lstStyle/>
                    <a:p>
                      <a:pPr marL="0" marR="0">
                        <a:lnSpc>
                          <a:spcPct val="115000"/>
                        </a:lnSpc>
                        <a:spcBef>
                          <a:spcPts val="0"/>
                        </a:spcBef>
                        <a:spcAft>
                          <a:spcPts val="0"/>
                        </a:spcAft>
                      </a:pPr>
                      <a:r>
                        <a:rPr lang="en-GB" sz="1400">
                          <a:solidFill>
                            <a:srgbClr val="000000"/>
                          </a:solidFill>
                          <a:latin typeface="Calibri"/>
                          <a:ea typeface="Times New Roman"/>
                          <a:cs typeface="Times New Roman"/>
                        </a:rPr>
                        <a:t>BrightSign LS424 1080p </a:t>
                      </a:r>
                      <a:endParaRPr lang="en-GB" sz="1400">
                        <a:latin typeface="Calibri"/>
                        <a:ea typeface="Times New Roman"/>
                        <a:cs typeface="Times New Roman"/>
                      </a:endParaRPr>
                    </a:p>
                  </a:txBody>
                  <a:tcPr marL="57076" marR="57076" marT="0" marB="0" anchor="b">
                    <a:lnL>
                      <a:noFill/>
                    </a:lnL>
                    <a:lnR>
                      <a:noFill/>
                    </a:lnR>
                    <a:lnT>
                      <a:noFill/>
                    </a:lnT>
                    <a:lnB>
                      <a:noFill/>
                    </a:lnB>
                  </a:tcPr>
                </a:tc>
                <a:tc>
                  <a:txBody>
                    <a:bodyPr/>
                    <a:lstStyle/>
                    <a:p>
                      <a:pPr marL="0" marR="0">
                        <a:lnSpc>
                          <a:spcPct val="115000"/>
                        </a:lnSpc>
                        <a:spcBef>
                          <a:spcPts val="0"/>
                        </a:spcBef>
                        <a:spcAft>
                          <a:spcPts val="0"/>
                        </a:spcAft>
                      </a:pPr>
                      <a:r>
                        <a:rPr lang="en-GB" sz="1400">
                          <a:solidFill>
                            <a:srgbClr val="000000"/>
                          </a:solidFill>
                          <a:latin typeface="Calibri"/>
                          <a:ea typeface="Times New Roman"/>
                          <a:cs typeface="Times New Roman"/>
                        </a:rPr>
                        <a:t>JP UK</a:t>
                      </a:r>
                      <a:endParaRPr lang="en-GB" sz="1400">
                        <a:latin typeface="Calibri"/>
                        <a:ea typeface="Times New Roman"/>
                        <a:cs typeface="Times New Roman"/>
                      </a:endParaRPr>
                    </a:p>
                  </a:txBody>
                  <a:tcPr marL="57076" marR="57076" marT="0" marB="0" anchor="b">
                    <a:lnL>
                      <a:noFill/>
                    </a:lnL>
                    <a:lnR>
                      <a:noFill/>
                    </a:lnR>
                    <a:lnT>
                      <a:noFill/>
                    </a:lnT>
                    <a:lnB>
                      <a:noFill/>
                    </a:lnB>
                  </a:tcPr>
                </a:tc>
                <a:tc>
                  <a:txBody>
                    <a:bodyPr/>
                    <a:lstStyle/>
                    <a:p>
                      <a:pPr marL="0" marR="0">
                        <a:lnSpc>
                          <a:spcPct val="115000"/>
                        </a:lnSpc>
                        <a:spcBef>
                          <a:spcPts val="0"/>
                        </a:spcBef>
                        <a:spcAft>
                          <a:spcPts val="0"/>
                        </a:spcAft>
                      </a:pPr>
                      <a:r>
                        <a:rPr lang="en-GB" sz="1400">
                          <a:solidFill>
                            <a:srgbClr val="000000"/>
                          </a:solidFill>
                          <a:latin typeface="Calibri"/>
                          <a:ea typeface="Times New Roman"/>
                          <a:cs typeface="Times New Roman"/>
                        </a:rPr>
                        <a:t>(JP-UK, 2019)</a:t>
                      </a:r>
                      <a:endParaRPr lang="en-GB" sz="1400">
                        <a:latin typeface="Calibri"/>
                        <a:ea typeface="Times New Roman"/>
                        <a:cs typeface="Times New Roman"/>
                      </a:endParaRPr>
                    </a:p>
                  </a:txBody>
                  <a:tcPr marL="57076" marR="57076" marT="0" marB="0" anchor="b">
                    <a:lnL>
                      <a:noFill/>
                    </a:lnL>
                    <a:lnR>
                      <a:noFill/>
                    </a:lnR>
                    <a:lnT>
                      <a:noFill/>
                    </a:lnT>
                    <a:lnB>
                      <a:noFill/>
                    </a:lnB>
                  </a:tcPr>
                </a:tc>
                <a:extLst>
                  <a:ext uri="{0D108BD9-81ED-4DB2-BD59-A6C34878D82A}">
                    <a16:rowId xmlns:a16="http://schemas.microsoft.com/office/drawing/2014/main" val="10004"/>
                  </a:ext>
                </a:extLst>
              </a:tr>
              <a:tr h="160446">
                <a:tc>
                  <a:txBody>
                    <a:bodyPr/>
                    <a:lstStyle/>
                    <a:p>
                      <a:pPr marL="0" marR="0">
                        <a:lnSpc>
                          <a:spcPct val="115000"/>
                        </a:lnSpc>
                        <a:spcBef>
                          <a:spcPts val="0"/>
                        </a:spcBef>
                        <a:spcAft>
                          <a:spcPts val="0"/>
                        </a:spcAft>
                      </a:pPr>
                      <a:r>
                        <a:rPr lang="en-GB" sz="1400">
                          <a:solidFill>
                            <a:srgbClr val="000000"/>
                          </a:solidFill>
                          <a:latin typeface="Calibri"/>
                          <a:ea typeface="Times New Roman"/>
                          <a:cs typeface="Times New Roman"/>
                        </a:rPr>
                        <a:t>Software licensing fee</a:t>
                      </a:r>
                      <a:endParaRPr lang="en-GB" sz="1400">
                        <a:latin typeface="Calibri"/>
                        <a:ea typeface="Times New Roman"/>
                        <a:cs typeface="Times New Roman"/>
                      </a:endParaRPr>
                    </a:p>
                  </a:txBody>
                  <a:tcPr marL="57076" marR="57076" marT="0" marB="0" anchor="b">
                    <a:lnL>
                      <a:noFill/>
                    </a:lnL>
                    <a:lnR>
                      <a:noFill/>
                    </a:lnR>
                    <a:lnT>
                      <a:noFill/>
                    </a:lnT>
                    <a:lnB>
                      <a:noFill/>
                    </a:lnB>
                  </a:tcPr>
                </a:tc>
                <a:tc>
                  <a:txBody>
                    <a:bodyPr/>
                    <a:lstStyle/>
                    <a:p>
                      <a:pPr marL="0" marR="0">
                        <a:lnSpc>
                          <a:spcPct val="115000"/>
                        </a:lnSpc>
                        <a:spcBef>
                          <a:spcPts val="0"/>
                        </a:spcBef>
                        <a:spcAft>
                          <a:spcPts val="0"/>
                        </a:spcAft>
                      </a:pPr>
                      <a:r>
                        <a:rPr lang="en-GB" sz="1400" dirty="0">
                          <a:solidFill>
                            <a:srgbClr val="000000"/>
                          </a:solidFill>
                          <a:latin typeface="Calibri"/>
                          <a:ea typeface="Times New Roman"/>
                          <a:cs typeface="Times New Roman"/>
                        </a:rPr>
                        <a:t>£216 </a:t>
                      </a:r>
                      <a:endParaRPr lang="en-GB" sz="1400" dirty="0">
                        <a:latin typeface="Calibri"/>
                        <a:ea typeface="Times New Roman"/>
                        <a:cs typeface="Times New Roman"/>
                      </a:endParaRPr>
                    </a:p>
                  </a:txBody>
                  <a:tcPr marL="57076" marR="57076" marT="0" marB="0" anchor="b">
                    <a:lnL>
                      <a:noFill/>
                    </a:lnL>
                    <a:lnR>
                      <a:noFill/>
                    </a:lnR>
                    <a:lnT>
                      <a:noFill/>
                    </a:lnT>
                    <a:lnB>
                      <a:noFill/>
                    </a:lnB>
                  </a:tcPr>
                </a:tc>
                <a:tc>
                  <a:txBody>
                    <a:bodyPr/>
                    <a:lstStyle/>
                    <a:p>
                      <a:pPr marL="0" marR="0">
                        <a:lnSpc>
                          <a:spcPct val="115000"/>
                        </a:lnSpc>
                        <a:spcBef>
                          <a:spcPts val="0"/>
                        </a:spcBef>
                        <a:spcAft>
                          <a:spcPts val="0"/>
                        </a:spcAft>
                      </a:pPr>
                      <a:r>
                        <a:rPr lang="en-GB" sz="1400">
                          <a:solidFill>
                            <a:srgbClr val="000000"/>
                          </a:solidFill>
                          <a:latin typeface="Calibri"/>
                          <a:ea typeface="Times New Roman"/>
                          <a:cs typeface="Times New Roman"/>
                        </a:rPr>
                        <a:t>Signage Software</a:t>
                      </a:r>
                      <a:endParaRPr lang="en-GB" sz="1400">
                        <a:latin typeface="Calibri"/>
                        <a:ea typeface="Times New Roman"/>
                        <a:cs typeface="Times New Roman"/>
                      </a:endParaRPr>
                    </a:p>
                  </a:txBody>
                  <a:tcPr marL="57076" marR="57076" marT="0" marB="0" anchor="b">
                    <a:lnL>
                      <a:noFill/>
                    </a:lnL>
                    <a:lnR>
                      <a:noFill/>
                    </a:lnR>
                    <a:lnT>
                      <a:noFill/>
                    </a:lnT>
                    <a:lnB>
                      <a:noFill/>
                    </a:lnB>
                  </a:tcPr>
                </a:tc>
                <a:tc>
                  <a:txBody>
                    <a:bodyPr/>
                    <a:lstStyle/>
                    <a:p>
                      <a:pPr marL="0" marR="0">
                        <a:lnSpc>
                          <a:spcPct val="115000"/>
                        </a:lnSpc>
                        <a:spcBef>
                          <a:spcPts val="0"/>
                        </a:spcBef>
                        <a:spcAft>
                          <a:spcPts val="0"/>
                        </a:spcAft>
                      </a:pPr>
                      <a:r>
                        <a:rPr lang="en-GB" sz="1400">
                          <a:solidFill>
                            <a:srgbClr val="000000"/>
                          </a:solidFill>
                          <a:latin typeface="Calibri"/>
                          <a:ea typeface="Times New Roman"/>
                          <a:cs typeface="Times New Roman"/>
                        </a:rPr>
                        <a:t>Digital Enterprise</a:t>
                      </a:r>
                      <a:endParaRPr lang="en-GB" sz="1400">
                        <a:latin typeface="Calibri"/>
                        <a:ea typeface="Times New Roman"/>
                        <a:cs typeface="Times New Roman"/>
                      </a:endParaRPr>
                    </a:p>
                  </a:txBody>
                  <a:tcPr marL="57076" marR="57076" marT="0" marB="0" anchor="b">
                    <a:lnL>
                      <a:noFill/>
                    </a:lnL>
                    <a:lnR>
                      <a:noFill/>
                    </a:lnR>
                    <a:lnT>
                      <a:noFill/>
                    </a:lnT>
                    <a:lnB>
                      <a:noFill/>
                    </a:lnB>
                  </a:tcPr>
                </a:tc>
                <a:tc>
                  <a:txBody>
                    <a:bodyPr/>
                    <a:lstStyle/>
                    <a:p>
                      <a:pPr marL="0" marR="0">
                        <a:lnSpc>
                          <a:spcPct val="115000"/>
                        </a:lnSpc>
                        <a:spcBef>
                          <a:spcPts val="0"/>
                        </a:spcBef>
                        <a:spcAft>
                          <a:spcPts val="0"/>
                        </a:spcAft>
                      </a:pPr>
                      <a:r>
                        <a:rPr lang="en-GB" sz="1400" dirty="0">
                          <a:solidFill>
                            <a:srgbClr val="000000"/>
                          </a:solidFill>
                          <a:latin typeface="Calibri"/>
                          <a:ea typeface="Times New Roman"/>
                          <a:cs typeface="Times New Roman"/>
                        </a:rPr>
                        <a:t>(</a:t>
                      </a:r>
                      <a:r>
                        <a:rPr lang="en-GB" sz="1400" dirty="0" err="1">
                          <a:solidFill>
                            <a:srgbClr val="000000"/>
                          </a:solidFill>
                          <a:latin typeface="Calibri"/>
                          <a:ea typeface="Times New Roman"/>
                          <a:cs typeface="Times New Roman"/>
                        </a:rPr>
                        <a:t>TrouDigital</a:t>
                      </a:r>
                      <a:r>
                        <a:rPr lang="en-GB" sz="1400" dirty="0">
                          <a:solidFill>
                            <a:srgbClr val="000000"/>
                          </a:solidFill>
                          <a:latin typeface="Calibri"/>
                          <a:ea typeface="Times New Roman"/>
                          <a:cs typeface="Times New Roman"/>
                        </a:rPr>
                        <a:t>, 2019)</a:t>
                      </a:r>
                      <a:endParaRPr lang="en-GB" sz="1400" dirty="0">
                        <a:latin typeface="Calibri"/>
                        <a:ea typeface="Times New Roman"/>
                        <a:cs typeface="Times New Roman"/>
                      </a:endParaRPr>
                    </a:p>
                  </a:txBody>
                  <a:tcPr marL="57076" marR="57076" marT="0" marB="0" anchor="b">
                    <a:lnL>
                      <a:noFill/>
                    </a:lnL>
                    <a:lnR>
                      <a:noFill/>
                    </a:lnR>
                    <a:lnT>
                      <a:noFill/>
                    </a:lnT>
                    <a:lnB>
                      <a:noFill/>
                    </a:lnB>
                  </a:tcPr>
                </a:tc>
                <a:extLst>
                  <a:ext uri="{0D108BD9-81ED-4DB2-BD59-A6C34878D82A}">
                    <a16:rowId xmlns:a16="http://schemas.microsoft.com/office/drawing/2014/main" val="10005"/>
                  </a:ext>
                </a:extLst>
              </a:tr>
              <a:tr h="160446">
                <a:tc>
                  <a:txBody>
                    <a:bodyPr/>
                    <a:lstStyle/>
                    <a:p>
                      <a:pPr marL="0" marR="0">
                        <a:lnSpc>
                          <a:spcPct val="115000"/>
                        </a:lnSpc>
                        <a:spcBef>
                          <a:spcPts val="0"/>
                        </a:spcBef>
                        <a:spcAft>
                          <a:spcPts val="0"/>
                        </a:spcAft>
                      </a:pPr>
                      <a:r>
                        <a:rPr lang="en-GB" sz="1400" dirty="0">
                          <a:solidFill>
                            <a:srgbClr val="000000"/>
                          </a:solidFill>
                          <a:latin typeface="Calibri"/>
                          <a:ea typeface="Times New Roman"/>
                          <a:cs typeface="Times New Roman"/>
                        </a:rPr>
                        <a:t>Installation</a:t>
                      </a:r>
                      <a:endParaRPr lang="en-GB" sz="1400" dirty="0">
                        <a:latin typeface="Calibri"/>
                        <a:ea typeface="Times New Roman"/>
                        <a:cs typeface="Times New Roman"/>
                      </a:endParaRPr>
                    </a:p>
                  </a:txBody>
                  <a:tcPr marL="57076" marR="57076" marT="0" marB="0" anchor="b">
                    <a:lnL>
                      <a:noFill/>
                    </a:lnL>
                    <a:lnR>
                      <a:noFill/>
                    </a:lnR>
                    <a:lnT>
                      <a:noFill/>
                    </a:lnT>
                    <a:lnB>
                      <a:noFill/>
                    </a:lnB>
                  </a:tcPr>
                </a:tc>
                <a:tc>
                  <a:txBody>
                    <a:bodyPr/>
                    <a:lstStyle/>
                    <a:p>
                      <a:pPr marL="0" marR="0">
                        <a:lnSpc>
                          <a:spcPct val="115000"/>
                        </a:lnSpc>
                        <a:spcBef>
                          <a:spcPts val="0"/>
                        </a:spcBef>
                        <a:spcAft>
                          <a:spcPts val="0"/>
                        </a:spcAft>
                      </a:pPr>
                      <a:r>
                        <a:rPr lang="en-GB" sz="1400" dirty="0">
                          <a:solidFill>
                            <a:srgbClr val="000000"/>
                          </a:solidFill>
                          <a:latin typeface="Calibri"/>
                          <a:ea typeface="Times New Roman"/>
                          <a:cs typeface="Times New Roman"/>
                        </a:rPr>
                        <a:t>£150</a:t>
                      </a:r>
                      <a:endParaRPr lang="en-GB" sz="1400" dirty="0">
                        <a:latin typeface="Calibri"/>
                        <a:ea typeface="Times New Roman"/>
                        <a:cs typeface="Times New Roman"/>
                      </a:endParaRPr>
                    </a:p>
                  </a:txBody>
                  <a:tcPr marL="57076" marR="57076" marT="0" marB="0" anchor="b">
                    <a:lnL>
                      <a:noFill/>
                    </a:lnL>
                    <a:lnR>
                      <a:noFill/>
                    </a:lnR>
                    <a:lnT>
                      <a:noFill/>
                    </a:lnT>
                    <a:lnB>
                      <a:noFill/>
                    </a:lnB>
                  </a:tcPr>
                </a:tc>
                <a:tc>
                  <a:txBody>
                    <a:bodyPr/>
                    <a:lstStyle/>
                    <a:p>
                      <a:pPr marL="0" marR="0">
                        <a:lnSpc>
                          <a:spcPct val="115000"/>
                        </a:lnSpc>
                        <a:spcBef>
                          <a:spcPts val="0"/>
                        </a:spcBef>
                        <a:spcAft>
                          <a:spcPts val="0"/>
                        </a:spcAft>
                      </a:pPr>
                      <a:r>
                        <a:rPr lang="en-GB" sz="1400">
                          <a:solidFill>
                            <a:srgbClr val="000000"/>
                          </a:solidFill>
                          <a:latin typeface="Calibri"/>
                          <a:ea typeface="Times New Roman"/>
                          <a:cs typeface="Times New Roman"/>
                        </a:rPr>
                        <a:t>Display Installation</a:t>
                      </a:r>
                      <a:endParaRPr lang="en-GB" sz="1400">
                        <a:latin typeface="Calibri"/>
                        <a:ea typeface="Times New Roman"/>
                        <a:cs typeface="Times New Roman"/>
                      </a:endParaRPr>
                    </a:p>
                  </a:txBody>
                  <a:tcPr marL="57076" marR="57076" marT="0" marB="0" anchor="b">
                    <a:lnL>
                      <a:noFill/>
                    </a:lnL>
                    <a:lnR>
                      <a:noFill/>
                    </a:lnR>
                    <a:lnT>
                      <a:noFill/>
                    </a:lnT>
                    <a:lnB>
                      <a:noFill/>
                    </a:lnB>
                  </a:tcPr>
                </a:tc>
                <a:tc>
                  <a:txBody>
                    <a:bodyPr/>
                    <a:lstStyle/>
                    <a:p>
                      <a:pPr marL="0" marR="0">
                        <a:lnSpc>
                          <a:spcPct val="115000"/>
                        </a:lnSpc>
                        <a:spcBef>
                          <a:spcPts val="0"/>
                        </a:spcBef>
                        <a:spcAft>
                          <a:spcPts val="0"/>
                        </a:spcAft>
                      </a:pPr>
                      <a:r>
                        <a:rPr lang="en-GB" sz="1400">
                          <a:solidFill>
                            <a:srgbClr val="000000"/>
                          </a:solidFill>
                          <a:latin typeface="Calibri"/>
                          <a:ea typeface="Times New Roman"/>
                          <a:cs typeface="Times New Roman"/>
                        </a:rPr>
                        <a:t>Digital Solutions</a:t>
                      </a:r>
                      <a:endParaRPr lang="en-GB" sz="1400">
                        <a:latin typeface="Calibri"/>
                        <a:ea typeface="Times New Roman"/>
                        <a:cs typeface="Times New Roman"/>
                      </a:endParaRPr>
                    </a:p>
                  </a:txBody>
                  <a:tcPr marL="57076" marR="57076" marT="0" marB="0" anchor="b">
                    <a:lnL>
                      <a:noFill/>
                    </a:lnL>
                    <a:lnR>
                      <a:noFill/>
                    </a:lnR>
                    <a:lnT>
                      <a:noFill/>
                    </a:lnT>
                    <a:lnB>
                      <a:noFill/>
                    </a:lnB>
                  </a:tcPr>
                </a:tc>
                <a:tc>
                  <a:txBody>
                    <a:bodyPr/>
                    <a:lstStyle/>
                    <a:p>
                      <a:pPr marL="0" marR="0">
                        <a:lnSpc>
                          <a:spcPct val="115000"/>
                        </a:lnSpc>
                        <a:spcBef>
                          <a:spcPts val="0"/>
                        </a:spcBef>
                        <a:spcAft>
                          <a:spcPts val="0"/>
                        </a:spcAft>
                      </a:pPr>
                      <a:r>
                        <a:rPr lang="en-GB" sz="1400" dirty="0">
                          <a:solidFill>
                            <a:srgbClr val="000000"/>
                          </a:solidFill>
                          <a:latin typeface="Calibri"/>
                          <a:ea typeface="Times New Roman"/>
                          <a:cs typeface="Times New Roman"/>
                        </a:rPr>
                        <a:t>Assumption/Online Based</a:t>
                      </a:r>
                      <a:endParaRPr lang="en-GB" sz="1400" dirty="0">
                        <a:latin typeface="Calibri"/>
                        <a:ea typeface="Times New Roman"/>
                        <a:cs typeface="Times New Roman"/>
                      </a:endParaRPr>
                    </a:p>
                  </a:txBody>
                  <a:tcPr marL="57076" marR="57076" marT="0" marB="0" anchor="b">
                    <a:lnL>
                      <a:noFill/>
                    </a:lnL>
                    <a:lnR>
                      <a:noFill/>
                    </a:lnR>
                    <a:lnT>
                      <a:noFill/>
                    </a:lnT>
                    <a:lnB>
                      <a:noFill/>
                    </a:lnB>
                  </a:tcPr>
                </a:tc>
                <a:extLst>
                  <a:ext uri="{0D108BD9-81ED-4DB2-BD59-A6C34878D82A}">
                    <a16:rowId xmlns:a16="http://schemas.microsoft.com/office/drawing/2014/main" val="10006"/>
                  </a:ext>
                </a:extLst>
              </a:tr>
              <a:tr h="160446">
                <a:tc>
                  <a:txBody>
                    <a:bodyPr/>
                    <a:lstStyle/>
                    <a:p>
                      <a:pPr marL="0" marR="0">
                        <a:lnSpc>
                          <a:spcPct val="115000"/>
                        </a:lnSpc>
                        <a:spcBef>
                          <a:spcPts val="0"/>
                        </a:spcBef>
                        <a:spcAft>
                          <a:spcPts val="0"/>
                        </a:spcAft>
                      </a:pPr>
                      <a:r>
                        <a:rPr lang="en-GB" sz="1400" dirty="0">
                          <a:solidFill>
                            <a:srgbClr val="000000"/>
                          </a:solidFill>
                          <a:latin typeface="Calibri"/>
                          <a:ea typeface="Times New Roman"/>
                          <a:cs typeface="Times New Roman"/>
                        </a:rPr>
                        <a:t>Content Development</a:t>
                      </a:r>
                      <a:endParaRPr lang="en-GB" sz="1400" dirty="0">
                        <a:latin typeface="Calibri"/>
                        <a:ea typeface="Times New Roman"/>
                        <a:cs typeface="Times New Roman"/>
                      </a:endParaRPr>
                    </a:p>
                  </a:txBody>
                  <a:tcPr marL="57076" marR="57076" marT="0" marB="0" anchor="b">
                    <a:lnL>
                      <a:noFill/>
                    </a:lnL>
                    <a:lnR>
                      <a:noFill/>
                    </a:lnR>
                    <a:lnT>
                      <a:noFill/>
                    </a:lnT>
                    <a:lnB>
                      <a:noFill/>
                    </a:lnB>
                  </a:tcPr>
                </a:tc>
                <a:tc>
                  <a:txBody>
                    <a:bodyPr/>
                    <a:lstStyle/>
                    <a:p>
                      <a:pPr marL="0" marR="0">
                        <a:lnSpc>
                          <a:spcPct val="115000"/>
                        </a:lnSpc>
                        <a:spcBef>
                          <a:spcPts val="0"/>
                        </a:spcBef>
                        <a:spcAft>
                          <a:spcPts val="0"/>
                        </a:spcAft>
                      </a:pPr>
                      <a:r>
                        <a:rPr lang="en-GB" sz="1400" dirty="0">
                          <a:solidFill>
                            <a:srgbClr val="000000"/>
                          </a:solidFill>
                          <a:latin typeface="Calibri"/>
                          <a:ea typeface="Times New Roman"/>
                          <a:cs typeface="Times New Roman"/>
                        </a:rPr>
                        <a:t>£200</a:t>
                      </a:r>
                      <a:endParaRPr lang="en-GB" sz="1400" dirty="0">
                        <a:latin typeface="Calibri"/>
                        <a:ea typeface="Times New Roman"/>
                        <a:cs typeface="Times New Roman"/>
                      </a:endParaRPr>
                    </a:p>
                  </a:txBody>
                  <a:tcPr marL="57076" marR="57076" marT="0" marB="0" anchor="b">
                    <a:lnL>
                      <a:noFill/>
                    </a:lnL>
                    <a:lnR>
                      <a:noFill/>
                    </a:lnR>
                    <a:lnT>
                      <a:noFill/>
                    </a:lnT>
                    <a:lnB>
                      <a:noFill/>
                    </a:lnB>
                  </a:tcPr>
                </a:tc>
                <a:tc>
                  <a:txBody>
                    <a:bodyPr/>
                    <a:lstStyle/>
                    <a:p>
                      <a:pPr marL="0" marR="0">
                        <a:lnSpc>
                          <a:spcPct val="115000"/>
                        </a:lnSpc>
                        <a:spcBef>
                          <a:spcPts val="0"/>
                        </a:spcBef>
                        <a:spcAft>
                          <a:spcPts val="0"/>
                        </a:spcAft>
                      </a:pPr>
                      <a:r>
                        <a:rPr lang="en-GB" sz="1400">
                          <a:solidFill>
                            <a:srgbClr val="000000"/>
                          </a:solidFill>
                          <a:latin typeface="Calibri"/>
                          <a:ea typeface="Times New Roman"/>
                          <a:cs typeface="Times New Roman"/>
                        </a:rPr>
                        <a:t>Digital Contents</a:t>
                      </a:r>
                      <a:endParaRPr lang="en-GB" sz="1400">
                        <a:latin typeface="Calibri"/>
                        <a:ea typeface="Times New Roman"/>
                        <a:cs typeface="Times New Roman"/>
                      </a:endParaRPr>
                    </a:p>
                  </a:txBody>
                  <a:tcPr marL="57076" marR="57076" marT="0" marB="0" anchor="b">
                    <a:lnL>
                      <a:noFill/>
                    </a:lnL>
                    <a:lnR>
                      <a:noFill/>
                    </a:lnR>
                    <a:lnT>
                      <a:noFill/>
                    </a:lnT>
                    <a:lnB>
                      <a:noFill/>
                    </a:lnB>
                  </a:tcPr>
                </a:tc>
                <a:tc>
                  <a:txBody>
                    <a:bodyPr/>
                    <a:lstStyle/>
                    <a:p>
                      <a:pPr marL="0" marR="0">
                        <a:lnSpc>
                          <a:spcPct val="115000"/>
                        </a:lnSpc>
                        <a:spcBef>
                          <a:spcPts val="0"/>
                        </a:spcBef>
                        <a:spcAft>
                          <a:spcPts val="0"/>
                        </a:spcAft>
                      </a:pPr>
                      <a:r>
                        <a:rPr lang="en-GB" sz="1400">
                          <a:solidFill>
                            <a:srgbClr val="000000"/>
                          </a:solidFill>
                          <a:latin typeface="Calibri"/>
                          <a:ea typeface="Times New Roman"/>
                          <a:cs typeface="Times New Roman"/>
                        </a:rPr>
                        <a:t>Ken White Signs</a:t>
                      </a:r>
                      <a:endParaRPr lang="en-GB" sz="1400">
                        <a:latin typeface="Calibri"/>
                        <a:ea typeface="Times New Roman"/>
                        <a:cs typeface="Times New Roman"/>
                      </a:endParaRPr>
                    </a:p>
                  </a:txBody>
                  <a:tcPr marL="57076" marR="57076" marT="0" marB="0" anchor="b">
                    <a:lnL>
                      <a:noFill/>
                    </a:lnL>
                    <a:lnR>
                      <a:noFill/>
                    </a:lnR>
                    <a:lnT>
                      <a:noFill/>
                    </a:lnT>
                    <a:lnB>
                      <a:noFill/>
                    </a:lnB>
                  </a:tcPr>
                </a:tc>
                <a:tc>
                  <a:txBody>
                    <a:bodyPr/>
                    <a:lstStyle/>
                    <a:p>
                      <a:pPr marL="0" marR="0">
                        <a:lnSpc>
                          <a:spcPct val="115000"/>
                        </a:lnSpc>
                        <a:spcBef>
                          <a:spcPts val="0"/>
                        </a:spcBef>
                        <a:spcAft>
                          <a:spcPts val="0"/>
                        </a:spcAft>
                      </a:pPr>
                      <a:r>
                        <a:rPr lang="en-GB" sz="1400" dirty="0">
                          <a:solidFill>
                            <a:srgbClr val="000000"/>
                          </a:solidFill>
                          <a:latin typeface="Calibri"/>
                          <a:ea typeface="Times New Roman"/>
                          <a:cs typeface="Times New Roman"/>
                        </a:rPr>
                        <a:t>Assumption/Online Based</a:t>
                      </a:r>
                      <a:endParaRPr lang="en-GB" sz="1400" dirty="0">
                        <a:latin typeface="Calibri"/>
                        <a:ea typeface="Times New Roman"/>
                        <a:cs typeface="Times New Roman"/>
                      </a:endParaRPr>
                    </a:p>
                  </a:txBody>
                  <a:tcPr marL="57076" marR="57076" marT="0" marB="0" anchor="b">
                    <a:lnL>
                      <a:noFill/>
                    </a:lnL>
                    <a:lnR>
                      <a:noFill/>
                    </a:lnR>
                    <a:lnT>
                      <a:noFill/>
                    </a:lnT>
                    <a:lnB>
                      <a:noFill/>
                    </a:lnB>
                  </a:tcPr>
                </a:tc>
                <a:extLst>
                  <a:ext uri="{0D108BD9-81ED-4DB2-BD59-A6C34878D82A}">
                    <a16:rowId xmlns:a16="http://schemas.microsoft.com/office/drawing/2014/main" val="10007"/>
                  </a:ext>
                </a:extLst>
              </a:tr>
              <a:tr h="160446">
                <a:tc>
                  <a:txBody>
                    <a:bodyPr/>
                    <a:lstStyle/>
                    <a:p>
                      <a:pPr marL="0" marR="0">
                        <a:lnSpc>
                          <a:spcPct val="115000"/>
                        </a:lnSpc>
                        <a:spcBef>
                          <a:spcPts val="0"/>
                        </a:spcBef>
                        <a:spcAft>
                          <a:spcPts val="0"/>
                        </a:spcAft>
                      </a:pPr>
                      <a:r>
                        <a:rPr lang="en-GB" sz="1400">
                          <a:solidFill>
                            <a:srgbClr val="000000"/>
                          </a:solidFill>
                          <a:latin typeface="Calibri"/>
                          <a:ea typeface="Times New Roman"/>
                          <a:cs typeface="Times New Roman"/>
                        </a:rPr>
                        <a:t>Computer System</a:t>
                      </a:r>
                      <a:endParaRPr lang="en-GB" sz="1400">
                        <a:latin typeface="Calibri"/>
                        <a:ea typeface="Times New Roman"/>
                        <a:cs typeface="Times New Roman"/>
                      </a:endParaRPr>
                    </a:p>
                  </a:txBody>
                  <a:tcPr marL="57076" marR="57076" marT="0" marB="0" anchor="b">
                    <a:lnL>
                      <a:noFill/>
                    </a:lnL>
                    <a:lnR>
                      <a:noFill/>
                    </a:lnR>
                    <a:lnT>
                      <a:noFill/>
                    </a:lnT>
                    <a:lnB>
                      <a:noFill/>
                    </a:lnB>
                  </a:tcPr>
                </a:tc>
                <a:tc>
                  <a:txBody>
                    <a:bodyPr/>
                    <a:lstStyle/>
                    <a:p>
                      <a:pPr marL="0" marR="0">
                        <a:lnSpc>
                          <a:spcPct val="115000"/>
                        </a:lnSpc>
                        <a:spcBef>
                          <a:spcPts val="0"/>
                        </a:spcBef>
                        <a:spcAft>
                          <a:spcPts val="0"/>
                        </a:spcAft>
                      </a:pPr>
                      <a:r>
                        <a:rPr lang="en-GB" sz="1400">
                          <a:solidFill>
                            <a:srgbClr val="000000"/>
                          </a:solidFill>
                          <a:latin typeface="Calibri"/>
                          <a:ea typeface="Times New Roman"/>
                          <a:cs typeface="Times New Roman"/>
                        </a:rPr>
                        <a:t>£140</a:t>
                      </a:r>
                      <a:endParaRPr lang="en-GB" sz="1400">
                        <a:latin typeface="Calibri"/>
                        <a:ea typeface="Times New Roman"/>
                        <a:cs typeface="Times New Roman"/>
                      </a:endParaRPr>
                    </a:p>
                  </a:txBody>
                  <a:tcPr marL="57076" marR="57076" marT="0" marB="0" anchor="b">
                    <a:lnL>
                      <a:noFill/>
                    </a:lnL>
                    <a:lnR>
                      <a:noFill/>
                    </a:lnR>
                    <a:lnT>
                      <a:noFill/>
                    </a:lnT>
                    <a:lnB>
                      <a:noFill/>
                    </a:lnB>
                  </a:tcPr>
                </a:tc>
                <a:tc>
                  <a:txBody>
                    <a:bodyPr/>
                    <a:lstStyle/>
                    <a:p>
                      <a:pPr marL="0" marR="0">
                        <a:lnSpc>
                          <a:spcPct val="115000"/>
                        </a:lnSpc>
                        <a:spcBef>
                          <a:spcPts val="0"/>
                        </a:spcBef>
                        <a:spcAft>
                          <a:spcPts val="0"/>
                        </a:spcAft>
                      </a:pPr>
                      <a:r>
                        <a:rPr lang="en-GB" sz="1400">
                          <a:solidFill>
                            <a:srgbClr val="000000"/>
                          </a:solidFill>
                          <a:latin typeface="Calibri"/>
                          <a:ea typeface="Times New Roman"/>
                          <a:cs typeface="Times New Roman"/>
                        </a:rPr>
                        <a:t>INTEL i3 8GB 1TB GT710</a:t>
                      </a:r>
                      <a:endParaRPr lang="en-GB" sz="1400">
                        <a:latin typeface="Calibri"/>
                        <a:ea typeface="Times New Roman"/>
                        <a:cs typeface="Times New Roman"/>
                      </a:endParaRPr>
                    </a:p>
                  </a:txBody>
                  <a:tcPr marL="57076" marR="57076" marT="0" marB="0" anchor="b">
                    <a:lnL>
                      <a:noFill/>
                    </a:lnL>
                    <a:lnR>
                      <a:noFill/>
                    </a:lnR>
                    <a:lnT>
                      <a:noFill/>
                    </a:lnT>
                    <a:lnB>
                      <a:noFill/>
                    </a:lnB>
                  </a:tcPr>
                </a:tc>
                <a:tc>
                  <a:txBody>
                    <a:bodyPr/>
                    <a:lstStyle/>
                    <a:p>
                      <a:pPr marL="0" marR="0">
                        <a:lnSpc>
                          <a:spcPct val="115000"/>
                        </a:lnSpc>
                        <a:spcBef>
                          <a:spcPts val="0"/>
                        </a:spcBef>
                        <a:spcAft>
                          <a:spcPts val="0"/>
                        </a:spcAft>
                      </a:pPr>
                      <a:r>
                        <a:rPr lang="en-GB" sz="1400" dirty="0">
                          <a:solidFill>
                            <a:srgbClr val="000000"/>
                          </a:solidFill>
                          <a:latin typeface="Calibri"/>
                          <a:ea typeface="Times New Roman"/>
                          <a:cs typeface="Times New Roman"/>
                        </a:rPr>
                        <a:t>NH TRADING (NW)</a:t>
                      </a:r>
                      <a:endParaRPr lang="en-GB" sz="1400" dirty="0">
                        <a:latin typeface="Calibri"/>
                        <a:ea typeface="Times New Roman"/>
                        <a:cs typeface="Times New Roman"/>
                      </a:endParaRPr>
                    </a:p>
                  </a:txBody>
                  <a:tcPr marL="57076" marR="57076" marT="0" marB="0" anchor="b">
                    <a:lnL>
                      <a:noFill/>
                    </a:lnL>
                    <a:lnR>
                      <a:noFill/>
                    </a:lnR>
                    <a:lnT>
                      <a:noFill/>
                    </a:lnT>
                    <a:lnB>
                      <a:noFill/>
                    </a:lnB>
                  </a:tcPr>
                </a:tc>
                <a:tc>
                  <a:txBody>
                    <a:bodyPr/>
                    <a:lstStyle/>
                    <a:p>
                      <a:pPr marL="0" marR="0">
                        <a:lnSpc>
                          <a:spcPct val="115000"/>
                        </a:lnSpc>
                        <a:spcBef>
                          <a:spcPts val="0"/>
                        </a:spcBef>
                        <a:spcAft>
                          <a:spcPts val="0"/>
                        </a:spcAft>
                      </a:pPr>
                      <a:r>
                        <a:rPr lang="en-GB" sz="1400">
                          <a:solidFill>
                            <a:srgbClr val="000000"/>
                          </a:solidFill>
                          <a:latin typeface="Calibri"/>
                          <a:ea typeface="Times New Roman"/>
                          <a:cs typeface="Times New Roman"/>
                        </a:rPr>
                        <a:t>(Bay, 2019)</a:t>
                      </a:r>
                      <a:endParaRPr lang="en-GB" sz="1400">
                        <a:latin typeface="Calibri"/>
                        <a:ea typeface="Times New Roman"/>
                        <a:cs typeface="Times New Roman"/>
                      </a:endParaRPr>
                    </a:p>
                  </a:txBody>
                  <a:tcPr marL="57076" marR="57076" marT="0" marB="0" anchor="b">
                    <a:lnL>
                      <a:noFill/>
                    </a:lnL>
                    <a:lnR>
                      <a:noFill/>
                    </a:lnR>
                    <a:lnT>
                      <a:noFill/>
                    </a:lnT>
                    <a:lnB>
                      <a:noFill/>
                    </a:lnB>
                  </a:tcPr>
                </a:tc>
                <a:extLst>
                  <a:ext uri="{0D108BD9-81ED-4DB2-BD59-A6C34878D82A}">
                    <a16:rowId xmlns:a16="http://schemas.microsoft.com/office/drawing/2014/main" val="10008"/>
                  </a:ext>
                </a:extLst>
              </a:tr>
              <a:tr h="320892">
                <a:tc>
                  <a:txBody>
                    <a:bodyPr/>
                    <a:lstStyle/>
                    <a:p>
                      <a:pPr marL="0" marR="0">
                        <a:lnSpc>
                          <a:spcPct val="115000"/>
                        </a:lnSpc>
                        <a:spcBef>
                          <a:spcPts val="0"/>
                        </a:spcBef>
                        <a:spcAft>
                          <a:spcPts val="0"/>
                        </a:spcAft>
                      </a:pPr>
                      <a:endParaRPr lang="en-GB" sz="1400" dirty="0">
                        <a:latin typeface="Calibri"/>
                        <a:ea typeface="Times New Roman"/>
                        <a:cs typeface="Times New Roman"/>
                      </a:endParaRPr>
                    </a:p>
                  </a:txBody>
                  <a:tcPr marL="57076" marR="57076" marT="0" marB="0" anchor="b">
                    <a:lnL>
                      <a:noFill/>
                    </a:lnL>
                    <a:lnR>
                      <a:noFill/>
                    </a:lnR>
                    <a:lnT>
                      <a:noFill/>
                    </a:lnT>
                    <a:lnB>
                      <a:noFill/>
                    </a:lnB>
                  </a:tcPr>
                </a:tc>
                <a:tc>
                  <a:txBody>
                    <a:bodyPr/>
                    <a:lstStyle/>
                    <a:p>
                      <a:pPr marL="0" marR="0">
                        <a:lnSpc>
                          <a:spcPct val="115000"/>
                        </a:lnSpc>
                        <a:spcBef>
                          <a:spcPts val="0"/>
                        </a:spcBef>
                        <a:spcAft>
                          <a:spcPts val="0"/>
                        </a:spcAft>
                      </a:pPr>
                      <a:endParaRPr lang="en-GB" sz="1400" dirty="0">
                        <a:solidFill>
                          <a:srgbClr val="000000"/>
                        </a:solidFill>
                        <a:latin typeface="Calibri"/>
                        <a:ea typeface="Times New Roman"/>
                        <a:cs typeface="Times New Roman"/>
                      </a:endParaRPr>
                    </a:p>
                  </a:txBody>
                  <a:tcPr marL="57076" marR="57076" marT="0" marB="0" anchor="b">
                    <a:lnL>
                      <a:noFill/>
                    </a:lnL>
                    <a:lnR>
                      <a:noFill/>
                    </a:lnR>
                    <a:lnT>
                      <a:noFill/>
                    </a:lnT>
                    <a:lnB>
                      <a:noFill/>
                    </a:lnB>
                  </a:tcPr>
                </a:tc>
                <a:tc>
                  <a:txBody>
                    <a:bodyPr/>
                    <a:lstStyle/>
                    <a:p>
                      <a:pPr marL="0" marR="0">
                        <a:lnSpc>
                          <a:spcPct val="115000"/>
                        </a:lnSpc>
                        <a:spcBef>
                          <a:spcPts val="0"/>
                        </a:spcBef>
                        <a:spcAft>
                          <a:spcPts val="0"/>
                        </a:spcAft>
                      </a:pPr>
                      <a:endParaRPr lang="en-GB" sz="1400" dirty="0">
                        <a:latin typeface="Calibri"/>
                        <a:ea typeface="Times New Roman"/>
                        <a:cs typeface="Times New Roman"/>
                      </a:endParaRPr>
                    </a:p>
                  </a:txBody>
                  <a:tcPr marL="57076" marR="57076" marT="0" marB="0" anchor="b">
                    <a:lnL>
                      <a:noFill/>
                    </a:lnL>
                    <a:lnR>
                      <a:noFill/>
                    </a:lnR>
                    <a:lnT>
                      <a:noFill/>
                    </a:lnT>
                    <a:lnB>
                      <a:noFill/>
                    </a:lnB>
                  </a:tcPr>
                </a:tc>
                <a:tc>
                  <a:txBody>
                    <a:bodyPr/>
                    <a:lstStyle/>
                    <a:p>
                      <a:pPr marL="0" marR="0">
                        <a:lnSpc>
                          <a:spcPct val="115000"/>
                        </a:lnSpc>
                        <a:spcBef>
                          <a:spcPts val="0"/>
                        </a:spcBef>
                        <a:spcAft>
                          <a:spcPts val="0"/>
                        </a:spcAft>
                      </a:pPr>
                      <a:endParaRPr lang="en-GB" sz="1400" dirty="0">
                        <a:latin typeface="Calibri"/>
                        <a:ea typeface="Times New Roman"/>
                        <a:cs typeface="Times New Roman"/>
                      </a:endParaRPr>
                    </a:p>
                  </a:txBody>
                  <a:tcPr marL="57076" marR="57076" marT="0" marB="0" anchor="b">
                    <a:lnL>
                      <a:noFill/>
                    </a:lnL>
                    <a:lnR>
                      <a:noFill/>
                    </a:lnR>
                    <a:lnT>
                      <a:noFill/>
                    </a:lnT>
                    <a:lnB>
                      <a:noFill/>
                    </a:lnB>
                  </a:tcPr>
                </a:tc>
                <a:tc>
                  <a:txBody>
                    <a:bodyPr/>
                    <a:lstStyle/>
                    <a:p>
                      <a:pPr marL="0" marR="0">
                        <a:lnSpc>
                          <a:spcPct val="115000"/>
                        </a:lnSpc>
                        <a:spcBef>
                          <a:spcPts val="0"/>
                        </a:spcBef>
                        <a:spcAft>
                          <a:spcPts val="0"/>
                        </a:spcAft>
                      </a:pPr>
                      <a:endParaRPr lang="en-GB" sz="1400" dirty="0">
                        <a:latin typeface="Calibri"/>
                        <a:ea typeface="Times New Roman"/>
                        <a:cs typeface="Times New Roman"/>
                      </a:endParaRPr>
                    </a:p>
                  </a:txBody>
                  <a:tcPr marL="57076" marR="57076" marT="0" marB="0" anchor="b">
                    <a:lnL>
                      <a:noFill/>
                    </a:lnL>
                    <a:lnR>
                      <a:noFill/>
                    </a:lnR>
                    <a:lnT>
                      <a:noFill/>
                    </a:lnT>
                    <a:lnB>
                      <a:noFill/>
                    </a:lnB>
                  </a:tcPr>
                </a:tc>
                <a:extLst>
                  <a:ext uri="{0D108BD9-81ED-4DB2-BD59-A6C34878D82A}">
                    <a16:rowId xmlns:a16="http://schemas.microsoft.com/office/drawing/2014/main" val="10009"/>
                  </a:ext>
                </a:extLst>
              </a:tr>
              <a:tr h="204204">
                <a:tc>
                  <a:txBody>
                    <a:bodyPr/>
                    <a:lstStyle/>
                    <a:p>
                      <a:pPr marL="0" marR="0">
                        <a:lnSpc>
                          <a:spcPct val="115000"/>
                        </a:lnSpc>
                        <a:spcBef>
                          <a:spcPts val="0"/>
                        </a:spcBef>
                        <a:spcAft>
                          <a:spcPts val="0"/>
                        </a:spcAft>
                      </a:pPr>
                      <a:r>
                        <a:rPr lang="en-GB" sz="2000" b="1" dirty="0">
                          <a:solidFill>
                            <a:srgbClr val="000000"/>
                          </a:solidFill>
                          <a:latin typeface="Calibri"/>
                          <a:ea typeface="Times New Roman"/>
                          <a:cs typeface="Times New Roman"/>
                        </a:rPr>
                        <a:t>Total Cost</a:t>
                      </a:r>
                      <a:endParaRPr lang="en-GB" sz="1200" dirty="0">
                        <a:latin typeface="Calibri"/>
                        <a:ea typeface="Times New Roman"/>
                        <a:cs typeface="Times New Roman"/>
                      </a:endParaRPr>
                    </a:p>
                  </a:txBody>
                  <a:tcPr marL="57076" marR="57076" marT="0" marB="0" anchor="b">
                    <a:lnL>
                      <a:noFill/>
                    </a:lnL>
                    <a:lnR>
                      <a:noFill/>
                    </a:lnR>
                    <a:lnT>
                      <a:noFill/>
                    </a:lnT>
                    <a:lnB>
                      <a:noFill/>
                    </a:lnB>
                  </a:tcPr>
                </a:tc>
                <a:tc>
                  <a:txBody>
                    <a:bodyPr/>
                    <a:lstStyle/>
                    <a:p>
                      <a:pPr marL="0" marR="0" indent="0" algn="l" defTabSz="914400" rtl="0" eaLnBrk="1" fontAlgn="auto" latinLnBrk="0" hangingPunct="1">
                        <a:lnSpc>
                          <a:spcPct val="115000"/>
                        </a:lnSpc>
                        <a:spcBef>
                          <a:spcPts val="0"/>
                        </a:spcBef>
                        <a:spcAft>
                          <a:spcPts val="0"/>
                        </a:spcAft>
                        <a:buClrTx/>
                        <a:buSzTx/>
                        <a:buFontTx/>
                        <a:buNone/>
                        <a:tabLst/>
                        <a:defRPr/>
                      </a:pPr>
                      <a:r>
                        <a:rPr lang="en-GB" sz="2000" b="1" kern="1200" dirty="0">
                          <a:solidFill>
                            <a:srgbClr val="000000"/>
                          </a:solidFill>
                          <a:latin typeface="Calibri"/>
                          <a:ea typeface="Times New Roman"/>
                          <a:cs typeface="Times New Roman"/>
                        </a:rPr>
                        <a:t>£1,268</a:t>
                      </a:r>
                    </a:p>
                  </a:txBody>
                  <a:tcPr marL="57076" marR="57076" marT="0" marB="0" anchor="b">
                    <a:lnL>
                      <a:noFill/>
                    </a:lnL>
                    <a:lnR>
                      <a:noFill/>
                    </a:lnR>
                    <a:lnT>
                      <a:noFill/>
                    </a:lnT>
                    <a:lnB>
                      <a:noFill/>
                    </a:lnB>
                  </a:tcPr>
                </a:tc>
                <a:tc>
                  <a:txBody>
                    <a:bodyPr/>
                    <a:lstStyle/>
                    <a:p>
                      <a:pPr>
                        <a:lnSpc>
                          <a:spcPct val="115000"/>
                        </a:lnSpc>
                      </a:pPr>
                      <a:endParaRPr lang="en-GB" sz="1400" dirty="0">
                        <a:latin typeface="Calibri"/>
                      </a:endParaRPr>
                    </a:p>
                  </a:txBody>
                  <a:tcPr marL="57076" marR="57076" marT="0" marB="0" anchor="b">
                    <a:lnL>
                      <a:noFill/>
                    </a:lnL>
                    <a:lnR>
                      <a:noFill/>
                    </a:lnR>
                    <a:lnT>
                      <a:noFill/>
                    </a:lnT>
                    <a:lnB>
                      <a:noFill/>
                    </a:lnB>
                  </a:tcPr>
                </a:tc>
                <a:tc>
                  <a:txBody>
                    <a:bodyPr/>
                    <a:lstStyle/>
                    <a:p>
                      <a:pPr>
                        <a:lnSpc>
                          <a:spcPct val="115000"/>
                        </a:lnSpc>
                      </a:pPr>
                      <a:endParaRPr lang="en-GB" sz="1400" dirty="0">
                        <a:latin typeface="Calibri"/>
                      </a:endParaRPr>
                    </a:p>
                  </a:txBody>
                  <a:tcPr marL="57076" marR="57076" marT="0" marB="0" anchor="b">
                    <a:lnL>
                      <a:noFill/>
                    </a:lnL>
                    <a:lnR>
                      <a:noFill/>
                    </a:lnR>
                    <a:lnT>
                      <a:noFill/>
                    </a:lnT>
                    <a:lnB>
                      <a:noFill/>
                    </a:lnB>
                  </a:tcPr>
                </a:tc>
                <a:tc>
                  <a:txBody>
                    <a:bodyPr/>
                    <a:lstStyle/>
                    <a:p>
                      <a:pPr>
                        <a:lnSpc>
                          <a:spcPct val="115000"/>
                        </a:lnSpc>
                      </a:pPr>
                      <a:endParaRPr lang="en-GB" sz="1400" dirty="0">
                        <a:latin typeface="Calibri"/>
                      </a:endParaRPr>
                    </a:p>
                  </a:txBody>
                  <a:tcPr marL="57076" marR="57076" marT="0" marB="0" anchor="b">
                    <a:lnL>
                      <a:noFill/>
                    </a:lnL>
                    <a:lnR>
                      <a:noFill/>
                    </a:lnR>
                    <a:lnT>
                      <a:noFill/>
                    </a:lnT>
                    <a:lnB>
                      <a:noFill/>
                    </a:lnB>
                  </a:tcPr>
                </a:tc>
                <a:extLst>
                  <a:ext uri="{0D108BD9-81ED-4DB2-BD59-A6C34878D82A}">
                    <a16:rowId xmlns:a16="http://schemas.microsoft.com/office/drawing/2014/main" val="10010"/>
                  </a:ext>
                </a:extLst>
              </a:tr>
              <a:tr h="204204">
                <a:tc>
                  <a:txBody>
                    <a:bodyPr/>
                    <a:lstStyle/>
                    <a:p>
                      <a:pPr marL="0" marR="0">
                        <a:lnSpc>
                          <a:spcPct val="115000"/>
                        </a:lnSpc>
                        <a:spcBef>
                          <a:spcPts val="0"/>
                        </a:spcBef>
                        <a:spcAft>
                          <a:spcPts val="0"/>
                        </a:spcAft>
                      </a:pPr>
                      <a:endParaRPr lang="en-GB" sz="1200" dirty="0">
                        <a:latin typeface="Calibri"/>
                        <a:ea typeface="Times New Roman"/>
                        <a:cs typeface="Times New Roman"/>
                      </a:endParaRPr>
                    </a:p>
                  </a:txBody>
                  <a:tcPr marL="57076" marR="57076" marT="0" marB="0" anchor="b">
                    <a:lnL>
                      <a:noFill/>
                    </a:lnL>
                    <a:lnR>
                      <a:noFill/>
                    </a:lnR>
                    <a:lnT>
                      <a:noFill/>
                    </a:lnT>
                    <a:lnB>
                      <a:noFill/>
                    </a:lnB>
                  </a:tcPr>
                </a:tc>
                <a:tc>
                  <a:txBody>
                    <a:bodyPr/>
                    <a:lstStyle/>
                    <a:p>
                      <a:pPr marL="0" marR="0">
                        <a:lnSpc>
                          <a:spcPct val="115000"/>
                        </a:lnSpc>
                        <a:spcBef>
                          <a:spcPts val="0"/>
                        </a:spcBef>
                        <a:spcAft>
                          <a:spcPts val="0"/>
                        </a:spcAft>
                      </a:pPr>
                      <a:endParaRPr lang="en-GB" sz="1200" dirty="0">
                        <a:latin typeface="Calibri"/>
                        <a:ea typeface="Times New Roman"/>
                        <a:cs typeface="Times New Roman"/>
                      </a:endParaRPr>
                    </a:p>
                  </a:txBody>
                  <a:tcPr marL="57076" marR="57076" marT="0" marB="0" anchor="b">
                    <a:lnL>
                      <a:noFill/>
                    </a:lnL>
                    <a:lnR>
                      <a:noFill/>
                    </a:lnR>
                    <a:lnT>
                      <a:noFill/>
                    </a:lnT>
                    <a:lnB>
                      <a:noFill/>
                    </a:lnB>
                  </a:tcPr>
                </a:tc>
                <a:tc>
                  <a:txBody>
                    <a:bodyPr/>
                    <a:lstStyle/>
                    <a:p>
                      <a:pPr>
                        <a:lnSpc>
                          <a:spcPct val="115000"/>
                        </a:lnSpc>
                      </a:pPr>
                      <a:endParaRPr lang="en-GB" sz="1400" dirty="0">
                        <a:latin typeface="Calibri"/>
                      </a:endParaRPr>
                    </a:p>
                  </a:txBody>
                  <a:tcPr marL="57076" marR="57076" marT="0" marB="0" anchor="b">
                    <a:lnL>
                      <a:noFill/>
                    </a:lnL>
                    <a:lnR>
                      <a:noFill/>
                    </a:lnR>
                    <a:lnT>
                      <a:noFill/>
                    </a:lnT>
                    <a:lnB>
                      <a:noFill/>
                    </a:lnB>
                  </a:tcPr>
                </a:tc>
                <a:tc>
                  <a:txBody>
                    <a:bodyPr/>
                    <a:lstStyle/>
                    <a:p>
                      <a:pPr>
                        <a:lnSpc>
                          <a:spcPct val="115000"/>
                        </a:lnSpc>
                      </a:pPr>
                      <a:endParaRPr lang="en-GB" sz="1400" dirty="0">
                        <a:latin typeface="Calibri"/>
                      </a:endParaRPr>
                    </a:p>
                  </a:txBody>
                  <a:tcPr marL="57076" marR="57076" marT="0" marB="0" anchor="b">
                    <a:lnL>
                      <a:noFill/>
                    </a:lnL>
                    <a:lnR>
                      <a:noFill/>
                    </a:lnR>
                    <a:lnT>
                      <a:noFill/>
                    </a:lnT>
                    <a:lnB>
                      <a:noFill/>
                    </a:lnB>
                  </a:tcPr>
                </a:tc>
                <a:tc>
                  <a:txBody>
                    <a:bodyPr/>
                    <a:lstStyle/>
                    <a:p>
                      <a:pPr>
                        <a:lnSpc>
                          <a:spcPct val="115000"/>
                        </a:lnSpc>
                      </a:pPr>
                      <a:endParaRPr lang="en-GB" sz="1400" dirty="0">
                        <a:latin typeface="Calibri"/>
                      </a:endParaRPr>
                    </a:p>
                  </a:txBody>
                  <a:tcPr marL="57076" marR="57076" marT="0" marB="0" anchor="b">
                    <a:lnL>
                      <a:noFill/>
                    </a:lnL>
                    <a:lnR>
                      <a:noFill/>
                    </a:lnR>
                    <a:lnT>
                      <a:noFill/>
                    </a:lnT>
                    <a:lnB>
                      <a:noFill/>
                    </a:lnB>
                  </a:tcPr>
                </a:tc>
                <a:extLst>
                  <a:ext uri="{0D108BD9-81ED-4DB2-BD59-A6C34878D82A}">
                    <a16:rowId xmlns:a16="http://schemas.microsoft.com/office/drawing/2014/main" val="10011"/>
                  </a:ext>
                </a:extLst>
              </a:tr>
            </a:tbl>
          </a:graphicData>
        </a:graphic>
      </p:graphicFrame>
      <p:sp>
        <p:nvSpPr>
          <p:cNvPr id="3" name="Rectangle 2"/>
          <p:cNvSpPr/>
          <p:nvPr/>
        </p:nvSpPr>
        <p:spPr>
          <a:xfrm>
            <a:off x="685800" y="903982"/>
            <a:ext cx="8001000" cy="1077218"/>
          </a:xfrm>
          <a:prstGeom prst="rect">
            <a:avLst/>
          </a:prstGeom>
        </p:spPr>
        <p:txBody>
          <a:bodyPr wrap="square">
            <a:spAutoFit/>
          </a:bodyPr>
          <a:lstStyle/>
          <a:p>
            <a:pPr algn="ctr"/>
            <a:r>
              <a:rPr lang="en-US" altLang="ko-KR" sz="3200" b="1" dirty="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glow rad="63500">
                    <a:schemeClr val="accent5">
                      <a:satMod val="175000"/>
                      <a:alpha val="40000"/>
                    </a:schemeClr>
                  </a:glow>
                  <a:outerShdw blurRad="50800" algn="tl" rotWithShape="0">
                    <a:srgbClr val="000000"/>
                  </a:outerShdw>
                </a:effectLst>
                <a:latin typeface="Aharoni" pitchFamily="2" charset="-79"/>
                <a:cs typeface="Aharoni" pitchFamily="2" charset="-79"/>
                <a:sym typeface="+mn-ea"/>
              </a:rPr>
              <a:t>Single Payment Plan + Subscription</a:t>
            </a:r>
          </a:p>
          <a:p>
            <a:pPr algn="ctr"/>
            <a:r>
              <a:rPr lang="en-US" altLang="ko-KR" sz="3200" b="1" dirty="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glow rad="63500">
                    <a:schemeClr val="accent5">
                      <a:satMod val="175000"/>
                      <a:alpha val="40000"/>
                    </a:schemeClr>
                  </a:glow>
                  <a:outerShdw blurRad="50800" algn="tl" rotWithShape="0">
                    <a:srgbClr val="000000"/>
                  </a:outerShdw>
                </a:effectLst>
                <a:latin typeface="Aharoni" pitchFamily="2" charset="-79"/>
                <a:cs typeface="Aharoni" pitchFamily="2" charset="-79"/>
                <a:sym typeface="+mn-ea"/>
              </a:rPr>
              <a:t>Single Screen</a:t>
            </a:r>
            <a:endParaRPr lang="en-GB" altLang="ko-KR" sz="3200" b="1" dirty="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glow rad="63500">
                  <a:schemeClr val="accent5">
                    <a:satMod val="175000"/>
                    <a:alpha val="40000"/>
                  </a:schemeClr>
                </a:glow>
                <a:outerShdw blurRad="50800" algn="tl" rotWithShape="0">
                  <a:srgbClr val="000000"/>
                </a:outerShdw>
              </a:effectLst>
              <a:latin typeface="Aharoni" pitchFamily="2" charset="-79"/>
              <a:cs typeface="Aharoni" pitchFamily="2" charset="-79"/>
              <a:sym typeface="+mn-ea"/>
            </a:endParaRPr>
          </a:p>
        </p:txBody>
      </p:sp>
      <p:sp>
        <p:nvSpPr>
          <p:cNvPr id="4" name="Rectangle 3"/>
          <p:cNvSpPr/>
          <p:nvPr/>
        </p:nvSpPr>
        <p:spPr>
          <a:xfrm>
            <a:off x="2133600" y="5029200"/>
            <a:ext cx="5867400" cy="1421928"/>
          </a:xfrm>
          <a:prstGeom prst="rect">
            <a:avLst/>
          </a:prstGeom>
        </p:spPr>
        <p:txBody>
          <a:bodyPr wrap="square">
            <a:spAutoFit/>
          </a:bodyPr>
          <a:lstStyle/>
          <a:p>
            <a:pPr>
              <a:lnSpc>
                <a:spcPct val="120000"/>
              </a:lnSpc>
            </a:pPr>
            <a:r>
              <a:rPr lang="en-US" sz="2400" b="1" dirty="0">
                <a:solidFill>
                  <a:srgbClr val="000000"/>
                </a:solidFill>
                <a:ea typeface="Times New Roman"/>
                <a:cs typeface="Times New Roman"/>
              </a:rPr>
              <a:t>Consumer Price = £2,000</a:t>
            </a:r>
          </a:p>
          <a:p>
            <a:pPr>
              <a:lnSpc>
                <a:spcPct val="120000"/>
              </a:lnSpc>
            </a:pPr>
            <a:r>
              <a:rPr lang="en-US" sz="2400" b="1" dirty="0">
                <a:solidFill>
                  <a:srgbClr val="000000"/>
                </a:solidFill>
                <a:ea typeface="Times New Roman"/>
                <a:cs typeface="Times New Roman"/>
              </a:rPr>
              <a:t>Monthly Subscription = £50 * 12 = £600 </a:t>
            </a:r>
          </a:p>
          <a:p>
            <a:pPr>
              <a:lnSpc>
                <a:spcPct val="120000"/>
              </a:lnSpc>
            </a:pPr>
            <a:r>
              <a:rPr lang="en-US" sz="2400" b="1" dirty="0">
                <a:solidFill>
                  <a:srgbClr val="000000"/>
                </a:solidFill>
                <a:ea typeface="Times New Roman"/>
                <a:cs typeface="Times New Roman"/>
              </a:rPr>
              <a:t>Annual Profit = £2,600 – £1,268 = £1,332</a:t>
            </a:r>
            <a:endParaRPr lang="en-GB" sz="1400" dirty="0">
              <a:ea typeface="Times New Roman"/>
              <a:cs typeface="Times New Roman"/>
            </a:endParaRPr>
          </a:p>
        </p:txBody>
      </p:sp>
      <p:sp>
        <p:nvSpPr>
          <p:cNvPr id="5" name="Rectangle 4"/>
          <p:cNvSpPr/>
          <p:nvPr/>
        </p:nvSpPr>
        <p:spPr>
          <a:xfrm>
            <a:off x="152400" y="304800"/>
            <a:ext cx="2667000" cy="584775"/>
          </a:xfrm>
          <a:prstGeom prst="rect">
            <a:avLst/>
          </a:prstGeom>
        </p:spPr>
        <p:txBody>
          <a:bodyPr wrap="square">
            <a:spAutoFit/>
          </a:bodyPr>
          <a:lstStyle/>
          <a:p>
            <a:pPr algn="ctr"/>
            <a:r>
              <a:rPr lang="en-US" altLang="ko-KR" sz="3200" b="1" dirty="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glow rad="63500">
                    <a:schemeClr val="accent5">
                      <a:satMod val="175000"/>
                      <a:alpha val="40000"/>
                    </a:schemeClr>
                  </a:glow>
                  <a:outerShdw blurRad="50800" algn="tl" rotWithShape="0">
                    <a:srgbClr val="000000"/>
                  </a:outerShdw>
                </a:effectLst>
                <a:latin typeface="Aharoni" pitchFamily="2" charset="-79"/>
                <a:cs typeface="Aharoni" pitchFamily="2" charset="-79"/>
                <a:sym typeface="+mn-ea"/>
              </a:rPr>
              <a:t>Plan</a:t>
            </a:r>
            <a:r>
              <a:rPr lang="en-GB" altLang="ko-KR" sz="3200" b="1" dirty="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glow rad="63500">
                    <a:schemeClr val="accent5">
                      <a:satMod val="175000"/>
                      <a:alpha val="40000"/>
                    </a:schemeClr>
                  </a:glow>
                  <a:outerShdw blurRad="50800" algn="tl" rotWithShape="0">
                    <a:srgbClr val="000000"/>
                  </a:outerShdw>
                </a:effectLst>
                <a:latin typeface="Aharoni" pitchFamily="2" charset="-79"/>
                <a:cs typeface="Aharoni" pitchFamily="2" charset="-79"/>
                <a:sym typeface="+mn-ea"/>
              </a:rPr>
              <a:t> No. 2</a:t>
            </a:r>
            <a:endParaRPr lang="en-US" altLang="ko-KR" sz="3200" b="1" dirty="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glow rad="63500">
                  <a:schemeClr val="accent5">
                    <a:satMod val="175000"/>
                    <a:alpha val="40000"/>
                  </a:schemeClr>
                </a:glow>
                <a:outerShdw blurRad="50800" algn="tl" rotWithShape="0">
                  <a:srgbClr val="000000"/>
                </a:outerShdw>
              </a:effectLst>
              <a:latin typeface="Aharoni" pitchFamily="2" charset="-79"/>
              <a:cs typeface="Aharoni" pitchFamily="2" charset="-79"/>
              <a:sym typeface="+mn-ea"/>
            </a:endParaRPr>
          </a:p>
        </p:txBody>
      </p:sp>
      <p:pic>
        <p:nvPicPr>
          <p:cNvPr id="6" name="Audio 5">
            <a:hlinkClick r:id="" action="ppaction://media"/>
            <a:extLst>
              <a:ext uri="{FF2B5EF4-FFF2-40B4-BE49-F238E27FC236}">
                <a16:creationId xmlns:a16="http://schemas.microsoft.com/office/drawing/2014/main" id="{A892C686-2F12-4F52-B9E1-2C1A2B1A4C22}"/>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382000" y="6096000"/>
            <a:ext cx="609600" cy="609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31518"/>
    </mc:Choice>
    <mc:Fallback>
      <p:transition spd="slow" advTm="3151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p:cNvGraphicFramePr>
            <a:graphicFrameLocks noGrp="1"/>
          </p:cNvGraphicFramePr>
          <p:nvPr/>
        </p:nvGraphicFramePr>
        <p:xfrm>
          <a:off x="304800" y="1734984"/>
          <a:ext cx="8458200" cy="3125311"/>
        </p:xfrm>
        <a:graphic>
          <a:graphicData uri="http://schemas.openxmlformats.org/drawingml/2006/table">
            <a:tbl>
              <a:tblPr/>
              <a:tblGrid>
                <a:gridCol w="1752600">
                  <a:extLst>
                    <a:ext uri="{9D8B030D-6E8A-4147-A177-3AD203B41FA5}">
                      <a16:colId xmlns:a16="http://schemas.microsoft.com/office/drawing/2014/main" val="20000"/>
                    </a:ext>
                  </a:extLst>
                </a:gridCol>
                <a:gridCol w="914400">
                  <a:extLst>
                    <a:ext uri="{9D8B030D-6E8A-4147-A177-3AD203B41FA5}">
                      <a16:colId xmlns:a16="http://schemas.microsoft.com/office/drawing/2014/main" val="20001"/>
                    </a:ext>
                  </a:extLst>
                </a:gridCol>
                <a:gridCol w="2133600">
                  <a:extLst>
                    <a:ext uri="{9D8B030D-6E8A-4147-A177-3AD203B41FA5}">
                      <a16:colId xmlns:a16="http://schemas.microsoft.com/office/drawing/2014/main" val="20002"/>
                    </a:ext>
                  </a:extLst>
                </a:gridCol>
                <a:gridCol w="1600200">
                  <a:extLst>
                    <a:ext uri="{9D8B030D-6E8A-4147-A177-3AD203B41FA5}">
                      <a16:colId xmlns:a16="http://schemas.microsoft.com/office/drawing/2014/main" val="20003"/>
                    </a:ext>
                  </a:extLst>
                </a:gridCol>
                <a:gridCol w="2057400">
                  <a:extLst>
                    <a:ext uri="{9D8B030D-6E8A-4147-A177-3AD203B41FA5}">
                      <a16:colId xmlns:a16="http://schemas.microsoft.com/office/drawing/2014/main" val="20004"/>
                    </a:ext>
                  </a:extLst>
                </a:gridCol>
              </a:tblGrid>
              <a:tr h="160446">
                <a:tc>
                  <a:txBody>
                    <a:bodyPr/>
                    <a:lstStyle/>
                    <a:p>
                      <a:pPr>
                        <a:lnSpc>
                          <a:spcPct val="115000"/>
                        </a:lnSpc>
                      </a:pPr>
                      <a:endParaRPr lang="en-GB" sz="1400" dirty="0">
                        <a:latin typeface="Calibri"/>
                      </a:endParaRPr>
                    </a:p>
                  </a:txBody>
                  <a:tcPr marL="57076" marR="57076" marT="0" marB="0" anchor="b">
                    <a:lnL>
                      <a:noFill/>
                    </a:lnL>
                    <a:lnR>
                      <a:noFill/>
                    </a:lnR>
                    <a:lnT>
                      <a:noFill/>
                    </a:lnT>
                    <a:lnB>
                      <a:noFill/>
                    </a:lnB>
                  </a:tcPr>
                </a:tc>
                <a:tc>
                  <a:txBody>
                    <a:bodyPr/>
                    <a:lstStyle/>
                    <a:p>
                      <a:pPr>
                        <a:lnSpc>
                          <a:spcPct val="115000"/>
                        </a:lnSpc>
                      </a:pPr>
                      <a:endParaRPr lang="en-GB" sz="1400" dirty="0">
                        <a:latin typeface="Calibri"/>
                      </a:endParaRPr>
                    </a:p>
                  </a:txBody>
                  <a:tcPr marL="57076" marR="57076" marT="0" marB="0" anchor="b">
                    <a:lnL>
                      <a:noFill/>
                    </a:lnL>
                    <a:lnR>
                      <a:noFill/>
                    </a:lnR>
                    <a:lnT>
                      <a:noFill/>
                    </a:lnT>
                    <a:lnB>
                      <a:noFill/>
                    </a:lnB>
                  </a:tcPr>
                </a:tc>
                <a:tc>
                  <a:txBody>
                    <a:bodyPr/>
                    <a:lstStyle/>
                    <a:p>
                      <a:pPr>
                        <a:lnSpc>
                          <a:spcPct val="115000"/>
                        </a:lnSpc>
                      </a:pPr>
                      <a:endParaRPr lang="en-GB" sz="1400">
                        <a:latin typeface="Calibri"/>
                      </a:endParaRPr>
                    </a:p>
                  </a:txBody>
                  <a:tcPr marL="57076" marR="57076" marT="0" marB="0" anchor="b">
                    <a:lnL>
                      <a:noFill/>
                    </a:lnL>
                    <a:lnR>
                      <a:noFill/>
                    </a:lnR>
                    <a:lnT>
                      <a:noFill/>
                    </a:lnT>
                    <a:lnB>
                      <a:noFill/>
                    </a:lnB>
                  </a:tcPr>
                </a:tc>
                <a:tc>
                  <a:txBody>
                    <a:bodyPr/>
                    <a:lstStyle/>
                    <a:p>
                      <a:pPr>
                        <a:lnSpc>
                          <a:spcPct val="115000"/>
                        </a:lnSpc>
                      </a:pPr>
                      <a:endParaRPr lang="en-GB" sz="1400">
                        <a:latin typeface="Calibri"/>
                      </a:endParaRPr>
                    </a:p>
                  </a:txBody>
                  <a:tcPr marL="57076" marR="57076" marT="0" marB="0" anchor="b">
                    <a:lnL>
                      <a:noFill/>
                    </a:lnL>
                    <a:lnR>
                      <a:noFill/>
                    </a:lnR>
                    <a:lnT>
                      <a:noFill/>
                    </a:lnT>
                    <a:lnB>
                      <a:noFill/>
                    </a:lnB>
                  </a:tcPr>
                </a:tc>
                <a:tc>
                  <a:txBody>
                    <a:bodyPr/>
                    <a:lstStyle/>
                    <a:p>
                      <a:pPr>
                        <a:lnSpc>
                          <a:spcPct val="115000"/>
                        </a:lnSpc>
                      </a:pPr>
                      <a:endParaRPr lang="en-GB" sz="1400" dirty="0">
                        <a:latin typeface="Calibri"/>
                      </a:endParaRPr>
                    </a:p>
                  </a:txBody>
                  <a:tcPr marL="57076" marR="57076" marT="0" marB="0" anchor="b">
                    <a:lnL>
                      <a:noFill/>
                    </a:lnL>
                    <a:lnR>
                      <a:noFill/>
                    </a:lnR>
                    <a:lnT>
                      <a:noFill/>
                    </a:lnT>
                    <a:lnB>
                      <a:noFill/>
                    </a:lnB>
                  </a:tcPr>
                </a:tc>
                <a:extLst>
                  <a:ext uri="{0D108BD9-81ED-4DB2-BD59-A6C34878D82A}">
                    <a16:rowId xmlns:a16="http://schemas.microsoft.com/office/drawing/2014/main" val="10000"/>
                  </a:ext>
                </a:extLst>
              </a:tr>
              <a:tr h="233376">
                <a:tc>
                  <a:txBody>
                    <a:bodyPr/>
                    <a:lstStyle/>
                    <a:p>
                      <a:pPr marL="0" marR="0">
                        <a:lnSpc>
                          <a:spcPct val="115000"/>
                        </a:lnSpc>
                        <a:spcBef>
                          <a:spcPts val="0"/>
                        </a:spcBef>
                        <a:spcAft>
                          <a:spcPts val="0"/>
                        </a:spcAft>
                      </a:pPr>
                      <a:r>
                        <a:rPr lang="en-GB" sz="2400" b="1">
                          <a:solidFill>
                            <a:srgbClr val="000000"/>
                          </a:solidFill>
                          <a:latin typeface="Calibri"/>
                          <a:ea typeface="Times New Roman"/>
                          <a:cs typeface="Times New Roman"/>
                        </a:rPr>
                        <a:t>Product</a:t>
                      </a:r>
                      <a:endParaRPr lang="en-GB" sz="1400">
                        <a:latin typeface="Calibri"/>
                        <a:ea typeface="Times New Roman"/>
                        <a:cs typeface="Times New Roman"/>
                      </a:endParaRPr>
                    </a:p>
                  </a:txBody>
                  <a:tcPr marL="57076" marR="57076" marT="0" marB="0" anchor="b">
                    <a:lnL>
                      <a:noFill/>
                    </a:lnL>
                    <a:lnR>
                      <a:noFill/>
                    </a:lnR>
                    <a:lnT>
                      <a:noFill/>
                    </a:lnT>
                    <a:lnB>
                      <a:noFill/>
                    </a:lnB>
                  </a:tcPr>
                </a:tc>
                <a:tc>
                  <a:txBody>
                    <a:bodyPr/>
                    <a:lstStyle/>
                    <a:p>
                      <a:pPr marL="0" marR="0">
                        <a:lnSpc>
                          <a:spcPct val="115000"/>
                        </a:lnSpc>
                        <a:spcBef>
                          <a:spcPts val="0"/>
                        </a:spcBef>
                        <a:spcAft>
                          <a:spcPts val="0"/>
                        </a:spcAft>
                      </a:pPr>
                      <a:r>
                        <a:rPr lang="en-GB" sz="2400" b="1" dirty="0">
                          <a:solidFill>
                            <a:srgbClr val="000000"/>
                          </a:solidFill>
                          <a:latin typeface="Calibri"/>
                          <a:ea typeface="Times New Roman"/>
                          <a:cs typeface="Times New Roman"/>
                        </a:rPr>
                        <a:t>Prices</a:t>
                      </a:r>
                      <a:endParaRPr lang="en-GB" sz="1400" dirty="0">
                        <a:latin typeface="Calibri"/>
                        <a:ea typeface="Times New Roman"/>
                        <a:cs typeface="Times New Roman"/>
                      </a:endParaRPr>
                    </a:p>
                  </a:txBody>
                  <a:tcPr marL="57076" marR="57076" marT="0" marB="0" anchor="b">
                    <a:lnL>
                      <a:noFill/>
                    </a:lnL>
                    <a:lnR>
                      <a:noFill/>
                    </a:lnR>
                    <a:lnT>
                      <a:noFill/>
                    </a:lnT>
                    <a:lnB>
                      <a:noFill/>
                    </a:lnB>
                  </a:tcPr>
                </a:tc>
                <a:tc>
                  <a:txBody>
                    <a:bodyPr/>
                    <a:lstStyle/>
                    <a:p>
                      <a:pPr marL="0" marR="0">
                        <a:lnSpc>
                          <a:spcPct val="115000"/>
                        </a:lnSpc>
                        <a:spcBef>
                          <a:spcPts val="0"/>
                        </a:spcBef>
                        <a:spcAft>
                          <a:spcPts val="0"/>
                        </a:spcAft>
                      </a:pPr>
                      <a:r>
                        <a:rPr lang="en-GB" sz="2400" b="1">
                          <a:solidFill>
                            <a:srgbClr val="000000"/>
                          </a:solidFill>
                          <a:latin typeface="Calibri"/>
                          <a:ea typeface="Times New Roman"/>
                          <a:cs typeface="Times New Roman"/>
                        </a:rPr>
                        <a:t>Product Details</a:t>
                      </a:r>
                      <a:endParaRPr lang="en-GB" sz="1400">
                        <a:latin typeface="Calibri"/>
                        <a:ea typeface="Times New Roman"/>
                        <a:cs typeface="Times New Roman"/>
                      </a:endParaRPr>
                    </a:p>
                  </a:txBody>
                  <a:tcPr marL="57076" marR="57076" marT="0" marB="0" anchor="b">
                    <a:lnL>
                      <a:noFill/>
                    </a:lnL>
                    <a:lnR>
                      <a:noFill/>
                    </a:lnR>
                    <a:lnT>
                      <a:noFill/>
                    </a:lnT>
                    <a:lnB>
                      <a:noFill/>
                    </a:lnB>
                  </a:tcPr>
                </a:tc>
                <a:tc>
                  <a:txBody>
                    <a:bodyPr/>
                    <a:lstStyle/>
                    <a:p>
                      <a:pPr marL="0" marR="0">
                        <a:lnSpc>
                          <a:spcPct val="115000"/>
                        </a:lnSpc>
                        <a:spcBef>
                          <a:spcPts val="0"/>
                        </a:spcBef>
                        <a:spcAft>
                          <a:spcPts val="0"/>
                        </a:spcAft>
                      </a:pPr>
                      <a:r>
                        <a:rPr lang="en-GB" sz="2400" b="1">
                          <a:solidFill>
                            <a:srgbClr val="000000"/>
                          </a:solidFill>
                          <a:latin typeface="Calibri"/>
                          <a:ea typeface="Times New Roman"/>
                          <a:cs typeface="Times New Roman"/>
                        </a:rPr>
                        <a:t>Supplier</a:t>
                      </a:r>
                      <a:endParaRPr lang="en-GB" sz="1400">
                        <a:latin typeface="Calibri"/>
                        <a:ea typeface="Times New Roman"/>
                        <a:cs typeface="Times New Roman"/>
                      </a:endParaRPr>
                    </a:p>
                  </a:txBody>
                  <a:tcPr marL="57076" marR="57076" marT="0" marB="0" anchor="b">
                    <a:lnL>
                      <a:noFill/>
                    </a:lnL>
                    <a:lnR>
                      <a:noFill/>
                    </a:lnR>
                    <a:lnT>
                      <a:noFill/>
                    </a:lnT>
                    <a:lnB>
                      <a:noFill/>
                    </a:lnB>
                  </a:tcPr>
                </a:tc>
                <a:tc>
                  <a:txBody>
                    <a:bodyPr/>
                    <a:lstStyle/>
                    <a:p>
                      <a:pPr marL="0" marR="0">
                        <a:lnSpc>
                          <a:spcPct val="115000"/>
                        </a:lnSpc>
                        <a:spcBef>
                          <a:spcPts val="0"/>
                        </a:spcBef>
                        <a:spcAft>
                          <a:spcPts val="0"/>
                        </a:spcAft>
                      </a:pPr>
                      <a:r>
                        <a:rPr lang="en-GB" sz="2400" b="1">
                          <a:solidFill>
                            <a:srgbClr val="000000"/>
                          </a:solidFill>
                          <a:latin typeface="Calibri"/>
                          <a:ea typeface="Times New Roman"/>
                          <a:cs typeface="Times New Roman"/>
                        </a:rPr>
                        <a:t>Source</a:t>
                      </a:r>
                      <a:endParaRPr lang="en-GB" sz="1400">
                        <a:latin typeface="Calibri"/>
                        <a:ea typeface="Times New Roman"/>
                        <a:cs typeface="Times New Roman"/>
                      </a:endParaRPr>
                    </a:p>
                  </a:txBody>
                  <a:tcPr marL="57076" marR="57076" marT="0" marB="0" anchor="b">
                    <a:lnL>
                      <a:noFill/>
                    </a:lnL>
                    <a:lnR>
                      <a:noFill/>
                    </a:lnR>
                    <a:lnT>
                      <a:noFill/>
                    </a:lnT>
                    <a:lnB>
                      <a:noFill/>
                    </a:lnB>
                  </a:tcPr>
                </a:tc>
                <a:extLst>
                  <a:ext uri="{0D108BD9-81ED-4DB2-BD59-A6C34878D82A}">
                    <a16:rowId xmlns:a16="http://schemas.microsoft.com/office/drawing/2014/main" val="10001"/>
                  </a:ext>
                </a:extLst>
              </a:tr>
              <a:tr h="160446">
                <a:tc>
                  <a:txBody>
                    <a:bodyPr/>
                    <a:lstStyle/>
                    <a:p>
                      <a:pPr marL="0" marR="0">
                        <a:lnSpc>
                          <a:spcPct val="115000"/>
                        </a:lnSpc>
                        <a:spcBef>
                          <a:spcPts val="0"/>
                        </a:spcBef>
                        <a:spcAft>
                          <a:spcPts val="0"/>
                        </a:spcAft>
                      </a:pPr>
                      <a:r>
                        <a:rPr lang="en-GB" sz="1400">
                          <a:solidFill>
                            <a:srgbClr val="000000"/>
                          </a:solidFill>
                          <a:latin typeface="Calibri"/>
                          <a:ea typeface="Times New Roman"/>
                          <a:cs typeface="Times New Roman"/>
                        </a:rPr>
                        <a:t>Display LED</a:t>
                      </a:r>
                      <a:endParaRPr lang="en-GB" sz="1400">
                        <a:latin typeface="Calibri"/>
                        <a:ea typeface="Times New Roman"/>
                        <a:cs typeface="Times New Roman"/>
                      </a:endParaRPr>
                    </a:p>
                  </a:txBody>
                  <a:tcPr marL="57076" marR="57076" marT="0" marB="0" anchor="b">
                    <a:lnL>
                      <a:noFill/>
                    </a:lnL>
                    <a:lnR>
                      <a:noFill/>
                    </a:lnR>
                    <a:lnT>
                      <a:noFill/>
                    </a:lnT>
                    <a:lnB>
                      <a:noFill/>
                    </a:lnB>
                  </a:tcPr>
                </a:tc>
                <a:tc>
                  <a:txBody>
                    <a:bodyPr/>
                    <a:lstStyle/>
                    <a:p>
                      <a:pPr marL="0" marR="0">
                        <a:lnSpc>
                          <a:spcPct val="115000"/>
                        </a:lnSpc>
                        <a:spcBef>
                          <a:spcPts val="0"/>
                        </a:spcBef>
                        <a:spcAft>
                          <a:spcPts val="0"/>
                        </a:spcAft>
                      </a:pPr>
                      <a:r>
                        <a:rPr lang="en-GB" sz="1400">
                          <a:solidFill>
                            <a:srgbClr val="000000"/>
                          </a:solidFill>
                          <a:latin typeface="Calibri"/>
                          <a:ea typeface="Times New Roman"/>
                          <a:cs typeface="Times New Roman"/>
                        </a:rPr>
                        <a:t>£371.88</a:t>
                      </a:r>
                      <a:endParaRPr lang="en-GB" sz="1400">
                        <a:latin typeface="Calibri"/>
                        <a:ea typeface="Times New Roman"/>
                        <a:cs typeface="Times New Roman"/>
                      </a:endParaRPr>
                    </a:p>
                  </a:txBody>
                  <a:tcPr marL="57076" marR="57076" marT="0" marB="0" anchor="b">
                    <a:lnL>
                      <a:noFill/>
                    </a:lnL>
                    <a:lnR>
                      <a:noFill/>
                    </a:lnR>
                    <a:lnT>
                      <a:noFill/>
                    </a:lnT>
                    <a:lnB>
                      <a:noFill/>
                    </a:lnB>
                  </a:tcPr>
                </a:tc>
                <a:tc>
                  <a:txBody>
                    <a:bodyPr/>
                    <a:lstStyle/>
                    <a:p>
                      <a:pPr marL="0" marR="0">
                        <a:lnSpc>
                          <a:spcPct val="115000"/>
                        </a:lnSpc>
                        <a:spcBef>
                          <a:spcPts val="0"/>
                        </a:spcBef>
                        <a:spcAft>
                          <a:spcPts val="0"/>
                        </a:spcAft>
                      </a:pPr>
                      <a:r>
                        <a:rPr lang="en-GB" sz="1400">
                          <a:solidFill>
                            <a:srgbClr val="000000"/>
                          </a:solidFill>
                          <a:latin typeface="Calibri"/>
                          <a:ea typeface="Times New Roman"/>
                          <a:cs typeface="Times New Roman"/>
                        </a:rPr>
                        <a:t>Viewsonic 43 Inch Display</a:t>
                      </a:r>
                      <a:endParaRPr lang="en-GB" sz="1400">
                        <a:latin typeface="Calibri"/>
                        <a:ea typeface="Times New Roman"/>
                        <a:cs typeface="Times New Roman"/>
                      </a:endParaRPr>
                    </a:p>
                  </a:txBody>
                  <a:tcPr marL="57076" marR="57076" marT="0" marB="0" anchor="b">
                    <a:lnL>
                      <a:noFill/>
                    </a:lnL>
                    <a:lnR>
                      <a:noFill/>
                    </a:lnR>
                    <a:lnT>
                      <a:noFill/>
                    </a:lnT>
                    <a:lnB>
                      <a:noFill/>
                    </a:lnB>
                  </a:tcPr>
                </a:tc>
                <a:tc>
                  <a:txBody>
                    <a:bodyPr/>
                    <a:lstStyle/>
                    <a:p>
                      <a:pPr marL="0" marR="0">
                        <a:lnSpc>
                          <a:spcPct val="115000"/>
                        </a:lnSpc>
                        <a:spcBef>
                          <a:spcPts val="0"/>
                        </a:spcBef>
                        <a:spcAft>
                          <a:spcPts val="0"/>
                        </a:spcAft>
                      </a:pPr>
                      <a:r>
                        <a:rPr lang="en-GB" sz="1400">
                          <a:solidFill>
                            <a:srgbClr val="000000"/>
                          </a:solidFill>
                          <a:latin typeface="Calibri"/>
                          <a:ea typeface="Times New Roman"/>
                          <a:cs typeface="Times New Roman"/>
                        </a:rPr>
                        <a:t>JP UK</a:t>
                      </a:r>
                      <a:endParaRPr lang="en-GB" sz="1400">
                        <a:latin typeface="Calibri"/>
                        <a:ea typeface="Times New Roman"/>
                        <a:cs typeface="Times New Roman"/>
                      </a:endParaRPr>
                    </a:p>
                  </a:txBody>
                  <a:tcPr marL="57076" marR="57076" marT="0" marB="0" anchor="b">
                    <a:lnL>
                      <a:noFill/>
                    </a:lnL>
                    <a:lnR>
                      <a:noFill/>
                    </a:lnR>
                    <a:lnT>
                      <a:noFill/>
                    </a:lnT>
                    <a:lnB>
                      <a:noFill/>
                    </a:lnB>
                  </a:tcPr>
                </a:tc>
                <a:tc>
                  <a:txBody>
                    <a:bodyPr/>
                    <a:lstStyle/>
                    <a:p>
                      <a:pPr marL="0" marR="0">
                        <a:lnSpc>
                          <a:spcPct val="115000"/>
                        </a:lnSpc>
                        <a:spcBef>
                          <a:spcPts val="0"/>
                        </a:spcBef>
                        <a:spcAft>
                          <a:spcPts val="0"/>
                        </a:spcAft>
                      </a:pPr>
                      <a:r>
                        <a:rPr lang="en-GB" sz="1400" dirty="0">
                          <a:solidFill>
                            <a:srgbClr val="000000"/>
                          </a:solidFill>
                          <a:latin typeface="Calibri"/>
                          <a:ea typeface="Times New Roman"/>
                          <a:cs typeface="Times New Roman"/>
                        </a:rPr>
                        <a:t>(JP-UK, 2019)</a:t>
                      </a:r>
                      <a:endParaRPr lang="en-GB" sz="1400" dirty="0">
                        <a:latin typeface="Calibri"/>
                        <a:ea typeface="Times New Roman"/>
                        <a:cs typeface="Times New Roman"/>
                      </a:endParaRPr>
                    </a:p>
                  </a:txBody>
                  <a:tcPr marL="57076" marR="57076" marT="0" marB="0" anchor="b">
                    <a:lnL>
                      <a:noFill/>
                    </a:lnL>
                    <a:lnR>
                      <a:noFill/>
                    </a:lnR>
                    <a:lnT>
                      <a:noFill/>
                    </a:lnT>
                    <a:lnB>
                      <a:noFill/>
                    </a:lnB>
                  </a:tcPr>
                </a:tc>
                <a:extLst>
                  <a:ext uri="{0D108BD9-81ED-4DB2-BD59-A6C34878D82A}">
                    <a16:rowId xmlns:a16="http://schemas.microsoft.com/office/drawing/2014/main" val="10002"/>
                  </a:ext>
                </a:extLst>
              </a:tr>
              <a:tr h="160446">
                <a:tc>
                  <a:txBody>
                    <a:bodyPr/>
                    <a:lstStyle/>
                    <a:p>
                      <a:pPr marL="0" marR="0">
                        <a:lnSpc>
                          <a:spcPct val="115000"/>
                        </a:lnSpc>
                        <a:spcBef>
                          <a:spcPts val="0"/>
                        </a:spcBef>
                        <a:spcAft>
                          <a:spcPts val="0"/>
                        </a:spcAft>
                      </a:pPr>
                      <a:r>
                        <a:rPr lang="en-GB" sz="1400">
                          <a:solidFill>
                            <a:srgbClr val="000000"/>
                          </a:solidFill>
                          <a:latin typeface="Calibri"/>
                          <a:ea typeface="Times New Roman"/>
                          <a:cs typeface="Times New Roman"/>
                        </a:rPr>
                        <a:t>Display Mount</a:t>
                      </a:r>
                      <a:endParaRPr lang="en-GB" sz="1400">
                        <a:latin typeface="Calibri"/>
                        <a:ea typeface="Times New Roman"/>
                        <a:cs typeface="Times New Roman"/>
                      </a:endParaRPr>
                    </a:p>
                  </a:txBody>
                  <a:tcPr marL="57076" marR="57076" marT="0" marB="0" anchor="b">
                    <a:lnL>
                      <a:noFill/>
                    </a:lnL>
                    <a:lnR>
                      <a:noFill/>
                    </a:lnR>
                    <a:lnT>
                      <a:noFill/>
                    </a:lnT>
                    <a:lnB>
                      <a:noFill/>
                    </a:lnB>
                  </a:tcPr>
                </a:tc>
                <a:tc>
                  <a:txBody>
                    <a:bodyPr/>
                    <a:lstStyle/>
                    <a:p>
                      <a:pPr marL="0" marR="0">
                        <a:lnSpc>
                          <a:spcPct val="115000"/>
                        </a:lnSpc>
                        <a:spcBef>
                          <a:spcPts val="0"/>
                        </a:spcBef>
                        <a:spcAft>
                          <a:spcPts val="0"/>
                        </a:spcAft>
                      </a:pPr>
                      <a:r>
                        <a:rPr lang="en-GB" sz="1400">
                          <a:solidFill>
                            <a:srgbClr val="000000"/>
                          </a:solidFill>
                          <a:latin typeface="Calibri"/>
                          <a:ea typeface="Times New Roman"/>
                          <a:cs typeface="Times New Roman"/>
                        </a:rPr>
                        <a:t>£40</a:t>
                      </a:r>
                      <a:endParaRPr lang="en-GB" sz="1400">
                        <a:latin typeface="Calibri"/>
                        <a:ea typeface="Times New Roman"/>
                        <a:cs typeface="Times New Roman"/>
                      </a:endParaRPr>
                    </a:p>
                  </a:txBody>
                  <a:tcPr marL="57076" marR="57076" marT="0" marB="0" anchor="b">
                    <a:lnL>
                      <a:noFill/>
                    </a:lnL>
                    <a:lnR>
                      <a:noFill/>
                    </a:lnR>
                    <a:lnT>
                      <a:noFill/>
                    </a:lnT>
                    <a:lnB>
                      <a:noFill/>
                    </a:lnB>
                  </a:tcPr>
                </a:tc>
                <a:tc>
                  <a:txBody>
                    <a:bodyPr/>
                    <a:lstStyle/>
                    <a:p>
                      <a:pPr marL="0" marR="0">
                        <a:lnSpc>
                          <a:spcPct val="115000"/>
                        </a:lnSpc>
                        <a:spcBef>
                          <a:spcPts val="0"/>
                        </a:spcBef>
                        <a:spcAft>
                          <a:spcPts val="0"/>
                        </a:spcAft>
                      </a:pPr>
                      <a:r>
                        <a:rPr lang="en-GB" sz="1400">
                          <a:solidFill>
                            <a:srgbClr val="000000"/>
                          </a:solidFill>
                          <a:latin typeface="Calibri"/>
                          <a:ea typeface="Times New Roman"/>
                          <a:cs typeface="Times New Roman"/>
                        </a:rPr>
                        <a:t>LCD Flushmount Kit</a:t>
                      </a:r>
                      <a:endParaRPr lang="en-GB" sz="1400">
                        <a:latin typeface="Calibri"/>
                        <a:ea typeface="Times New Roman"/>
                        <a:cs typeface="Times New Roman"/>
                      </a:endParaRPr>
                    </a:p>
                  </a:txBody>
                  <a:tcPr marL="57076" marR="57076" marT="0" marB="0" anchor="b">
                    <a:lnL>
                      <a:noFill/>
                    </a:lnL>
                    <a:lnR>
                      <a:noFill/>
                    </a:lnR>
                    <a:lnT>
                      <a:noFill/>
                    </a:lnT>
                    <a:lnB>
                      <a:noFill/>
                    </a:lnB>
                  </a:tcPr>
                </a:tc>
                <a:tc>
                  <a:txBody>
                    <a:bodyPr/>
                    <a:lstStyle/>
                    <a:p>
                      <a:pPr marL="0" marR="0">
                        <a:lnSpc>
                          <a:spcPct val="115000"/>
                        </a:lnSpc>
                        <a:spcBef>
                          <a:spcPts val="0"/>
                        </a:spcBef>
                        <a:spcAft>
                          <a:spcPts val="0"/>
                        </a:spcAft>
                      </a:pPr>
                      <a:r>
                        <a:rPr lang="en-GB" sz="1400">
                          <a:solidFill>
                            <a:srgbClr val="000000"/>
                          </a:solidFill>
                          <a:latin typeface="Calibri"/>
                          <a:ea typeface="Times New Roman"/>
                          <a:cs typeface="Times New Roman"/>
                        </a:rPr>
                        <a:t>RackSolutions</a:t>
                      </a:r>
                      <a:endParaRPr lang="en-GB" sz="1400">
                        <a:latin typeface="Calibri"/>
                        <a:ea typeface="Times New Roman"/>
                        <a:cs typeface="Times New Roman"/>
                      </a:endParaRPr>
                    </a:p>
                  </a:txBody>
                  <a:tcPr marL="57076" marR="57076" marT="0" marB="0" anchor="b">
                    <a:lnL>
                      <a:noFill/>
                    </a:lnL>
                    <a:lnR>
                      <a:noFill/>
                    </a:lnR>
                    <a:lnT>
                      <a:noFill/>
                    </a:lnT>
                    <a:lnB>
                      <a:noFill/>
                    </a:lnB>
                  </a:tcPr>
                </a:tc>
                <a:tc>
                  <a:txBody>
                    <a:bodyPr/>
                    <a:lstStyle/>
                    <a:p>
                      <a:pPr marL="0" marR="0">
                        <a:lnSpc>
                          <a:spcPct val="115000"/>
                        </a:lnSpc>
                        <a:spcBef>
                          <a:spcPts val="0"/>
                        </a:spcBef>
                        <a:spcAft>
                          <a:spcPts val="0"/>
                        </a:spcAft>
                      </a:pPr>
                      <a:r>
                        <a:rPr lang="en-GB" sz="1400">
                          <a:solidFill>
                            <a:srgbClr val="000000"/>
                          </a:solidFill>
                          <a:latin typeface="Calibri"/>
                          <a:ea typeface="Times New Roman"/>
                          <a:cs typeface="Times New Roman"/>
                        </a:rPr>
                        <a:t>(RackSolutions, 2019)</a:t>
                      </a:r>
                      <a:endParaRPr lang="en-GB" sz="1400">
                        <a:latin typeface="Calibri"/>
                        <a:ea typeface="Times New Roman"/>
                        <a:cs typeface="Times New Roman"/>
                      </a:endParaRPr>
                    </a:p>
                  </a:txBody>
                  <a:tcPr marL="57076" marR="57076" marT="0" marB="0" anchor="b">
                    <a:lnL>
                      <a:noFill/>
                    </a:lnL>
                    <a:lnR>
                      <a:noFill/>
                    </a:lnR>
                    <a:lnT>
                      <a:noFill/>
                    </a:lnT>
                    <a:lnB>
                      <a:noFill/>
                    </a:lnB>
                  </a:tcPr>
                </a:tc>
                <a:extLst>
                  <a:ext uri="{0D108BD9-81ED-4DB2-BD59-A6C34878D82A}">
                    <a16:rowId xmlns:a16="http://schemas.microsoft.com/office/drawing/2014/main" val="10003"/>
                  </a:ext>
                </a:extLst>
              </a:tr>
              <a:tr h="160446">
                <a:tc>
                  <a:txBody>
                    <a:bodyPr/>
                    <a:lstStyle/>
                    <a:p>
                      <a:pPr marL="0" marR="0">
                        <a:lnSpc>
                          <a:spcPct val="115000"/>
                        </a:lnSpc>
                        <a:spcBef>
                          <a:spcPts val="0"/>
                        </a:spcBef>
                        <a:spcAft>
                          <a:spcPts val="0"/>
                        </a:spcAft>
                      </a:pPr>
                      <a:r>
                        <a:rPr lang="en-GB" sz="1400">
                          <a:solidFill>
                            <a:srgbClr val="000000"/>
                          </a:solidFill>
                          <a:latin typeface="Calibri"/>
                          <a:ea typeface="Times New Roman"/>
                          <a:cs typeface="Times New Roman"/>
                        </a:rPr>
                        <a:t>Media players</a:t>
                      </a:r>
                      <a:endParaRPr lang="en-GB" sz="1400">
                        <a:latin typeface="Calibri"/>
                        <a:ea typeface="Times New Roman"/>
                        <a:cs typeface="Times New Roman"/>
                      </a:endParaRPr>
                    </a:p>
                  </a:txBody>
                  <a:tcPr marL="57076" marR="57076" marT="0" marB="0" anchor="b">
                    <a:lnL>
                      <a:noFill/>
                    </a:lnL>
                    <a:lnR>
                      <a:noFill/>
                    </a:lnR>
                    <a:lnT>
                      <a:noFill/>
                    </a:lnT>
                    <a:lnB>
                      <a:noFill/>
                    </a:lnB>
                  </a:tcPr>
                </a:tc>
                <a:tc>
                  <a:txBody>
                    <a:bodyPr/>
                    <a:lstStyle/>
                    <a:p>
                      <a:pPr marL="0" marR="0">
                        <a:lnSpc>
                          <a:spcPct val="115000"/>
                        </a:lnSpc>
                        <a:spcBef>
                          <a:spcPts val="0"/>
                        </a:spcBef>
                        <a:spcAft>
                          <a:spcPts val="0"/>
                        </a:spcAft>
                      </a:pPr>
                      <a:r>
                        <a:rPr lang="en-GB" sz="1400">
                          <a:solidFill>
                            <a:srgbClr val="000000"/>
                          </a:solidFill>
                          <a:latin typeface="Calibri"/>
                          <a:ea typeface="Times New Roman"/>
                          <a:cs typeface="Times New Roman"/>
                        </a:rPr>
                        <a:t>£150</a:t>
                      </a:r>
                      <a:endParaRPr lang="en-GB" sz="1400">
                        <a:latin typeface="Calibri"/>
                        <a:ea typeface="Times New Roman"/>
                        <a:cs typeface="Times New Roman"/>
                      </a:endParaRPr>
                    </a:p>
                  </a:txBody>
                  <a:tcPr marL="57076" marR="57076" marT="0" marB="0" anchor="b">
                    <a:lnL>
                      <a:noFill/>
                    </a:lnL>
                    <a:lnR>
                      <a:noFill/>
                    </a:lnR>
                    <a:lnT>
                      <a:noFill/>
                    </a:lnT>
                    <a:lnB>
                      <a:noFill/>
                    </a:lnB>
                  </a:tcPr>
                </a:tc>
                <a:tc>
                  <a:txBody>
                    <a:bodyPr/>
                    <a:lstStyle/>
                    <a:p>
                      <a:pPr marL="0" marR="0">
                        <a:lnSpc>
                          <a:spcPct val="115000"/>
                        </a:lnSpc>
                        <a:spcBef>
                          <a:spcPts val="0"/>
                        </a:spcBef>
                        <a:spcAft>
                          <a:spcPts val="0"/>
                        </a:spcAft>
                      </a:pPr>
                      <a:r>
                        <a:rPr lang="en-GB" sz="1400">
                          <a:solidFill>
                            <a:srgbClr val="000000"/>
                          </a:solidFill>
                          <a:latin typeface="Calibri"/>
                          <a:ea typeface="Times New Roman"/>
                          <a:cs typeface="Times New Roman"/>
                        </a:rPr>
                        <a:t>BrightSign LS424 1080p </a:t>
                      </a:r>
                      <a:endParaRPr lang="en-GB" sz="1400">
                        <a:latin typeface="Calibri"/>
                        <a:ea typeface="Times New Roman"/>
                        <a:cs typeface="Times New Roman"/>
                      </a:endParaRPr>
                    </a:p>
                  </a:txBody>
                  <a:tcPr marL="57076" marR="57076" marT="0" marB="0" anchor="b">
                    <a:lnL>
                      <a:noFill/>
                    </a:lnL>
                    <a:lnR>
                      <a:noFill/>
                    </a:lnR>
                    <a:lnT>
                      <a:noFill/>
                    </a:lnT>
                    <a:lnB>
                      <a:noFill/>
                    </a:lnB>
                  </a:tcPr>
                </a:tc>
                <a:tc>
                  <a:txBody>
                    <a:bodyPr/>
                    <a:lstStyle/>
                    <a:p>
                      <a:pPr marL="0" marR="0">
                        <a:lnSpc>
                          <a:spcPct val="115000"/>
                        </a:lnSpc>
                        <a:spcBef>
                          <a:spcPts val="0"/>
                        </a:spcBef>
                        <a:spcAft>
                          <a:spcPts val="0"/>
                        </a:spcAft>
                      </a:pPr>
                      <a:r>
                        <a:rPr lang="en-GB" sz="1400">
                          <a:solidFill>
                            <a:srgbClr val="000000"/>
                          </a:solidFill>
                          <a:latin typeface="Calibri"/>
                          <a:ea typeface="Times New Roman"/>
                          <a:cs typeface="Times New Roman"/>
                        </a:rPr>
                        <a:t>JP UK</a:t>
                      </a:r>
                      <a:endParaRPr lang="en-GB" sz="1400">
                        <a:latin typeface="Calibri"/>
                        <a:ea typeface="Times New Roman"/>
                        <a:cs typeface="Times New Roman"/>
                      </a:endParaRPr>
                    </a:p>
                  </a:txBody>
                  <a:tcPr marL="57076" marR="57076" marT="0" marB="0" anchor="b">
                    <a:lnL>
                      <a:noFill/>
                    </a:lnL>
                    <a:lnR>
                      <a:noFill/>
                    </a:lnR>
                    <a:lnT>
                      <a:noFill/>
                    </a:lnT>
                    <a:lnB>
                      <a:noFill/>
                    </a:lnB>
                  </a:tcPr>
                </a:tc>
                <a:tc>
                  <a:txBody>
                    <a:bodyPr/>
                    <a:lstStyle/>
                    <a:p>
                      <a:pPr marL="0" marR="0">
                        <a:lnSpc>
                          <a:spcPct val="115000"/>
                        </a:lnSpc>
                        <a:spcBef>
                          <a:spcPts val="0"/>
                        </a:spcBef>
                        <a:spcAft>
                          <a:spcPts val="0"/>
                        </a:spcAft>
                      </a:pPr>
                      <a:r>
                        <a:rPr lang="en-GB" sz="1400">
                          <a:solidFill>
                            <a:srgbClr val="000000"/>
                          </a:solidFill>
                          <a:latin typeface="Calibri"/>
                          <a:ea typeface="Times New Roman"/>
                          <a:cs typeface="Times New Roman"/>
                        </a:rPr>
                        <a:t>(JP-UK, 2019)</a:t>
                      </a:r>
                      <a:endParaRPr lang="en-GB" sz="1400">
                        <a:latin typeface="Calibri"/>
                        <a:ea typeface="Times New Roman"/>
                        <a:cs typeface="Times New Roman"/>
                      </a:endParaRPr>
                    </a:p>
                  </a:txBody>
                  <a:tcPr marL="57076" marR="57076" marT="0" marB="0" anchor="b">
                    <a:lnL>
                      <a:noFill/>
                    </a:lnL>
                    <a:lnR>
                      <a:noFill/>
                    </a:lnR>
                    <a:lnT>
                      <a:noFill/>
                    </a:lnT>
                    <a:lnB>
                      <a:noFill/>
                    </a:lnB>
                  </a:tcPr>
                </a:tc>
                <a:extLst>
                  <a:ext uri="{0D108BD9-81ED-4DB2-BD59-A6C34878D82A}">
                    <a16:rowId xmlns:a16="http://schemas.microsoft.com/office/drawing/2014/main" val="10004"/>
                  </a:ext>
                </a:extLst>
              </a:tr>
              <a:tr h="160446">
                <a:tc>
                  <a:txBody>
                    <a:bodyPr/>
                    <a:lstStyle/>
                    <a:p>
                      <a:pPr marL="0" marR="0">
                        <a:lnSpc>
                          <a:spcPct val="115000"/>
                        </a:lnSpc>
                        <a:spcBef>
                          <a:spcPts val="0"/>
                        </a:spcBef>
                        <a:spcAft>
                          <a:spcPts val="0"/>
                        </a:spcAft>
                      </a:pPr>
                      <a:r>
                        <a:rPr lang="en-GB" sz="1400">
                          <a:solidFill>
                            <a:srgbClr val="000000"/>
                          </a:solidFill>
                          <a:latin typeface="Calibri"/>
                          <a:ea typeface="Times New Roman"/>
                          <a:cs typeface="Times New Roman"/>
                        </a:rPr>
                        <a:t>Software licensing fee</a:t>
                      </a:r>
                      <a:endParaRPr lang="en-GB" sz="1400">
                        <a:latin typeface="Calibri"/>
                        <a:ea typeface="Times New Roman"/>
                        <a:cs typeface="Times New Roman"/>
                      </a:endParaRPr>
                    </a:p>
                  </a:txBody>
                  <a:tcPr marL="57076" marR="57076" marT="0" marB="0" anchor="b">
                    <a:lnL>
                      <a:noFill/>
                    </a:lnL>
                    <a:lnR>
                      <a:noFill/>
                    </a:lnR>
                    <a:lnT>
                      <a:noFill/>
                    </a:lnT>
                    <a:lnB>
                      <a:noFill/>
                    </a:lnB>
                  </a:tcPr>
                </a:tc>
                <a:tc>
                  <a:txBody>
                    <a:bodyPr/>
                    <a:lstStyle/>
                    <a:p>
                      <a:pPr marL="0" marR="0">
                        <a:lnSpc>
                          <a:spcPct val="115000"/>
                        </a:lnSpc>
                        <a:spcBef>
                          <a:spcPts val="0"/>
                        </a:spcBef>
                        <a:spcAft>
                          <a:spcPts val="0"/>
                        </a:spcAft>
                      </a:pPr>
                      <a:r>
                        <a:rPr lang="en-GB" sz="1400" dirty="0">
                          <a:solidFill>
                            <a:srgbClr val="000000"/>
                          </a:solidFill>
                          <a:latin typeface="Calibri"/>
                          <a:ea typeface="Times New Roman"/>
                          <a:cs typeface="Times New Roman"/>
                        </a:rPr>
                        <a:t>£216 </a:t>
                      </a:r>
                      <a:endParaRPr lang="en-GB" sz="1400" dirty="0">
                        <a:latin typeface="Calibri"/>
                        <a:ea typeface="Times New Roman"/>
                        <a:cs typeface="Times New Roman"/>
                      </a:endParaRPr>
                    </a:p>
                  </a:txBody>
                  <a:tcPr marL="57076" marR="57076" marT="0" marB="0" anchor="b">
                    <a:lnL>
                      <a:noFill/>
                    </a:lnL>
                    <a:lnR>
                      <a:noFill/>
                    </a:lnR>
                    <a:lnT>
                      <a:noFill/>
                    </a:lnT>
                    <a:lnB>
                      <a:noFill/>
                    </a:lnB>
                  </a:tcPr>
                </a:tc>
                <a:tc>
                  <a:txBody>
                    <a:bodyPr/>
                    <a:lstStyle/>
                    <a:p>
                      <a:pPr marL="0" marR="0">
                        <a:lnSpc>
                          <a:spcPct val="115000"/>
                        </a:lnSpc>
                        <a:spcBef>
                          <a:spcPts val="0"/>
                        </a:spcBef>
                        <a:spcAft>
                          <a:spcPts val="0"/>
                        </a:spcAft>
                      </a:pPr>
                      <a:r>
                        <a:rPr lang="en-GB" sz="1400">
                          <a:solidFill>
                            <a:srgbClr val="000000"/>
                          </a:solidFill>
                          <a:latin typeface="Calibri"/>
                          <a:ea typeface="Times New Roman"/>
                          <a:cs typeface="Times New Roman"/>
                        </a:rPr>
                        <a:t>Signage Software</a:t>
                      </a:r>
                      <a:endParaRPr lang="en-GB" sz="1400">
                        <a:latin typeface="Calibri"/>
                        <a:ea typeface="Times New Roman"/>
                        <a:cs typeface="Times New Roman"/>
                      </a:endParaRPr>
                    </a:p>
                  </a:txBody>
                  <a:tcPr marL="57076" marR="57076" marT="0" marB="0" anchor="b">
                    <a:lnL>
                      <a:noFill/>
                    </a:lnL>
                    <a:lnR>
                      <a:noFill/>
                    </a:lnR>
                    <a:lnT>
                      <a:noFill/>
                    </a:lnT>
                    <a:lnB>
                      <a:noFill/>
                    </a:lnB>
                  </a:tcPr>
                </a:tc>
                <a:tc>
                  <a:txBody>
                    <a:bodyPr/>
                    <a:lstStyle/>
                    <a:p>
                      <a:pPr marL="0" marR="0">
                        <a:lnSpc>
                          <a:spcPct val="115000"/>
                        </a:lnSpc>
                        <a:spcBef>
                          <a:spcPts val="0"/>
                        </a:spcBef>
                        <a:spcAft>
                          <a:spcPts val="0"/>
                        </a:spcAft>
                      </a:pPr>
                      <a:r>
                        <a:rPr lang="en-GB" sz="1400">
                          <a:solidFill>
                            <a:srgbClr val="000000"/>
                          </a:solidFill>
                          <a:latin typeface="Calibri"/>
                          <a:ea typeface="Times New Roman"/>
                          <a:cs typeface="Times New Roman"/>
                        </a:rPr>
                        <a:t>Digital Enterprise</a:t>
                      </a:r>
                      <a:endParaRPr lang="en-GB" sz="1400">
                        <a:latin typeface="Calibri"/>
                        <a:ea typeface="Times New Roman"/>
                        <a:cs typeface="Times New Roman"/>
                      </a:endParaRPr>
                    </a:p>
                  </a:txBody>
                  <a:tcPr marL="57076" marR="57076" marT="0" marB="0" anchor="b">
                    <a:lnL>
                      <a:noFill/>
                    </a:lnL>
                    <a:lnR>
                      <a:noFill/>
                    </a:lnR>
                    <a:lnT>
                      <a:noFill/>
                    </a:lnT>
                    <a:lnB>
                      <a:noFill/>
                    </a:lnB>
                  </a:tcPr>
                </a:tc>
                <a:tc>
                  <a:txBody>
                    <a:bodyPr/>
                    <a:lstStyle/>
                    <a:p>
                      <a:pPr marL="0" marR="0">
                        <a:lnSpc>
                          <a:spcPct val="115000"/>
                        </a:lnSpc>
                        <a:spcBef>
                          <a:spcPts val="0"/>
                        </a:spcBef>
                        <a:spcAft>
                          <a:spcPts val="0"/>
                        </a:spcAft>
                      </a:pPr>
                      <a:r>
                        <a:rPr lang="en-GB" sz="1400" dirty="0">
                          <a:solidFill>
                            <a:srgbClr val="000000"/>
                          </a:solidFill>
                          <a:latin typeface="Calibri"/>
                          <a:ea typeface="Times New Roman"/>
                          <a:cs typeface="Times New Roman"/>
                        </a:rPr>
                        <a:t>(</a:t>
                      </a:r>
                      <a:r>
                        <a:rPr lang="en-GB" sz="1400" dirty="0" err="1">
                          <a:solidFill>
                            <a:srgbClr val="000000"/>
                          </a:solidFill>
                          <a:latin typeface="Calibri"/>
                          <a:ea typeface="Times New Roman"/>
                          <a:cs typeface="Times New Roman"/>
                        </a:rPr>
                        <a:t>TrouDigital</a:t>
                      </a:r>
                      <a:r>
                        <a:rPr lang="en-GB" sz="1400" dirty="0">
                          <a:solidFill>
                            <a:srgbClr val="000000"/>
                          </a:solidFill>
                          <a:latin typeface="Calibri"/>
                          <a:ea typeface="Times New Roman"/>
                          <a:cs typeface="Times New Roman"/>
                        </a:rPr>
                        <a:t>, 2019)</a:t>
                      </a:r>
                      <a:endParaRPr lang="en-GB" sz="1400" dirty="0">
                        <a:latin typeface="Calibri"/>
                        <a:ea typeface="Times New Roman"/>
                        <a:cs typeface="Times New Roman"/>
                      </a:endParaRPr>
                    </a:p>
                  </a:txBody>
                  <a:tcPr marL="57076" marR="57076" marT="0" marB="0" anchor="b">
                    <a:lnL>
                      <a:noFill/>
                    </a:lnL>
                    <a:lnR>
                      <a:noFill/>
                    </a:lnR>
                    <a:lnT>
                      <a:noFill/>
                    </a:lnT>
                    <a:lnB>
                      <a:noFill/>
                    </a:lnB>
                  </a:tcPr>
                </a:tc>
                <a:extLst>
                  <a:ext uri="{0D108BD9-81ED-4DB2-BD59-A6C34878D82A}">
                    <a16:rowId xmlns:a16="http://schemas.microsoft.com/office/drawing/2014/main" val="10005"/>
                  </a:ext>
                </a:extLst>
              </a:tr>
              <a:tr h="160446">
                <a:tc>
                  <a:txBody>
                    <a:bodyPr/>
                    <a:lstStyle/>
                    <a:p>
                      <a:pPr marL="0" marR="0">
                        <a:lnSpc>
                          <a:spcPct val="115000"/>
                        </a:lnSpc>
                        <a:spcBef>
                          <a:spcPts val="0"/>
                        </a:spcBef>
                        <a:spcAft>
                          <a:spcPts val="0"/>
                        </a:spcAft>
                      </a:pPr>
                      <a:r>
                        <a:rPr lang="en-GB" sz="1400" dirty="0">
                          <a:solidFill>
                            <a:srgbClr val="000000"/>
                          </a:solidFill>
                          <a:latin typeface="Calibri"/>
                          <a:ea typeface="Times New Roman"/>
                          <a:cs typeface="Times New Roman"/>
                        </a:rPr>
                        <a:t>Installation</a:t>
                      </a:r>
                      <a:endParaRPr lang="en-GB" sz="1400" dirty="0">
                        <a:latin typeface="Calibri"/>
                        <a:ea typeface="Times New Roman"/>
                        <a:cs typeface="Times New Roman"/>
                      </a:endParaRPr>
                    </a:p>
                  </a:txBody>
                  <a:tcPr marL="57076" marR="57076" marT="0" marB="0" anchor="b">
                    <a:lnL>
                      <a:noFill/>
                    </a:lnL>
                    <a:lnR>
                      <a:noFill/>
                    </a:lnR>
                    <a:lnT>
                      <a:noFill/>
                    </a:lnT>
                    <a:lnB>
                      <a:noFill/>
                    </a:lnB>
                  </a:tcPr>
                </a:tc>
                <a:tc>
                  <a:txBody>
                    <a:bodyPr/>
                    <a:lstStyle/>
                    <a:p>
                      <a:pPr marL="0" marR="0">
                        <a:lnSpc>
                          <a:spcPct val="115000"/>
                        </a:lnSpc>
                        <a:spcBef>
                          <a:spcPts val="0"/>
                        </a:spcBef>
                        <a:spcAft>
                          <a:spcPts val="0"/>
                        </a:spcAft>
                      </a:pPr>
                      <a:r>
                        <a:rPr lang="en-GB" sz="1400" dirty="0">
                          <a:solidFill>
                            <a:srgbClr val="000000"/>
                          </a:solidFill>
                          <a:latin typeface="Calibri"/>
                          <a:ea typeface="Times New Roman"/>
                          <a:cs typeface="Times New Roman"/>
                        </a:rPr>
                        <a:t>£150</a:t>
                      </a:r>
                      <a:endParaRPr lang="en-GB" sz="1400" dirty="0">
                        <a:latin typeface="Calibri"/>
                        <a:ea typeface="Times New Roman"/>
                        <a:cs typeface="Times New Roman"/>
                      </a:endParaRPr>
                    </a:p>
                  </a:txBody>
                  <a:tcPr marL="57076" marR="57076" marT="0" marB="0" anchor="b">
                    <a:lnL>
                      <a:noFill/>
                    </a:lnL>
                    <a:lnR>
                      <a:noFill/>
                    </a:lnR>
                    <a:lnT>
                      <a:noFill/>
                    </a:lnT>
                    <a:lnB>
                      <a:noFill/>
                    </a:lnB>
                  </a:tcPr>
                </a:tc>
                <a:tc>
                  <a:txBody>
                    <a:bodyPr/>
                    <a:lstStyle/>
                    <a:p>
                      <a:pPr marL="0" marR="0">
                        <a:lnSpc>
                          <a:spcPct val="115000"/>
                        </a:lnSpc>
                        <a:spcBef>
                          <a:spcPts val="0"/>
                        </a:spcBef>
                        <a:spcAft>
                          <a:spcPts val="0"/>
                        </a:spcAft>
                      </a:pPr>
                      <a:r>
                        <a:rPr lang="en-GB" sz="1400">
                          <a:solidFill>
                            <a:srgbClr val="000000"/>
                          </a:solidFill>
                          <a:latin typeface="Calibri"/>
                          <a:ea typeface="Times New Roman"/>
                          <a:cs typeface="Times New Roman"/>
                        </a:rPr>
                        <a:t>Display Installation</a:t>
                      </a:r>
                      <a:endParaRPr lang="en-GB" sz="1400">
                        <a:latin typeface="Calibri"/>
                        <a:ea typeface="Times New Roman"/>
                        <a:cs typeface="Times New Roman"/>
                      </a:endParaRPr>
                    </a:p>
                  </a:txBody>
                  <a:tcPr marL="57076" marR="57076" marT="0" marB="0" anchor="b">
                    <a:lnL>
                      <a:noFill/>
                    </a:lnL>
                    <a:lnR>
                      <a:noFill/>
                    </a:lnR>
                    <a:lnT>
                      <a:noFill/>
                    </a:lnT>
                    <a:lnB>
                      <a:noFill/>
                    </a:lnB>
                  </a:tcPr>
                </a:tc>
                <a:tc>
                  <a:txBody>
                    <a:bodyPr/>
                    <a:lstStyle/>
                    <a:p>
                      <a:pPr marL="0" marR="0">
                        <a:lnSpc>
                          <a:spcPct val="115000"/>
                        </a:lnSpc>
                        <a:spcBef>
                          <a:spcPts val="0"/>
                        </a:spcBef>
                        <a:spcAft>
                          <a:spcPts val="0"/>
                        </a:spcAft>
                      </a:pPr>
                      <a:r>
                        <a:rPr lang="en-GB" sz="1400">
                          <a:solidFill>
                            <a:srgbClr val="000000"/>
                          </a:solidFill>
                          <a:latin typeface="Calibri"/>
                          <a:ea typeface="Times New Roman"/>
                          <a:cs typeface="Times New Roman"/>
                        </a:rPr>
                        <a:t>Digital Solutions</a:t>
                      </a:r>
                      <a:endParaRPr lang="en-GB" sz="1400">
                        <a:latin typeface="Calibri"/>
                        <a:ea typeface="Times New Roman"/>
                        <a:cs typeface="Times New Roman"/>
                      </a:endParaRPr>
                    </a:p>
                  </a:txBody>
                  <a:tcPr marL="57076" marR="57076" marT="0" marB="0" anchor="b">
                    <a:lnL>
                      <a:noFill/>
                    </a:lnL>
                    <a:lnR>
                      <a:noFill/>
                    </a:lnR>
                    <a:lnT>
                      <a:noFill/>
                    </a:lnT>
                    <a:lnB>
                      <a:noFill/>
                    </a:lnB>
                  </a:tcPr>
                </a:tc>
                <a:tc>
                  <a:txBody>
                    <a:bodyPr/>
                    <a:lstStyle/>
                    <a:p>
                      <a:pPr marL="0" marR="0">
                        <a:lnSpc>
                          <a:spcPct val="115000"/>
                        </a:lnSpc>
                        <a:spcBef>
                          <a:spcPts val="0"/>
                        </a:spcBef>
                        <a:spcAft>
                          <a:spcPts val="0"/>
                        </a:spcAft>
                      </a:pPr>
                      <a:r>
                        <a:rPr lang="en-GB" sz="1400" dirty="0">
                          <a:solidFill>
                            <a:srgbClr val="000000"/>
                          </a:solidFill>
                          <a:latin typeface="Calibri"/>
                          <a:ea typeface="Times New Roman"/>
                          <a:cs typeface="Times New Roman"/>
                        </a:rPr>
                        <a:t>Assumption/Online Based</a:t>
                      </a:r>
                      <a:endParaRPr lang="en-GB" sz="1400" dirty="0">
                        <a:latin typeface="Calibri"/>
                        <a:ea typeface="Times New Roman"/>
                        <a:cs typeface="Times New Roman"/>
                      </a:endParaRPr>
                    </a:p>
                  </a:txBody>
                  <a:tcPr marL="57076" marR="57076" marT="0" marB="0" anchor="b">
                    <a:lnL>
                      <a:noFill/>
                    </a:lnL>
                    <a:lnR>
                      <a:noFill/>
                    </a:lnR>
                    <a:lnT>
                      <a:noFill/>
                    </a:lnT>
                    <a:lnB>
                      <a:noFill/>
                    </a:lnB>
                  </a:tcPr>
                </a:tc>
                <a:extLst>
                  <a:ext uri="{0D108BD9-81ED-4DB2-BD59-A6C34878D82A}">
                    <a16:rowId xmlns:a16="http://schemas.microsoft.com/office/drawing/2014/main" val="10006"/>
                  </a:ext>
                </a:extLst>
              </a:tr>
              <a:tr h="160446">
                <a:tc>
                  <a:txBody>
                    <a:bodyPr/>
                    <a:lstStyle/>
                    <a:p>
                      <a:pPr marL="0" marR="0">
                        <a:lnSpc>
                          <a:spcPct val="115000"/>
                        </a:lnSpc>
                        <a:spcBef>
                          <a:spcPts val="0"/>
                        </a:spcBef>
                        <a:spcAft>
                          <a:spcPts val="0"/>
                        </a:spcAft>
                      </a:pPr>
                      <a:r>
                        <a:rPr lang="en-GB" sz="1400" dirty="0">
                          <a:solidFill>
                            <a:srgbClr val="000000"/>
                          </a:solidFill>
                          <a:latin typeface="Calibri"/>
                          <a:ea typeface="Times New Roman"/>
                          <a:cs typeface="Times New Roman"/>
                        </a:rPr>
                        <a:t>Content Development</a:t>
                      </a:r>
                      <a:endParaRPr lang="en-GB" sz="1400" dirty="0">
                        <a:latin typeface="Calibri"/>
                        <a:ea typeface="Times New Roman"/>
                        <a:cs typeface="Times New Roman"/>
                      </a:endParaRPr>
                    </a:p>
                  </a:txBody>
                  <a:tcPr marL="57076" marR="57076" marT="0" marB="0" anchor="b">
                    <a:lnL>
                      <a:noFill/>
                    </a:lnL>
                    <a:lnR>
                      <a:noFill/>
                    </a:lnR>
                    <a:lnT>
                      <a:noFill/>
                    </a:lnT>
                    <a:lnB>
                      <a:noFill/>
                    </a:lnB>
                  </a:tcPr>
                </a:tc>
                <a:tc>
                  <a:txBody>
                    <a:bodyPr/>
                    <a:lstStyle/>
                    <a:p>
                      <a:pPr marL="0" marR="0">
                        <a:lnSpc>
                          <a:spcPct val="115000"/>
                        </a:lnSpc>
                        <a:spcBef>
                          <a:spcPts val="0"/>
                        </a:spcBef>
                        <a:spcAft>
                          <a:spcPts val="0"/>
                        </a:spcAft>
                      </a:pPr>
                      <a:r>
                        <a:rPr lang="en-GB" sz="1400" dirty="0">
                          <a:solidFill>
                            <a:srgbClr val="000000"/>
                          </a:solidFill>
                          <a:latin typeface="Calibri"/>
                          <a:ea typeface="Times New Roman"/>
                          <a:cs typeface="Times New Roman"/>
                        </a:rPr>
                        <a:t>£200</a:t>
                      </a:r>
                      <a:endParaRPr lang="en-GB" sz="1400" dirty="0">
                        <a:latin typeface="Calibri"/>
                        <a:ea typeface="Times New Roman"/>
                        <a:cs typeface="Times New Roman"/>
                      </a:endParaRPr>
                    </a:p>
                  </a:txBody>
                  <a:tcPr marL="57076" marR="57076" marT="0" marB="0" anchor="b">
                    <a:lnL>
                      <a:noFill/>
                    </a:lnL>
                    <a:lnR>
                      <a:noFill/>
                    </a:lnR>
                    <a:lnT>
                      <a:noFill/>
                    </a:lnT>
                    <a:lnB>
                      <a:noFill/>
                    </a:lnB>
                  </a:tcPr>
                </a:tc>
                <a:tc>
                  <a:txBody>
                    <a:bodyPr/>
                    <a:lstStyle/>
                    <a:p>
                      <a:pPr marL="0" marR="0">
                        <a:lnSpc>
                          <a:spcPct val="115000"/>
                        </a:lnSpc>
                        <a:spcBef>
                          <a:spcPts val="0"/>
                        </a:spcBef>
                        <a:spcAft>
                          <a:spcPts val="0"/>
                        </a:spcAft>
                      </a:pPr>
                      <a:r>
                        <a:rPr lang="en-GB" sz="1400">
                          <a:solidFill>
                            <a:srgbClr val="000000"/>
                          </a:solidFill>
                          <a:latin typeface="Calibri"/>
                          <a:ea typeface="Times New Roman"/>
                          <a:cs typeface="Times New Roman"/>
                        </a:rPr>
                        <a:t>Digital Contents</a:t>
                      </a:r>
                      <a:endParaRPr lang="en-GB" sz="1400">
                        <a:latin typeface="Calibri"/>
                        <a:ea typeface="Times New Roman"/>
                        <a:cs typeface="Times New Roman"/>
                      </a:endParaRPr>
                    </a:p>
                  </a:txBody>
                  <a:tcPr marL="57076" marR="57076" marT="0" marB="0" anchor="b">
                    <a:lnL>
                      <a:noFill/>
                    </a:lnL>
                    <a:lnR>
                      <a:noFill/>
                    </a:lnR>
                    <a:lnT>
                      <a:noFill/>
                    </a:lnT>
                    <a:lnB>
                      <a:noFill/>
                    </a:lnB>
                  </a:tcPr>
                </a:tc>
                <a:tc>
                  <a:txBody>
                    <a:bodyPr/>
                    <a:lstStyle/>
                    <a:p>
                      <a:pPr marL="0" marR="0">
                        <a:lnSpc>
                          <a:spcPct val="115000"/>
                        </a:lnSpc>
                        <a:spcBef>
                          <a:spcPts val="0"/>
                        </a:spcBef>
                        <a:spcAft>
                          <a:spcPts val="0"/>
                        </a:spcAft>
                      </a:pPr>
                      <a:r>
                        <a:rPr lang="en-GB" sz="1400">
                          <a:solidFill>
                            <a:srgbClr val="000000"/>
                          </a:solidFill>
                          <a:latin typeface="Calibri"/>
                          <a:ea typeface="Times New Roman"/>
                          <a:cs typeface="Times New Roman"/>
                        </a:rPr>
                        <a:t>Ken White Signs</a:t>
                      </a:r>
                      <a:endParaRPr lang="en-GB" sz="1400">
                        <a:latin typeface="Calibri"/>
                        <a:ea typeface="Times New Roman"/>
                        <a:cs typeface="Times New Roman"/>
                      </a:endParaRPr>
                    </a:p>
                  </a:txBody>
                  <a:tcPr marL="57076" marR="57076" marT="0" marB="0" anchor="b">
                    <a:lnL>
                      <a:noFill/>
                    </a:lnL>
                    <a:lnR>
                      <a:noFill/>
                    </a:lnR>
                    <a:lnT>
                      <a:noFill/>
                    </a:lnT>
                    <a:lnB>
                      <a:noFill/>
                    </a:lnB>
                  </a:tcPr>
                </a:tc>
                <a:tc>
                  <a:txBody>
                    <a:bodyPr/>
                    <a:lstStyle/>
                    <a:p>
                      <a:pPr marL="0" marR="0">
                        <a:lnSpc>
                          <a:spcPct val="115000"/>
                        </a:lnSpc>
                        <a:spcBef>
                          <a:spcPts val="0"/>
                        </a:spcBef>
                        <a:spcAft>
                          <a:spcPts val="0"/>
                        </a:spcAft>
                      </a:pPr>
                      <a:r>
                        <a:rPr lang="en-GB" sz="1400" dirty="0">
                          <a:solidFill>
                            <a:srgbClr val="000000"/>
                          </a:solidFill>
                          <a:latin typeface="Calibri"/>
                          <a:ea typeface="Times New Roman"/>
                          <a:cs typeface="Times New Roman"/>
                        </a:rPr>
                        <a:t>Assumption/Online Based</a:t>
                      </a:r>
                      <a:endParaRPr lang="en-GB" sz="1400" dirty="0">
                        <a:latin typeface="Calibri"/>
                        <a:ea typeface="Times New Roman"/>
                        <a:cs typeface="Times New Roman"/>
                      </a:endParaRPr>
                    </a:p>
                  </a:txBody>
                  <a:tcPr marL="57076" marR="57076" marT="0" marB="0" anchor="b">
                    <a:lnL>
                      <a:noFill/>
                    </a:lnL>
                    <a:lnR>
                      <a:noFill/>
                    </a:lnR>
                    <a:lnT>
                      <a:noFill/>
                    </a:lnT>
                    <a:lnB>
                      <a:noFill/>
                    </a:lnB>
                  </a:tcPr>
                </a:tc>
                <a:extLst>
                  <a:ext uri="{0D108BD9-81ED-4DB2-BD59-A6C34878D82A}">
                    <a16:rowId xmlns:a16="http://schemas.microsoft.com/office/drawing/2014/main" val="10007"/>
                  </a:ext>
                </a:extLst>
              </a:tr>
              <a:tr h="160446">
                <a:tc>
                  <a:txBody>
                    <a:bodyPr/>
                    <a:lstStyle/>
                    <a:p>
                      <a:pPr marL="0" marR="0">
                        <a:lnSpc>
                          <a:spcPct val="115000"/>
                        </a:lnSpc>
                        <a:spcBef>
                          <a:spcPts val="0"/>
                        </a:spcBef>
                        <a:spcAft>
                          <a:spcPts val="0"/>
                        </a:spcAft>
                      </a:pPr>
                      <a:r>
                        <a:rPr lang="en-GB" sz="1400">
                          <a:solidFill>
                            <a:srgbClr val="000000"/>
                          </a:solidFill>
                          <a:latin typeface="Calibri"/>
                          <a:ea typeface="Times New Roman"/>
                          <a:cs typeface="Times New Roman"/>
                        </a:rPr>
                        <a:t>Computer System</a:t>
                      </a:r>
                      <a:endParaRPr lang="en-GB" sz="1400">
                        <a:latin typeface="Calibri"/>
                        <a:ea typeface="Times New Roman"/>
                        <a:cs typeface="Times New Roman"/>
                      </a:endParaRPr>
                    </a:p>
                  </a:txBody>
                  <a:tcPr marL="57076" marR="57076" marT="0" marB="0" anchor="b">
                    <a:lnL>
                      <a:noFill/>
                    </a:lnL>
                    <a:lnR>
                      <a:noFill/>
                    </a:lnR>
                    <a:lnT>
                      <a:noFill/>
                    </a:lnT>
                    <a:lnB>
                      <a:noFill/>
                    </a:lnB>
                  </a:tcPr>
                </a:tc>
                <a:tc>
                  <a:txBody>
                    <a:bodyPr/>
                    <a:lstStyle/>
                    <a:p>
                      <a:pPr marL="0" marR="0">
                        <a:lnSpc>
                          <a:spcPct val="115000"/>
                        </a:lnSpc>
                        <a:spcBef>
                          <a:spcPts val="0"/>
                        </a:spcBef>
                        <a:spcAft>
                          <a:spcPts val="0"/>
                        </a:spcAft>
                      </a:pPr>
                      <a:r>
                        <a:rPr lang="en-GB" sz="1400">
                          <a:solidFill>
                            <a:srgbClr val="000000"/>
                          </a:solidFill>
                          <a:latin typeface="Calibri"/>
                          <a:ea typeface="Times New Roman"/>
                          <a:cs typeface="Times New Roman"/>
                        </a:rPr>
                        <a:t>£140</a:t>
                      </a:r>
                      <a:endParaRPr lang="en-GB" sz="1400">
                        <a:latin typeface="Calibri"/>
                        <a:ea typeface="Times New Roman"/>
                        <a:cs typeface="Times New Roman"/>
                      </a:endParaRPr>
                    </a:p>
                  </a:txBody>
                  <a:tcPr marL="57076" marR="57076" marT="0" marB="0" anchor="b">
                    <a:lnL>
                      <a:noFill/>
                    </a:lnL>
                    <a:lnR>
                      <a:noFill/>
                    </a:lnR>
                    <a:lnT>
                      <a:noFill/>
                    </a:lnT>
                    <a:lnB>
                      <a:noFill/>
                    </a:lnB>
                  </a:tcPr>
                </a:tc>
                <a:tc>
                  <a:txBody>
                    <a:bodyPr/>
                    <a:lstStyle/>
                    <a:p>
                      <a:pPr marL="0" marR="0">
                        <a:lnSpc>
                          <a:spcPct val="115000"/>
                        </a:lnSpc>
                        <a:spcBef>
                          <a:spcPts val="0"/>
                        </a:spcBef>
                        <a:spcAft>
                          <a:spcPts val="0"/>
                        </a:spcAft>
                      </a:pPr>
                      <a:r>
                        <a:rPr lang="en-GB" sz="1400">
                          <a:solidFill>
                            <a:srgbClr val="000000"/>
                          </a:solidFill>
                          <a:latin typeface="Calibri"/>
                          <a:ea typeface="Times New Roman"/>
                          <a:cs typeface="Times New Roman"/>
                        </a:rPr>
                        <a:t>INTEL i3 8GB 1TB GT710</a:t>
                      </a:r>
                      <a:endParaRPr lang="en-GB" sz="1400">
                        <a:latin typeface="Calibri"/>
                        <a:ea typeface="Times New Roman"/>
                        <a:cs typeface="Times New Roman"/>
                      </a:endParaRPr>
                    </a:p>
                  </a:txBody>
                  <a:tcPr marL="57076" marR="57076" marT="0" marB="0" anchor="b">
                    <a:lnL>
                      <a:noFill/>
                    </a:lnL>
                    <a:lnR>
                      <a:noFill/>
                    </a:lnR>
                    <a:lnT>
                      <a:noFill/>
                    </a:lnT>
                    <a:lnB>
                      <a:noFill/>
                    </a:lnB>
                  </a:tcPr>
                </a:tc>
                <a:tc>
                  <a:txBody>
                    <a:bodyPr/>
                    <a:lstStyle/>
                    <a:p>
                      <a:pPr marL="0" marR="0">
                        <a:lnSpc>
                          <a:spcPct val="115000"/>
                        </a:lnSpc>
                        <a:spcBef>
                          <a:spcPts val="0"/>
                        </a:spcBef>
                        <a:spcAft>
                          <a:spcPts val="0"/>
                        </a:spcAft>
                      </a:pPr>
                      <a:r>
                        <a:rPr lang="en-GB" sz="1400" dirty="0">
                          <a:solidFill>
                            <a:srgbClr val="000000"/>
                          </a:solidFill>
                          <a:latin typeface="Calibri"/>
                          <a:ea typeface="Times New Roman"/>
                          <a:cs typeface="Times New Roman"/>
                        </a:rPr>
                        <a:t>NH TRADING (NW)</a:t>
                      </a:r>
                      <a:endParaRPr lang="en-GB" sz="1400" dirty="0">
                        <a:latin typeface="Calibri"/>
                        <a:ea typeface="Times New Roman"/>
                        <a:cs typeface="Times New Roman"/>
                      </a:endParaRPr>
                    </a:p>
                  </a:txBody>
                  <a:tcPr marL="57076" marR="57076" marT="0" marB="0" anchor="b">
                    <a:lnL>
                      <a:noFill/>
                    </a:lnL>
                    <a:lnR>
                      <a:noFill/>
                    </a:lnR>
                    <a:lnT>
                      <a:noFill/>
                    </a:lnT>
                    <a:lnB>
                      <a:noFill/>
                    </a:lnB>
                  </a:tcPr>
                </a:tc>
                <a:tc>
                  <a:txBody>
                    <a:bodyPr/>
                    <a:lstStyle/>
                    <a:p>
                      <a:pPr marL="0" marR="0">
                        <a:lnSpc>
                          <a:spcPct val="115000"/>
                        </a:lnSpc>
                        <a:spcBef>
                          <a:spcPts val="0"/>
                        </a:spcBef>
                        <a:spcAft>
                          <a:spcPts val="0"/>
                        </a:spcAft>
                      </a:pPr>
                      <a:r>
                        <a:rPr lang="en-GB" sz="1400">
                          <a:solidFill>
                            <a:srgbClr val="000000"/>
                          </a:solidFill>
                          <a:latin typeface="Calibri"/>
                          <a:ea typeface="Times New Roman"/>
                          <a:cs typeface="Times New Roman"/>
                        </a:rPr>
                        <a:t>(Bay, 2019)</a:t>
                      </a:r>
                      <a:endParaRPr lang="en-GB" sz="1400">
                        <a:latin typeface="Calibri"/>
                        <a:ea typeface="Times New Roman"/>
                        <a:cs typeface="Times New Roman"/>
                      </a:endParaRPr>
                    </a:p>
                  </a:txBody>
                  <a:tcPr marL="57076" marR="57076" marT="0" marB="0" anchor="b">
                    <a:lnL>
                      <a:noFill/>
                    </a:lnL>
                    <a:lnR>
                      <a:noFill/>
                    </a:lnR>
                    <a:lnT>
                      <a:noFill/>
                    </a:lnT>
                    <a:lnB>
                      <a:noFill/>
                    </a:lnB>
                  </a:tcPr>
                </a:tc>
                <a:extLst>
                  <a:ext uri="{0D108BD9-81ED-4DB2-BD59-A6C34878D82A}">
                    <a16:rowId xmlns:a16="http://schemas.microsoft.com/office/drawing/2014/main" val="10008"/>
                  </a:ext>
                </a:extLst>
              </a:tr>
              <a:tr h="320892">
                <a:tc>
                  <a:txBody>
                    <a:bodyPr/>
                    <a:lstStyle/>
                    <a:p>
                      <a:pPr marL="0" marR="0">
                        <a:lnSpc>
                          <a:spcPct val="115000"/>
                        </a:lnSpc>
                        <a:spcBef>
                          <a:spcPts val="0"/>
                        </a:spcBef>
                        <a:spcAft>
                          <a:spcPts val="0"/>
                        </a:spcAft>
                      </a:pPr>
                      <a:endParaRPr lang="en-GB" sz="1400" dirty="0">
                        <a:latin typeface="Calibri"/>
                        <a:ea typeface="Times New Roman"/>
                        <a:cs typeface="Times New Roman"/>
                      </a:endParaRPr>
                    </a:p>
                  </a:txBody>
                  <a:tcPr marL="57076" marR="57076" marT="0" marB="0" anchor="b">
                    <a:lnL>
                      <a:noFill/>
                    </a:lnL>
                    <a:lnR>
                      <a:noFill/>
                    </a:lnR>
                    <a:lnT>
                      <a:noFill/>
                    </a:lnT>
                    <a:lnB>
                      <a:noFill/>
                    </a:lnB>
                  </a:tcPr>
                </a:tc>
                <a:tc>
                  <a:txBody>
                    <a:bodyPr/>
                    <a:lstStyle/>
                    <a:p>
                      <a:pPr marL="0" marR="0">
                        <a:lnSpc>
                          <a:spcPct val="115000"/>
                        </a:lnSpc>
                        <a:spcBef>
                          <a:spcPts val="0"/>
                        </a:spcBef>
                        <a:spcAft>
                          <a:spcPts val="0"/>
                        </a:spcAft>
                      </a:pPr>
                      <a:endParaRPr lang="en-GB" sz="1400" dirty="0">
                        <a:solidFill>
                          <a:srgbClr val="000000"/>
                        </a:solidFill>
                        <a:latin typeface="Calibri"/>
                        <a:ea typeface="Times New Roman"/>
                        <a:cs typeface="Times New Roman"/>
                      </a:endParaRPr>
                    </a:p>
                  </a:txBody>
                  <a:tcPr marL="57076" marR="57076" marT="0" marB="0" anchor="b">
                    <a:lnL>
                      <a:noFill/>
                    </a:lnL>
                    <a:lnR>
                      <a:noFill/>
                    </a:lnR>
                    <a:lnT>
                      <a:noFill/>
                    </a:lnT>
                    <a:lnB>
                      <a:noFill/>
                    </a:lnB>
                  </a:tcPr>
                </a:tc>
                <a:tc>
                  <a:txBody>
                    <a:bodyPr/>
                    <a:lstStyle/>
                    <a:p>
                      <a:pPr marL="0" marR="0">
                        <a:lnSpc>
                          <a:spcPct val="115000"/>
                        </a:lnSpc>
                        <a:spcBef>
                          <a:spcPts val="0"/>
                        </a:spcBef>
                        <a:spcAft>
                          <a:spcPts val="0"/>
                        </a:spcAft>
                      </a:pPr>
                      <a:endParaRPr lang="en-GB" sz="1400" dirty="0">
                        <a:latin typeface="Calibri"/>
                        <a:ea typeface="Times New Roman"/>
                        <a:cs typeface="Times New Roman"/>
                      </a:endParaRPr>
                    </a:p>
                  </a:txBody>
                  <a:tcPr marL="57076" marR="57076" marT="0" marB="0" anchor="b">
                    <a:lnL>
                      <a:noFill/>
                    </a:lnL>
                    <a:lnR>
                      <a:noFill/>
                    </a:lnR>
                    <a:lnT>
                      <a:noFill/>
                    </a:lnT>
                    <a:lnB>
                      <a:noFill/>
                    </a:lnB>
                  </a:tcPr>
                </a:tc>
                <a:tc>
                  <a:txBody>
                    <a:bodyPr/>
                    <a:lstStyle/>
                    <a:p>
                      <a:pPr marL="0" marR="0">
                        <a:lnSpc>
                          <a:spcPct val="115000"/>
                        </a:lnSpc>
                        <a:spcBef>
                          <a:spcPts val="0"/>
                        </a:spcBef>
                        <a:spcAft>
                          <a:spcPts val="0"/>
                        </a:spcAft>
                      </a:pPr>
                      <a:endParaRPr lang="en-GB" sz="1400" dirty="0">
                        <a:latin typeface="Calibri"/>
                        <a:ea typeface="Times New Roman"/>
                        <a:cs typeface="Times New Roman"/>
                      </a:endParaRPr>
                    </a:p>
                  </a:txBody>
                  <a:tcPr marL="57076" marR="57076" marT="0" marB="0" anchor="b">
                    <a:lnL>
                      <a:noFill/>
                    </a:lnL>
                    <a:lnR>
                      <a:noFill/>
                    </a:lnR>
                    <a:lnT>
                      <a:noFill/>
                    </a:lnT>
                    <a:lnB>
                      <a:noFill/>
                    </a:lnB>
                  </a:tcPr>
                </a:tc>
                <a:tc>
                  <a:txBody>
                    <a:bodyPr/>
                    <a:lstStyle/>
                    <a:p>
                      <a:pPr marL="0" marR="0">
                        <a:lnSpc>
                          <a:spcPct val="115000"/>
                        </a:lnSpc>
                        <a:spcBef>
                          <a:spcPts val="0"/>
                        </a:spcBef>
                        <a:spcAft>
                          <a:spcPts val="0"/>
                        </a:spcAft>
                      </a:pPr>
                      <a:endParaRPr lang="en-GB" sz="1400" dirty="0">
                        <a:latin typeface="Calibri"/>
                        <a:ea typeface="Times New Roman"/>
                        <a:cs typeface="Times New Roman"/>
                      </a:endParaRPr>
                    </a:p>
                  </a:txBody>
                  <a:tcPr marL="57076" marR="57076" marT="0" marB="0" anchor="b">
                    <a:lnL>
                      <a:noFill/>
                    </a:lnL>
                    <a:lnR>
                      <a:noFill/>
                    </a:lnR>
                    <a:lnT>
                      <a:noFill/>
                    </a:lnT>
                    <a:lnB>
                      <a:noFill/>
                    </a:lnB>
                  </a:tcPr>
                </a:tc>
                <a:extLst>
                  <a:ext uri="{0D108BD9-81ED-4DB2-BD59-A6C34878D82A}">
                    <a16:rowId xmlns:a16="http://schemas.microsoft.com/office/drawing/2014/main" val="10009"/>
                  </a:ext>
                </a:extLst>
              </a:tr>
              <a:tr h="204204">
                <a:tc>
                  <a:txBody>
                    <a:bodyPr/>
                    <a:lstStyle/>
                    <a:p>
                      <a:pPr marL="0" marR="0">
                        <a:lnSpc>
                          <a:spcPct val="115000"/>
                        </a:lnSpc>
                        <a:spcBef>
                          <a:spcPts val="0"/>
                        </a:spcBef>
                        <a:spcAft>
                          <a:spcPts val="0"/>
                        </a:spcAft>
                      </a:pPr>
                      <a:r>
                        <a:rPr lang="en-GB" sz="2000" b="1" dirty="0">
                          <a:solidFill>
                            <a:srgbClr val="000000"/>
                          </a:solidFill>
                          <a:latin typeface="Calibri"/>
                          <a:ea typeface="Times New Roman"/>
                          <a:cs typeface="Times New Roman"/>
                        </a:rPr>
                        <a:t>Total Cost</a:t>
                      </a:r>
                      <a:endParaRPr lang="en-GB" sz="1200" dirty="0">
                        <a:latin typeface="Calibri"/>
                        <a:ea typeface="Times New Roman"/>
                        <a:cs typeface="Times New Roman"/>
                      </a:endParaRPr>
                    </a:p>
                  </a:txBody>
                  <a:tcPr marL="57076" marR="57076" marT="0" marB="0" anchor="b">
                    <a:lnL>
                      <a:noFill/>
                    </a:lnL>
                    <a:lnR>
                      <a:noFill/>
                    </a:lnR>
                    <a:lnT>
                      <a:noFill/>
                    </a:lnT>
                    <a:lnB>
                      <a:noFill/>
                    </a:lnB>
                  </a:tcPr>
                </a:tc>
                <a:tc>
                  <a:txBody>
                    <a:bodyPr/>
                    <a:lstStyle/>
                    <a:p>
                      <a:pPr marL="0" marR="0" indent="0" algn="l" defTabSz="914400" rtl="0" eaLnBrk="1" fontAlgn="auto" latinLnBrk="0" hangingPunct="1">
                        <a:lnSpc>
                          <a:spcPct val="115000"/>
                        </a:lnSpc>
                        <a:spcBef>
                          <a:spcPts val="0"/>
                        </a:spcBef>
                        <a:spcAft>
                          <a:spcPts val="0"/>
                        </a:spcAft>
                        <a:buClrTx/>
                        <a:buSzTx/>
                        <a:buFontTx/>
                        <a:buNone/>
                        <a:tabLst/>
                        <a:defRPr/>
                      </a:pPr>
                      <a:r>
                        <a:rPr lang="en-GB" sz="2000" b="1" kern="1200" dirty="0">
                          <a:solidFill>
                            <a:srgbClr val="000000"/>
                          </a:solidFill>
                          <a:latin typeface="Calibri"/>
                          <a:ea typeface="Times New Roman"/>
                          <a:cs typeface="Times New Roman"/>
                        </a:rPr>
                        <a:t>£1,268</a:t>
                      </a:r>
                    </a:p>
                  </a:txBody>
                  <a:tcPr marL="57076" marR="57076" marT="0" marB="0" anchor="b">
                    <a:lnL>
                      <a:noFill/>
                    </a:lnL>
                    <a:lnR>
                      <a:noFill/>
                    </a:lnR>
                    <a:lnT>
                      <a:noFill/>
                    </a:lnT>
                    <a:lnB>
                      <a:noFill/>
                    </a:lnB>
                  </a:tcPr>
                </a:tc>
                <a:tc>
                  <a:txBody>
                    <a:bodyPr/>
                    <a:lstStyle/>
                    <a:p>
                      <a:pPr>
                        <a:lnSpc>
                          <a:spcPct val="115000"/>
                        </a:lnSpc>
                      </a:pPr>
                      <a:endParaRPr lang="en-GB" sz="1400" dirty="0">
                        <a:latin typeface="Calibri"/>
                      </a:endParaRPr>
                    </a:p>
                  </a:txBody>
                  <a:tcPr marL="57076" marR="57076" marT="0" marB="0" anchor="b">
                    <a:lnL>
                      <a:noFill/>
                    </a:lnL>
                    <a:lnR>
                      <a:noFill/>
                    </a:lnR>
                    <a:lnT>
                      <a:noFill/>
                    </a:lnT>
                    <a:lnB>
                      <a:noFill/>
                    </a:lnB>
                  </a:tcPr>
                </a:tc>
                <a:tc>
                  <a:txBody>
                    <a:bodyPr/>
                    <a:lstStyle/>
                    <a:p>
                      <a:pPr>
                        <a:lnSpc>
                          <a:spcPct val="115000"/>
                        </a:lnSpc>
                      </a:pPr>
                      <a:endParaRPr lang="en-GB" sz="1400" dirty="0">
                        <a:latin typeface="Calibri"/>
                      </a:endParaRPr>
                    </a:p>
                  </a:txBody>
                  <a:tcPr marL="57076" marR="57076" marT="0" marB="0" anchor="b">
                    <a:lnL>
                      <a:noFill/>
                    </a:lnL>
                    <a:lnR>
                      <a:noFill/>
                    </a:lnR>
                    <a:lnT>
                      <a:noFill/>
                    </a:lnT>
                    <a:lnB>
                      <a:noFill/>
                    </a:lnB>
                  </a:tcPr>
                </a:tc>
                <a:tc>
                  <a:txBody>
                    <a:bodyPr/>
                    <a:lstStyle/>
                    <a:p>
                      <a:pPr>
                        <a:lnSpc>
                          <a:spcPct val="115000"/>
                        </a:lnSpc>
                      </a:pPr>
                      <a:endParaRPr lang="en-GB" sz="1400" dirty="0">
                        <a:latin typeface="Calibri"/>
                      </a:endParaRPr>
                    </a:p>
                  </a:txBody>
                  <a:tcPr marL="57076" marR="57076" marT="0" marB="0" anchor="b">
                    <a:lnL>
                      <a:noFill/>
                    </a:lnL>
                    <a:lnR>
                      <a:noFill/>
                    </a:lnR>
                    <a:lnT>
                      <a:noFill/>
                    </a:lnT>
                    <a:lnB>
                      <a:noFill/>
                    </a:lnB>
                  </a:tcPr>
                </a:tc>
                <a:extLst>
                  <a:ext uri="{0D108BD9-81ED-4DB2-BD59-A6C34878D82A}">
                    <a16:rowId xmlns:a16="http://schemas.microsoft.com/office/drawing/2014/main" val="10010"/>
                  </a:ext>
                </a:extLst>
              </a:tr>
              <a:tr h="204204">
                <a:tc>
                  <a:txBody>
                    <a:bodyPr/>
                    <a:lstStyle/>
                    <a:p>
                      <a:pPr marL="0" marR="0">
                        <a:lnSpc>
                          <a:spcPct val="115000"/>
                        </a:lnSpc>
                        <a:spcBef>
                          <a:spcPts val="0"/>
                        </a:spcBef>
                        <a:spcAft>
                          <a:spcPts val="0"/>
                        </a:spcAft>
                      </a:pPr>
                      <a:endParaRPr lang="en-GB" sz="1200" dirty="0">
                        <a:latin typeface="Calibri"/>
                        <a:ea typeface="Times New Roman"/>
                        <a:cs typeface="Times New Roman"/>
                      </a:endParaRPr>
                    </a:p>
                  </a:txBody>
                  <a:tcPr marL="57076" marR="57076" marT="0" marB="0" anchor="b">
                    <a:lnL>
                      <a:noFill/>
                    </a:lnL>
                    <a:lnR>
                      <a:noFill/>
                    </a:lnR>
                    <a:lnT>
                      <a:noFill/>
                    </a:lnT>
                    <a:lnB>
                      <a:noFill/>
                    </a:lnB>
                  </a:tcPr>
                </a:tc>
                <a:tc>
                  <a:txBody>
                    <a:bodyPr/>
                    <a:lstStyle/>
                    <a:p>
                      <a:pPr marL="0" marR="0">
                        <a:lnSpc>
                          <a:spcPct val="115000"/>
                        </a:lnSpc>
                        <a:spcBef>
                          <a:spcPts val="0"/>
                        </a:spcBef>
                        <a:spcAft>
                          <a:spcPts val="0"/>
                        </a:spcAft>
                      </a:pPr>
                      <a:endParaRPr lang="en-GB" sz="1200" dirty="0">
                        <a:latin typeface="Calibri"/>
                        <a:ea typeface="Times New Roman"/>
                        <a:cs typeface="Times New Roman"/>
                      </a:endParaRPr>
                    </a:p>
                  </a:txBody>
                  <a:tcPr marL="57076" marR="57076" marT="0" marB="0" anchor="b">
                    <a:lnL>
                      <a:noFill/>
                    </a:lnL>
                    <a:lnR>
                      <a:noFill/>
                    </a:lnR>
                    <a:lnT>
                      <a:noFill/>
                    </a:lnT>
                    <a:lnB>
                      <a:noFill/>
                    </a:lnB>
                  </a:tcPr>
                </a:tc>
                <a:tc>
                  <a:txBody>
                    <a:bodyPr/>
                    <a:lstStyle/>
                    <a:p>
                      <a:pPr>
                        <a:lnSpc>
                          <a:spcPct val="115000"/>
                        </a:lnSpc>
                      </a:pPr>
                      <a:endParaRPr lang="en-GB" sz="1400" dirty="0">
                        <a:latin typeface="Calibri"/>
                      </a:endParaRPr>
                    </a:p>
                  </a:txBody>
                  <a:tcPr marL="57076" marR="57076" marT="0" marB="0" anchor="b">
                    <a:lnL>
                      <a:noFill/>
                    </a:lnL>
                    <a:lnR>
                      <a:noFill/>
                    </a:lnR>
                    <a:lnT>
                      <a:noFill/>
                    </a:lnT>
                    <a:lnB>
                      <a:noFill/>
                    </a:lnB>
                  </a:tcPr>
                </a:tc>
                <a:tc>
                  <a:txBody>
                    <a:bodyPr/>
                    <a:lstStyle/>
                    <a:p>
                      <a:pPr>
                        <a:lnSpc>
                          <a:spcPct val="115000"/>
                        </a:lnSpc>
                      </a:pPr>
                      <a:endParaRPr lang="en-GB" sz="1400" dirty="0">
                        <a:latin typeface="Calibri"/>
                      </a:endParaRPr>
                    </a:p>
                  </a:txBody>
                  <a:tcPr marL="57076" marR="57076" marT="0" marB="0" anchor="b">
                    <a:lnL>
                      <a:noFill/>
                    </a:lnL>
                    <a:lnR>
                      <a:noFill/>
                    </a:lnR>
                    <a:lnT>
                      <a:noFill/>
                    </a:lnT>
                    <a:lnB>
                      <a:noFill/>
                    </a:lnB>
                  </a:tcPr>
                </a:tc>
                <a:tc>
                  <a:txBody>
                    <a:bodyPr/>
                    <a:lstStyle/>
                    <a:p>
                      <a:pPr>
                        <a:lnSpc>
                          <a:spcPct val="115000"/>
                        </a:lnSpc>
                      </a:pPr>
                      <a:endParaRPr lang="en-GB" sz="1400" dirty="0">
                        <a:latin typeface="Calibri"/>
                      </a:endParaRPr>
                    </a:p>
                  </a:txBody>
                  <a:tcPr marL="57076" marR="57076" marT="0" marB="0" anchor="b">
                    <a:lnL>
                      <a:noFill/>
                    </a:lnL>
                    <a:lnR>
                      <a:noFill/>
                    </a:lnR>
                    <a:lnT>
                      <a:noFill/>
                    </a:lnT>
                    <a:lnB>
                      <a:noFill/>
                    </a:lnB>
                  </a:tcPr>
                </a:tc>
                <a:extLst>
                  <a:ext uri="{0D108BD9-81ED-4DB2-BD59-A6C34878D82A}">
                    <a16:rowId xmlns:a16="http://schemas.microsoft.com/office/drawing/2014/main" val="10011"/>
                  </a:ext>
                </a:extLst>
              </a:tr>
            </a:tbl>
          </a:graphicData>
        </a:graphic>
      </p:graphicFrame>
      <p:sp>
        <p:nvSpPr>
          <p:cNvPr id="3" name="Rectangle 2"/>
          <p:cNvSpPr/>
          <p:nvPr/>
        </p:nvSpPr>
        <p:spPr>
          <a:xfrm>
            <a:off x="685800" y="751582"/>
            <a:ext cx="8001000" cy="1077218"/>
          </a:xfrm>
          <a:prstGeom prst="rect">
            <a:avLst/>
          </a:prstGeom>
        </p:spPr>
        <p:txBody>
          <a:bodyPr wrap="square">
            <a:spAutoFit/>
          </a:bodyPr>
          <a:lstStyle/>
          <a:p>
            <a:pPr algn="ctr"/>
            <a:r>
              <a:rPr lang="en-US" altLang="ko-KR" sz="3200" b="1" dirty="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glow rad="63500">
                    <a:schemeClr val="accent5">
                      <a:satMod val="175000"/>
                      <a:alpha val="40000"/>
                    </a:schemeClr>
                  </a:glow>
                  <a:outerShdw blurRad="50800" algn="tl" rotWithShape="0">
                    <a:srgbClr val="000000"/>
                  </a:outerShdw>
                </a:effectLst>
                <a:latin typeface="Aharoni" pitchFamily="2" charset="-79"/>
                <a:cs typeface="Aharoni" pitchFamily="2" charset="-79"/>
                <a:sym typeface="+mn-ea"/>
              </a:rPr>
              <a:t>Monthly Subscription Plan</a:t>
            </a:r>
          </a:p>
          <a:p>
            <a:pPr algn="ctr"/>
            <a:r>
              <a:rPr lang="en-US" altLang="ko-KR" sz="3200" b="1" dirty="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glow rad="63500">
                    <a:schemeClr val="accent5">
                      <a:satMod val="175000"/>
                      <a:alpha val="40000"/>
                    </a:schemeClr>
                  </a:glow>
                  <a:outerShdw blurRad="50800" algn="tl" rotWithShape="0">
                    <a:srgbClr val="000000"/>
                  </a:outerShdw>
                </a:effectLst>
                <a:latin typeface="Aharoni" pitchFamily="2" charset="-79"/>
                <a:cs typeface="Aharoni" pitchFamily="2" charset="-79"/>
                <a:sym typeface="+mn-ea"/>
              </a:rPr>
              <a:t>Single Screen</a:t>
            </a:r>
            <a:endParaRPr lang="en-GB" altLang="ko-KR" sz="3200" b="1" dirty="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glow rad="63500">
                  <a:schemeClr val="accent5">
                    <a:satMod val="175000"/>
                    <a:alpha val="40000"/>
                  </a:schemeClr>
                </a:glow>
                <a:outerShdw blurRad="50800" algn="tl" rotWithShape="0">
                  <a:srgbClr val="000000"/>
                </a:outerShdw>
              </a:effectLst>
              <a:latin typeface="Aharoni" pitchFamily="2" charset="-79"/>
              <a:cs typeface="Aharoni" pitchFamily="2" charset="-79"/>
              <a:sym typeface="+mn-ea"/>
            </a:endParaRPr>
          </a:p>
        </p:txBody>
      </p:sp>
      <p:sp>
        <p:nvSpPr>
          <p:cNvPr id="4" name="Rectangle 3"/>
          <p:cNvSpPr/>
          <p:nvPr/>
        </p:nvSpPr>
        <p:spPr>
          <a:xfrm>
            <a:off x="1905000" y="5029200"/>
            <a:ext cx="5791200" cy="978729"/>
          </a:xfrm>
          <a:prstGeom prst="rect">
            <a:avLst/>
          </a:prstGeom>
        </p:spPr>
        <p:txBody>
          <a:bodyPr wrap="square">
            <a:spAutoFit/>
          </a:bodyPr>
          <a:lstStyle/>
          <a:p>
            <a:pPr>
              <a:lnSpc>
                <a:spcPct val="120000"/>
              </a:lnSpc>
            </a:pPr>
            <a:r>
              <a:rPr lang="en-US" sz="2400" b="1" dirty="0">
                <a:solidFill>
                  <a:srgbClr val="000000"/>
                </a:solidFill>
                <a:ea typeface="Times New Roman"/>
                <a:cs typeface="Times New Roman"/>
              </a:rPr>
              <a:t>Monthly Subscription = £250 * 12 = £3,000 </a:t>
            </a:r>
          </a:p>
          <a:p>
            <a:pPr>
              <a:lnSpc>
                <a:spcPct val="120000"/>
              </a:lnSpc>
            </a:pPr>
            <a:r>
              <a:rPr lang="en-US" sz="2400" b="1" dirty="0">
                <a:solidFill>
                  <a:srgbClr val="000000"/>
                </a:solidFill>
                <a:ea typeface="Times New Roman"/>
                <a:cs typeface="Times New Roman"/>
              </a:rPr>
              <a:t>Annual M. Profit = £3,000 – £1,268 = £1,732 </a:t>
            </a:r>
            <a:endParaRPr lang="en-GB" sz="1400" dirty="0">
              <a:ea typeface="Times New Roman"/>
              <a:cs typeface="Times New Roman"/>
            </a:endParaRPr>
          </a:p>
        </p:txBody>
      </p:sp>
      <p:sp>
        <p:nvSpPr>
          <p:cNvPr id="5" name="Rectangle 4"/>
          <p:cNvSpPr/>
          <p:nvPr/>
        </p:nvSpPr>
        <p:spPr>
          <a:xfrm>
            <a:off x="152400" y="304800"/>
            <a:ext cx="2667000" cy="584775"/>
          </a:xfrm>
          <a:prstGeom prst="rect">
            <a:avLst/>
          </a:prstGeom>
        </p:spPr>
        <p:txBody>
          <a:bodyPr wrap="square">
            <a:spAutoFit/>
          </a:bodyPr>
          <a:lstStyle/>
          <a:p>
            <a:pPr algn="ctr"/>
            <a:r>
              <a:rPr lang="en-US" altLang="ko-KR" sz="3200" b="1" dirty="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glow rad="63500">
                    <a:schemeClr val="accent5">
                      <a:satMod val="175000"/>
                      <a:alpha val="40000"/>
                    </a:schemeClr>
                  </a:glow>
                  <a:outerShdw blurRad="50800" algn="tl" rotWithShape="0">
                    <a:srgbClr val="000000"/>
                  </a:outerShdw>
                </a:effectLst>
                <a:latin typeface="Aharoni" pitchFamily="2" charset="-79"/>
                <a:cs typeface="Aharoni" pitchFamily="2" charset="-79"/>
                <a:sym typeface="+mn-ea"/>
              </a:rPr>
              <a:t>Plan</a:t>
            </a:r>
            <a:r>
              <a:rPr lang="en-GB" altLang="ko-KR" sz="3200" b="1" dirty="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glow rad="63500">
                    <a:schemeClr val="accent5">
                      <a:satMod val="175000"/>
                      <a:alpha val="40000"/>
                    </a:schemeClr>
                  </a:glow>
                  <a:outerShdw blurRad="50800" algn="tl" rotWithShape="0">
                    <a:srgbClr val="000000"/>
                  </a:outerShdw>
                </a:effectLst>
                <a:latin typeface="Aharoni" pitchFamily="2" charset="-79"/>
                <a:cs typeface="Aharoni" pitchFamily="2" charset="-79"/>
                <a:sym typeface="+mn-ea"/>
              </a:rPr>
              <a:t> No. 3</a:t>
            </a:r>
            <a:endParaRPr lang="en-US" altLang="ko-KR" sz="3200" b="1" dirty="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glow rad="63500">
                  <a:schemeClr val="accent5">
                    <a:satMod val="175000"/>
                    <a:alpha val="40000"/>
                  </a:schemeClr>
                </a:glow>
                <a:outerShdw blurRad="50800" algn="tl" rotWithShape="0">
                  <a:srgbClr val="000000"/>
                </a:outerShdw>
              </a:effectLst>
              <a:latin typeface="Aharoni" pitchFamily="2" charset="-79"/>
              <a:cs typeface="Aharoni" pitchFamily="2" charset="-79"/>
              <a:sym typeface="+mn-ea"/>
            </a:endParaRPr>
          </a:p>
        </p:txBody>
      </p:sp>
      <p:pic>
        <p:nvPicPr>
          <p:cNvPr id="10" name="Audio 9">
            <a:hlinkClick r:id="" action="ppaction://media"/>
            <a:extLst>
              <a:ext uri="{FF2B5EF4-FFF2-40B4-BE49-F238E27FC236}">
                <a16:creationId xmlns:a16="http://schemas.microsoft.com/office/drawing/2014/main" id="{E4E0133A-23F2-47FF-9F51-283C13AF4532}"/>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382000" y="6096000"/>
            <a:ext cx="609600" cy="609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29677"/>
    </mc:Choice>
    <mc:Fallback>
      <p:transition spd="slow" advTm="2967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p:cNvGraphicFramePr>
            <a:graphicFrameLocks noGrp="1"/>
          </p:cNvGraphicFramePr>
          <p:nvPr/>
        </p:nvGraphicFramePr>
        <p:xfrm>
          <a:off x="1066799" y="1410852"/>
          <a:ext cx="7467601" cy="4761348"/>
        </p:xfrm>
        <a:graphic>
          <a:graphicData uri="http://schemas.openxmlformats.org/drawingml/2006/table">
            <a:tbl>
              <a:tblPr/>
              <a:tblGrid>
                <a:gridCol w="3886201">
                  <a:extLst>
                    <a:ext uri="{9D8B030D-6E8A-4147-A177-3AD203B41FA5}">
                      <a16:colId xmlns:a16="http://schemas.microsoft.com/office/drawing/2014/main" val="20000"/>
                    </a:ext>
                  </a:extLst>
                </a:gridCol>
                <a:gridCol w="1828800">
                  <a:extLst>
                    <a:ext uri="{9D8B030D-6E8A-4147-A177-3AD203B41FA5}">
                      <a16:colId xmlns:a16="http://schemas.microsoft.com/office/drawing/2014/main" val="20001"/>
                    </a:ext>
                  </a:extLst>
                </a:gridCol>
                <a:gridCol w="319325">
                  <a:extLst>
                    <a:ext uri="{9D8B030D-6E8A-4147-A177-3AD203B41FA5}">
                      <a16:colId xmlns:a16="http://schemas.microsoft.com/office/drawing/2014/main" val="20002"/>
                    </a:ext>
                  </a:extLst>
                </a:gridCol>
                <a:gridCol w="61675">
                  <a:extLst>
                    <a:ext uri="{9D8B030D-6E8A-4147-A177-3AD203B41FA5}">
                      <a16:colId xmlns:a16="http://schemas.microsoft.com/office/drawing/2014/main" val="20003"/>
                    </a:ext>
                  </a:extLst>
                </a:gridCol>
                <a:gridCol w="1371600">
                  <a:extLst>
                    <a:ext uri="{9D8B030D-6E8A-4147-A177-3AD203B41FA5}">
                      <a16:colId xmlns:a16="http://schemas.microsoft.com/office/drawing/2014/main" val="20004"/>
                    </a:ext>
                  </a:extLst>
                </a:gridCol>
              </a:tblGrid>
              <a:tr h="154721">
                <a:tc>
                  <a:txBody>
                    <a:bodyPr/>
                    <a:lstStyle/>
                    <a:p>
                      <a:pPr algn="l" fontAlgn="b"/>
                      <a:r>
                        <a:rPr lang="en-US" sz="2000" b="1" i="0" u="none" strike="noStrike" dirty="0">
                          <a:solidFill>
                            <a:srgbClr val="000000"/>
                          </a:solidFill>
                          <a:latin typeface="Calibri"/>
                        </a:rPr>
                        <a:t>Description</a:t>
                      </a:r>
                      <a:endParaRPr lang="en-GB" sz="2000" b="1" i="0" u="none" strike="noStrike" dirty="0">
                        <a:solidFill>
                          <a:srgbClr val="000000"/>
                        </a:solidFill>
                        <a:latin typeface="Calibri"/>
                      </a:endParaRPr>
                    </a:p>
                  </a:txBody>
                  <a:tcPr marL="7368" marR="7368" marT="7368" marB="0" anchor="b">
                    <a:lnL>
                      <a:noFill/>
                    </a:lnL>
                    <a:lnR>
                      <a:noFill/>
                    </a:lnR>
                    <a:lnT>
                      <a:noFill/>
                    </a:lnT>
                    <a:lnB>
                      <a:noFill/>
                    </a:lnB>
                  </a:tcPr>
                </a:tc>
                <a:tc gridSpan="2">
                  <a:txBody>
                    <a:bodyPr/>
                    <a:lstStyle/>
                    <a:p>
                      <a:pPr algn="ctr" fontAlgn="b"/>
                      <a:r>
                        <a:rPr lang="en-GB" sz="2000" b="1" i="0" u="none" strike="noStrike" dirty="0">
                          <a:solidFill>
                            <a:srgbClr val="000000"/>
                          </a:solidFill>
                          <a:latin typeface="Calibri"/>
                        </a:rPr>
                        <a:t>Initial Cost</a:t>
                      </a:r>
                    </a:p>
                  </a:txBody>
                  <a:tcPr marL="7368" marR="7368" marT="7368" marB="0" anchor="b">
                    <a:lnL>
                      <a:noFill/>
                    </a:lnL>
                    <a:lnR>
                      <a:noFill/>
                    </a:lnR>
                    <a:lnT>
                      <a:noFill/>
                    </a:lnT>
                    <a:lnB>
                      <a:noFill/>
                    </a:lnB>
                  </a:tcPr>
                </a:tc>
                <a:tc hMerge="1">
                  <a:txBody>
                    <a:bodyPr/>
                    <a:lstStyle/>
                    <a:p>
                      <a:endParaRPr lang="en-GB"/>
                    </a:p>
                  </a:txBody>
                  <a:tcPr/>
                </a:tc>
                <a:tc gridSpan="2">
                  <a:txBody>
                    <a:bodyPr/>
                    <a:lstStyle/>
                    <a:p>
                      <a:pPr algn="ctr" fontAlgn="b"/>
                      <a:r>
                        <a:rPr lang="en-GB" sz="2000" b="1" i="0" u="none" strike="noStrike" dirty="0">
                          <a:solidFill>
                            <a:srgbClr val="000000"/>
                          </a:solidFill>
                          <a:latin typeface="Calibri"/>
                        </a:rPr>
                        <a:t>Annual Cost</a:t>
                      </a:r>
                    </a:p>
                  </a:txBody>
                  <a:tcPr marL="7368" marR="7368" marT="7368" marB="0" anchor="b">
                    <a:lnL>
                      <a:noFill/>
                    </a:lnL>
                    <a:lnR>
                      <a:noFill/>
                    </a:lnR>
                    <a:lnT>
                      <a:noFill/>
                    </a:lnT>
                    <a:lnB>
                      <a:noFill/>
                    </a:lnB>
                  </a:tcPr>
                </a:tc>
                <a:tc hMerge="1">
                  <a:txBody>
                    <a:bodyPr/>
                    <a:lstStyle/>
                    <a:p>
                      <a:endParaRPr lang="en-GB"/>
                    </a:p>
                  </a:txBody>
                  <a:tcPr/>
                </a:tc>
                <a:extLst>
                  <a:ext uri="{0D108BD9-81ED-4DB2-BD59-A6C34878D82A}">
                    <a16:rowId xmlns:a16="http://schemas.microsoft.com/office/drawing/2014/main" val="10000"/>
                  </a:ext>
                </a:extLst>
              </a:tr>
              <a:tr h="266709">
                <a:tc>
                  <a:txBody>
                    <a:bodyPr/>
                    <a:lstStyle/>
                    <a:p>
                      <a:pPr algn="l" fontAlgn="b"/>
                      <a:r>
                        <a:rPr lang="en-GB" sz="1600" b="0" i="0" u="none" strike="noStrike" dirty="0">
                          <a:solidFill>
                            <a:srgbClr val="000000"/>
                          </a:solidFill>
                          <a:latin typeface="Calibri"/>
                        </a:rPr>
                        <a:t>Advertising for Opening (For Initial 6 months)</a:t>
                      </a:r>
                    </a:p>
                  </a:txBody>
                  <a:tcPr marL="7368" marR="7368" marT="7368" marB="0" anchor="b">
                    <a:lnL>
                      <a:noFill/>
                    </a:lnL>
                    <a:lnR>
                      <a:noFill/>
                    </a:lnR>
                    <a:lnT>
                      <a:noFill/>
                    </a:lnT>
                    <a:lnB>
                      <a:noFill/>
                    </a:lnB>
                  </a:tcPr>
                </a:tc>
                <a:tc>
                  <a:txBody>
                    <a:bodyPr/>
                    <a:lstStyle/>
                    <a:p>
                      <a:pPr algn="ctr" fontAlgn="b"/>
                      <a:r>
                        <a:rPr lang="en-GB" sz="1600" b="0" i="0" u="none" strike="noStrike" dirty="0">
                          <a:solidFill>
                            <a:srgbClr val="000000"/>
                          </a:solidFill>
                          <a:latin typeface="Calibri"/>
                        </a:rPr>
                        <a:t>£500 </a:t>
                      </a:r>
                    </a:p>
                  </a:txBody>
                  <a:tcPr marL="7368" marR="7368" marT="7368" marB="0" anchor="b">
                    <a:lnL>
                      <a:noFill/>
                    </a:lnL>
                    <a:lnR>
                      <a:noFill/>
                    </a:lnR>
                    <a:lnT>
                      <a:noFill/>
                    </a:lnT>
                    <a:lnB>
                      <a:noFill/>
                    </a:lnB>
                  </a:tcPr>
                </a:tc>
                <a:tc>
                  <a:txBody>
                    <a:bodyPr/>
                    <a:lstStyle/>
                    <a:p>
                      <a:pPr algn="l" fontAlgn="b"/>
                      <a:endParaRPr lang="en-GB" sz="1600" b="0" i="0" u="none" strike="noStrike">
                        <a:solidFill>
                          <a:srgbClr val="000000"/>
                        </a:solidFill>
                        <a:latin typeface="Calibri"/>
                      </a:endParaRPr>
                    </a:p>
                  </a:txBody>
                  <a:tcPr marL="7368" marR="7368" marT="7368" marB="0" anchor="b">
                    <a:lnL>
                      <a:noFill/>
                    </a:lnL>
                    <a:lnR>
                      <a:noFill/>
                    </a:lnR>
                    <a:lnT>
                      <a:noFill/>
                    </a:lnT>
                    <a:lnB>
                      <a:noFill/>
                    </a:lnB>
                  </a:tcPr>
                </a:tc>
                <a:tc>
                  <a:txBody>
                    <a:bodyPr/>
                    <a:lstStyle/>
                    <a:p>
                      <a:pPr algn="l" fontAlgn="b"/>
                      <a:endParaRPr lang="en-GB" sz="1600" b="0" i="0" u="none" strike="noStrike">
                        <a:solidFill>
                          <a:srgbClr val="000000"/>
                        </a:solidFill>
                        <a:latin typeface="Calibri"/>
                      </a:endParaRPr>
                    </a:p>
                  </a:txBody>
                  <a:tcPr marL="7368" marR="7368" marT="7368" marB="0" anchor="b">
                    <a:lnL>
                      <a:noFill/>
                    </a:lnL>
                    <a:lnR>
                      <a:noFill/>
                    </a:lnR>
                    <a:lnT>
                      <a:noFill/>
                    </a:lnT>
                    <a:lnB>
                      <a:noFill/>
                    </a:lnB>
                  </a:tcPr>
                </a:tc>
                <a:tc>
                  <a:txBody>
                    <a:bodyPr/>
                    <a:lstStyle/>
                    <a:p>
                      <a:pPr algn="l" fontAlgn="b"/>
                      <a:r>
                        <a:rPr lang="en-GB" sz="1600" b="0" i="0" u="none" strike="noStrike" dirty="0">
                          <a:solidFill>
                            <a:srgbClr val="000000"/>
                          </a:solidFill>
                          <a:latin typeface="Calibri"/>
                        </a:rPr>
                        <a:t>   £3000</a:t>
                      </a:r>
                    </a:p>
                  </a:txBody>
                  <a:tcPr marL="7368" marR="7368" marT="7368" marB="0" anchor="b">
                    <a:lnL>
                      <a:noFill/>
                    </a:lnL>
                    <a:lnR>
                      <a:noFill/>
                    </a:lnR>
                    <a:lnT>
                      <a:noFill/>
                    </a:lnT>
                    <a:lnB>
                      <a:noFill/>
                    </a:lnB>
                  </a:tcPr>
                </a:tc>
                <a:extLst>
                  <a:ext uri="{0D108BD9-81ED-4DB2-BD59-A6C34878D82A}">
                    <a16:rowId xmlns:a16="http://schemas.microsoft.com/office/drawing/2014/main" val="10001"/>
                  </a:ext>
                </a:extLst>
              </a:tr>
              <a:tr h="266709">
                <a:tc>
                  <a:txBody>
                    <a:bodyPr/>
                    <a:lstStyle/>
                    <a:p>
                      <a:pPr algn="l" fontAlgn="b"/>
                      <a:r>
                        <a:rPr lang="en-GB" sz="1600" b="0" i="0" u="none" strike="noStrike">
                          <a:solidFill>
                            <a:srgbClr val="000000"/>
                          </a:solidFill>
                          <a:latin typeface="Calibri"/>
                        </a:rPr>
                        <a:t>Basic Website</a:t>
                      </a:r>
                    </a:p>
                  </a:txBody>
                  <a:tcPr marL="7368" marR="7368" marT="7368" marB="0" anchor="b">
                    <a:lnL>
                      <a:noFill/>
                    </a:lnL>
                    <a:lnR>
                      <a:noFill/>
                    </a:lnR>
                    <a:lnT>
                      <a:noFill/>
                    </a:lnT>
                    <a:lnB>
                      <a:noFill/>
                    </a:lnB>
                  </a:tcPr>
                </a:tc>
                <a:tc>
                  <a:txBody>
                    <a:bodyPr/>
                    <a:lstStyle/>
                    <a:p>
                      <a:pPr algn="l" fontAlgn="b"/>
                      <a:r>
                        <a:rPr lang="en-GB" sz="1600" b="0" i="0" u="none" strike="noStrike" dirty="0">
                          <a:solidFill>
                            <a:srgbClr val="000000"/>
                          </a:solidFill>
                          <a:latin typeface="Calibri"/>
                        </a:rPr>
                        <a:t>               £500 </a:t>
                      </a:r>
                    </a:p>
                  </a:txBody>
                  <a:tcPr marL="7368" marR="7368" marT="7368" marB="0" anchor="b">
                    <a:lnL>
                      <a:noFill/>
                    </a:lnL>
                    <a:lnR>
                      <a:noFill/>
                    </a:lnR>
                    <a:lnT>
                      <a:noFill/>
                    </a:lnT>
                    <a:lnB>
                      <a:noFill/>
                    </a:lnB>
                  </a:tcPr>
                </a:tc>
                <a:tc>
                  <a:txBody>
                    <a:bodyPr/>
                    <a:lstStyle/>
                    <a:p>
                      <a:pPr algn="l" fontAlgn="b"/>
                      <a:endParaRPr lang="en-GB" sz="1600" b="0" i="0" u="none" strike="noStrike">
                        <a:solidFill>
                          <a:srgbClr val="000000"/>
                        </a:solidFill>
                        <a:latin typeface="Calibri"/>
                      </a:endParaRPr>
                    </a:p>
                  </a:txBody>
                  <a:tcPr marL="7368" marR="7368" marT="7368" marB="0" anchor="b">
                    <a:lnL>
                      <a:noFill/>
                    </a:lnL>
                    <a:lnR>
                      <a:noFill/>
                    </a:lnR>
                    <a:lnT>
                      <a:noFill/>
                    </a:lnT>
                    <a:lnB>
                      <a:noFill/>
                    </a:lnB>
                  </a:tcPr>
                </a:tc>
                <a:tc>
                  <a:txBody>
                    <a:bodyPr/>
                    <a:lstStyle/>
                    <a:p>
                      <a:pPr algn="l" fontAlgn="b"/>
                      <a:endParaRPr lang="en-GB" sz="1600" b="0" i="0" u="none" strike="noStrike">
                        <a:solidFill>
                          <a:srgbClr val="000000"/>
                        </a:solidFill>
                        <a:latin typeface="Calibri"/>
                      </a:endParaRPr>
                    </a:p>
                  </a:txBody>
                  <a:tcPr marL="7368" marR="7368" marT="7368" marB="0" anchor="b">
                    <a:lnL>
                      <a:noFill/>
                    </a:lnL>
                    <a:lnR>
                      <a:noFill/>
                    </a:lnR>
                    <a:lnT>
                      <a:noFill/>
                    </a:lnT>
                    <a:lnB>
                      <a:noFill/>
                    </a:lnB>
                  </a:tcPr>
                </a:tc>
                <a:tc>
                  <a:txBody>
                    <a:bodyPr/>
                    <a:lstStyle/>
                    <a:p>
                      <a:pPr algn="l" fontAlgn="b"/>
                      <a:r>
                        <a:rPr lang="en-GB" sz="1600" b="0" i="0" u="none" strike="noStrike" dirty="0">
                          <a:solidFill>
                            <a:srgbClr val="000000"/>
                          </a:solidFill>
                          <a:latin typeface="Calibri"/>
                        </a:rPr>
                        <a:t>   £500 </a:t>
                      </a:r>
                    </a:p>
                  </a:txBody>
                  <a:tcPr marL="7368" marR="7368" marT="7368" marB="0" anchor="b">
                    <a:lnL>
                      <a:noFill/>
                    </a:lnL>
                    <a:lnR>
                      <a:noFill/>
                    </a:lnR>
                    <a:lnT>
                      <a:noFill/>
                    </a:lnT>
                    <a:lnB>
                      <a:noFill/>
                    </a:lnB>
                  </a:tcPr>
                </a:tc>
                <a:extLst>
                  <a:ext uri="{0D108BD9-81ED-4DB2-BD59-A6C34878D82A}">
                    <a16:rowId xmlns:a16="http://schemas.microsoft.com/office/drawing/2014/main" val="10002"/>
                  </a:ext>
                </a:extLst>
              </a:tr>
              <a:tr h="266709">
                <a:tc>
                  <a:txBody>
                    <a:bodyPr/>
                    <a:lstStyle/>
                    <a:p>
                      <a:pPr algn="l" fontAlgn="b"/>
                      <a:r>
                        <a:rPr lang="en-GB" sz="1600" b="0" i="0" u="none" strike="noStrike">
                          <a:solidFill>
                            <a:srgbClr val="000000"/>
                          </a:solidFill>
                          <a:latin typeface="Calibri"/>
                        </a:rPr>
                        <a:t>Website Domain</a:t>
                      </a:r>
                    </a:p>
                  </a:txBody>
                  <a:tcPr marL="7368" marR="7368" marT="7368" marB="0" anchor="b">
                    <a:lnL>
                      <a:noFill/>
                    </a:lnL>
                    <a:lnR>
                      <a:noFill/>
                    </a:lnR>
                    <a:lnT>
                      <a:noFill/>
                    </a:lnT>
                    <a:lnB>
                      <a:noFill/>
                    </a:lnB>
                  </a:tcPr>
                </a:tc>
                <a:tc>
                  <a:txBody>
                    <a:bodyPr/>
                    <a:lstStyle/>
                    <a:p>
                      <a:pPr algn="l" fontAlgn="b"/>
                      <a:r>
                        <a:rPr lang="en-GB" sz="1600" b="0" i="0" u="none" strike="noStrike" dirty="0">
                          <a:solidFill>
                            <a:srgbClr val="000000"/>
                          </a:solidFill>
                          <a:latin typeface="Calibri"/>
                        </a:rPr>
                        <a:t>                 </a:t>
                      </a:r>
                      <a:r>
                        <a:rPr lang="en-GB" sz="1600" b="0" i="0" u="none" strike="noStrike" baseline="0" dirty="0">
                          <a:solidFill>
                            <a:srgbClr val="000000"/>
                          </a:solidFill>
                          <a:latin typeface="Calibri"/>
                        </a:rPr>
                        <a:t> </a:t>
                      </a:r>
                      <a:r>
                        <a:rPr lang="en-GB" sz="1600" b="0" i="0" u="none" strike="noStrike" dirty="0">
                          <a:solidFill>
                            <a:srgbClr val="000000"/>
                          </a:solidFill>
                          <a:latin typeface="Calibri"/>
                        </a:rPr>
                        <a:t>£10 </a:t>
                      </a:r>
                    </a:p>
                  </a:txBody>
                  <a:tcPr marL="7368" marR="7368" marT="7368" marB="0" anchor="b">
                    <a:lnL>
                      <a:noFill/>
                    </a:lnL>
                    <a:lnR>
                      <a:noFill/>
                    </a:lnR>
                    <a:lnT>
                      <a:noFill/>
                    </a:lnT>
                    <a:lnB>
                      <a:noFill/>
                    </a:lnB>
                  </a:tcPr>
                </a:tc>
                <a:tc>
                  <a:txBody>
                    <a:bodyPr/>
                    <a:lstStyle/>
                    <a:p>
                      <a:pPr algn="l" fontAlgn="b"/>
                      <a:endParaRPr lang="en-GB" sz="1600" b="0" i="0" u="none" strike="noStrike">
                        <a:solidFill>
                          <a:srgbClr val="000000"/>
                        </a:solidFill>
                        <a:latin typeface="Calibri"/>
                      </a:endParaRPr>
                    </a:p>
                  </a:txBody>
                  <a:tcPr marL="7368" marR="7368" marT="7368" marB="0" anchor="b">
                    <a:lnL>
                      <a:noFill/>
                    </a:lnL>
                    <a:lnR>
                      <a:noFill/>
                    </a:lnR>
                    <a:lnT>
                      <a:noFill/>
                    </a:lnT>
                    <a:lnB>
                      <a:noFill/>
                    </a:lnB>
                  </a:tcPr>
                </a:tc>
                <a:tc>
                  <a:txBody>
                    <a:bodyPr/>
                    <a:lstStyle/>
                    <a:p>
                      <a:pPr algn="l" fontAlgn="b"/>
                      <a:endParaRPr lang="en-GB" sz="1600" b="0" i="0" u="none" strike="noStrike">
                        <a:solidFill>
                          <a:srgbClr val="000000"/>
                        </a:solidFill>
                        <a:latin typeface="Calibri"/>
                      </a:endParaRPr>
                    </a:p>
                  </a:txBody>
                  <a:tcPr marL="7368" marR="7368" marT="7368" marB="0" anchor="b">
                    <a:lnL>
                      <a:noFill/>
                    </a:lnL>
                    <a:lnR>
                      <a:noFill/>
                    </a:lnR>
                    <a:lnT>
                      <a:noFill/>
                    </a:lnT>
                    <a:lnB>
                      <a:noFill/>
                    </a:lnB>
                  </a:tcPr>
                </a:tc>
                <a:tc>
                  <a:txBody>
                    <a:bodyPr/>
                    <a:lstStyle/>
                    <a:p>
                      <a:pPr algn="l" fontAlgn="b"/>
                      <a:r>
                        <a:rPr lang="en-GB" sz="1600" b="0" i="0" u="none" strike="noStrike" dirty="0">
                          <a:solidFill>
                            <a:srgbClr val="000000"/>
                          </a:solidFill>
                          <a:latin typeface="Calibri"/>
                        </a:rPr>
                        <a:t>   £120 </a:t>
                      </a:r>
                    </a:p>
                  </a:txBody>
                  <a:tcPr marL="7368" marR="7368" marT="7368" marB="0" anchor="b">
                    <a:lnL>
                      <a:noFill/>
                    </a:lnL>
                    <a:lnR>
                      <a:noFill/>
                    </a:lnR>
                    <a:lnT>
                      <a:noFill/>
                    </a:lnT>
                    <a:lnB>
                      <a:noFill/>
                    </a:lnB>
                  </a:tcPr>
                </a:tc>
                <a:extLst>
                  <a:ext uri="{0D108BD9-81ED-4DB2-BD59-A6C34878D82A}">
                    <a16:rowId xmlns:a16="http://schemas.microsoft.com/office/drawing/2014/main" val="10003"/>
                  </a:ext>
                </a:extLst>
              </a:tr>
              <a:tr h="147353">
                <a:tc>
                  <a:txBody>
                    <a:bodyPr/>
                    <a:lstStyle/>
                    <a:p>
                      <a:pPr algn="l" fontAlgn="b"/>
                      <a:r>
                        <a:rPr lang="en-US" sz="1600" b="0" i="0" u="none" strike="noStrike" dirty="0">
                          <a:solidFill>
                            <a:srgbClr val="000000"/>
                          </a:solidFill>
                          <a:latin typeface="Calibri"/>
                        </a:rPr>
                        <a:t>Building Down Payment (6 month rent)</a:t>
                      </a:r>
                    </a:p>
                  </a:txBody>
                  <a:tcPr marL="7368" marR="7368" marT="7368" marB="0" anchor="b">
                    <a:lnL>
                      <a:noFill/>
                    </a:lnL>
                    <a:lnR>
                      <a:noFill/>
                    </a:lnR>
                    <a:lnT>
                      <a:noFill/>
                    </a:lnT>
                    <a:lnB>
                      <a:noFill/>
                    </a:lnB>
                  </a:tcPr>
                </a:tc>
                <a:tc>
                  <a:txBody>
                    <a:bodyPr/>
                    <a:lstStyle/>
                    <a:p>
                      <a:pPr algn="l" fontAlgn="b"/>
                      <a:r>
                        <a:rPr lang="en-GB" sz="1600" b="0" i="0" u="none" strike="noStrike" dirty="0">
                          <a:solidFill>
                            <a:srgbClr val="000000"/>
                          </a:solidFill>
                          <a:latin typeface="Calibri"/>
                        </a:rPr>
                        <a:t>            £4,200 </a:t>
                      </a:r>
                    </a:p>
                  </a:txBody>
                  <a:tcPr marL="7368" marR="7368" marT="7368" marB="0" anchor="b">
                    <a:lnL>
                      <a:noFill/>
                    </a:lnL>
                    <a:lnR>
                      <a:noFill/>
                    </a:lnR>
                    <a:lnT>
                      <a:noFill/>
                    </a:lnT>
                    <a:lnB>
                      <a:noFill/>
                    </a:lnB>
                  </a:tcPr>
                </a:tc>
                <a:tc>
                  <a:txBody>
                    <a:bodyPr/>
                    <a:lstStyle/>
                    <a:p>
                      <a:pPr algn="l" fontAlgn="b"/>
                      <a:endParaRPr lang="en-GB" sz="1600" b="0" i="0" u="none" strike="noStrike">
                        <a:solidFill>
                          <a:srgbClr val="000000"/>
                        </a:solidFill>
                        <a:latin typeface="Calibri"/>
                      </a:endParaRPr>
                    </a:p>
                  </a:txBody>
                  <a:tcPr marL="7368" marR="7368" marT="7368" marB="0" anchor="b">
                    <a:lnL>
                      <a:noFill/>
                    </a:lnL>
                    <a:lnR>
                      <a:noFill/>
                    </a:lnR>
                    <a:lnT>
                      <a:noFill/>
                    </a:lnT>
                    <a:lnB>
                      <a:noFill/>
                    </a:lnB>
                  </a:tcPr>
                </a:tc>
                <a:tc>
                  <a:txBody>
                    <a:bodyPr/>
                    <a:lstStyle/>
                    <a:p>
                      <a:pPr algn="l" fontAlgn="b"/>
                      <a:endParaRPr lang="en-GB" sz="1600" b="0" i="0" u="none" strike="noStrike">
                        <a:solidFill>
                          <a:srgbClr val="000000"/>
                        </a:solidFill>
                        <a:latin typeface="Calibri"/>
                      </a:endParaRPr>
                    </a:p>
                  </a:txBody>
                  <a:tcPr marL="7368" marR="7368" marT="7368" marB="0" anchor="b">
                    <a:lnL>
                      <a:noFill/>
                    </a:lnL>
                    <a:lnR>
                      <a:noFill/>
                    </a:lnR>
                    <a:lnT>
                      <a:noFill/>
                    </a:lnT>
                    <a:lnB>
                      <a:noFill/>
                    </a:lnB>
                  </a:tcPr>
                </a:tc>
                <a:tc>
                  <a:txBody>
                    <a:bodyPr/>
                    <a:lstStyle/>
                    <a:p>
                      <a:pPr algn="l" fontAlgn="b"/>
                      <a:r>
                        <a:rPr lang="en-GB" sz="1600" b="0" i="0" u="none" strike="noStrike" dirty="0">
                          <a:solidFill>
                            <a:srgbClr val="000000"/>
                          </a:solidFill>
                          <a:latin typeface="Calibri"/>
                        </a:rPr>
                        <a:t>£4,200 </a:t>
                      </a:r>
                    </a:p>
                  </a:txBody>
                  <a:tcPr marL="7368" marR="7368" marT="7368" marB="0" anchor="b">
                    <a:lnL>
                      <a:noFill/>
                    </a:lnL>
                    <a:lnR>
                      <a:noFill/>
                    </a:lnR>
                    <a:lnT>
                      <a:noFill/>
                    </a:lnT>
                    <a:lnB>
                      <a:noFill/>
                    </a:lnB>
                  </a:tcPr>
                </a:tc>
                <a:extLst>
                  <a:ext uri="{0D108BD9-81ED-4DB2-BD59-A6C34878D82A}">
                    <a16:rowId xmlns:a16="http://schemas.microsoft.com/office/drawing/2014/main" val="10004"/>
                  </a:ext>
                </a:extLst>
              </a:tr>
              <a:tr h="266709">
                <a:tc>
                  <a:txBody>
                    <a:bodyPr/>
                    <a:lstStyle/>
                    <a:p>
                      <a:pPr algn="l" fontAlgn="b"/>
                      <a:r>
                        <a:rPr lang="en-GB" sz="1600" b="0" i="0" u="none" strike="noStrike" dirty="0">
                          <a:solidFill>
                            <a:srgbClr val="000000"/>
                          </a:solidFill>
                          <a:latin typeface="Calibri"/>
                        </a:rPr>
                        <a:t>Building Rent Payment</a:t>
                      </a:r>
                    </a:p>
                  </a:txBody>
                  <a:tcPr marL="7368" marR="7368" marT="7368" marB="0" anchor="b">
                    <a:lnL>
                      <a:noFill/>
                    </a:lnL>
                    <a:lnR>
                      <a:noFill/>
                    </a:lnR>
                    <a:lnT>
                      <a:noFill/>
                    </a:lnT>
                    <a:lnB>
                      <a:noFill/>
                    </a:lnB>
                  </a:tcPr>
                </a:tc>
                <a:tc>
                  <a:txBody>
                    <a:bodyPr/>
                    <a:lstStyle/>
                    <a:p>
                      <a:pPr algn="l" fontAlgn="b"/>
                      <a:r>
                        <a:rPr lang="en-GB" sz="1600" b="0" i="0" u="none" strike="noStrike" dirty="0">
                          <a:solidFill>
                            <a:srgbClr val="000000"/>
                          </a:solidFill>
                          <a:latin typeface="Calibri"/>
                        </a:rPr>
                        <a:t>                £700 </a:t>
                      </a:r>
                    </a:p>
                  </a:txBody>
                  <a:tcPr marL="7368" marR="7368" marT="7368" marB="0" anchor="b">
                    <a:lnL>
                      <a:noFill/>
                    </a:lnL>
                    <a:lnR>
                      <a:noFill/>
                    </a:lnR>
                    <a:lnT>
                      <a:noFill/>
                    </a:lnT>
                    <a:lnB>
                      <a:noFill/>
                    </a:lnB>
                  </a:tcPr>
                </a:tc>
                <a:tc>
                  <a:txBody>
                    <a:bodyPr/>
                    <a:lstStyle/>
                    <a:p>
                      <a:pPr algn="l" fontAlgn="b"/>
                      <a:endParaRPr lang="en-GB" sz="1600" b="0" i="0" u="none" strike="noStrike">
                        <a:solidFill>
                          <a:srgbClr val="000000"/>
                        </a:solidFill>
                        <a:latin typeface="Calibri"/>
                      </a:endParaRPr>
                    </a:p>
                  </a:txBody>
                  <a:tcPr marL="7368" marR="7368" marT="7368" marB="0" anchor="b">
                    <a:lnL>
                      <a:noFill/>
                    </a:lnL>
                    <a:lnR>
                      <a:noFill/>
                    </a:lnR>
                    <a:lnT>
                      <a:noFill/>
                    </a:lnT>
                    <a:lnB>
                      <a:noFill/>
                    </a:lnB>
                  </a:tcPr>
                </a:tc>
                <a:tc>
                  <a:txBody>
                    <a:bodyPr/>
                    <a:lstStyle/>
                    <a:p>
                      <a:pPr algn="l" fontAlgn="b"/>
                      <a:endParaRPr lang="en-GB" sz="1600" b="0" i="0" u="none" strike="noStrike">
                        <a:solidFill>
                          <a:srgbClr val="000000"/>
                        </a:solidFill>
                        <a:latin typeface="Calibri"/>
                      </a:endParaRPr>
                    </a:p>
                  </a:txBody>
                  <a:tcPr marL="7368" marR="7368" marT="7368" marB="0" anchor="b">
                    <a:lnL>
                      <a:noFill/>
                    </a:lnL>
                    <a:lnR>
                      <a:noFill/>
                    </a:lnR>
                    <a:lnT>
                      <a:noFill/>
                    </a:lnT>
                    <a:lnB>
                      <a:noFill/>
                    </a:lnB>
                  </a:tcPr>
                </a:tc>
                <a:tc>
                  <a:txBody>
                    <a:bodyPr/>
                    <a:lstStyle/>
                    <a:p>
                      <a:pPr algn="l" fontAlgn="b"/>
                      <a:r>
                        <a:rPr lang="en-GB" sz="1600" b="0" i="0" u="none" strike="noStrike" dirty="0">
                          <a:solidFill>
                            <a:srgbClr val="000000"/>
                          </a:solidFill>
                          <a:latin typeface="Calibri"/>
                        </a:rPr>
                        <a:t> £8,400 </a:t>
                      </a:r>
                    </a:p>
                  </a:txBody>
                  <a:tcPr marL="7368" marR="7368" marT="7368" marB="0" anchor="b">
                    <a:lnL>
                      <a:noFill/>
                    </a:lnL>
                    <a:lnR>
                      <a:noFill/>
                    </a:lnR>
                    <a:lnT>
                      <a:noFill/>
                    </a:lnT>
                    <a:lnB>
                      <a:noFill/>
                    </a:lnB>
                  </a:tcPr>
                </a:tc>
                <a:extLst>
                  <a:ext uri="{0D108BD9-81ED-4DB2-BD59-A6C34878D82A}">
                    <a16:rowId xmlns:a16="http://schemas.microsoft.com/office/drawing/2014/main" val="10005"/>
                  </a:ext>
                </a:extLst>
              </a:tr>
              <a:tr h="243452">
                <a:tc>
                  <a:txBody>
                    <a:bodyPr/>
                    <a:lstStyle/>
                    <a:p>
                      <a:pPr algn="l" fontAlgn="b"/>
                      <a:r>
                        <a:rPr lang="en-GB" sz="1600" b="0" i="0" u="none" strike="noStrike" dirty="0">
                          <a:solidFill>
                            <a:srgbClr val="000000"/>
                          </a:solidFill>
                          <a:latin typeface="Calibri"/>
                        </a:rPr>
                        <a:t>Building Improvements</a:t>
                      </a:r>
                    </a:p>
                  </a:txBody>
                  <a:tcPr marL="7368" marR="7368" marT="7368" marB="0" anchor="b">
                    <a:lnL>
                      <a:noFill/>
                    </a:lnL>
                    <a:lnR>
                      <a:noFill/>
                    </a:lnR>
                    <a:lnT>
                      <a:noFill/>
                    </a:lnT>
                    <a:lnB>
                      <a:noFill/>
                    </a:lnB>
                  </a:tcPr>
                </a:tc>
                <a:tc>
                  <a:txBody>
                    <a:bodyPr/>
                    <a:lstStyle/>
                    <a:p>
                      <a:pPr algn="l" fontAlgn="b"/>
                      <a:r>
                        <a:rPr lang="en-GB" sz="1600" b="0" i="0" u="none" strike="noStrike" dirty="0">
                          <a:solidFill>
                            <a:srgbClr val="000000"/>
                          </a:solidFill>
                          <a:latin typeface="Calibri"/>
                        </a:rPr>
                        <a:t>             £1,000 </a:t>
                      </a:r>
                    </a:p>
                  </a:txBody>
                  <a:tcPr marL="7368" marR="7368" marT="7368" marB="0" anchor="b">
                    <a:lnL>
                      <a:noFill/>
                    </a:lnL>
                    <a:lnR>
                      <a:noFill/>
                    </a:lnR>
                    <a:lnT>
                      <a:noFill/>
                    </a:lnT>
                    <a:lnB>
                      <a:noFill/>
                    </a:lnB>
                  </a:tcPr>
                </a:tc>
                <a:tc>
                  <a:txBody>
                    <a:bodyPr/>
                    <a:lstStyle/>
                    <a:p>
                      <a:pPr algn="l" fontAlgn="b"/>
                      <a:endParaRPr lang="en-GB" sz="1600" b="0" i="0" u="none" strike="noStrike">
                        <a:solidFill>
                          <a:srgbClr val="000000"/>
                        </a:solidFill>
                        <a:latin typeface="Calibri"/>
                      </a:endParaRPr>
                    </a:p>
                  </a:txBody>
                  <a:tcPr marL="7368" marR="7368" marT="7368" marB="0" anchor="b">
                    <a:lnL>
                      <a:noFill/>
                    </a:lnL>
                    <a:lnR>
                      <a:noFill/>
                    </a:lnR>
                    <a:lnT>
                      <a:noFill/>
                    </a:lnT>
                    <a:lnB>
                      <a:noFill/>
                    </a:lnB>
                  </a:tcPr>
                </a:tc>
                <a:tc>
                  <a:txBody>
                    <a:bodyPr/>
                    <a:lstStyle/>
                    <a:p>
                      <a:pPr algn="l" fontAlgn="b"/>
                      <a:endParaRPr lang="en-GB" sz="1600" b="0" i="0" u="none" strike="noStrike">
                        <a:solidFill>
                          <a:srgbClr val="000000"/>
                        </a:solidFill>
                        <a:latin typeface="Calibri"/>
                      </a:endParaRPr>
                    </a:p>
                  </a:txBody>
                  <a:tcPr marL="7368" marR="7368" marT="7368" marB="0" anchor="b">
                    <a:lnL>
                      <a:noFill/>
                    </a:lnL>
                    <a:lnR>
                      <a:noFill/>
                    </a:lnR>
                    <a:lnT>
                      <a:noFill/>
                    </a:lnT>
                    <a:lnB>
                      <a:noFill/>
                    </a:lnB>
                  </a:tcPr>
                </a:tc>
                <a:tc>
                  <a:txBody>
                    <a:bodyPr/>
                    <a:lstStyle/>
                    <a:p>
                      <a:pPr algn="l" fontAlgn="b"/>
                      <a:r>
                        <a:rPr lang="en-GB" sz="1600" b="0" i="0" u="none" strike="noStrike" dirty="0">
                          <a:solidFill>
                            <a:srgbClr val="000000"/>
                          </a:solidFill>
                          <a:latin typeface="Calibri"/>
                        </a:rPr>
                        <a:t> £1,000 </a:t>
                      </a:r>
                    </a:p>
                  </a:txBody>
                  <a:tcPr marL="7368" marR="7368" marT="7368" marB="0" anchor="b">
                    <a:lnL>
                      <a:noFill/>
                    </a:lnL>
                    <a:lnR>
                      <a:noFill/>
                    </a:lnR>
                    <a:lnT>
                      <a:noFill/>
                    </a:lnT>
                    <a:lnB>
                      <a:noFill/>
                    </a:lnB>
                  </a:tcPr>
                </a:tc>
                <a:extLst>
                  <a:ext uri="{0D108BD9-81ED-4DB2-BD59-A6C34878D82A}">
                    <a16:rowId xmlns:a16="http://schemas.microsoft.com/office/drawing/2014/main" val="10006"/>
                  </a:ext>
                </a:extLst>
              </a:tr>
              <a:tr h="266709">
                <a:tc>
                  <a:txBody>
                    <a:bodyPr/>
                    <a:lstStyle/>
                    <a:p>
                      <a:pPr algn="l" fontAlgn="b"/>
                      <a:r>
                        <a:rPr lang="en-GB" sz="1600" b="0" i="0" u="none" strike="noStrike">
                          <a:solidFill>
                            <a:srgbClr val="000000"/>
                          </a:solidFill>
                          <a:latin typeface="Calibri"/>
                        </a:rPr>
                        <a:t>Business Stationery</a:t>
                      </a:r>
                    </a:p>
                  </a:txBody>
                  <a:tcPr marL="7368" marR="7368" marT="7368" marB="0" anchor="b">
                    <a:lnL>
                      <a:noFill/>
                    </a:lnL>
                    <a:lnR>
                      <a:noFill/>
                    </a:lnR>
                    <a:lnT>
                      <a:noFill/>
                    </a:lnT>
                    <a:lnB>
                      <a:noFill/>
                    </a:lnB>
                  </a:tcPr>
                </a:tc>
                <a:tc>
                  <a:txBody>
                    <a:bodyPr/>
                    <a:lstStyle/>
                    <a:p>
                      <a:pPr algn="l" fontAlgn="b"/>
                      <a:r>
                        <a:rPr lang="en-GB" sz="1600" b="0" i="0" u="none" strike="noStrike" dirty="0">
                          <a:solidFill>
                            <a:srgbClr val="000000"/>
                          </a:solidFill>
                          <a:latin typeface="Calibri"/>
                        </a:rPr>
                        <a:t>                £100 </a:t>
                      </a:r>
                    </a:p>
                  </a:txBody>
                  <a:tcPr marL="7368" marR="7368" marT="7368" marB="0" anchor="b">
                    <a:lnL>
                      <a:noFill/>
                    </a:lnL>
                    <a:lnR>
                      <a:noFill/>
                    </a:lnR>
                    <a:lnT>
                      <a:noFill/>
                    </a:lnT>
                    <a:lnB>
                      <a:noFill/>
                    </a:lnB>
                  </a:tcPr>
                </a:tc>
                <a:tc>
                  <a:txBody>
                    <a:bodyPr/>
                    <a:lstStyle/>
                    <a:p>
                      <a:pPr algn="l" fontAlgn="b"/>
                      <a:endParaRPr lang="en-GB" sz="1600" b="0" i="0" u="none" strike="noStrike">
                        <a:solidFill>
                          <a:srgbClr val="000000"/>
                        </a:solidFill>
                        <a:latin typeface="Calibri"/>
                      </a:endParaRPr>
                    </a:p>
                  </a:txBody>
                  <a:tcPr marL="7368" marR="7368" marT="7368" marB="0" anchor="b">
                    <a:lnL>
                      <a:noFill/>
                    </a:lnL>
                    <a:lnR>
                      <a:noFill/>
                    </a:lnR>
                    <a:lnT>
                      <a:noFill/>
                    </a:lnT>
                    <a:lnB>
                      <a:noFill/>
                    </a:lnB>
                  </a:tcPr>
                </a:tc>
                <a:tc>
                  <a:txBody>
                    <a:bodyPr/>
                    <a:lstStyle/>
                    <a:p>
                      <a:pPr algn="l" fontAlgn="b"/>
                      <a:endParaRPr lang="en-GB" sz="1600" b="0" i="0" u="none" strike="noStrike">
                        <a:solidFill>
                          <a:srgbClr val="000000"/>
                        </a:solidFill>
                        <a:latin typeface="Calibri"/>
                      </a:endParaRPr>
                    </a:p>
                  </a:txBody>
                  <a:tcPr marL="7368" marR="7368" marT="7368" marB="0" anchor="b">
                    <a:lnL>
                      <a:noFill/>
                    </a:lnL>
                    <a:lnR>
                      <a:noFill/>
                    </a:lnR>
                    <a:lnT>
                      <a:noFill/>
                    </a:lnT>
                    <a:lnB>
                      <a:noFill/>
                    </a:lnB>
                  </a:tcPr>
                </a:tc>
                <a:tc>
                  <a:txBody>
                    <a:bodyPr/>
                    <a:lstStyle/>
                    <a:p>
                      <a:pPr algn="l" fontAlgn="b"/>
                      <a:r>
                        <a:rPr lang="en-GB" sz="1600" b="0" i="0" u="none" strike="noStrike" dirty="0">
                          <a:solidFill>
                            <a:srgbClr val="000000"/>
                          </a:solidFill>
                          <a:latin typeface="Calibri"/>
                        </a:rPr>
                        <a:t>    £220 </a:t>
                      </a:r>
                    </a:p>
                  </a:txBody>
                  <a:tcPr marL="7368" marR="7368" marT="7368" marB="0" anchor="b">
                    <a:lnL>
                      <a:noFill/>
                    </a:lnL>
                    <a:lnR>
                      <a:noFill/>
                    </a:lnR>
                    <a:lnT>
                      <a:noFill/>
                    </a:lnT>
                    <a:lnB>
                      <a:noFill/>
                    </a:lnB>
                  </a:tcPr>
                </a:tc>
                <a:extLst>
                  <a:ext uri="{0D108BD9-81ED-4DB2-BD59-A6C34878D82A}">
                    <a16:rowId xmlns:a16="http://schemas.microsoft.com/office/drawing/2014/main" val="10007"/>
                  </a:ext>
                </a:extLst>
              </a:tr>
              <a:tr h="266709">
                <a:tc>
                  <a:txBody>
                    <a:bodyPr/>
                    <a:lstStyle/>
                    <a:p>
                      <a:pPr algn="l" fontAlgn="b"/>
                      <a:r>
                        <a:rPr lang="en-GB" sz="1600" b="0" i="0" u="none" strike="noStrike">
                          <a:solidFill>
                            <a:srgbClr val="000000"/>
                          </a:solidFill>
                          <a:latin typeface="Calibri"/>
                        </a:rPr>
                        <a:t>Business Licenses/Permits</a:t>
                      </a:r>
                    </a:p>
                  </a:txBody>
                  <a:tcPr marL="7368" marR="7368" marT="7368" marB="0" anchor="b">
                    <a:lnL>
                      <a:noFill/>
                    </a:lnL>
                    <a:lnR>
                      <a:noFill/>
                    </a:lnR>
                    <a:lnT>
                      <a:noFill/>
                    </a:lnT>
                    <a:lnB>
                      <a:noFill/>
                    </a:lnB>
                  </a:tcPr>
                </a:tc>
                <a:tc>
                  <a:txBody>
                    <a:bodyPr/>
                    <a:lstStyle/>
                    <a:p>
                      <a:pPr algn="l" fontAlgn="b"/>
                      <a:r>
                        <a:rPr lang="en-GB" sz="1600" b="0" i="0" u="none" strike="noStrike" dirty="0">
                          <a:solidFill>
                            <a:srgbClr val="000000"/>
                          </a:solidFill>
                          <a:latin typeface="Calibri"/>
                        </a:rPr>
                        <a:t>              £1500 </a:t>
                      </a:r>
                    </a:p>
                  </a:txBody>
                  <a:tcPr marL="7368" marR="7368" marT="7368" marB="0" anchor="b">
                    <a:lnL>
                      <a:noFill/>
                    </a:lnL>
                    <a:lnR>
                      <a:noFill/>
                    </a:lnR>
                    <a:lnT>
                      <a:noFill/>
                    </a:lnT>
                    <a:lnB>
                      <a:noFill/>
                    </a:lnB>
                  </a:tcPr>
                </a:tc>
                <a:tc>
                  <a:txBody>
                    <a:bodyPr/>
                    <a:lstStyle/>
                    <a:p>
                      <a:pPr algn="l" fontAlgn="b"/>
                      <a:endParaRPr lang="en-GB" sz="1600" b="0" i="0" u="none" strike="noStrike">
                        <a:solidFill>
                          <a:srgbClr val="000000"/>
                        </a:solidFill>
                        <a:latin typeface="Calibri"/>
                      </a:endParaRPr>
                    </a:p>
                  </a:txBody>
                  <a:tcPr marL="7368" marR="7368" marT="7368" marB="0" anchor="b">
                    <a:lnL>
                      <a:noFill/>
                    </a:lnL>
                    <a:lnR>
                      <a:noFill/>
                    </a:lnR>
                    <a:lnT>
                      <a:noFill/>
                    </a:lnT>
                    <a:lnB>
                      <a:noFill/>
                    </a:lnB>
                  </a:tcPr>
                </a:tc>
                <a:tc>
                  <a:txBody>
                    <a:bodyPr/>
                    <a:lstStyle/>
                    <a:p>
                      <a:pPr algn="l" fontAlgn="b"/>
                      <a:endParaRPr lang="en-GB" sz="1600" b="0" i="0" u="none" strike="noStrike">
                        <a:solidFill>
                          <a:srgbClr val="000000"/>
                        </a:solidFill>
                        <a:latin typeface="Calibri"/>
                      </a:endParaRPr>
                    </a:p>
                  </a:txBody>
                  <a:tcPr marL="7368" marR="7368" marT="7368" marB="0" anchor="b">
                    <a:lnL>
                      <a:noFill/>
                    </a:lnL>
                    <a:lnR>
                      <a:noFill/>
                    </a:lnR>
                    <a:lnT>
                      <a:noFill/>
                    </a:lnT>
                    <a:lnB>
                      <a:noFill/>
                    </a:lnB>
                  </a:tcPr>
                </a:tc>
                <a:tc>
                  <a:txBody>
                    <a:bodyPr/>
                    <a:lstStyle/>
                    <a:p>
                      <a:pPr algn="l" fontAlgn="b"/>
                      <a:r>
                        <a:rPr lang="en-GB" sz="1600" b="0" i="0" u="none" strike="noStrike" dirty="0">
                          <a:solidFill>
                            <a:srgbClr val="000000"/>
                          </a:solidFill>
                          <a:latin typeface="Calibri"/>
                        </a:rPr>
                        <a:t>  £1500 </a:t>
                      </a:r>
                    </a:p>
                  </a:txBody>
                  <a:tcPr marL="7368" marR="7368" marT="7368" marB="0" anchor="b">
                    <a:lnL>
                      <a:noFill/>
                    </a:lnL>
                    <a:lnR>
                      <a:noFill/>
                    </a:lnR>
                    <a:lnT>
                      <a:noFill/>
                    </a:lnT>
                    <a:lnB>
                      <a:noFill/>
                    </a:lnB>
                  </a:tcPr>
                </a:tc>
                <a:extLst>
                  <a:ext uri="{0D108BD9-81ED-4DB2-BD59-A6C34878D82A}">
                    <a16:rowId xmlns:a16="http://schemas.microsoft.com/office/drawing/2014/main" val="10008"/>
                  </a:ext>
                </a:extLst>
              </a:tr>
              <a:tr h="266709">
                <a:tc>
                  <a:txBody>
                    <a:bodyPr/>
                    <a:lstStyle/>
                    <a:p>
                      <a:pPr algn="l" fontAlgn="b"/>
                      <a:r>
                        <a:rPr lang="en-US" sz="1600" b="0" i="0" u="none" strike="noStrike" dirty="0">
                          <a:solidFill>
                            <a:srgbClr val="000000"/>
                          </a:solidFill>
                          <a:latin typeface="Calibri"/>
                        </a:rPr>
                        <a:t>Refreshment Equipment - Microwave + coffee Machine</a:t>
                      </a:r>
                    </a:p>
                  </a:txBody>
                  <a:tcPr marL="7368" marR="7368" marT="7368" marB="0" anchor="b">
                    <a:lnL>
                      <a:noFill/>
                    </a:lnL>
                    <a:lnR>
                      <a:noFill/>
                    </a:lnR>
                    <a:lnT>
                      <a:noFill/>
                    </a:lnT>
                    <a:lnB>
                      <a:noFill/>
                    </a:lnB>
                  </a:tcPr>
                </a:tc>
                <a:tc>
                  <a:txBody>
                    <a:bodyPr/>
                    <a:lstStyle/>
                    <a:p>
                      <a:pPr algn="l" fontAlgn="b"/>
                      <a:r>
                        <a:rPr lang="en-GB" sz="1600" b="0" i="0" u="none" strike="noStrike" dirty="0">
                          <a:solidFill>
                            <a:srgbClr val="000000"/>
                          </a:solidFill>
                          <a:latin typeface="Calibri"/>
                        </a:rPr>
                        <a:t>                 £200 </a:t>
                      </a:r>
                    </a:p>
                  </a:txBody>
                  <a:tcPr marL="7368" marR="7368" marT="7368" marB="0" anchor="b">
                    <a:lnL>
                      <a:noFill/>
                    </a:lnL>
                    <a:lnR>
                      <a:noFill/>
                    </a:lnR>
                    <a:lnT>
                      <a:noFill/>
                    </a:lnT>
                    <a:lnB>
                      <a:noFill/>
                    </a:lnB>
                  </a:tcPr>
                </a:tc>
                <a:tc>
                  <a:txBody>
                    <a:bodyPr/>
                    <a:lstStyle/>
                    <a:p>
                      <a:pPr algn="l" fontAlgn="b"/>
                      <a:endParaRPr lang="en-GB" sz="1600" b="0" i="0" u="none" strike="noStrike">
                        <a:solidFill>
                          <a:srgbClr val="000000"/>
                        </a:solidFill>
                        <a:latin typeface="Calibri"/>
                      </a:endParaRPr>
                    </a:p>
                  </a:txBody>
                  <a:tcPr marL="7368" marR="7368" marT="7368" marB="0" anchor="b">
                    <a:lnL>
                      <a:noFill/>
                    </a:lnL>
                    <a:lnR>
                      <a:noFill/>
                    </a:lnR>
                    <a:lnT>
                      <a:noFill/>
                    </a:lnT>
                    <a:lnB>
                      <a:noFill/>
                    </a:lnB>
                  </a:tcPr>
                </a:tc>
                <a:tc>
                  <a:txBody>
                    <a:bodyPr/>
                    <a:lstStyle/>
                    <a:p>
                      <a:pPr algn="l" fontAlgn="b"/>
                      <a:endParaRPr lang="en-GB" sz="1600" b="0" i="0" u="none" strike="noStrike">
                        <a:solidFill>
                          <a:srgbClr val="000000"/>
                        </a:solidFill>
                        <a:latin typeface="Calibri"/>
                      </a:endParaRPr>
                    </a:p>
                  </a:txBody>
                  <a:tcPr marL="7368" marR="7368" marT="7368" marB="0" anchor="b">
                    <a:lnL>
                      <a:noFill/>
                    </a:lnL>
                    <a:lnR>
                      <a:noFill/>
                    </a:lnR>
                    <a:lnT>
                      <a:noFill/>
                    </a:lnT>
                    <a:lnB>
                      <a:noFill/>
                    </a:lnB>
                  </a:tcPr>
                </a:tc>
                <a:tc>
                  <a:txBody>
                    <a:bodyPr/>
                    <a:lstStyle/>
                    <a:p>
                      <a:pPr algn="l" fontAlgn="b"/>
                      <a:r>
                        <a:rPr lang="en-GB" sz="1600" b="0" i="0" u="none" strike="noStrike" dirty="0">
                          <a:solidFill>
                            <a:srgbClr val="000000"/>
                          </a:solidFill>
                          <a:latin typeface="Calibri"/>
                        </a:rPr>
                        <a:t>    £200 </a:t>
                      </a:r>
                    </a:p>
                  </a:txBody>
                  <a:tcPr marL="7368" marR="7368" marT="7368" marB="0" anchor="b">
                    <a:lnL>
                      <a:noFill/>
                    </a:lnL>
                    <a:lnR>
                      <a:noFill/>
                    </a:lnR>
                    <a:lnT>
                      <a:noFill/>
                    </a:lnT>
                    <a:lnB>
                      <a:noFill/>
                    </a:lnB>
                  </a:tcPr>
                </a:tc>
                <a:extLst>
                  <a:ext uri="{0D108BD9-81ED-4DB2-BD59-A6C34878D82A}">
                    <a16:rowId xmlns:a16="http://schemas.microsoft.com/office/drawing/2014/main" val="10009"/>
                  </a:ext>
                </a:extLst>
              </a:tr>
              <a:tr h="266709">
                <a:tc>
                  <a:txBody>
                    <a:bodyPr/>
                    <a:lstStyle/>
                    <a:p>
                      <a:pPr algn="l" fontAlgn="b"/>
                      <a:r>
                        <a:rPr lang="en-US" sz="1600" b="0" i="0" u="none" strike="noStrike">
                          <a:solidFill>
                            <a:srgbClr val="000000"/>
                          </a:solidFill>
                          <a:latin typeface="Calibri"/>
                        </a:rPr>
                        <a:t>Compliance Permits (Health, Safety, etc)</a:t>
                      </a:r>
                    </a:p>
                  </a:txBody>
                  <a:tcPr marL="7368" marR="7368" marT="7368" marB="0" anchor="b">
                    <a:lnL>
                      <a:noFill/>
                    </a:lnL>
                    <a:lnR>
                      <a:noFill/>
                    </a:lnR>
                    <a:lnT>
                      <a:noFill/>
                    </a:lnT>
                    <a:lnB>
                      <a:noFill/>
                    </a:lnB>
                  </a:tcPr>
                </a:tc>
                <a:tc>
                  <a:txBody>
                    <a:bodyPr/>
                    <a:lstStyle/>
                    <a:p>
                      <a:pPr algn="l" fontAlgn="b"/>
                      <a:r>
                        <a:rPr lang="en-GB" sz="1600" b="0" i="0" u="none" strike="noStrike" dirty="0">
                          <a:solidFill>
                            <a:srgbClr val="000000"/>
                          </a:solidFill>
                          <a:latin typeface="Calibri"/>
                        </a:rPr>
                        <a:t>                 £100 </a:t>
                      </a:r>
                    </a:p>
                  </a:txBody>
                  <a:tcPr marL="7368" marR="7368" marT="7368" marB="0" anchor="b">
                    <a:lnL>
                      <a:noFill/>
                    </a:lnL>
                    <a:lnR>
                      <a:noFill/>
                    </a:lnR>
                    <a:lnT>
                      <a:noFill/>
                    </a:lnT>
                    <a:lnB>
                      <a:noFill/>
                    </a:lnB>
                  </a:tcPr>
                </a:tc>
                <a:tc>
                  <a:txBody>
                    <a:bodyPr/>
                    <a:lstStyle/>
                    <a:p>
                      <a:pPr algn="l" fontAlgn="b"/>
                      <a:endParaRPr lang="en-GB" sz="1600" b="0" i="0" u="none" strike="noStrike">
                        <a:solidFill>
                          <a:srgbClr val="000000"/>
                        </a:solidFill>
                        <a:latin typeface="Calibri"/>
                      </a:endParaRPr>
                    </a:p>
                  </a:txBody>
                  <a:tcPr marL="7368" marR="7368" marT="7368" marB="0" anchor="b">
                    <a:lnL>
                      <a:noFill/>
                    </a:lnL>
                    <a:lnR>
                      <a:noFill/>
                    </a:lnR>
                    <a:lnT>
                      <a:noFill/>
                    </a:lnT>
                    <a:lnB>
                      <a:noFill/>
                    </a:lnB>
                  </a:tcPr>
                </a:tc>
                <a:tc>
                  <a:txBody>
                    <a:bodyPr/>
                    <a:lstStyle/>
                    <a:p>
                      <a:pPr algn="l" fontAlgn="b"/>
                      <a:endParaRPr lang="en-GB" sz="1600" b="0" i="0" u="none" strike="noStrike">
                        <a:solidFill>
                          <a:srgbClr val="000000"/>
                        </a:solidFill>
                        <a:latin typeface="Calibri"/>
                      </a:endParaRPr>
                    </a:p>
                  </a:txBody>
                  <a:tcPr marL="7368" marR="7368" marT="7368" marB="0" anchor="b">
                    <a:lnL>
                      <a:noFill/>
                    </a:lnL>
                    <a:lnR>
                      <a:noFill/>
                    </a:lnR>
                    <a:lnT>
                      <a:noFill/>
                    </a:lnT>
                    <a:lnB>
                      <a:noFill/>
                    </a:lnB>
                  </a:tcPr>
                </a:tc>
                <a:tc>
                  <a:txBody>
                    <a:bodyPr/>
                    <a:lstStyle/>
                    <a:p>
                      <a:pPr algn="l" fontAlgn="b"/>
                      <a:r>
                        <a:rPr lang="en-GB" sz="1600" b="0" i="0" u="none" strike="noStrike" dirty="0">
                          <a:solidFill>
                            <a:srgbClr val="000000"/>
                          </a:solidFill>
                          <a:latin typeface="Calibri"/>
                        </a:rPr>
                        <a:t>    £100 </a:t>
                      </a:r>
                    </a:p>
                  </a:txBody>
                  <a:tcPr marL="7368" marR="7368" marT="7368" marB="0" anchor="b">
                    <a:lnL>
                      <a:noFill/>
                    </a:lnL>
                    <a:lnR>
                      <a:noFill/>
                    </a:lnR>
                    <a:lnT>
                      <a:noFill/>
                    </a:lnT>
                    <a:lnB>
                      <a:noFill/>
                    </a:lnB>
                  </a:tcPr>
                </a:tc>
                <a:extLst>
                  <a:ext uri="{0D108BD9-81ED-4DB2-BD59-A6C34878D82A}">
                    <a16:rowId xmlns:a16="http://schemas.microsoft.com/office/drawing/2014/main" val="10010"/>
                  </a:ext>
                </a:extLst>
              </a:tr>
              <a:tr h="266709">
                <a:tc>
                  <a:txBody>
                    <a:bodyPr/>
                    <a:lstStyle/>
                    <a:p>
                      <a:pPr algn="l" fontAlgn="b"/>
                      <a:r>
                        <a:rPr lang="en-GB" sz="1600" b="0" i="0" u="none" strike="noStrike">
                          <a:solidFill>
                            <a:srgbClr val="000000"/>
                          </a:solidFill>
                          <a:latin typeface="Calibri"/>
                        </a:rPr>
                        <a:t>Computer Hardware/Software</a:t>
                      </a:r>
                    </a:p>
                  </a:txBody>
                  <a:tcPr marL="7368" marR="7368" marT="7368" marB="0" anchor="b">
                    <a:lnL>
                      <a:noFill/>
                    </a:lnL>
                    <a:lnR>
                      <a:noFill/>
                    </a:lnR>
                    <a:lnT>
                      <a:noFill/>
                    </a:lnT>
                    <a:lnB>
                      <a:noFill/>
                    </a:lnB>
                  </a:tcPr>
                </a:tc>
                <a:tc>
                  <a:txBody>
                    <a:bodyPr/>
                    <a:lstStyle/>
                    <a:p>
                      <a:pPr algn="l" fontAlgn="b"/>
                      <a:r>
                        <a:rPr lang="en-GB" sz="1600" b="0" i="0" u="none" strike="noStrike" dirty="0">
                          <a:solidFill>
                            <a:srgbClr val="000000"/>
                          </a:solidFill>
                          <a:latin typeface="Calibri"/>
                        </a:rPr>
                        <a:t>                   £18 </a:t>
                      </a:r>
                    </a:p>
                  </a:txBody>
                  <a:tcPr marL="7368" marR="7368" marT="7368" marB="0" anchor="b">
                    <a:lnL>
                      <a:noFill/>
                    </a:lnL>
                    <a:lnR>
                      <a:noFill/>
                    </a:lnR>
                    <a:lnT>
                      <a:noFill/>
                    </a:lnT>
                    <a:lnB>
                      <a:noFill/>
                    </a:lnB>
                  </a:tcPr>
                </a:tc>
                <a:tc>
                  <a:txBody>
                    <a:bodyPr/>
                    <a:lstStyle/>
                    <a:p>
                      <a:pPr algn="l" fontAlgn="b"/>
                      <a:endParaRPr lang="en-GB" sz="1600" b="0" i="0" u="none" strike="noStrike">
                        <a:solidFill>
                          <a:srgbClr val="000000"/>
                        </a:solidFill>
                        <a:latin typeface="Calibri"/>
                      </a:endParaRPr>
                    </a:p>
                  </a:txBody>
                  <a:tcPr marL="7368" marR="7368" marT="7368" marB="0" anchor="b">
                    <a:lnL>
                      <a:noFill/>
                    </a:lnL>
                    <a:lnR>
                      <a:noFill/>
                    </a:lnR>
                    <a:lnT>
                      <a:noFill/>
                    </a:lnT>
                    <a:lnB>
                      <a:noFill/>
                    </a:lnB>
                  </a:tcPr>
                </a:tc>
                <a:tc>
                  <a:txBody>
                    <a:bodyPr/>
                    <a:lstStyle/>
                    <a:p>
                      <a:pPr algn="l" fontAlgn="b"/>
                      <a:endParaRPr lang="en-GB" sz="1600" b="0" i="0" u="none" strike="noStrike">
                        <a:solidFill>
                          <a:srgbClr val="000000"/>
                        </a:solidFill>
                        <a:latin typeface="Calibri"/>
                      </a:endParaRPr>
                    </a:p>
                  </a:txBody>
                  <a:tcPr marL="7368" marR="7368" marT="7368" marB="0" anchor="b">
                    <a:lnL>
                      <a:noFill/>
                    </a:lnL>
                    <a:lnR>
                      <a:noFill/>
                    </a:lnR>
                    <a:lnT>
                      <a:noFill/>
                    </a:lnT>
                    <a:lnB>
                      <a:noFill/>
                    </a:lnB>
                  </a:tcPr>
                </a:tc>
                <a:tc>
                  <a:txBody>
                    <a:bodyPr/>
                    <a:lstStyle/>
                    <a:p>
                      <a:pPr algn="l" fontAlgn="b"/>
                      <a:r>
                        <a:rPr lang="en-GB" sz="1600" b="0" i="0" u="none" strike="noStrike" dirty="0">
                          <a:solidFill>
                            <a:srgbClr val="000000"/>
                          </a:solidFill>
                          <a:latin typeface="Calibri"/>
                        </a:rPr>
                        <a:t>    £216 </a:t>
                      </a:r>
                    </a:p>
                  </a:txBody>
                  <a:tcPr marL="7368" marR="7368" marT="7368" marB="0" anchor="b">
                    <a:lnL>
                      <a:noFill/>
                    </a:lnL>
                    <a:lnR>
                      <a:noFill/>
                    </a:lnR>
                    <a:lnT>
                      <a:noFill/>
                    </a:lnT>
                    <a:lnB>
                      <a:noFill/>
                    </a:lnB>
                  </a:tcPr>
                </a:tc>
                <a:extLst>
                  <a:ext uri="{0D108BD9-81ED-4DB2-BD59-A6C34878D82A}">
                    <a16:rowId xmlns:a16="http://schemas.microsoft.com/office/drawing/2014/main" val="10011"/>
                  </a:ext>
                </a:extLst>
              </a:tr>
              <a:tr h="266709">
                <a:tc>
                  <a:txBody>
                    <a:bodyPr/>
                    <a:lstStyle/>
                    <a:p>
                      <a:pPr algn="l" fontAlgn="b"/>
                      <a:r>
                        <a:rPr lang="en-GB" sz="1600" b="0" i="0" u="none" strike="noStrike">
                          <a:solidFill>
                            <a:srgbClr val="000000"/>
                          </a:solidFill>
                          <a:latin typeface="Calibri"/>
                        </a:rPr>
                        <a:t>Cutlery</a:t>
                      </a:r>
                    </a:p>
                  </a:txBody>
                  <a:tcPr marL="7368" marR="7368" marT="7368" marB="0" anchor="b">
                    <a:lnL>
                      <a:noFill/>
                    </a:lnL>
                    <a:lnR>
                      <a:noFill/>
                    </a:lnR>
                    <a:lnT>
                      <a:noFill/>
                    </a:lnT>
                    <a:lnB>
                      <a:noFill/>
                    </a:lnB>
                  </a:tcPr>
                </a:tc>
                <a:tc>
                  <a:txBody>
                    <a:bodyPr/>
                    <a:lstStyle/>
                    <a:p>
                      <a:pPr algn="l" fontAlgn="b"/>
                      <a:r>
                        <a:rPr lang="en-GB" sz="1600" b="0" i="0" u="none" strike="noStrike" dirty="0">
                          <a:solidFill>
                            <a:srgbClr val="000000"/>
                          </a:solidFill>
                          <a:latin typeface="Calibri"/>
                        </a:rPr>
                        <a:t>                 £100 </a:t>
                      </a:r>
                    </a:p>
                  </a:txBody>
                  <a:tcPr marL="7368" marR="7368" marT="7368" marB="0" anchor="b">
                    <a:lnL>
                      <a:noFill/>
                    </a:lnL>
                    <a:lnR>
                      <a:noFill/>
                    </a:lnR>
                    <a:lnT>
                      <a:noFill/>
                    </a:lnT>
                    <a:lnB>
                      <a:noFill/>
                    </a:lnB>
                  </a:tcPr>
                </a:tc>
                <a:tc>
                  <a:txBody>
                    <a:bodyPr/>
                    <a:lstStyle/>
                    <a:p>
                      <a:pPr algn="l" fontAlgn="b"/>
                      <a:endParaRPr lang="en-GB" sz="1600" b="0" i="0" u="none" strike="noStrike">
                        <a:solidFill>
                          <a:srgbClr val="000000"/>
                        </a:solidFill>
                        <a:latin typeface="Calibri"/>
                      </a:endParaRPr>
                    </a:p>
                  </a:txBody>
                  <a:tcPr marL="7368" marR="7368" marT="7368" marB="0" anchor="b">
                    <a:lnL>
                      <a:noFill/>
                    </a:lnL>
                    <a:lnR>
                      <a:noFill/>
                    </a:lnR>
                    <a:lnT>
                      <a:noFill/>
                    </a:lnT>
                    <a:lnB>
                      <a:noFill/>
                    </a:lnB>
                  </a:tcPr>
                </a:tc>
                <a:tc>
                  <a:txBody>
                    <a:bodyPr/>
                    <a:lstStyle/>
                    <a:p>
                      <a:pPr algn="l" fontAlgn="b"/>
                      <a:endParaRPr lang="en-GB" sz="1600" b="0" i="0" u="none" strike="noStrike">
                        <a:solidFill>
                          <a:srgbClr val="000000"/>
                        </a:solidFill>
                        <a:latin typeface="Calibri"/>
                      </a:endParaRPr>
                    </a:p>
                  </a:txBody>
                  <a:tcPr marL="7368" marR="7368" marT="7368" marB="0" anchor="b">
                    <a:lnL>
                      <a:noFill/>
                    </a:lnL>
                    <a:lnR>
                      <a:noFill/>
                    </a:lnR>
                    <a:lnT>
                      <a:noFill/>
                    </a:lnT>
                    <a:lnB>
                      <a:noFill/>
                    </a:lnB>
                  </a:tcPr>
                </a:tc>
                <a:tc>
                  <a:txBody>
                    <a:bodyPr/>
                    <a:lstStyle/>
                    <a:p>
                      <a:pPr algn="l" fontAlgn="b"/>
                      <a:r>
                        <a:rPr lang="en-GB" sz="1600" b="0" i="0" u="none" strike="noStrike" dirty="0">
                          <a:solidFill>
                            <a:srgbClr val="000000"/>
                          </a:solidFill>
                          <a:latin typeface="Calibri"/>
                        </a:rPr>
                        <a:t>    £100 </a:t>
                      </a:r>
                    </a:p>
                  </a:txBody>
                  <a:tcPr marL="7368" marR="7368" marT="7368" marB="0" anchor="b">
                    <a:lnL>
                      <a:noFill/>
                    </a:lnL>
                    <a:lnR>
                      <a:noFill/>
                    </a:lnR>
                    <a:lnT>
                      <a:noFill/>
                    </a:lnT>
                    <a:lnB>
                      <a:noFill/>
                    </a:lnB>
                  </a:tcPr>
                </a:tc>
                <a:extLst>
                  <a:ext uri="{0D108BD9-81ED-4DB2-BD59-A6C34878D82A}">
                    <a16:rowId xmlns:a16="http://schemas.microsoft.com/office/drawing/2014/main" val="10012"/>
                  </a:ext>
                </a:extLst>
              </a:tr>
              <a:tr h="147353">
                <a:tc>
                  <a:txBody>
                    <a:bodyPr/>
                    <a:lstStyle/>
                    <a:p>
                      <a:pPr algn="l" fontAlgn="b"/>
                      <a:r>
                        <a:rPr lang="en-GB" sz="1600" b="0" i="0" u="none" strike="noStrike">
                          <a:solidFill>
                            <a:srgbClr val="000000"/>
                          </a:solidFill>
                          <a:latin typeface="Calibri"/>
                        </a:rPr>
                        <a:t>Fixture Installation</a:t>
                      </a:r>
                    </a:p>
                  </a:txBody>
                  <a:tcPr marL="7368" marR="7368" marT="7368" marB="0" anchor="b">
                    <a:lnL>
                      <a:noFill/>
                    </a:lnL>
                    <a:lnR>
                      <a:noFill/>
                    </a:lnR>
                    <a:lnT>
                      <a:noFill/>
                    </a:lnT>
                    <a:lnB>
                      <a:noFill/>
                    </a:lnB>
                  </a:tcPr>
                </a:tc>
                <a:tc>
                  <a:txBody>
                    <a:bodyPr/>
                    <a:lstStyle/>
                    <a:p>
                      <a:pPr algn="l" fontAlgn="b"/>
                      <a:r>
                        <a:rPr lang="en-GB" sz="1600" b="0" i="0" u="none" strike="noStrike" dirty="0">
                          <a:solidFill>
                            <a:srgbClr val="000000"/>
                          </a:solidFill>
                          <a:latin typeface="Calibri"/>
                        </a:rPr>
                        <a:t>              £4,000 </a:t>
                      </a:r>
                    </a:p>
                  </a:txBody>
                  <a:tcPr marL="7368" marR="7368" marT="7368" marB="0" anchor="b">
                    <a:lnL>
                      <a:noFill/>
                    </a:lnL>
                    <a:lnR>
                      <a:noFill/>
                    </a:lnR>
                    <a:lnT>
                      <a:noFill/>
                    </a:lnT>
                    <a:lnB>
                      <a:noFill/>
                    </a:lnB>
                  </a:tcPr>
                </a:tc>
                <a:tc>
                  <a:txBody>
                    <a:bodyPr/>
                    <a:lstStyle/>
                    <a:p>
                      <a:pPr algn="l" fontAlgn="b"/>
                      <a:endParaRPr lang="en-GB" sz="1600" b="0" i="0" u="none" strike="noStrike">
                        <a:solidFill>
                          <a:srgbClr val="000000"/>
                        </a:solidFill>
                        <a:latin typeface="Calibri"/>
                      </a:endParaRPr>
                    </a:p>
                  </a:txBody>
                  <a:tcPr marL="7368" marR="7368" marT="7368" marB="0" anchor="b">
                    <a:lnL>
                      <a:noFill/>
                    </a:lnL>
                    <a:lnR>
                      <a:noFill/>
                    </a:lnR>
                    <a:lnT>
                      <a:noFill/>
                    </a:lnT>
                    <a:lnB>
                      <a:noFill/>
                    </a:lnB>
                  </a:tcPr>
                </a:tc>
                <a:tc>
                  <a:txBody>
                    <a:bodyPr/>
                    <a:lstStyle/>
                    <a:p>
                      <a:pPr algn="l" fontAlgn="b"/>
                      <a:endParaRPr lang="en-GB" sz="1600" b="0" i="0" u="none" strike="noStrike">
                        <a:solidFill>
                          <a:srgbClr val="000000"/>
                        </a:solidFill>
                        <a:latin typeface="Calibri"/>
                      </a:endParaRPr>
                    </a:p>
                  </a:txBody>
                  <a:tcPr marL="7368" marR="7368" marT="7368" marB="0" anchor="b">
                    <a:lnL>
                      <a:noFill/>
                    </a:lnL>
                    <a:lnR>
                      <a:noFill/>
                    </a:lnR>
                    <a:lnT>
                      <a:noFill/>
                    </a:lnT>
                    <a:lnB>
                      <a:noFill/>
                    </a:lnB>
                  </a:tcPr>
                </a:tc>
                <a:tc>
                  <a:txBody>
                    <a:bodyPr/>
                    <a:lstStyle/>
                    <a:p>
                      <a:pPr algn="l" fontAlgn="b"/>
                      <a:r>
                        <a:rPr lang="en-GB" sz="1600" b="0" i="0" u="none" strike="noStrike" dirty="0">
                          <a:solidFill>
                            <a:srgbClr val="000000"/>
                          </a:solidFill>
                          <a:latin typeface="Calibri"/>
                        </a:rPr>
                        <a:t> £4,000 </a:t>
                      </a:r>
                    </a:p>
                  </a:txBody>
                  <a:tcPr marL="7368" marR="7368" marT="7368" marB="0" anchor="b">
                    <a:lnL>
                      <a:noFill/>
                    </a:lnL>
                    <a:lnR>
                      <a:noFill/>
                    </a:lnR>
                    <a:lnT>
                      <a:noFill/>
                    </a:lnT>
                    <a:lnB>
                      <a:noFill/>
                    </a:lnB>
                  </a:tcPr>
                </a:tc>
                <a:extLst>
                  <a:ext uri="{0D108BD9-81ED-4DB2-BD59-A6C34878D82A}">
                    <a16:rowId xmlns:a16="http://schemas.microsoft.com/office/drawing/2014/main" val="10013"/>
                  </a:ext>
                </a:extLst>
              </a:tr>
              <a:tr h="266709">
                <a:tc>
                  <a:txBody>
                    <a:bodyPr/>
                    <a:lstStyle/>
                    <a:p>
                      <a:pPr algn="l" fontAlgn="b"/>
                      <a:r>
                        <a:rPr lang="en-GB" sz="1600" b="0" i="0" u="none" strike="noStrike">
                          <a:solidFill>
                            <a:srgbClr val="000000"/>
                          </a:solidFill>
                          <a:latin typeface="Calibri"/>
                        </a:rPr>
                        <a:t>Freezers/Refrigerators</a:t>
                      </a:r>
                    </a:p>
                  </a:txBody>
                  <a:tcPr marL="7368" marR="7368" marT="7368" marB="0" anchor="b">
                    <a:lnL>
                      <a:noFill/>
                    </a:lnL>
                    <a:lnR>
                      <a:noFill/>
                    </a:lnR>
                    <a:lnT>
                      <a:noFill/>
                    </a:lnT>
                    <a:lnB>
                      <a:noFill/>
                    </a:lnB>
                  </a:tcPr>
                </a:tc>
                <a:tc>
                  <a:txBody>
                    <a:bodyPr/>
                    <a:lstStyle/>
                    <a:p>
                      <a:pPr algn="l" fontAlgn="b"/>
                      <a:r>
                        <a:rPr lang="en-GB" sz="1600" b="0" i="0" u="none" strike="noStrike" dirty="0">
                          <a:solidFill>
                            <a:srgbClr val="000000"/>
                          </a:solidFill>
                          <a:latin typeface="Calibri"/>
                        </a:rPr>
                        <a:t>                  £200 </a:t>
                      </a:r>
                    </a:p>
                  </a:txBody>
                  <a:tcPr marL="7368" marR="7368" marT="7368" marB="0" anchor="b">
                    <a:lnL>
                      <a:noFill/>
                    </a:lnL>
                    <a:lnR>
                      <a:noFill/>
                    </a:lnR>
                    <a:lnT>
                      <a:noFill/>
                    </a:lnT>
                    <a:lnB>
                      <a:noFill/>
                    </a:lnB>
                  </a:tcPr>
                </a:tc>
                <a:tc>
                  <a:txBody>
                    <a:bodyPr/>
                    <a:lstStyle/>
                    <a:p>
                      <a:pPr algn="l" fontAlgn="b"/>
                      <a:endParaRPr lang="en-GB" sz="1600" b="0" i="0" u="none" strike="noStrike">
                        <a:solidFill>
                          <a:srgbClr val="000000"/>
                        </a:solidFill>
                        <a:latin typeface="Calibri"/>
                      </a:endParaRPr>
                    </a:p>
                  </a:txBody>
                  <a:tcPr marL="7368" marR="7368" marT="7368" marB="0" anchor="b">
                    <a:lnL>
                      <a:noFill/>
                    </a:lnL>
                    <a:lnR>
                      <a:noFill/>
                    </a:lnR>
                    <a:lnT>
                      <a:noFill/>
                    </a:lnT>
                    <a:lnB>
                      <a:noFill/>
                    </a:lnB>
                  </a:tcPr>
                </a:tc>
                <a:tc>
                  <a:txBody>
                    <a:bodyPr/>
                    <a:lstStyle/>
                    <a:p>
                      <a:pPr algn="l" fontAlgn="b"/>
                      <a:endParaRPr lang="en-GB" sz="1600" b="0" i="0" u="none" strike="noStrike">
                        <a:solidFill>
                          <a:srgbClr val="000000"/>
                        </a:solidFill>
                        <a:latin typeface="Calibri"/>
                      </a:endParaRPr>
                    </a:p>
                  </a:txBody>
                  <a:tcPr marL="7368" marR="7368" marT="7368" marB="0" anchor="b">
                    <a:lnL>
                      <a:noFill/>
                    </a:lnL>
                    <a:lnR>
                      <a:noFill/>
                    </a:lnR>
                    <a:lnT>
                      <a:noFill/>
                    </a:lnT>
                    <a:lnB>
                      <a:noFill/>
                    </a:lnB>
                  </a:tcPr>
                </a:tc>
                <a:tc>
                  <a:txBody>
                    <a:bodyPr/>
                    <a:lstStyle/>
                    <a:p>
                      <a:pPr algn="l" fontAlgn="b"/>
                      <a:r>
                        <a:rPr lang="en-GB" sz="1600" b="0" i="0" u="none" strike="noStrike" dirty="0">
                          <a:solidFill>
                            <a:srgbClr val="000000"/>
                          </a:solidFill>
                          <a:latin typeface="Calibri"/>
                        </a:rPr>
                        <a:t>     £200 </a:t>
                      </a:r>
                    </a:p>
                  </a:txBody>
                  <a:tcPr marL="7368" marR="7368" marT="7368" marB="0" anchor="b">
                    <a:lnL>
                      <a:noFill/>
                    </a:lnL>
                    <a:lnR>
                      <a:noFill/>
                    </a:lnR>
                    <a:lnT>
                      <a:noFill/>
                    </a:lnT>
                    <a:lnB>
                      <a:noFill/>
                    </a:lnB>
                  </a:tcPr>
                </a:tc>
                <a:extLst>
                  <a:ext uri="{0D108BD9-81ED-4DB2-BD59-A6C34878D82A}">
                    <a16:rowId xmlns:a16="http://schemas.microsoft.com/office/drawing/2014/main" val="10014"/>
                  </a:ext>
                </a:extLst>
              </a:tr>
              <a:tr h="266709">
                <a:tc>
                  <a:txBody>
                    <a:bodyPr/>
                    <a:lstStyle/>
                    <a:p>
                      <a:pPr algn="l" fontAlgn="b"/>
                      <a:r>
                        <a:rPr lang="en-GB" sz="1600" b="0" i="0" u="none" strike="noStrike">
                          <a:solidFill>
                            <a:srgbClr val="000000"/>
                          </a:solidFill>
                          <a:latin typeface="Calibri"/>
                        </a:rPr>
                        <a:t>Telephone/Internet Setup</a:t>
                      </a:r>
                    </a:p>
                  </a:txBody>
                  <a:tcPr marL="7368" marR="7368" marT="7368" marB="0" anchor="b">
                    <a:lnL>
                      <a:noFill/>
                    </a:lnL>
                    <a:lnR>
                      <a:noFill/>
                    </a:lnR>
                    <a:lnT>
                      <a:noFill/>
                    </a:lnT>
                    <a:lnB>
                      <a:noFill/>
                    </a:lnB>
                  </a:tcPr>
                </a:tc>
                <a:tc>
                  <a:txBody>
                    <a:bodyPr/>
                    <a:lstStyle/>
                    <a:p>
                      <a:pPr algn="l" fontAlgn="b"/>
                      <a:r>
                        <a:rPr lang="en-GB" sz="1600" b="0" i="0" u="none" strike="noStrike" dirty="0">
                          <a:solidFill>
                            <a:srgbClr val="000000"/>
                          </a:solidFill>
                          <a:latin typeface="Calibri"/>
                        </a:rPr>
                        <a:t>                   £60 </a:t>
                      </a:r>
                    </a:p>
                  </a:txBody>
                  <a:tcPr marL="7368" marR="7368" marT="7368" marB="0" anchor="b">
                    <a:lnL>
                      <a:noFill/>
                    </a:lnL>
                    <a:lnR>
                      <a:noFill/>
                    </a:lnR>
                    <a:lnT>
                      <a:noFill/>
                    </a:lnT>
                    <a:lnB>
                      <a:noFill/>
                    </a:lnB>
                  </a:tcPr>
                </a:tc>
                <a:tc>
                  <a:txBody>
                    <a:bodyPr/>
                    <a:lstStyle/>
                    <a:p>
                      <a:pPr algn="l" fontAlgn="b"/>
                      <a:endParaRPr lang="en-GB" sz="1600" b="0" i="0" u="none" strike="noStrike">
                        <a:solidFill>
                          <a:srgbClr val="000000"/>
                        </a:solidFill>
                        <a:latin typeface="Calibri"/>
                      </a:endParaRPr>
                    </a:p>
                  </a:txBody>
                  <a:tcPr marL="7368" marR="7368" marT="7368" marB="0" anchor="b">
                    <a:lnL>
                      <a:noFill/>
                    </a:lnL>
                    <a:lnR>
                      <a:noFill/>
                    </a:lnR>
                    <a:lnT>
                      <a:noFill/>
                    </a:lnT>
                    <a:lnB>
                      <a:noFill/>
                    </a:lnB>
                  </a:tcPr>
                </a:tc>
                <a:tc>
                  <a:txBody>
                    <a:bodyPr/>
                    <a:lstStyle/>
                    <a:p>
                      <a:pPr algn="l" fontAlgn="b"/>
                      <a:endParaRPr lang="en-GB" sz="1600" b="0" i="0" u="none" strike="noStrike">
                        <a:solidFill>
                          <a:srgbClr val="000000"/>
                        </a:solidFill>
                        <a:latin typeface="Calibri"/>
                      </a:endParaRPr>
                    </a:p>
                  </a:txBody>
                  <a:tcPr marL="7368" marR="7368" marT="7368" marB="0" anchor="b">
                    <a:lnL>
                      <a:noFill/>
                    </a:lnL>
                    <a:lnR>
                      <a:noFill/>
                    </a:lnR>
                    <a:lnT>
                      <a:noFill/>
                    </a:lnT>
                    <a:lnB>
                      <a:noFill/>
                    </a:lnB>
                  </a:tcPr>
                </a:tc>
                <a:tc>
                  <a:txBody>
                    <a:bodyPr/>
                    <a:lstStyle/>
                    <a:p>
                      <a:pPr algn="l" fontAlgn="b"/>
                      <a:r>
                        <a:rPr lang="en-GB" sz="1600" b="0" i="0" u="none" strike="noStrike" dirty="0">
                          <a:solidFill>
                            <a:srgbClr val="000000"/>
                          </a:solidFill>
                          <a:latin typeface="Calibri"/>
                        </a:rPr>
                        <a:t>     £720 </a:t>
                      </a:r>
                    </a:p>
                  </a:txBody>
                  <a:tcPr marL="7368" marR="7368" marT="7368" marB="0" anchor="b">
                    <a:lnL>
                      <a:noFill/>
                    </a:lnL>
                    <a:lnR>
                      <a:noFill/>
                    </a:lnR>
                    <a:lnT>
                      <a:noFill/>
                    </a:lnT>
                    <a:lnB>
                      <a:noFill/>
                    </a:lnB>
                  </a:tcPr>
                </a:tc>
                <a:extLst>
                  <a:ext uri="{0D108BD9-81ED-4DB2-BD59-A6C34878D82A}">
                    <a16:rowId xmlns:a16="http://schemas.microsoft.com/office/drawing/2014/main" val="10015"/>
                  </a:ext>
                </a:extLst>
              </a:tr>
              <a:tr h="266709">
                <a:tc>
                  <a:txBody>
                    <a:bodyPr/>
                    <a:lstStyle/>
                    <a:p>
                      <a:pPr algn="l" fontAlgn="b"/>
                      <a:r>
                        <a:rPr lang="en-GB" sz="1600" b="0" i="0" u="none" strike="noStrike" dirty="0">
                          <a:solidFill>
                            <a:srgbClr val="000000"/>
                          </a:solidFill>
                          <a:latin typeface="Calibri"/>
                        </a:rPr>
                        <a:t>Legal/Professional Fees/Accountant</a:t>
                      </a:r>
                    </a:p>
                  </a:txBody>
                  <a:tcPr marL="7368" marR="7368" marT="7368" marB="0" anchor="b">
                    <a:lnL>
                      <a:noFill/>
                    </a:lnL>
                    <a:lnR>
                      <a:noFill/>
                    </a:lnR>
                    <a:lnT>
                      <a:noFill/>
                    </a:lnT>
                    <a:lnB>
                      <a:noFill/>
                    </a:lnB>
                  </a:tcPr>
                </a:tc>
                <a:tc>
                  <a:txBody>
                    <a:bodyPr/>
                    <a:lstStyle/>
                    <a:p>
                      <a:pPr algn="l" fontAlgn="b"/>
                      <a:r>
                        <a:rPr lang="en-GB" sz="1600" b="0" i="0" u="none" strike="noStrike" dirty="0">
                          <a:solidFill>
                            <a:srgbClr val="000000"/>
                          </a:solidFill>
                          <a:latin typeface="Calibri"/>
                        </a:rPr>
                        <a:t>                  £500 </a:t>
                      </a:r>
                    </a:p>
                  </a:txBody>
                  <a:tcPr marL="7368" marR="7368" marT="7368" marB="0" anchor="b">
                    <a:lnL>
                      <a:noFill/>
                    </a:lnL>
                    <a:lnR>
                      <a:noFill/>
                    </a:lnR>
                    <a:lnT>
                      <a:noFill/>
                    </a:lnT>
                    <a:lnB>
                      <a:noFill/>
                    </a:lnB>
                  </a:tcPr>
                </a:tc>
                <a:tc>
                  <a:txBody>
                    <a:bodyPr/>
                    <a:lstStyle/>
                    <a:p>
                      <a:pPr algn="l" fontAlgn="b"/>
                      <a:endParaRPr lang="en-GB" sz="1600" b="0" i="0" u="none" strike="noStrike">
                        <a:solidFill>
                          <a:srgbClr val="000000"/>
                        </a:solidFill>
                        <a:latin typeface="Calibri"/>
                      </a:endParaRPr>
                    </a:p>
                  </a:txBody>
                  <a:tcPr marL="7368" marR="7368" marT="7368" marB="0" anchor="b">
                    <a:lnL>
                      <a:noFill/>
                    </a:lnL>
                    <a:lnR>
                      <a:noFill/>
                    </a:lnR>
                    <a:lnT>
                      <a:noFill/>
                    </a:lnT>
                    <a:lnB>
                      <a:noFill/>
                    </a:lnB>
                  </a:tcPr>
                </a:tc>
                <a:tc>
                  <a:txBody>
                    <a:bodyPr/>
                    <a:lstStyle/>
                    <a:p>
                      <a:pPr algn="l" fontAlgn="b"/>
                      <a:endParaRPr lang="en-GB" sz="1600" b="0" i="0" u="none" strike="noStrike">
                        <a:solidFill>
                          <a:srgbClr val="000000"/>
                        </a:solidFill>
                        <a:latin typeface="Calibri"/>
                      </a:endParaRPr>
                    </a:p>
                  </a:txBody>
                  <a:tcPr marL="7368" marR="7368" marT="7368" marB="0" anchor="b">
                    <a:lnL>
                      <a:noFill/>
                    </a:lnL>
                    <a:lnR>
                      <a:noFill/>
                    </a:lnR>
                    <a:lnT>
                      <a:noFill/>
                    </a:lnT>
                    <a:lnB>
                      <a:noFill/>
                    </a:lnB>
                  </a:tcPr>
                </a:tc>
                <a:tc>
                  <a:txBody>
                    <a:bodyPr/>
                    <a:lstStyle/>
                    <a:p>
                      <a:pPr algn="l" fontAlgn="b"/>
                      <a:r>
                        <a:rPr lang="en-GB" sz="1600" b="0" i="0" u="none" strike="noStrike" dirty="0">
                          <a:solidFill>
                            <a:srgbClr val="000000"/>
                          </a:solidFill>
                          <a:latin typeface="Calibri"/>
                        </a:rPr>
                        <a:t>     £500 </a:t>
                      </a:r>
                    </a:p>
                  </a:txBody>
                  <a:tcPr marL="7368" marR="7368" marT="7368" marB="0" anchor="b">
                    <a:lnL>
                      <a:noFill/>
                    </a:lnL>
                    <a:lnR>
                      <a:noFill/>
                    </a:lnR>
                    <a:lnT>
                      <a:noFill/>
                    </a:lnT>
                    <a:lnB>
                      <a:noFill/>
                    </a:lnB>
                  </a:tcPr>
                </a:tc>
                <a:extLst>
                  <a:ext uri="{0D108BD9-81ED-4DB2-BD59-A6C34878D82A}">
                    <a16:rowId xmlns:a16="http://schemas.microsoft.com/office/drawing/2014/main" val="10016"/>
                  </a:ext>
                </a:extLst>
              </a:tr>
            </a:tbl>
          </a:graphicData>
        </a:graphic>
      </p:graphicFrame>
      <p:sp>
        <p:nvSpPr>
          <p:cNvPr id="3" name="Rectangle 2"/>
          <p:cNvSpPr/>
          <p:nvPr/>
        </p:nvSpPr>
        <p:spPr>
          <a:xfrm>
            <a:off x="609600" y="558225"/>
            <a:ext cx="8001000" cy="646331"/>
          </a:xfrm>
          <a:prstGeom prst="rect">
            <a:avLst/>
          </a:prstGeom>
        </p:spPr>
        <p:txBody>
          <a:bodyPr wrap="square">
            <a:spAutoFit/>
          </a:bodyPr>
          <a:lstStyle/>
          <a:p>
            <a:pPr algn="ctr"/>
            <a:r>
              <a:rPr lang="en-US" altLang="ko-KR" sz="3600" b="1" dirty="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glow rad="63500">
                    <a:schemeClr val="accent5">
                      <a:satMod val="175000"/>
                      <a:alpha val="40000"/>
                    </a:schemeClr>
                  </a:glow>
                  <a:outerShdw blurRad="50800" algn="tl" rotWithShape="0">
                    <a:srgbClr val="000000"/>
                  </a:outerShdw>
                </a:effectLst>
                <a:latin typeface="Aharoni" pitchFamily="2" charset="-79"/>
                <a:cs typeface="Aharoni" pitchFamily="2" charset="-79"/>
                <a:sym typeface="+mn-ea"/>
              </a:rPr>
              <a:t>BUSINESS SETUP COST</a:t>
            </a:r>
            <a:endParaRPr lang="en-GB" altLang="ko-KR" sz="3600" b="1" dirty="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glow rad="63500">
                  <a:schemeClr val="accent5">
                    <a:satMod val="175000"/>
                    <a:alpha val="40000"/>
                  </a:schemeClr>
                </a:glow>
                <a:outerShdw blurRad="50800" algn="tl" rotWithShape="0">
                  <a:srgbClr val="000000"/>
                </a:outerShdw>
              </a:effectLst>
              <a:latin typeface="Aharoni" pitchFamily="2" charset="-79"/>
              <a:cs typeface="Aharoni" pitchFamily="2" charset="-79"/>
              <a:sym typeface="+mn-ea"/>
            </a:endParaRPr>
          </a:p>
        </p:txBody>
      </p:sp>
      <p:pic>
        <p:nvPicPr>
          <p:cNvPr id="5" name="Audio 4">
            <a:hlinkClick r:id="" action="ppaction://media"/>
            <a:extLst>
              <a:ext uri="{FF2B5EF4-FFF2-40B4-BE49-F238E27FC236}">
                <a16:creationId xmlns:a16="http://schemas.microsoft.com/office/drawing/2014/main" id="{71187ACE-EB69-4AAB-A38D-481B664C67F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382000" y="6096000"/>
            <a:ext cx="609600" cy="609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17761"/>
    </mc:Choice>
    <mc:Fallback>
      <p:transition spd="slow" advTm="1776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p:cNvGraphicFramePr>
            <a:graphicFrameLocks noGrp="1"/>
          </p:cNvGraphicFramePr>
          <p:nvPr/>
        </p:nvGraphicFramePr>
        <p:xfrm>
          <a:off x="533398" y="1066803"/>
          <a:ext cx="8229602" cy="4658186"/>
        </p:xfrm>
        <a:graphic>
          <a:graphicData uri="http://schemas.openxmlformats.org/drawingml/2006/table">
            <a:tbl>
              <a:tblPr/>
              <a:tblGrid>
                <a:gridCol w="4114802">
                  <a:extLst>
                    <a:ext uri="{9D8B030D-6E8A-4147-A177-3AD203B41FA5}">
                      <a16:colId xmlns:a16="http://schemas.microsoft.com/office/drawing/2014/main" val="20000"/>
                    </a:ext>
                  </a:extLst>
                </a:gridCol>
                <a:gridCol w="1828800">
                  <a:extLst>
                    <a:ext uri="{9D8B030D-6E8A-4147-A177-3AD203B41FA5}">
                      <a16:colId xmlns:a16="http://schemas.microsoft.com/office/drawing/2014/main" val="20001"/>
                    </a:ext>
                  </a:extLst>
                </a:gridCol>
                <a:gridCol w="304800">
                  <a:extLst>
                    <a:ext uri="{9D8B030D-6E8A-4147-A177-3AD203B41FA5}">
                      <a16:colId xmlns:a16="http://schemas.microsoft.com/office/drawing/2014/main" val="20002"/>
                    </a:ext>
                  </a:extLst>
                </a:gridCol>
                <a:gridCol w="457200">
                  <a:extLst>
                    <a:ext uri="{9D8B030D-6E8A-4147-A177-3AD203B41FA5}">
                      <a16:colId xmlns:a16="http://schemas.microsoft.com/office/drawing/2014/main" val="20003"/>
                    </a:ext>
                  </a:extLst>
                </a:gridCol>
                <a:gridCol w="1524000">
                  <a:extLst>
                    <a:ext uri="{9D8B030D-6E8A-4147-A177-3AD203B41FA5}">
                      <a16:colId xmlns:a16="http://schemas.microsoft.com/office/drawing/2014/main" val="20004"/>
                    </a:ext>
                  </a:extLst>
                </a:gridCol>
              </a:tblGrid>
              <a:tr h="237776">
                <a:tc>
                  <a:txBody>
                    <a:bodyPr/>
                    <a:lstStyle/>
                    <a:p>
                      <a:pPr algn="l" fontAlgn="b"/>
                      <a:r>
                        <a:rPr lang="en-GB" sz="1600" b="0" i="0" u="none" strike="noStrike" dirty="0">
                          <a:solidFill>
                            <a:srgbClr val="000000"/>
                          </a:solidFill>
                          <a:latin typeface="Calibri"/>
                        </a:rPr>
                        <a:t>Office Equipment</a:t>
                      </a:r>
                    </a:p>
                  </a:txBody>
                  <a:tcPr marL="8096" marR="8096" marT="8096" marB="0" anchor="b">
                    <a:lnL>
                      <a:noFill/>
                    </a:lnL>
                    <a:lnR>
                      <a:noFill/>
                    </a:lnR>
                    <a:lnT>
                      <a:noFill/>
                    </a:lnT>
                    <a:lnB>
                      <a:noFill/>
                    </a:lnB>
                  </a:tcPr>
                </a:tc>
                <a:tc>
                  <a:txBody>
                    <a:bodyPr/>
                    <a:lstStyle/>
                    <a:p>
                      <a:pPr algn="l" fontAlgn="b"/>
                      <a:r>
                        <a:rPr lang="en-GB" sz="1600" b="0" i="0" u="none" strike="noStrike" dirty="0">
                          <a:solidFill>
                            <a:srgbClr val="000000"/>
                          </a:solidFill>
                          <a:latin typeface="Calibri"/>
                        </a:rPr>
                        <a:t>  £3,000 </a:t>
                      </a:r>
                    </a:p>
                  </a:txBody>
                  <a:tcPr marL="8096" marR="8096" marT="8096" marB="0" anchor="b">
                    <a:lnL>
                      <a:noFill/>
                    </a:lnL>
                    <a:lnR>
                      <a:noFill/>
                    </a:lnR>
                    <a:lnT>
                      <a:noFill/>
                    </a:lnT>
                    <a:lnB>
                      <a:noFill/>
                    </a:lnB>
                  </a:tcPr>
                </a:tc>
                <a:tc>
                  <a:txBody>
                    <a:bodyPr/>
                    <a:lstStyle/>
                    <a:p>
                      <a:pPr algn="l" fontAlgn="b"/>
                      <a:endParaRPr lang="en-GB" sz="1600" b="0" i="0" u="none" strike="noStrike" dirty="0">
                        <a:solidFill>
                          <a:srgbClr val="000000"/>
                        </a:solidFill>
                        <a:latin typeface="Calibri"/>
                      </a:endParaRPr>
                    </a:p>
                  </a:txBody>
                  <a:tcPr marL="8096" marR="8096" marT="8096" marB="0" anchor="b">
                    <a:lnL>
                      <a:noFill/>
                    </a:lnL>
                    <a:lnR>
                      <a:noFill/>
                    </a:lnR>
                    <a:lnT>
                      <a:noFill/>
                    </a:lnT>
                    <a:lnB>
                      <a:noFill/>
                    </a:lnB>
                  </a:tcPr>
                </a:tc>
                <a:tc>
                  <a:txBody>
                    <a:bodyPr/>
                    <a:lstStyle/>
                    <a:p>
                      <a:pPr algn="l" fontAlgn="b"/>
                      <a:endParaRPr lang="en-GB" sz="1600" b="0" i="0" u="none" strike="noStrike">
                        <a:solidFill>
                          <a:srgbClr val="000000"/>
                        </a:solidFill>
                        <a:latin typeface="Calibri"/>
                      </a:endParaRPr>
                    </a:p>
                  </a:txBody>
                  <a:tcPr marL="8096" marR="8096" marT="8096" marB="0" anchor="b">
                    <a:lnL>
                      <a:noFill/>
                    </a:lnL>
                    <a:lnR>
                      <a:noFill/>
                    </a:lnR>
                    <a:lnT>
                      <a:noFill/>
                    </a:lnT>
                    <a:lnB>
                      <a:noFill/>
                    </a:lnB>
                  </a:tcPr>
                </a:tc>
                <a:tc>
                  <a:txBody>
                    <a:bodyPr/>
                    <a:lstStyle/>
                    <a:p>
                      <a:pPr algn="l" fontAlgn="b"/>
                      <a:r>
                        <a:rPr lang="en-GB" sz="1600" b="0" i="0" u="none" strike="noStrike" dirty="0">
                          <a:solidFill>
                            <a:srgbClr val="000000"/>
                          </a:solidFill>
                          <a:latin typeface="Calibri"/>
                        </a:rPr>
                        <a:t>   £3,000 </a:t>
                      </a:r>
                    </a:p>
                  </a:txBody>
                  <a:tcPr marL="8096" marR="8096" marT="8096" marB="0" anchor="b">
                    <a:lnL>
                      <a:noFill/>
                    </a:lnL>
                    <a:lnR>
                      <a:noFill/>
                    </a:lnR>
                    <a:lnT>
                      <a:noFill/>
                    </a:lnT>
                    <a:lnB>
                      <a:noFill/>
                    </a:lnB>
                  </a:tcPr>
                </a:tc>
                <a:extLst>
                  <a:ext uri="{0D108BD9-81ED-4DB2-BD59-A6C34878D82A}">
                    <a16:rowId xmlns:a16="http://schemas.microsoft.com/office/drawing/2014/main" val="10000"/>
                  </a:ext>
                </a:extLst>
              </a:tr>
              <a:tr h="237776">
                <a:tc>
                  <a:txBody>
                    <a:bodyPr/>
                    <a:lstStyle/>
                    <a:p>
                      <a:pPr algn="l" fontAlgn="b"/>
                      <a:r>
                        <a:rPr lang="en-GB" sz="1600" b="0" i="0" u="none" strike="noStrike">
                          <a:solidFill>
                            <a:srgbClr val="000000"/>
                          </a:solidFill>
                          <a:latin typeface="Calibri"/>
                        </a:rPr>
                        <a:t>Office Furniture</a:t>
                      </a:r>
                    </a:p>
                  </a:txBody>
                  <a:tcPr marL="8096" marR="8096" marT="8096" marB="0" anchor="b">
                    <a:lnL>
                      <a:noFill/>
                    </a:lnL>
                    <a:lnR>
                      <a:noFill/>
                    </a:lnR>
                    <a:lnT>
                      <a:noFill/>
                    </a:lnT>
                    <a:lnB>
                      <a:noFill/>
                    </a:lnB>
                  </a:tcPr>
                </a:tc>
                <a:tc>
                  <a:txBody>
                    <a:bodyPr/>
                    <a:lstStyle/>
                    <a:p>
                      <a:pPr algn="l" fontAlgn="b"/>
                      <a:r>
                        <a:rPr lang="en-GB" sz="1600" b="0" i="0" u="none" strike="noStrike" dirty="0">
                          <a:solidFill>
                            <a:srgbClr val="000000"/>
                          </a:solidFill>
                          <a:latin typeface="Calibri"/>
                        </a:rPr>
                        <a:t>  £1,500 </a:t>
                      </a:r>
                    </a:p>
                  </a:txBody>
                  <a:tcPr marL="8096" marR="8096" marT="8096" marB="0" anchor="b">
                    <a:lnL>
                      <a:noFill/>
                    </a:lnL>
                    <a:lnR>
                      <a:noFill/>
                    </a:lnR>
                    <a:lnT>
                      <a:noFill/>
                    </a:lnT>
                    <a:lnB>
                      <a:noFill/>
                    </a:lnB>
                  </a:tcPr>
                </a:tc>
                <a:tc>
                  <a:txBody>
                    <a:bodyPr/>
                    <a:lstStyle/>
                    <a:p>
                      <a:pPr algn="l" fontAlgn="b"/>
                      <a:endParaRPr lang="en-GB" sz="1600" b="0" i="0" u="none" strike="noStrike">
                        <a:solidFill>
                          <a:srgbClr val="000000"/>
                        </a:solidFill>
                        <a:latin typeface="Calibri"/>
                      </a:endParaRPr>
                    </a:p>
                  </a:txBody>
                  <a:tcPr marL="8096" marR="8096" marT="8096" marB="0" anchor="b">
                    <a:lnL>
                      <a:noFill/>
                    </a:lnL>
                    <a:lnR>
                      <a:noFill/>
                    </a:lnR>
                    <a:lnT>
                      <a:noFill/>
                    </a:lnT>
                    <a:lnB>
                      <a:noFill/>
                    </a:lnB>
                  </a:tcPr>
                </a:tc>
                <a:tc>
                  <a:txBody>
                    <a:bodyPr/>
                    <a:lstStyle/>
                    <a:p>
                      <a:pPr algn="l" fontAlgn="b"/>
                      <a:endParaRPr lang="en-GB" sz="1600" b="0" i="0" u="none" strike="noStrike">
                        <a:solidFill>
                          <a:srgbClr val="000000"/>
                        </a:solidFill>
                        <a:latin typeface="Calibri"/>
                      </a:endParaRPr>
                    </a:p>
                  </a:txBody>
                  <a:tcPr marL="8096" marR="8096" marT="8096" marB="0" anchor="b">
                    <a:lnL>
                      <a:noFill/>
                    </a:lnL>
                    <a:lnR>
                      <a:noFill/>
                    </a:lnR>
                    <a:lnT>
                      <a:noFill/>
                    </a:lnT>
                    <a:lnB>
                      <a:noFill/>
                    </a:lnB>
                  </a:tcPr>
                </a:tc>
                <a:tc>
                  <a:txBody>
                    <a:bodyPr/>
                    <a:lstStyle/>
                    <a:p>
                      <a:pPr algn="l" fontAlgn="b"/>
                      <a:r>
                        <a:rPr lang="en-GB" sz="1600" b="0" i="0" u="none" strike="noStrike" dirty="0">
                          <a:solidFill>
                            <a:srgbClr val="000000"/>
                          </a:solidFill>
                          <a:latin typeface="Calibri"/>
                        </a:rPr>
                        <a:t>   £1,500 </a:t>
                      </a:r>
                    </a:p>
                  </a:txBody>
                  <a:tcPr marL="8096" marR="8096" marT="8096" marB="0" anchor="b">
                    <a:lnL>
                      <a:noFill/>
                    </a:lnL>
                    <a:lnR>
                      <a:noFill/>
                    </a:lnR>
                    <a:lnT>
                      <a:noFill/>
                    </a:lnT>
                    <a:lnB>
                      <a:noFill/>
                    </a:lnB>
                  </a:tcPr>
                </a:tc>
                <a:extLst>
                  <a:ext uri="{0D108BD9-81ED-4DB2-BD59-A6C34878D82A}">
                    <a16:rowId xmlns:a16="http://schemas.microsoft.com/office/drawing/2014/main" val="10001"/>
                  </a:ext>
                </a:extLst>
              </a:tr>
              <a:tr h="314657">
                <a:tc>
                  <a:txBody>
                    <a:bodyPr/>
                    <a:lstStyle/>
                    <a:p>
                      <a:pPr algn="l" fontAlgn="b"/>
                      <a:r>
                        <a:rPr lang="en-GB" sz="1600" b="0" i="0" u="none" strike="noStrike" dirty="0">
                          <a:solidFill>
                            <a:srgbClr val="000000"/>
                          </a:solidFill>
                          <a:latin typeface="Calibri"/>
                        </a:rPr>
                        <a:t>Office Insurance</a:t>
                      </a:r>
                    </a:p>
                  </a:txBody>
                  <a:tcPr marL="8096" marR="8096" marT="8096" marB="0" anchor="b">
                    <a:lnL>
                      <a:noFill/>
                    </a:lnL>
                    <a:lnR>
                      <a:noFill/>
                    </a:lnR>
                    <a:lnT>
                      <a:noFill/>
                    </a:lnT>
                    <a:lnB>
                      <a:noFill/>
                    </a:lnB>
                  </a:tcPr>
                </a:tc>
                <a:tc>
                  <a:txBody>
                    <a:bodyPr/>
                    <a:lstStyle/>
                    <a:p>
                      <a:pPr algn="l" fontAlgn="b"/>
                      <a:r>
                        <a:rPr lang="en-GB" sz="1600" b="0" i="0" u="none" strike="noStrike" dirty="0">
                          <a:solidFill>
                            <a:srgbClr val="000000"/>
                          </a:solidFill>
                          <a:latin typeface="Calibri"/>
                        </a:rPr>
                        <a:t>        £30 </a:t>
                      </a:r>
                    </a:p>
                  </a:txBody>
                  <a:tcPr marL="8096" marR="8096" marT="8096" marB="0" anchor="b">
                    <a:lnL>
                      <a:noFill/>
                    </a:lnL>
                    <a:lnR>
                      <a:noFill/>
                    </a:lnR>
                    <a:lnT>
                      <a:noFill/>
                    </a:lnT>
                    <a:lnB>
                      <a:noFill/>
                    </a:lnB>
                  </a:tcPr>
                </a:tc>
                <a:tc>
                  <a:txBody>
                    <a:bodyPr/>
                    <a:lstStyle/>
                    <a:p>
                      <a:pPr algn="l" fontAlgn="b"/>
                      <a:endParaRPr lang="en-GB" sz="1600" b="0" i="0" u="none" strike="noStrike">
                        <a:solidFill>
                          <a:srgbClr val="000000"/>
                        </a:solidFill>
                        <a:latin typeface="Calibri"/>
                      </a:endParaRPr>
                    </a:p>
                  </a:txBody>
                  <a:tcPr marL="8096" marR="8096" marT="8096" marB="0" anchor="b">
                    <a:lnL>
                      <a:noFill/>
                    </a:lnL>
                    <a:lnR>
                      <a:noFill/>
                    </a:lnR>
                    <a:lnT>
                      <a:noFill/>
                    </a:lnT>
                    <a:lnB>
                      <a:noFill/>
                    </a:lnB>
                  </a:tcPr>
                </a:tc>
                <a:tc>
                  <a:txBody>
                    <a:bodyPr/>
                    <a:lstStyle/>
                    <a:p>
                      <a:pPr algn="l" fontAlgn="b"/>
                      <a:endParaRPr lang="en-GB" sz="1600" b="0" i="0" u="none" strike="noStrike">
                        <a:solidFill>
                          <a:srgbClr val="000000"/>
                        </a:solidFill>
                        <a:latin typeface="Calibri"/>
                      </a:endParaRPr>
                    </a:p>
                  </a:txBody>
                  <a:tcPr marL="8096" marR="8096" marT="8096" marB="0" anchor="b">
                    <a:lnL>
                      <a:noFill/>
                    </a:lnL>
                    <a:lnR>
                      <a:noFill/>
                    </a:lnR>
                    <a:lnT>
                      <a:noFill/>
                    </a:lnT>
                    <a:lnB>
                      <a:noFill/>
                    </a:lnB>
                  </a:tcPr>
                </a:tc>
                <a:tc>
                  <a:txBody>
                    <a:bodyPr/>
                    <a:lstStyle/>
                    <a:p>
                      <a:pPr algn="l" fontAlgn="b"/>
                      <a:r>
                        <a:rPr lang="en-GB" sz="1600" b="0" i="0" u="none" strike="noStrike" dirty="0">
                          <a:solidFill>
                            <a:srgbClr val="000000"/>
                          </a:solidFill>
                          <a:latin typeface="Calibri"/>
                        </a:rPr>
                        <a:t>      £360 </a:t>
                      </a:r>
                    </a:p>
                  </a:txBody>
                  <a:tcPr marL="8096" marR="8096" marT="8096" marB="0" anchor="b">
                    <a:lnL>
                      <a:noFill/>
                    </a:lnL>
                    <a:lnR>
                      <a:noFill/>
                    </a:lnR>
                    <a:lnT>
                      <a:noFill/>
                    </a:lnT>
                    <a:lnB>
                      <a:noFill/>
                    </a:lnB>
                  </a:tcPr>
                </a:tc>
                <a:extLst>
                  <a:ext uri="{0D108BD9-81ED-4DB2-BD59-A6C34878D82A}">
                    <a16:rowId xmlns:a16="http://schemas.microsoft.com/office/drawing/2014/main" val="10002"/>
                  </a:ext>
                </a:extLst>
              </a:tr>
              <a:tr h="314657">
                <a:tc>
                  <a:txBody>
                    <a:bodyPr/>
                    <a:lstStyle/>
                    <a:p>
                      <a:pPr algn="l" fontAlgn="b"/>
                      <a:r>
                        <a:rPr lang="en-GB" sz="1600" b="0" i="0" u="none" strike="noStrike" dirty="0">
                          <a:solidFill>
                            <a:srgbClr val="000000"/>
                          </a:solidFill>
                          <a:latin typeface="Calibri"/>
                        </a:rPr>
                        <a:t>Mobile Van</a:t>
                      </a:r>
                    </a:p>
                  </a:txBody>
                  <a:tcPr marL="8096" marR="8096" marT="8096" marB="0" anchor="b">
                    <a:lnL>
                      <a:noFill/>
                    </a:lnL>
                    <a:lnR>
                      <a:noFill/>
                    </a:lnR>
                    <a:lnT>
                      <a:noFill/>
                    </a:lnT>
                    <a:lnB>
                      <a:noFill/>
                    </a:lnB>
                  </a:tcPr>
                </a:tc>
                <a:tc>
                  <a:txBody>
                    <a:bodyPr/>
                    <a:lstStyle/>
                    <a:p>
                      <a:pPr algn="l" fontAlgn="b"/>
                      <a:r>
                        <a:rPr lang="en-GB" sz="1600" b="0" i="0" u="none" strike="noStrike" dirty="0">
                          <a:solidFill>
                            <a:srgbClr val="000000"/>
                          </a:solidFill>
                          <a:latin typeface="Calibri"/>
                        </a:rPr>
                        <a:t>£10,000 </a:t>
                      </a:r>
                    </a:p>
                  </a:txBody>
                  <a:tcPr marL="8096" marR="8096" marT="8096" marB="0" anchor="b">
                    <a:lnL>
                      <a:noFill/>
                    </a:lnL>
                    <a:lnR>
                      <a:noFill/>
                    </a:lnR>
                    <a:lnT>
                      <a:noFill/>
                    </a:lnT>
                    <a:lnB>
                      <a:noFill/>
                    </a:lnB>
                  </a:tcPr>
                </a:tc>
                <a:tc>
                  <a:txBody>
                    <a:bodyPr/>
                    <a:lstStyle/>
                    <a:p>
                      <a:pPr algn="l" fontAlgn="b"/>
                      <a:endParaRPr lang="en-GB" sz="1600" b="0" i="0" u="none" strike="noStrike">
                        <a:solidFill>
                          <a:srgbClr val="000000"/>
                        </a:solidFill>
                        <a:latin typeface="Calibri"/>
                      </a:endParaRPr>
                    </a:p>
                  </a:txBody>
                  <a:tcPr marL="8096" marR="8096" marT="8096" marB="0" anchor="b">
                    <a:lnL>
                      <a:noFill/>
                    </a:lnL>
                    <a:lnR>
                      <a:noFill/>
                    </a:lnR>
                    <a:lnT>
                      <a:noFill/>
                    </a:lnT>
                    <a:lnB>
                      <a:noFill/>
                    </a:lnB>
                  </a:tcPr>
                </a:tc>
                <a:tc>
                  <a:txBody>
                    <a:bodyPr/>
                    <a:lstStyle/>
                    <a:p>
                      <a:pPr algn="l" fontAlgn="b"/>
                      <a:endParaRPr lang="en-GB" sz="1600" b="0" i="0" u="none" strike="noStrike">
                        <a:solidFill>
                          <a:srgbClr val="000000"/>
                        </a:solidFill>
                        <a:latin typeface="Calibri"/>
                      </a:endParaRPr>
                    </a:p>
                  </a:txBody>
                  <a:tcPr marL="8096" marR="8096" marT="8096" marB="0" anchor="b">
                    <a:lnL>
                      <a:noFill/>
                    </a:lnL>
                    <a:lnR>
                      <a:noFill/>
                    </a:lnR>
                    <a:lnT>
                      <a:noFill/>
                    </a:lnT>
                    <a:lnB>
                      <a:noFill/>
                    </a:lnB>
                  </a:tcPr>
                </a:tc>
                <a:tc>
                  <a:txBody>
                    <a:bodyPr/>
                    <a:lstStyle/>
                    <a:p>
                      <a:pPr algn="l" fontAlgn="b"/>
                      <a:r>
                        <a:rPr lang="en-GB" sz="1600" b="0" i="0" u="none" strike="noStrike" dirty="0">
                          <a:solidFill>
                            <a:srgbClr val="000000"/>
                          </a:solidFill>
                          <a:latin typeface="Calibri"/>
                        </a:rPr>
                        <a:t>£10,000 </a:t>
                      </a:r>
                    </a:p>
                  </a:txBody>
                  <a:tcPr marL="8096" marR="8096" marT="8096" marB="0" anchor="b">
                    <a:lnL>
                      <a:noFill/>
                    </a:lnL>
                    <a:lnR>
                      <a:noFill/>
                    </a:lnR>
                    <a:lnT>
                      <a:noFill/>
                    </a:lnT>
                    <a:lnB>
                      <a:noFill/>
                    </a:lnB>
                  </a:tcPr>
                </a:tc>
                <a:extLst>
                  <a:ext uri="{0D108BD9-81ED-4DB2-BD59-A6C34878D82A}">
                    <a16:rowId xmlns:a16="http://schemas.microsoft.com/office/drawing/2014/main" val="10003"/>
                  </a:ext>
                </a:extLst>
              </a:tr>
              <a:tr h="314657">
                <a:tc>
                  <a:txBody>
                    <a:bodyPr/>
                    <a:lstStyle/>
                    <a:p>
                      <a:pPr algn="l" fontAlgn="b"/>
                      <a:r>
                        <a:rPr lang="en-GB" sz="1600" b="0" i="0" u="none" strike="noStrike" dirty="0">
                          <a:solidFill>
                            <a:srgbClr val="000000"/>
                          </a:solidFill>
                          <a:latin typeface="Calibri"/>
                        </a:rPr>
                        <a:t>Mobile Van Insurance</a:t>
                      </a:r>
                    </a:p>
                  </a:txBody>
                  <a:tcPr marL="8096" marR="8096" marT="8096" marB="0" anchor="b">
                    <a:lnL>
                      <a:noFill/>
                    </a:lnL>
                    <a:lnR>
                      <a:noFill/>
                    </a:lnR>
                    <a:lnT>
                      <a:noFill/>
                    </a:lnT>
                    <a:lnB>
                      <a:noFill/>
                    </a:lnB>
                  </a:tcPr>
                </a:tc>
                <a:tc>
                  <a:txBody>
                    <a:bodyPr/>
                    <a:lstStyle/>
                    <a:p>
                      <a:pPr algn="l" fontAlgn="b"/>
                      <a:r>
                        <a:rPr lang="en-GB" sz="1600" b="0" i="0" u="none" strike="noStrike" dirty="0">
                          <a:solidFill>
                            <a:srgbClr val="000000"/>
                          </a:solidFill>
                          <a:latin typeface="Calibri"/>
                        </a:rPr>
                        <a:t>      £150 </a:t>
                      </a:r>
                    </a:p>
                  </a:txBody>
                  <a:tcPr marL="8096" marR="8096" marT="8096" marB="0" anchor="b">
                    <a:lnL>
                      <a:noFill/>
                    </a:lnL>
                    <a:lnR>
                      <a:noFill/>
                    </a:lnR>
                    <a:lnT>
                      <a:noFill/>
                    </a:lnT>
                    <a:lnB>
                      <a:noFill/>
                    </a:lnB>
                  </a:tcPr>
                </a:tc>
                <a:tc>
                  <a:txBody>
                    <a:bodyPr/>
                    <a:lstStyle/>
                    <a:p>
                      <a:pPr algn="l" fontAlgn="b"/>
                      <a:endParaRPr lang="en-GB" sz="1600" b="0" i="0" u="none" strike="noStrike">
                        <a:solidFill>
                          <a:srgbClr val="000000"/>
                        </a:solidFill>
                        <a:latin typeface="Calibri"/>
                      </a:endParaRPr>
                    </a:p>
                  </a:txBody>
                  <a:tcPr marL="8096" marR="8096" marT="8096" marB="0" anchor="b">
                    <a:lnL>
                      <a:noFill/>
                    </a:lnL>
                    <a:lnR>
                      <a:noFill/>
                    </a:lnR>
                    <a:lnT>
                      <a:noFill/>
                    </a:lnT>
                    <a:lnB>
                      <a:noFill/>
                    </a:lnB>
                  </a:tcPr>
                </a:tc>
                <a:tc>
                  <a:txBody>
                    <a:bodyPr/>
                    <a:lstStyle/>
                    <a:p>
                      <a:pPr algn="l" fontAlgn="b"/>
                      <a:endParaRPr lang="en-GB" sz="1600" b="0" i="0" u="none" strike="noStrike">
                        <a:solidFill>
                          <a:srgbClr val="000000"/>
                        </a:solidFill>
                        <a:latin typeface="Calibri"/>
                      </a:endParaRPr>
                    </a:p>
                  </a:txBody>
                  <a:tcPr marL="8096" marR="8096" marT="8096" marB="0" anchor="b">
                    <a:lnL>
                      <a:noFill/>
                    </a:lnL>
                    <a:lnR>
                      <a:noFill/>
                    </a:lnR>
                    <a:lnT>
                      <a:noFill/>
                    </a:lnT>
                    <a:lnB>
                      <a:noFill/>
                    </a:lnB>
                  </a:tcPr>
                </a:tc>
                <a:tc>
                  <a:txBody>
                    <a:bodyPr/>
                    <a:lstStyle/>
                    <a:p>
                      <a:pPr algn="l" fontAlgn="b"/>
                      <a:r>
                        <a:rPr lang="en-GB" sz="1600" b="0" i="0" u="none" strike="noStrike" dirty="0">
                          <a:solidFill>
                            <a:srgbClr val="000000"/>
                          </a:solidFill>
                          <a:latin typeface="Calibri"/>
                        </a:rPr>
                        <a:t>   £1,800 </a:t>
                      </a:r>
                    </a:p>
                  </a:txBody>
                  <a:tcPr marL="8096" marR="8096" marT="8096" marB="0" anchor="b">
                    <a:lnL>
                      <a:noFill/>
                    </a:lnL>
                    <a:lnR>
                      <a:noFill/>
                    </a:lnR>
                    <a:lnT>
                      <a:noFill/>
                    </a:lnT>
                    <a:lnB>
                      <a:noFill/>
                    </a:lnB>
                  </a:tcPr>
                </a:tc>
                <a:extLst>
                  <a:ext uri="{0D108BD9-81ED-4DB2-BD59-A6C34878D82A}">
                    <a16:rowId xmlns:a16="http://schemas.microsoft.com/office/drawing/2014/main" val="10004"/>
                  </a:ext>
                </a:extLst>
              </a:tr>
              <a:tr h="237776">
                <a:tc>
                  <a:txBody>
                    <a:bodyPr/>
                    <a:lstStyle/>
                    <a:p>
                      <a:pPr algn="l" fontAlgn="b"/>
                      <a:r>
                        <a:rPr lang="en-GB" sz="1600" b="0" i="0" u="none" strike="noStrike">
                          <a:solidFill>
                            <a:srgbClr val="000000"/>
                          </a:solidFill>
                          <a:latin typeface="Calibri"/>
                        </a:rPr>
                        <a:t>Salaries for Employees</a:t>
                      </a:r>
                    </a:p>
                  </a:txBody>
                  <a:tcPr marL="8096" marR="8096" marT="8096" marB="0" anchor="b">
                    <a:lnL>
                      <a:noFill/>
                    </a:lnL>
                    <a:lnR>
                      <a:noFill/>
                    </a:lnR>
                    <a:lnT>
                      <a:noFill/>
                    </a:lnT>
                    <a:lnB>
                      <a:noFill/>
                    </a:lnB>
                  </a:tcPr>
                </a:tc>
                <a:tc>
                  <a:txBody>
                    <a:bodyPr/>
                    <a:lstStyle/>
                    <a:p>
                      <a:pPr algn="l" fontAlgn="b"/>
                      <a:endParaRPr lang="en-GB" sz="1600" b="0" i="0" u="none" strike="noStrike" dirty="0">
                        <a:solidFill>
                          <a:srgbClr val="000000"/>
                        </a:solidFill>
                        <a:latin typeface="Calibri"/>
                      </a:endParaRPr>
                    </a:p>
                  </a:txBody>
                  <a:tcPr marL="8096" marR="8096" marT="8096" marB="0" anchor="b">
                    <a:lnL>
                      <a:noFill/>
                    </a:lnL>
                    <a:lnR>
                      <a:noFill/>
                    </a:lnR>
                    <a:lnT>
                      <a:noFill/>
                    </a:lnT>
                    <a:lnB>
                      <a:noFill/>
                    </a:lnB>
                  </a:tcPr>
                </a:tc>
                <a:tc>
                  <a:txBody>
                    <a:bodyPr/>
                    <a:lstStyle/>
                    <a:p>
                      <a:pPr algn="l" fontAlgn="b"/>
                      <a:endParaRPr lang="en-GB" sz="1600" b="0" i="0" u="none" strike="noStrike" dirty="0">
                        <a:solidFill>
                          <a:srgbClr val="000000"/>
                        </a:solidFill>
                        <a:latin typeface="Calibri"/>
                      </a:endParaRPr>
                    </a:p>
                  </a:txBody>
                  <a:tcPr marL="8096" marR="8096" marT="8096" marB="0" anchor="b">
                    <a:lnL>
                      <a:noFill/>
                    </a:lnL>
                    <a:lnR>
                      <a:noFill/>
                    </a:lnR>
                    <a:lnT>
                      <a:noFill/>
                    </a:lnT>
                    <a:lnB>
                      <a:noFill/>
                    </a:lnB>
                  </a:tcPr>
                </a:tc>
                <a:tc>
                  <a:txBody>
                    <a:bodyPr/>
                    <a:lstStyle/>
                    <a:p>
                      <a:pPr algn="l" fontAlgn="b"/>
                      <a:endParaRPr lang="en-GB" sz="1600" b="0" i="0" u="none" strike="noStrike">
                        <a:solidFill>
                          <a:srgbClr val="000000"/>
                        </a:solidFill>
                        <a:latin typeface="Calibri"/>
                      </a:endParaRPr>
                    </a:p>
                  </a:txBody>
                  <a:tcPr marL="8096" marR="8096" marT="8096" marB="0" anchor="b">
                    <a:lnL>
                      <a:noFill/>
                    </a:lnL>
                    <a:lnR>
                      <a:noFill/>
                    </a:lnR>
                    <a:lnT>
                      <a:noFill/>
                    </a:lnT>
                    <a:lnB>
                      <a:noFill/>
                    </a:lnB>
                  </a:tcPr>
                </a:tc>
                <a:tc>
                  <a:txBody>
                    <a:bodyPr/>
                    <a:lstStyle/>
                    <a:p>
                      <a:pPr algn="l" fontAlgn="b"/>
                      <a:r>
                        <a:rPr lang="en-GB" sz="1600" b="0" i="0" u="none" strike="noStrike" dirty="0">
                          <a:solidFill>
                            <a:srgbClr val="000000"/>
                          </a:solidFill>
                          <a:latin typeface="Calibri"/>
                        </a:rPr>
                        <a:t>                        </a:t>
                      </a:r>
                    </a:p>
                  </a:txBody>
                  <a:tcPr marL="8096" marR="8096" marT="8096" marB="0" anchor="b">
                    <a:lnL>
                      <a:noFill/>
                    </a:lnL>
                    <a:lnR>
                      <a:noFill/>
                    </a:lnR>
                    <a:lnT>
                      <a:noFill/>
                    </a:lnT>
                    <a:lnB>
                      <a:noFill/>
                    </a:lnB>
                  </a:tcPr>
                </a:tc>
                <a:extLst>
                  <a:ext uri="{0D108BD9-81ED-4DB2-BD59-A6C34878D82A}">
                    <a16:rowId xmlns:a16="http://schemas.microsoft.com/office/drawing/2014/main" val="10005"/>
                  </a:ext>
                </a:extLst>
              </a:tr>
              <a:tr h="314657">
                <a:tc>
                  <a:txBody>
                    <a:bodyPr/>
                    <a:lstStyle/>
                    <a:p>
                      <a:pPr algn="l" fontAlgn="b"/>
                      <a:r>
                        <a:rPr lang="en-GB" sz="1600" b="0" i="0" u="none" strike="noStrike" dirty="0">
                          <a:solidFill>
                            <a:srgbClr val="000000"/>
                          </a:solidFill>
                          <a:latin typeface="Calibri"/>
                        </a:rPr>
                        <a:t>Manager</a:t>
                      </a:r>
                    </a:p>
                  </a:txBody>
                  <a:tcPr marL="8096" marR="8096" marT="8096" marB="0" anchor="b">
                    <a:lnL>
                      <a:noFill/>
                    </a:lnL>
                    <a:lnR>
                      <a:noFill/>
                    </a:lnR>
                    <a:lnT>
                      <a:noFill/>
                    </a:lnT>
                    <a:lnB>
                      <a:noFill/>
                    </a:lnB>
                  </a:tcPr>
                </a:tc>
                <a:tc>
                  <a:txBody>
                    <a:bodyPr/>
                    <a:lstStyle/>
                    <a:p>
                      <a:pPr algn="l" fontAlgn="b"/>
                      <a:r>
                        <a:rPr lang="en-GB" sz="1600" b="0" i="0" u="none" strike="noStrike" dirty="0">
                          <a:solidFill>
                            <a:srgbClr val="000000"/>
                          </a:solidFill>
                          <a:latin typeface="Calibri"/>
                        </a:rPr>
                        <a:t>   £2,200 </a:t>
                      </a:r>
                    </a:p>
                  </a:txBody>
                  <a:tcPr marL="8096" marR="8096" marT="8096" marB="0" anchor="b">
                    <a:lnL>
                      <a:noFill/>
                    </a:lnL>
                    <a:lnR>
                      <a:noFill/>
                    </a:lnR>
                    <a:lnT>
                      <a:noFill/>
                    </a:lnT>
                    <a:lnB>
                      <a:noFill/>
                    </a:lnB>
                  </a:tcPr>
                </a:tc>
                <a:tc>
                  <a:txBody>
                    <a:bodyPr/>
                    <a:lstStyle/>
                    <a:p>
                      <a:pPr algn="l" fontAlgn="b"/>
                      <a:endParaRPr lang="en-GB" sz="1600" b="0" i="0" u="none" strike="noStrike">
                        <a:solidFill>
                          <a:srgbClr val="000000"/>
                        </a:solidFill>
                        <a:latin typeface="Calibri"/>
                      </a:endParaRPr>
                    </a:p>
                  </a:txBody>
                  <a:tcPr marL="8096" marR="8096" marT="8096" marB="0" anchor="b">
                    <a:lnL>
                      <a:noFill/>
                    </a:lnL>
                    <a:lnR>
                      <a:noFill/>
                    </a:lnR>
                    <a:lnT>
                      <a:noFill/>
                    </a:lnT>
                    <a:lnB>
                      <a:noFill/>
                    </a:lnB>
                  </a:tcPr>
                </a:tc>
                <a:tc>
                  <a:txBody>
                    <a:bodyPr/>
                    <a:lstStyle/>
                    <a:p>
                      <a:pPr algn="l" fontAlgn="b"/>
                      <a:endParaRPr lang="en-GB" sz="1600" b="0" i="0" u="none" strike="noStrike">
                        <a:solidFill>
                          <a:srgbClr val="000000"/>
                        </a:solidFill>
                        <a:latin typeface="Calibri"/>
                      </a:endParaRPr>
                    </a:p>
                  </a:txBody>
                  <a:tcPr marL="8096" marR="8096" marT="8096" marB="0" anchor="b">
                    <a:lnL>
                      <a:noFill/>
                    </a:lnL>
                    <a:lnR>
                      <a:noFill/>
                    </a:lnR>
                    <a:lnT>
                      <a:noFill/>
                    </a:lnT>
                    <a:lnB>
                      <a:noFill/>
                    </a:lnB>
                  </a:tcPr>
                </a:tc>
                <a:tc>
                  <a:txBody>
                    <a:bodyPr/>
                    <a:lstStyle/>
                    <a:p>
                      <a:pPr algn="l" fontAlgn="b"/>
                      <a:r>
                        <a:rPr lang="en-GB" sz="1600" b="0" i="0" u="none" strike="noStrike" dirty="0">
                          <a:solidFill>
                            <a:srgbClr val="000000"/>
                          </a:solidFill>
                          <a:latin typeface="Calibri"/>
                        </a:rPr>
                        <a:t> £26,400 </a:t>
                      </a:r>
                    </a:p>
                  </a:txBody>
                  <a:tcPr marL="8096" marR="8096" marT="8096" marB="0" anchor="b">
                    <a:lnL>
                      <a:noFill/>
                    </a:lnL>
                    <a:lnR>
                      <a:noFill/>
                    </a:lnR>
                    <a:lnT>
                      <a:noFill/>
                    </a:lnT>
                    <a:lnB>
                      <a:noFill/>
                    </a:lnB>
                  </a:tcPr>
                </a:tc>
                <a:extLst>
                  <a:ext uri="{0D108BD9-81ED-4DB2-BD59-A6C34878D82A}">
                    <a16:rowId xmlns:a16="http://schemas.microsoft.com/office/drawing/2014/main" val="10006"/>
                  </a:ext>
                </a:extLst>
              </a:tr>
              <a:tr h="314657">
                <a:tc>
                  <a:txBody>
                    <a:bodyPr/>
                    <a:lstStyle/>
                    <a:p>
                      <a:pPr algn="l" fontAlgn="b"/>
                      <a:r>
                        <a:rPr lang="en-GB" sz="1600" b="0" i="0" u="none" strike="noStrike" dirty="0">
                          <a:solidFill>
                            <a:srgbClr val="000000"/>
                          </a:solidFill>
                          <a:latin typeface="Calibri"/>
                        </a:rPr>
                        <a:t>Customer Services/Admin</a:t>
                      </a:r>
                    </a:p>
                  </a:txBody>
                  <a:tcPr marL="8096" marR="8096" marT="8096" marB="0" anchor="b">
                    <a:lnL>
                      <a:noFill/>
                    </a:lnL>
                    <a:lnR>
                      <a:noFill/>
                    </a:lnR>
                    <a:lnT>
                      <a:noFill/>
                    </a:lnT>
                    <a:lnB>
                      <a:noFill/>
                    </a:lnB>
                  </a:tcPr>
                </a:tc>
                <a:tc>
                  <a:txBody>
                    <a:bodyPr/>
                    <a:lstStyle/>
                    <a:p>
                      <a:pPr algn="l" fontAlgn="b"/>
                      <a:r>
                        <a:rPr lang="en-GB" sz="1600" b="0" i="0" u="none" strike="noStrike" dirty="0">
                          <a:solidFill>
                            <a:srgbClr val="000000"/>
                          </a:solidFill>
                          <a:latin typeface="Calibri"/>
                        </a:rPr>
                        <a:t>   £1,500 </a:t>
                      </a:r>
                    </a:p>
                  </a:txBody>
                  <a:tcPr marL="8096" marR="8096" marT="8096" marB="0" anchor="b">
                    <a:lnL>
                      <a:noFill/>
                    </a:lnL>
                    <a:lnR>
                      <a:noFill/>
                    </a:lnR>
                    <a:lnT>
                      <a:noFill/>
                    </a:lnT>
                    <a:lnB>
                      <a:noFill/>
                    </a:lnB>
                  </a:tcPr>
                </a:tc>
                <a:tc>
                  <a:txBody>
                    <a:bodyPr/>
                    <a:lstStyle/>
                    <a:p>
                      <a:pPr algn="l" fontAlgn="b"/>
                      <a:endParaRPr lang="en-GB" sz="1600" b="0" i="0" u="none" strike="noStrike">
                        <a:solidFill>
                          <a:srgbClr val="000000"/>
                        </a:solidFill>
                        <a:latin typeface="Calibri"/>
                      </a:endParaRPr>
                    </a:p>
                  </a:txBody>
                  <a:tcPr marL="8096" marR="8096" marT="8096" marB="0" anchor="b">
                    <a:lnL>
                      <a:noFill/>
                    </a:lnL>
                    <a:lnR>
                      <a:noFill/>
                    </a:lnR>
                    <a:lnT>
                      <a:noFill/>
                    </a:lnT>
                    <a:lnB>
                      <a:noFill/>
                    </a:lnB>
                  </a:tcPr>
                </a:tc>
                <a:tc>
                  <a:txBody>
                    <a:bodyPr/>
                    <a:lstStyle/>
                    <a:p>
                      <a:pPr algn="l" fontAlgn="b"/>
                      <a:endParaRPr lang="en-GB" sz="1600" b="0" i="0" u="none" strike="noStrike">
                        <a:solidFill>
                          <a:srgbClr val="000000"/>
                        </a:solidFill>
                        <a:latin typeface="Calibri"/>
                      </a:endParaRPr>
                    </a:p>
                  </a:txBody>
                  <a:tcPr marL="8096" marR="8096" marT="8096" marB="0" anchor="b">
                    <a:lnL>
                      <a:noFill/>
                    </a:lnL>
                    <a:lnR>
                      <a:noFill/>
                    </a:lnR>
                    <a:lnT>
                      <a:noFill/>
                    </a:lnT>
                    <a:lnB>
                      <a:noFill/>
                    </a:lnB>
                  </a:tcPr>
                </a:tc>
                <a:tc>
                  <a:txBody>
                    <a:bodyPr/>
                    <a:lstStyle/>
                    <a:p>
                      <a:pPr algn="l" fontAlgn="b"/>
                      <a:r>
                        <a:rPr lang="en-GB" sz="1600" b="0" i="0" u="none" strike="noStrike" dirty="0">
                          <a:solidFill>
                            <a:srgbClr val="000000"/>
                          </a:solidFill>
                          <a:latin typeface="Calibri"/>
                        </a:rPr>
                        <a:t> £18,000 </a:t>
                      </a:r>
                    </a:p>
                  </a:txBody>
                  <a:tcPr marL="8096" marR="8096" marT="8096" marB="0" anchor="b">
                    <a:lnL>
                      <a:noFill/>
                    </a:lnL>
                    <a:lnR>
                      <a:noFill/>
                    </a:lnR>
                    <a:lnT>
                      <a:noFill/>
                    </a:lnT>
                    <a:lnB>
                      <a:noFill/>
                    </a:lnB>
                  </a:tcPr>
                </a:tc>
                <a:extLst>
                  <a:ext uri="{0D108BD9-81ED-4DB2-BD59-A6C34878D82A}">
                    <a16:rowId xmlns:a16="http://schemas.microsoft.com/office/drawing/2014/main" val="10007"/>
                  </a:ext>
                </a:extLst>
              </a:tr>
              <a:tr h="314657">
                <a:tc>
                  <a:txBody>
                    <a:bodyPr/>
                    <a:lstStyle/>
                    <a:p>
                      <a:pPr algn="l" fontAlgn="b"/>
                      <a:r>
                        <a:rPr lang="en-GB" sz="1600" b="0" i="0" u="none" strike="noStrike" dirty="0">
                          <a:solidFill>
                            <a:srgbClr val="000000"/>
                          </a:solidFill>
                          <a:latin typeface="Calibri"/>
                        </a:rPr>
                        <a:t>Part-time Technician</a:t>
                      </a:r>
                    </a:p>
                  </a:txBody>
                  <a:tcPr marL="8096" marR="8096" marT="8096" marB="0" anchor="b">
                    <a:lnL>
                      <a:noFill/>
                    </a:lnL>
                    <a:lnR>
                      <a:noFill/>
                    </a:lnR>
                    <a:lnT>
                      <a:noFill/>
                    </a:lnT>
                    <a:lnB>
                      <a:noFill/>
                    </a:lnB>
                  </a:tcPr>
                </a:tc>
                <a:tc>
                  <a:txBody>
                    <a:bodyPr/>
                    <a:lstStyle/>
                    <a:p>
                      <a:pPr algn="l" fontAlgn="b"/>
                      <a:r>
                        <a:rPr lang="en-GB" sz="1600" b="0" i="0" u="none" strike="noStrike" dirty="0">
                          <a:solidFill>
                            <a:srgbClr val="000000"/>
                          </a:solidFill>
                          <a:latin typeface="Calibri"/>
                        </a:rPr>
                        <a:t>   £1,000 </a:t>
                      </a:r>
                    </a:p>
                  </a:txBody>
                  <a:tcPr marL="8096" marR="8096" marT="8096" marB="0" anchor="b">
                    <a:lnL>
                      <a:noFill/>
                    </a:lnL>
                    <a:lnR>
                      <a:noFill/>
                    </a:lnR>
                    <a:lnT>
                      <a:noFill/>
                    </a:lnT>
                    <a:lnB>
                      <a:noFill/>
                    </a:lnB>
                  </a:tcPr>
                </a:tc>
                <a:tc>
                  <a:txBody>
                    <a:bodyPr/>
                    <a:lstStyle/>
                    <a:p>
                      <a:pPr algn="l" fontAlgn="b"/>
                      <a:endParaRPr lang="en-GB" sz="1600" b="0" i="0" u="none" strike="noStrike">
                        <a:solidFill>
                          <a:srgbClr val="000000"/>
                        </a:solidFill>
                        <a:latin typeface="Calibri"/>
                      </a:endParaRPr>
                    </a:p>
                  </a:txBody>
                  <a:tcPr marL="8096" marR="8096" marT="8096" marB="0" anchor="b">
                    <a:lnL>
                      <a:noFill/>
                    </a:lnL>
                    <a:lnR>
                      <a:noFill/>
                    </a:lnR>
                    <a:lnT>
                      <a:noFill/>
                    </a:lnT>
                    <a:lnB>
                      <a:noFill/>
                    </a:lnB>
                  </a:tcPr>
                </a:tc>
                <a:tc>
                  <a:txBody>
                    <a:bodyPr/>
                    <a:lstStyle/>
                    <a:p>
                      <a:pPr algn="l" fontAlgn="b"/>
                      <a:endParaRPr lang="en-GB" sz="1600" b="0" i="0" u="none" strike="noStrike">
                        <a:solidFill>
                          <a:srgbClr val="000000"/>
                        </a:solidFill>
                        <a:latin typeface="Calibri"/>
                      </a:endParaRPr>
                    </a:p>
                  </a:txBody>
                  <a:tcPr marL="8096" marR="8096" marT="8096" marB="0" anchor="b">
                    <a:lnL>
                      <a:noFill/>
                    </a:lnL>
                    <a:lnR>
                      <a:noFill/>
                    </a:lnR>
                    <a:lnT>
                      <a:noFill/>
                    </a:lnT>
                    <a:lnB>
                      <a:noFill/>
                    </a:lnB>
                  </a:tcPr>
                </a:tc>
                <a:tc>
                  <a:txBody>
                    <a:bodyPr/>
                    <a:lstStyle/>
                    <a:p>
                      <a:pPr algn="l" fontAlgn="b"/>
                      <a:r>
                        <a:rPr lang="en-GB" sz="1600" b="0" i="0" u="none" strike="noStrike" dirty="0">
                          <a:solidFill>
                            <a:srgbClr val="000000"/>
                          </a:solidFill>
                          <a:latin typeface="Calibri"/>
                        </a:rPr>
                        <a:t> £12,000 </a:t>
                      </a:r>
                    </a:p>
                  </a:txBody>
                  <a:tcPr marL="8096" marR="8096" marT="8096" marB="0" anchor="b">
                    <a:lnL>
                      <a:noFill/>
                    </a:lnL>
                    <a:lnR>
                      <a:noFill/>
                    </a:lnR>
                    <a:lnT>
                      <a:noFill/>
                    </a:lnT>
                    <a:lnB>
                      <a:noFill/>
                    </a:lnB>
                  </a:tcPr>
                </a:tc>
                <a:extLst>
                  <a:ext uri="{0D108BD9-81ED-4DB2-BD59-A6C34878D82A}">
                    <a16:rowId xmlns:a16="http://schemas.microsoft.com/office/drawing/2014/main" val="10008"/>
                  </a:ext>
                </a:extLst>
              </a:tr>
              <a:tr h="314657">
                <a:tc>
                  <a:txBody>
                    <a:bodyPr/>
                    <a:lstStyle/>
                    <a:p>
                      <a:pPr algn="l" fontAlgn="b"/>
                      <a:r>
                        <a:rPr lang="en-GB" sz="1600" b="0" i="0" u="none" strike="noStrike">
                          <a:solidFill>
                            <a:srgbClr val="000000"/>
                          </a:solidFill>
                          <a:latin typeface="Calibri"/>
                        </a:rPr>
                        <a:t>Part-Time Content Creator</a:t>
                      </a:r>
                    </a:p>
                  </a:txBody>
                  <a:tcPr marL="8096" marR="8096" marT="8096" marB="0" anchor="b">
                    <a:lnL>
                      <a:noFill/>
                    </a:lnL>
                    <a:lnR>
                      <a:noFill/>
                    </a:lnR>
                    <a:lnT>
                      <a:noFill/>
                    </a:lnT>
                    <a:lnB>
                      <a:noFill/>
                    </a:lnB>
                  </a:tcPr>
                </a:tc>
                <a:tc>
                  <a:txBody>
                    <a:bodyPr/>
                    <a:lstStyle/>
                    <a:p>
                      <a:pPr algn="l" fontAlgn="b"/>
                      <a:r>
                        <a:rPr lang="en-GB" sz="1600" b="0" i="0" u="none" strike="noStrike" dirty="0">
                          <a:solidFill>
                            <a:srgbClr val="000000"/>
                          </a:solidFill>
                          <a:latin typeface="Calibri"/>
                        </a:rPr>
                        <a:t>   £1,200 </a:t>
                      </a:r>
                    </a:p>
                  </a:txBody>
                  <a:tcPr marL="8096" marR="8096" marT="8096" marB="0" anchor="b">
                    <a:lnL>
                      <a:noFill/>
                    </a:lnL>
                    <a:lnR>
                      <a:noFill/>
                    </a:lnR>
                    <a:lnT>
                      <a:noFill/>
                    </a:lnT>
                    <a:lnB>
                      <a:noFill/>
                    </a:lnB>
                  </a:tcPr>
                </a:tc>
                <a:tc>
                  <a:txBody>
                    <a:bodyPr/>
                    <a:lstStyle/>
                    <a:p>
                      <a:pPr algn="l" fontAlgn="b"/>
                      <a:endParaRPr lang="en-GB" sz="1600" b="0" i="0" u="none" strike="noStrike">
                        <a:solidFill>
                          <a:srgbClr val="000000"/>
                        </a:solidFill>
                        <a:latin typeface="Calibri"/>
                      </a:endParaRPr>
                    </a:p>
                  </a:txBody>
                  <a:tcPr marL="8096" marR="8096" marT="8096" marB="0" anchor="b">
                    <a:lnL>
                      <a:noFill/>
                    </a:lnL>
                    <a:lnR>
                      <a:noFill/>
                    </a:lnR>
                    <a:lnT>
                      <a:noFill/>
                    </a:lnT>
                    <a:lnB>
                      <a:noFill/>
                    </a:lnB>
                  </a:tcPr>
                </a:tc>
                <a:tc>
                  <a:txBody>
                    <a:bodyPr/>
                    <a:lstStyle/>
                    <a:p>
                      <a:pPr algn="l" fontAlgn="b"/>
                      <a:endParaRPr lang="en-GB" sz="1600" b="0" i="0" u="none" strike="noStrike">
                        <a:solidFill>
                          <a:srgbClr val="000000"/>
                        </a:solidFill>
                        <a:latin typeface="Calibri"/>
                      </a:endParaRPr>
                    </a:p>
                  </a:txBody>
                  <a:tcPr marL="8096" marR="8096" marT="8096" marB="0" anchor="b">
                    <a:lnL>
                      <a:noFill/>
                    </a:lnL>
                    <a:lnR>
                      <a:noFill/>
                    </a:lnR>
                    <a:lnT>
                      <a:noFill/>
                    </a:lnT>
                    <a:lnB>
                      <a:noFill/>
                    </a:lnB>
                  </a:tcPr>
                </a:tc>
                <a:tc>
                  <a:txBody>
                    <a:bodyPr/>
                    <a:lstStyle/>
                    <a:p>
                      <a:pPr algn="l" fontAlgn="b"/>
                      <a:r>
                        <a:rPr lang="en-GB" sz="1600" b="0" i="0" u="none" strike="noStrike" dirty="0">
                          <a:solidFill>
                            <a:srgbClr val="000000"/>
                          </a:solidFill>
                          <a:latin typeface="Calibri"/>
                        </a:rPr>
                        <a:t> £14,400 </a:t>
                      </a:r>
                    </a:p>
                  </a:txBody>
                  <a:tcPr marL="8096" marR="8096" marT="8096" marB="0" anchor="b">
                    <a:lnL>
                      <a:noFill/>
                    </a:lnL>
                    <a:lnR>
                      <a:noFill/>
                    </a:lnR>
                    <a:lnT>
                      <a:noFill/>
                    </a:lnT>
                    <a:lnB>
                      <a:noFill/>
                    </a:lnB>
                  </a:tcPr>
                </a:tc>
                <a:extLst>
                  <a:ext uri="{0D108BD9-81ED-4DB2-BD59-A6C34878D82A}">
                    <a16:rowId xmlns:a16="http://schemas.microsoft.com/office/drawing/2014/main" val="10009"/>
                  </a:ext>
                </a:extLst>
              </a:tr>
              <a:tr h="314657">
                <a:tc>
                  <a:txBody>
                    <a:bodyPr/>
                    <a:lstStyle/>
                    <a:p>
                      <a:pPr algn="l" fontAlgn="b"/>
                      <a:r>
                        <a:rPr lang="en-GB" sz="1600" b="0" i="0" u="none" strike="noStrike" dirty="0">
                          <a:solidFill>
                            <a:srgbClr val="000000"/>
                          </a:solidFill>
                          <a:latin typeface="Calibri"/>
                        </a:rPr>
                        <a:t>Security System Installation</a:t>
                      </a:r>
                    </a:p>
                  </a:txBody>
                  <a:tcPr marL="8096" marR="8096" marT="8096" marB="0" anchor="b">
                    <a:lnL>
                      <a:noFill/>
                    </a:lnL>
                    <a:lnR>
                      <a:noFill/>
                    </a:lnR>
                    <a:lnT>
                      <a:noFill/>
                    </a:lnT>
                    <a:lnB>
                      <a:noFill/>
                    </a:lnB>
                  </a:tcPr>
                </a:tc>
                <a:tc>
                  <a:txBody>
                    <a:bodyPr/>
                    <a:lstStyle/>
                    <a:p>
                      <a:pPr algn="l" fontAlgn="b"/>
                      <a:r>
                        <a:rPr lang="en-GB" sz="1600" b="0" i="0" u="none" strike="noStrike" dirty="0">
                          <a:solidFill>
                            <a:srgbClr val="000000"/>
                          </a:solidFill>
                          <a:latin typeface="Calibri"/>
                        </a:rPr>
                        <a:t>      £200 </a:t>
                      </a:r>
                    </a:p>
                  </a:txBody>
                  <a:tcPr marL="8096" marR="8096" marT="8096" marB="0" anchor="b">
                    <a:lnL>
                      <a:noFill/>
                    </a:lnL>
                    <a:lnR>
                      <a:noFill/>
                    </a:lnR>
                    <a:lnT>
                      <a:noFill/>
                    </a:lnT>
                    <a:lnB>
                      <a:noFill/>
                    </a:lnB>
                  </a:tcPr>
                </a:tc>
                <a:tc>
                  <a:txBody>
                    <a:bodyPr/>
                    <a:lstStyle/>
                    <a:p>
                      <a:pPr algn="l" fontAlgn="b"/>
                      <a:endParaRPr lang="en-GB" sz="1600" b="0" i="0" u="none" strike="noStrike">
                        <a:solidFill>
                          <a:srgbClr val="000000"/>
                        </a:solidFill>
                        <a:latin typeface="Calibri"/>
                      </a:endParaRPr>
                    </a:p>
                  </a:txBody>
                  <a:tcPr marL="8096" marR="8096" marT="8096" marB="0" anchor="b">
                    <a:lnL>
                      <a:noFill/>
                    </a:lnL>
                    <a:lnR>
                      <a:noFill/>
                    </a:lnR>
                    <a:lnT>
                      <a:noFill/>
                    </a:lnT>
                    <a:lnB>
                      <a:noFill/>
                    </a:lnB>
                  </a:tcPr>
                </a:tc>
                <a:tc>
                  <a:txBody>
                    <a:bodyPr/>
                    <a:lstStyle/>
                    <a:p>
                      <a:pPr algn="l" fontAlgn="b"/>
                      <a:endParaRPr lang="en-GB" sz="1600" b="0" i="0" u="none" strike="noStrike">
                        <a:solidFill>
                          <a:srgbClr val="000000"/>
                        </a:solidFill>
                        <a:latin typeface="Calibri"/>
                      </a:endParaRPr>
                    </a:p>
                  </a:txBody>
                  <a:tcPr marL="8096" marR="8096" marT="8096" marB="0" anchor="b">
                    <a:lnL>
                      <a:noFill/>
                    </a:lnL>
                    <a:lnR>
                      <a:noFill/>
                    </a:lnR>
                    <a:lnT>
                      <a:noFill/>
                    </a:lnT>
                    <a:lnB>
                      <a:noFill/>
                    </a:lnB>
                  </a:tcPr>
                </a:tc>
                <a:tc>
                  <a:txBody>
                    <a:bodyPr/>
                    <a:lstStyle/>
                    <a:p>
                      <a:pPr algn="l" fontAlgn="b"/>
                      <a:r>
                        <a:rPr lang="en-GB" sz="1600" b="0" i="0" u="none" strike="noStrike" dirty="0">
                          <a:solidFill>
                            <a:srgbClr val="000000"/>
                          </a:solidFill>
                          <a:latin typeface="Calibri"/>
                        </a:rPr>
                        <a:t>       £200 </a:t>
                      </a:r>
                    </a:p>
                  </a:txBody>
                  <a:tcPr marL="8096" marR="8096" marT="8096" marB="0" anchor="b">
                    <a:lnL>
                      <a:noFill/>
                    </a:lnL>
                    <a:lnR>
                      <a:noFill/>
                    </a:lnR>
                    <a:lnT>
                      <a:noFill/>
                    </a:lnT>
                    <a:lnB>
                      <a:noFill/>
                    </a:lnB>
                  </a:tcPr>
                </a:tc>
                <a:extLst>
                  <a:ext uri="{0D108BD9-81ED-4DB2-BD59-A6C34878D82A}">
                    <a16:rowId xmlns:a16="http://schemas.microsoft.com/office/drawing/2014/main" val="10010"/>
                  </a:ext>
                </a:extLst>
              </a:tr>
              <a:tr h="237776">
                <a:tc>
                  <a:txBody>
                    <a:bodyPr/>
                    <a:lstStyle/>
                    <a:p>
                      <a:pPr algn="l" fontAlgn="b"/>
                      <a:r>
                        <a:rPr lang="en-GB" sz="1600" b="0" i="0" u="none" strike="noStrike">
                          <a:solidFill>
                            <a:srgbClr val="000000"/>
                          </a:solidFill>
                          <a:latin typeface="Calibri"/>
                        </a:rPr>
                        <a:t>Signage</a:t>
                      </a:r>
                    </a:p>
                  </a:txBody>
                  <a:tcPr marL="8096" marR="8096" marT="8096" marB="0" anchor="b">
                    <a:lnL>
                      <a:noFill/>
                    </a:lnL>
                    <a:lnR>
                      <a:noFill/>
                    </a:lnR>
                    <a:lnT>
                      <a:noFill/>
                    </a:lnT>
                    <a:lnB>
                      <a:noFill/>
                    </a:lnB>
                  </a:tcPr>
                </a:tc>
                <a:tc>
                  <a:txBody>
                    <a:bodyPr/>
                    <a:lstStyle/>
                    <a:p>
                      <a:pPr algn="l" fontAlgn="b"/>
                      <a:r>
                        <a:rPr lang="en-GB" sz="1600" b="0" i="0" u="none" strike="noStrike" dirty="0">
                          <a:solidFill>
                            <a:srgbClr val="000000"/>
                          </a:solidFill>
                          <a:latin typeface="Calibri"/>
                        </a:rPr>
                        <a:t>   £1,612 </a:t>
                      </a:r>
                    </a:p>
                  </a:txBody>
                  <a:tcPr marL="8096" marR="8096" marT="8096" marB="0" anchor="b">
                    <a:lnL>
                      <a:noFill/>
                    </a:lnL>
                    <a:lnR>
                      <a:noFill/>
                    </a:lnR>
                    <a:lnT>
                      <a:noFill/>
                    </a:lnT>
                    <a:lnB>
                      <a:noFill/>
                    </a:lnB>
                  </a:tcPr>
                </a:tc>
                <a:tc>
                  <a:txBody>
                    <a:bodyPr/>
                    <a:lstStyle/>
                    <a:p>
                      <a:pPr algn="l" fontAlgn="b"/>
                      <a:endParaRPr lang="en-GB" sz="1600" b="0" i="0" u="none" strike="noStrike">
                        <a:solidFill>
                          <a:srgbClr val="000000"/>
                        </a:solidFill>
                        <a:latin typeface="Calibri"/>
                      </a:endParaRPr>
                    </a:p>
                  </a:txBody>
                  <a:tcPr marL="8096" marR="8096" marT="8096" marB="0" anchor="b">
                    <a:lnL>
                      <a:noFill/>
                    </a:lnL>
                    <a:lnR>
                      <a:noFill/>
                    </a:lnR>
                    <a:lnT>
                      <a:noFill/>
                    </a:lnT>
                    <a:lnB>
                      <a:noFill/>
                    </a:lnB>
                  </a:tcPr>
                </a:tc>
                <a:tc>
                  <a:txBody>
                    <a:bodyPr/>
                    <a:lstStyle/>
                    <a:p>
                      <a:pPr algn="l" fontAlgn="b"/>
                      <a:endParaRPr lang="en-GB" sz="1600" b="0" i="0" u="none" strike="noStrike">
                        <a:solidFill>
                          <a:srgbClr val="000000"/>
                        </a:solidFill>
                        <a:latin typeface="Calibri"/>
                      </a:endParaRPr>
                    </a:p>
                  </a:txBody>
                  <a:tcPr marL="8096" marR="8096" marT="8096" marB="0" anchor="b">
                    <a:lnL>
                      <a:noFill/>
                    </a:lnL>
                    <a:lnR>
                      <a:noFill/>
                    </a:lnR>
                    <a:lnT>
                      <a:noFill/>
                    </a:lnT>
                    <a:lnB>
                      <a:noFill/>
                    </a:lnB>
                  </a:tcPr>
                </a:tc>
                <a:tc>
                  <a:txBody>
                    <a:bodyPr/>
                    <a:lstStyle/>
                    <a:p>
                      <a:pPr algn="l" fontAlgn="b"/>
                      <a:r>
                        <a:rPr lang="en-GB" sz="1600" b="0" i="0" u="none" strike="noStrike" dirty="0">
                          <a:solidFill>
                            <a:srgbClr val="000000"/>
                          </a:solidFill>
                          <a:latin typeface="Calibri"/>
                        </a:rPr>
                        <a:t>    £1,612 </a:t>
                      </a:r>
                    </a:p>
                  </a:txBody>
                  <a:tcPr marL="8096" marR="8096" marT="8096" marB="0" anchor="b">
                    <a:lnL>
                      <a:noFill/>
                    </a:lnL>
                    <a:lnR>
                      <a:noFill/>
                    </a:lnR>
                    <a:lnT>
                      <a:noFill/>
                    </a:lnT>
                    <a:lnB>
                      <a:noFill/>
                    </a:lnB>
                  </a:tcPr>
                </a:tc>
                <a:extLst>
                  <a:ext uri="{0D108BD9-81ED-4DB2-BD59-A6C34878D82A}">
                    <a16:rowId xmlns:a16="http://schemas.microsoft.com/office/drawing/2014/main" val="10011"/>
                  </a:ext>
                </a:extLst>
              </a:tr>
              <a:tr h="237776">
                <a:tc>
                  <a:txBody>
                    <a:bodyPr/>
                    <a:lstStyle/>
                    <a:p>
                      <a:pPr algn="l" fontAlgn="b"/>
                      <a:r>
                        <a:rPr lang="en-GB" sz="1600" b="0" i="0" u="none" strike="noStrike">
                          <a:solidFill>
                            <a:srgbClr val="000000"/>
                          </a:solidFill>
                          <a:latin typeface="Calibri"/>
                        </a:rPr>
                        <a:t>Tools &amp; Supplies</a:t>
                      </a:r>
                    </a:p>
                  </a:txBody>
                  <a:tcPr marL="8096" marR="8096" marT="8096" marB="0" anchor="b">
                    <a:lnL>
                      <a:noFill/>
                    </a:lnL>
                    <a:lnR>
                      <a:noFill/>
                    </a:lnR>
                    <a:lnT>
                      <a:noFill/>
                    </a:lnT>
                    <a:lnB>
                      <a:noFill/>
                    </a:lnB>
                  </a:tcPr>
                </a:tc>
                <a:tc>
                  <a:txBody>
                    <a:bodyPr/>
                    <a:lstStyle/>
                    <a:p>
                      <a:pPr algn="l" fontAlgn="b"/>
                      <a:r>
                        <a:rPr lang="en-GB" sz="1600" b="0" i="0" u="none" strike="noStrike" dirty="0">
                          <a:solidFill>
                            <a:srgbClr val="000000"/>
                          </a:solidFill>
                          <a:latin typeface="Calibri"/>
                        </a:rPr>
                        <a:t>   £2,000 </a:t>
                      </a:r>
                    </a:p>
                  </a:txBody>
                  <a:tcPr marL="8096" marR="8096" marT="8096" marB="0" anchor="b">
                    <a:lnL>
                      <a:noFill/>
                    </a:lnL>
                    <a:lnR>
                      <a:noFill/>
                    </a:lnR>
                    <a:lnT>
                      <a:noFill/>
                    </a:lnT>
                    <a:lnB>
                      <a:noFill/>
                    </a:lnB>
                  </a:tcPr>
                </a:tc>
                <a:tc>
                  <a:txBody>
                    <a:bodyPr/>
                    <a:lstStyle/>
                    <a:p>
                      <a:pPr algn="l" fontAlgn="b"/>
                      <a:endParaRPr lang="en-GB" sz="1600" b="0" i="0" u="none" strike="noStrike">
                        <a:solidFill>
                          <a:srgbClr val="000000"/>
                        </a:solidFill>
                        <a:latin typeface="Calibri"/>
                      </a:endParaRPr>
                    </a:p>
                  </a:txBody>
                  <a:tcPr marL="8096" marR="8096" marT="8096" marB="0" anchor="b">
                    <a:lnL>
                      <a:noFill/>
                    </a:lnL>
                    <a:lnR>
                      <a:noFill/>
                    </a:lnR>
                    <a:lnT>
                      <a:noFill/>
                    </a:lnT>
                    <a:lnB>
                      <a:noFill/>
                    </a:lnB>
                  </a:tcPr>
                </a:tc>
                <a:tc>
                  <a:txBody>
                    <a:bodyPr/>
                    <a:lstStyle/>
                    <a:p>
                      <a:pPr algn="l" fontAlgn="b"/>
                      <a:endParaRPr lang="en-GB" sz="1600" b="0" i="0" u="none" strike="noStrike">
                        <a:solidFill>
                          <a:srgbClr val="000000"/>
                        </a:solidFill>
                        <a:latin typeface="Calibri"/>
                      </a:endParaRPr>
                    </a:p>
                  </a:txBody>
                  <a:tcPr marL="8096" marR="8096" marT="8096" marB="0" anchor="b">
                    <a:lnL>
                      <a:noFill/>
                    </a:lnL>
                    <a:lnR>
                      <a:noFill/>
                    </a:lnR>
                    <a:lnT>
                      <a:noFill/>
                    </a:lnT>
                    <a:lnB>
                      <a:noFill/>
                    </a:lnB>
                  </a:tcPr>
                </a:tc>
                <a:tc>
                  <a:txBody>
                    <a:bodyPr/>
                    <a:lstStyle/>
                    <a:p>
                      <a:pPr algn="l" fontAlgn="b"/>
                      <a:r>
                        <a:rPr lang="en-GB" sz="1600" b="0" i="0" u="none" strike="noStrike" dirty="0">
                          <a:solidFill>
                            <a:srgbClr val="000000"/>
                          </a:solidFill>
                          <a:latin typeface="Calibri"/>
                        </a:rPr>
                        <a:t>    £2,000 </a:t>
                      </a:r>
                    </a:p>
                  </a:txBody>
                  <a:tcPr marL="8096" marR="8096" marT="8096" marB="0" anchor="b">
                    <a:lnL>
                      <a:noFill/>
                    </a:lnL>
                    <a:lnR>
                      <a:noFill/>
                    </a:lnR>
                    <a:lnT>
                      <a:noFill/>
                    </a:lnT>
                    <a:lnB>
                      <a:noFill/>
                    </a:lnB>
                  </a:tcPr>
                </a:tc>
                <a:extLst>
                  <a:ext uri="{0D108BD9-81ED-4DB2-BD59-A6C34878D82A}">
                    <a16:rowId xmlns:a16="http://schemas.microsoft.com/office/drawing/2014/main" val="10012"/>
                  </a:ext>
                </a:extLst>
              </a:tr>
              <a:tr h="314657">
                <a:tc>
                  <a:txBody>
                    <a:bodyPr/>
                    <a:lstStyle/>
                    <a:p>
                      <a:pPr algn="l" fontAlgn="b"/>
                      <a:r>
                        <a:rPr lang="en-US" sz="1600" b="0" i="0" u="none" strike="noStrike" dirty="0">
                          <a:solidFill>
                            <a:srgbClr val="000000"/>
                          </a:solidFill>
                          <a:latin typeface="Calibri"/>
                        </a:rPr>
                        <a:t>Utility connections (Electricity, gas, water)</a:t>
                      </a:r>
                    </a:p>
                  </a:txBody>
                  <a:tcPr marL="8096" marR="8096" marT="8096" marB="0" anchor="b">
                    <a:lnL>
                      <a:noFill/>
                    </a:lnL>
                    <a:lnR>
                      <a:noFill/>
                    </a:lnR>
                    <a:lnT>
                      <a:noFill/>
                    </a:lnT>
                    <a:lnB>
                      <a:noFill/>
                    </a:lnB>
                  </a:tcPr>
                </a:tc>
                <a:tc>
                  <a:txBody>
                    <a:bodyPr/>
                    <a:lstStyle/>
                    <a:p>
                      <a:pPr algn="l" fontAlgn="b"/>
                      <a:r>
                        <a:rPr lang="en-GB" sz="1600" b="0" i="0" u="none" strike="noStrike" dirty="0">
                          <a:solidFill>
                            <a:srgbClr val="000000"/>
                          </a:solidFill>
                          <a:latin typeface="Calibri"/>
                        </a:rPr>
                        <a:t>      £150 </a:t>
                      </a:r>
                    </a:p>
                  </a:txBody>
                  <a:tcPr marL="8096" marR="8096" marT="8096" marB="0" anchor="b">
                    <a:lnL>
                      <a:noFill/>
                    </a:lnL>
                    <a:lnR>
                      <a:noFill/>
                    </a:lnR>
                    <a:lnT>
                      <a:noFill/>
                    </a:lnT>
                    <a:lnB>
                      <a:noFill/>
                    </a:lnB>
                  </a:tcPr>
                </a:tc>
                <a:tc>
                  <a:txBody>
                    <a:bodyPr/>
                    <a:lstStyle/>
                    <a:p>
                      <a:pPr algn="l" fontAlgn="b"/>
                      <a:endParaRPr lang="en-GB" sz="1600" b="0" i="0" u="none" strike="noStrike">
                        <a:solidFill>
                          <a:srgbClr val="000000"/>
                        </a:solidFill>
                        <a:latin typeface="Calibri"/>
                      </a:endParaRPr>
                    </a:p>
                  </a:txBody>
                  <a:tcPr marL="8096" marR="8096" marT="8096" marB="0" anchor="b">
                    <a:lnL>
                      <a:noFill/>
                    </a:lnL>
                    <a:lnR>
                      <a:noFill/>
                    </a:lnR>
                    <a:lnT>
                      <a:noFill/>
                    </a:lnT>
                    <a:lnB>
                      <a:noFill/>
                    </a:lnB>
                  </a:tcPr>
                </a:tc>
                <a:tc>
                  <a:txBody>
                    <a:bodyPr/>
                    <a:lstStyle/>
                    <a:p>
                      <a:pPr algn="l" fontAlgn="b"/>
                      <a:endParaRPr lang="en-GB" sz="1600" b="0" i="0" u="none" strike="noStrike">
                        <a:solidFill>
                          <a:srgbClr val="000000"/>
                        </a:solidFill>
                        <a:latin typeface="Calibri"/>
                      </a:endParaRPr>
                    </a:p>
                  </a:txBody>
                  <a:tcPr marL="8096" marR="8096" marT="8096" marB="0" anchor="b">
                    <a:lnL>
                      <a:noFill/>
                    </a:lnL>
                    <a:lnR>
                      <a:noFill/>
                    </a:lnR>
                    <a:lnT>
                      <a:noFill/>
                    </a:lnT>
                    <a:lnB>
                      <a:noFill/>
                    </a:lnB>
                  </a:tcPr>
                </a:tc>
                <a:tc>
                  <a:txBody>
                    <a:bodyPr/>
                    <a:lstStyle/>
                    <a:p>
                      <a:pPr algn="l" fontAlgn="b"/>
                      <a:r>
                        <a:rPr lang="en-GB" sz="1600" b="0" i="0" u="none" strike="noStrike" dirty="0">
                          <a:solidFill>
                            <a:srgbClr val="000000"/>
                          </a:solidFill>
                          <a:latin typeface="Calibri"/>
                        </a:rPr>
                        <a:t>    £1,800 </a:t>
                      </a:r>
                    </a:p>
                  </a:txBody>
                  <a:tcPr marL="8096" marR="8096" marT="8096" marB="0" anchor="b">
                    <a:lnL>
                      <a:noFill/>
                    </a:lnL>
                    <a:lnR>
                      <a:noFill/>
                    </a:lnR>
                    <a:lnT>
                      <a:noFill/>
                    </a:lnT>
                    <a:lnB>
                      <a:noFill/>
                    </a:lnB>
                  </a:tcPr>
                </a:tc>
                <a:extLst>
                  <a:ext uri="{0D108BD9-81ED-4DB2-BD59-A6C34878D82A}">
                    <a16:rowId xmlns:a16="http://schemas.microsoft.com/office/drawing/2014/main" val="10013"/>
                  </a:ext>
                </a:extLst>
              </a:tr>
              <a:tr h="237776">
                <a:tc>
                  <a:txBody>
                    <a:bodyPr/>
                    <a:lstStyle/>
                    <a:p>
                      <a:pPr algn="l" fontAlgn="b"/>
                      <a:endParaRPr lang="en-GB" sz="1600" b="0" i="0" u="none" strike="noStrike" dirty="0">
                        <a:solidFill>
                          <a:srgbClr val="000000"/>
                        </a:solidFill>
                        <a:latin typeface="Calibri"/>
                      </a:endParaRPr>
                    </a:p>
                  </a:txBody>
                  <a:tcPr marL="8096" marR="8096" marT="8096" marB="0" anchor="b">
                    <a:lnL>
                      <a:noFill/>
                    </a:lnL>
                    <a:lnR>
                      <a:noFill/>
                    </a:lnR>
                    <a:lnT>
                      <a:noFill/>
                    </a:lnT>
                    <a:lnB>
                      <a:noFill/>
                    </a:lnB>
                  </a:tcPr>
                </a:tc>
                <a:tc>
                  <a:txBody>
                    <a:bodyPr/>
                    <a:lstStyle/>
                    <a:p>
                      <a:pPr algn="l" fontAlgn="b"/>
                      <a:endParaRPr lang="en-GB" sz="1600" b="0" i="0" u="none" strike="noStrike">
                        <a:solidFill>
                          <a:srgbClr val="000000"/>
                        </a:solidFill>
                        <a:latin typeface="Calibri"/>
                      </a:endParaRPr>
                    </a:p>
                  </a:txBody>
                  <a:tcPr marL="8096" marR="8096" marT="8096" marB="0" anchor="b">
                    <a:lnL>
                      <a:noFill/>
                    </a:lnL>
                    <a:lnR>
                      <a:noFill/>
                    </a:lnR>
                    <a:lnT>
                      <a:noFill/>
                    </a:lnT>
                    <a:lnB>
                      <a:noFill/>
                    </a:lnB>
                  </a:tcPr>
                </a:tc>
                <a:tc>
                  <a:txBody>
                    <a:bodyPr/>
                    <a:lstStyle/>
                    <a:p>
                      <a:pPr algn="l" fontAlgn="b"/>
                      <a:endParaRPr lang="en-GB" sz="1600" b="0" i="0" u="none" strike="noStrike">
                        <a:solidFill>
                          <a:srgbClr val="000000"/>
                        </a:solidFill>
                        <a:latin typeface="Calibri"/>
                      </a:endParaRPr>
                    </a:p>
                  </a:txBody>
                  <a:tcPr marL="8096" marR="8096" marT="8096" marB="0" anchor="b">
                    <a:lnL>
                      <a:noFill/>
                    </a:lnL>
                    <a:lnR>
                      <a:noFill/>
                    </a:lnR>
                    <a:lnT>
                      <a:noFill/>
                    </a:lnT>
                    <a:lnB>
                      <a:noFill/>
                    </a:lnB>
                  </a:tcPr>
                </a:tc>
                <a:tc>
                  <a:txBody>
                    <a:bodyPr/>
                    <a:lstStyle/>
                    <a:p>
                      <a:pPr algn="l" fontAlgn="b"/>
                      <a:endParaRPr lang="en-GB" sz="1600" b="0" i="0" u="none" strike="noStrike">
                        <a:solidFill>
                          <a:srgbClr val="000000"/>
                        </a:solidFill>
                        <a:latin typeface="Calibri"/>
                      </a:endParaRPr>
                    </a:p>
                  </a:txBody>
                  <a:tcPr marL="8096" marR="8096" marT="8096" marB="0" anchor="b">
                    <a:lnL>
                      <a:noFill/>
                    </a:lnL>
                    <a:lnR>
                      <a:noFill/>
                    </a:lnR>
                    <a:lnT>
                      <a:noFill/>
                    </a:lnT>
                    <a:lnB>
                      <a:noFill/>
                    </a:lnB>
                  </a:tcPr>
                </a:tc>
                <a:tc>
                  <a:txBody>
                    <a:bodyPr/>
                    <a:lstStyle/>
                    <a:p>
                      <a:pPr algn="l" fontAlgn="b"/>
                      <a:endParaRPr lang="en-GB" sz="1600" b="0" i="0" u="none" strike="noStrike">
                        <a:solidFill>
                          <a:srgbClr val="000000"/>
                        </a:solidFill>
                        <a:latin typeface="Calibri"/>
                      </a:endParaRPr>
                    </a:p>
                  </a:txBody>
                  <a:tcPr marL="8096" marR="8096" marT="8096" marB="0" anchor="b">
                    <a:lnL>
                      <a:noFill/>
                    </a:lnL>
                    <a:lnR>
                      <a:noFill/>
                    </a:lnR>
                    <a:lnT>
                      <a:noFill/>
                    </a:lnT>
                    <a:lnB>
                      <a:noFill/>
                    </a:lnB>
                  </a:tcPr>
                </a:tc>
                <a:extLst>
                  <a:ext uri="{0D108BD9-81ED-4DB2-BD59-A6C34878D82A}">
                    <a16:rowId xmlns:a16="http://schemas.microsoft.com/office/drawing/2014/main" val="10014"/>
                  </a:ext>
                </a:extLst>
              </a:tr>
              <a:tr h="314657">
                <a:tc>
                  <a:txBody>
                    <a:bodyPr/>
                    <a:lstStyle/>
                    <a:p>
                      <a:pPr algn="l" fontAlgn="b"/>
                      <a:r>
                        <a:rPr lang="en-US" sz="1800" b="1" i="0" u="none" strike="noStrike" kern="1200" dirty="0">
                          <a:solidFill>
                            <a:srgbClr val="000000"/>
                          </a:solidFill>
                          <a:latin typeface="Calibri"/>
                          <a:ea typeface="+mn-ea"/>
                          <a:cs typeface="+mn-cs"/>
                        </a:rPr>
                        <a:t>Total  Business Setup Cost     =</a:t>
                      </a:r>
                      <a:r>
                        <a:rPr lang="en-US" sz="1600" b="0" i="0" u="none" strike="noStrike" baseline="0" dirty="0">
                          <a:solidFill>
                            <a:srgbClr val="000000"/>
                          </a:solidFill>
                          <a:latin typeface="Calibri"/>
                        </a:rPr>
                        <a:t> </a:t>
                      </a:r>
                      <a:endParaRPr lang="en-GB" sz="1600" b="0" i="0" u="none" strike="noStrike" dirty="0">
                        <a:solidFill>
                          <a:srgbClr val="000000"/>
                        </a:solidFill>
                        <a:latin typeface="Calibri"/>
                      </a:endParaRPr>
                    </a:p>
                  </a:txBody>
                  <a:tcPr marL="8096" marR="8096" marT="8096" marB="0" anchor="b">
                    <a:lnL>
                      <a:noFill/>
                    </a:lnL>
                    <a:lnR>
                      <a:noFill/>
                    </a:lnR>
                    <a:lnT>
                      <a:noFill/>
                    </a:lnT>
                    <a:lnB>
                      <a:noFill/>
                    </a:lnB>
                  </a:tcPr>
                </a:tc>
                <a:tc>
                  <a:txBody>
                    <a:bodyPr/>
                    <a:lstStyle/>
                    <a:p>
                      <a:pPr algn="l" fontAlgn="b"/>
                      <a:r>
                        <a:rPr lang="en-GB" sz="1800" b="1" i="0" u="none" strike="noStrike" dirty="0">
                          <a:solidFill>
                            <a:srgbClr val="000000"/>
                          </a:solidFill>
                          <a:latin typeface="Calibri"/>
                        </a:rPr>
                        <a:t> £3</a:t>
                      </a:r>
                      <a:r>
                        <a:rPr lang="en-GB" sz="1800" b="1" i="0" u="none" strike="noStrike" dirty="0">
                          <a:solidFill>
                            <a:srgbClr val="000000"/>
                          </a:solidFill>
                          <a:latin typeface="+mn-lt"/>
                        </a:rPr>
                        <a:t>4,085</a:t>
                      </a:r>
                      <a:r>
                        <a:rPr lang="en-GB" sz="1800" b="1" i="0" u="none" strike="noStrike" dirty="0">
                          <a:solidFill>
                            <a:srgbClr val="000000"/>
                          </a:solidFill>
                          <a:latin typeface="Calibri"/>
                        </a:rPr>
                        <a:t> </a:t>
                      </a:r>
                    </a:p>
                  </a:txBody>
                  <a:tcPr marL="8096" marR="8096" marT="8096" marB="0" anchor="b">
                    <a:lnL>
                      <a:noFill/>
                    </a:lnL>
                    <a:lnR>
                      <a:noFill/>
                    </a:lnR>
                    <a:lnT>
                      <a:noFill/>
                    </a:lnT>
                    <a:lnB>
                      <a:noFill/>
                    </a:lnB>
                  </a:tcPr>
                </a:tc>
                <a:tc>
                  <a:txBody>
                    <a:bodyPr/>
                    <a:lstStyle/>
                    <a:p>
                      <a:pPr algn="l" fontAlgn="b"/>
                      <a:endParaRPr lang="en-GB" sz="1600" b="1" i="0" u="none" strike="noStrike">
                        <a:solidFill>
                          <a:srgbClr val="000000"/>
                        </a:solidFill>
                        <a:latin typeface="Calibri"/>
                      </a:endParaRPr>
                    </a:p>
                  </a:txBody>
                  <a:tcPr marL="8096" marR="8096" marT="8096" marB="0" anchor="b">
                    <a:lnL>
                      <a:noFill/>
                    </a:lnL>
                    <a:lnR>
                      <a:noFill/>
                    </a:lnR>
                    <a:lnT>
                      <a:noFill/>
                    </a:lnT>
                    <a:lnB>
                      <a:noFill/>
                    </a:lnB>
                  </a:tcPr>
                </a:tc>
                <a:tc>
                  <a:txBody>
                    <a:bodyPr/>
                    <a:lstStyle/>
                    <a:p>
                      <a:pPr algn="l" fontAlgn="b"/>
                      <a:endParaRPr lang="en-GB" sz="1600" b="1" i="0" u="none" strike="noStrike">
                        <a:solidFill>
                          <a:srgbClr val="000000"/>
                        </a:solidFill>
                        <a:latin typeface="Calibri"/>
                      </a:endParaRPr>
                    </a:p>
                  </a:txBody>
                  <a:tcPr marL="8096" marR="8096" marT="8096" marB="0" anchor="b">
                    <a:lnL>
                      <a:noFill/>
                    </a:lnL>
                    <a:lnR>
                      <a:noFill/>
                    </a:lnR>
                    <a:lnT>
                      <a:noFill/>
                    </a:lnT>
                    <a:lnB>
                      <a:noFill/>
                    </a:lnB>
                  </a:tcPr>
                </a:tc>
                <a:tc>
                  <a:txBody>
                    <a:bodyPr/>
                    <a:lstStyle/>
                    <a:p>
                      <a:pPr algn="l" fontAlgn="b"/>
                      <a:r>
                        <a:rPr lang="en-GB" sz="1600" b="1" i="0" u="none" strike="noStrike" dirty="0">
                          <a:solidFill>
                            <a:srgbClr val="000000"/>
                          </a:solidFill>
                          <a:latin typeface="Calibri"/>
                        </a:rPr>
                        <a:t> </a:t>
                      </a:r>
                      <a:r>
                        <a:rPr lang="en-GB" sz="1800" b="1" i="0" u="none" strike="noStrike" dirty="0">
                          <a:solidFill>
                            <a:srgbClr val="000000"/>
                          </a:solidFill>
                          <a:latin typeface="Calibri"/>
                        </a:rPr>
                        <a:t>£118,048 </a:t>
                      </a:r>
                      <a:endParaRPr lang="en-GB" sz="1600" b="1" i="0" u="none" strike="noStrike" dirty="0">
                        <a:solidFill>
                          <a:srgbClr val="000000"/>
                        </a:solidFill>
                        <a:latin typeface="Calibri"/>
                      </a:endParaRPr>
                    </a:p>
                  </a:txBody>
                  <a:tcPr marL="8096" marR="8096" marT="8096" marB="0" anchor="b">
                    <a:lnL>
                      <a:noFill/>
                    </a:lnL>
                    <a:lnR>
                      <a:noFill/>
                    </a:lnR>
                    <a:lnT>
                      <a:noFill/>
                    </a:lnT>
                    <a:lnB>
                      <a:noFill/>
                    </a:lnB>
                  </a:tcPr>
                </a:tc>
                <a:extLst>
                  <a:ext uri="{0D108BD9-81ED-4DB2-BD59-A6C34878D82A}">
                    <a16:rowId xmlns:a16="http://schemas.microsoft.com/office/drawing/2014/main" val="10015"/>
                  </a:ext>
                </a:extLst>
              </a:tr>
            </a:tbl>
          </a:graphicData>
        </a:graphic>
      </p:graphicFrame>
      <p:sp>
        <p:nvSpPr>
          <p:cNvPr id="3" name="Rectangle 2"/>
          <p:cNvSpPr/>
          <p:nvPr/>
        </p:nvSpPr>
        <p:spPr>
          <a:xfrm>
            <a:off x="1219200" y="6248400"/>
            <a:ext cx="7467600" cy="307777"/>
          </a:xfrm>
          <a:prstGeom prst="rect">
            <a:avLst/>
          </a:prstGeom>
        </p:spPr>
        <p:txBody>
          <a:bodyPr wrap="square">
            <a:spAutoFit/>
          </a:bodyPr>
          <a:lstStyle/>
          <a:p>
            <a:r>
              <a:rPr lang="en-US" sz="1400" dirty="0">
                <a:solidFill>
                  <a:srgbClr val="000000"/>
                </a:solidFill>
              </a:rPr>
              <a:t>Source: various online (</a:t>
            </a:r>
            <a:r>
              <a:rPr lang="en-US" sz="1400" dirty="0" err="1">
                <a:solidFill>
                  <a:srgbClr val="000000"/>
                </a:solidFill>
              </a:rPr>
              <a:t>google</a:t>
            </a:r>
            <a:r>
              <a:rPr lang="en-US" sz="1400" dirty="0">
                <a:solidFill>
                  <a:srgbClr val="000000"/>
                </a:solidFill>
              </a:rPr>
              <a:t>/yell) sources have been used to find approximate prices</a:t>
            </a:r>
            <a:endParaRPr lang="en-GB" sz="1400" dirty="0"/>
          </a:p>
        </p:txBody>
      </p:sp>
      <p:pic>
        <p:nvPicPr>
          <p:cNvPr id="4" name="Audio 3">
            <a:hlinkClick r:id="" action="ppaction://media"/>
            <a:extLst>
              <a:ext uri="{FF2B5EF4-FFF2-40B4-BE49-F238E27FC236}">
                <a16:creationId xmlns:a16="http://schemas.microsoft.com/office/drawing/2014/main" id="{1BBD9157-C96F-44C4-9AF8-8F414DF3417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382000" y="6096000"/>
            <a:ext cx="609600" cy="609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19071"/>
    </mc:Choice>
    <mc:Fallback>
      <p:transition spd="slow" advTm="1907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p:cNvGraphicFramePr>
            <a:graphicFrameLocks noGrp="1"/>
          </p:cNvGraphicFramePr>
          <p:nvPr/>
        </p:nvGraphicFramePr>
        <p:xfrm>
          <a:off x="1143000" y="1295400"/>
          <a:ext cx="7239000" cy="5211142"/>
        </p:xfrm>
        <a:graphic>
          <a:graphicData uri="http://schemas.openxmlformats.org/drawingml/2006/table">
            <a:tbl>
              <a:tblPr/>
              <a:tblGrid>
                <a:gridCol w="5453166">
                  <a:extLst>
                    <a:ext uri="{9D8B030D-6E8A-4147-A177-3AD203B41FA5}">
                      <a16:colId xmlns:a16="http://schemas.microsoft.com/office/drawing/2014/main" val="20000"/>
                    </a:ext>
                  </a:extLst>
                </a:gridCol>
                <a:gridCol w="1785834">
                  <a:extLst>
                    <a:ext uri="{9D8B030D-6E8A-4147-A177-3AD203B41FA5}">
                      <a16:colId xmlns:a16="http://schemas.microsoft.com/office/drawing/2014/main" val="20001"/>
                    </a:ext>
                  </a:extLst>
                </a:gridCol>
              </a:tblGrid>
              <a:tr h="317115">
                <a:tc>
                  <a:txBody>
                    <a:bodyPr/>
                    <a:lstStyle/>
                    <a:p>
                      <a:pPr algn="l" rtl="0" fontAlgn="b"/>
                      <a:r>
                        <a:rPr lang="en-GB" sz="2000" b="1" i="0" u="none" strike="noStrike" dirty="0">
                          <a:solidFill>
                            <a:srgbClr val="000000"/>
                          </a:solidFill>
                          <a:latin typeface="Calibri"/>
                        </a:rPr>
                        <a:t>Fixed Cost</a:t>
                      </a:r>
                    </a:p>
                  </a:txBody>
                  <a:tcPr marL="6412" marR="6412" marT="6412" marB="0" anchor="b">
                    <a:lnL>
                      <a:noFill/>
                    </a:lnL>
                    <a:lnR>
                      <a:noFill/>
                    </a:lnR>
                    <a:lnT>
                      <a:noFill/>
                    </a:lnT>
                    <a:lnB>
                      <a:noFill/>
                    </a:lnB>
                  </a:tcPr>
                </a:tc>
                <a:tc>
                  <a:txBody>
                    <a:bodyPr/>
                    <a:lstStyle/>
                    <a:p>
                      <a:pPr algn="l" rtl="0" fontAlgn="b"/>
                      <a:r>
                        <a:rPr lang="en-GB" sz="2000" b="1" i="0" u="none" strike="noStrike">
                          <a:solidFill>
                            <a:srgbClr val="000000"/>
                          </a:solidFill>
                          <a:latin typeface="Calibri"/>
                        </a:rPr>
                        <a:t>Amount £</a:t>
                      </a:r>
                    </a:p>
                  </a:txBody>
                  <a:tcPr marL="6412" marR="6412" marT="6412" marB="0" anchor="b">
                    <a:lnL>
                      <a:noFill/>
                    </a:lnL>
                    <a:lnR>
                      <a:noFill/>
                    </a:lnR>
                    <a:lnT>
                      <a:noFill/>
                    </a:lnT>
                    <a:lnB>
                      <a:noFill/>
                    </a:lnB>
                  </a:tcPr>
                </a:tc>
                <a:extLst>
                  <a:ext uri="{0D108BD9-81ED-4DB2-BD59-A6C34878D82A}">
                    <a16:rowId xmlns:a16="http://schemas.microsoft.com/office/drawing/2014/main" val="10000"/>
                  </a:ext>
                </a:extLst>
              </a:tr>
              <a:tr h="286057">
                <a:tc>
                  <a:txBody>
                    <a:bodyPr/>
                    <a:lstStyle/>
                    <a:p>
                      <a:pPr algn="l" rtl="0" fontAlgn="b"/>
                      <a:r>
                        <a:rPr lang="en-GB" sz="1800" b="0" i="0" u="none" strike="noStrike">
                          <a:solidFill>
                            <a:srgbClr val="000000"/>
                          </a:solidFill>
                          <a:latin typeface="Calibri"/>
                        </a:rPr>
                        <a:t>Building Rent Payment</a:t>
                      </a:r>
                    </a:p>
                  </a:txBody>
                  <a:tcPr marL="6412" marR="6412" marT="6412" marB="0" anchor="b">
                    <a:lnL>
                      <a:noFill/>
                    </a:lnL>
                    <a:lnR>
                      <a:noFill/>
                    </a:lnR>
                    <a:lnT>
                      <a:noFill/>
                    </a:lnT>
                    <a:lnB>
                      <a:noFill/>
                    </a:lnB>
                  </a:tcPr>
                </a:tc>
                <a:tc>
                  <a:txBody>
                    <a:bodyPr/>
                    <a:lstStyle/>
                    <a:p>
                      <a:pPr algn="l" rtl="0" fontAlgn="b"/>
                      <a:r>
                        <a:rPr lang="en-GB" sz="1800" b="0" i="0" u="none" strike="noStrike">
                          <a:solidFill>
                            <a:srgbClr val="000000"/>
                          </a:solidFill>
                          <a:latin typeface="Calibri"/>
                        </a:rPr>
                        <a:t>£700  </a:t>
                      </a:r>
                    </a:p>
                  </a:txBody>
                  <a:tcPr marL="6412" marR="6412" marT="6412" marB="0" anchor="b">
                    <a:lnL>
                      <a:noFill/>
                    </a:lnL>
                    <a:lnR>
                      <a:noFill/>
                    </a:lnR>
                    <a:lnT>
                      <a:noFill/>
                    </a:lnT>
                    <a:lnB>
                      <a:noFill/>
                    </a:lnB>
                  </a:tcPr>
                </a:tc>
                <a:extLst>
                  <a:ext uri="{0D108BD9-81ED-4DB2-BD59-A6C34878D82A}">
                    <a16:rowId xmlns:a16="http://schemas.microsoft.com/office/drawing/2014/main" val="10001"/>
                  </a:ext>
                </a:extLst>
              </a:tr>
              <a:tr h="286057">
                <a:tc>
                  <a:txBody>
                    <a:bodyPr/>
                    <a:lstStyle/>
                    <a:p>
                      <a:pPr algn="l" rtl="0" fontAlgn="b"/>
                      <a:r>
                        <a:rPr lang="en-GB" sz="1800" b="0" i="0" u="none" strike="noStrike">
                          <a:solidFill>
                            <a:srgbClr val="000000"/>
                          </a:solidFill>
                          <a:latin typeface="Calibri"/>
                        </a:rPr>
                        <a:t>Business Advertisement</a:t>
                      </a:r>
                    </a:p>
                  </a:txBody>
                  <a:tcPr marL="6412" marR="6412" marT="6412" marB="0" anchor="b">
                    <a:lnL>
                      <a:noFill/>
                    </a:lnL>
                    <a:lnR>
                      <a:noFill/>
                    </a:lnR>
                    <a:lnT>
                      <a:noFill/>
                    </a:lnT>
                    <a:lnB>
                      <a:noFill/>
                    </a:lnB>
                  </a:tcPr>
                </a:tc>
                <a:tc>
                  <a:txBody>
                    <a:bodyPr/>
                    <a:lstStyle/>
                    <a:p>
                      <a:pPr algn="l" rtl="0" fontAlgn="b"/>
                      <a:r>
                        <a:rPr lang="en-GB" sz="1800" b="0" i="0" u="none" strike="noStrike">
                          <a:solidFill>
                            <a:srgbClr val="000000"/>
                          </a:solidFill>
                          <a:latin typeface="Calibri"/>
                        </a:rPr>
                        <a:t>£500</a:t>
                      </a:r>
                    </a:p>
                  </a:txBody>
                  <a:tcPr marL="6412" marR="6412" marT="6412" marB="0" anchor="b">
                    <a:lnL>
                      <a:noFill/>
                    </a:lnL>
                    <a:lnR>
                      <a:noFill/>
                    </a:lnR>
                    <a:lnT>
                      <a:noFill/>
                    </a:lnT>
                    <a:lnB>
                      <a:noFill/>
                    </a:lnB>
                  </a:tcPr>
                </a:tc>
                <a:extLst>
                  <a:ext uri="{0D108BD9-81ED-4DB2-BD59-A6C34878D82A}">
                    <a16:rowId xmlns:a16="http://schemas.microsoft.com/office/drawing/2014/main" val="10002"/>
                  </a:ext>
                </a:extLst>
              </a:tr>
              <a:tr h="286057">
                <a:tc>
                  <a:txBody>
                    <a:bodyPr/>
                    <a:lstStyle/>
                    <a:p>
                      <a:pPr algn="l" rtl="0" fontAlgn="b"/>
                      <a:r>
                        <a:rPr lang="en-GB" sz="1800" b="0" i="0" u="none" strike="noStrike" dirty="0">
                          <a:solidFill>
                            <a:srgbClr val="000000"/>
                          </a:solidFill>
                          <a:latin typeface="Calibri"/>
                        </a:rPr>
                        <a:t>Business Stationery</a:t>
                      </a:r>
                    </a:p>
                  </a:txBody>
                  <a:tcPr marL="6412" marR="6412" marT="6412" marB="0" anchor="b">
                    <a:lnL>
                      <a:noFill/>
                    </a:lnL>
                    <a:lnR>
                      <a:noFill/>
                    </a:lnR>
                    <a:lnT>
                      <a:noFill/>
                    </a:lnT>
                    <a:lnB>
                      <a:noFill/>
                    </a:lnB>
                  </a:tcPr>
                </a:tc>
                <a:tc>
                  <a:txBody>
                    <a:bodyPr/>
                    <a:lstStyle/>
                    <a:p>
                      <a:pPr algn="l" rtl="0" fontAlgn="b"/>
                      <a:r>
                        <a:rPr lang="en-GB" sz="1800" b="0" i="0" u="none" strike="noStrike">
                          <a:solidFill>
                            <a:srgbClr val="000000"/>
                          </a:solidFill>
                          <a:latin typeface="Calibri"/>
                        </a:rPr>
                        <a:t>£100  </a:t>
                      </a:r>
                    </a:p>
                  </a:txBody>
                  <a:tcPr marL="6412" marR="6412" marT="6412" marB="0" anchor="b">
                    <a:lnL>
                      <a:noFill/>
                    </a:lnL>
                    <a:lnR>
                      <a:noFill/>
                    </a:lnR>
                    <a:lnT>
                      <a:noFill/>
                    </a:lnT>
                    <a:lnB>
                      <a:noFill/>
                    </a:lnB>
                  </a:tcPr>
                </a:tc>
                <a:extLst>
                  <a:ext uri="{0D108BD9-81ED-4DB2-BD59-A6C34878D82A}">
                    <a16:rowId xmlns:a16="http://schemas.microsoft.com/office/drawing/2014/main" val="10003"/>
                  </a:ext>
                </a:extLst>
              </a:tr>
              <a:tr h="286057">
                <a:tc>
                  <a:txBody>
                    <a:bodyPr/>
                    <a:lstStyle/>
                    <a:p>
                      <a:pPr algn="l" rtl="0" fontAlgn="b"/>
                      <a:r>
                        <a:rPr lang="en-GB" sz="1800" b="0" i="0" u="none" strike="noStrike">
                          <a:solidFill>
                            <a:srgbClr val="000000"/>
                          </a:solidFill>
                          <a:latin typeface="Calibri"/>
                        </a:rPr>
                        <a:t>Refreshment Equipment</a:t>
                      </a:r>
                    </a:p>
                  </a:txBody>
                  <a:tcPr marL="6412" marR="6412" marT="6412" marB="0" anchor="b">
                    <a:lnL>
                      <a:noFill/>
                    </a:lnL>
                    <a:lnR>
                      <a:noFill/>
                    </a:lnR>
                    <a:lnT>
                      <a:noFill/>
                    </a:lnT>
                    <a:lnB>
                      <a:noFill/>
                    </a:lnB>
                  </a:tcPr>
                </a:tc>
                <a:tc>
                  <a:txBody>
                    <a:bodyPr/>
                    <a:lstStyle/>
                    <a:p>
                      <a:pPr algn="l" rtl="0" fontAlgn="b"/>
                      <a:r>
                        <a:rPr lang="en-GB" sz="1800" b="0" i="0" u="none" strike="noStrike">
                          <a:solidFill>
                            <a:srgbClr val="000000"/>
                          </a:solidFill>
                          <a:latin typeface="Calibri"/>
                        </a:rPr>
                        <a:t>£100</a:t>
                      </a:r>
                    </a:p>
                  </a:txBody>
                  <a:tcPr marL="6412" marR="6412" marT="6412" marB="0" anchor="b">
                    <a:lnL>
                      <a:noFill/>
                    </a:lnL>
                    <a:lnR>
                      <a:noFill/>
                    </a:lnR>
                    <a:lnT>
                      <a:noFill/>
                    </a:lnT>
                    <a:lnB>
                      <a:noFill/>
                    </a:lnB>
                  </a:tcPr>
                </a:tc>
                <a:extLst>
                  <a:ext uri="{0D108BD9-81ED-4DB2-BD59-A6C34878D82A}">
                    <a16:rowId xmlns:a16="http://schemas.microsoft.com/office/drawing/2014/main" val="10004"/>
                  </a:ext>
                </a:extLst>
              </a:tr>
              <a:tr h="286057">
                <a:tc>
                  <a:txBody>
                    <a:bodyPr/>
                    <a:lstStyle/>
                    <a:p>
                      <a:pPr algn="l" rtl="0" fontAlgn="b"/>
                      <a:r>
                        <a:rPr lang="en-GB" sz="1800" b="0" i="0" u="none" strike="noStrike">
                          <a:solidFill>
                            <a:srgbClr val="000000"/>
                          </a:solidFill>
                          <a:latin typeface="Calibri"/>
                        </a:rPr>
                        <a:t>Computer Hardware/Software</a:t>
                      </a:r>
                    </a:p>
                  </a:txBody>
                  <a:tcPr marL="6412" marR="6412" marT="6412" marB="0" anchor="b">
                    <a:lnL>
                      <a:noFill/>
                    </a:lnL>
                    <a:lnR>
                      <a:noFill/>
                    </a:lnR>
                    <a:lnT>
                      <a:noFill/>
                    </a:lnT>
                    <a:lnB>
                      <a:noFill/>
                    </a:lnB>
                  </a:tcPr>
                </a:tc>
                <a:tc>
                  <a:txBody>
                    <a:bodyPr/>
                    <a:lstStyle/>
                    <a:p>
                      <a:pPr algn="l" rtl="0" fontAlgn="b"/>
                      <a:r>
                        <a:rPr lang="en-GB" sz="1800" b="0" i="0" u="none" strike="noStrike">
                          <a:solidFill>
                            <a:srgbClr val="000000"/>
                          </a:solidFill>
                          <a:latin typeface="Calibri"/>
                        </a:rPr>
                        <a:t>£18  </a:t>
                      </a:r>
                    </a:p>
                  </a:txBody>
                  <a:tcPr marL="6412" marR="6412" marT="6412" marB="0" anchor="b">
                    <a:lnL>
                      <a:noFill/>
                    </a:lnL>
                    <a:lnR>
                      <a:noFill/>
                    </a:lnR>
                    <a:lnT>
                      <a:noFill/>
                    </a:lnT>
                    <a:lnB>
                      <a:noFill/>
                    </a:lnB>
                  </a:tcPr>
                </a:tc>
                <a:extLst>
                  <a:ext uri="{0D108BD9-81ED-4DB2-BD59-A6C34878D82A}">
                    <a16:rowId xmlns:a16="http://schemas.microsoft.com/office/drawing/2014/main" val="10005"/>
                  </a:ext>
                </a:extLst>
              </a:tr>
              <a:tr h="286057">
                <a:tc>
                  <a:txBody>
                    <a:bodyPr/>
                    <a:lstStyle/>
                    <a:p>
                      <a:pPr algn="l" rtl="0" fontAlgn="b"/>
                      <a:r>
                        <a:rPr lang="en-GB" sz="1800" b="0" i="0" u="none" strike="noStrike">
                          <a:solidFill>
                            <a:srgbClr val="000000"/>
                          </a:solidFill>
                          <a:latin typeface="Calibri"/>
                        </a:rPr>
                        <a:t>Telephone/Internet Setup</a:t>
                      </a:r>
                    </a:p>
                  </a:txBody>
                  <a:tcPr marL="6412" marR="6412" marT="6412" marB="0" anchor="b">
                    <a:lnL>
                      <a:noFill/>
                    </a:lnL>
                    <a:lnR>
                      <a:noFill/>
                    </a:lnR>
                    <a:lnT>
                      <a:noFill/>
                    </a:lnT>
                    <a:lnB>
                      <a:noFill/>
                    </a:lnB>
                  </a:tcPr>
                </a:tc>
                <a:tc>
                  <a:txBody>
                    <a:bodyPr/>
                    <a:lstStyle/>
                    <a:p>
                      <a:pPr algn="l" rtl="0" fontAlgn="b"/>
                      <a:r>
                        <a:rPr lang="en-GB" sz="1800" b="0" i="0" u="none" strike="noStrike">
                          <a:solidFill>
                            <a:srgbClr val="000000"/>
                          </a:solidFill>
                          <a:latin typeface="Calibri"/>
                        </a:rPr>
                        <a:t>£60  </a:t>
                      </a:r>
                    </a:p>
                  </a:txBody>
                  <a:tcPr marL="6412" marR="6412" marT="6412" marB="0" anchor="b">
                    <a:lnL>
                      <a:noFill/>
                    </a:lnL>
                    <a:lnR>
                      <a:noFill/>
                    </a:lnR>
                    <a:lnT>
                      <a:noFill/>
                    </a:lnT>
                    <a:lnB>
                      <a:noFill/>
                    </a:lnB>
                  </a:tcPr>
                </a:tc>
                <a:extLst>
                  <a:ext uri="{0D108BD9-81ED-4DB2-BD59-A6C34878D82A}">
                    <a16:rowId xmlns:a16="http://schemas.microsoft.com/office/drawing/2014/main" val="10006"/>
                  </a:ext>
                </a:extLst>
              </a:tr>
              <a:tr h="286057">
                <a:tc>
                  <a:txBody>
                    <a:bodyPr/>
                    <a:lstStyle/>
                    <a:p>
                      <a:pPr algn="l" rtl="0" fontAlgn="b"/>
                      <a:r>
                        <a:rPr lang="en-GB" sz="1800" b="0" i="0" u="none" strike="noStrike" dirty="0">
                          <a:solidFill>
                            <a:srgbClr val="000000"/>
                          </a:solidFill>
                          <a:latin typeface="Calibri"/>
                        </a:rPr>
                        <a:t>Office Insurance</a:t>
                      </a:r>
                    </a:p>
                  </a:txBody>
                  <a:tcPr marL="6412" marR="6412" marT="6412" marB="0" anchor="b">
                    <a:lnL>
                      <a:noFill/>
                    </a:lnL>
                    <a:lnR>
                      <a:noFill/>
                    </a:lnR>
                    <a:lnT>
                      <a:noFill/>
                    </a:lnT>
                    <a:lnB>
                      <a:noFill/>
                    </a:lnB>
                  </a:tcPr>
                </a:tc>
                <a:tc>
                  <a:txBody>
                    <a:bodyPr/>
                    <a:lstStyle/>
                    <a:p>
                      <a:pPr algn="l" rtl="0" fontAlgn="b"/>
                      <a:r>
                        <a:rPr lang="en-GB" sz="1800" b="0" i="0" u="none" strike="noStrike">
                          <a:solidFill>
                            <a:srgbClr val="000000"/>
                          </a:solidFill>
                          <a:latin typeface="Calibri"/>
                        </a:rPr>
                        <a:t>£30  </a:t>
                      </a:r>
                    </a:p>
                  </a:txBody>
                  <a:tcPr marL="6412" marR="6412" marT="6412" marB="0" anchor="b">
                    <a:lnL>
                      <a:noFill/>
                    </a:lnL>
                    <a:lnR>
                      <a:noFill/>
                    </a:lnR>
                    <a:lnT>
                      <a:noFill/>
                    </a:lnT>
                    <a:lnB>
                      <a:noFill/>
                    </a:lnB>
                  </a:tcPr>
                </a:tc>
                <a:extLst>
                  <a:ext uri="{0D108BD9-81ED-4DB2-BD59-A6C34878D82A}">
                    <a16:rowId xmlns:a16="http://schemas.microsoft.com/office/drawing/2014/main" val="10007"/>
                  </a:ext>
                </a:extLst>
              </a:tr>
              <a:tr h="286057">
                <a:tc>
                  <a:txBody>
                    <a:bodyPr/>
                    <a:lstStyle/>
                    <a:p>
                      <a:pPr algn="l" rtl="0" fontAlgn="b"/>
                      <a:r>
                        <a:rPr lang="en-GB" sz="1800" b="0" i="0" u="none" strike="noStrike">
                          <a:solidFill>
                            <a:srgbClr val="000000"/>
                          </a:solidFill>
                          <a:latin typeface="Calibri"/>
                        </a:rPr>
                        <a:t>Mobile Van Insurance</a:t>
                      </a:r>
                    </a:p>
                  </a:txBody>
                  <a:tcPr marL="6412" marR="6412" marT="6412" marB="0" anchor="b">
                    <a:lnL>
                      <a:noFill/>
                    </a:lnL>
                    <a:lnR>
                      <a:noFill/>
                    </a:lnR>
                    <a:lnT>
                      <a:noFill/>
                    </a:lnT>
                    <a:lnB>
                      <a:noFill/>
                    </a:lnB>
                  </a:tcPr>
                </a:tc>
                <a:tc>
                  <a:txBody>
                    <a:bodyPr/>
                    <a:lstStyle/>
                    <a:p>
                      <a:pPr algn="l" rtl="0" fontAlgn="b"/>
                      <a:r>
                        <a:rPr lang="en-GB" sz="1800" b="0" i="0" u="none" strike="noStrike">
                          <a:solidFill>
                            <a:srgbClr val="000000"/>
                          </a:solidFill>
                          <a:latin typeface="Calibri"/>
                        </a:rPr>
                        <a:t>£150  </a:t>
                      </a:r>
                    </a:p>
                  </a:txBody>
                  <a:tcPr marL="6412" marR="6412" marT="6412" marB="0" anchor="b">
                    <a:lnL>
                      <a:noFill/>
                    </a:lnL>
                    <a:lnR>
                      <a:noFill/>
                    </a:lnR>
                    <a:lnT>
                      <a:noFill/>
                    </a:lnT>
                    <a:lnB>
                      <a:noFill/>
                    </a:lnB>
                  </a:tcPr>
                </a:tc>
                <a:extLst>
                  <a:ext uri="{0D108BD9-81ED-4DB2-BD59-A6C34878D82A}">
                    <a16:rowId xmlns:a16="http://schemas.microsoft.com/office/drawing/2014/main" val="10008"/>
                  </a:ext>
                </a:extLst>
              </a:tr>
              <a:tr h="286057">
                <a:tc>
                  <a:txBody>
                    <a:bodyPr/>
                    <a:lstStyle/>
                    <a:p>
                      <a:pPr algn="l" rtl="0" fontAlgn="b"/>
                      <a:r>
                        <a:rPr lang="en-US" sz="1800" b="0" i="0" u="none" strike="noStrike">
                          <a:solidFill>
                            <a:srgbClr val="000000"/>
                          </a:solidFill>
                          <a:latin typeface="Calibri"/>
                        </a:rPr>
                        <a:t>Utility connections (Electricity, gas, water)</a:t>
                      </a:r>
                    </a:p>
                  </a:txBody>
                  <a:tcPr marL="6412" marR="6412" marT="6412" marB="0" anchor="b">
                    <a:lnL>
                      <a:noFill/>
                    </a:lnL>
                    <a:lnR>
                      <a:noFill/>
                    </a:lnR>
                    <a:lnT>
                      <a:noFill/>
                    </a:lnT>
                    <a:lnB>
                      <a:noFill/>
                    </a:lnB>
                  </a:tcPr>
                </a:tc>
                <a:tc>
                  <a:txBody>
                    <a:bodyPr/>
                    <a:lstStyle/>
                    <a:p>
                      <a:pPr algn="l" rtl="0" fontAlgn="b"/>
                      <a:r>
                        <a:rPr lang="en-GB" sz="1800" b="0" i="0" u="none" strike="noStrike">
                          <a:solidFill>
                            <a:srgbClr val="000000"/>
                          </a:solidFill>
                          <a:latin typeface="Calibri"/>
                        </a:rPr>
                        <a:t>£150  </a:t>
                      </a:r>
                    </a:p>
                  </a:txBody>
                  <a:tcPr marL="6412" marR="6412" marT="6412" marB="0" anchor="b">
                    <a:lnL>
                      <a:noFill/>
                    </a:lnL>
                    <a:lnR>
                      <a:noFill/>
                    </a:lnR>
                    <a:lnT>
                      <a:noFill/>
                    </a:lnT>
                    <a:lnB>
                      <a:noFill/>
                    </a:lnB>
                  </a:tcPr>
                </a:tc>
                <a:extLst>
                  <a:ext uri="{0D108BD9-81ED-4DB2-BD59-A6C34878D82A}">
                    <a16:rowId xmlns:a16="http://schemas.microsoft.com/office/drawing/2014/main" val="10009"/>
                  </a:ext>
                </a:extLst>
              </a:tr>
              <a:tr h="286057">
                <a:tc>
                  <a:txBody>
                    <a:bodyPr/>
                    <a:lstStyle/>
                    <a:p>
                      <a:pPr algn="l" rtl="0" fontAlgn="b"/>
                      <a:r>
                        <a:rPr lang="en-GB" sz="1800" b="0" i="0" u="none" strike="noStrike">
                          <a:solidFill>
                            <a:srgbClr val="000000"/>
                          </a:solidFill>
                          <a:latin typeface="Calibri"/>
                        </a:rPr>
                        <a:t>Website Domain</a:t>
                      </a:r>
                    </a:p>
                  </a:txBody>
                  <a:tcPr marL="6412" marR="6412" marT="6412" marB="0" anchor="b">
                    <a:lnL>
                      <a:noFill/>
                    </a:lnL>
                    <a:lnR>
                      <a:noFill/>
                    </a:lnR>
                    <a:lnT>
                      <a:noFill/>
                    </a:lnT>
                    <a:lnB>
                      <a:noFill/>
                    </a:lnB>
                  </a:tcPr>
                </a:tc>
                <a:tc>
                  <a:txBody>
                    <a:bodyPr/>
                    <a:lstStyle/>
                    <a:p>
                      <a:pPr algn="l" rtl="0" fontAlgn="b"/>
                      <a:r>
                        <a:rPr lang="en-GB" sz="1800" b="0" i="0" u="none" strike="noStrike">
                          <a:solidFill>
                            <a:srgbClr val="000000"/>
                          </a:solidFill>
                          <a:latin typeface="Calibri"/>
                        </a:rPr>
                        <a:t>£10  </a:t>
                      </a:r>
                    </a:p>
                  </a:txBody>
                  <a:tcPr marL="6412" marR="6412" marT="6412" marB="0" anchor="b">
                    <a:lnL>
                      <a:noFill/>
                    </a:lnL>
                    <a:lnR>
                      <a:noFill/>
                    </a:lnR>
                    <a:lnT>
                      <a:noFill/>
                    </a:lnT>
                    <a:lnB>
                      <a:noFill/>
                    </a:lnB>
                  </a:tcPr>
                </a:tc>
                <a:extLst>
                  <a:ext uri="{0D108BD9-81ED-4DB2-BD59-A6C34878D82A}">
                    <a16:rowId xmlns:a16="http://schemas.microsoft.com/office/drawing/2014/main" val="10010"/>
                  </a:ext>
                </a:extLst>
              </a:tr>
              <a:tr h="286057">
                <a:tc>
                  <a:txBody>
                    <a:bodyPr/>
                    <a:lstStyle/>
                    <a:p>
                      <a:pPr algn="l" fontAlgn="b"/>
                      <a:r>
                        <a:rPr lang="en-GB" sz="1800" b="0" i="0" u="none" strike="noStrike">
                          <a:solidFill>
                            <a:srgbClr val="000000"/>
                          </a:solidFill>
                          <a:latin typeface="Calibri"/>
                        </a:rPr>
                        <a:t>Miscellaneous Expenses</a:t>
                      </a:r>
                    </a:p>
                  </a:txBody>
                  <a:tcPr marL="6412" marR="6412" marT="6412" marB="0" anchor="b">
                    <a:lnL>
                      <a:noFill/>
                    </a:lnL>
                    <a:lnR>
                      <a:noFill/>
                    </a:lnR>
                    <a:lnT>
                      <a:noFill/>
                    </a:lnT>
                    <a:lnB>
                      <a:noFill/>
                    </a:lnB>
                  </a:tcPr>
                </a:tc>
                <a:tc>
                  <a:txBody>
                    <a:bodyPr/>
                    <a:lstStyle/>
                    <a:p>
                      <a:pPr algn="l" rtl="0" fontAlgn="b"/>
                      <a:r>
                        <a:rPr lang="en-GB" sz="1800" b="0" i="0" u="none" strike="noStrike">
                          <a:solidFill>
                            <a:srgbClr val="000000"/>
                          </a:solidFill>
                          <a:latin typeface="Calibri"/>
                        </a:rPr>
                        <a:t>£150  </a:t>
                      </a:r>
                    </a:p>
                  </a:txBody>
                  <a:tcPr marL="6412" marR="6412" marT="6412" marB="0" anchor="b">
                    <a:lnL>
                      <a:noFill/>
                    </a:lnL>
                    <a:lnR>
                      <a:noFill/>
                    </a:lnR>
                    <a:lnT>
                      <a:noFill/>
                    </a:lnT>
                    <a:lnB>
                      <a:noFill/>
                    </a:lnB>
                  </a:tcPr>
                </a:tc>
                <a:extLst>
                  <a:ext uri="{0D108BD9-81ED-4DB2-BD59-A6C34878D82A}">
                    <a16:rowId xmlns:a16="http://schemas.microsoft.com/office/drawing/2014/main" val="10011"/>
                  </a:ext>
                </a:extLst>
              </a:tr>
              <a:tr h="286057">
                <a:tc>
                  <a:txBody>
                    <a:bodyPr/>
                    <a:lstStyle/>
                    <a:p>
                      <a:pPr algn="l" rtl="0" fontAlgn="b"/>
                      <a:r>
                        <a:rPr lang="en-GB" sz="1800" b="1" i="0" u="none" strike="noStrike">
                          <a:solidFill>
                            <a:srgbClr val="000000"/>
                          </a:solidFill>
                          <a:latin typeface="Calibri"/>
                        </a:rPr>
                        <a:t>Salaries for Employees</a:t>
                      </a:r>
                    </a:p>
                  </a:txBody>
                  <a:tcPr marL="6412" marR="6412" marT="6412" marB="0" anchor="b">
                    <a:lnL>
                      <a:noFill/>
                    </a:lnL>
                    <a:lnR>
                      <a:noFill/>
                    </a:lnR>
                    <a:lnT>
                      <a:noFill/>
                    </a:lnT>
                    <a:lnB>
                      <a:noFill/>
                    </a:lnB>
                  </a:tcPr>
                </a:tc>
                <a:tc>
                  <a:txBody>
                    <a:bodyPr/>
                    <a:lstStyle/>
                    <a:p>
                      <a:pPr algn="l" rtl="0" fontAlgn="b"/>
                      <a:endParaRPr lang="en-GB" sz="1800" b="0" i="0" u="none" strike="noStrike">
                        <a:solidFill>
                          <a:srgbClr val="000000"/>
                        </a:solidFill>
                        <a:latin typeface="Calibri"/>
                      </a:endParaRPr>
                    </a:p>
                  </a:txBody>
                  <a:tcPr marL="6412" marR="6412" marT="6412" marB="0" anchor="b">
                    <a:lnL>
                      <a:noFill/>
                    </a:lnL>
                    <a:lnR>
                      <a:noFill/>
                    </a:lnR>
                    <a:lnT>
                      <a:noFill/>
                    </a:lnT>
                    <a:lnB>
                      <a:noFill/>
                    </a:lnB>
                  </a:tcPr>
                </a:tc>
                <a:extLst>
                  <a:ext uri="{0D108BD9-81ED-4DB2-BD59-A6C34878D82A}">
                    <a16:rowId xmlns:a16="http://schemas.microsoft.com/office/drawing/2014/main" val="10012"/>
                  </a:ext>
                </a:extLst>
              </a:tr>
              <a:tr h="286057">
                <a:tc>
                  <a:txBody>
                    <a:bodyPr/>
                    <a:lstStyle/>
                    <a:p>
                      <a:pPr algn="l" rtl="0" fontAlgn="b"/>
                      <a:r>
                        <a:rPr lang="en-GB" sz="1800" b="0" i="0" u="none" strike="noStrike">
                          <a:solidFill>
                            <a:srgbClr val="000000"/>
                          </a:solidFill>
                          <a:latin typeface="Calibri"/>
                        </a:rPr>
                        <a:t>Manager</a:t>
                      </a:r>
                    </a:p>
                  </a:txBody>
                  <a:tcPr marL="6412" marR="6412" marT="6412" marB="0" anchor="b">
                    <a:lnL>
                      <a:noFill/>
                    </a:lnL>
                    <a:lnR>
                      <a:noFill/>
                    </a:lnR>
                    <a:lnT>
                      <a:noFill/>
                    </a:lnT>
                    <a:lnB>
                      <a:noFill/>
                    </a:lnB>
                  </a:tcPr>
                </a:tc>
                <a:tc>
                  <a:txBody>
                    <a:bodyPr/>
                    <a:lstStyle/>
                    <a:p>
                      <a:pPr algn="l" rtl="0" fontAlgn="b"/>
                      <a:r>
                        <a:rPr lang="en-GB" sz="1800" b="0" i="0" u="none" strike="noStrike">
                          <a:solidFill>
                            <a:srgbClr val="000000"/>
                          </a:solidFill>
                          <a:latin typeface="Calibri"/>
                        </a:rPr>
                        <a:t>£2,200  </a:t>
                      </a:r>
                    </a:p>
                  </a:txBody>
                  <a:tcPr marL="6412" marR="6412" marT="6412" marB="0" anchor="b">
                    <a:lnL>
                      <a:noFill/>
                    </a:lnL>
                    <a:lnR>
                      <a:noFill/>
                    </a:lnR>
                    <a:lnT>
                      <a:noFill/>
                    </a:lnT>
                    <a:lnB>
                      <a:noFill/>
                    </a:lnB>
                  </a:tcPr>
                </a:tc>
                <a:extLst>
                  <a:ext uri="{0D108BD9-81ED-4DB2-BD59-A6C34878D82A}">
                    <a16:rowId xmlns:a16="http://schemas.microsoft.com/office/drawing/2014/main" val="10013"/>
                  </a:ext>
                </a:extLst>
              </a:tr>
              <a:tr h="286057">
                <a:tc>
                  <a:txBody>
                    <a:bodyPr/>
                    <a:lstStyle/>
                    <a:p>
                      <a:pPr algn="l" rtl="0" fontAlgn="b"/>
                      <a:r>
                        <a:rPr lang="en-GB" sz="1800" b="0" i="0" u="none" strike="noStrike">
                          <a:solidFill>
                            <a:srgbClr val="000000"/>
                          </a:solidFill>
                          <a:latin typeface="Calibri"/>
                        </a:rPr>
                        <a:t>Customer Services/Admin </a:t>
                      </a:r>
                    </a:p>
                  </a:txBody>
                  <a:tcPr marL="6412" marR="6412" marT="6412" marB="0" anchor="b">
                    <a:lnL>
                      <a:noFill/>
                    </a:lnL>
                    <a:lnR>
                      <a:noFill/>
                    </a:lnR>
                    <a:lnT>
                      <a:noFill/>
                    </a:lnT>
                    <a:lnB>
                      <a:noFill/>
                    </a:lnB>
                  </a:tcPr>
                </a:tc>
                <a:tc>
                  <a:txBody>
                    <a:bodyPr/>
                    <a:lstStyle/>
                    <a:p>
                      <a:pPr algn="l" rtl="0" fontAlgn="b"/>
                      <a:r>
                        <a:rPr lang="en-GB" sz="1800" b="0" i="0" u="none" strike="noStrike">
                          <a:solidFill>
                            <a:srgbClr val="000000"/>
                          </a:solidFill>
                          <a:latin typeface="Calibri"/>
                        </a:rPr>
                        <a:t>£1,500  </a:t>
                      </a:r>
                    </a:p>
                  </a:txBody>
                  <a:tcPr marL="6412" marR="6412" marT="6412" marB="0" anchor="b">
                    <a:lnL>
                      <a:noFill/>
                    </a:lnL>
                    <a:lnR>
                      <a:noFill/>
                    </a:lnR>
                    <a:lnT>
                      <a:noFill/>
                    </a:lnT>
                    <a:lnB>
                      <a:noFill/>
                    </a:lnB>
                  </a:tcPr>
                </a:tc>
                <a:extLst>
                  <a:ext uri="{0D108BD9-81ED-4DB2-BD59-A6C34878D82A}">
                    <a16:rowId xmlns:a16="http://schemas.microsoft.com/office/drawing/2014/main" val="10014"/>
                  </a:ext>
                </a:extLst>
              </a:tr>
              <a:tr h="286057">
                <a:tc>
                  <a:txBody>
                    <a:bodyPr/>
                    <a:lstStyle/>
                    <a:p>
                      <a:pPr algn="l" rtl="0" fontAlgn="b"/>
                      <a:r>
                        <a:rPr lang="en-GB" sz="1800" b="0" i="0" u="none" strike="noStrike">
                          <a:solidFill>
                            <a:srgbClr val="000000"/>
                          </a:solidFill>
                          <a:latin typeface="Calibri"/>
                        </a:rPr>
                        <a:t>Part-time Technician</a:t>
                      </a:r>
                    </a:p>
                  </a:txBody>
                  <a:tcPr marL="6412" marR="6412" marT="6412" marB="0" anchor="b">
                    <a:lnL>
                      <a:noFill/>
                    </a:lnL>
                    <a:lnR>
                      <a:noFill/>
                    </a:lnR>
                    <a:lnT>
                      <a:noFill/>
                    </a:lnT>
                    <a:lnB>
                      <a:noFill/>
                    </a:lnB>
                  </a:tcPr>
                </a:tc>
                <a:tc>
                  <a:txBody>
                    <a:bodyPr/>
                    <a:lstStyle/>
                    <a:p>
                      <a:pPr algn="l" rtl="0" fontAlgn="b"/>
                      <a:r>
                        <a:rPr lang="en-GB" sz="1800" b="0" i="0" u="none" strike="noStrike">
                          <a:solidFill>
                            <a:srgbClr val="000000"/>
                          </a:solidFill>
                          <a:latin typeface="Calibri"/>
                        </a:rPr>
                        <a:t>£1,000  </a:t>
                      </a:r>
                    </a:p>
                  </a:txBody>
                  <a:tcPr marL="6412" marR="6412" marT="6412" marB="0" anchor="b">
                    <a:lnL>
                      <a:noFill/>
                    </a:lnL>
                    <a:lnR>
                      <a:noFill/>
                    </a:lnR>
                    <a:lnT>
                      <a:noFill/>
                    </a:lnT>
                    <a:lnB>
                      <a:noFill/>
                    </a:lnB>
                  </a:tcPr>
                </a:tc>
                <a:extLst>
                  <a:ext uri="{0D108BD9-81ED-4DB2-BD59-A6C34878D82A}">
                    <a16:rowId xmlns:a16="http://schemas.microsoft.com/office/drawing/2014/main" val="10015"/>
                  </a:ext>
                </a:extLst>
              </a:tr>
              <a:tr h="286057">
                <a:tc>
                  <a:txBody>
                    <a:bodyPr/>
                    <a:lstStyle/>
                    <a:p>
                      <a:pPr algn="l" rtl="0" fontAlgn="b"/>
                      <a:r>
                        <a:rPr lang="en-GB" sz="1800" b="0" i="0" u="none" strike="noStrike">
                          <a:solidFill>
                            <a:srgbClr val="000000"/>
                          </a:solidFill>
                          <a:latin typeface="Calibri"/>
                        </a:rPr>
                        <a:t>Part-Time Content Creator</a:t>
                      </a:r>
                    </a:p>
                  </a:txBody>
                  <a:tcPr marL="6412" marR="6412" marT="6412" marB="0" anchor="b">
                    <a:lnL>
                      <a:noFill/>
                    </a:lnL>
                    <a:lnR>
                      <a:noFill/>
                    </a:lnR>
                    <a:lnT>
                      <a:noFill/>
                    </a:lnT>
                    <a:lnB>
                      <a:noFill/>
                    </a:lnB>
                  </a:tcPr>
                </a:tc>
                <a:tc>
                  <a:txBody>
                    <a:bodyPr/>
                    <a:lstStyle/>
                    <a:p>
                      <a:pPr algn="l" rtl="0" fontAlgn="b"/>
                      <a:r>
                        <a:rPr lang="en-GB" sz="1800" b="0" i="0" u="none" strike="noStrike">
                          <a:solidFill>
                            <a:srgbClr val="000000"/>
                          </a:solidFill>
                          <a:latin typeface="Calibri"/>
                        </a:rPr>
                        <a:t>£1,200  </a:t>
                      </a:r>
                    </a:p>
                  </a:txBody>
                  <a:tcPr marL="6412" marR="6412" marT="6412" marB="0" anchor="b">
                    <a:lnL>
                      <a:noFill/>
                    </a:lnL>
                    <a:lnR>
                      <a:noFill/>
                    </a:lnR>
                    <a:lnT>
                      <a:noFill/>
                    </a:lnT>
                    <a:lnB>
                      <a:noFill/>
                    </a:lnB>
                  </a:tcPr>
                </a:tc>
                <a:extLst>
                  <a:ext uri="{0D108BD9-81ED-4DB2-BD59-A6C34878D82A}">
                    <a16:rowId xmlns:a16="http://schemas.microsoft.com/office/drawing/2014/main" val="10016"/>
                  </a:ext>
                </a:extLst>
              </a:tr>
              <a:tr h="317115">
                <a:tc>
                  <a:txBody>
                    <a:bodyPr/>
                    <a:lstStyle/>
                    <a:p>
                      <a:pPr algn="l" rtl="0" fontAlgn="b"/>
                      <a:r>
                        <a:rPr lang="en-GB" sz="2000" b="1" i="0" u="none" strike="noStrike" dirty="0">
                          <a:solidFill>
                            <a:srgbClr val="000000"/>
                          </a:solidFill>
                          <a:latin typeface="Calibri"/>
                        </a:rPr>
                        <a:t>Total  Fixed Cost                                                           </a:t>
                      </a:r>
                      <a:r>
                        <a:rPr lang="en-GB" sz="2000" b="1" i="0" u="none" strike="noStrike" baseline="0" dirty="0">
                          <a:solidFill>
                            <a:srgbClr val="000000"/>
                          </a:solidFill>
                          <a:latin typeface="Calibri"/>
                        </a:rPr>
                        <a:t>  </a:t>
                      </a:r>
                      <a:r>
                        <a:rPr lang="en-GB" sz="2000" b="1" i="0" u="none" strike="noStrike" dirty="0">
                          <a:solidFill>
                            <a:srgbClr val="000000"/>
                          </a:solidFill>
                          <a:latin typeface="Calibri"/>
                        </a:rPr>
                        <a:t>=</a:t>
                      </a:r>
                      <a:r>
                        <a:rPr lang="en-GB" sz="1800" b="0" i="0" u="none" strike="noStrike" dirty="0">
                          <a:solidFill>
                            <a:srgbClr val="000000"/>
                          </a:solidFill>
                          <a:latin typeface="Calibri"/>
                        </a:rPr>
                        <a:t>  </a:t>
                      </a:r>
                      <a:endParaRPr lang="en-GB" sz="2000" b="1" i="0" u="none" strike="noStrike" dirty="0">
                        <a:solidFill>
                          <a:srgbClr val="000000"/>
                        </a:solidFill>
                        <a:latin typeface="Calibri"/>
                      </a:endParaRPr>
                    </a:p>
                  </a:txBody>
                  <a:tcPr marL="6412" marR="6412" marT="6412" marB="0" anchor="b">
                    <a:lnL>
                      <a:noFill/>
                    </a:lnL>
                    <a:lnR>
                      <a:noFill/>
                    </a:lnR>
                    <a:lnT>
                      <a:noFill/>
                    </a:lnT>
                    <a:lnB>
                      <a:noFill/>
                    </a:lnB>
                  </a:tcPr>
                </a:tc>
                <a:tc>
                  <a:txBody>
                    <a:bodyPr/>
                    <a:lstStyle/>
                    <a:p>
                      <a:pPr algn="l" rtl="0" fontAlgn="b"/>
                      <a:r>
                        <a:rPr lang="en-GB" sz="2000" b="1" i="0" u="none" strike="noStrike" dirty="0">
                          <a:solidFill>
                            <a:srgbClr val="000000"/>
                          </a:solidFill>
                          <a:latin typeface="Calibri"/>
                        </a:rPr>
                        <a:t>£7,868  </a:t>
                      </a:r>
                    </a:p>
                  </a:txBody>
                  <a:tcPr marL="6412" marR="6412" marT="6412" marB="0" anchor="b">
                    <a:lnL>
                      <a:noFill/>
                    </a:lnL>
                    <a:lnR>
                      <a:noFill/>
                    </a:lnR>
                    <a:lnT>
                      <a:noFill/>
                    </a:lnT>
                    <a:lnB>
                      <a:noFill/>
                    </a:lnB>
                  </a:tcPr>
                </a:tc>
                <a:extLst>
                  <a:ext uri="{0D108BD9-81ED-4DB2-BD59-A6C34878D82A}">
                    <a16:rowId xmlns:a16="http://schemas.microsoft.com/office/drawing/2014/main" val="10017"/>
                  </a:ext>
                </a:extLst>
              </a:tr>
            </a:tbl>
          </a:graphicData>
        </a:graphic>
      </p:graphicFrame>
      <p:sp>
        <p:nvSpPr>
          <p:cNvPr id="3" name="Rectangle 2"/>
          <p:cNvSpPr/>
          <p:nvPr/>
        </p:nvSpPr>
        <p:spPr>
          <a:xfrm>
            <a:off x="609600" y="496669"/>
            <a:ext cx="8001000" cy="646331"/>
          </a:xfrm>
          <a:prstGeom prst="rect">
            <a:avLst/>
          </a:prstGeom>
        </p:spPr>
        <p:txBody>
          <a:bodyPr wrap="square">
            <a:spAutoFit/>
          </a:bodyPr>
          <a:lstStyle/>
          <a:p>
            <a:pPr algn="ctr"/>
            <a:r>
              <a:rPr lang="en-US" altLang="ko-KR" sz="3600" b="1" dirty="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glow rad="63500">
                    <a:schemeClr val="accent5">
                      <a:satMod val="175000"/>
                      <a:alpha val="40000"/>
                    </a:schemeClr>
                  </a:glow>
                  <a:outerShdw blurRad="50800" algn="tl" rotWithShape="0">
                    <a:srgbClr val="000000"/>
                  </a:outerShdw>
                </a:effectLst>
                <a:latin typeface="Aharoni" pitchFamily="2" charset="-79"/>
                <a:cs typeface="Aharoni" pitchFamily="2" charset="-79"/>
                <a:sym typeface="+mn-ea"/>
              </a:rPr>
              <a:t>FIXED MONTHLY COST</a:t>
            </a:r>
            <a:endParaRPr lang="en-GB" altLang="ko-KR" sz="3600" b="1" dirty="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glow rad="63500">
                  <a:schemeClr val="accent5">
                    <a:satMod val="175000"/>
                    <a:alpha val="40000"/>
                  </a:schemeClr>
                </a:glow>
                <a:outerShdw blurRad="50800" algn="tl" rotWithShape="0">
                  <a:srgbClr val="000000"/>
                </a:outerShdw>
              </a:effectLst>
              <a:latin typeface="Aharoni" pitchFamily="2" charset="-79"/>
              <a:cs typeface="Aharoni" pitchFamily="2" charset="-79"/>
              <a:sym typeface="+mn-ea"/>
            </a:endParaRPr>
          </a:p>
        </p:txBody>
      </p:sp>
      <p:pic>
        <p:nvPicPr>
          <p:cNvPr id="5" name="Audio 4">
            <a:hlinkClick r:id="" action="ppaction://media"/>
            <a:extLst>
              <a:ext uri="{FF2B5EF4-FFF2-40B4-BE49-F238E27FC236}">
                <a16:creationId xmlns:a16="http://schemas.microsoft.com/office/drawing/2014/main" id="{9B8CF266-9094-4631-8B62-FCD10BB69C8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382000" y="6096000"/>
            <a:ext cx="609600" cy="609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15757"/>
    </mc:Choice>
    <mc:Fallback>
      <p:transition spd="slow" advTm="1575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477000" y="6248400"/>
            <a:ext cx="2336730" cy="369332"/>
          </a:xfrm>
          <a:prstGeom prst="rect">
            <a:avLst/>
          </a:prstGeom>
        </p:spPr>
        <p:txBody>
          <a:bodyPr wrap="none">
            <a:spAutoFit/>
          </a:bodyPr>
          <a:lstStyle/>
          <a:p>
            <a:r>
              <a:rPr lang="en-GB" dirty="0"/>
              <a:t>(</a:t>
            </a:r>
            <a:r>
              <a:rPr lang="en-GB" dirty="0" err="1"/>
              <a:t>Tsorakidis</a:t>
            </a:r>
            <a:r>
              <a:rPr lang="en-GB" dirty="0"/>
              <a:t> et al., 2014)</a:t>
            </a:r>
          </a:p>
        </p:txBody>
      </p:sp>
      <p:sp>
        <p:nvSpPr>
          <p:cNvPr id="4" name="Rectangle 3"/>
          <p:cNvSpPr/>
          <p:nvPr/>
        </p:nvSpPr>
        <p:spPr>
          <a:xfrm>
            <a:off x="533400" y="1066800"/>
            <a:ext cx="8001000" cy="1261884"/>
          </a:xfrm>
          <a:prstGeom prst="rect">
            <a:avLst/>
          </a:prstGeom>
        </p:spPr>
        <p:txBody>
          <a:bodyPr wrap="square">
            <a:spAutoFit/>
          </a:bodyPr>
          <a:lstStyle/>
          <a:p>
            <a:pPr algn="ctr"/>
            <a:r>
              <a:rPr lang="en-US" altLang="ko-KR" sz="4000" b="1" dirty="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glow rad="63500">
                    <a:schemeClr val="accent5">
                      <a:satMod val="175000"/>
                      <a:alpha val="40000"/>
                    </a:schemeClr>
                  </a:glow>
                  <a:outerShdw blurRad="50800" algn="tl" rotWithShape="0">
                    <a:srgbClr val="000000"/>
                  </a:outerShdw>
                </a:effectLst>
                <a:latin typeface="Aharoni" pitchFamily="2" charset="-79"/>
                <a:cs typeface="Aharoni" pitchFamily="2" charset="-79"/>
                <a:sym typeface="+mn-ea"/>
              </a:rPr>
              <a:t>BREAK-EVEN POINT</a:t>
            </a:r>
          </a:p>
          <a:p>
            <a:pPr algn="ctr"/>
            <a:endParaRPr lang="en-GB" altLang="ko-KR" sz="3600" b="1" dirty="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glow rad="63500">
                  <a:schemeClr val="accent5">
                    <a:satMod val="175000"/>
                    <a:alpha val="40000"/>
                  </a:schemeClr>
                </a:glow>
                <a:outerShdw blurRad="50800" algn="tl" rotWithShape="0">
                  <a:srgbClr val="000000"/>
                </a:outerShdw>
              </a:effectLst>
              <a:latin typeface="Aharoni" pitchFamily="2" charset="-79"/>
              <a:cs typeface="Aharoni" pitchFamily="2" charset="-79"/>
              <a:sym typeface="+mn-ea"/>
            </a:endParaRPr>
          </a:p>
        </p:txBody>
      </p:sp>
      <p:sp>
        <p:nvSpPr>
          <p:cNvPr id="5" name="Rectangle 4"/>
          <p:cNvSpPr/>
          <p:nvPr/>
        </p:nvSpPr>
        <p:spPr>
          <a:xfrm>
            <a:off x="304800" y="2133600"/>
            <a:ext cx="8458200" cy="2677656"/>
          </a:xfrm>
          <a:prstGeom prst="rect">
            <a:avLst/>
          </a:prstGeom>
        </p:spPr>
        <p:txBody>
          <a:bodyPr wrap="square">
            <a:spAutoFit/>
          </a:bodyPr>
          <a:lstStyle/>
          <a:p>
            <a:pPr algn="just">
              <a:lnSpc>
                <a:spcPct val="150000"/>
              </a:lnSpc>
            </a:pPr>
            <a:r>
              <a:rPr lang="en-US" sz="2800" i="1" dirty="0"/>
              <a:t>Break-Even analysis </a:t>
            </a:r>
            <a:r>
              <a:rPr lang="en-US" sz="2800" dirty="0"/>
              <a:t>is used to demonstrate that what is the minimum level of sales that ensure the company will not experience loss or how much can sales be decreased and the company still continue to be profitable.</a:t>
            </a:r>
            <a:endParaRPr lang="en-GB" dirty="0"/>
          </a:p>
        </p:txBody>
      </p:sp>
      <p:pic>
        <p:nvPicPr>
          <p:cNvPr id="46082" name="Picture 2"/>
          <p:cNvPicPr>
            <a:picLocks noChangeAspect="1" noChangeArrowheads="1"/>
          </p:cNvPicPr>
          <p:nvPr/>
        </p:nvPicPr>
        <p:blipFill>
          <a:blip r:embed="rId4"/>
          <a:srcRect/>
          <a:stretch>
            <a:fillRect/>
          </a:stretch>
        </p:blipFill>
        <p:spPr bwMode="auto">
          <a:xfrm>
            <a:off x="1981200" y="4876800"/>
            <a:ext cx="4191000" cy="1323975"/>
          </a:xfrm>
          <a:prstGeom prst="rect">
            <a:avLst/>
          </a:prstGeom>
          <a:noFill/>
          <a:ln w="9525">
            <a:noFill/>
            <a:miter lim="800000"/>
            <a:headEnd/>
            <a:tailEnd/>
          </a:ln>
          <a:effectLst/>
        </p:spPr>
      </p:pic>
      <p:pic>
        <p:nvPicPr>
          <p:cNvPr id="6" name="Audio 5">
            <a:hlinkClick r:id="" action="ppaction://media"/>
            <a:extLst>
              <a:ext uri="{FF2B5EF4-FFF2-40B4-BE49-F238E27FC236}">
                <a16:creationId xmlns:a16="http://schemas.microsoft.com/office/drawing/2014/main" id="{90F9A738-AAA9-44C9-B21E-A4D6B1FA5BC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82000" y="6096000"/>
            <a:ext cx="609600" cy="609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15241"/>
    </mc:Choice>
    <mc:Fallback>
      <p:transition spd="slow" advTm="1524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7108" name="Picture 4"/>
          <p:cNvPicPr>
            <a:picLocks noChangeAspect="1" noChangeArrowheads="1"/>
          </p:cNvPicPr>
          <p:nvPr/>
        </p:nvPicPr>
        <p:blipFill>
          <a:blip r:embed="rId4"/>
          <a:srcRect r="65882"/>
          <a:stretch>
            <a:fillRect/>
          </a:stretch>
        </p:blipFill>
        <p:spPr bwMode="auto">
          <a:xfrm>
            <a:off x="1066800" y="1314450"/>
            <a:ext cx="2209800" cy="1428750"/>
          </a:xfrm>
          <a:prstGeom prst="rect">
            <a:avLst/>
          </a:prstGeom>
          <a:noFill/>
          <a:ln w="9525">
            <a:noFill/>
            <a:miter lim="800000"/>
            <a:headEnd/>
            <a:tailEnd/>
          </a:ln>
          <a:effectLst/>
        </p:spPr>
      </p:pic>
      <p:pic>
        <p:nvPicPr>
          <p:cNvPr id="47109" name="Picture 5"/>
          <p:cNvPicPr>
            <a:picLocks noChangeAspect="1" noChangeArrowheads="1"/>
          </p:cNvPicPr>
          <p:nvPr/>
        </p:nvPicPr>
        <p:blipFill>
          <a:blip r:embed="rId5"/>
          <a:srcRect/>
          <a:stretch>
            <a:fillRect/>
          </a:stretch>
        </p:blipFill>
        <p:spPr bwMode="auto">
          <a:xfrm>
            <a:off x="762000" y="2286000"/>
            <a:ext cx="6243637" cy="1028700"/>
          </a:xfrm>
          <a:prstGeom prst="rect">
            <a:avLst/>
          </a:prstGeom>
          <a:noFill/>
          <a:ln w="9525">
            <a:noFill/>
            <a:miter lim="800000"/>
            <a:headEnd/>
            <a:tailEnd/>
          </a:ln>
          <a:effectLst/>
        </p:spPr>
      </p:pic>
      <p:sp>
        <p:nvSpPr>
          <p:cNvPr id="8" name="Rectangle 7"/>
          <p:cNvSpPr/>
          <p:nvPr/>
        </p:nvSpPr>
        <p:spPr>
          <a:xfrm>
            <a:off x="3352800" y="1771650"/>
            <a:ext cx="4797595" cy="369332"/>
          </a:xfrm>
          <a:prstGeom prst="rect">
            <a:avLst/>
          </a:prstGeom>
        </p:spPr>
        <p:txBody>
          <a:bodyPr wrap="none">
            <a:spAutoFit/>
          </a:bodyPr>
          <a:lstStyle/>
          <a:p>
            <a:r>
              <a:rPr lang="en-US" b="1" dirty="0">
                <a:solidFill>
                  <a:srgbClr val="000000"/>
                </a:solidFill>
                <a:ea typeface="Times New Roman"/>
                <a:cs typeface="Times New Roman"/>
              </a:rPr>
              <a:t>£732 + 1,3321 + 1,732 /3 = £1,265 Per Customer </a:t>
            </a:r>
            <a:endParaRPr lang="en-GB" dirty="0"/>
          </a:p>
        </p:txBody>
      </p:sp>
      <p:sp>
        <p:nvSpPr>
          <p:cNvPr id="9" name="Rectangle 8"/>
          <p:cNvSpPr/>
          <p:nvPr/>
        </p:nvSpPr>
        <p:spPr>
          <a:xfrm>
            <a:off x="5410200" y="2907268"/>
            <a:ext cx="829073" cy="369332"/>
          </a:xfrm>
          <a:prstGeom prst="rect">
            <a:avLst/>
          </a:prstGeom>
        </p:spPr>
        <p:txBody>
          <a:bodyPr wrap="none">
            <a:spAutoFit/>
          </a:bodyPr>
          <a:lstStyle/>
          <a:p>
            <a:r>
              <a:rPr lang="en-US" b="1" dirty="0">
                <a:solidFill>
                  <a:srgbClr val="000000"/>
                </a:solidFill>
                <a:ea typeface="Times New Roman"/>
                <a:cs typeface="Times New Roman"/>
              </a:rPr>
              <a:t>£1,265</a:t>
            </a:r>
            <a:endParaRPr lang="en-GB" dirty="0"/>
          </a:p>
        </p:txBody>
      </p:sp>
      <p:sp>
        <p:nvSpPr>
          <p:cNvPr id="10" name="Rectangle 9"/>
          <p:cNvSpPr/>
          <p:nvPr/>
        </p:nvSpPr>
        <p:spPr>
          <a:xfrm>
            <a:off x="5334000" y="2514600"/>
            <a:ext cx="1051891" cy="369332"/>
          </a:xfrm>
          <a:prstGeom prst="rect">
            <a:avLst/>
          </a:prstGeom>
        </p:spPr>
        <p:txBody>
          <a:bodyPr wrap="none">
            <a:spAutoFit/>
          </a:bodyPr>
          <a:lstStyle/>
          <a:p>
            <a:pPr fontAlgn="b"/>
            <a:r>
              <a:rPr lang="en-GB" b="1" dirty="0">
                <a:solidFill>
                  <a:srgbClr val="000000"/>
                </a:solidFill>
              </a:rPr>
              <a:t> £34,085 </a:t>
            </a:r>
          </a:p>
        </p:txBody>
      </p:sp>
      <p:sp>
        <p:nvSpPr>
          <p:cNvPr id="11" name="Rectangle 10"/>
          <p:cNvSpPr/>
          <p:nvPr/>
        </p:nvSpPr>
        <p:spPr>
          <a:xfrm>
            <a:off x="7010400" y="2667000"/>
            <a:ext cx="1480277" cy="369332"/>
          </a:xfrm>
          <a:prstGeom prst="rect">
            <a:avLst/>
          </a:prstGeom>
        </p:spPr>
        <p:txBody>
          <a:bodyPr wrap="none">
            <a:spAutoFit/>
          </a:bodyPr>
          <a:lstStyle/>
          <a:p>
            <a:r>
              <a:rPr lang="en-US" b="1" dirty="0">
                <a:solidFill>
                  <a:srgbClr val="000000"/>
                </a:solidFill>
                <a:ea typeface="Times New Roman"/>
                <a:cs typeface="Times New Roman"/>
              </a:rPr>
              <a:t>27 Customers</a:t>
            </a:r>
            <a:endParaRPr lang="en-GB" dirty="0"/>
          </a:p>
        </p:txBody>
      </p:sp>
      <p:sp>
        <p:nvSpPr>
          <p:cNvPr id="13" name="Rectangle 12"/>
          <p:cNvSpPr/>
          <p:nvPr/>
        </p:nvSpPr>
        <p:spPr>
          <a:xfrm>
            <a:off x="1371600" y="3581400"/>
            <a:ext cx="6629400" cy="400110"/>
          </a:xfrm>
          <a:prstGeom prst="rect">
            <a:avLst/>
          </a:prstGeom>
        </p:spPr>
        <p:txBody>
          <a:bodyPr wrap="square">
            <a:spAutoFit/>
          </a:bodyPr>
          <a:lstStyle/>
          <a:p>
            <a:pPr fontAlgn="b"/>
            <a:r>
              <a:rPr lang="en-GB" b="1" dirty="0">
                <a:solidFill>
                  <a:srgbClr val="000000"/>
                </a:solidFill>
              </a:rPr>
              <a:t>About </a:t>
            </a:r>
            <a:r>
              <a:rPr lang="en-GB" sz="2000" b="1" dirty="0">
                <a:solidFill>
                  <a:srgbClr val="0070C0"/>
                </a:solidFill>
              </a:rPr>
              <a:t>27 Customers </a:t>
            </a:r>
            <a:r>
              <a:rPr lang="en-GB" b="1" dirty="0">
                <a:solidFill>
                  <a:srgbClr val="000000"/>
                </a:solidFill>
              </a:rPr>
              <a:t>are required to cover Initial Cost/Investment </a:t>
            </a:r>
          </a:p>
        </p:txBody>
      </p:sp>
      <p:sp>
        <p:nvSpPr>
          <p:cNvPr id="14" name="Rectangle 13"/>
          <p:cNvSpPr/>
          <p:nvPr/>
        </p:nvSpPr>
        <p:spPr>
          <a:xfrm>
            <a:off x="1066800" y="762000"/>
            <a:ext cx="7086600" cy="584775"/>
          </a:xfrm>
          <a:prstGeom prst="rect">
            <a:avLst/>
          </a:prstGeom>
        </p:spPr>
        <p:txBody>
          <a:bodyPr wrap="square">
            <a:spAutoFit/>
          </a:bodyPr>
          <a:lstStyle/>
          <a:p>
            <a:pPr algn="ctr" fontAlgn="b"/>
            <a:r>
              <a:rPr lang="en-US" altLang="ko-KR" sz="3200" b="1" dirty="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glow rad="63500">
                    <a:schemeClr val="accent5">
                      <a:satMod val="175000"/>
                      <a:alpha val="40000"/>
                    </a:schemeClr>
                  </a:glow>
                  <a:outerShdw blurRad="50800" algn="tl" rotWithShape="0">
                    <a:srgbClr val="000000"/>
                  </a:outerShdw>
                </a:effectLst>
                <a:latin typeface="Aharoni" pitchFamily="2" charset="-79"/>
                <a:cs typeface="Aharoni" pitchFamily="2" charset="-79"/>
                <a:sym typeface="+mn-ea"/>
              </a:rPr>
              <a:t>BREAK-EVEN POINT</a:t>
            </a:r>
            <a:r>
              <a:rPr lang="en-GB" sz="3200" b="1" dirty="0">
                <a:solidFill>
                  <a:srgbClr val="000000"/>
                </a:solidFill>
              </a:rPr>
              <a:t>   </a:t>
            </a:r>
          </a:p>
        </p:txBody>
      </p:sp>
      <p:pic>
        <p:nvPicPr>
          <p:cNvPr id="8193" name="Picture 1"/>
          <p:cNvPicPr>
            <a:picLocks noChangeAspect="1" noChangeArrowheads="1"/>
          </p:cNvPicPr>
          <p:nvPr/>
        </p:nvPicPr>
        <p:blipFill>
          <a:blip r:embed="rId6"/>
          <a:srcRect/>
          <a:stretch>
            <a:fillRect/>
          </a:stretch>
        </p:blipFill>
        <p:spPr bwMode="auto">
          <a:xfrm>
            <a:off x="1066800" y="4267200"/>
            <a:ext cx="6219825" cy="1352550"/>
          </a:xfrm>
          <a:prstGeom prst="rect">
            <a:avLst/>
          </a:prstGeom>
          <a:noFill/>
          <a:ln w="9525">
            <a:noFill/>
            <a:miter lim="800000"/>
            <a:headEnd/>
            <a:tailEnd/>
          </a:ln>
          <a:effectLst/>
        </p:spPr>
      </p:pic>
      <p:sp>
        <p:nvSpPr>
          <p:cNvPr id="17" name="Rectangle 16"/>
          <p:cNvSpPr/>
          <p:nvPr/>
        </p:nvSpPr>
        <p:spPr>
          <a:xfrm>
            <a:off x="5542129" y="4648200"/>
            <a:ext cx="934871" cy="369332"/>
          </a:xfrm>
          <a:prstGeom prst="rect">
            <a:avLst/>
          </a:prstGeom>
        </p:spPr>
        <p:txBody>
          <a:bodyPr wrap="none">
            <a:spAutoFit/>
          </a:bodyPr>
          <a:lstStyle/>
          <a:p>
            <a:pPr fontAlgn="b"/>
            <a:r>
              <a:rPr lang="en-GB" b="1" dirty="0">
                <a:solidFill>
                  <a:srgbClr val="000000"/>
                </a:solidFill>
              </a:rPr>
              <a:t>£7,868  </a:t>
            </a:r>
          </a:p>
        </p:txBody>
      </p:sp>
      <p:sp>
        <p:nvSpPr>
          <p:cNvPr id="18" name="Rectangle 17"/>
          <p:cNvSpPr/>
          <p:nvPr/>
        </p:nvSpPr>
        <p:spPr>
          <a:xfrm>
            <a:off x="5618958" y="5029200"/>
            <a:ext cx="705642" cy="369332"/>
          </a:xfrm>
          <a:prstGeom prst="rect">
            <a:avLst/>
          </a:prstGeom>
        </p:spPr>
        <p:txBody>
          <a:bodyPr wrap="none">
            <a:spAutoFit/>
          </a:bodyPr>
          <a:lstStyle/>
          <a:p>
            <a:pPr fontAlgn="b"/>
            <a:r>
              <a:rPr lang="en-GB" b="1" dirty="0">
                <a:solidFill>
                  <a:srgbClr val="000000"/>
                </a:solidFill>
              </a:rPr>
              <a:t>£250 </a:t>
            </a:r>
          </a:p>
        </p:txBody>
      </p:sp>
      <p:sp>
        <p:nvSpPr>
          <p:cNvPr id="19" name="Rectangle 18"/>
          <p:cNvSpPr/>
          <p:nvPr/>
        </p:nvSpPr>
        <p:spPr>
          <a:xfrm>
            <a:off x="7239000" y="4812268"/>
            <a:ext cx="1026243" cy="369332"/>
          </a:xfrm>
          <a:prstGeom prst="rect">
            <a:avLst/>
          </a:prstGeom>
        </p:spPr>
        <p:txBody>
          <a:bodyPr wrap="none">
            <a:spAutoFit/>
          </a:bodyPr>
          <a:lstStyle/>
          <a:p>
            <a:pPr fontAlgn="b"/>
            <a:r>
              <a:rPr lang="en-GB" b="1" dirty="0">
                <a:solidFill>
                  <a:srgbClr val="000000"/>
                </a:solidFill>
              </a:rPr>
              <a:t>32 Units </a:t>
            </a:r>
          </a:p>
        </p:txBody>
      </p:sp>
      <p:sp>
        <p:nvSpPr>
          <p:cNvPr id="21" name="Rectangle 20"/>
          <p:cNvSpPr/>
          <p:nvPr/>
        </p:nvSpPr>
        <p:spPr>
          <a:xfrm>
            <a:off x="1600200" y="5726668"/>
            <a:ext cx="6629400" cy="400110"/>
          </a:xfrm>
          <a:prstGeom prst="rect">
            <a:avLst/>
          </a:prstGeom>
        </p:spPr>
        <p:txBody>
          <a:bodyPr wrap="square">
            <a:spAutoFit/>
          </a:bodyPr>
          <a:lstStyle/>
          <a:p>
            <a:pPr fontAlgn="b"/>
            <a:r>
              <a:rPr lang="en-GB" b="1" dirty="0">
                <a:solidFill>
                  <a:srgbClr val="000000"/>
                </a:solidFill>
              </a:rPr>
              <a:t>About </a:t>
            </a:r>
            <a:r>
              <a:rPr lang="en-GB" sz="2000" b="1" dirty="0">
                <a:solidFill>
                  <a:srgbClr val="0070C0"/>
                </a:solidFill>
              </a:rPr>
              <a:t>32 Customers </a:t>
            </a:r>
            <a:r>
              <a:rPr lang="en-GB" b="1" dirty="0">
                <a:solidFill>
                  <a:srgbClr val="000000"/>
                </a:solidFill>
              </a:rPr>
              <a:t>are required to Survive in the market</a:t>
            </a:r>
          </a:p>
        </p:txBody>
      </p:sp>
      <p:pic>
        <p:nvPicPr>
          <p:cNvPr id="3" name="Audio 2">
            <a:hlinkClick r:id="" action="ppaction://media"/>
            <a:extLst>
              <a:ext uri="{FF2B5EF4-FFF2-40B4-BE49-F238E27FC236}">
                <a16:creationId xmlns:a16="http://schemas.microsoft.com/office/drawing/2014/main" id="{C0BEB7FF-E652-4125-85B2-F24EFCC57FF4}"/>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8382000" y="6096000"/>
            <a:ext cx="609600" cy="609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21829"/>
    </mc:Choice>
    <mc:Fallback>
      <p:transition spd="slow" advTm="2182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29" name="Rectangle 1"/>
          <p:cNvSpPr>
            <a:spLocks noChangeArrowheads="1"/>
          </p:cNvSpPr>
          <p:nvPr/>
        </p:nvSpPr>
        <p:spPr bwMode="auto">
          <a:xfrm>
            <a:off x="685800" y="2057400"/>
            <a:ext cx="7924800" cy="341632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50000"/>
              </a:lnSpc>
              <a:spcBef>
                <a:spcPct val="0"/>
              </a:spcBef>
              <a:spcAft>
                <a:spcPct val="0"/>
              </a:spcAft>
              <a:buClrTx/>
              <a:buSzTx/>
              <a:buFont typeface="Arial" pitchFamily="34" charset="0"/>
              <a:buChar char="•"/>
              <a:tabLst/>
            </a:pPr>
            <a:r>
              <a:rPr kumimoji="0" lang="en-GB" sz="2400" i="0" u="none" strike="noStrike" cap="none" normalizeH="0" baseline="0" dirty="0">
                <a:ln>
                  <a:noFill/>
                </a:ln>
                <a:solidFill>
                  <a:schemeClr val="tx1"/>
                </a:solidFill>
                <a:effectLst/>
                <a:latin typeface="Calibri" pitchFamily="34" charset="0"/>
                <a:ea typeface="Times New Roman" pitchFamily="18" charset="0"/>
                <a:cs typeface="Times New Roman" pitchFamily="18" charset="0"/>
              </a:rPr>
              <a:t>  Attractive &amp; customized </a:t>
            </a:r>
            <a:r>
              <a:rPr kumimoji="0" lang="en-US" sz="2400" i="0" u="none" strike="noStrike" cap="none" normalizeH="0" baseline="0" dirty="0">
                <a:ln>
                  <a:noFill/>
                </a:ln>
                <a:solidFill>
                  <a:schemeClr val="tx1"/>
                </a:solidFill>
                <a:effectLst/>
                <a:latin typeface="Calibri" pitchFamily="34" charset="0"/>
                <a:ea typeface="Times New Roman" pitchFamily="18" charset="0"/>
                <a:cs typeface="Times New Roman" pitchFamily="18" charset="0"/>
              </a:rPr>
              <a:t>digital advertisement solution.</a:t>
            </a:r>
            <a:endParaRPr kumimoji="0" lang="en-GB" sz="2400" i="0" u="none" strike="noStrike" cap="none" normalizeH="0" baseline="0" dirty="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50000"/>
              </a:lnSpc>
              <a:spcBef>
                <a:spcPct val="0"/>
              </a:spcBef>
              <a:spcAft>
                <a:spcPct val="0"/>
              </a:spcAft>
              <a:buClrTx/>
              <a:buSzTx/>
              <a:buFont typeface="Arial" pitchFamily="34" charset="0"/>
              <a:buChar char="•"/>
              <a:tabLst/>
            </a:pPr>
            <a:r>
              <a:rPr kumimoji="0" lang="en-US" sz="2400" i="0" u="none" strike="noStrike" cap="none" normalizeH="0" baseline="0" dirty="0">
                <a:ln>
                  <a:noFill/>
                </a:ln>
                <a:solidFill>
                  <a:schemeClr val="tx1"/>
                </a:solidFill>
                <a:effectLst/>
                <a:latin typeface="Calibri" pitchFamily="34" charset="0"/>
                <a:ea typeface="Times New Roman" pitchFamily="18" charset="0"/>
                <a:cs typeface="Times New Roman" pitchFamily="18" charset="0"/>
              </a:rPr>
              <a:t>  Digital Signage Market is growing at a CAGR 7.3%.</a:t>
            </a:r>
            <a:endParaRPr kumimoji="0" lang="en-GB" sz="2400" i="0" u="none" strike="noStrike" cap="none" normalizeH="0" baseline="0" dirty="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50000"/>
              </a:lnSpc>
              <a:spcBef>
                <a:spcPct val="0"/>
              </a:spcBef>
              <a:spcAft>
                <a:spcPct val="0"/>
              </a:spcAft>
              <a:buClrTx/>
              <a:buSzTx/>
              <a:buFont typeface="Arial" pitchFamily="34" charset="0"/>
              <a:buChar char="•"/>
              <a:tabLst/>
            </a:pPr>
            <a:r>
              <a:rPr kumimoji="0" lang="en-US" sz="2400" i="0" u="none" strike="noStrike" cap="none" normalizeH="0" baseline="0" dirty="0">
                <a:ln>
                  <a:noFill/>
                </a:ln>
                <a:solidFill>
                  <a:schemeClr val="tx1"/>
                </a:solidFill>
                <a:effectLst/>
                <a:latin typeface="Calibri" pitchFamily="34" charset="0"/>
                <a:ea typeface="Times New Roman" pitchFamily="18" charset="0"/>
                <a:cs typeface="Times New Roman" pitchFamily="18" charset="0"/>
              </a:rPr>
              <a:t>  Most of the retailers don't have Digital Signage.</a:t>
            </a:r>
            <a:endParaRPr kumimoji="0" lang="en-GB" sz="2400" i="0" u="none" strike="noStrike" cap="none" normalizeH="0" baseline="0" dirty="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50000"/>
              </a:lnSpc>
              <a:spcBef>
                <a:spcPct val="0"/>
              </a:spcBef>
              <a:spcAft>
                <a:spcPct val="0"/>
              </a:spcAft>
              <a:buClrTx/>
              <a:buSzTx/>
              <a:buFont typeface="Arial" pitchFamily="34" charset="0"/>
              <a:buChar char="•"/>
              <a:tabLst/>
            </a:pPr>
            <a:r>
              <a:rPr kumimoji="0" lang="en-US" sz="2400" i="0" u="none" strike="noStrike" cap="none" normalizeH="0" baseline="0" dirty="0">
                <a:ln>
                  <a:noFill/>
                </a:ln>
                <a:solidFill>
                  <a:schemeClr val="tx1"/>
                </a:solidFill>
                <a:effectLst/>
                <a:latin typeface="Calibri" pitchFamily="34" charset="0"/>
                <a:ea typeface="Times New Roman" pitchFamily="18" charset="0"/>
                <a:cs typeface="Times New Roman" pitchFamily="18" charset="0"/>
              </a:rPr>
              <a:t>  Will enhance Customer Experience</a:t>
            </a:r>
            <a:endParaRPr kumimoji="0" lang="en-GB" sz="2400" i="0" u="none" strike="noStrike" cap="none" normalizeH="0" baseline="0" dirty="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50000"/>
              </a:lnSpc>
              <a:spcBef>
                <a:spcPct val="0"/>
              </a:spcBef>
              <a:spcAft>
                <a:spcPct val="0"/>
              </a:spcAft>
              <a:buClrTx/>
              <a:buSzTx/>
              <a:buFont typeface="Arial" pitchFamily="34" charset="0"/>
              <a:buChar char="•"/>
              <a:tabLst/>
            </a:pPr>
            <a:r>
              <a:rPr kumimoji="0" lang="en-US" sz="2400" i="0" u="none" strike="noStrike" cap="none" normalizeH="0" baseline="0" dirty="0">
                <a:ln>
                  <a:noFill/>
                </a:ln>
                <a:solidFill>
                  <a:schemeClr val="tx1"/>
                </a:solidFill>
                <a:effectLst/>
                <a:latin typeface="Calibri" pitchFamily="34" charset="0"/>
                <a:ea typeface="Times New Roman" pitchFamily="18" charset="0"/>
                <a:cs typeface="Times New Roman" pitchFamily="18" charset="0"/>
              </a:rPr>
              <a:t>  Various Convenient Price Plans</a:t>
            </a:r>
          </a:p>
          <a:p>
            <a:pPr eaLnBrk="0" fontAlgn="base" hangingPunct="0">
              <a:lnSpc>
                <a:spcPct val="150000"/>
              </a:lnSpc>
              <a:spcBef>
                <a:spcPct val="0"/>
              </a:spcBef>
              <a:spcAft>
                <a:spcPct val="0"/>
              </a:spcAft>
              <a:buFont typeface="Arial" pitchFamily="34" charset="0"/>
              <a:buChar char="•"/>
            </a:pPr>
            <a:r>
              <a:rPr lang="en-US" sz="2400" dirty="0">
                <a:latin typeface="Calibri" pitchFamily="34" charset="0"/>
                <a:ea typeface="Times New Roman" pitchFamily="18" charset="0"/>
                <a:cs typeface="Times New Roman" pitchFamily="18" charset="0"/>
              </a:rPr>
              <a:t> 32 Customer require to Survive</a:t>
            </a:r>
            <a:endParaRPr kumimoji="0" lang="en-US" sz="2400" i="0" u="none" strike="noStrike" cap="none" normalizeH="0" baseline="0" dirty="0">
              <a:ln>
                <a:noFill/>
              </a:ln>
              <a:solidFill>
                <a:schemeClr val="tx1"/>
              </a:solidFill>
              <a:effectLst/>
              <a:latin typeface="Calibri" pitchFamily="34" charset="0"/>
              <a:ea typeface="Times New Roman" pitchFamily="18" charset="0"/>
              <a:cs typeface="Times New Roman" pitchFamily="18" charset="0"/>
            </a:endParaRPr>
          </a:p>
        </p:txBody>
      </p:sp>
      <p:sp>
        <p:nvSpPr>
          <p:cNvPr id="4" name="Rectangle 3"/>
          <p:cNvSpPr/>
          <p:nvPr/>
        </p:nvSpPr>
        <p:spPr>
          <a:xfrm>
            <a:off x="533400" y="914400"/>
            <a:ext cx="8001000" cy="1261884"/>
          </a:xfrm>
          <a:prstGeom prst="rect">
            <a:avLst/>
          </a:prstGeom>
        </p:spPr>
        <p:txBody>
          <a:bodyPr wrap="square">
            <a:spAutoFit/>
          </a:bodyPr>
          <a:lstStyle/>
          <a:p>
            <a:pPr algn="ctr"/>
            <a:r>
              <a:rPr lang="en-US" altLang="ko-KR" sz="4000" b="1" dirty="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glow rad="63500">
                    <a:schemeClr val="accent5">
                      <a:satMod val="175000"/>
                      <a:alpha val="40000"/>
                    </a:schemeClr>
                  </a:glow>
                  <a:outerShdw blurRad="50800" algn="tl" rotWithShape="0">
                    <a:srgbClr val="000000"/>
                  </a:outerShdw>
                </a:effectLst>
                <a:latin typeface="Aharoni" pitchFamily="2" charset="-79"/>
                <a:cs typeface="Aharoni" pitchFamily="2" charset="-79"/>
                <a:sym typeface="+mn-ea"/>
              </a:rPr>
              <a:t>CONCLUSION</a:t>
            </a:r>
          </a:p>
          <a:p>
            <a:pPr algn="ctr"/>
            <a:endParaRPr lang="en-GB" altLang="ko-KR" sz="3600" b="1" dirty="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glow rad="63500">
                  <a:schemeClr val="accent5">
                    <a:satMod val="175000"/>
                    <a:alpha val="40000"/>
                  </a:schemeClr>
                </a:glow>
                <a:outerShdw blurRad="50800" algn="tl" rotWithShape="0">
                  <a:srgbClr val="000000"/>
                </a:outerShdw>
              </a:effectLst>
              <a:latin typeface="Aharoni" pitchFamily="2" charset="-79"/>
              <a:cs typeface="Aharoni" pitchFamily="2" charset="-79"/>
              <a:sym typeface="+mn-ea"/>
            </a:endParaRPr>
          </a:p>
        </p:txBody>
      </p:sp>
      <p:pic>
        <p:nvPicPr>
          <p:cNvPr id="3" name="Audio 2">
            <a:hlinkClick r:id="" action="ppaction://media"/>
            <a:extLst>
              <a:ext uri="{FF2B5EF4-FFF2-40B4-BE49-F238E27FC236}">
                <a16:creationId xmlns:a16="http://schemas.microsoft.com/office/drawing/2014/main" id="{DB1EE9BC-6435-42BA-AC18-31160E59E96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382000" y="6096000"/>
            <a:ext cx="609600" cy="609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35797"/>
    </mc:Choice>
    <mc:Fallback>
      <p:transition spd="slow" advTm="3579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e 2"/>
          <p:cNvGraphicFramePr>
            <a:graphicFrameLocks noGrp="1"/>
          </p:cNvGraphicFramePr>
          <p:nvPr/>
        </p:nvGraphicFramePr>
        <p:xfrm>
          <a:off x="457200" y="1295400"/>
          <a:ext cx="8458200" cy="5182988"/>
        </p:xfrm>
        <a:graphic>
          <a:graphicData uri="http://schemas.openxmlformats.org/drawingml/2006/table">
            <a:tbl>
              <a:tblPr/>
              <a:tblGrid>
                <a:gridCol w="8458200">
                  <a:extLst>
                    <a:ext uri="{9D8B030D-6E8A-4147-A177-3AD203B41FA5}">
                      <a16:colId xmlns:a16="http://schemas.microsoft.com/office/drawing/2014/main" val="20000"/>
                    </a:ext>
                  </a:extLst>
                </a:gridCol>
              </a:tblGrid>
              <a:tr h="600010">
                <a:tc>
                  <a:txBody>
                    <a:bodyPr/>
                    <a:lstStyle/>
                    <a:p>
                      <a:pPr algn="l" rtl="0" fontAlgn="b">
                        <a:lnSpc>
                          <a:spcPct val="150000"/>
                        </a:lnSpc>
                        <a:buFont typeface="Arial" pitchFamily="34" charset="0"/>
                        <a:buChar char="•"/>
                      </a:pPr>
                      <a:r>
                        <a:rPr lang="en-US" sz="2000" b="0" i="0" u="none" strike="noStrike" dirty="0">
                          <a:solidFill>
                            <a:srgbClr val="000000"/>
                          </a:solidFill>
                          <a:latin typeface="Calibri"/>
                        </a:rPr>
                        <a:t>  </a:t>
                      </a:r>
                      <a:r>
                        <a:rPr lang="en-US" sz="2000" b="0" i="0" u="none" strike="noStrike" dirty="0" err="1">
                          <a:solidFill>
                            <a:srgbClr val="000000"/>
                          </a:solidFill>
                          <a:latin typeface="Calibri"/>
                        </a:rPr>
                        <a:t>Bhangale</a:t>
                      </a:r>
                      <a:r>
                        <a:rPr lang="en-US" sz="2000" b="0" i="0" u="none" strike="noStrike" dirty="0">
                          <a:solidFill>
                            <a:srgbClr val="000000"/>
                          </a:solidFill>
                          <a:latin typeface="Calibri"/>
                        </a:rPr>
                        <a:t>, S. (2017). Study of Real-Time Cyber Physical System Using Signage  Network. </a:t>
                      </a:r>
                      <a:r>
                        <a:rPr lang="en-US" sz="2000" b="0" i="1" u="none" strike="noStrike" dirty="0">
                          <a:solidFill>
                            <a:srgbClr val="000000"/>
                          </a:solidFill>
                          <a:latin typeface="Calibri"/>
                        </a:rPr>
                        <a:t>International Journal of Scientific Research in Computer Science, Engineering and Information Technology</a:t>
                      </a:r>
                      <a:r>
                        <a:rPr lang="en-US" sz="2000" b="0" i="0" u="none" strike="noStrike" dirty="0">
                          <a:solidFill>
                            <a:srgbClr val="000000"/>
                          </a:solidFill>
                          <a:latin typeface="Calibri"/>
                        </a:rPr>
                        <a:t>, Volume 2(Issue 2 | ISSN : 2456-3307), p.377.</a:t>
                      </a:r>
                    </a:p>
                  </a:txBody>
                  <a:tcPr marL="4728" marR="4728" marT="4728" marB="0" anchor="b">
                    <a:lnL>
                      <a:noFill/>
                    </a:lnL>
                    <a:lnR>
                      <a:noFill/>
                    </a:lnR>
                    <a:lnT>
                      <a:noFill/>
                    </a:lnT>
                    <a:lnB>
                      <a:noFill/>
                    </a:lnB>
                  </a:tcPr>
                </a:tc>
                <a:extLst>
                  <a:ext uri="{0D108BD9-81ED-4DB2-BD59-A6C34878D82A}">
                    <a16:rowId xmlns:a16="http://schemas.microsoft.com/office/drawing/2014/main" val="10000"/>
                  </a:ext>
                </a:extLst>
              </a:tr>
              <a:tr h="315153">
                <a:tc>
                  <a:txBody>
                    <a:bodyPr/>
                    <a:lstStyle/>
                    <a:p>
                      <a:pPr algn="l" rtl="0" fontAlgn="b">
                        <a:lnSpc>
                          <a:spcPct val="150000"/>
                        </a:lnSpc>
                        <a:buFont typeface="Arial" pitchFamily="34" charset="0"/>
                        <a:buChar char="•"/>
                      </a:pPr>
                      <a:r>
                        <a:rPr lang="en-US" sz="2000" b="0" i="0" u="none" strike="noStrike" dirty="0">
                          <a:solidFill>
                            <a:srgbClr val="000000"/>
                          </a:solidFill>
                          <a:latin typeface="Calibri"/>
                        </a:rPr>
                        <a:t>  BURKETT, I. (2010). </a:t>
                      </a:r>
                      <a:r>
                        <a:rPr lang="en-US" sz="2000" b="0" i="1" u="none" strike="noStrike" dirty="0">
                          <a:solidFill>
                            <a:srgbClr val="000000"/>
                          </a:solidFill>
                          <a:latin typeface="Calibri"/>
                        </a:rPr>
                        <a:t>Using the Business Model Canvas for social enterprise design</a:t>
                      </a:r>
                      <a:r>
                        <a:rPr lang="en-US" sz="2000" b="0" i="0" u="none" strike="noStrike" dirty="0">
                          <a:solidFill>
                            <a:srgbClr val="000000"/>
                          </a:solidFill>
                          <a:latin typeface="Calibri"/>
                        </a:rPr>
                        <a:t>. </a:t>
                      </a:r>
                      <a:r>
                        <a:rPr lang="en-US" sz="2000" b="0" i="0" u="none" strike="noStrike" dirty="0" err="1">
                          <a:solidFill>
                            <a:srgbClr val="000000"/>
                          </a:solidFill>
                          <a:latin typeface="Calibri"/>
                        </a:rPr>
                        <a:t>Knode</a:t>
                      </a:r>
                      <a:r>
                        <a:rPr lang="en-US" sz="2000" b="0" i="0" u="none" strike="noStrike" dirty="0">
                          <a:solidFill>
                            <a:srgbClr val="000000"/>
                          </a:solidFill>
                          <a:latin typeface="Calibri"/>
                        </a:rPr>
                        <a:t>, p.27.</a:t>
                      </a:r>
                    </a:p>
                  </a:txBody>
                  <a:tcPr marL="4728" marR="4728" marT="4728" marB="0" anchor="b">
                    <a:lnL>
                      <a:noFill/>
                    </a:lnL>
                    <a:lnR>
                      <a:noFill/>
                    </a:lnR>
                    <a:lnT>
                      <a:noFill/>
                    </a:lnT>
                    <a:lnB>
                      <a:noFill/>
                    </a:lnB>
                  </a:tcPr>
                </a:tc>
                <a:extLst>
                  <a:ext uri="{0D108BD9-81ED-4DB2-BD59-A6C34878D82A}">
                    <a16:rowId xmlns:a16="http://schemas.microsoft.com/office/drawing/2014/main" val="10001"/>
                  </a:ext>
                </a:extLst>
              </a:tr>
              <a:tr h="315153">
                <a:tc>
                  <a:txBody>
                    <a:bodyPr/>
                    <a:lstStyle/>
                    <a:p>
                      <a:pPr algn="l" rtl="0" fontAlgn="b">
                        <a:lnSpc>
                          <a:spcPct val="150000"/>
                        </a:lnSpc>
                        <a:buFont typeface="Arial" pitchFamily="34" charset="0"/>
                        <a:buChar char="•"/>
                      </a:pPr>
                      <a:r>
                        <a:rPr lang="en-US" sz="2000" b="0" i="0" u="none" strike="noStrike" dirty="0">
                          <a:solidFill>
                            <a:srgbClr val="000000"/>
                          </a:solidFill>
                          <a:latin typeface="Calibri"/>
                        </a:rPr>
                        <a:t>  Khan, A. (2019). </a:t>
                      </a:r>
                      <a:r>
                        <a:rPr lang="en-US" sz="2000" b="0" i="1" u="none" strike="noStrike" dirty="0">
                          <a:solidFill>
                            <a:srgbClr val="000000"/>
                          </a:solidFill>
                          <a:latin typeface="Calibri"/>
                        </a:rPr>
                        <a:t>Digital Signage System/Masters Thesis</a:t>
                      </a:r>
                      <a:r>
                        <a:rPr lang="en-US" sz="2000" b="0" i="0" u="none" strike="noStrike" dirty="0">
                          <a:solidFill>
                            <a:srgbClr val="000000"/>
                          </a:solidFill>
                          <a:latin typeface="Calibri"/>
                        </a:rPr>
                        <a:t>. Stockholm: Royal Institute of Technology, p.18.</a:t>
                      </a:r>
                    </a:p>
                  </a:txBody>
                  <a:tcPr marL="4728" marR="4728" marT="4728" marB="0" anchor="b">
                    <a:lnL>
                      <a:noFill/>
                    </a:lnL>
                    <a:lnR>
                      <a:noFill/>
                    </a:lnR>
                    <a:lnT>
                      <a:noFill/>
                    </a:lnT>
                    <a:lnB>
                      <a:noFill/>
                    </a:lnB>
                  </a:tcPr>
                </a:tc>
                <a:extLst>
                  <a:ext uri="{0D108BD9-81ED-4DB2-BD59-A6C34878D82A}">
                    <a16:rowId xmlns:a16="http://schemas.microsoft.com/office/drawing/2014/main" val="10002"/>
                  </a:ext>
                </a:extLst>
              </a:tr>
              <a:tr h="600010">
                <a:tc>
                  <a:txBody>
                    <a:bodyPr/>
                    <a:lstStyle/>
                    <a:p>
                      <a:pPr algn="l" rtl="0" fontAlgn="b">
                        <a:lnSpc>
                          <a:spcPct val="150000"/>
                        </a:lnSpc>
                        <a:buFont typeface="Arial" pitchFamily="34" charset="0"/>
                        <a:buChar char="•"/>
                      </a:pPr>
                      <a:r>
                        <a:rPr lang="en-GB" sz="2000" b="0" i="0" u="none" strike="noStrike" dirty="0">
                          <a:solidFill>
                            <a:srgbClr val="000000"/>
                          </a:solidFill>
                          <a:latin typeface="Calibri"/>
                        </a:rPr>
                        <a:t> Market, D. (2019). </a:t>
                      </a:r>
                      <a:r>
                        <a:rPr lang="en-GB" sz="2000" b="0" i="1" u="none" strike="noStrike" dirty="0">
                          <a:solidFill>
                            <a:srgbClr val="000000"/>
                          </a:solidFill>
                          <a:latin typeface="Calibri"/>
                        </a:rPr>
                        <a:t>Digital Signage Market by Global Forecast 2023 | </a:t>
                      </a:r>
                      <a:r>
                        <a:rPr lang="en-GB" sz="2000" b="0" i="1" u="none" strike="noStrike" dirty="0" err="1">
                          <a:solidFill>
                            <a:srgbClr val="000000"/>
                          </a:solidFill>
                          <a:latin typeface="Calibri"/>
                        </a:rPr>
                        <a:t>MarketsandMarkets</a:t>
                      </a:r>
                      <a:r>
                        <a:rPr lang="en-GB" sz="2000" b="0" i="0" u="none" strike="noStrike" dirty="0">
                          <a:solidFill>
                            <a:srgbClr val="000000"/>
                          </a:solidFill>
                          <a:latin typeface="Calibri"/>
                        </a:rPr>
                        <a:t>. [online] Marketsandmarkets.com. Available at: https://www.marketsandmarkets.com/Market-Reports/digital-signage-market-513.html [Accessed 2 May 2019].</a:t>
                      </a:r>
                    </a:p>
                  </a:txBody>
                  <a:tcPr marL="4728" marR="4728" marT="4728" marB="0" anchor="b">
                    <a:lnL>
                      <a:noFill/>
                    </a:lnL>
                    <a:lnR>
                      <a:noFill/>
                    </a:lnR>
                    <a:lnT>
                      <a:noFill/>
                    </a:lnT>
                    <a:lnB>
                      <a:noFill/>
                    </a:lnB>
                  </a:tcPr>
                </a:tc>
                <a:extLst>
                  <a:ext uri="{0D108BD9-81ED-4DB2-BD59-A6C34878D82A}">
                    <a16:rowId xmlns:a16="http://schemas.microsoft.com/office/drawing/2014/main" val="10003"/>
                  </a:ext>
                </a:extLst>
              </a:tr>
            </a:tbl>
          </a:graphicData>
        </a:graphic>
      </p:graphicFrame>
      <p:sp>
        <p:nvSpPr>
          <p:cNvPr id="4" name="Rectangle 3"/>
          <p:cNvSpPr/>
          <p:nvPr/>
        </p:nvSpPr>
        <p:spPr>
          <a:xfrm>
            <a:off x="457200" y="490716"/>
            <a:ext cx="8001000" cy="1261884"/>
          </a:xfrm>
          <a:prstGeom prst="rect">
            <a:avLst/>
          </a:prstGeom>
        </p:spPr>
        <p:txBody>
          <a:bodyPr wrap="square">
            <a:spAutoFit/>
          </a:bodyPr>
          <a:lstStyle/>
          <a:p>
            <a:pPr algn="ctr"/>
            <a:r>
              <a:rPr lang="en-US" altLang="ko-KR" sz="4000" b="1" dirty="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glow rad="63500">
                    <a:schemeClr val="accent5">
                      <a:satMod val="175000"/>
                      <a:alpha val="40000"/>
                    </a:schemeClr>
                  </a:glow>
                  <a:outerShdw blurRad="50800" algn="tl" rotWithShape="0">
                    <a:srgbClr val="000000"/>
                  </a:outerShdw>
                </a:effectLst>
                <a:latin typeface="Aharoni" pitchFamily="2" charset="-79"/>
                <a:cs typeface="Aharoni" pitchFamily="2" charset="-79"/>
                <a:sym typeface="+mn-ea"/>
              </a:rPr>
              <a:t>REFERENCES</a:t>
            </a:r>
          </a:p>
          <a:p>
            <a:pPr algn="ctr"/>
            <a:endParaRPr lang="en-GB" altLang="ko-KR" sz="3600" b="1" dirty="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glow rad="63500">
                  <a:schemeClr val="accent5">
                    <a:satMod val="175000"/>
                    <a:alpha val="40000"/>
                  </a:schemeClr>
                </a:glow>
                <a:outerShdw blurRad="50800" algn="tl" rotWithShape="0">
                  <a:srgbClr val="000000"/>
                </a:outerShdw>
              </a:effectLst>
              <a:latin typeface="Aharoni" pitchFamily="2" charset="-79"/>
              <a:cs typeface="Aharoni" pitchFamily="2" charset="-79"/>
              <a:sym typeface="+mn-ea"/>
            </a:endParaRPr>
          </a:p>
        </p:txBody>
      </p:sp>
      <p:pic>
        <p:nvPicPr>
          <p:cNvPr id="2" name="Audio 1">
            <a:hlinkClick r:id="" action="ppaction://media"/>
            <a:extLst>
              <a:ext uri="{FF2B5EF4-FFF2-40B4-BE49-F238E27FC236}">
                <a16:creationId xmlns:a16="http://schemas.microsoft.com/office/drawing/2014/main" id="{62AB3591-6830-4D0E-8A12-BD3C556C1A6E}"/>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382000" y="6096000"/>
            <a:ext cx="609600" cy="609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5467"/>
    </mc:Choice>
    <mc:Fallback>
      <p:transition spd="slow" advTm="546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e 2"/>
          <p:cNvGraphicFramePr>
            <a:graphicFrameLocks noGrp="1"/>
          </p:cNvGraphicFramePr>
          <p:nvPr/>
        </p:nvGraphicFramePr>
        <p:xfrm>
          <a:off x="381000" y="685800"/>
          <a:ext cx="8458200" cy="5791894"/>
        </p:xfrm>
        <a:graphic>
          <a:graphicData uri="http://schemas.openxmlformats.org/drawingml/2006/table">
            <a:tbl>
              <a:tblPr/>
              <a:tblGrid>
                <a:gridCol w="8458200">
                  <a:extLst>
                    <a:ext uri="{9D8B030D-6E8A-4147-A177-3AD203B41FA5}">
                      <a16:colId xmlns:a16="http://schemas.microsoft.com/office/drawing/2014/main" val="20000"/>
                    </a:ext>
                  </a:extLst>
                </a:gridCol>
              </a:tblGrid>
              <a:tr h="315153">
                <a:tc>
                  <a:txBody>
                    <a:bodyPr/>
                    <a:lstStyle/>
                    <a:p>
                      <a:pPr algn="l" rtl="0" fontAlgn="b">
                        <a:lnSpc>
                          <a:spcPct val="150000"/>
                        </a:lnSpc>
                        <a:buFont typeface="Arial" pitchFamily="34" charset="0"/>
                        <a:buChar char="•"/>
                      </a:pPr>
                      <a:r>
                        <a:rPr lang="en-US" sz="2000" b="0" i="0" u="none" strike="noStrike" dirty="0">
                          <a:solidFill>
                            <a:srgbClr val="000000"/>
                          </a:solidFill>
                          <a:latin typeface="+mn-lt"/>
                        </a:rPr>
                        <a:t>  </a:t>
                      </a:r>
                      <a:r>
                        <a:rPr lang="en-US" sz="2000" b="0" i="0" u="none" strike="noStrike" dirty="0" err="1">
                          <a:solidFill>
                            <a:srgbClr val="000000"/>
                          </a:solidFill>
                          <a:latin typeface="+mn-lt"/>
                        </a:rPr>
                        <a:t>Osterwalder</a:t>
                      </a:r>
                      <a:r>
                        <a:rPr lang="en-US" sz="2000" b="0" i="0" u="none" strike="noStrike" dirty="0">
                          <a:solidFill>
                            <a:srgbClr val="000000"/>
                          </a:solidFill>
                          <a:latin typeface="+mn-lt"/>
                        </a:rPr>
                        <a:t>, A. and </a:t>
                      </a:r>
                      <a:r>
                        <a:rPr lang="en-US" sz="2000" b="0" i="0" u="none" strike="noStrike" dirty="0" err="1">
                          <a:solidFill>
                            <a:srgbClr val="000000"/>
                          </a:solidFill>
                          <a:latin typeface="+mn-lt"/>
                        </a:rPr>
                        <a:t>Pigneur</a:t>
                      </a:r>
                      <a:r>
                        <a:rPr lang="en-US" sz="2000" b="0" i="0" u="none" strike="noStrike" dirty="0">
                          <a:solidFill>
                            <a:srgbClr val="000000"/>
                          </a:solidFill>
                          <a:latin typeface="+mn-lt"/>
                        </a:rPr>
                        <a:t>, Y. (2010). </a:t>
                      </a:r>
                      <a:r>
                        <a:rPr lang="en-US" sz="2000" b="0" i="1" u="none" strike="noStrike" dirty="0">
                          <a:solidFill>
                            <a:srgbClr val="000000"/>
                          </a:solidFill>
                          <a:latin typeface="+mn-lt"/>
                        </a:rPr>
                        <a:t>Business Model Generation</a:t>
                      </a:r>
                      <a:r>
                        <a:rPr lang="en-US" sz="2000" b="0" i="0" u="none" strike="noStrike" dirty="0">
                          <a:solidFill>
                            <a:srgbClr val="000000"/>
                          </a:solidFill>
                          <a:latin typeface="+mn-lt"/>
                        </a:rPr>
                        <a:t>. New Jersey: John Wiley &amp; Sons, Inc., pp.18-19.  </a:t>
                      </a:r>
                    </a:p>
                    <a:p>
                      <a:pPr algn="l" rtl="0" fontAlgn="b">
                        <a:lnSpc>
                          <a:spcPct val="150000"/>
                        </a:lnSpc>
                        <a:buFont typeface="Arial" pitchFamily="34" charset="0"/>
                        <a:buChar char="•"/>
                      </a:pPr>
                      <a:r>
                        <a:rPr lang="en-US" sz="2000" b="0" i="0" u="none" strike="noStrike" dirty="0">
                          <a:solidFill>
                            <a:srgbClr val="000000"/>
                          </a:solidFill>
                          <a:latin typeface="+mn-lt"/>
                        </a:rPr>
                        <a:t>  Phillips, B., </a:t>
                      </a:r>
                      <a:r>
                        <a:rPr lang="en-US" sz="2000" b="0" i="0" u="none" strike="noStrike" dirty="0" err="1">
                          <a:solidFill>
                            <a:srgbClr val="000000"/>
                          </a:solidFill>
                          <a:latin typeface="+mn-lt"/>
                        </a:rPr>
                        <a:t>Joye</a:t>
                      </a:r>
                      <a:r>
                        <a:rPr lang="en-US" sz="2000" b="0" i="0" u="none" strike="noStrike" dirty="0">
                          <a:solidFill>
                            <a:srgbClr val="000000"/>
                          </a:solidFill>
                          <a:latin typeface="+mn-lt"/>
                        </a:rPr>
                        <a:t>, M., </a:t>
                      </a:r>
                      <a:r>
                        <a:rPr lang="en-US" sz="2000" b="0" i="0" u="none" strike="noStrike" dirty="0" err="1">
                          <a:solidFill>
                            <a:srgbClr val="000000"/>
                          </a:solidFill>
                          <a:latin typeface="+mn-lt"/>
                        </a:rPr>
                        <a:t>Gobin</a:t>
                      </a:r>
                      <a:r>
                        <a:rPr lang="en-US" sz="2000" b="0" i="0" u="none" strike="noStrike" dirty="0">
                          <a:solidFill>
                            <a:srgbClr val="000000"/>
                          </a:solidFill>
                          <a:latin typeface="+mn-lt"/>
                        </a:rPr>
                        <a:t>, S., </a:t>
                      </a:r>
                      <a:r>
                        <a:rPr lang="en-US" sz="2000" b="0" i="0" u="none" strike="noStrike" dirty="0" err="1">
                          <a:solidFill>
                            <a:srgbClr val="000000"/>
                          </a:solidFill>
                          <a:latin typeface="+mn-lt"/>
                        </a:rPr>
                        <a:t>Arcila</a:t>
                      </a:r>
                      <a:r>
                        <a:rPr lang="en-US" sz="2000" b="0" i="0" u="none" strike="noStrike" dirty="0">
                          <a:solidFill>
                            <a:srgbClr val="000000"/>
                          </a:solidFill>
                          <a:latin typeface="+mn-lt"/>
                        </a:rPr>
                        <a:t>, D. and </a:t>
                      </a:r>
                      <a:r>
                        <a:rPr lang="en-US" sz="2000" b="0" i="0" u="none" strike="noStrike" dirty="0" err="1">
                          <a:solidFill>
                            <a:srgbClr val="000000"/>
                          </a:solidFill>
                          <a:latin typeface="+mn-lt"/>
                        </a:rPr>
                        <a:t>Nozemack</a:t>
                      </a:r>
                      <a:r>
                        <a:rPr lang="en-US" sz="2000" b="0" i="0" u="none" strike="noStrike" dirty="0">
                          <a:solidFill>
                            <a:srgbClr val="000000"/>
                          </a:solidFill>
                          <a:latin typeface="+mn-lt"/>
                        </a:rPr>
                        <a:t>, M. (2009). </a:t>
                      </a:r>
                      <a:r>
                        <a:rPr lang="en-US" sz="2000" b="0" i="1" u="none" strike="noStrike" dirty="0">
                          <a:solidFill>
                            <a:srgbClr val="000000"/>
                          </a:solidFill>
                          <a:latin typeface="+mn-lt"/>
                        </a:rPr>
                        <a:t>Digital Signage the digital value proposition</a:t>
                      </a:r>
                      <a:r>
                        <a:rPr lang="en-US" sz="2000" b="0" i="0" u="none" strike="noStrike" dirty="0">
                          <a:solidFill>
                            <a:srgbClr val="000000"/>
                          </a:solidFill>
                          <a:latin typeface="+mn-lt"/>
                        </a:rPr>
                        <a:t>. Consumer Buying Habit Study. S.O.B </a:t>
                      </a:r>
                      <a:r>
                        <a:rPr lang="en-US" sz="2000" b="0" i="0" u="none" strike="noStrike" dirty="0" err="1">
                          <a:solidFill>
                            <a:srgbClr val="000000"/>
                          </a:solidFill>
                          <a:latin typeface="+mn-lt"/>
                        </a:rPr>
                        <a:t>Incorporated.Schaeffler</a:t>
                      </a:r>
                      <a:r>
                        <a:rPr lang="en-US" sz="2000" b="0" i="0" u="none" strike="noStrike" dirty="0">
                          <a:solidFill>
                            <a:srgbClr val="000000"/>
                          </a:solidFill>
                          <a:latin typeface="+mn-lt"/>
                        </a:rPr>
                        <a:t>, J. (2008). </a:t>
                      </a:r>
                      <a:r>
                        <a:rPr lang="en-US" sz="2000" b="0" i="1" u="none" strike="noStrike" dirty="0">
                          <a:solidFill>
                            <a:srgbClr val="000000"/>
                          </a:solidFill>
                          <a:latin typeface="+mn-lt"/>
                        </a:rPr>
                        <a:t>Digital signage: Software, Networks, Advertising, and Displays</a:t>
                      </a:r>
                      <a:r>
                        <a:rPr lang="en-US" sz="2000" b="0" i="0" u="none" strike="noStrike" dirty="0">
                          <a:solidFill>
                            <a:srgbClr val="000000"/>
                          </a:solidFill>
                          <a:latin typeface="+mn-lt"/>
                        </a:rPr>
                        <a:t>. 1st ed. Burlington: Focal Press, p.1.</a:t>
                      </a:r>
                      <a:r>
                        <a:rPr lang="en-GB" sz="2000" b="0" i="0" u="none" strike="noStrike" dirty="0">
                          <a:solidFill>
                            <a:srgbClr val="000000"/>
                          </a:solidFill>
                          <a:latin typeface="+mn-lt"/>
                        </a:rPr>
                        <a:t> </a:t>
                      </a:r>
                    </a:p>
                    <a:p>
                      <a:pPr algn="l" rtl="0" fontAlgn="b">
                        <a:lnSpc>
                          <a:spcPct val="150000"/>
                        </a:lnSpc>
                        <a:buFont typeface="Arial" pitchFamily="34" charset="0"/>
                        <a:buChar char="•"/>
                      </a:pPr>
                      <a:r>
                        <a:rPr lang="en-GB" sz="2000" b="0" i="0" u="none" strike="noStrike" dirty="0">
                          <a:solidFill>
                            <a:srgbClr val="000000"/>
                          </a:solidFill>
                          <a:latin typeface="+mn-lt"/>
                        </a:rPr>
                        <a:t>  </a:t>
                      </a:r>
                      <a:r>
                        <a:rPr lang="en-GB" sz="2000" b="0" i="0" u="none" strike="noStrike" dirty="0" err="1">
                          <a:solidFill>
                            <a:srgbClr val="000000"/>
                          </a:solidFill>
                          <a:latin typeface="+mn-lt"/>
                        </a:rPr>
                        <a:t>Tsorakidis</a:t>
                      </a:r>
                      <a:r>
                        <a:rPr lang="en-GB" sz="2000" b="0" i="0" u="none" strike="noStrike" dirty="0">
                          <a:solidFill>
                            <a:srgbClr val="000000"/>
                          </a:solidFill>
                          <a:latin typeface="+mn-lt"/>
                        </a:rPr>
                        <a:t>, N., </a:t>
                      </a:r>
                      <a:r>
                        <a:rPr lang="en-GB" sz="2000" b="0" i="0" u="none" strike="noStrike" dirty="0" err="1">
                          <a:solidFill>
                            <a:srgbClr val="000000"/>
                          </a:solidFill>
                          <a:latin typeface="+mn-lt"/>
                        </a:rPr>
                        <a:t>Papadoulos</a:t>
                      </a:r>
                      <a:r>
                        <a:rPr lang="en-GB" sz="2000" b="0" i="0" u="none" strike="noStrike" dirty="0">
                          <a:solidFill>
                            <a:srgbClr val="000000"/>
                          </a:solidFill>
                          <a:latin typeface="+mn-lt"/>
                        </a:rPr>
                        <a:t>, S., </a:t>
                      </a:r>
                      <a:r>
                        <a:rPr lang="en-GB" sz="2000" b="0" i="0" u="none" strike="noStrike" dirty="0" err="1">
                          <a:solidFill>
                            <a:srgbClr val="000000"/>
                          </a:solidFill>
                          <a:latin typeface="+mn-lt"/>
                        </a:rPr>
                        <a:t>Zerres</a:t>
                      </a:r>
                      <a:r>
                        <a:rPr lang="en-GB" sz="2000" b="0" i="0" u="none" strike="noStrike" dirty="0">
                          <a:solidFill>
                            <a:srgbClr val="000000"/>
                          </a:solidFill>
                          <a:latin typeface="+mn-lt"/>
                        </a:rPr>
                        <a:t>, M. and </a:t>
                      </a:r>
                      <a:r>
                        <a:rPr lang="en-GB" sz="2000" b="0" i="0" u="none" strike="noStrike" dirty="0" err="1">
                          <a:solidFill>
                            <a:srgbClr val="000000"/>
                          </a:solidFill>
                          <a:latin typeface="+mn-lt"/>
                        </a:rPr>
                        <a:t>Zerres</a:t>
                      </a:r>
                      <a:r>
                        <a:rPr lang="en-GB" sz="2000" b="0" i="0" u="none" strike="noStrike" dirty="0">
                          <a:solidFill>
                            <a:srgbClr val="000000"/>
                          </a:solidFill>
                          <a:latin typeface="+mn-lt"/>
                        </a:rPr>
                        <a:t>, C. (2014). </a:t>
                      </a:r>
                      <a:r>
                        <a:rPr lang="en-GB" sz="2000" b="0" i="1" u="none" strike="noStrike" dirty="0">
                          <a:solidFill>
                            <a:srgbClr val="000000"/>
                          </a:solidFill>
                          <a:latin typeface="+mn-lt"/>
                        </a:rPr>
                        <a:t>Break-Even Analysis</a:t>
                      </a:r>
                      <a:r>
                        <a:rPr lang="en-GB" sz="2000" b="0" i="0" u="none" strike="noStrike" dirty="0">
                          <a:solidFill>
                            <a:srgbClr val="000000"/>
                          </a:solidFill>
                          <a:latin typeface="+mn-lt"/>
                        </a:rPr>
                        <a:t>. London: </a:t>
                      </a:r>
                      <a:r>
                        <a:rPr lang="en-GB" sz="2000" b="0" i="0" u="none" strike="noStrike" dirty="0" err="1">
                          <a:solidFill>
                            <a:srgbClr val="000000"/>
                          </a:solidFill>
                          <a:latin typeface="+mn-lt"/>
                        </a:rPr>
                        <a:t>Bookboon</a:t>
                      </a:r>
                      <a:r>
                        <a:rPr lang="en-GB" sz="2000" b="0" i="0" u="none" strike="noStrike" dirty="0">
                          <a:solidFill>
                            <a:srgbClr val="000000"/>
                          </a:solidFill>
                          <a:latin typeface="+mn-lt"/>
                        </a:rPr>
                        <a:t>, pp.1-4. </a:t>
                      </a:r>
                    </a:p>
                  </a:txBody>
                  <a:tcPr marL="4728" marR="4728" marT="4728" marB="0" anchor="b">
                    <a:lnL>
                      <a:noFill/>
                    </a:lnL>
                    <a:lnR>
                      <a:noFill/>
                    </a:lnR>
                    <a:lnT>
                      <a:noFill/>
                    </a:lnT>
                    <a:lnB>
                      <a:noFill/>
                    </a:lnB>
                  </a:tcPr>
                </a:tc>
                <a:extLst>
                  <a:ext uri="{0D108BD9-81ED-4DB2-BD59-A6C34878D82A}">
                    <a16:rowId xmlns:a16="http://schemas.microsoft.com/office/drawing/2014/main" val="10000"/>
                  </a:ext>
                </a:extLst>
              </a:tr>
              <a:tr h="818232">
                <a:tc>
                  <a:txBody>
                    <a:bodyPr/>
                    <a:lstStyle/>
                    <a:p>
                      <a:pPr algn="l" rtl="0" fontAlgn="b">
                        <a:lnSpc>
                          <a:spcPct val="150000"/>
                        </a:lnSpc>
                        <a:buFont typeface="Arial" pitchFamily="34" charset="0"/>
                        <a:buChar char="•"/>
                      </a:pPr>
                      <a:r>
                        <a:rPr lang="en-US" sz="2000" b="0" i="0" u="none" strike="noStrike" dirty="0">
                          <a:solidFill>
                            <a:srgbClr val="000000"/>
                          </a:solidFill>
                          <a:latin typeface="+mn-lt"/>
                        </a:rPr>
                        <a:t>  </a:t>
                      </a:r>
                      <a:r>
                        <a:rPr lang="en-US" sz="2000" b="0" i="0" u="none" strike="noStrike" dirty="0" err="1">
                          <a:solidFill>
                            <a:srgbClr val="000000"/>
                          </a:solidFill>
                          <a:latin typeface="+mn-lt"/>
                        </a:rPr>
                        <a:t>YouGov</a:t>
                      </a:r>
                      <a:r>
                        <a:rPr lang="en-US" sz="2000" b="0" i="0" u="none" strike="noStrike" dirty="0">
                          <a:solidFill>
                            <a:srgbClr val="000000"/>
                          </a:solidFill>
                          <a:latin typeface="+mn-lt"/>
                        </a:rPr>
                        <a:t> (2019). </a:t>
                      </a:r>
                      <a:r>
                        <a:rPr lang="en-US" sz="2000" b="0" i="1" u="none" strike="noStrike" dirty="0">
                          <a:solidFill>
                            <a:srgbClr val="000000"/>
                          </a:solidFill>
                          <a:latin typeface="+mn-lt"/>
                        </a:rPr>
                        <a:t>The most popular Fashion &amp; Clothing brands in the UK | Retail | </a:t>
                      </a:r>
                      <a:r>
                        <a:rPr lang="en-US" sz="2000" b="0" i="1" u="none" strike="noStrike" dirty="0" err="1">
                          <a:solidFill>
                            <a:srgbClr val="000000"/>
                          </a:solidFill>
                          <a:latin typeface="+mn-lt"/>
                        </a:rPr>
                        <a:t>YouGov</a:t>
                      </a:r>
                      <a:r>
                        <a:rPr lang="en-US" sz="2000" b="0" i="1" u="none" strike="noStrike" dirty="0">
                          <a:solidFill>
                            <a:srgbClr val="000000"/>
                          </a:solidFill>
                          <a:latin typeface="+mn-lt"/>
                        </a:rPr>
                        <a:t> Ratings</a:t>
                      </a:r>
                      <a:r>
                        <a:rPr lang="en-US" sz="2000" b="0" i="0" u="none" strike="noStrike" dirty="0">
                          <a:solidFill>
                            <a:srgbClr val="000000"/>
                          </a:solidFill>
                          <a:latin typeface="+mn-lt"/>
                        </a:rPr>
                        <a:t>. [online] Yougov.co.uk. Available at: https://yougov.co.uk/ratings/consumer/popularity/fashion-clothing-brands/all [Accessed 4 May 2019].</a:t>
                      </a:r>
                    </a:p>
                    <a:p>
                      <a:pPr marL="0" marR="0" indent="0" algn="l" defTabSz="914400" rtl="0" eaLnBrk="1" fontAlgn="b" latinLnBrk="0" hangingPunct="1">
                        <a:lnSpc>
                          <a:spcPct val="150000"/>
                        </a:lnSpc>
                        <a:spcBef>
                          <a:spcPts val="0"/>
                        </a:spcBef>
                        <a:spcAft>
                          <a:spcPts val="0"/>
                        </a:spcAft>
                        <a:buClrTx/>
                        <a:buSzTx/>
                        <a:buFont typeface="Arial" pitchFamily="34" charset="0"/>
                        <a:buNone/>
                        <a:tabLst/>
                        <a:defRPr/>
                      </a:pPr>
                      <a:endParaRPr lang="en-US" sz="2000" b="0" i="0" u="none" strike="noStrike" dirty="0">
                        <a:solidFill>
                          <a:srgbClr val="000000"/>
                        </a:solidFill>
                        <a:latin typeface="+mn-lt"/>
                      </a:endParaRPr>
                    </a:p>
                  </a:txBody>
                  <a:tcPr marL="4728" marR="4728" marT="4728" marB="0" anchor="b">
                    <a:lnL>
                      <a:noFill/>
                    </a:lnL>
                    <a:lnR>
                      <a:noFill/>
                    </a:lnR>
                    <a:lnT>
                      <a:noFill/>
                    </a:lnT>
                    <a:lnB>
                      <a:noFill/>
                    </a:lnB>
                  </a:tcPr>
                </a:tc>
                <a:extLst>
                  <a:ext uri="{0D108BD9-81ED-4DB2-BD59-A6C34878D82A}">
                    <a16:rowId xmlns:a16="http://schemas.microsoft.com/office/drawing/2014/main" val="10001"/>
                  </a:ext>
                </a:extLst>
              </a:tr>
            </a:tbl>
          </a:graphicData>
        </a:graphic>
      </p:graphicFrame>
      <p:pic>
        <p:nvPicPr>
          <p:cNvPr id="2" name="Audio 1">
            <a:hlinkClick r:id="" action="ppaction://media"/>
            <a:extLst>
              <a:ext uri="{FF2B5EF4-FFF2-40B4-BE49-F238E27FC236}">
                <a16:creationId xmlns:a16="http://schemas.microsoft.com/office/drawing/2014/main" id="{881012F7-3C41-4B22-A7C7-5130CB7D78A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382000" y="6096000"/>
            <a:ext cx="609600" cy="609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1813"/>
    </mc:Choice>
    <mc:Fallback>
      <p:transition spd="slow" advTm="18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838200" y="1447800"/>
            <a:ext cx="8077200" cy="369332"/>
          </a:xfrm>
          <a:prstGeom prst="rect">
            <a:avLst/>
          </a:prstGeom>
        </p:spPr>
        <p:txBody>
          <a:bodyPr wrap="square">
            <a:spAutoFit/>
          </a:bodyPr>
          <a:lstStyle/>
          <a:p>
            <a:pPr marL="342900" indent="-342900"/>
            <a:endParaRPr lang="en-GB" dirty="0"/>
          </a:p>
        </p:txBody>
      </p:sp>
      <p:graphicFrame>
        <p:nvGraphicFramePr>
          <p:cNvPr id="3" name="Table 2"/>
          <p:cNvGraphicFramePr>
            <a:graphicFrameLocks noGrp="1"/>
          </p:cNvGraphicFramePr>
          <p:nvPr/>
        </p:nvGraphicFramePr>
        <p:xfrm>
          <a:off x="228600" y="914400"/>
          <a:ext cx="8839200" cy="5554115"/>
        </p:xfrm>
        <a:graphic>
          <a:graphicData uri="http://schemas.openxmlformats.org/drawingml/2006/table">
            <a:tbl>
              <a:tblPr/>
              <a:tblGrid>
                <a:gridCol w="8839200">
                  <a:extLst>
                    <a:ext uri="{9D8B030D-6E8A-4147-A177-3AD203B41FA5}">
                      <a16:colId xmlns:a16="http://schemas.microsoft.com/office/drawing/2014/main" val="20000"/>
                    </a:ext>
                  </a:extLst>
                </a:gridCol>
              </a:tblGrid>
              <a:tr h="0">
                <a:tc>
                  <a:txBody>
                    <a:bodyPr/>
                    <a:lstStyle/>
                    <a:p>
                      <a:pPr algn="just" rtl="0" fontAlgn="b"/>
                      <a:endParaRPr lang="en-GB" sz="2000" b="1" i="0" u="none" strike="noStrike" dirty="0">
                        <a:solidFill>
                          <a:srgbClr val="000000"/>
                        </a:solidFill>
                        <a:latin typeface="Calibri"/>
                      </a:endParaRPr>
                    </a:p>
                  </a:txBody>
                  <a:tcPr marL="170209" marR="4728" marT="4728" marB="0" anchor="b">
                    <a:lnL>
                      <a:noFill/>
                    </a:lnL>
                    <a:lnR>
                      <a:noFill/>
                    </a:lnR>
                    <a:lnT>
                      <a:noFill/>
                    </a:lnT>
                    <a:lnB>
                      <a:noFill/>
                    </a:lnB>
                  </a:tcPr>
                </a:tc>
                <a:extLst>
                  <a:ext uri="{0D108BD9-81ED-4DB2-BD59-A6C34878D82A}">
                    <a16:rowId xmlns:a16="http://schemas.microsoft.com/office/drawing/2014/main" val="10000"/>
                  </a:ext>
                </a:extLst>
              </a:tr>
              <a:tr h="277062">
                <a:tc>
                  <a:txBody>
                    <a:bodyPr/>
                    <a:lstStyle/>
                    <a:p>
                      <a:pPr algn="ctr" rtl="0" fontAlgn="b">
                        <a:lnSpc>
                          <a:spcPct val="120000"/>
                        </a:lnSpc>
                        <a:buFont typeface="Arial" pitchFamily="34" charset="0"/>
                        <a:buNone/>
                      </a:pPr>
                      <a:endParaRPr lang="en-US" sz="2400" b="1" i="0" u="none" strike="noStrike" dirty="0">
                        <a:solidFill>
                          <a:srgbClr val="000000"/>
                        </a:solidFill>
                        <a:latin typeface="+mn-lt"/>
                      </a:endParaRPr>
                    </a:p>
                    <a:p>
                      <a:pPr marL="0" marR="0" indent="0" algn="l" defTabSz="914400" rtl="0" eaLnBrk="1" fontAlgn="b" latinLnBrk="0" hangingPunct="1">
                        <a:lnSpc>
                          <a:spcPct val="150000"/>
                        </a:lnSpc>
                        <a:spcBef>
                          <a:spcPts val="0"/>
                        </a:spcBef>
                        <a:spcAft>
                          <a:spcPts val="0"/>
                        </a:spcAft>
                        <a:buClrTx/>
                        <a:buSzTx/>
                        <a:buFont typeface="Arial" pitchFamily="34" charset="0"/>
                        <a:buChar char="•"/>
                        <a:tabLst/>
                        <a:defRPr/>
                      </a:pPr>
                      <a:r>
                        <a:rPr lang="en-GB" sz="2000" b="0" i="0" u="none" strike="noStrike" dirty="0">
                          <a:solidFill>
                            <a:srgbClr val="000000"/>
                          </a:solidFill>
                          <a:latin typeface="+mn-lt"/>
                        </a:rPr>
                        <a:t> EBay. (2019). </a:t>
                      </a:r>
                      <a:r>
                        <a:rPr lang="en-GB" sz="2000" b="0" i="1" u="none" strike="noStrike" dirty="0">
                          <a:solidFill>
                            <a:srgbClr val="000000"/>
                          </a:solidFill>
                          <a:latin typeface="+mn-lt"/>
                        </a:rPr>
                        <a:t>FAST GAMING DELL BUNDLE TOWER PC FULL SET COMPUTER SYSTEM INTEL i3 8GB 1TB GT710 | eBay</a:t>
                      </a:r>
                      <a:r>
                        <a:rPr lang="en-GB" sz="2000" b="0" i="0" u="none" strike="noStrike" dirty="0">
                          <a:solidFill>
                            <a:srgbClr val="000000"/>
                          </a:solidFill>
                          <a:latin typeface="+mn-lt"/>
                        </a:rPr>
                        <a:t>. [online] eBay. Available at: https://www.ebay.co.uk/itm/FAST-GAMING-DELL-BUNDLE-TOWER-PC-FULL-SET-COMPUTER-SYSTEM-INTEL-i3-8GB-1TB-GT710/253995770100?hash=item3b2353e0f4:g:zkYAAOSwC~9b-CJX [Accessed 8 May 2019]. </a:t>
                      </a:r>
                      <a:endParaRPr lang="en-GB" sz="2000" b="0" i="0" u="none" strike="noStrike" dirty="0">
                        <a:solidFill>
                          <a:srgbClr val="000000"/>
                        </a:solidFill>
                        <a:latin typeface="Calibri"/>
                      </a:endParaRPr>
                    </a:p>
                    <a:p>
                      <a:pPr algn="l" rtl="0" fontAlgn="b">
                        <a:lnSpc>
                          <a:spcPct val="150000"/>
                        </a:lnSpc>
                        <a:buFont typeface="Arial" pitchFamily="34" charset="0"/>
                        <a:buChar char="•"/>
                      </a:pPr>
                      <a:r>
                        <a:rPr lang="en-GB" sz="2000" b="0" i="0" u="none" strike="noStrike" dirty="0">
                          <a:solidFill>
                            <a:srgbClr val="000000"/>
                          </a:solidFill>
                          <a:latin typeface="Calibri"/>
                        </a:rPr>
                        <a:t> JP-UK (2019). </a:t>
                      </a:r>
                      <a:r>
                        <a:rPr lang="en-GB" sz="2000" b="0" i="1" u="none" strike="noStrike" dirty="0">
                          <a:solidFill>
                            <a:srgbClr val="000000"/>
                          </a:solidFill>
                          <a:latin typeface="Calibri"/>
                        </a:rPr>
                        <a:t>Digital Signage &amp; Large Format Displays at JP-UK</a:t>
                      </a:r>
                      <a:r>
                        <a:rPr lang="en-GB" sz="2000" b="0" i="0" u="none" strike="noStrike" dirty="0">
                          <a:solidFill>
                            <a:srgbClr val="000000"/>
                          </a:solidFill>
                          <a:latin typeface="Calibri"/>
                        </a:rPr>
                        <a:t>. [online] Jp-uk.co.uk. Available at: https://www.jp-uk.co.uk/digital-signage-displays.html [Accessed 8 May 2019].</a:t>
                      </a:r>
                    </a:p>
                    <a:p>
                      <a:pPr marL="0" marR="0" indent="0" algn="l" defTabSz="914400" rtl="0" eaLnBrk="1" fontAlgn="b" latinLnBrk="0" hangingPunct="1">
                        <a:lnSpc>
                          <a:spcPct val="150000"/>
                        </a:lnSpc>
                        <a:spcBef>
                          <a:spcPts val="0"/>
                        </a:spcBef>
                        <a:spcAft>
                          <a:spcPts val="0"/>
                        </a:spcAft>
                        <a:buClrTx/>
                        <a:buSzTx/>
                        <a:buFont typeface="Arial" pitchFamily="34" charset="0"/>
                        <a:buChar char="•"/>
                        <a:tabLst/>
                        <a:defRPr/>
                      </a:pPr>
                      <a:r>
                        <a:rPr lang="en-US" sz="2000" b="0" i="0" u="none" strike="noStrike" dirty="0">
                          <a:solidFill>
                            <a:srgbClr val="000000"/>
                          </a:solidFill>
                          <a:latin typeface="+mn-lt"/>
                        </a:rPr>
                        <a:t>  Google/Yell.com</a:t>
                      </a:r>
                    </a:p>
                  </a:txBody>
                  <a:tcPr marL="170209" marR="4728" marT="4728" marB="0" anchor="b">
                    <a:lnL>
                      <a:noFill/>
                    </a:lnL>
                    <a:lnR>
                      <a:noFill/>
                    </a:lnR>
                    <a:lnT>
                      <a:noFill/>
                    </a:lnT>
                    <a:lnB>
                      <a:noFill/>
                    </a:lnB>
                  </a:tcPr>
                </a:tc>
                <a:extLst>
                  <a:ext uri="{0D108BD9-81ED-4DB2-BD59-A6C34878D82A}">
                    <a16:rowId xmlns:a16="http://schemas.microsoft.com/office/drawing/2014/main" val="10001"/>
                  </a:ext>
                </a:extLst>
              </a:tr>
              <a:tr h="94560">
                <a:tc>
                  <a:txBody>
                    <a:bodyPr/>
                    <a:lstStyle/>
                    <a:p>
                      <a:pPr algn="l" fontAlgn="b"/>
                      <a:endParaRPr lang="en-GB" sz="2000" b="0" i="0" u="none" strike="noStrike" dirty="0">
                        <a:solidFill>
                          <a:srgbClr val="000000"/>
                        </a:solidFill>
                        <a:latin typeface="Calibri"/>
                      </a:endParaRPr>
                    </a:p>
                  </a:txBody>
                  <a:tcPr marL="4728" marR="4728" marT="4728" marB="0" anchor="b">
                    <a:lnL>
                      <a:noFill/>
                    </a:lnL>
                    <a:lnR>
                      <a:noFill/>
                    </a:lnR>
                    <a:lnT>
                      <a:noFill/>
                    </a:lnT>
                    <a:lnB>
                      <a:noFill/>
                    </a:lnB>
                  </a:tcPr>
                </a:tc>
                <a:extLst>
                  <a:ext uri="{0D108BD9-81ED-4DB2-BD59-A6C34878D82A}">
                    <a16:rowId xmlns:a16="http://schemas.microsoft.com/office/drawing/2014/main" val="10002"/>
                  </a:ext>
                </a:extLst>
              </a:tr>
            </a:tbl>
          </a:graphicData>
        </a:graphic>
      </p:graphicFrame>
      <p:sp>
        <p:nvSpPr>
          <p:cNvPr id="4" name="Rectangle 3"/>
          <p:cNvSpPr/>
          <p:nvPr/>
        </p:nvSpPr>
        <p:spPr>
          <a:xfrm>
            <a:off x="381000" y="762000"/>
            <a:ext cx="8001000" cy="1138773"/>
          </a:xfrm>
          <a:prstGeom prst="rect">
            <a:avLst/>
          </a:prstGeom>
        </p:spPr>
        <p:txBody>
          <a:bodyPr wrap="square">
            <a:spAutoFit/>
          </a:bodyPr>
          <a:lstStyle/>
          <a:p>
            <a:pPr algn="ctr"/>
            <a:r>
              <a:rPr lang="en-US" altLang="ko-KR" sz="3200" b="1" dirty="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glow rad="63500">
                    <a:schemeClr val="accent5">
                      <a:satMod val="175000"/>
                      <a:alpha val="40000"/>
                    </a:schemeClr>
                  </a:glow>
                  <a:outerShdw blurRad="50800" algn="tl" rotWithShape="0">
                    <a:srgbClr val="000000"/>
                  </a:outerShdw>
                </a:effectLst>
                <a:latin typeface="Aharoni" pitchFamily="2" charset="-79"/>
                <a:cs typeface="Aharoni" pitchFamily="2" charset="-79"/>
                <a:sym typeface="+mn-ea"/>
              </a:rPr>
              <a:t>Online Quotations</a:t>
            </a:r>
          </a:p>
          <a:p>
            <a:pPr algn="ctr"/>
            <a:endParaRPr lang="en-GB" altLang="ko-KR" sz="3600" b="1" dirty="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glow rad="63500">
                  <a:schemeClr val="accent5">
                    <a:satMod val="175000"/>
                    <a:alpha val="40000"/>
                  </a:schemeClr>
                </a:glow>
                <a:outerShdw blurRad="50800" algn="tl" rotWithShape="0">
                  <a:srgbClr val="000000"/>
                </a:outerShdw>
              </a:effectLst>
              <a:latin typeface="Aharoni" pitchFamily="2" charset="-79"/>
              <a:cs typeface="Aharoni" pitchFamily="2" charset="-79"/>
              <a:sym typeface="+mn-ea"/>
            </a:endParaRPr>
          </a:p>
        </p:txBody>
      </p:sp>
      <p:pic>
        <p:nvPicPr>
          <p:cNvPr id="5" name="Audio 4">
            <a:hlinkClick r:id="" action="ppaction://media"/>
            <a:extLst>
              <a:ext uri="{FF2B5EF4-FFF2-40B4-BE49-F238E27FC236}">
                <a16:creationId xmlns:a16="http://schemas.microsoft.com/office/drawing/2014/main" id="{9532F453-0596-44BD-B832-C47435E7637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382000" y="6096000"/>
            <a:ext cx="609600" cy="609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2765"/>
    </mc:Choice>
    <mc:Fallback>
      <p:transition spd="slow" advTm="276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p:cNvGraphicFramePr>
            <a:graphicFrameLocks noGrp="1"/>
          </p:cNvGraphicFramePr>
          <p:nvPr/>
        </p:nvGraphicFramePr>
        <p:xfrm>
          <a:off x="152400" y="1447800"/>
          <a:ext cx="8839200" cy="3048694"/>
        </p:xfrm>
        <a:graphic>
          <a:graphicData uri="http://schemas.openxmlformats.org/drawingml/2006/table">
            <a:tbl>
              <a:tblPr/>
              <a:tblGrid>
                <a:gridCol w="8839200">
                  <a:extLst>
                    <a:ext uri="{9D8B030D-6E8A-4147-A177-3AD203B41FA5}">
                      <a16:colId xmlns:a16="http://schemas.microsoft.com/office/drawing/2014/main" val="20000"/>
                    </a:ext>
                  </a:extLst>
                </a:gridCol>
              </a:tblGrid>
              <a:tr h="413229">
                <a:tc>
                  <a:txBody>
                    <a:bodyPr/>
                    <a:lstStyle/>
                    <a:p>
                      <a:pPr algn="l" rtl="0" fontAlgn="b">
                        <a:lnSpc>
                          <a:spcPct val="150000"/>
                        </a:lnSpc>
                        <a:buFont typeface="Arial" pitchFamily="34" charset="0"/>
                        <a:buChar char="•"/>
                      </a:pPr>
                      <a:r>
                        <a:rPr lang="en-US" sz="2000" b="0" i="0" u="none" strike="noStrike" dirty="0">
                          <a:solidFill>
                            <a:srgbClr val="000000"/>
                          </a:solidFill>
                          <a:latin typeface="Calibri"/>
                        </a:rPr>
                        <a:t>  </a:t>
                      </a:r>
                      <a:r>
                        <a:rPr lang="en-US" sz="2000" b="0" i="0" u="none" strike="noStrike" dirty="0" err="1">
                          <a:solidFill>
                            <a:srgbClr val="000000"/>
                          </a:solidFill>
                          <a:latin typeface="Calibri"/>
                        </a:rPr>
                        <a:t>RackSolutions</a:t>
                      </a:r>
                      <a:r>
                        <a:rPr lang="en-US" sz="2000" b="0" i="0" u="none" strike="noStrike" dirty="0">
                          <a:solidFill>
                            <a:srgbClr val="000000"/>
                          </a:solidFill>
                          <a:latin typeface="Calibri"/>
                        </a:rPr>
                        <a:t> (2019). </a:t>
                      </a:r>
                      <a:r>
                        <a:rPr lang="en-US" sz="2000" b="0" i="1" u="none" strike="noStrike" dirty="0">
                          <a:solidFill>
                            <a:srgbClr val="000000"/>
                          </a:solidFill>
                          <a:latin typeface="Calibri"/>
                        </a:rPr>
                        <a:t>LCD </a:t>
                      </a:r>
                      <a:r>
                        <a:rPr lang="en-US" sz="2000" b="0" i="1" u="none" strike="noStrike" dirty="0" err="1">
                          <a:solidFill>
                            <a:srgbClr val="000000"/>
                          </a:solidFill>
                          <a:latin typeface="Calibri"/>
                        </a:rPr>
                        <a:t>Flushmount</a:t>
                      </a:r>
                      <a:r>
                        <a:rPr lang="en-US" sz="2000" b="0" i="1" u="none" strike="noStrike" dirty="0">
                          <a:solidFill>
                            <a:srgbClr val="000000"/>
                          </a:solidFill>
                          <a:latin typeface="Calibri"/>
                        </a:rPr>
                        <a:t> Kit</a:t>
                      </a:r>
                      <a:r>
                        <a:rPr lang="en-US" sz="2000" b="0" i="0" u="none" strike="noStrike" dirty="0">
                          <a:solidFill>
                            <a:srgbClr val="000000"/>
                          </a:solidFill>
                          <a:latin typeface="Calibri"/>
                        </a:rPr>
                        <a:t>. [online] </a:t>
                      </a:r>
                      <a:r>
                        <a:rPr lang="en-US" sz="2000" b="0" i="0" u="none" strike="noStrike" dirty="0" err="1">
                          <a:solidFill>
                            <a:srgbClr val="000000"/>
                          </a:solidFill>
                          <a:latin typeface="Calibri"/>
                        </a:rPr>
                        <a:t>RackSolutions</a:t>
                      </a:r>
                      <a:r>
                        <a:rPr lang="en-US" sz="2000" b="0" i="0" u="none" strike="noStrike" dirty="0">
                          <a:solidFill>
                            <a:srgbClr val="000000"/>
                          </a:solidFill>
                          <a:latin typeface="Calibri"/>
                        </a:rPr>
                        <a:t>. Available at: https://www.racksolutions.co.uk/flushmount-monitor-kit.html?gclid=CjwKCAjw_MnmBRAoEiwAPRRWW9VpZoosIHUxZq9EVi1VeN2wUXBUywgLo-oBs3rUcdyo8AKkbmfWchoClm8QAvD_BwE [Accessed 8 May 2019].</a:t>
                      </a:r>
                    </a:p>
                  </a:txBody>
                  <a:tcPr marL="170209" marR="4728" marT="4728" marB="0" anchor="b">
                    <a:lnL>
                      <a:noFill/>
                    </a:lnL>
                    <a:lnR>
                      <a:noFill/>
                    </a:lnR>
                    <a:lnT>
                      <a:noFill/>
                    </a:lnT>
                    <a:lnB>
                      <a:noFill/>
                    </a:lnB>
                  </a:tcPr>
                </a:tc>
                <a:extLst>
                  <a:ext uri="{0D108BD9-81ED-4DB2-BD59-A6C34878D82A}">
                    <a16:rowId xmlns:a16="http://schemas.microsoft.com/office/drawing/2014/main" val="10000"/>
                  </a:ext>
                </a:extLst>
              </a:tr>
              <a:tr h="277062">
                <a:tc>
                  <a:txBody>
                    <a:bodyPr/>
                    <a:lstStyle/>
                    <a:p>
                      <a:pPr algn="l" rtl="0" fontAlgn="b">
                        <a:lnSpc>
                          <a:spcPct val="150000"/>
                        </a:lnSpc>
                        <a:buFont typeface="Arial" pitchFamily="34" charset="0"/>
                        <a:buChar char="•"/>
                      </a:pPr>
                      <a:r>
                        <a:rPr lang="en-US" sz="2000" b="0" i="0" u="none" strike="noStrike" dirty="0">
                          <a:solidFill>
                            <a:srgbClr val="000000"/>
                          </a:solidFill>
                          <a:latin typeface="Calibri"/>
                        </a:rPr>
                        <a:t>  </a:t>
                      </a:r>
                      <a:r>
                        <a:rPr lang="en-US" sz="2000" b="0" i="0" u="none" strike="noStrike" dirty="0" err="1">
                          <a:solidFill>
                            <a:srgbClr val="000000"/>
                          </a:solidFill>
                          <a:latin typeface="Calibri"/>
                        </a:rPr>
                        <a:t>TrouDigital</a:t>
                      </a:r>
                      <a:r>
                        <a:rPr lang="en-US" sz="2000" b="0" i="0" u="none" strike="noStrike" dirty="0">
                          <a:solidFill>
                            <a:srgbClr val="000000"/>
                          </a:solidFill>
                          <a:latin typeface="Calibri"/>
                        </a:rPr>
                        <a:t> (2019). </a:t>
                      </a:r>
                      <a:r>
                        <a:rPr lang="en-US" sz="2000" b="0" i="1" u="none" strike="noStrike" dirty="0">
                          <a:solidFill>
                            <a:srgbClr val="000000"/>
                          </a:solidFill>
                          <a:latin typeface="Calibri"/>
                        </a:rPr>
                        <a:t>How Much Does Digital Signage Cost? – </a:t>
                      </a:r>
                      <a:r>
                        <a:rPr lang="en-US" sz="2000" b="0" i="1" u="none" strike="noStrike" dirty="0" err="1">
                          <a:solidFill>
                            <a:srgbClr val="000000"/>
                          </a:solidFill>
                          <a:latin typeface="Calibri"/>
                        </a:rPr>
                        <a:t>TrouDigital</a:t>
                      </a:r>
                      <a:r>
                        <a:rPr lang="en-US" sz="2000" b="0" i="0" u="none" strike="noStrike" dirty="0">
                          <a:solidFill>
                            <a:srgbClr val="000000"/>
                          </a:solidFill>
                          <a:latin typeface="Calibri"/>
                        </a:rPr>
                        <a:t>. [online] </a:t>
                      </a:r>
                      <a:r>
                        <a:rPr lang="en-US" sz="2000" b="0" i="0" u="none" strike="noStrike" dirty="0" err="1">
                          <a:solidFill>
                            <a:srgbClr val="000000"/>
                          </a:solidFill>
                          <a:latin typeface="Calibri"/>
                        </a:rPr>
                        <a:t>TrouDigital</a:t>
                      </a:r>
                      <a:r>
                        <a:rPr lang="en-US" sz="2000" b="0" i="0" u="none" strike="noStrike" dirty="0">
                          <a:solidFill>
                            <a:srgbClr val="000000"/>
                          </a:solidFill>
                          <a:latin typeface="Calibri"/>
                        </a:rPr>
                        <a:t>. Available at: https://troudigital.com/digital-signage/how-much-does-digital-signage-cost/ [Accessed 8 May 2019].</a:t>
                      </a:r>
                    </a:p>
                  </a:txBody>
                  <a:tcPr marL="170209" marR="4728" marT="4728" marB="0" anchor="b">
                    <a:lnL>
                      <a:noFill/>
                    </a:lnL>
                    <a:lnR>
                      <a:noFill/>
                    </a:lnR>
                    <a:lnT>
                      <a:noFill/>
                    </a:lnT>
                    <a:lnB>
                      <a:noFill/>
                    </a:lnB>
                  </a:tcPr>
                </a:tc>
                <a:extLst>
                  <a:ext uri="{0D108BD9-81ED-4DB2-BD59-A6C34878D82A}">
                    <a16:rowId xmlns:a16="http://schemas.microsoft.com/office/drawing/2014/main" val="10001"/>
                  </a:ext>
                </a:extLst>
              </a:tr>
            </a:tbl>
          </a:graphicData>
        </a:graphic>
      </p:graphicFrame>
      <p:pic>
        <p:nvPicPr>
          <p:cNvPr id="3" name="Audio 2">
            <a:hlinkClick r:id="" action="ppaction://media"/>
            <a:extLst>
              <a:ext uri="{FF2B5EF4-FFF2-40B4-BE49-F238E27FC236}">
                <a16:creationId xmlns:a16="http://schemas.microsoft.com/office/drawing/2014/main" id="{8B003E8D-FD9C-4613-A7C7-D3D556662DA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382000" y="6096000"/>
            <a:ext cx="609600" cy="609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3353"/>
    </mc:Choice>
    <mc:Fallback>
      <p:transition spd="slow" advTm="335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C:\Users\saoud ahmed\Downloads\thank-you-362164_1920.jpg"/>
          <p:cNvPicPr>
            <a:picLocks noChangeAspect="1" noChangeArrowheads="1"/>
          </p:cNvPicPr>
          <p:nvPr/>
        </p:nvPicPr>
        <p:blipFill>
          <a:blip r:embed="rId4"/>
          <a:srcRect/>
          <a:stretch>
            <a:fillRect/>
          </a:stretch>
        </p:blipFill>
        <p:spPr bwMode="auto">
          <a:xfrm>
            <a:off x="0" y="0"/>
            <a:ext cx="9144000" cy="6858000"/>
          </a:xfrm>
          <a:prstGeom prst="rect">
            <a:avLst/>
          </a:prstGeom>
          <a:noFill/>
        </p:spPr>
      </p:pic>
      <p:pic>
        <p:nvPicPr>
          <p:cNvPr id="3" name="Audio 2">
            <a:hlinkClick r:id="" action="ppaction://media"/>
            <a:extLst>
              <a:ext uri="{FF2B5EF4-FFF2-40B4-BE49-F238E27FC236}">
                <a16:creationId xmlns:a16="http://schemas.microsoft.com/office/drawing/2014/main" id="{ABF63448-C713-4D2E-9D53-0CCB31BC5F9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82000" y="6096000"/>
            <a:ext cx="609600" cy="609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8293"/>
    </mc:Choice>
    <mc:Fallback>
      <p:transition spd="slow" advTm="829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Trek</Template>
  <TotalTime>3667</TotalTime>
  <Words>1955</Words>
  <Application>Microsoft Office PowerPoint</Application>
  <PresentationFormat>On-screen Show (4:3)</PresentationFormat>
  <Paragraphs>580</Paragraphs>
  <Slides>38</Slides>
  <Notes>0</Notes>
  <HiddenSlides>0</HiddenSlides>
  <MMClips>38</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38</vt:i4>
      </vt:variant>
    </vt:vector>
  </HeadingPairs>
  <TitlesOfParts>
    <vt:vector size="44" baseType="lpstr">
      <vt:lpstr>Aharoni</vt:lpstr>
      <vt:lpstr>Andalus</vt:lpstr>
      <vt:lpstr>Arial</vt:lpstr>
      <vt:lpstr>Calibri</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
  <cp:lastModifiedBy>new pc</cp:lastModifiedBy>
  <cp:revision>434</cp:revision>
  <dcterms:created xsi:type="dcterms:W3CDTF">2006-08-16T00:00:00Z</dcterms:created>
  <dcterms:modified xsi:type="dcterms:W3CDTF">2019-05-10T14:48:32Z</dcterms:modified>
</cp:coreProperties>
</file>