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7"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196" autoAdjust="0"/>
  </p:normalViewPr>
  <p:slideViewPr>
    <p:cSldViewPr snapToGrid="0">
      <p:cViewPr varScale="1">
        <p:scale>
          <a:sx n="56" d="100"/>
          <a:sy n="56" d="100"/>
        </p:scale>
        <p:origin x="160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8868043"/>
            <a:ext cx="12798267" cy="896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52144" y="1062533"/>
            <a:ext cx="10561320" cy="4992624"/>
          </a:xfrm>
        </p:spPr>
        <p:txBody>
          <a:bodyPr anchor="b">
            <a:normAutofit/>
          </a:bodyPr>
          <a:lstStyle>
            <a:lvl1pPr algn="l">
              <a:lnSpc>
                <a:spcPct val="85000"/>
              </a:lnSpc>
              <a:defRPr sz="11200" spc="-7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55053" y="6237869"/>
            <a:ext cx="10561320" cy="1600200"/>
          </a:xfrm>
        </p:spPr>
        <p:txBody>
          <a:bodyPr lIns="91440" rIns="91440">
            <a:normAutofit/>
          </a:bodyPr>
          <a:lstStyle>
            <a:lvl1pPr marL="0" indent="0" algn="l">
              <a:buNone/>
              <a:defRPr sz="3360" cap="all" spc="280" baseline="0">
                <a:solidFill>
                  <a:schemeClr val="tx2"/>
                </a:solidFill>
                <a:latin typeface="+mj-lt"/>
              </a:defRPr>
            </a:lvl1pPr>
            <a:lvl2pPr marL="640080" indent="0" algn="ctr">
              <a:buNone/>
              <a:defRPr sz="3360"/>
            </a:lvl2pPr>
            <a:lvl3pPr marL="1280160" indent="0" algn="ctr">
              <a:buNone/>
              <a:defRPr sz="3360"/>
            </a:lvl3pPr>
            <a:lvl4pPr marL="1920240" indent="0" algn="ctr">
              <a:buNone/>
              <a:defRPr sz="2800"/>
            </a:lvl4pPr>
            <a:lvl5pPr marL="2560320" indent="0" algn="ctr">
              <a:buNone/>
              <a:defRPr sz="2800"/>
            </a:lvl5pPr>
            <a:lvl6pPr marL="3200400" indent="0" algn="ctr">
              <a:buNone/>
              <a:defRPr sz="2800"/>
            </a:lvl6pPr>
            <a:lvl7pPr marL="3840480" indent="0" algn="ctr">
              <a:buNone/>
              <a:defRPr sz="2800"/>
            </a:lvl7pPr>
            <a:lvl8pPr marL="4480560" indent="0" algn="ctr">
              <a:buNone/>
              <a:defRPr sz="2800"/>
            </a:lvl8pPr>
            <a:lvl9pPr marL="5120640" indent="0" algn="ctr">
              <a:buNone/>
              <a:defRPr sz="2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92C990-8DDF-4B77-91FB-375AA5BB40B8}"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9CDA4D-6C30-4825-B80F-14838D2F507F}" type="slidenum">
              <a:rPr lang="en-IN" smtClean="0"/>
              <a:t>‹#›</a:t>
            </a:fld>
            <a:endParaRPr lang="en-IN"/>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9237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92C990-8DDF-4B77-91FB-375AA5BB40B8}"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2046064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8868043"/>
            <a:ext cx="12798267" cy="896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1062533"/>
            <a:ext cx="10561320" cy="4992624"/>
          </a:xfrm>
        </p:spPr>
        <p:txBody>
          <a:bodyPr anchor="b" anchorCtr="0">
            <a:normAutofit/>
          </a:bodyPr>
          <a:lstStyle>
            <a:lvl1pPr>
              <a:lnSpc>
                <a:spcPct val="85000"/>
              </a:lnSpc>
              <a:defRPr sz="112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152144" y="6234379"/>
            <a:ext cx="10561320" cy="1600200"/>
          </a:xfrm>
        </p:spPr>
        <p:txBody>
          <a:bodyPr lIns="91440" rIns="91440" anchor="t" anchorCtr="0">
            <a:normAutofit/>
          </a:bodyPr>
          <a:lstStyle>
            <a:lvl1pPr marL="0" indent="0">
              <a:buNone/>
              <a:defRPr sz="3360" cap="all" spc="280" baseline="0">
                <a:solidFill>
                  <a:schemeClr val="tx2"/>
                </a:solidFill>
                <a:latin typeface="+mj-lt"/>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92C990-8DDF-4B77-91FB-375AA5BB40B8}"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9CDA4D-6C30-4825-B80F-14838D2F507F}" type="slidenum">
              <a:rPr lang="en-IN" smtClean="0"/>
              <a:t>‹#›</a:t>
            </a:fld>
            <a:endParaRPr lang="en-IN"/>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88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152144" y="401246"/>
            <a:ext cx="10561320" cy="203106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52144" y="2584028"/>
            <a:ext cx="5184648" cy="5632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8816" y="2584031"/>
            <a:ext cx="5184648" cy="56327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92C990-8DDF-4B77-91FB-375AA5BB40B8}"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2226606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152144" y="401246"/>
            <a:ext cx="10561320" cy="203106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52144"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152144" y="3615268"/>
            <a:ext cx="5184648" cy="46014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8816"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528816" y="3615268"/>
            <a:ext cx="5184648" cy="46014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92C990-8DDF-4B77-91FB-375AA5BB40B8}" type="datetimeFigureOut">
              <a:rPr lang="en-IN" smtClean="0"/>
              <a:t>27-11-2025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31538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92C990-8DDF-4B77-91FB-375AA5BB40B8}" type="datetimeFigureOut">
              <a:rPr lang="en-IN" smtClean="0"/>
              <a:t>27-11-2025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2673682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335" y="8961120"/>
            <a:ext cx="12798267"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6" name="Rectangle 5"/>
          <p:cNvSpPr/>
          <p:nvPr/>
        </p:nvSpPr>
        <p:spPr>
          <a:xfrm>
            <a:off x="17" y="8868043"/>
            <a:ext cx="12798267" cy="896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7" name="Date Placeholder 6"/>
          <p:cNvSpPr>
            <a:spLocks noGrp="1"/>
          </p:cNvSpPr>
          <p:nvPr>
            <p:ph type="dt" sz="half" idx="10"/>
          </p:nvPr>
        </p:nvSpPr>
        <p:spPr/>
        <p:txBody>
          <a:bodyPr/>
          <a:lstStyle/>
          <a:p>
            <a:fld id="{E992C990-8DDF-4B77-91FB-375AA5BB40B8}" type="datetimeFigureOut">
              <a:rPr lang="en-IN" smtClean="0"/>
              <a:t>27-11-2025</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390653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9" y="0"/>
            <a:ext cx="4253330"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242074" y="0"/>
            <a:ext cx="67208" cy="960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060" y="832103"/>
            <a:ext cx="3360420" cy="3200400"/>
          </a:xfrm>
        </p:spPr>
        <p:txBody>
          <a:bodyPr anchor="b">
            <a:normAutofit/>
          </a:bodyPr>
          <a:lstStyle>
            <a:lvl1pPr>
              <a:defRPr sz="504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44333" y="1024128"/>
            <a:ext cx="7013150" cy="73609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80060" y="4096512"/>
            <a:ext cx="3360420" cy="4730774"/>
          </a:xfrm>
        </p:spPr>
        <p:txBody>
          <a:bodyPr lIns="91440" rIns="91440">
            <a:normAutofit/>
          </a:bodyPr>
          <a:lstStyle>
            <a:lvl1pPr marL="0" indent="0">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a:xfrm>
            <a:off x="488788" y="9043701"/>
            <a:ext cx="2749436" cy="511175"/>
          </a:xfrm>
        </p:spPr>
        <p:txBody>
          <a:bodyPr/>
          <a:lstStyle>
            <a:lvl1pPr algn="l">
              <a:defRPr/>
            </a:lvl1pPr>
          </a:lstStyle>
          <a:p>
            <a:fld id="{E992C990-8DDF-4B77-91FB-375AA5BB40B8}" type="datetimeFigureOut">
              <a:rPr lang="en-IN" smtClean="0"/>
              <a:t>27-11-2025</a:t>
            </a:fld>
            <a:endParaRPr lang="en-IN"/>
          </a:p>
        </p:txBody>
      </p:sp>
      <p:sp>
        <p:nvSpPr>
          <p:cNvPr id="6" name="Footer Placeholder 5"/>
          <p:cNvSpPr>
            <a:spLocks noGrp="1"/>
          </p:cNvSpPr>
          <p:nvPr>
            <p:ph type="ftr" sz="quarter" idx="11"/>
          </p:nvPr>
        </p:nvSpPr>
        <p:spPr>
          <a:xfrm>
            <a:off x="5040630" y="9043701"/>
            <a:ext cx="4880610" cy="51117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99CDA4D-6C30-4825-B80F-14838D2F507F}" type="slidenum">
              <a:rPr lang="en-IN" smtClean="0"/>
              <a:t>‹#›</a:t>
            </a:fld>
            <a:endParaRPr lang="en-IN"/>
          </a:p>
        </p:txBody>
      </p:sp>
    </p:spTree>
    <p:extLst>
      <p:ext uri="{BB962C8B-B14F-4D97-AF65-F5344CB8AC3E}">
        <p14:creationId xmlns:p14="http://schemas.microsoft.com/office/powerpoint/2010/main" val="363987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6934200"/>
            <a:ext cx="12798267" cy="266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7" y="6881106"/>
            <a:ext cx="12798267" cy="896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7104888"/>
            <a:ext cx="10625328" cy="1152144"/>
          </a:xfrm>
        </p:spPr>
        <p:txBody>
          <a:bodyPr tIns="0" bIns="0" anchor="b">
            <a:noAutofit/>
          </a:bodyPr>
          <a:lstStyle>
            <a:lvl1pPr>
              <a:defRPr sz="504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 y="0"/>
            <a:ext cx="12801585" cy="6881106"/>
          </a:xfrm>
          <a:blipFill>
            <a:blip r:embed="rId2"/>
            <a:stretch>
              <a:fillRect/>
            </a:stretch>
          </a:blipFill>
        </p:spPr>
        <p:txBody>
          <a:bodyPr lIns="457200" tIns="457200" anchor="t"/>
          <a:lstStyle>
            <a:lvl1pPr marL="0" indent="0">
              <a:buNone/>
              <a:defRPr sz="4480">
                <a:solidFill>
                  <a:schemeClr val="bg1"/>
                </a:solidFill>
              </a:defRPr>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152143" y="8269834"/>
            <a:ext cx="10625328" cy="832104"/>
          </a:xfrm>
        </p:spPr>
        <p:txBody>
          <a:bodyPr lIns="91440" tIns="0" rIns="91440" bIns="0">
            <a:normAutofit/>
          </a:bodyPr>
          <a:lstStyle>
            <a:lvl1pPr marL="0" indent="0">
              <a:spcBef>
                <a:spcPts val="0"/>
              </a:spcBef>
              <a:spcAft>
                <a:spcPts val="840"/>
              </a:spcAft>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E992C990-8DDF-4B77-91FB-375AA5BB40B8}"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2398629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92C990-8DDF-4B77-91FB-375AA5BB40B8}"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3266525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8868043"/>
            <a:ext cx="12798267" cy="896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1146" y="580692"/>
            <a:ext cx="2760345" cy="806038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80691"/>
            <a:ext cx="8121015" cy="806038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92C990-8DDF-4B77-91FB-375AA5BB40B8}"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9CDA4D-6C30-4825-B80F-14838D2F507F}" type="slidenum">
              <a:rPr lang="en-IN" smtClean="0"/>
              <a:t>‹#›</a:t>
            </a:fld>
            <a:endParaRPr lang="en-IN"/>
          </a:p>
        </p:txBody>
      </p:sp>
    </p:spTree>
    <p:extLst>
      <p:ext uri="{BB962C8B-B14F-4D97-AF65-F5344CB8AC3E}">
        <p14:creationId xmlns:p14="http://schemas.microsoft.com/office/powerpoint/2010/main" val="327574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8961120"/>
            <a:ext cx="12801601"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 name="Rectangle 8"/>
          <p:cNvSpPr/>
          <p:nvPr/>
        </p:nvSpPr>
        <p:spPr>
          <a:xfrm>
            <a:off x="1" y="8868042"/>
            <a:ext cx="12801601" cy="923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1152144" y="401246"/>
            <a:ext cx="10561320" cy="20310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2143" y="2584028"/>
            <a:ext cx="10561321" cy="5632704"/>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52146" y="9043701"/>
            <a:ext cx="2595884" cy="511175"/>
          </a:xfrm>
          <a:prstGeom prst="rect">
            <a:avLst/>
          </a:prstGeom>
        </p:spPr>
        <p:txBody>
          <a:bodyPr vert="horz" lIns="91440" tIns="45720" rIns="91440" bIns="45720" rtlCol="0" anchor="ctr"/>
          <a:lstStyle>
            <a:lvl1pPr algn="l">
              <a:defRPr sz="1260">
                <a:solidFill>
                  <a:srgbClr val="FFFFFF"/>
                </a:solidFill>
              </a:defRPr>
            </a:lvl1pPr>
          </a:lstStyle>
          <a:p>
            <a:fld id="{E992C990-8DDF-4B77-91FB-375AA5BB40B8}" type="datetimeFigureOut">
              <a:rPr lang="en-IN" smtClean="0"/>
              <a:t>27-11-2025</a:t>
            </a:fld>
            <a:endParaRPr lang="en-IN"/>
          </a:p>
        </p:txBody>
      </p:sp>
      <p:sp>
        <p:nvSpPr>
          <p:cNvPr id="5" name="Footer Placeholder 4"/>
          <p:cNvSpPr>
            <a:spLocks noGrp="1"/>
          </p:cNvSpPr>
          <p:nvPr>
            <p:ph type="ftr" sz="quarter" idx="3"/>
          </p:nvPr>
        </p:nvSpPr>
        <p:spPr>
          <a:xfrm>
            <a:off x="3870495" y="9043701"/>
            <a:ext cx="5063944" cy="511175"/>
          </a:xfrm>
          <a:prstGeom prst="rect">
            <a:avLst/>
          </a:prstGeom>
        </p:spPr>
        <p:txBody>
          <a:bodyPr vert="horz" lIns="91440" tIns="45720" rIns="91440" bIns="45720" rtlCol="0" anchor="ctr"/>
          <a:lstStyle>
            <a:lvl1pPr algn="ctr">
              <a:defRPr sz="126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10395482" y="9043701"/>
            <a:ext cx="1377627" cy="511175"/>
          </a:xfrm>
          <a:prstGeom prst="rect">
            <a:avLst/>
          </a:prstGeom>
        </p:spPr>
        <p:txBody>
          <a:bodyPr vert="horz" lIns="91440" tIns="45720" rIns="91440" bIns="45720" rtlCol="0" anchor="ctr"/>
          <a:lstStyle>
            <a:lvl1pPr algn="r">
              <a:defRPr sz="1470">
                <a:solidFill>
                  <a:srgbClr val="FFFFFF"/>
                </a:solidFill>
              </a:defRPr>
            </a:lvl1pPr>
          </a:lstStyle>
          <a:p>
            <a:fld id="{499CDA4D-6C30-4825-B80F-14838D2F507F}" type="slidenum">
              <a:rPr lang="en-IN" smtClean="0"/>
              <a:t>‹#›</a:t>
            </a:fld>
            <a:endParaRPr lang="en-IN"/>
          </a:p>
        </p:txBody>
      </p:sp>
      <p:cxnSp>
        <p:nvCxnSpPr>
          <p:cNvPr id="10" name="Straight Connector 9"/>
          <p:cNvCxnSpPr/>
          <p:nvPr/>
        </p:nvCxnSpPr>
        <p:spPr>
          <a:xfrm>
            <a:off x="1253209" y="2432983"/>
            <a:ext cx="1046530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784003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1280160" rtl="0" eaLnBrk="1" latinLnBrk="0" hangingPunct="1">
        <a:lnSpc>
          <a:spcPct val="85000"/>
        </a:lnSpc>
        <a:spcBef>
          <a:spcPct val="0"/>
        </a:spcBef>
        <a:buNone/>
        <a:defRPr sz="6720" kern="1200" spc="-70" baseline="0">
          <a:solidFill>
            <a:schemeClr val="tx1">
              <a:lumMod val="75000"/>
              <a:lumOff val="25000"/>
            </a:schemeClr>
          </a:solidFill>
          <a:latin typeface="+mj-lt"/>
          <a:ea typeface="+mj-ea"/>
          <a:cs typeface="+mj-cs"/>
        </a:defRPr>
      </a:lvl1pPr>
    </p:titleStyle>
    <p:bodyStyle>
      <a:lvl1pPr marL="128016" indent="-128016" algn="l" defTabSz="1280160" rtl="0" eaLnBrk="1" latinLnBrk="0" hangingPunct="1">
        <a:lnSpc>
          <a:spcPct val="90000"/>
        </a:lnSpc>
        <a:spcBef>
          <a:spcPts val="1680"/>
        </a:spcBef>
        <a:spcAft>
          <a:spcPts val="280"/>
        </a:spcAft>
        <a:buClr>
          <a:schemeClr val="accent1"/>
        </a:buClr>
        <a:buSzPct val="100000"/>
        <a:buFont typeface="Calibri" panose="020F0502020204030204" pitchFamily="34" charset="0"/>
        <a:buChar char=" "/>
        <a:defRPr sz="2800" kern="1200">
          <a:solidFill>
            <a:schemeClr val="tx1">
              <a:lumMod val="75000"/>
              <a:lumOff val="25000"/>
            </a:schemeClr>
          </a:solidFill>
          <a:latin typeface="+mn-lt"/>
          <a:ea typeface="+mn-ea"/>
          <a:cs typeface="+mn-cs"/>
        </a:defRPr>
      </a:lvl1pPr>
      <a:lvl2pPr marL="537667" indent="-256032" algn="l" defTabSz="1280160" rtl="0" eaLnBrk="1" latinLnBrk="0" hangingPunct="1">
        <a:lnSpc>
          <a:spcPct val="90000"/>
        </a:lnSpc>
        <a:spcBef>
          <a:spcPts val="280"/>
        </a:spcBef>
        <a:spcAft>
          <a:spcPts val="560"/>
        </a:spcAft>
        <a:buClr>
          <a:schemeClr val="accent1"/>
        </a:buClr>
        <a:buFont typeface="Calibri" pitchFamily="34" charset="0"/>
        <a:buChar char="◦"/>
        <a:defRPr sz="2520" kern="1200">
          <a:solidFill>
            <a:schemeClr val="tx1">
              <a:lumMod val="75000"/>
              <a:lumOff val="25000"/>
            </a:schemeClr>
          </a:solidFill>
          <a:latin typeface="+mn-lt"/>
          <a:ea typeface="+mn-ea"/>
          <a:cs typeface="+mn-cs"/>
        </a:defRPr>
      </a:lvl2pPr>
      <a:lvl3pPr marL="793699"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3pPr>
      <a:lvl4pPr marL="1049731"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4pPr>
      <a:lvl5pPr marL="1305763"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5pPr>
      <a:lvl6pPr marL="154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6pPr>
      <a:lvl7pPr marL="182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7pPr>
      <a:lvl8pPr marL="210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8pPr>
      <a:lvl9pPr marL="238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y.clevelandclinic.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53365F-B4A8-1D2E-601A-FB482DBC3DDE}"/>
              </a:ext>
            </a:extLst>
          </p:cNvPr>
          <p:cNvSpPr/>
          <p:nvPr/>
        </p:nvSpPr>
        <p:spPr>
          <a:xfrm>
            <a:off x="13252" y="152397"/>
            <a:ext cx="5698435" cy="3107639"/>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IN" sz="1400" dirty="0"/>
          </a:p>
          <a:p>
            <a:r>
              <a:rPr lang="en-GB" sz="1400" b="1" dirty="0">
                <a:highlight>
                  <a:srgbClr val="000080"/>
                </a:highlight>
              </a:rPr>
              <a:t>BACKGROUND </a:t>
            </a:r>
          </a:p>
          <a:p>
            <a:pPr marL="171450" indent="-171450">
              <a:buFont typeface="Arial" panose="020B0604020202020204" pitchFamily="34" charset="0"/>
              <a:buChar char="•"/>
            </a:pPr>
            <a:r>
              <a:rPr lang="en-IN" sz="900" dirty="0"/>
              <a:t>Hypertension is a chronic condition that significantly increases the risk of cardiovascular disease, stroke, and premature mortality, particularly among older adults. As populations age globally, hypertension management has become a priority for health systems and public health agencies. The World Health Organization (2023) reports that more than 1.28 billion adults are living with high blood pressure, with prevalence increasing sharply after the age of 60. In the United Kingdom, hypertension affects approximately two-thirds of adults over 60, making it one of the most common long-term conditions in this demographic (NICE, 2022). Despite guidelines recommending regular monitoring, lifestyle modification, and timely clinical review, blood pressure control rates remain suboptimal. Contributing factors include difficulties accessing primary care, poor medication adherence, fragmented follow-up, and limited patient confidence in long-term condition self-management (British Heart Foundation, 2023).</a:t>
            </a:r>
          </a:p>
          <a:p>
            <a:pPr marL="171450" indent="-171450">
              <a:buFont typeface="Arial" panose="020B0604020202020204" pitchFamily="34" charset="0"/>
              <a:buChar char="•"/>
            </a:pPr>
            <a:r>
              <a:rPr lang="en-IN" sz="900" dirty="0"/>
              <a:t>Telehealth has emerged as an increasingly viable strategy to address these barriers, particularly for older adults who may experience mobility limitations, transportation difficulties, or geographical isolation. Telehealth in hypertension care typically involves two integrated components: remote monitoring using digital blood pressure devices and teleconsultation with healthcare professionals via video or telephone (Cleveland Clinic, 2022). These technologies enable real-time data sharing, personalised feedback, and timely adjustment of treatment plans. Remote monitoring allows patients to measure blood pressure at home, increasing the frequency and accuracy of readings compared to occasional clinic visits. Simultaneously, teleconsultation supports continuity of care, reduces clinical waiting lists, and provides an accessible alternative to in-person appointments. Evidence from recent studies shows that telehealth can significantly improve blood pressure control, medication adherence, and patient engagement when embedded within structured care pathways (</a:t>
            </a:r>
            <a:r>
              <a:rPr lang="en-IN" sz="900" dirty="0" err="1"/>
              <a:t>Omboni</a:t>
            </a:r>
            <a:r>
              <a:rPr lang="en-IN" sz="900" dirty="0"/>
              <a:t> et al., 2021).</a:t>
            </a:r>
          </a:p>
          <a:p>
            <a:br>
              <a:rPr lang="en-IN" sz="900" dirty="0"/>
            </a:br>
            <a:endParaRPr lang="en-IN" sz="900" dirty="0"/>
          </a:p>
        </p:txBody>
      </p:sp>
      <p:sp>
        <p:nvSpPr>
          <p:cNvPr id="3" name="Rectangle 2">
            <a:extLst>
              <a:ext uri="{FF2B5EF4-FFF2-40B4-BE49-F238E27FC236}">
                <a16:creationId xmlns:a16="http://schemas.microsoft.com/office/drawing/2014/main" id="{8F8F1A16-002D-69B4-8DB3-DA818BC66595}"/>
              </a:ext>
            </a:extLst>
          </p:cNvPr>
          <p:cNvSpPr/>
          <p:nvPr/>
        </p:nvSpPr>
        <p:spPr>
          <a:xfrm>
            <a:off x="5724939" y="3101008"/>
            <a:ext cx="4956313" cy="2054087"/>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1400" b="1" dirty="0">
                <a:highlight>
                  <a:srgbClr val="000080"/>
                </a:highlight>
              </a:rPr>
              <a:t>Conclusion and Implications for Policy and Practice</a:t>
            </a:r>
            <a:endParaRPr lang="en-IN" sz="1400" dirty="0">
              <a:highlight>
                <a:srgbClr val="000080"/>
              </a:highlight>
            </a:endParaRPr>
          </a:p>
          <a:p>
            <a:pPr marL="171450" indent="-171450">
              <a:buFont typeface="Arial" panose="020B0604020202020204" pitchFamily="34" charset="0"/>
              <a:buChar char="•"/>
            </a:pPr>
            <a:r>
              <a:rPr lang="en-IN" sz="900" dirty="0"/>
              <a:t>Telehealth offers a promising solution to improve hypertension management in older adults and aligns well with behaviour change frameworks, particularly the Transtheoretical Model. When implemented effectively, telehealth can empower older adults, enhance self-management, improve adherence, and reduce the burden on overstretched health services. The intervention must, however, incorporate digital inclusion strategies, accessible design, and culturally sensitive support to ensure equity.</a:t>
            </a:r>
          </a:p>
          <a:p>
            <a:pPr marL="171450" indent="-171450">
              <a:buFont typeface="Arial" panose="020B0604020202020204" pitchFamily="34" charset="0"/>
              <a:buChar char="•"/>
            </a:pPr>
            <a:r>
              <a:rPr lang="en-IN" sz="900" dirty="0"/>
              <a:t>Policy implications include establishing telehealth standards, reimbursement frameworks, and digital literacy programmes. Clinicians require training in virtual care delivery and behaviour change support. Further research should explore long-term outcomes, cost-effectiveness, and patient experiences across diverse settings.</a:t>
            </a:r>
          </a:p>
          <a:p>
            <a:pPr marL="171450" indent="-171450">
              <a:buFont typeface="Arial" panose="020B0604020202020204" pitchFamily="34" charset="0"/>
              <a:buChar char="•"/>
            </a:pPr>
            <a:r>
              <a:rPr lang="en-IN" sz="900" dirty="0"/>
              <a:t>Telehealth has the potential to transform hypertension care, enabling more personalised, proactive, and sustainable support for older adults.</a:t>
            </a:r>
          </a:p>
          <a:p>
            <a:pPr marL="171450" indent="-171450">
              <a:buFont typeface="Arial" panose="020B0604020202020204" pitchFamily="34" charset="0"/>
              <a:buChar char="•"/>
            </a:pPr>
            <a:r>
              <a:rPr lang="en-IN" sz="900" dirty="0"/>
              <a:t> </a:t>
            </a:r>
          </a:p>
        </p:txBody>
      </p:sp>
      <p:sp>
        <p:nvSpPr>
          <p:cNvPr id="4" name="Rectangle 3">
            <a:extLst>
              <a:ext uri="{FF2B5EF4-FFF2-40B4-BE49-F238E27FC236}">
                <a16:creationId xmlns:a16="http://schemas.microsoft.com/office/drawing/2014/main" id="{1C683B76-CDF1-E64E-A08B-251E733CF248}"/>
              </a:ext>
            </a:extLst>
          </p:cNvPr>
          <p:cNvSpPr/>
          <p:nvPr/>
        </p:nvSpPr>
        <p:spPr>
          <a:xfrm>
            <a:off x="10668000" y="152396"/>
            <a:ext cx="2133599" cy="3505203"/>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1400" b="1" dirty="0">
                <a:highlight>
                  <a:srgbClr val="000080"/>
                </a:highlight>
              </a:rPr>
              <a:t>Challenges and Ethical Considerations</a:t>
            </a:r>
            <a:endParaRPr lang="en-IN" sz="1400" dirty="0">
              <a:highlight>
                <a:srgbClr val="000080"/>
              </a:highlight>
            </a:endParaRPr>
          </a:p>
          <a:p>
            <a:pPr marL="171450" indent="-171450">
              <a:buFont typeface="Arial" panose="020B0604020202020204" pitchFamily="34" charset="0"/>
              <a:buChar char="•"/>
            </a:pPr>
            <a:r>
              <a:rPr lang="en-IN" sz="900" dirty="0"/>
              <a:t>Implementing telehealth requires addressing several challenges. Digital literacy remains a major barrier, particularly among older adults unfamiliar with smart devices. In addition, some may struggle with cognitive decline, sensory impairments, or limited dexterity, making technology use difficult. For others, inconsistent internet access or affordability of remote monitoring equipment limits engagement.</a:t>
            </a:r>
          </a:p>
          <a:p>
            <a:pPr marL="171450" indent="-171450">
              <a:buFont typeface="Arial" panose="020B0604020202020204" pitchFamily="34" charset="0"/>
              <a:buChar char="•"/>
            </a:pPr>
            <a:r>
              <a:rPr lang="en-IN" sz="900" dirty="0"/>
              <a:t>Ethical considerations include privacy, data ownership, informed consent, and equity. Sensitive health data stored digitally may increase cybersecurity risks. There are also concerns that telehealth may unintentionally create a two-tier system: one for digitally confident users and one for those who require traditional services (NICE, 2022).</a:t>
            </a:r>
          </a:p>
        </p:txBody>
      </p:sp>
      <p:sp>
        <p:nvSpPr>
          <p:cNvPr id="5" name="Rectangle 4">
            <a:extLst>
              <a:ext uri="{FF2B5EF4-FFF2-40B4-BE49-F238E27FC236}">
                <a16:creationId xmlns:a16="http://schemas.microsoft.com/office/drawing/2014/main" id="{97E70184-66BA-27FC-2698-ADAAB1FE0551}"/>
              </a:ext>
            </a:extLst>
          </p:cNvPr>
          <p:cNvSpPr/>
          <p:nvPr/>
        </p:nvSpPr>
        <p:spPr>
          <a:xfrm>
            <a:off x="0" y="6652590"/>
            <a:ext cx="8242852" cy="294861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IN" sz="1400" b="1" dirty="0">
              <a:solidFill>
                <a:schemeClr val="bg1"/>
              </a:solidFill>
              <a:highlight>
                <a:srgbClr val="000080"/>
              </a:highlight>
            </a:endParaRPr>
          </a:p>
          <a:p>
            <a:endParaRPr lang="en-IN" sz="1400" b="1" dirty="0">
              <a:solidFill>
                <a:schemeClr val="bg1"/>
              </a:solidFill>
              <a:highlight>
                <a:srgbClr val="000080"/>
              </a:highlight>
            </a:endParaRPr>
          </a:p>
          <a:p>
            <a:r>
              <a:rPr lang="en-IN" sz="1400" b="1" dirty="0">
                <a:solidFill>
                  <a:schemeClr val="bg1"/>
                </a:solidFill>
                <a:highlight>
                  <a:srgbClr val="000080"/>
                </a:highlight>
              </a:rPr>
              <a:t>Behaviour Change Theory Application: The Transtheoretical Model</a:t>
            </a:r>
            <a:endParaRPr lang="en-IN" sz="1400" dirty="0">
              <a:solidFill>
                <a:schemeClr val="bg1"/>
              </a:solidFill>
              <a:highlight>
                <a:srgbClr val="000080"/>
              </a:highlight>
            </a:endParaRPr>
          </a:p>
          <a:p>
            <a:pPr marL="171450" indent="-171450">
              <a:buFont typeface="Arial" panose="020B0604020202020204" pitchFamily="34" charset="0"/>
              <a:buChar char="•"/>
            </a:pPr>
            <a:r>
              <a:rPr lang="en-IN" sz="900" dirty="0">
                <a:solidFill>
                  <a:schemeClr val="tx1"/>
                </a:solidFill>
              </a:rPr>
              <a:t>Behaviour change is fundamental to hypertension control, and the effectiveness of telehealth interventions depends on their capacity to support meaningful and sustained behaviour modification. The </a:t>
            </a:r>
            <a:r>
              <a:rPr lang="en-IN" sz="900" b="1" dirty="0">
                <a:solidFill>
                  <a:schemeClr val="tx1"/>
                </a:solidFill>
              </a:rPr>
              <a:t>Transtheoretical Model (TTM)</a:t>
            </a:r>
            <a:r>
              <a:rPr lang="en-IN" sz="900" dirty="0">
                <a:solidFill>
                  <a:schemeClr val="tx1"/>
                </a:solidFill>
              </a:rPr>
              <a:t>, developed by Prochaska and </a:t>
            </a:r>
            <a:r>
              <a:rPr lang="en-IN" sz="900" dirty="0" err="1">
                <a:solidFill>
                  <a:schemeClr val="tx1"/>
                </a:solidFill>
              </a:rPr>
              <a:t>Velicer</a:t>
            </a:r>
            <a:r>
              <a:rPr lang="en-IN" sz="900" dirty="0">
                <a:solidFill>
                  <a:schemeClr val="tx1"/>
                </a:solidFill>
              </a:rPr>
              <a:t> (1997), is well-suited to this context because it conceptualises change as a staged, nonlinear process rather than a single action. The six stages of TTM are: precontemplation, contemplation, preparation, action, maintenance, and termination or relapse. Telehealth interventions can be strategically aligned with each stage to increase relevance, motivation, and user engagement.</a:t>
            </a:r>
          </a:p>
          <a:p>
            <a:pPr marL="171450" indent="-171450">
              <a:buFont typeface="Arial" panose="020B0604020202020204" pitchFamily="34" charset="0"/>
              <a:buChar char="•"/>
            </a:pPr>
            <a:r>
              <a:rPr lang="en-IN" sz="900" dirty="0">
                <a:solidFill>
                  <a:schemeClr val="tx1"/>
                </a:solidFill>
              </a:rPr>
              <a:t>In the </a:t>
            </a:r>
            <a:r>
              <a:rPr lang="en-IN" sz="900" b="1" dirty="0">
                <a:solidFill>
                  <a:schemeClr val="tx1"/>
                </a:solidFill>
              </a:rPr>
              <a:t>precontemplation stage</a:t>
            </a:r>
            <a:r>
              <a:rPr lang="en-IN" sz="900" dirty="0">
                <a:solidFill>
                  <a:schemeClr val="tx1"/>
                </a:solidFill>
              </a:rPr>
              <a:t>, an individual may not recognise the seriousness of hypertension or may attribute symptoms to ageing rather than disease. Telehealth can support this stage by providing personalised risk feedback and educational content that helps build awareness. For example, trend charts demonstrating consistently elevated readings can visually reinforce the need for change (</a:t>
            </a:r>
            <a:r>
              <a:rPr lang="en-IN" sz="900" dirty="0" err="1">
                <a:solidFill>
                  <a:schemeClr val="tx1"/>
                </a:solidFill>
              </a:rPr>
              <a:t>Omboni</a:t>
            </a:r>
            <a:r>
              <a:rPr lang="en-IN" sz="900" dirty="0">
                <a:solidFill>
                  <a:schemeClr val="tx1"/>
                </a:solidFill>
              </a:rPr>
              <a:t> et al., 2021).</a:t>
            </a:r>
          </a:p>
          <a:p>
            <a:pPr marL="171450" indent="-171450">
              <a:buFont typeface="Arial" panose="020B0604020202020204" pitchFamily="34" charset="0"/>
              <a:buChar char="•"/>
            </a:pPr>
            <a:r>
              <a:rPr lang="en-IN" sz="900" dirty="0">
                <a:solidFill>
                  <a:schemeClr val="tx1"/>
                </a:solidFill>
              </a:rPr>
              <a:t>In the </a:t>
            </a:r>
            <a:r>
              <a:rPr lang="en-IN" sz="900" b="1" dirty="0">
                <a:solidFill>
                  <a:schemeClr val="tx1"/>
                </a:solidFill>
              </a:rPr>
              <a:t>contemplation stage</a:t>
            </a:r>
            <a:r>
              <a:rPr lang="en-IN" sz="900" dirty="0">
                <a:solidFill>
                  <a:schemeClr val="tx1"/>
                </a:solidFill>
              </a:rPr>
              <a:t>, older adults may recognise the problem but feel unsure or resistant about making changes. Teleconsultation can support this stage by using motivational interviewing techniques, addressing fears (such as technological competence), and exploring personal barriers to engagement. Remote monitoring can help reduce uncertainty by showing how lifestyle behaviours impact blood pressure in real time.</a:t>
            </a:r>
          </a:p>
          <a:p>
            <a:pPr marL="171450" indent="-171450">
              <a:buFont typeface="Arial" panose="020B0604020202020204" pitchFamily="34" charset="0"/>
              <a:buChar char="•"/>
            </a:pPr>
            <a:r>
              <a:rPr lang="en-IN" sz="900" dirty="0">
                <a:solidFill>
                  <a:schemeClr val="tx1"/>
                </a:solidFill>
              </a:rPr>
              <a:t>The </a:t>
            </a:r>
            <a:r>
              <a:rPr lang="en-IN" sz="900" b="1" dirty="0">
                <a:solidFill>
                  <a:schemeClr val="tx1"/>
                </a:solidFill>
              </a:rPr>
              <a:t>preparation stage</a:t>
            </a:r>
            <a:r>
              <a:rPr lang="en-IN" sz="900" dirty="0">
                <a:solidFill>
                  <a:schemeClr val="tx1"/>
                </a:solidFill>
              </a:rPr>
              <a:t> involves intention to act. Telehealth supports this by offering training in device use, setting personalised goals, or sending reminders to take readings or medication. For older adults, confidence building at this stage is crucial, especially if they are unfamiliar with technology (ONS, 2023).</a:t>
            </a:r>
          </a:p>
          <a:p>
            <a:pPr marL="171450" indent="-171450">
              <a:buFont typeface="Arial" panose="020B0604020202020204" pitchFamily="34" charset="0"/>
              <a:buChar char="•"/>
            </a:pPr>
            <a:r>
              <a:rPr lang="en-IN" sz="900" dirty="0">
                <a:solidFill>
                  <a:schemeClr val="tx1"/>
                </a:solidFill>
              </a:rPr>
              <a:t>The </a:t>
            </a:r>
            <a:r>
              <a:rPr lang="en-IN" sz="900" b="1" dirty="0">
                <a:solidFill>
                  <a:schemeClr val="tx1"/>
                </a:solidFill>
              </a:rPr>
              <a:t>action stage</a:t>
            </a:r>
            <a:r>
              <a:rPr lang="en-IN" sz="900" dirty="0">
                <a:solidFill>
                  <a:schemeClr val="tx1"/>
                </a:solidFill>
              </a:rPr>
              <a:t> involves active behavioural change, such as regular blood pressure monitoring, dietary modification, or medication adherence. Telehealth facilitates this stage by offering ongoing feedback, alerts for concerning readings, or follow-up consultations to adjust treatment.</a:t>
            </a:r>
          </a:p>
          <a:p>
            <a:pPr marL="171450" indent="-171450">
              <a:buFont typeface="Arial" panose="020B0604020202020204" pitchFamily="34" charset="0"/>
              <a:buChar char="•"/>
            </a:pPr>
            <a:r>
              <a:rPr lang="en-IN" sz="900" dirty="0">
                <a:solidFill>
                  <a:schemeClr val="tx1"/>
                </a:solidFill>
              </a:rPr>
              <a:t>During the </a:t>
            </a:r>
            <a:r>
              <a:rPr lang="en-IN" sz="900" b="1" dirty="0">
                <a:solidFill>
                  <a:schemeClr val="tx1"/>
                </a:solidFill>
              </a:rPr>
              <a:t>maintenance stage</a:t>
            </a:r>
            <a:r>
              <a:rPr lang="en-IN" sz="900" dirty="0">
                <a:solidFill>
                  <a:schemeClr val="tx1"/>
                </a:solidFill>
              </a:rPr>
              <a:t>, telehealth plays a key role in sustaining habits. Data history, routine reminders, and periodic check-ins support long-term stability.</a:t>
            </a:r>
          </a:p>
          <a:p>
            <a:pPr marL="171450" indent="-171450">
              <a:buFont typeface="Arial" panose="020B0604020202020204" pitchFamily="34" charset="0"/>
              <a:buChar char="•"/>
            </a:pPr>
            <a:r>
              <a:rPr lang="en-IN" sz="900" dirty="0">
                <a:solidFill>
                  <a:schemeClr val="tx1"/>
                </a:solidFill>
              </a:rPr>
              <a:t>Finally, the model acknowledges </a:t>
            </a:r>
            <a:r>
              <a:rPr lang="en-IN" sz="900" b="1" dirty="0">
                <a:solidFill>
                  <a:schemeClr val="tx1"/>
                </a:solidFill>
              </a:rPr>
              <a:t>relapse</a:t>
            </a:r>
            <a:r>
              <a:rPr lang="en-IN" sz="900" dirty="0">
                <a:solidFill>
                  <a:schemeClr val="tx1"/>
                </a:solidFill>
              </a:rPr>
              <a:t>, which is common in long-term behaviour change. Telehealth systems help individuals re-engage quickly without long delays, enabling continuity rather than abandonment.</a:t>
            </a:r>
          </a:p>
          <a:p>
            <a:pPr marL="171450" indent="-171450">
              <a:buFont typeface="Arial" panose="020B0604020202020204" pitchFamily="34" charset="0"/>
              <a:buChar char="•"/>
            </a:pPr>
            <a:endParaRPr lang="en-IN" sz="900" dirty="0">
              <a:solidFill>
                <a:schemeClr val="tx1"/>
              </a:solidFill>
            </a:endParaRPr>
          </a:p>
          <a:p>
            <a:br>
              <a:rPr lang="en-IN" sz="900" dirty="0">
                <a:solidFill>
                  <a:srgbClr val="FF0000"/>
                </a:solidFill>
              </a:rPr>
            </a:br>
            <a:endParaRPr lang="en-IN" sz="900" dirty="0">
              <a:solidFill>
                <a:srgbClr val="FF0000"/>
              </a:solidFill>
            </a:endParaRPr>
          </a:p>
        </p:txBody>
      </p:sp>
      <p:sp>
        <p:nvSpPr>
          <p:cNvPr id="6" name="Rectangle 5">
            <a:extLst>
              <a:ext uri="{FF2B5EF4-FFF2-40B4-BE49-F238E27FC236}">
                <a16:creationId xmlns:a16="http://schemas.microsoft.com/office/drawing/2014/main" id="{0F56ABDB-7495-2CCF-6340-01FD0A88AC41}"/>
              </a:ext>
            </a:extLst>
          </p:cNvPr>
          <p:cNvSpPr/>
          <p:nvPr/>
        </p:nvSpPr>
        <p:spPr>
          <a:xfrm>
            <a:off x="13252" y="3260036"/>
            <a:ext cx="5698435" cy="3392554"/>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1400" b="1" dirty="0">
                <a:solidFill>
                  <a:schemeClr val="bg1"/>
                </a:solidFill>
                <a:highlight>
                  <a:srgbClr val="000080"/>
                </a:highlight>
              </a:rPr>
              <a:t>Health Promotion Principles and Values</a:t>
            </a:r>
            <a:endParaRPr lang="en-IN" sz="1400" dirty="0">
              <a:solidFill>
                <a:schemeClr val="bg1"/>
              </a:solidFill>
              <a:highlight>
                <a:srgbClr val="000080"/>
              </a:highlight>
            </a:endParaRPr>
          </a:p>
          <a:p>
            <a:pPr marL="171450" indent="-171450">
              <a:buFont typeface="Arial" panose="020B0604020202020204" pitchFamily="34" charset="0"/>
              <a:buChar char="•"/>
            </a:pPr>
            <a:r>
              <a:rPr lang="en-IN" sz="900" dirty="0">
                <a:solidFill>
                  <a:schemeClr val="tx1"/>
                </a:solidFill>
              </a:rPr>
              <a:t>Telehealth implementation aligns with key values of modern health promotion as outlined in the Ottawa Charter for Health Promotion. The first value, </a:t>
            </a:r>
            <a:r>
              <a:rPr lang="en-IN" sz="900" b="1" dirty="0">
                <a:solidFill>
                  <a:schemeClr val="tx1"/>
                </a:solidFill>
              </a:rPr>
              <a:t>empowerment</a:t>
            </a:r>
            <a:r>
              <a:rPr lang="en-IN" sz="900" dirty="0">
                <a:solidFill>
                  <a:schemeClr val="tx1"/>
                </a:solidFill>
              </a:rPr>
              <a:t>, is central to chronic disease management, as successful hypertension control often depends on sustained behaviour change rather than one-off treatment. Telehealth empowers older adults by giving them access to their own health data, enabling them to observe trends, understand triggers, and gain a greater sense of ownership over their condition (Cleveland Clinic, 2022). Through self-monitoring, automated reminders, and visualised progress reports, telehealth encourages a shift from passive patient behaviour to proactive self-management.</a:t>
            </a:r>
          </a:p>
          <a:p>
            <a:pPr marL="171450" indent="-171450">
              <a:buFont typeface="Arial" panose="020B0604020202020204" pitchFamily="34" charset="0"/>
              <a:buChar char="•"/>
            </a:pPr>
            <a:r>
              <a:rPr lang="en-IN" sz="900" dirty="0">
                <a:solidFill>
                  <a:schemeClr val="tx1"/>
                </a:solidFill>
              </a:rPr>
              <a:t>The second principle, </a:t>
            </a:r>
            <a:r>
              <a:rPr lang="en-IN" sz="900" b="1" dirty="0">
                <a:solidFill>
                  <a:schemeClr val="tx1"/>
                </a:solidFill>
              </a:rPr>
              <a:t>equity</a:t>
            </a:r>
            <a:r>
              <a:rPr lang="en-IN" sz="900" dirty="0">
                <a:solidFill>
                  <a:schemeClr val="tx1"/>
                </a:solidFill>
              </a:rPr>
              <a:t>, highlights the importance of ensuring fair access to health resources. Telehealth can support equity by removing geographic and mobility barriers and providing flexibility in how care is accessed. For older adults living in rural or underserved areas, telehealth may be the only feasible way to receive regular specialist input. However, equity also highlights challenges: digital literacy gaps, internet access, and affordability can hinder telehealth adoption among disadvantaged older adults (ONS, 2023). Without targeted support, telehealth may risk deepening—not addressing—health inequalities. Ensuring that digital solutions are accessible, affordable, and usable for those with sensory impairments or cognitive decline is therefore essential.</a:t>
            </a:r>
          </a:p>
          <a:p>
            <a:pPr marL="171450" indent="-171450">
              <a:buFont typeface="Arial" panose="020B0604020202020204" pitchFamily="34" charset="0"/>
              <a:buChar char="•"/>
            </a:pPr>
            <a:r>
              <a:rPr lang="en-IN" sz="900" dirty="0">
                <a:solidFill>
                  <a:schemeClr val="tx1"/>
                </a:solidFill>
              </a:rPr>
              <a:t>Another core principle is </a:t>
            </a:r>
            <a:r>
              <a:rPr lang="en-IN" sz="900" b="1" dirty="0">
                <a:solidFill>
                  <a:schemeClr val="tx1"/>
                </a:solidFill>
              </a:rPr>
              <a:t>participation</a:t>
            </a:r>
            <a:r>
              <a:rPr lang="en-IN" sz="900" dirty="0">
                <a:solidFill>
                  <a:schemeClr val="tx1"/>
                </a:solidFill>
              </a:rPr>
              <a:t>, which involves involving individuals in decision-making about their own health. Telehealth facilitates shared decision-making by allowing patients to review their own readings before consultations, prepare questions, and play an active role in adjusting treatment plans. This collaborative model aligns with modern expectations of personalised and patient-centred care (Murray et al., 2021).</a:t>
            </a:r>
          </a:p>
          <a:p>
            <a:pPr marL="171450" indent="-171450">
              <a:buFont typeface="Arial" panose="020B0604020202020204" pitchFamily="34" charset="0"/>
              <a:buChar char="•"/>
            </a:pPr>
            <a:r>
              <a:rPr lang="en-IN" sz="900" dirty="0">
                <a:solidFill>
                  <a:schemeClr val="tx1"/>
                </a:solidFill>
              </a:rPr>
              <a:t>Telehealth also supports a </a:t>
            </a:r>
            <a:r>
              <a:rPr lang="en-IN" sz="900" b="1" dirty="0">
                <a:solidFill>
                  <a:schemeClr val="tx1"/>
                </a:solidFill>
              </a:rPr>
              <a:t>holistic approach</a:t>
            </a:r>
            <a:r>
              <a:rPr lang="en-IN" sz="900" dirty="0">
                <a:solidFill>
                  <a:schemeClr val="tx1"/>
                </a:solidFill>
              </a:rPr>
              <a:t> to health promotion. Hypertension management extends beyond medication and blood pressure readings and includes lifestyle behaviours such as diet, physical activity, alcohol use, stress management, and sleep hygiene. Many telehealth platforms incorporate educational modules or linked coaching that address these determinants, making support comprehensive rather than purely clinical (British Heart Foundation, 2023).</a:t>
            </a:r>
          </a:p>
        </p:txBody>
      </p:sp>
      <p:sp>
        <p:nvSpPr>
          <p:cNvPr id="7" name="Rectangle 6">
            <a:extLst>
              <a:ext uri="{FF2B5EF4-FFF2-40B4-BE49-F238E27FC236}">
                <a16:creationId xmlns:a16="http://schemas.microsoft.com/office/drawing/2014/main" id="{6221CBD1-F84A-B63C-6D19-40B4DC48BB91}"/>
              </a:ext>
            </a:extLst>
          </p:cNvPr>
          <p:cNvSpPr/>
          <p:nvPr/>
        </p:nvSpPr>
        <p:spPr>
          <a:xfrm>
            <a:off x="5711688" y="152397"/>
            <a:ext cx="4956312" cy="2948612"/>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1400" b="1" dirty="0">
                <a:highlight>
                  <a:srgbClr val="000080"/>
                </a:highlight>
              </a:rPr>
              <a:t>Expected Outcomes of the Telehealth Intervention</a:t>
            </a:r>
            <a:endParaRPr lang="en-IN" sz="1400" dirty="0">
              <a:highlight>
                <a:srgbClr val="000080"/>
              </a:highlight>
            </a:endParaRPr>
          </a:p>
          <a:p>
            <a:pPr marL="171450" indent="-171450">
              <a:buFont typeface="Arial" panose="020B0604020202020204" pitchFamily="34" charset="0"/>
              <a:buChar char="•"/>
            </a:pPr>
            <a:r>
              <a:rPr lang="en-IN" sz="900" dirty="0"/>
              <a:t>Evidence shows that telehealth can lead to improved hypertension outcomes. A meta-analysis by </a:t>
            </a:r>
            <a:r>
              <a:rPr lang="en-IN" sz="900" dirty="0" err="1"/>
              <a:t>Omboni</a:t>
            </a:r>
            <a:r>
              <a:rPr lang="en-IN" sz="900" dirty="0"/>
              <a:t> et al. (2021) found that remote monitoring combined with clinician feedback was significantly more effective in lowering systolic and diastolic blood pressure than standard care alone. Improved medication adherence has also been reported due to reminder systems, accountability mechanisms, and better understanding of treatment rationale. Telehealth reduces missed appointments, supports earlier treatment adjustments, and can prevent hypertensive crises that result in emergency hospital admissions.</a:t>
            </a:r>
          </a:p>
          <a:p>
            <a:pPr marL="171450" indent="-171450">
              <a:buFont typeface="Arial" panose="020B0604020202020204" pitchFamily="34" charset="0"/>
              <a:buChar char="•"/>
            </a:pPr>
            <a:r>
              <a:rPr lang="en-IN" sz="900" dirty="0"/>
              <a:t>Psychosocial benefits are also reported. Older adults engaged in telehealth describe increased confidence, independence, and a sense of security knowing that clinicians can intervene if blood pressure readings escalate (Cleveland Clinic, 2022). This reassurance may reduce anxiety and encourage long-term engagement. Telehealth also strengthens the therapeutic relationship by providing more frequent touchpoints, even if virtual.</a:t>
            </a:r>
          </a:p>
          <a:p>
            <a:pPr marL="171450" indent="-171450">
              <a:buFont typeface="Arial" panose="020B0604020202020204" pitchFamily="34" charset="0"/>
              <a:buChar char="•"/>
            </a:pPr>
            <a:r>
              <a:rPr lang="en-IN" sz="900" dirty="0"/>
              <a:t>However, telehealth outcomes vary depending on user engagement. Without support, older adults may become frustrated with technology or overwhelmed by self-responsibility. Drop-off rates tend to increase without motivational support or personalised feedback. Data protection concerns, technological failure, and digital fatigue may also influence outcomes (ONS, 2023).</a:t>
            </a:r>
          </a:p>
          <a:p>
            <a:br>
              <a:rPr lang="en-IN" sz="900" dirty="0"/>
            </a:br>
            <a:endParaRPr lang="en-IN" sz="900" dirty="0"/>
          </a:p>
        </p:txBody>
      </p:sp>
      <p:sp>
        <p:nvSpPr>
          <p:cNvPr id="10" name="Rectangle 9">
            <a:extLst>
              <a:ext uri="{FF2B5EF4-FFF2-40B4-BE49-F238E27FC236}">
                <a16:creationId xmlns:a16="http://schemas.microsoft.com/office/drawing/2014/main" id="{9FC05127-EFC0-3CED-D63C-FF6D5B254057}"/>
              </a:ext>
            </a:extLst>
          </p:cNvPr>
          <p:cNvSpPr/>
          <p:nvPr/>
        </p:nvSpPr>
        <p:spPr>
          <a:xfrm>
            <a:off x="8242852" y="5155093"/>
            <a:ext cx="4585250" cy="4446107"/>
          </a:xfrm>
          <a:prstGeom prst="rect">
            <a:avLst/>
          </a:prstGeom>
          <a:solidFill>
            <a:schemeClr val="accent4">
              <a:lumMod val="40000"/>
              <a:lumOff val="60000"/>
            </a:schemeClr>
          </a:solidFill>
          <a:ln>
            <a:solidFill>
              <a:schemeClr val="accent4">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1400" b="1" dirty="0">
                <a:solidFill>
                  <a:schemeClr val="bg1"/>
                </a:solidFill>
                <a:highlight>
                  <a:srgbClr val="000080"/>
                </a:highlight>
              </a:rPr>
              <a:t>References</a:t>
            </a:r>
          </a:p>
          <a:p>
            <a:r>
              <a:rPr lang="en-IN" sz="800" dirty="0">
                <a:solidFill>
                  <a:schemeClr val="tx1"/>
                </a:solidFill>
              </a:rPr>
              <a:t>British Heart Foundation (2023) </a:t>
            </a:r>
            <a:r>
              <a:rPr lang="en-IN" sz="800" i="1" dirty="0">
                <a:solidFill>
                  <a:schemeClr val="tx1"/>
                </a:solidFill>
              </a:rPr>
              <a:t>Managing high blood pressure</a:t>
            </a:r>
            <a:r>
              <a:rPr lang="en-IN" sz="800" dirty="0">
                <a:solidFill>
                  <a:schemeClr val="tx1"/>
                </a:solidFill>
              </a:rPr>
              <a:t>. Available at: </a:t>
            </a:r>
            <a:r>
              <a:rPr lang="en-IN" sz="800" dirty="0">
                <a:solidFill>
                  <a:schemeClr val="tx1"/>
                </a:solidFill>
                <a:hlinkClick r:id="rId2">
                  <a:extLst>
                    <a:ext uri="{A12FA001-AC4F-418D-AE19-62706E023703}">
                      <ahyp:hlinkClr xmlns:ahyp="http://schemas.microsoft.com/office/drawing/2018/hyperlinkcolor" val="tx"/>
                    </a:ext>
                  </a:extLst>
                </a:hlinkClick>
              </a:rPr>
              <a:t>https://www.bhf.org.uk</a:t>
            </a:r>
            <a:r>
              <a:rPr lang="en-IN" sz="800" dirty="0">
                <a:solidFill>
                  <a:schemeClr val="tx1"/>
                </a:solidFill>
              </a:rPr>
              <a:t> (Accessed: 20 November 2024).</a:t>
            </a:r>
          </a:p>
          <a:p>
            <a:r>
              <a:rPr lang="en-IN" sz="800" dirty="0">
                <a:solidFill>
                  <a:schemeClr val="tx1"/>
                </a:solidFill>
              </a:rPr>
              <a:t>Cleveland Clinic (2022) </a:t>
            </a:r>
            <a:r>
              <a:rPr lang="en-IN" sz="800" i="1" dirty="0">
                <a:solidFill>
                  <a:schemeClr val="tx1"/>
                </a:solidFill>
              </a:rPr>
              <a:t>Remote patient monitoring: How telehealth improves chronic disease care</a:t>
            </a:r>
            <a:r>
              <a:rPr lang="en-IN" sz="800" dirty="0">
                <a:solidFill>
                  <a:schemeClr val="tx1"/>
                </a:solidFill>
              </a:rPr>
              <a:t>. Cleveland Clinic Journal of Medicine. Available at: </a:t>
            </a:r>
            <a:r>
              <a:rPr lang="en-IN" sz="800" dirty="0">
                <a:solidFill>
                  <a:schemeClr val="tx1"/>
                </a:solidFill>
                <a:hlinkClick r:id="rId3">
                  <a:extLst>
                    <a:ext uri="{A12FA001-AC4F-418D-AE19-62706E023703}">
                      <ahyp:hlinkClr xmlns:ahyp="http://schemas.microsoft.com/office/drawing/2018/hyperlinkcolor" val="tx"/>
                    </a:ext>
                  </a:extLst>
                </a:hlinkClick>
              </a:rPr>
              <a:t>https://my.clevelandclinic.org</a:t>
            </a:r>
            <a:r>
              <a:rPr lang="en-IN" sz="800" dirty="0">
                <a:solidFill>
                  <a:schemeClr val="tx1"/>
                </a:solidFill>
              </a:rPr>
              <a:t> (Accessed: 20 November 2024).</a:t>
            </a:r>
          </a:p>
          <a:p>
            <a:r>
              <a:rPr lang="en-IN" sz="800" dirty="0">
                <a:solidFill>
                  <a:schemeClr val="tx1"/>
                </a:solidFill>
              </a:rPr>
              <a:t>Murray, E., Hekler, E.B., Andersson, G., Collins, L.M. and West, R. (2021) ‘Evaluating digital health interventions: Key questions and approaches’, </a:t>
            </a:r>
            <a:r>
              <a:rPr lang="en-IN" sz="800" i="1" dirty="0">
                <a:solidFill>
                  <a:schemeClr val="tx1"/>
                </a:solidFill>
              </a:rPr>
              <a:t>American Journal of Preventive Medicine</a:t>
            </a:r>
            <a:r>
              <a:rPr lang="en-IN" sz="800" dirty="0">
                <a:solidFill>
                  <a:schemeClr val="tx1"/>
                </a:solidFill>
              </a:rPr>
              <a:t>, 60(5), pp. 715–723.</a:t>
            </a:r>
          </a:p>
          <a:p>
            <a:r>
              <a:rPr lang="en-IN" sz="800" dirty="0">
                <a:solidFill>
                  <a:schemeClr val="tx1"/>
                </a:solidFill>
              </a:rPr>
              <a:t>NICE (2022) </a:t>
            </a:r>
            <a:r>
              <a:rPr lang="en-IN" sz="800" i="1" dirty="0">
                <a:solidFill>
                  <a:schemeClr val="tx1"/>
                </a:solidFill>
              </a:rPr>
              <a:t>Digital health technologies: Evaluation and evidence standards</a:t>
            </a:r>
            <a:r>
              <a:rPr lang="en-IN" sz="800" dirty="0">
                <a:solidFill>
                  <a:schemeClr val="tx1"/>
                </a:solidFill>
              </a:rPr>
              <a:t>. London: National Institute for Health and Care Excellence.</a:t>
            </a:r>
          </a:p>
          <a:p>
            <a:r>
              <a:rPr lang="en-IN" sz="800" dirty="0">
                <a:solidFill>
                  <a:schemeClr val="tx1"/>
                </a:solidFill>
              </a:rPr>
              <a:t>Office for National Statistics (ONS) (2023) </a:t>
            </a:r>
            <a:r>
              <a:rPr lang="en-IN" sz="800" i="1" dirty="0">
                <a:solidFill>
                  <a:schemeClr val="tx1"/>
                </a:solidFill>
              </a:rPr>
              <a:t>Internet access and digital inclusion in older adults</a:t>
            </a:r>
            <a:r>
              <a:rPr lang="en-IN" sz="800" dirty="0">
                <a:solidFill>
                  <a:schemeClr val="tx1"/>
                </a:solidFill>
              </a:rPr>
              <a:t>. London: ONS. Available at: </a:t>
            </a:r>
            <a:r>
              <a:rPr lang="en-IN" sz="800" dirty="0">
                <a:solidFill>
                  <a:schemeClr val="tx1"/>
                </a:solidFill>
                <a:hlinkClick r:id="rId4">
                  <a:extLst>
                    <a:ext uri="{A12FA001-AC4F-418D-AE19-62706E023703}">
                      <ahyp:hlinkClr xmlns:ahyp="http://schemas.microsoft.com/office/drawing/2018/hyperlinkcolor" val="tx"/>
                    </a:ext>
                  </a:extLst>
                </a:hlinkClick>
              </a:rPr>
              <a:t>https://www.ons.gov.uk</a:t>
            </a:r>
            <a:r>
              <a:rPr lang="en-IN" sz="800" dirty="0">
                <a:solidFill>
                  <a:schemeClr val="tx1"/>
                </a:solidFill>
              </a:rPr>
              <a:t> (Accessed: 21 November 2024).</a:t>
            </a:r>
          </a:p>
          <a:p>
            <a:r>
              <a:rPr lang="en-IN" sz="800" dirty="0" err="1">
                <a:solidFill>
                  <a:schemeClr val="tx1"/>
                </a:solidFill>
              </a:rPr>
              <a:t>Omboni</a:t>
            </a:r>
            <a:r>
              <a:rPr lang="en-IN" sz="800" dirty="0">
                <a:solidFill>
                  <a:schemeClr val="tx1"/>
                </a:solidFill>
              </a:rPr>
              <a:t>, S., </a:t>
            </a:r>
            <a:r>
              <a:rPr lang="en-IN" sz="800" dirty="0" err="1">
                <a:solidFill>
                  <a:schemeClr val="tx1"/>
                </a:solidFill>
              </a:rPr>
              <a:t>Caserini</a:t>
            </a:r>
            <a:r>
              <a:rPr lang="en-IN" sz="800" dirty="0">
                <a:solidFill>
                  <a:schemeClr val="tx1"/>
                </a:solidFill>
              </a:rPr>
              <a:t>, M. and </a:t>
            </a:r>
            <a:r>
              <a:rPr lang="en-IN" sz="800" dirty="0" err="1">
                <a:solidFill>
                  <a:schemeClr val="tx1"/>
                </a:solidFill>
              </a:rPr>
              <a:t>Coronetti</a:t>
            </a:r>
            <a:r>
              <a:rPr lang="en-IN" sz="800" dirty="0">
                <a:solidFill>
                  <a:schemeClr val="tx1"/>
                </a:solidFill>
              </a:rPr>
              <a:t>, C. (2021) ‘Effectiveness of home blood pressure telemonitoring: Meta-analysis and systematic review’, </a:t>
            </a:r>
            <a:r>
              <a:rPr lang="en-IN" sz="800" i="1" dirty="0">
                <a:solidFill>
                  <a:schemeClr val="tx1"/>
                </a:solidFill>
              </a:rPr>
              <a:t>Journal of Hypertension</a:t>
            </a:r>
            <a:r>
              <a:rPr lang="en-IN" sz="800" dirty="0">
                <a:solidFill>
                  <a:schemeClr val="tx1"/>
                </a:solidFill>
              </a:rPr>
              <a:t>, 39(5), pp. 875–888.</a:t>
            </a:r>
          </a:p>
          <a:p>
            <a:r>
              <a:rPr lang="en-IN" sz="800" dirty="0">
                <a:solidFill>
                  <a:schemeClr val="tx1"/>
                </a:solidFill>
              </a:rPr>
              <a:t>Prochaska, J.O. and </a:t>
            </a:r>
            <a:r>
              <a:rPr lang="en-IN" sz="800" dirty="0" err="1">
                <a:solidFill>
                  <a:schemeClr val="tx1"/>
                </a:solidFill>
              </a:rPr>
              <a:t>Velicer</a:t>
            </a:r>
            <a:r>
              <a:rPr lang="en-IN" sz="800" dirty="0">
                <a:solidFill>
                  <a:schemeClr val="tx1"/>
                </a:solidFill>
              </a:rPr>
              <a:t>, W.F. (1997) ‘The Transtheoretical Model of health behaviour change’, </a:t>
            </a:r>
            <a:r>
              <a:rPr lang="en-IN" sz="800" i="1" dirty="0">
                <a:solidFill>
                  <a:schemeClr val="tx1"/>
                </a:solidFill>
              </a:rPr>
              <a:t>American Journal of Health Promotion</a:t>
            </a:r>
            <a:r>
              <a:rPr lang="en-IN" sz="800" dirty="0">
                <a:solidFill>
                  <a:schemeClr val="tx1"/>
                </a:solidFill>
              </a:rPr>
              <a:t>, 12(1), pp. 38–48.</a:t>
            </a:r>
          </a:p>
          <a:p>
            <a:r>
              <a:rPr lang="en-IN" sz="800" dirty="0">
                <a:solidFill>
                  <a:schemeClr val="tx1"/>
                </a:solidFill>
              </a:rPr>
              <a:t>World Health Organization (1986) </a:t>
            </a:r>
            <a:r>
              <a:rPr lang="en-IN" sz="800" i="1" dirty="0">
                <a:solidFill>
                  <a:schemeClr val="tx1"/>
                </a:solidFill>
              </a:rPr>
              <a:t>Ottawa Charter for Health Promotion</a:t>
            </a:r>
            <a:r>
              <a:rPr lang="en-IN" sz="800" dirty="0">
                <a:solidFill>
                  <a:schemeClr val="tx1"/>
                </a:solidFill>
              </a:rPr>
              <a:t>. Geneva: WHO.</a:t>
            </a:r>
          </a:p>
          <a:p>
            <a:r>
              <a:rPr lang="en-IN" sz="800" dirty="0">
                <a:solidFill>
                  <a:schemeClr val="tx1"/>
                </a:solidFill>
              </a:rPr>
              <a:t>Michie, S., van Stralen, M. and West, R. (2013) ‘The Behaviour Change Wheel: A new method for characterising and designing behaviour change interventions’, </a:t>
            </a:r>
            <a:r>
              <a:rPr lang="en-IN" sz="800" i="1" dirty="0">
                <a:solidFill>
                  <a:schemeClr val="tx1"/>
                </a:solidFill>
              </a:rPr>
              <a:t>Implementation Science</a:t>
            </a:r>
            <a:r>
              <a:rPr lang="en-IN" sz="800" dirty="0">
                <a:solidFill>
                  <a:schemeClr val="tx1"/>
                </a:solidFill>
              </a:rPr>
              <a:t>, 6(42), pp. 1–12.</a:t>
            </a:r>
          </a:p>
          <a:p>
            <a:r>
              <a:rPr lang="en-IN" sz="800" dirty="0" err="1">
                <a:solidFill>
                  <a:schemeClr val="tx1"/>
                </a:solidFill>
              </a:rPr>
              <a:t>Bashshur</a:t>
            </a:r>
            <a:r>
              <a:rPr lang="en-IN" sz="800" dirty="0">
                <a:solidFill>
                  <a:schemeClr val="tx1"/>
                </a:solidFill>
              </a:rPr>
              <a:t>, R.L., Shannon, G.W., </a:t>
            </a:r>
            <a:r>
              <a:rPr lang="en-IN" sz="800" dirty="0" err="1">
                <a:solidFill>
                  <a:schemeClr val="tx1"/>
                </a:solidFill>
              </a:rPr>
              <a:t>Bashshur</a:t>
            </a:r>
            <a:r>
              <a:rPr lang="en-IN" sz="800" dirty="0">
                <a:solidFill>
                  <a:schemeClr val="tx1"/>
                </a:solidFill>
              </a:rPr>
              <a:t>, N. and </a:t>
            </a:r>
            <a:r>
              <a:rPr lang="en-IN" sz="800" dirty="0" err="1">
                <a:solidFill>
                  <a:schemeClr val="tx1"/>
                </a:solidFill>
              </a:rPr>
              <a:t>Yellowlees</a:t>
            </a:r>
            <a:r>
              <a:rPr lang="en-IN" sz="800" dirty="0">
                <a:solidFill>
                  <a:schemeClr val="tx1"/>
                </a:solidFill>
              </a:rPr>
              <a:t>, P.M. (2016) ‘The empirical foundations of telemedicine interventions’, </a:t>
            </a:r>
            <a:r>
              <a:rPr lang="en-IN" sz="800" i="1" dirty="0">
                <a:solidFill>
                  <a:schemeClr val="tx1"/>
                </a:solidFill>
              </a:rPr>
              <a:t>Telemedicine and e-Health</a:t>
            </a:r>
            <a:r>
              <a:rPr lang="en-IN" sz="800" dirty="0">
                <a:solidFill>
                  <a:schemeClr val="tx1"/>
                </a:solidFill>
              </a:rPr>
              <a:t>, 22(5), pp. 308–325.</a:t>
            </a:r>
          </a:p>
          <a:p>
            <a:r>
              <a:rPr lang="en-IN" sz="800" dirty="0">
                <a:solidFill>
                  <a:schemeClr val="tx1"/>
                </a:solidFill>
              </a:rPr>
              <a:t>Greenhalgh, T., </a:t>
            </a:r>
            <a:r>
              <a:rPr lang="en-IN" sz="800" dirty="0" err="1">
                <a:solidFill>
                  <a:schemeClr val="tx1"/>
                </a:solidFill>
              </a:rPr>
              <a:t>Wherton</a:t>
            </a:r>
            <a:r>
              <a:rPr lang="en-IN" sz="800" dirty="0">
                <a:solidFill>
                  <a:schemeClr val="tx1"/>
                </a:solidFill>
              </a:rPr>
              <a:t>, J., Shaw, S. and Morrison, C. (2020) ‘Video consultations for healthcare: The evidence base’, </a:t>
            </a:r>
            <a:r>
              <a:rPr lang="en-IN" sz="800" i="1" dirty="0">
                <a:solidFill>
                  <a:schemeClr val="tx1"/>
                </a:solidFill>
              </a:rPr>
              <a:t>BMJ</a:t>
            </a:r>
            <a:r>
              <a:rPr lang="en-IN" sz="800" dirty="0">
                <a:solidFill>
                  <a:schemeClr val="tx1"/>
                </a:solidFill>
              </a:rPr>
              <a:t>, 368(1), m998.</a:t>
            </a:r>
          </a:p>
          <a:p>
            <a:r>
              <a:rPr lang="en-IN" sz="800" dirty="0">
                <a:solidFill>
                  <a:schemeClr val="tx1"/>
                </a:solidFill>
              </a:rPr>
              <a:t>Tang, Z., </a:t>
            </a:r>
            <a:r>
              <a:rPr lang="en-IN" sz="800" dirty="0" err="1">
                <a:solidFill>
                  <a:schemeClr val="tx1"/>
                </a:solidFill>
              </a:rPr>
              <a:t>Weaverdyck</a:t>
            </a:r>
            <a:r>
              <a:rPr lang="en-IN" sz="800" dirty="0">
                <a:solidFill>
                  <a:schemeClr val="tx1"/>
                </a:solidFill>
              </a:rPr>
              <a:t>, M.E., Shah, E. and Jende, J.M. (2022) ‘Usability challenges for older adults using telehealth systems: Systematic review’, </a:t>
            </a:r>
            <a:r>
              <a:rPr lang="en-IN" sz="800" i="1" dirty="0">
                <a:solidFill>
                  <a:schemeClr val="tx1"/>
                </a:solidFill>
              </a:rPr>
              <a:t>Journal of Medical Internet Research</a:t>
            </a:r>
            <a:r>
              <a:rPr lang="en-IN" sz="800" dirty="0">
                <a:solidFill>
                  <a:schemeClr val="tx1"/>
                </a:solidFill>
              </a:rPr>
              <a:t>, 24(7), e37685.</a:t>
            </a:r>
          </a:p>
          <a:p>
            <a:r>
              <a:rPr lang="en-IN" sz="800" dirty="0">
                <a:solidFill>
                  <a:schemeClr val="tx1"/>
                </a:solidFill>
              </a:rPr>
              <a:t>Lee, S. and Kim, J. (2021) ‘Digital literacy and technology readiness among older adults’, </a:t>
            </a:r>
            <a:r>
              <a:rPr lang="en-IN" sz="800" i="1" dirty="0">
                <a:solidFill>
                  <a:schemeClr val="tx1"/>
                </a:solidFill>
              </a:rPr>
              <a:t>Journal of Aging and Health</a:t>
            </a:r>
            <a:r>
              <a:rPr lang="en-IN" sz="800" dirty="0">
                <a:solidFill>
                  <a:schemeClr val="tx1"/>
                </a:solidFill>
              </a:rPr>
              <a:t>, 33(7–8), pp. 567–584.</a:t>
            </a:r>
          </a:p>
          <a:p>
            <a:r>
              <a:rPr lang="en-IN" sz="800" dirty="0">
                <a:solidFill>
                  <a:schemeClr val="tx1"/>
                </a:solidFill>
              </a:rPr>
              <a:t>Kruse, C.S., </a:t>
            </a:r>
            <a:r>
              <a:rPr lang="en-IN" sz="800" dirty="0" err="1">
                <a:solidFill>
                  <a:schemeClr val="tx1"/>
                </a:solidFill>
              </a:rPr>
              <a:t>Krowski</a:t>
            </a:r>
            <a:r>
              <a:rPr lang="en-IN" sz="800" dirty="0">
                <a:solidFill>
                  <a:schemeClr val="tx1"/>
                </a:solidFill>
              </a:rPr>
              <a:t>, N., Rodriguez, B., Tran, L., Vela, J. and Brooks, M. (2017) ‘Telehealth and patient satisfaction: A systematic review and narrative analysis’, </a:t>
            </a:r>
            <a:r>
              <a:rPr lang="en-IN" sz="800" i="1" dirty="0">
                <a:solidFill>
                  <a:schemeClr val="tx1"/>
                </a:solidFill>
              </a:rPr>
              <a:t>BMJ Open</a:t>
            </a:r>
            <a:r>
              <a:rPr lang="en-IN" sz="800" dirty="0">
                <a:solidFill>
                  <a:schemeClr val="tx1"/>
                </a:solidFill>
              </a:rPr>
              <a:t>, 7(8), e016242.</a:t>
            </a:r>
          </a:p>
          <a:p>
            <a:r>
              <a:rPr lang="en-IN" sz="800" dirty="0">
                <a:solidFill>
                  <a:schemeClr val="tx1"/>
                </a:solidFill>
              </a:rPr>
              <a:t>Batsis, J.A., Pletcher, S.N. and Stahl, J.E. (2021) ‘Telemedicine and elder care: Opportunities and risks’, </a:t>
            </a:r>
            <a:r>
              <a:rPr lang="en-IN" sz="800" i="1" dirty="0">
                <a:solidFill>
                  <a:schemeClr val="tx1"/>
                </a:solidFill>
              </a:rPr>
              <a:t>Clinics in Geriatric Medicine</a:t>
            </a:r>
            <a:r>
              <a:rPr lang="en-IN" sz="800" dirty="0">
                <a:solidFill>
                  <a:schemeClr val="tx1"/>
                </a:solidFill>
              </a:rPr>
              <a:t>, 37(4), pp. 619–632.</a:t>
            </a:r>
          </a:p>
        </p:txBody>
      </p:sp>
      <p:pic>
        <p:nvPicPr>
          <p:cNvPr id="1026" name="Picture 2" descr="High Blood Pressure Effects">
            <a:extLst>
              <a:ext uri="{FF2B5EF4-FFF2-40B4-BE49-F238E27FC236}">
                <a16:creationId xmlns:a16="http://schemas.microsoft.com/office/drawing/2014/main" id="{C10BE827-EB0E-2FF3-9DF3-92A43E7020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11687" y="5155094"/>
            <a:ext cx="2544416" cy="149749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B834AF7-C294-8224-EC4E-03B4B97F7DF4}"/>
              </a:ext>
            </a:extLst>
          </p:cNvPr>
          <p:cNvSpPr/>
          <p:nvPr/>
        </p:nvSpPr>
        <p:spPr>
          <a:xfrm>
            <a:off x="13252" y="-411480"/>
            <a:ext cx="12814850" cy="5638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t>Telehealth for Hypertension Management in Older Adults: A Behaviour Change Approach Using the Transtheoretical Model</a:t>
            </a:r>
            <a:endParaRPr lang="en-IN" dirty="0"/>
          </a:p>
          <a:p>
            <a:pPr algn="ctr"/>
            <a:r>
              <a:rPr lang="en-IN" dirty="0"/>
              <a:t>Name: </a:t>
            </a:r>
            <a:r>
              <a:rPr lang="en-IN" dirty="0" err="1"/>
              <a:t>jhanvi</a:t>
            </a:r>
            <a:r>
              <a:rPr lang="en-IN" dirty="0"/>
              <a:t> Chauhan        student ID: 2430269              Module name : population health and digital health promotion LCHS7009</a:t>
            </a:r>
          </a:p>
        </p:txBody>
      </p:sp>
      <p:pic>
        <p:nvPicPr>
          <p:cNvPr id="11" name="Picture 10">
            <a:extLst>
              <a:ext uri="{FF2B5EF4-FFF2-40B4-BE49-F238E27FC236}">
                <a16:creationId xmlns:a16="http://schemas.microsoft.com/office/drawing/2014/main" id="{93A1C59C-93B6-3C65-A231-704D2CFC009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694503" y="3657599"/>
            <a:ext cx="2093845" cy="1497493"/>
          </a:xfrm>
          <a:prstGeom prst="rect">
            <a:avLst/>
          </a:prstGeom>
        </p:spPr>
      </p:pic>
    </p:spTree>
    <p:extLst>
      <p:ext uri="{BB962C8B-B14F-4D97-AF65-F5344CB8AC3E}">
        <p14:creationId xmlns:p14="http://schemas.microsoft.com/office/powerpoint/2010/main" val="100139026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83</TotalTime>
  <Words>2175</Words>
  <Application>Microsoft Office PowerPoint</Application>
  <PresentationFormat>A3 Paper (297x420 mm)</PresentationFormat>
  <Paragraphs>53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Retrospect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Sanket Makwana</dc:creator>
  <cp:lastModifiedBy>Chetnaben Anilbhai Fadke (2430959)</cp:lastModifiedBy>
  <cp:revision>7</cp:revision>
  <dcterms:created xsi:type="dcterms:W3CDTF">2025-11-26T19:05:26Z</dcterms:created>
  <dcterms:modified xsi:type="dcterms:W3CDTF">2025-11-27T08:07:58Z</dcterms:modified>
</cp:coreProperties>
</file>