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64" r:id="rId2"/>
    <p:sldId id="365" r:id="rId3"/>
    <p:sldId id="333" r:id="rId4"/>
    <p:sldId id="366" r:id="rId5"/>
    <p:sldId id="414" r:id="rId6"/>
    <p:sldId id="415" r:id="rId7"/>
    <p:sldId id="379" r:id="rId8"/>
    <p:sldId id="334" r:id="rId9"/>
    <p:sldId id="360" r:id="rId10"/>
    <p:sldId id="335" r:id="rId11"/>
    <p:sldId id="343" r:id="rId12"/>
    <p:sldId id="338" r:id="rId13"/>
    <p:sldId id="345" r:id="rId14"/>
    <p:sldId id="344" r:id="rId15"/>
    <p:sldId id="347" r:id="rId16"/>
    <p:sldId id="351" r:id="rId17"/>
    <p:sldId id="346" r:id="rId18"/>
    <p:sldId id="350" r:id="rId19"/>
    <p:sldId id="348" r:id="rId20"/>
    <p:sldId id="339" r:id="rId21"/>
    <p:sldId id="361" r:id="rId22"/>
    <p:sldId id="314" r:id="rId23"/>
    <p:sldId id="316" r:id="rId24"/>
    <p:sldId id="400" r:id="rId25"/>
    <p:sldId id="382" r:id="rId26"/>
    <p:sldId id="401" r:id="rId27"/>
    <p:sldId id="398" r:id="rId28"/>
    <p:sldId id="394" r:id="rId29"/>
    <p:sldId id="402" r:id="rId30"/>
    <p:sldId id="354" r:id="rId31"/>
    <p:sldId id="384" r:id="rId32"/>
    <p:sldId id="393" r:id="rId33"/>
    <p:sldId id="413" r:id="rId34"/>
    <p:sldId id="368" r:id="rId35"/>
    <p:sldId id="369" r:id="rId36"/>
    <p:sldId id="387" r:id="rId37"/>
    <p:sldId id="307" r:id="rId38"/>
    <p:sldId id="31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57" d="100"/>
          <a:sy n="57" d="100"/>
        </p:scale>
        <p:origin x="996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F19F1-DEC2-C61C-98AF-0001950A95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31715-487F-3EE1-9729-361BEA7FF7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F699B-C350-493C-B3BF-0F1E3A08F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827A36-06A1-2A9F-43DB-81C72F33D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C7349-3BA4-0F74-A9D7-64DF1C1F1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26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9351A-25B2-BD6B-8271-92653AFD8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2D010-D688-D88A-BCBB-EA3E73C73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49E6D-32F9-0564-52E9-52A58186B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61D89-D81F-42B5-8721-62858CEC1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934DB-A029-1345-A41E-1015200E3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85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DBAD0-7299-F4FC-8985-C9E420DA1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1941DD-613E-BDB0-6A54-CF697EDC2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9D2FE-75E0-A6AD-CC7D-813A38B04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43309-A0D6-9B0C-958E-E12365049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6974F-B5EB-16A3-B5CA-10159BDEE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18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EC59F-EEE8-31EF-9163-A8C375441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E4637-7680-1307-704E-EC1DF57353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2FCE48-06F2-AB17-2359-AECBED223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E09552-C5EF-3B5B-0824-716688384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C3365D-1FBE-423F-BCD4-59AE9A348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EC788-3132-85EC-A9C3-03AF9FBEC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573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420D6-BECD-BEA3-E1C4-81B5BDB65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D0389A-C1D0-437F-B244-B6906CD026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DF42CC-AA06-7210-1D11-B9B232592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D8968-1DD6-61A8-16CF-D54E7E1DF1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3E8E6B-DEAE-2DBB-0C0D-24265B10C5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E70786-EA66-9309-CEB9-253CF7DE4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C697AB-6744-425B-8CC3-84471F16A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3494D4-01A4-398B-405A-91C2FF45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95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85DE2-5BF4-136D-78AB-F48B70C56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C00419-B98D-9C76-A7DD-AB9C6D2A2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A92647-AE65-703C-2247-29FFBB231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272DF0-4C09-9B0F-FDA9-6879D3A96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685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134254-E275-D12B-C612-420C8CC0C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85677-3E46-C914-EB5A-D2A3775BF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594E54-596C-7338-05F3-1D0D190D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956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290C3-0E81-13E7-C21B-09C4033B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B29F7-C946-4425-4F8B-C04BC2E1A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414E2-2CC0-48B3-B7C6-6F5A029346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458D1E-18E1-79C1-C308-D134B2F4B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F3282-1906-BA1E-5F3A-3775DFCF5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7878A1-00D8-C4FB-BBC7-D290BCB40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203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99334-CD47-85FF-A6FE-7521043D0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7FBDB4-5944-FBC3-4B6C-EA0B354946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3D34B-051E-6C4F-B6E2-20A5B7F463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C71B4-B7A8-2F04-6411-5BEE8E9DF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4A39D-7E75-B368-953C-EED2EC826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75B44-DF22-5623-570E-6A1F5BA70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51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BD730-BCBA-4F4D-D3E4-9E22CC8EA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FD24D2-1CA9-32DB-C965-297B01058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2168E-553A-8DBD-44AE-6DF3D3E37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7B2113-4D6E-4323-5E02-B8EF186F6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F2BD5-F33F-5F05-DF8F-31D84C7B1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704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B85778-8063-6F6C-53B5-CB7A996793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0BCD9F-7C42-93EB-0B48-0DE42CFD4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9FDB8-9770-2A9C-7C1E-55BDF8F7C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27AA5-D53C-E7CC-9471-EB6F6DC42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0CDF1-3205-7F2E-0397-AF570BD6F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544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19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C31E79-C6EB-AA4C-E26F-BA761BA61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61003-C7F9-695B-9294-45CC14A982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D863A-DF25-6270-6717-6C12F1F507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E3A995-9B37-4AF1-BE59-89783B737AEC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05303-3030-528D-77A7-B67E1B5639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EA920-AA4C-177D-E189-E362494274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55BABA-3492-4573-9E4F-3A891FEE7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24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272C-4813-0DA6-95FA-C8551AB0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2B7A587-F48A-976F-D9E7-ACBDF72A11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2" y="1697479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9233F-6023-1AC9-57CA-0D88C786C145}"/>
              </a:ext>
            </a:extLst>
          </p:cNvPr>
          <p:cNvSpPr txBox="1"/>
          <p:nvPr/>
        </p:nvSpPr>
        <p:spPr>
          <a:xfrm>
            <a:off x="835980" y="497150"/>
            <a:ext cx="10520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DAE6A-D361-1CEE-F354-BE001CF45EC1}"/>
              </a:ext>
            </a:extLst>
          </p:cNvPr>
          <p:cNvSpPr txBox="1"/>
          <p:nvPr/>
        </p:nvSpPr>
        <p:spPr>
          <a:xfrm>
            <a:off x="2039440" y="1913757"/>
            <a:ext cx="811311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8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</a:t>
            </a:r>
          </a:p>
          <a:p>
            <a:pPr algn="ctr"/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Task 3 – 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3700277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7319F06-0E6A-70A8-E63D-D1883722A2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05255" y="665497"/>
            <a:ext cx="5358385" cy="5058647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Launched Component 1.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Discussed the assignment tasks.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Reviewed the ‘suggested structure’ for the presentation power-point slides.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Defined the nature and scope of a Problem.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Distinguished between an ‘internal’ and ‘external’ issue.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Reviewed the Harvard style of Referencing sources.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Life and Love. Multiplied.: What We Did ...">
            <a:extLst>
              <a:ext uri="{FF2B5EF4-FFF2-40B4-BE49-F238E27FC236}">
                <a16:creationId xmlns:a16="http://schemas.microsoft.com/office/drawing/2014/main" id="{05E641B2-78A1-06BD-7BD4-0E3C393E0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784" y="2228087"/>
            <a:ext cx="4002361" cy="208483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521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69932-1EF0-4E5C-E18E-A12072935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6587B64-342E-F44D-9080-4A7BD5F31CA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portant Notice Images – Browse 99,806 ...">
            <a:extLst>
              <a:ext uri="{FF2B5EF4-FFF2-40B4-BE49-F238E27FC236}">
                <a16:creationId xmlns:a16="http://schemas.microsoft.com/office/drawing/2014/main" id="{84D6B97A-C04C-7FBC-0190-A90F61ADA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66" y="2500884"/>
            <a:ext cx="4028626" cy="185623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8EF155-A060-3F0D-CE56-03D9FCC24BF7}"/>
              </a:ext>
            </a:extLst>
          </p:cNvPr>
          <p:cNvSpPr txBox="1"/>
          <p:nvPr/>
        </p:nvSpPr>
        <p:spPr>
          <a:xfrm>
            <a:off x="5276088" y="438912"/>
            <a:ext cx="607993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were absent from class last week, it is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responsibility to ‘catch-up’ on the work you have missed.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Please ensure you have accessed and reviewed: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pp slides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recording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lecture exercises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workshop and homework tasks.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Sought out additional support, if needed, for: Academic research; Referencing of sources and PowerPoint design.</a:t>
            </a:r>
          </a:p>
        </p:txBody>
      </p:sp>
    </p:spTree>
    <p:extLst>
      <p:ext uri="{BB962C8B-B14F-4D97-AF65-F5344CB8AC3E}">
        <p14:creationId xmlns:p14="http://schemas.microsoft.com/office/powerpoint/2010/main" val="4167504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FCACAE-DF15-3BCE-58B7-E4B299976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3040" y="1645432"/>
            <a:ext cx="3188208" cy="31882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7B4DA7-3F10-BC06-C44F-618A72711D27}"/>
              </a:ext>
            </a:extLst>
          </p:cNvPr>
          <p:cNvSpPr txBox="1"/>
          <p:nvPr/>
        </p:nvSpPr>
        <p:spPr>
          <a:xfrm>
            <a:off x="5623560" y="1346710"/>
            <a:ext cx="5943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Analysis 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characteristics of the: Macro; Micro and Internal Environment.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Critique the PESTEL Framework.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PESTEL Analysis to a company.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PESTEL Analysis to the assignment case-study</a:t>
            </a:r>
          </a:p>
        </p:txBody>
      </p:sp>
    </p:spTree>
    <p:extLst>
      <p:ext uri="{BB962C8B-B14F-4D97-AF65-F5344CB8AC3E}">
        <p14:creationId xmlns:p14="http://schemas.microsoft.com/office/powerpoint/2010/main" val="2229426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D0C46-5EDD-CDB0-63C4-16A9EEEE1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83D3030-97DA-EE07-66EC-C8503C5848E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1D74CC-F8C5-F541-AFB2-751BBF52E6E6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006507-1452-4AE3-EA9E-5D56DE923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865FC1-5470-F35D-5AA7-B5C90BDFF407}"/>
              </a:ext>
            </a:extLst>
          </p:cNvPr>
          <p:cNvSpPr txBox="1"/>
          <p:nvPr/>
        </p:nvSpPr>
        <p:spPr>
          <a:xfrm>
            <a:off x="7143765" y="1142307"/>
            <a:ext cx="4383999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Assessment Specifications – LCLM4004 – Component One – Individual Presentation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91B453-6630-8AB3-9AFE-2B578FDAA768}"/>
              </a:ext>
            </a:extLst>
          </p:cNvPr>
          <p:cNvCxnSpPr>
            <a:cxnSpLocks/>
          </p:cNvCxnSpPr>
          <p:nvPr/>
        </p:nvCxnSpPr>
        <p:spPr>
          <a:xfrm flipH="1">
            <a:off x="5361432" y="2126361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0C64C11-1C7D-1D6D-E18B-86357088D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048" y="4204445"/>
            <a:ext cx="6582694" cy="12955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5197AEF-F248-BC59-53A4-5356EA0E7020}"/>
              </a:ext>
            </a:extLst>
          </p:cNvPr>
          <p:cNvCxnSpPr>
            <a:cxnSpLocks/>
          </p:cNvCxnSpPr>
          <p:nvPr/>
        </p:nvCxnSpPr>
        <p:spPr>
          <a:xfrm>
            <a:off x="7013448" y="2125676"/>
            <a:ext cx="0" cy="292661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D33915A-2AF4-0B99-1BE8-1394ED89A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616" y="3271846"/>
            <a:ext cx="2950501" cy="222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C8D9C61-7693-3BC5-0FBC-BB9DF34EE256}"/>
              </a:ext>
            </a:extLst>
          </p:cNvPr>
          <p:cNvCxnSpPr>
            <a:cxnSpLocks/>
          </p:cNvCxnSpPr>
          <p:nvPr/>
        </p:nvCxnSpPr>
        <p:spPr>
          <a:xfrm flipH="1">
            <a:off x="3192532" y="2125676"/>
            <a:ext cx="3770245" cy="153955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74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DB04C-0FC7-8620-7B7D-054A7AB6B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E57EF79-4273-EB72-4B81-745CF1ACCA2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4D25C-B145-D763-5582-EB39B67A10C5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E716EF-6FA0-595F-02DA-5C3A608C2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ED08CA-D6F2-F8EF-94B5-D709E506D53C}"/>
              </a:ext>
            </a:extLst>
          </p:cNvPr>
          <p:cNvSpPr txBox="1"/>
          <p:nvPr/>
        </p:nvSpPr>
        <p:spPr>
          <a:xfrm>
            <a:off x="7143766" y="1142307"/>
            <a:ext cx="421225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LCLM4004 C1 – Sample Presentation Slides – Basil’s Bakery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0D89BB-4705-6663-723F-B9F184006FE6}"/>
              </a:ext>
            </a:extLst>
          </p:cNvPr>
          <p:cNvCxnSpPr>
            <a:cxnSpLocks/>
          </p:cNvCxnSpPr>
          <p:nvPr/>
        </p:nvCxnSpPr>
        <p:spPr>
          <a:xfrm flipH="1">
            <a:off x="5361432" y="2126361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A490593E-5A09-479A-516A-EBFA4C9D82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432" y="4243071"/>
            <a:ext cx="5201376" cy="13051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7FA5FB-4BE0-9D66-3F9D-ADF7F9D5226A}"/>
              </a:ext>
            </a:extLst>
          </p:cNvPr>
          <p:cNvCxnSpPr>
            <a:cxnSpLocks/>
          </p:cNvCxnSpPr>
          <p:nvPr/>
        </p:nvCxnSpPr>
        <p:spPr>
          <a:xfrm>
            <a:off x="7004304" y="2125676"/>
            <a:ext cx="9144" cy="292181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5FFB8A2B-E643-BEC1-B985-5E347489F8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014" y="3319883"/>
            <a:ext cx="2950501" cy="222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4233ACC-78B7-D69B-45A3-F82F51E02BF0}"/>
              </a:ext>
            </a:extLst>
          </p:cNvPr>
          <p:cNvCxnSpPr>
            <a:cxnSpLocks/>
          </p:cNvCxnSpPr>
          <p:nvPr/>
        </p:nvCxnSpPr>
        <p:spPr>
          <a:xfrm flipH="1">
            <a:off x="2786062" y="2125676"/>
            <a:ext cx="4176715" cy="170781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381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79656-1BE7-C2C4-8BB6-773B6E2CF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AAACD6D-3B48-127B-425A-B7BDF67240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5355566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96E9D-DAAB-0396-E731-7AC37B3D877C}"/>
              </a:ext>
            </a:extLst>
          </p:cNvPr>
          <p:cNvSpPr txBox="1"/>
          <p:nvPr/>
        </p:nvSpPr>
        <p:spPr>
          <a:xfrm>
            <a:off x="5497068" y="1540540"/>
            <a:ext cx="53888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week we will be focusing 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assignment task 3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353B708-5286-2DE4-5CF4-7094DAAD77B2}"/>
              </a:ext>
            </a:extLst>
          </p:cNvPr>
          <p:cNvCxnSpPr>
            <a:cxnSpLocks/>
          </p:cNvCxnSpPr>
          <p:nvPr/>
        </p:nvCxnSpPr>
        <p:spPr>
          <a:xfrm flipH="1">
            <a:off x="4407408" y="1939103"/>
            <a:ext cx="82296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9F2B424-2961-C4F8-24C5-108BA1F50EB4}"/>
              </a:ext>
            </a:extLst>
          </p:cNvPr>
          <p:cNvCxnSpPr>
            <a:cxnSpLocks/>
          </p:cNvCxnSpPr>
          <p:nvPr/>
        </p:nvCxnSpPr>
        <p:spPr>
          <a:xfrm>
            <a:off x="8191500" y="2514600"/>
            <a:ext cx="0" cy="7171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3A979ABD-2B32-CC59-8618-3F1E91823F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2027" y="3429000"/>
            <a:ext cx="7335274" cy="4937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7E809A-ACA8-FC57-CC4A-4504378985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8" t="2847" b="1960"/>
          <a:stretch>
            <a:fillRect/>
          </a:stretch>
        </p:blipFill>
        <p:spPr>
          <a:xfrm>
            <a:off x="323463" y="596922"/>
            <a:ext cx="3659954" cy="51820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3832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66C2C-59B9-8B1A-E187-BD20A9A31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DA4DB-36D6-CA93-0A02-C7AE9A15D7E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58953" y="1254795"/>
            <a:ext cx="10597066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PESTEL Analysis (PEST Analysis ...">
            <a:extLst>
              <a:ext uri="{FF2B5EF4-FFF2-40B4-BE49-F238E27FC236}">
                <a16:creationId xmlns:a16="http://schemas.microsoft.com/office/drawing/2014/main" id="{EBAF5A23-CD40-8461-95CE-6BB992CAF6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87" r="20133"/>
          <a:stretch>
            <a:fillRect/>
          </a:stretch>
        </p:blipFill>
        <p:spPr bwMode="auto">
          <a:xfrm>
            <a:off x="7214616" y="1254794"/>
            <a:ext cx="4141402" cy="3938833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FA9A50-65FA-8AB8-822D-9BE25DCCCA9B}"/>
              </a:ext>
            </a:extLst>
          </p:cNvPr>
          <p:cNvSpPr txBox="1"/>
          <p:nvPr/>
        </p:nvSpPr>
        <p:spPr>
          <a:xfrm>
            <a:off x="835982" y="825026"/>
            <a:ext cx="5221225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So…what is a PESTEL Analysis?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Quite simply, it is a model that helps us understand actual or potential issues that occur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outside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the organisation.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Although these issues occur outside of the organisation these issues, non-the-less, can impact on the business.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2A0A64-B8C6-897D-0F28-49F33A0A0139}"/>
              </a:ext>
            </a:extLst>
          </p:cNvPr>
          <p:cNvSpPr txBox="1"/>
          <p:nvPr/>
        </p:nvSpPr>
        <p:spPr>
          <a:xfrm>
            <a:off x="7214616" y="5382244"/>
            <a:ext cx="3108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Brooks (2011 ), pages 1 - 6</a:t>
            </a:r>
          </a:p>
        </p:txBody>
      </p:sp>
    </p:spTree>
    <p:extLst>
      <p:ext uri="{BB962C8B-B14F-4D97-AF65-F5344CB8AC3E}">
        <p14:creationId xmlns:p14="http://schemas.microsoft.com/office/powerpoint/2010/main" val="2640485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CD18C-E90C-99B0-9034-C5BE07C7A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3E66689-D6ED-6064-823B-9A0C8BB1BE9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58953" y="1254795"/>
            <a:ext cx="10597066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PESTEL Analysis (PEST Analysis ...">
            <a:extLst>
              <a:ext uri="{FF2B5EF4-FFF2-40B4-BE49-F238E27FC236}">
                <a16:creationId xmlns:a16="http://schemas.microsoft.com/office/drawing/2014/main" id="{B8F2DAC8-DB76-004E-F6A3-0816FB6C0E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987" r="20133"/>
          <a:stretch>
            <a:fillRect/>
          </a:stretch>
        </p:blipFill>
        <p:spPr bwMode="auto">
          <a:xfrm>
            <a:off x="1042416" y="1106424"/>
            <a:ext cx="4141402" cy="3938833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046F83-1941-B171-A3D3-5B9872D8C37B}"/>
              </a:ext>
            </a:extLst>
          </p:cNvPr>
          <p:cNvSpPr txBox="1"/>
          <p:nvPr/>
        </p:nvSpPr>
        <p:spPr>
          <a:xfrm>
            <a:off x="6277355" y="1254795"/>
            <a:ext cx="507866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PESTEL analysis studies the key external factors (Political, Economic, Social, Technological, Environmental and Legal) that influence an organisation.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be used in a range of different scenarios and can guide senior management in strategic decision making.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EB7B35-2B72-39ED-0170-690980FA4896}"/>
              </a:ext>
            </a:extLst>
          </p:cNvPr>
          <p:cNvSpPr txBox="1"/>
          <p:nvPr/>
        </p:nvSpPr>
        <p:spPr>
          <a:xfrm>
            <a:off x="934974" y="5213750"/>
            <a:ext cx="3048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Brooks (2011 ), pages 1 - 6</a:t>
            </a:r>
          </a:p>
        </p:txBody>
      </p:sp>
    </p:spTree>
    <p:extLst>
      <p:ext uri="{BB962C8B-B14F-4D97-AF65-F5344CB8AC3E}">
        <p14:creationId xmlns:p14="http://schemas.microsoft.com/office/powerpoint/2010/main" val="1500725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46591-9F90-2B5C-0B50-8568F5387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FD855B7-D79E-CFF5-7976-58CC93FC06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4782313" cy="4496781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80" name="Picture 8" descr="Marketing Environment: Micro, Macro and ...">
            <a:extLst>
              <a:ext uri="{FF2B5EF4-FFF2-40B4-BE49-F238E27FC236}">
                <a16:creationId xmlns:a16="http://schemas.microsoft.com/office/drawing/2014/main" id="{1557C34F-4723-B30B-D3FF-C6DC1CC9EF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948" b="6367"/>
          <a:stretch>
            <a:fillRect/>
          </a:stretch>
        </p:blipFill>
        <p:spPr bwMode="auto">
          <a:xfrm>
            <a:off x="835983" y="1254795"/>
            <a:ext cx="4403530" cy="3735117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C03923-A8DF-BEDF-1A06-FAC7F6F5A74C}"/>
              </a:ext>
            </a:extLst>
          </p:cNvPr>
          <p:cNvSpPr txBox="1"/>
          <p:nvPr/>
        </p:nvSpPr>
        <p:spPr>
          <a:xfrm>
            <a:off x="5921432" y="675529"/>
            <a:ext cx="5856040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But…what do we mean by ‘outside’ of the organisation?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Business Studies, we talk about the: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Macro Environment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Micro Environment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Internal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take some time now to discuss the characteristics of each of these ‘environments’ in more detail.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C83330D-321A-29A0-6745-C6811200B767}"/>
              </a:ext>
            </a:extLst>
          </p:cNvPr>
          <p:cNvCxnSpPr>
            <a:cxnSpLocks/>
          </p:cNvCxnSpPr>
          <p:nvPr/>
        </p:nvCxnSpPr>
        <p:spPr>
          <a:xfrm flipH="1" flipV="1">
            <a:off x="3941064" y="1517904"/>
            <a:ext cx="1980368" cy="121615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4370D82-1D1C-9138-5502-31535359C207}"/>
              </a:ext>
            </a:extLst>
          </p:cNvPr>
          <p:cNvCxnSpPr>
            <a:cxnSpLocks/>
          </p:cNvCxnSpPr>
          <p:nvPr/>
        </p:nvCxnSpPr>
        <p:spPr>
          <a:xfrm flipH="1" flipV="1">
            <a:off x="3840480" y="2029968"/>
            <a:ext cx="2029968" cy="1267968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055C331-3A29-4E35-42D5-6616695FFC90}"/>
              </a:ext>
            </a:extLst>
          </p:cNvPr>
          <p:cNvCxnSpPr>
            <a:cxnSpLocks/>
          </p:cNvCxnSpPr>
          <p:nvPr/>
        </p:nvCxnSpPr>
        <p:spPr>
          <a:xfrm flipH="1" flipV="1">
            <a:off x="3941064" y="2505456"/>
            <a:ext cx="1929384" cy="126187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1D2C19E-F2FE-4BF9-8381-E042DCD570E8}"/>
              </a:ext>
            </a:extLst>
          </p:cNvPr>
          <p:cNvSpPr txBox="1"/>
          <p:nvPr/>
        </p:nvSpPr>
        <p:spPr>
          <a:xfrm>
            <a:off x="697230" y="5186078"/>
            <a:ext cx="3143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Brooks (2011 ), pages 7 - 12</a:t>
            </a:r>
          </a:p>
        </p:txBody>
      </p:sp>
    </p:spTree>
    <p:extLst>
      <p:ext uri="{BB962C8B-B14F-4D97-AF65-F5344CB8AC3E}">
        <p14:creationId xmlns:p14="http://schemas.microsoft.com/office/powerpoint/2010/main" val="3280806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8DF45-7335-FC85-9E3F-E50C05C4E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C519CB4-DF3B-8543-33D0-5834D7C8B67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739B90-365C-B0F4-6307-DC7C99A582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1154" y="610862"/>
            <a:ext cx="5161107" cy="526694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6B45C1-5E99-C5AF-00EC-4516BC517F26}"/>
              </a:ext>
            </a:extLst>
          </p:cNvPr>
          <p:cNvSpPr txBox="1"/>
          <p:nvPr/>
        </p:nvSpPr>
        <p:spPr>
          <a:xfrm>
            <a:off x="835982" y="685800"/>
            <a:ext cx="461384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we discussed last week, a SWOT Analysis allows us to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has much ‘control’ a business has over an issue.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closer the ‘issue’ is to the Internal Environment, the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more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control the business has.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closer the ‘issue’ is to the Macro/External Environment, the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control the business has.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3C1592-E3A7-9B85-5F7D-88326160F82C}"/>
              </a:ext>
            </a:extLst>
          </p:cNvPr>
          <p:cNvSpPr txBox="1"/>
          <p:nvPr/>
        </p:nvSpPr>
        <p:spPr>
          <a:xfrm>
            <a:off x="7061454" y="6029296"/>
            <a:ext cx="609447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https://www.semrush.com/blog/swot-analysis-examples/</a:t>
            </a:r>
          </a:p>
        </p:txBody>
      </p:sp>
    </p:spTree>
    <p:extLst>
      <p:ext uri="{BB962C8B-B14F-4D97-AF65-F5344CB8AC3E}">
        <p14:creationId xmlns:p14="http://schemas.microsoft.com/office/powerpoint/2010/main" val="1094069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63E74-1EBE-756E-7834-AE72E5E21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20EB08E-B233-ABC6-FE2E-89D7DAE6E64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4416553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4F6C91-E92A-68AC-4C64-348B40F6CDC4}"/>
              </a:ext>
            </a:extLst>
          </p:cNvPr>
          <p:cNvSpPr txBox="1"/>
          <p:nvPr/>
        </p:nvSpPr>
        <p:spPr>
          <a:xfrm>
            <a:off x="685800" y="1572652"/>
            <a:ext cx="4559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272508-6C90-6D0B-DCAE-922F2E3C4780}"/>
              </a:ext>
            </a:extLst>
          </p:cNvPr>
          <p:cNvSpPr txBox="1"/>
          <p:nvPr/>
        </p:nvSpPr>
        <p:spPr>
          <a:xfrm>
            <a:off x="6345936" y="593415"/>
            <a:ext cx="5449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St. David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16E666B-339D-5C49-C6BC-BD4540603AB1}"/>
              </a:ext>
            </a:extLst>
          </p:cNvPr>
          <p:cNvCxnSpPr>
            <a:cxnSpLocks/>
          </p:cNvCxnSpPr>
          <p:nvPr/>
        </p:nvCxnSpPr>
        <p:spPr>
          <a:xfrm>
            <a:off x="9052560" y="2350008"/>
            <a:ext cx="0" cy="331927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BD17FE2-BF36-CA49-3F3C-EDDFA7821E84}"/>
              </a:ext>
            </a:extLst>
          </p:cNvPr>
          <p:cNvCxnSpPr/>
          <p:nvPr/>
        </p:nvCxnSpPr>
        <p:spPr>
          <a:xfrm>
            <a:off x="6858000" y="3867912"/>
            <a:ext cx="4690872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A14628E-FEF2-24ED-205A-7BE9F2E87AFA}"/>
              </a:ext>
            </a:extLst>
          </p:cNvPr>
          <p:cNvSpPr txBox="1"/>
          <p:nvPr/>
        </p:nvSpPr>
        <p:spPr>
          <a:xfrm>
            <a:off x="7264909" y="2906129"/>
            <a:ext cx="1298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41CE15-B9DD-9279-7E51-D7222152AB7C}"/>
              </a:ext>
            </a:extLst>
          </p:cNvPr>
          <p:cNvSpPr txBox="1"/>
          <p:nvPr/>
        </p:nvSpPr>
        <p:spPr>
          <a:xfrm>
            <a:off x="9319262" y="2875119"/>
            <a:ext cx="1511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466A5C-5BA2-4C26-0013-C1B74256FB6D}"/>
              </a:ext>
            </a:extLst>
          </p:cNvPr>
          <p:cNvSpPr txBox="1"/>
          <p:nvPr/>
        </p:nvSpPr>
        <p:spPr>
          <a:xfrm>
            <a:off x="7164321" y="4460364"/>
            <a:ext cx="162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863AEBB-09FF-C12E-1DD8-69672FE6EE5D}"/>
              </a:ext>
            </a:extLst>
          </p:cNvPr>
          <p:cNvSpPr txBox="1"/>
          <p:nvPr/>
        </p:nvSpPr>
        <p:spPr>
          <a:xfrm>
            <a:off x="9614916" y="4460364"/>
            <a:ext cx="1298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8091DB-F518-B877-4AAC-4FA1C01B3C11}"/>
              </a:ext>
            </a:extLst>
          </p:cNvPr>
          <p:cNvSpPr txBox="1"/>
          <p:nvPr/>
        </p:nvSpPr>
        <p:spPr>
          <a:xfrm>
            <a:off x="7715044" y="1695762"/>
            <a:ext cx="27478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Internal Environment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74B1FE-FEDF-049C-BABA-7EDA00113828}"/>
              </a:ext>
            </a:extLst>
          </p:cNvPr>
          <p:cNvSpPr txBox="1"/>
          <p:nvPr/>
        </p:nvSpPr>
        <p:spPr>
          <a:xfrm>
            <a:off x="7805444" y="5792821"/>
            <a:ext cx="28344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External Environment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FD82D6-D13A-F010-A231-B21A7EC940E5}"/>
              </a:ext>
            </a:extLst>
          </p:cNvPr>
          <p:cNvSpPr txBox="1"/>
          <p:nvPr/>
        </p:nvSpPr>
        <p:spPr>
          <a:xfrm>
            <a:off x="643128" y="2736502"/>
            <a:ext cx="513089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Undertake a SWOT Analysis of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university and feedback to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rest of the class.</a:t>
            </a:r>
          </a:p>
        </p:txBody>
      </p:sp>
    </p:spTree>
    <p:extLst>
      <p:ext uri="{BB962C8B-B14F-4D97-AF65-F5344CB8AC3E}">
        <p14:creationId xmlns:p14="http://schemas.microsoft.com/office/powerpoint/2010/main" val="10467762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00C224-0866-E3D3-3648-3E6F99E2B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5123FE5-0EBE-2DB7-9A55-0B661223645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effective PESTEL Analysis? - SpringWorks">
            <a:extLst>
              <a:ext uri="{FF2B5EF4-FFF2-40B4-BE49-F238E27FC236}">
                <a16:creationId xmlns:a16="http://schemas.microsoft.com/office/drawing/2014/main" id="{F9CA7297-0996-21CB-C186-2D48759217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432" y="1114236"/>
            <a:ext cx="3721608" cy="372160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FDB547-2920-D9A8-4A5A-AAF558E86510}"/>
              </a:ext>
            </a:extLst>
          </p:cNvPr>
          <p:cNvSpPr txBox="1"/>
          <p:nvPr/>
        </p:nvSpPr>
        <p:spPr>
          <a:xfrm>
            <a:off x="6537961" y="673263"/>
            <a:ext cx="448360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the Opportunities and Threats you have identified.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Now…categorise these under the most appropriate heading: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</p:spTree>
    <p:extLst>
      <p:ext uri="{BB962C8B-B14F-4D97-AF65-F5344CB8AC3E}">
        <p14:creationId xmlns:p14="http://schemas.microsoft.com/office/powerpoint/2010/main" val="3805942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9325EB-2792-30AD-4D0A-9ECC6B2E8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16E0147-A219-1056-5B09-4936B856EC7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Cartoon Well Done Royalty-Free Images ...">
            <a:extLst>
              <a:ext uri="{FF2B5EF4-FFF2-40B4-BE49-F238E27FC236}">
                <a16:creationId xmlns:a16="http://schemas.microsoft.com/office/drawing/2014/main" id="{EEB055E5-DCDC-1FD7-293A-555B3EBB6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608" y="1810512"/>
            <a:ext cx="2718816" cy="2718816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23939F-02E7-CF61-145D-7F01D19839F2}"/>
              </a:ext>
            </a:extLst>
          </p:cNvPr>
          <p:cNvSpPr txBox="1"/>
          <p:nvPr/>
        </p:nvSpPr>
        <p:spPr>
          <a:xfrm>
            <a:off x="1261872" y="2432304"/>
            <a:ext cx="51641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You’ve now undertaken your first PESTEL Analysis.</a:t>
            </a:r>
          </a:p>
        </p:txBody>
      </p:sp>
    </p:spTree>
    <p:extLst>
      <p:ext uri="{BB962C8B-B14F-4D97-AF65-F5344CB8AC3E}">
        <p14:creationId xmlns:p14="http://schemas.microsoft.com/office/powerpoint/2010/main" val="13254269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DB0E6-E56A-6C82-E265-C26852E0C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895B722-7298-D1F6-005F-D6B22303E25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D6F8F5-A5ED-0887-5BAA-B0CD9FE98F4C}"/>
              </a:ext>
            </a:extLst>
          </p:cNvPr>
          <p:cNvSpPr txBox="1"/>
          <p:nvPr/>
        </p:nvSpPr>
        <p:spPr>
          <a:xfrm>
            <a:off x="1073726" y="2305615"/>
            <a:ext cx="44858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have a look at each pillar of the PESTEL framework in more detail.</a:t>
            </a:r>
          </a:p>
        </p:txBody>
      </p:sp>
      <p:pic>
        <p:nvPicPr>
          <p:cNvPr id="8194" name="Picture 2" descr="Detective Face of a Woman Looking into ...">
            <a:extLst>
              <a:ext uri="{FF2B5EF4-FFF2-40B4-BE49-F238E27FC236}">
                <a16:creationId xmlns:a16="http://schemas.microsoft.com/office/drawing/2014/main" id="{5B2C57B2-4080-3936-1394-55E2FDCC8A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28"/>
          <a:stretch>
            <a:fillRect/>
          </a:stretch>
        </p:blipFill>
        <p:spPr bwMode="auto">
          <a:xfrm>
            <a:off x="7372730" y="1600200"/>
            <a:ext cx="3014854" cy="34835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759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7E713-D6F8-2321-E663-9DB5EE8516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39A2517-CD46-F6DC-28EB-EA884C29FD6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2EB3C6-5EA5-48E0-1FBA-DAC90280C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89" y="473814"/>
            <a:ext cx="11832822" cy="54729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856BED-D290-3061-0E83-B46C88171A2B}"/>
              </a:ext>
            </a:extLst>
          </p:cNvPr>
          <p:cNvSpPr txBox="1"/>
          <p:nvPr/>
        </p:nvSpPr>
        <p:spPr>
          <a:xfrm>
            <a:off x="5815065" y="6076409"/>
            <a:ext cx="61973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https://www.business-to-you.com/scanning-the-environment-pestel-analysis/</a:t>
            </a:r>
          </a:p>
        </p:txBody>
      </p:sp>
    </p:spTree>
    <p:extLst>
      <p:ext uri="{BB962C8B-B14F-4D97-AF65-F5344CB8AC3E}">
        <p14:creationId xmlns:p14="http://schemas.microsoft.com/office/powerpoint/2010/main" val="24341367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0EF8D-1526-AD04-3340-F9922D9D3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A29232-E2F2-FBBD-215F-39461742A6C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8670A5-92D7-77B1-F9FE-E3D5B0D263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42" t="4831" r="2218"/>
          <a:stretch>
            <a:fillRect/>
          </a:stretch>
        </p:blipFill>
        <p:spPr>
          <a:xfrm>
            <a:off x="987551" y="1106424"/>
            <a:ext cx="5958204" cy="37710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CD00BC-516A-3013-3947-C0873435B314}"/>
              </a:ext>
            </a:extLst>
          </p:cNvPr>
          <p:cNvSpPr txBox="1"/>
          <p:nvPr/>
        </p:nvSpPr>
        <p:spPr>
          <a:xfrm>
            <a:off x="7574280" y="2083997"/>
            <a:ext cx="363016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have a look at and discuss a couple of PESTEL Analysis company examples. </a:t>
            </a:r>
          </a:p>
        </p:txBody>
      </p:sp>
    </p:spTree>
    <p:extLst>
      <p:ext uri="{BB962C8B-B14F-4D97-AF65-F5344CB8AC3E}">
        <p14:creationId xmlns:p14="http://schemas.microsoft.com/office/powerpoint/2010/main" val="35616862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143FD6-4688-4325-8B73-2D67F8ABC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A14FECF-B522-9A99-F2A8-139222656F1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D4E216-C6BC-EF0A-5A87-B449A5794F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0" t="5600" r="3081" b="1334"/>
          <a:stretch>
            <a:fillRect/>
          </a:stretch>
        </p:blipFill>
        <p:spPr>
          <a:xfrm>
            <a:off x="1078992" y="382527"/>
            <a:ext cx="10030968" cy="609294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EC49F8-4E9D-770B-AEF2-56CEEA295CDC}"/>
              </a:ext>
            </a:extLst>
          </p:cNvPr>
          <p:cNvSpPr txBox="1"/>
          <p:nvPr/>
        </p:nvSpPr>
        <p:spPr>
          <a:xfrm>
            <a:off x="6512814" y="6475473"/>
            <a:ext cx="47343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https://boardmix.com/analysis/coca-cola-pestle-analysis</a:t>
            </a:r>
            <a:r>
              <a:rPr lang="en-GB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14397771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A376A5-5124-F0EA-6A54-6F5FED1F7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8393D77-C2D2-AFAE-8C93-2A213F5022C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8A335A-ACE5-DFC9-A29D-B875D1932B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1" t="315" r="3436" b="746"/>
          <a:stretch>
            <a:fillRect/>
          </a:stretch>
        </p:blipFill>
        <p:spPr>
          <a:xfrm>
            <a:off x="1380744" y="278893"/>
            <a:ext cx="9189720" cy="61767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77080C-2453-541B-7E2B-F9FD736500AA}"/>
              </a:ext>
            </a:extLst>
          </p:cNvPr>
          <p:cNvSpPr txBox="1"/>
          <p:nvPr/>
        </p:nvSpPr>
        <p:spPr>
          <a:xfrm>
            <a:off x="5753862" y="6499932"/>
            <a:ext cx="50634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https://boardmix.com/analysis/pestle-analysis-of-starbucks/</a:t>
            </a:r>
          </a:p>
        </p:txBody>
      </p:sp>
    </p:spTree>
    <p:extLst>
      <p:ext uri="{BB962C8B-B14F-4D97-AF65-F5344CB8AC3E}">
        <p14:creationId xmlns:p14="http://schemas.microsoft.com/office/powerpoint/2010/main" val="20491834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3188B-6E25-E407-3BF0-04A17A7E7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BCC95C3-4C41-BF68-1D00-4EFE99820C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287001" cy="4496781"/>
          </a:xfrm>
        </p:spPr>
        <p:txBody>
          <a:bodyPr/>
          <a:lstStyle/>
          <a:p>
            <a:endParaRPr lang="en-GB" sz="2400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a simple framework to understand.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enables an understanding of the wider business environment.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allows a business to anticipate future business threats and to take action to avoid or minimise their impact.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enable an organisation to spot business opportunities and exploit them.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11F0C-441D-23FA-CC0F-539CC748F33D}"/>
              </a:ext>
            </a:extLst>
          </p:cNvPr>
          <p:cNvSpPr txBox="1"/>
          <p:nvPr/>
        </p:nvSpPr>
        <p:spPr>
          <a:xfrm>
            <a:off x="2688770" y="670020"/>
            <a:ext cx="6802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Advantages of a PESTLE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4C14D-26B9-2A16-50E8-2D10157BC7A6}"/>
              </a:ext>
            </a:extLst>
          </p:cNvPr>
          <p:cNvSpPr txBox="1"/>
          <p:nvPr/>
        </p:nvSpPr>
        <p:spPr>
          <a:xfrm>
            <a:off x="3791974" y="5566910"/>
            <a:ext cx="7715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https://www.cipd.org/uk/knowledge/factsheets/pestle-analysis-factsheet/</a:t>
            </a:r>
          </a:p>
        </p:txBody>
      </p:sp>
    </p:spTree>
    <p:extLst>
      <p:ext uri="{BB962C8B-B14F-4D97-AF65-F5344CB8AC3E}">
        <p14:creationId xmlns:p14="http://schemas.microsoft.com/office/powerpoint/2010/main" val="36946117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8041F4-C782-CB1F-B7A9-4B962B5C2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F1EDAD0-9EB0-E899-139C-30C795A6F95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52499" y="1491505"/>
            <a:ext cx="10287001" cy="3874989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a temptation to identify ‘generic factors’ rather than ‘impactful factors’.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can be an overlap between the pillars and, at times, difficult to categorise some factors.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difficult to draw a specific conclusion from the data.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 weightings are allocated to the factors identified.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C5E3F-330A-3574-8F12-A25C77F5FA8F}"/>
              </a:ext>
            </a:extLst>
          </p:cNvPr>
          <p:cNvSpPr txBox="1"/>
          <p:nvPr/>
        </p:nvSpPr>
        <p:spPr>
          <a:xfrm>
            <a:off x="2446019" y="336983"/>
            <a:ext cx="7370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Disadvantages of a PESTLE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5FF53B-DB70-B565-CA5B-E7AE2B4DF047}"/>
              </a:ext>
            </a:extLst>
          </p:cNvPr>
          <p:cNvSpPr txBox="1"/>
          <p:nvPr/>
        </p:nvSpPr>
        <p:spPr>
          <a:xfrm>
            <a:off x="3791974" y="5751576"/>
            <a:ext cx="7715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https://www.cipd.org/uk/knowledge/factsheets/pestle-analysis-factsheet/</a:t>
            </a:r>
          </a:p>
        </p:txBody>
      </p:sp>
    </p:spTree>
    <p:extLst>
      <p:ext uri="{BB962C8B-B14F-4D97-AF65-F5344CB8AC3E}">
        <p14:creationId xmlns:p14="http://schemas.microsoft.com/office/powerpoint/2010/main" val="3695544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2963B-02FB-36DB-F5BD-0AD11F2BD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60C897C-0958-E91E-A5BB-4CF1B88816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3DFC4D7C-067E-3B33-25D0-733A9929A1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401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762E3-3CAB-FD37-D641-B095D496F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596D26E-AD5C-5A0D-81C7-9EB44B27F39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4449CF-AEB2-388D-0860-4C0C3533A98A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FCE77C96-5F40-926A-293D-2121688DB1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734092-C1E7-B869-67B8-933E4F25D3D9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3  Session 2</a:t>
            </a:r>
          </a:p>
        </p:txBody>
      </p:sp>
    </p:spTree>
    <p:extLst>
      <p:ext uri="{BB962C8B-B14F-4D97-AF65-F5344CB8AC3E}">
        <p14:creationId xmlns:p14="http://schemas.microsoft.com/office/powerpoint/2010/main" val="23073824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E030A-6A5E-E0B6-3D38-89E598BE8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849F7E-E875-85FC-428D-7C1C8F3771E6}"/>
              </a:ext>
            </a:extLst>
          </p:cNvPr>
          <p:cNvSpPr txBox="1"/>
          <p:nvPr/>
        </p:nvSpPr>
        <p:spPr>
          <a:xfrm>
            <a:off x="602042" y="1325178"/>
            <a:ext cx="314699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Before we start the next exercise, please ensure you access and download the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BBC Article – CEO Pret a Manger, in the Week 3 tile.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8F6DBA2-C349-7FA4-BC67-45C1A03C8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7712" y="1017023"/>
            <a:ext cx="4353533" cy="18385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7A709A9-3510-83F9-D966-E05045455BD6}"/>
              </a:ext>
            </a:extLst>
          </p:cNvPr>
          <p:cNvCxnSpPr>
            <a:cxnSpLocks/>
          </p:cNvCxnSpPr>
          <p:nvPr/>
        </p:nvCxnSpPr>
        <p:spPr>
          <a:xfrm flipV="1">
            <a:off x="4119434" y="2221992"/>
            <a:ext cx="3305494" cy="996696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7AACB7A5-F1B6-942E-0265-E003B0F54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7712" y="3420126"/>
            <a:ext cx="4428744" cy="231601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32845B6-8F11-4F23-B445-F7A27C1F78EB}"/>
              </a:ext>
            </a:extLst>
          </p:cNvPr>
          <p:cNvCxnSpPr>
            <a:cxnSpLocks/>
          </p:cNvCxnSpPr>
          <p:nvPr/>
        </p:nvCxnSpPr>
        <p:spPr>
          <a:xfrm>
            <a:off x="4119434" y="3584448"/>
            <a:ext cx="2756854" cy="1280160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3761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19B1B6-0A6E-E7ED-0D8D-906282880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4D606A-9346-6742-DFFC-D1319CB8D0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9464" y="690400"/>
            <a:ext cx="4922520" cy="48405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2EEE0E-80AF-FA91-33D6-93B08C07C9C3}"/>
              </a:ext>
            </a:extLst>
          </p:cNvPr>
          <p:cNvSpPr txBox="1"/>
          <p:nvPr/>
        </p:nvSpPr>
        <p:spPr>
          <a:xfrm>
            <a:off x="612648" y="520511"/>
            <a:ext cx="46268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Let’s take our time and read through this article together.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we do so, highlight and/or make notes on any: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Economic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issues that are impacting Pret A Manger.</a:t>
            </a:r>
          </a:p>
        </p:txBody>
      </p:sp>
    </p:spTree>
    <p:extLst>
      <p:ext uri="{BB962C8B-B14F-4D97-AF65-F5344CB8AC3E}">
        <p14:creationId xmlns:p14="http://schemas.microsoft.com/office/powerpoint/2010/main" val="40842089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6AD70F-13DC-E23B-BF0D-BA4C9F9FE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7437E7-A2A9-0945-F8CE-673EE03D4C80}"/>
              </a:ext>
            </a:extLst>
          </p:cNvPr>
          <p:cNvSpPr txBox="1"/>
          <p:nvPr/>
        </p:nvSpPr>
        <p:spPr>
          <a:xfrm>
            <a:off x="757490" y="1233529"/>
            <a:ext cx="314699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Next, please ensure you access and download the PESTEL Template Example in the Week 3 tile.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1E4F1F-1C18-B6D2-ED14-5C6238ED17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7712" y="1017023"/>
            <a:ext cx="4353533" cy="183858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83AA9CA-4902-7E67-C1DE-14914D0E6B54}"/>
              </a:ext>
            </a:extLst>
          </p:cNvPr>
          <p:cNvCxnSpPr>
            <a:cxnSpLocks/>
          </p:cNvCxnSpPr>
          <p:nvPr/>
        </p:nvCxnSpPr>
        <p:spPr>
          <a:xfrm flipV="1">
            <a:off x="4119434" y="2221992"/>
            <a:ext cx="3305494" cy="996696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67330A52-FE1C-463B-D787-2295492865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639313"/>
            <a:ext cx="4428744" cy="231601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6155F21-5EEF-54AB-158C-E744ACF03500}"/>
              </a:ext>
            </a:extLst>
          </p:cNvPr>
          <p:cNvCxnSpPr>
            <a:cxnSpLocks/>
          </p:cNvCxnSpPr>
          <p:nvPr/>
        </p:nvCxnSpPr>
        <p:spPr>
          <a:xfrm>
            <a:off x="4119434" y="3584448"/>
            <a:ext cx="2720278" cy="1929384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21086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3EAC6-2046-5C34-7199-9199A249F7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424CC2-5F86-ACDB-D592-48409837F2F2}"/>
              </a:ext>
            </a:extLst>
          </p:cNvPr>
          <p:cNvSpPr txBox="1"/>
          <p:nvPr/>
        </p:nvSpPr>
        <p:spPr>
          <a:xfrm>
            <a:off x="6379464" y="597016"/>
            <a:ext cx="56753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  <a:p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Discuss and list all the external issues that are affecting Pret A Manger.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each issue, decide on which pillar is the most appropriate.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Complete a PESTEL framework to represent your findings.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Ensure you reference the BBC article source.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Feedback to the rest of the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02FB83-3D4A-FAD1-C1C0-E143F45301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888" y="2257229"/>
            <a:ext cx="5675300" cy="142646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574968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AA697-5515-5249-2C06-DDB8CE212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B0DBEB6-C232-EF60-AD99-1923DB34E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3753" y="367145"/>
            <a:ext cx="4477202" cy="6079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E12D36-3FF4-46B0-B53D-58A6776233B1}"/>
              </a:ext>
            </a:extLst>
          </p:cNvPr>
          <p:cNvSpPr txBox="1"/>
          <p:nvPr/>
        </p:nvSpPr>
        <p:spPr>
          <a:xfrm>
            <a:off x="517330" y="1593089"/>
            <a:ext cx="610523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go back and read the assignment case study, Basil’s Bakery, together again.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we review the case study, make notes on what ‘external’ issues are contributing to the root problem.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4114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F4C855-2BD2-DA79-AA28-94AE2B183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5C13C2F-7F4E-39DA-138F-D626572C8D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867" y="210889"/>
            <a:ext cx="3187296" cy="313779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A788A0D-C547-2488-6605-90F8A9A913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4835" y="2471768"/>
            <a:ext cx="3608172" cy="212259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E1292E-A35F-958F-8B02-D0BF3149C7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9405" y="1037465"/>
            <a:ext cx="2959668" cy="26799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B0AEF8-090D-F80D-0F48-0E8ABE6506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6666" y="4166416"/>
            <a:ext cx="3377172" cy="22754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CC7EC0-BC72-ACEB-4BA2-365F51687DC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8333"/>
          <a:stretch>
            <a:fillRect/>
          </a:stretch>
        </p:blipFill>
        <p:spPr>
          <a:xfrm>
            <a:off x="621837" y="380999"/>
            <a:ext cx="4855642" cy="3705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7F9820C-9D62-BAC5-0F62-57B0827BC69B}"/>
              </a:ext>
            </a:extLst>
          </p:cNvPr>
          <p:cNvSpPr txBox="1"/>
          <p:nvPr/>
        </p:nvSpPr>
        <p:spPr>
          <a:xfrm>
            <a:off x="621837" y="4459224"/>
            <a:ext cx="6674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You will need to undertake research from the Essential Reading list – especially industry articles – to find more external issues that are impacting Basil’s Bakery.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FBDC6C4-D010-8A58-9689-20E39C28BC5B}"/>
              </a:ext>
            </a:extLst>
          </p:cNvPr>
          <p:cNvCxnSpPr/>
          <p:nvPr/>
        </p:nvCxnSpPr>
        <p:spPr>
          <a:xfrm flipV="1">
            <a:off x="411480" y="2852928"/>
            <a:ext cx="1216152" cy="2048256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21751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D7A240-2884-95BE-3BB0-4A089AFBC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8147D69-9C7F-5327-DE62-298BF645895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5412A7-D6EC-9EA5-7B8B-8C4EC21B6D89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EF954925-82D3-B97D-43DD-482EA17F09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865150-FCF2-6BCC-32CC-CD5F9D961CA7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3  Session 3</a:t>
            </a:r>
          </a:p>
        </p:txBody>
      </p:sp>
    </p:spTree>
    <p:extLst>
      <p:ext uri="{BB962C8B-B14F-4D97-AF65-F5344CB8AC3E}">
        <p14:creationId xmlns:p14="http://schemas.microsoft.com/office/powerpoint/2010/main" val="6826294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C771E-16C4-1995-E9F0-5EA1A8B52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CB0B4CE-2A49-4ACC-F75B-133FDB3052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F4135-E0A0-4BA6-A597-1122C5FB65E1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D184D1-5EA8-332A-424E-464B13A6FE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7" t="10315" r="1238" b="9942"/>
          <a:stretch>
            <a:fillRect/>
          </a:stretch>
        </p:blipFill>
        <p:spPr>
          <a:xfrm>
            <a:off x="735292" y="995574"/>
            <a:ext cx="5109328" cy="8615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14F4B2-A1D9-B6DE-7A80-02B052D027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9241" y="2800593"/>
            <a:ext cx="3156743" cy="297738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815361-8268-086F-88D9-2C496025AE05}"/>
              </a:ext>
            </a:extLst>
          </p:cNvPr>
          <p:cNvSpPr txBox="1"/>
          <p:nvPr/>
        </p:nvSpPr>
        <p:spPr>
          <a:xfrm>
            <a:off x="6975835" y="755710"/>
            <a:ext cx="4666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you access and use the academic resources provided to help you with this assignment.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48328D1-475A-976E-2BD1-4D3606FF4CA7}"/>
              </a:ext>
            </a:extLst>
          </p:cNvPr>
          <p:cNvCxnSpPr/>
          <p:nvPr/>
        </p:nvCxnSpPr>
        <p:spPr>
          <a:xfrm flipH="1">
            <a:off x="5938887" y="1365487"/>
            <a:ext cx="82134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66F5426-7777-E062-0168-B774BD8D741A}"/>
              </a:ext>
            </a:extLst>
          </p:cNvPr>
          <p:cNvCxnSpPr>
            <a:cxnSpLocks/>
          </p:cNvCxnSpPr>
          <p:nvPr/>
        </p:nvCxnSpPr>
        <p:spPr>
          <a:xfrm>
            <a:off x="6760234" y="1365487"/>
            <a:ext cx="1139428" cy="2706892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AB00B09B-83C1-494B-F8BC-42D0DAE1FE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815" y="2510446"/>
            <a:ext cx="4505954" cy="32675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F049C73-018C-4808-7F15-8E58067FE0C6}"/>
              </a:ext>
            </a:extLst>
          </p:cNvPr>
          <p:cNvCxnSpPr>
            <a:cxnSpLocks/>
          </p:cNvCxnSpPr>
          <p:nvPr/>
        </p:nvCxnSpPr>
        <p:spPr>
          <a:xfrm flipH="1">
            <a:off x="2375555" y="1365487"/>
            <a:ext cx="4384679" cy="18004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3377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B0BC7E-33F5-B7D5-F7A9-BA10D7B20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6E8B0D9-DAC5-587B-1BEE-A57A7AE031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A98392-A244-A828-043E-BDC159D8867D}"/>
              </a:ext>
            </a:extLst>
          </p:cNvPr>
          <p:cNvSpPr txBox="1"/>
          <p:nvPr/>
        </p:nvSpPr>
        <p:spPr>
          <a:xfrm>
            <a:off x="-2534896" y="-2810561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B32E52-42CE-0F56-A91F-7AB97E230E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3" t="5296" r="3645" b="32381"/>
          <a:stretch>
            <a:fillRect/>
          </a:stretch>
        </p:blipFill>
        <p:spPr>
          <a:xfrm>
            <a:off x="748778" y="2787221"/>
            <a:ext cx="6011456" cy="1768871"/>
          </a:xfrm>
          <a:prstGeom prst="rect">
            <a:avLst/>
          </a:prstGeom>
          <a:solidFill>
            <a:schemeClr val="tx1"/>
          </a:solidFill>
          <a:ln w="38100">
            <a:solidFill>
              <a:srgbClr val="FF0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CBB23C9-E9E5-5E70-283D-3D658E1CDC19}"/>
              </a:ext>
            </a:extLst>
          </p:cNvPr>
          <p:cNvSpPr txBox="1"/>
          <p:nvPr/>
        </p:nvSpPr>
        <p:spPr>
          <a:xfrm>
            <a:off x="664234" y="4639596"/>
            <a:ext cx="54337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Chapter 1: The International Business </a:t>
            </a:r>
          </a:p>
          <a:p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 (pages 1 – 30)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7F5BA4-646F-CAEB-C086-0F2D60E0C7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000" y="1247736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4F47B3-22D4-37EB-8E08-16CB16C967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0000" y="2927341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BA48C8-5BC2-86F0-EB5D-38ACDCB5E0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80003" y="4763686"/>
            <a:ext cx="4127573" cy="1341461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2" descr="currently reading – The Bibliollama">
            <a:extLst>
              <a:ext uri="{FF2B5EF4-FFF2-40B4-BE49-F238E27FC236}">
                <a16:creationId xmlns:a16="http://schemas.microsoft.com/office/drawing/2014/main" id="{DFC55F33-EDC7-84EC-2E68-3B1BE9FF40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89"/>
          <a:stretch>
            <a:fillRect/>
          </a:stretch>
        </p:blipFill>
        <p:spPr bwMode="auto">
          <a:xfrm>
            <a:off x="748778" y="478903"/>
            <a:ext cx="4294264" cy="193307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727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3E868-E76D-81AB-3243-54390F67D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D7A9C2-9718-FAF5-2EB2-24BB941C250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95170" y="1681719"/>
            <a:ext cx="9787358" cy="382141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WORKSHOP Colorful Letters Banner Stock ...">
            <a:extLst>
              <a:ext uri="{FF2B5EF4-FFF2-40B4-BE49-F238E27FC236}">
                <a16:creationId xmlns:a16="http://schemas.microsoft.com/office/drawing/2014/main" id="{D35E85CA-0BDA-D5C3-F604-45CC2C93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43" y="104467"/>
            <a:ext cx="546811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667723-B81D-8635-C887-AB5E40E7F1F3}"/>
              </a:ext>
            </a:extLst>
          </p:cNvPr>
          <p:cNvSpPr txBox="1"/>
          <p:nvPr/>
        </p:nvSpPr>
        <p:spPr>
          <a:xfrm>
            <a:off x="974228" y="1383277"/>
            <a:ext cx="10243541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Assessment Specifications – LCLM4004 – Component One – Individual Presentation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LCLM4004 C1 – Sample Presentation Slides – Basil’s Bakery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 Havard Reference Handbook.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reviewed the Online Reading List and accessed the essential articles and textbooks.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4863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329BF-FB11-F823-3AF7-6B31E697F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7C8C4-9F73-5711-C965-57432B6CF39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DD5B00-BF04-E116-79B7-EB5DF8BFC53E}"/>
              </a:ext>
            </a:extLst>
          </p:cNvPr>
          <p:cNvSpPr txBox="1"/>
          <p:nvPr/>
        </p:nvSpPr>
        <p:spPr>
          <a:xfrm>
            <a:off x="835980" y="497150"/>
            <a:ext cx="105200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WORKSHOP Colorful Letters Banner Stock ...">
            <a:extLst>
              <a:ext uri="{FF2B5EF4-FFF2-40B4-BE49-F238E27FC236}">
                <a16:creationId xmlns:a16="http://schemas.microsoft.com/office/drawing/2014/main" id="{D1233371-7D38-3B1D-6ED6-90C7FBF76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064" y="312447"/>
            <a:ext cx="583387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D1B74-557C-D801-396E-6D29886084B2}"/>
              </a:ext>
            </a:extLst>
          </p:cNvPr>
          <p:cNvSpPr txBox="1"/>
          <p:nvPr/>
        </p:nvSpPr>
        <p:spPr>
          <a:xfrm>
            <a:off x="880755" y="1397674"/>
            <a:ext cx="10430487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literature relating to the External Environment and PESTEL Analysis.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Draft a critique of the advantages/disadvantages of this framework.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Component 1: Basil’s Bakery case-study.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notes from the case-study and identify the external factors impacting the company.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your above findings, prepare a PESTEL framework and apply this to Basil’s Bakery.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you reference where you are getting your information from.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8658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3641B-9EB8-7668-21F4-EBE7F6107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7121193-372E-8605-1707-4A50464D83E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Homework Policy - The Farnley Academy">
            <a:extLst>
              <a:ext uri="{FF2B5EF4-FFF2-40B4-BE49-F238E27FC236}">
                <a16:creationId xmlns:a16="http://schemas.microsoft.com/office/drawing/2014/main" id="{D9997D68-17F3-A6ED-AD51-EFBCD15D5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208" y="449199"/>
            <a:ext cx="6510527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CCCC5-83BE-5031-3361-B84E6CD228F4}"/>
              </a:ext>
            </a:extLst>
          </p:cNvPr>
          <p:cNvSpPr txBox="1"/>
          <p:nvPr/>
        </p:nvSpPr>
        <p:spPr>
          <a:xfrm>
            <a:off x="1618488" y="2148840"/>
            <a:ext cx="891942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any outstanding tasks from the workshop.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Continue preparing your presentation slides.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creating PowerPoint slides if needed.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researching academic sources if needed.</a:t>
            </a:r>
          </a:p>
        </p:txBody>
      </p:sp>
    </p:spTree>
    <p:extLst>
      <p:ext uri="{BB962C8B-B14F-4D97-AF65-F5344CB8AC3E}">
        <p14:creationId xmlns:p14="http://schemas.microsoft.com/office/powerpoint/2010/main" val="16037928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184AD-2A86-64F1-2327-01F43BEF9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14788F3-C1D4-6E06-7759-A0E9CA30DE1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4F9406-5727-0414-FEBE-37EE60DD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054" y="502817"/>
            <a:ext cx="6693407" cy="360919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BE1B8F-84EF-10FD-CA7D-33AED8EBCB5F}"/>
              </a:ext>
            </a:extLst>
          </p:cNvPr>
          <p:cNvSpPr txBox="1"/>
          <p:nvPr/>
        </p:nvSpPr>
        <p:spPr>
          <a:xfrm>
            <a:off x="794766" y="4533080"/>
            <a:ext cx="106024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hlinkClick r:id="rId3"/>
              </a:rPr>
              <a:t>Academic and </a:t>
            </a:r>
            <a:r>
              <a:rPr lang="en-GB" sz="2200" b="1" dirty="0" err="1">
                <a:hlinkClick r:id="rId3"/>
              </a:rPr>
              <a:t>InfoSkills</a:t>
            </a:r>
            <a:r>
              <a:rPr lang="en-GB" sz="2200" b="1" dirty="0">
                <a:hlinkClick r:id="rId3"/>
              </a:rPr>
              <a:t> - Digital Services | University of Wales Trinity Saint David</a:t>
            </a:r>
            <a:endParaRPr lang="en-GB" sz="2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356A9-A25A-EE09-8DFD-6F3925A2AE67}"/>
              </a:ext>
            </a:extLst>
          </p:cNvPr>
          <p:cNvSpPr txBox="1"/>
          <p:nvPr/>
        </p:nvSpPr>
        <p:spPr>
          <a:xfrm>
            <a:off x="1873529" y="5426958"/>
            <a:ext cx="8444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Note: Use can use the above link to access the support you require.</a:t>
            </a:r>
          </a:p>
        </p:txBody>
      </p:sp>
    </p:spTree>
    <p:extLst>
      <p:ext uri="{BB962C8B-B14F-4D97-AF65-F5344CB8AC3E}">
        <p14:creationId xmlns:p14="http://schemas.microsoft.com/office/powerpoint/2010/main" val="18533040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C1AB6-1B5E-0A51-D379-89D05D9BD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3F4764D-6B13-6D33-15A3-2F6D6CC84C6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8240069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61EF7D-5213-32FE-BA8F-9E655AE44ACB}"/>
              </a:ext>
            </a:extLst>
          </p:cNvPr>
          <p:cNvSpPr txBox="1"/>
          <p:nvPr/>
        </p:nvSpPr>
        <p:spPr>
          <a:xfrm>
            <a:off x="835980" y="426940"/>
            <a:ext cx="10520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2959BC8-5F31-FEF4-0016-D1AC63F8D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35" y="1956039"/>
            <a:ext cx="5002329" cy="375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8427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963CD-B513-A369-1AAC-4B94343FD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3512668-09A6-BA90-5DB0-868035DEDBB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Image result for thank you see you next week">
            <a:extLst>
              <a:ext uri="{FF2B5EF4-FFF2-40B4-BE49-F238E27FC236}">
                <a16:creationId xmlns:a16="http://schemas.microsoft.com/office/drawing/2014/main" id="{E365BA22-3931-D1BE-D076-FD8FEA619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489" y="613962"/>
            <a:ext cx="5849022" cy="5630075"/>
          </a:xfrm>
          <a:prstGeom prst="rect">
            <a:avLst/>
          </a:prstGeom>
          <a:noFill/>
          <a:ln w="5715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255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1378</TotalTime>
  <Words>1191</Words>
  <Application>Microsoft Office PowerPoint</Application>
  <PresentationFormat>Widescreen</PresentationFormat>
  <Paragraphs>235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Annamarie Dufficy</dc:creator>
  <cp:lastModifiedBy>Rebecca Stewart</cp:lastModifiedBy>
  <cp:revision>43</cp:revision>
  <dcterms:created xsi:type="dcterms:W3CDTF">2025-06-10T08:19:26Z</dcterms:created>
  <dcterms:modified xsi:type="dcterms:W3CDTF">2026-09-22T12:56:50Z</dcterms:modified>
</cp:coreProperties>
</file>