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9"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9" autoAdjust="0"/>
    <p:restoredTop sz="94660"/>
  </p:normalViewPr>
  <p:slideViewPr>
    <p:cSldViewPr snapToGrid="0">
      <p:cViewPr varScale="1">
        <p:scale>
          <a:sx n="110" d="100"/>
          <a:sy n="110" d="100"/>
        </p:scale>
        <p:origin x="3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12/6/22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SG" dirty="0"/>
              <a:t>The importance of employee engagement in the success of a hotel.</a:t>
            </a:r>
            <a:endParaRPr lang="en-US" dirty="0"/>
          </a:p>
        </p:txBody>
      </p:sp>
      <p:sp>
        <p:nvSpPr>
          <p:cNvPr id="3" name="Subtitle 2"/>
          <p:cNvSpPr>
            <a:spLocks noGrp="1"/>
          </p:cNvSpPr>
          <p:nvPr>
            <p:ph type="subTitle" idx="1"/>
          </p:nvPr>
        </p:nvSpPr>
        <p:spPr>
          <a:xfrm>
            <a:off x="282421" y="4777381"/>
            <a:ext cx="8915399" cy="1288326"/>
          </a:xfrm>
        </p:spPr>
        <p:txBody>
          <a:bodyPr>
            <a:normAutofit/>
          </a:bodyPr>
          <a:lstStyle/>
          <a:p>
            <a:pPr algn="ctr"/>
            <a:r>
              <a:rPr lang="en-SG" dirty="0"/>
              <a:t>Operating Hotel Facilities</a:t>
            </a:r>
          </a:p>
          <a:p>
            <a:pPr algn="ctr"/>
            <a:r>
              <a:rPr lang="en-SG" dirty="0"/>
              <a:t>Student Name: Sha</a:t>
            </a:r>
            <a:r>
              <a:rPr lang="en-GB" dirty="0"/>
              <a:t>h</a:t>
            </a:r>
            <a:r>
              <a:rPr lang="en-SG" dirty="0"/>
              <a:t> Ali</a:t>
            </a:r>
            <a:r>
              <a:rPr lang="en-GB" dirty="0"/>
              <a:t>  </a:t>
            </a:r>
            <a:r>
              <a:rPr lang="en-SG" dirty="0"/>
              <a:t>Student ID:</a:t>
            </a:r>
            <a:r>
              <a:rPr lang="en-GB" dirty="0"/>
              <a:t>2118400</a:t>
            </a:r>
            <a:endParaRPr lang="en-US" dirty="0"/>
          </a:p>
        </p:txBody>
      </p:sp>
      <p:sp>
        <p:nvSpPr>
          <p:cNvPr id="4" name="TextBox 3">
            <a:extLst>
              <a:ext uri="{FF2B5EF4-FFF2-40B4-BE49-F238E27FC236}">
                <a16:creationId xmlns:a16="http://schemas.microsoft.com/office/drawing/2014/main" id="{B1F2BF05-AB6F-2F77-F4F2-C4C093FD964B}"/>
              </a:ext>
            </a:extLst>
          </p:cNvPr>
          <p:cNvSpPr txBox="1"/>
          <p:nvPr/>
        </p:nvSpPr>
        <p:spPr>
          <a:xfrm>
            <a:off x="5193695" y="251762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473641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0153" y="962649"/>
            <a:ext cx="8911687" cy="1280890"/>
          </a:xfrm>
        </p:spPr>
        <p:txBody>
          <a:bodyPr/>
          <a:lstStyle/>
          <a:p>
            <a:r>
              <a:rPr lang="en-SG" dirty="0"/>
              <a:t>Introduction</a:t>
            </a:r>
            <a:endParaRPr lang="en-US" dirty="0"/>
          </a:p>
        </p:txBody>
      </p:sp>
      <p:sp>
        <p:nvSpPr>
          <p:cNvPr id="3" name="Content Placeholder 2"/>
          <p:cNvSpPr>
            <a:spLocks noGrp="1"/>
          </p:cNvSpPr>
          <p:nvPr>
            <p:ph idx="1"/>
          </p:nvPr>
        </p:nvSpPr>
        <p:spPr>
          <a:xfrm>
            <a:off x="1880693" y="2881808"/>
            <a:ext cx="8915400" cy="2496466"/>
          </a:xfrm>
        </p:spPr>
        <p:txBody>
          <a:bodyPr>
            <a:normAutofit/>
          </a:bodyPr>
          <a:lstStyle/>
          <a:p>
            <a:pPr marL="0" indent="0">
              <a:buNone/>
            </a:pPr>
            <a:r>
              <a:rPr lang="en-SG" sz="2000" dirty="0"/>
              <a:t>Employee engagement is the mental attachment of the employee with a company and the degree of investing cognitive, behavioural and positive energies for the betterment of the company’s reputation and development. Employee engagement is very important for building company’s brand value which eventually helps a company to reach it’s goal.</a:t>
            </a:r>
            <a:endParaRPr lang="en-US" sz="2000" dirty="0"/>
          </a:p>
        </p:txBody>
      </p:sp>
      <p:pic>
        <p:nvPicPr>
          <p:cNvPr id="1026" name="Picture 2" descr="16 Proven Strategies to Improve Employee Engagement - Insperity">
            <a:extLst>
              <a:ext uri="{FF2B5EF4-FFF2-40B4-BE49-F238E27FC236}">
                <a16:creationId xmlns:a16="http://schemas.microsoft.com/office/drawing/2014/main" id="{4A493DD1-5FC8-B84B-A68E-9477FC1DC2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9966" y="106680"/>
            <a:ext cx="4992914" cy="2621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7452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Definition</a:t>
            </a:r>
            <a:endParaRPr lang="en-US" dirty="0"/>
          </a:p>
        </p:txBody>
      </p:sp>
      <p:sp>
        <p:nvSpPr>
          <p:cNvPr id="3" name="Content Placeholder 2"/>
          <p:cNvSpPr>
            <a:spLocks noGrp="1"/>
          </p:cNvSpPr>
          <p:nvPr>
            <p:ph idx="1"/>
          </p:nvPr>
        </p:nvSpPr>
        <p:spPr/>
        <p:txBody>
          <a:bodyPr/>
          <a:lstStyle/>
          <a:p>
            <a:r>
              <a:rPr lang="en-SG" dirty="0"/>
              <a:t>Employee engagement refers the mental strength and emotional attachment that employee feel toward the work that they perform in any organization and teams(</a:t>
            </a:r>
            <a:r>
              <a:rPr lang="en-US" dirty="0"/>
              <a:t>Shuck et al., 2017)</a:t>
            </a:r>
            <a:r>
              <a:rPr lang="en-SG" dirty="0"/>
              <a:t>.</a:t>
            </a:r>
          </a:p>
          <a:p>
            <a:r>
              <a:rPr lang="en-SG" dirty="0"/>
              <a:t>Employee engagement is measured by how employee feel about there organization where they work in. Based on their understanding of their workplace, employees can be categorized into four main groups. They are as below:</a:t>
            </a:r>
          </a:p>
          <a:p>
            <a:pPr>
              <a:buFont typeface="+mj-lt"/>
              <a:buAutoNum type="arabicPeriod"/>
            </a:pPr>
            <a:r>
              <a:rPr lang="en-SG" dirty="0"/>
              <a:t>Highly Engaged: Advocates who intend to stay long-term</a:t>
            </a:r>
          </a:p>
          <a:p>
            <a:pPr>
              <a:buFont typeface="+mj-lt"/>
              <a:buAutoNum type="arabicPeriod"/>
            </a:pPr>
            <a:r>
              <a:rPr lang="en-SG" dirty="0"/>
              <a:t>Moderately Engaged: Favourable, but something holds them back.</a:t>
            </a:r>
          </a:p>
          <a:p>
            <a:pPr>
              <a:buFont typeface="+mj-lt"/>
              <a:buAutoNum type="arabicPeriod"/>
            </a:pPr>
            <a:r>
              <a:rPr lang="en-SG" dirty="0"/>
              <a:t>Barely Engaged: Indifferent and at risk for turnover.</a:t>
            </a:r>
          </a:p>
          <a:p>
            <a:pPr>
              <a:buFont typeface="+mj-lt"/>
              <a:buAutoNum type="arabicPeriod"/>
            </a:pPr>
            <a:r>
              <a:rPr lang="en-SG" dirty="0"/>
              <a:t>Disengaged: Negative and disruptive toward the workplace.</a:t>
            </a:r>
            <a:endParaRPr lang="en-US" dirty="0"/>
          </a:p>
        </p:txBody>
      </p:sp>
    </p:spTree>
    <p:extLst>
      <p:ext uri="{BB962C8B-B14F-4D97-AF65-F5344CB8AC3E}">
        <p14:creationId xmlns:p14="http://schemas.microsoft.com/office/powerpoint/2010/main" val="1068938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Employee Engagement Model</a:t>
            </a:r>
            <a:endParaRPr lang="en-US" dirty="0"/>
          </a:p>
        </p:txBody>
      </p:sp>
      <p:sp>
        <p:nvSpPr>
          <p:cNvPr id="3" name="Content Placeholder 2"/>
          <p:cNvSpPr>
            <a:spLocks noGrp="1"/>
          </p:cNvSpPr>
          <p:nvPr>
            <p:ph idx="1"/>
          </p:nvPr>
        </p:nvSpPr>
        <p:spPr/>
        <p:txBody>
          <a:bodyPr/>
          <a:lstStyle/>
          <a:p>
            <a:r>
              <a:rPr lang="en-SG" dirty="0"/>
              <a:t>An employee engagement model is actually a blueprint for identifying what makes people happy and productive in their workplace.</a:t>
            </a:r>
          </a:p>
          <a:p>
            <a:r>
              <a:rPr lang="en-SG" dirty="0"/>
              <a:t>Employee engagement model draws the organizational psychologies that help companies to develop their following system for improving employee engagement.</a:t>
            </a:r>
          </a:p>
          <a:p>
            <a:r>
              <a:rPr lang="en-SG" dirty="0"/>
              <a:t>Employee engagement model helps out to develop the existing system that is followed by different organization and it is really helpful for developing the work environment to improve employee engagement. One prominent employee engagement theory is discussed to the next slide:</a:t>
            </a:r>
            <a:endParaRPr lang="en-US" dirty="0"/>
          </a:p>
        </p:txBody>
      </p:sp>
    </p:spTree>
    <p:extLst>
      <p:ext uri="{BB962C8B-B14F-4D97-AF65-F5344CB8AC3E}">
        <p14:creationId xmlns:p14="http://schemas.microsoft.com/office/powerpoint/2010/main" val="2086336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The Zinger model</a:t>
            </a:r>
            <a:endParaRPr lang="en-US" dirty="0"/>
          </a:p>
        </p:txBody>
      </p:sp>
      <p:sp>
        <p:nvSpPr>
          <p:cNvPr id="3" name="Content Placeholder 2"/>
          <p:cNvSpPr>
            <a:spLocks noGrp="1"/>
          </p:cNvSpPr>
          <p:nvPr>
            <p:ph idx="1"/>
          </p:nvPr>
        </p:nvSpPr>
        <p:spPr/>
        <p:txBody>
          <a:bodyPr/>
          <a:lstStyle/>
          <a:p>
            <a:r>
              <a:rPr lang="en-SG" dirty="0"/>
              <a:t>Ginger model is developed from the ground by focusing on the core needs of employee to build a effective employee engagement. The model focuses on 10 major actions that managers have to take care of to engage employees. </a:t>
            </a:r>
            <a:endParaRPr lang="en-US" dirty="0"/>
          </a:p>
        </p:txBody>
      </p:sp>
      <p:sp>
        <p:nvSpPr>
          <p:cNvPr id="5" name="TextBox 4"/>
          <p:cNvSpPr txBox="1"/>
          <p:nvPr/>
        </p:nvSpPr>
        <p:spPr>
          <a:xfrm>
            <a:off x="5689600" y="5911222"/>
            <a:ext cx="2523067" cy="369332"/>
          </a:xfrm>
          <a:prstGeom prst="rect">
            <a:avLst/>
          </a:prstGeom>
          <a:noFill/>
        </p:spPr>
        <p:txBody>
          <a:bodyPr wrap="square" rtlCol="0">
            <a:spAutoFit/>
          </a:bodyPr>
          <a:lstStyle/>
          <a:p>
            <a:r>
              <a:rPr lang="en-SG" sz="1200" dirty="0"/>
              <a:t>Source</a:t>
            </a:r>
            <a:r>
              <a:rPr lang="en-SG" dirty="0"/>
              <a:t>: </a:t>
            </a:r>
            <a:r>
              <a:rPr lang="en-SG" sz="1200" dirty="0"/>
              <a:t>www.davidzinger.com</a:t>
            </a:r>
            <a:endParaRPr lang="en-US" sz="12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7600" y="3420534"/>
            <a:ext cx="4047066" cy="2558422"/>
          </a:xfrm>
          <a:prstGeom prst="rect">
            <a:avLst/>
          </a:prstGeom>
        </p:spPr>
      </p:pic>
    </p:spTree>
    <p:extLst>
      <p:ext uri="{BB962C8B-B14F-4D97-AF65-F5344CB8AC3E}">
        <p14:creationId xmlns:p14="http://schemas.microsoft.com/office/powerpoint/2010/main" val="1093551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1499616"/>
            <a:ext cx="8915400" cy="4864608"/>
          </a:xfrm>
        </p:spPr>
        <p:txBody>
          <a:bodyPr/>
          <a:lstStyle/>
          <a:p>
            <a:r>
              <a:rPr lang="en-SG" dirty="0"/>
              <a:t>David Zinger’s employee engagement model follows a pyramid structure and it emphasizes why employee engagement is so crucial and the importance of employees overall needs (</a:t>
            </a:r>
            <a:r>
              <a:rPr lang="en-US" dirty="0" err="1"/>
              <a:t>Kusuma</a:t>
            </a:r>
            <a:r>
              <a:rPr lang="en-US" dirty="0"/>
              <a:t> &amp; </a:t>
            </a:r>
            <a:r>
              <a:rPr lang="en-US" dirty="0" err="1"/>
              <a:t>Madasu</a:t>
            </a:r>
            <a:r>
              <a:rPr lang="en-US" dirty="0"/>
              <a:t>, 2015)</a:t>
            </a:r>
            <a:r>
              <a:rPr lang="en-SG" dirty="0"/>
              <a:t>. Each ‘building block’ of the pyramid is a step that must be taken a intensive care of for developing a proper employee engaged workplace.</a:t>
            </a:r>
          </a:p>
          <a:p>
            <a:r>
              <a:rPr lang="en-SG" dirty="0"/>
              <a:t>Bottom Row: The necessities</a:t>
            </a:r>
          </a:p>
          <a:p>
            <a:pPr marL="0" indent="0">
              <a:buNone/>
            </a:pPr>
            <a:r>
              <a:rPr lang="en-SG" dirty="0"/>
              <a:t>The bottom of the Zinger pyramid focuses on the every single basic needs of a human to have the proper motivation for doing good in workspace (</a:t>
            </a:r>
            <a:r>
              <a:rPr lang="en-US" dirty="0" err="1"/>
              <a:t>Delbahari</a:t>
            </a:r>
            <a:r>
              <a:rPr lang="en-US" dirty="0"/>
              <a:t> et al., 2019)</a:t>
            </a:r>
            <a:r>
              <a:rPr lang="en-SG" dirty="0"/>
              <a:t>. The key actions at this stage are as below.</a:t>
            </a:r>
          </a:p>
          <a:p>
            <a:pPr>
              <a:buFont typeface="Courier New" panose="02070309020205020404" pitchFamily="49" charset="0"/>
              <a:buChar char="o"/>
            </a:pPr>
            <a:r>
              <a:rPr lang="en-SG" dirty="0"/>
              <a:t>Enhance well-being</a:t>
            </a:r>
          </a:p>
          <a:p>
            <a:pPr>
              <a:buFont typeface="Courier New" panose="02070309020205020404" pitchFamily="49" charset="0"/>
              <a:buChar char="o"/>
            </a:pPr>
            <a:r>
              <a:rPr lang="en-SG" dirty="0"/>
              <a:t>Enliven energy</a:t>
            </a:r>
          </a:p>
          <a:p>
            <a:pPr>
              <a:buFont typeface="Courier New" panose="02070309020205020404" pitchFamily="49" charset="0"/>
              <a:buChar char="o"/>
            </a:pPr>
            <a:r>
              <a:rPr lang="en-SG" dirty="0"/>
              <a:t>Making meaning</a:t>
            </a:r>
          </a:p>
          <a:p>
            <a:pPr>
              <a:buFont typeface="Courier New" panose="02070309020205020404" pitchFamily="49" charset="0"/>
              <a:buChar char="o"/>
            </a:pPr>
            <a:r>
              <a:rPr lang="en-SG" dirty="0"/>
              <a:t>Leverage strengths</a:t>
            </a:r>
          </a:p>
          <a:p>
            <a:pPr>
              <a:buFont typeface="Courier New" panose="02070309020205020404" pitchFamily="49" charset="0"/>
              <a:buChar char="o"/>
            </a:pPr>
            <a:endParaRPr lang="en-SG" dirty="0"/>
          </a:p>
          <a:p>
            <a:pPr marL="0" indent="0">
              <a:buNone/>
            </a:pPr>
            <a:endParaRPr lang="en-US" dirty="0"/>
          </a:p>
        </p:txBody>
      </p:sp>
      <p:sp>
        <p:nvSpPr>
          <p:cNvPr id="4" name="Title 3"/>
          <p:cNvSpPr>
            <a:spLocks noGrp="1"/>
          </p:cNvSpPr>
          <p:nvPr>
            <p:ph type="title"/>
          </p:nvPr>
        </p:nvSpPr>
        <p:spPr/>
        <p:txBody>
          <a:bodyPr/>
          <a:lstStyle/>
          <a:p>
            <a:r>
              <a:rPr lang="en-SG" dirty="0"/>
              <a:t>The Zinger Model</a:t>
            </a:r>
            <a:endParaRPr lang="en-US" dirty="0"/>
          </a:p>
        </p:txBody>
      </p:sp>
    </p:spTree>
    <p:extLst>
      <p:ext uri="{BB962C8B-B14F-4D97-AF65-F5344CB8AC3E}">
        <p14:creationId xmlns:p14="http://schemas.microsoft.com/office/powerpoint/2010/main" val="247235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The Zinger Model</a:t>
            </a:r>
            <a:endParaRPr lang="en-US" dirty="0"/>
          </a:p>
        </p:txBody>
      </p:sp>
      <p:sp>
        <p:nvSpPr>
          <p:cNvPr id="3" name="Content Placeholder 2"/>
          <p:cNvSpPr>
            <a:spLocks noGrp="1"/>
          </p:cNvSpPr>
          <p:nvPr>
            <p:ph idx="1"/>
          </p:nvPr>
        </p:nvSpPr>
        <p:spPr>
          <a:xfrm>
            <a:off x="2589212" y="1408176"/>
            <a:ext cx="8915400" cy="5065776"/>
          </a:xfrm>
        </p:spPr>
        <p:txBody>
          <a:bodyPr/>
          <a:lstStyle/>
          <a:p>
            <a:r>
              <a:rPr lang="en-SG" b="1" dirty="0"/>
              <a:t>Second row : </a:t>
            </a:r>
            <a:r>
              <a:rPr lang="en-SG" dirty="0"/>
              <a:t>Uniting the company</a:t>
            </a:r>
          </a:p>
          <a:p>
            <a:pPr marL="0" indent="0">
              <a:buNone/>
            </a:pPr>
            <a:r>
              <a:rPr lang="en-SG" dirty="0"/>
              <a:t>The second row of the pyramid builds up the essentials for connecting individuals with the larger organization (</a:t>
            </a:r>
            <a:r>
              <a:rPr lang="en-US" dirty="0" err="1"/>
              <a:t>Alimam</a:t>
            </a:r>
            <a:r>
              <a:rPr lang="en-US" dirty="0"/>
              <a:t>, 2017)</a:t>
            </a:r>
            <a:r>
              <a:rPr lang="en-SG" dirty="0"/>
              <a:t>. The key factors of the second row are as below:</a:t>
            </a:r>
          </a:p>
          <a:p>
            <a:pPr>
              <a:buFont typeface="Courier New" panose="02070309020205020404" pitchFamily="49" charset="0"/>
              <a:buChar char="o"/>
            </a:pPr>
            <a:r>
              <a:rPr lang="en-SG" dirty="0"/>
              <a:t>Build Relationship</a:t>
            </a:r>
          </a:p>
          <a:p>
            <a:pPr>
              <a:buFont typeface="Courier New" panose="02070309020205020404" pitchFamily="49" charset="0"/>
              <a:buChar char="o"/>
            </a:pPr>
            <a:r>
              <a:rPr lang="en-SG" dirty="0"/>
              <a:t>Foster recognition</a:t>
            </a:r>
          </a:p>
          <a:p>
            <a:pPr>
              <a:buFont typeface="Courier New" panose="02070309020205020404" pitchFamily="49" charset="0"/>
              <a:buChar char="o"/>
            </a:pPr>
            <a:r>
              <a:rPr lang="en-SG" dirty="0"/>
              <a:t>Master moments</a:t>
            </a:r>
          </a:p>
          <a:p>
            <a:r>
              <a:rPr lang="en-SG" dirty="0"/>
              <a:t>Third row: boosting performance</a:t>
            </a:r>
          </a:p>
          <a:p>
            <a:pPr marL="0" indent="0">
              <a:buNone/>
            </a:pPr>
            <a:r>
              <a:rPr lang="en-SG" dirty="0"/>
              <a:t>The third row of the pyramid demonstrate the individual and communal engagement into the practical ways for reaching to the results. The key factor of the third row are as below:</a:t>
            </a:r>
          </a:p>
          <a:p>
            <a:pPr>
              <a:buFont typeface="Courier New" panose="02070309020205020404" pitchFamily="49" charset="0"/>
              <a:buChar char="o"/>
            </a:pPr>
            <a:r>
              <a:rPr lang="en-SG" dirty="0"/>
              <a:t>Maximize performance</a:t>
            </a:r>
          </a:p>
          <a:p>
            <a:pPr>
              <a:buFont typeface="Courier New" panose="02070309020205020404" pitchFamily="49" charset="0"/>
              <a:buChar char="o"/>
            </a:pPr>
            <a:r>
              <a:rPr lang="en-SG" dirty="0"/>
              <a:t>Mark progress</a:t>
            </a:r>
          </a:p>
          <a:p>
            <a:pPr>
              <a:buFont typeface="Courier New" panose="02070309020205020404" pitchFamily="49" charset="0"/>
              <a:buChar char="o"/>
            </a:pPr>
            <a:endParaRPr lang="en-SG" dirty="0"/>
          </a:p>
          <a:p>
            <a:pPr>
              <a:buFont typeface="Courier New" panose="02070309020205020404" pitchFamily="49" charset="0"/>
              <a:buChar char="o"/>
            </a:pPr>
            <a:endParaRPr lang="en-SG" dirty="0"/>
          </a:p>
          <a:p>
            <a:endParaRPr lang="en-SG" dirty="0"/>
          </a:p>
          <a:p>
            <a:pPr>
              <a:buFont typeface="Courier New" panose="02070309020205020404" pitchFamily="49" charset="0"/>
              <a:buChar char="o"/>
            </a:pPr>
            <a:endParaRPr lang="en-US" dirty="0"/>
          </a:p>
        </p:txBody>
      </p:sp>
    </p:spTree>
    <p:extLst>
      <p:ext uri="{BB962C8B-B14F-4D97-AF65-F5344CB8AC3E}">
        <p14:creationId xmlns:p14="http://schemas.microsoft.com/office/powerpoint/2010/main" val="789267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The Zinger Model</a:t>
            </a:r>
            <a:endParaRPr lang="en-US" dirty="0"/>
          </a:p>
        </p:txBody>
      </p:sp>
      <p:sp>
        <p:nvSpPr>
          <p:cNvPr id="3" name="Content Placeholder 2"/>
          <p:cNvSpPr>
            <a:spLocks noGrp="1"/>
          </p:cNvSpPr>
          <p:nvPr>
            <p:ph idx="1"/>
          </p:nvPr>
        </p:nvSpPr>
        <p:spPr/>
        <p:txBody>
          <a:bodyPr/>
          <a:lstStyle/>
          <a:p>
            <a:r>
              <a:rPr lang="en-SG" b="1" dirty="0"/>
              <a:t>Top of the pyramid: </a:t>
            </a:r>
            <a:r>
              <a:rPr lang="en-SG" dirty="0"/>
              <a:t>Achieving result</a:t>
            </a:r>
          </a:p>
          <a:p>
            <a:pPr marL="0" indent="0">
              <a:buNone/>
            </a:pPr>
            <a:r>
              <a:rPr lang="en-SG" dirty="0"/>
              <a:t>The end goal of engagement initiatives is engaging the employees who can contribute to enhance profitability and productivity. For achieving the end result, the strategic engagement objectives should be defined from the staring of the journey. At this end stage an organization get its final achievement for reaching to the ultimate goal (</a:t>
            </a:r>
            <a:r>
              <a:rPr lang="en-US" dirty="0" err="1"/>
              <a:t>Ramakumar</a:t>
            </a:r>
            <a:r>
              <a:rPr lang="en-US" dirty="0"/>
              <a:t> &amp; </a:t>
            </a:r>
            <a:r>
              <a:rPr lang="en-US" dirty="0" err="1"/>
              <a:t>Priyadarshini</a:t>
            </a:r>
            <a:r>
              <a:rPr lang="en-US" dirty="0"/>
              <a:t>, 2021)</a:t>
            </a:r>
            <a:r>
              <a:rPr lang="en-SG" dirty="0"/>
              <a:t>.</a:t>
            </a:r>
            <a:endParaRPr lang="en-US" dirty="0"/>
          </a:p>
        </p:txBody>
      </p:sp>
    </p:spTree>
    <p:extLst>
      <p:ext uri="{BB962C8B-B14F-4D97-AF65-F5344CB8AC3E}">
        <p14:creationId xmlns:p14="http://schemas.microsoft.com/office/powerpoint/2010/main" val="2237649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Importance of employee engagement</a:t>
            </a:r>
            <a:endParaRPr lang="en-US" dirty="0"/>
          </a:p>
        </p:txBody>
      </p:sp>
      <p:sp>
        <p:nvSpPr>
          <p:cNvPr id="3" name="Content Placeholder 2"/>
          <p:cNvSpPr>
            <a:spLocks noGrp="1"/>
          </p:cNvSpPr>
          <p:nvPr>
            <p:ph idx="1"/>
          </p:nvPr>
        </p:nvSpPr>
        <p:spPr>
          <a:xfrm>
            <a:off x="2589212" y="1627632"/>
            <a:ext cx="8915400" cy="4626864"/>
          </a:xfrm>
        </p:spPr>
        <p:txBody>
          <a:bodyPr>
            <a:normAutofit/>
          </a:bodyPr>
          <a:lstStyle/>
          <a:p>
            <a:r>
              <a:rPr lang="en-SG" dirty="0"/>
              <a:t>Employment engagement is very important in every industry but specially in hospitality industry the importance of employment engagement is in another level because the hospitality industry is a customer-service driven which means the employees are the sole brand ambassadors of the hospitality industry (</a:t>
            </a:r>
            <a:r>
              <a:rPr lang="en-US" dirty="0"/>
              <a:t>Turner, 2020)</a:t>
            </a:r>
            <a:r>
              <a:rPr lang="en-SG" dirty="0"/>
              <a:t>.</a:t>
            </a:r>
          </a:p>
          <a:p>
            <a:r>
              <a:rPr lang="en-SG" dirty="0"/>
              <a:t>As hospitality industry is a customer- service driven industry; one slip up may make a big difference between a happy or an irate customer. Trained and engaged employees are more useful to provide best service to the customer for having a premium and satisfactory experience with the industry which holds back the customer for the future (</a:t>
            </a:r>
            <a:r>
              <a:rPr lang="en-US" dirty="0"/>
              <a:t>Gill, 2015)</a:t>
            </a:r>
            <a:r>
              <a:rPr lang="en-SG" dirty="0"/>
              <a:t>. </a:t>
            </a:r>
          </a:p>
          <a:p>
            <a:r>
              <a:rPr lang="en-SG" dirty="0"/>
              <a:t>Hiring, training and making a useful human resource is really critical for a service company because it takes a lot of time to make a new staff member to a profound and experienced staff that’s why employee engagement is really crucial to hold back those human resource for the companies further development.</a:t>
            </a:r>
            <a:endParaRPr lang="en-US" dirty="0"/>
          </a:p>
        </p:txBody>
      </p:sp>
    </p:spTree>
    <p:extLst>
      <p:ext uri="{BB962C8B-B14F-4D97-AF65-F5344CB8AC3E}">
        <p14:creationId xmlns:p14="http://schemas.microsoft.com/office/powerpoint/2010/main" val="2816086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Importance of employee engagement</a:t>
            </a:r>
            <a:endParaRPr lang="en-US" dirty="0"/>
          </a:p>
        </p:txBody>
      </p:sp>
      <p:sp>
        <p:nvSpPr>
          <p:cNvPr id="3" name="Content Placeholder 2"/>
          <p:cNvSpPr>
            <a:spLocks noGrp="1"/>
          </p:cNvSpPr>
          <p:nvPr>
            <p:ph idx="1"/>
          </p:nvPr>
        </p:nvSpPr>
        <p:spPr>
          <a:xfrm>
            <a:off x="2589212" y="2133600"/>
            <a:ext cx="8915400" cy="4303776"/>
          </a:xfrm>
        </p:spPr>
        <p:txBody>
          <a:bodyPr>
            <a:normAutofit lnSpcReduction="10000"/>
          </a:bodyPr>
          <a:lstStyle/>
          <a:p>
            <a:r>
              <a:rPr lang="en-SG" dirty="0"/>
              <a:t>For an example an experienced and good staff is able to encourage to explore more items from the menu to earn more revenue and a good desk person will be more helpful and encourage the customers to come back again to the company to have the better and premium service which helps to have the further business with the customer.</a:t>
            </a:r>
          </a:p>
          <a:p>
            <a:r>
              <a:rPr lang="en-SG" dirty="0"/>
              <a:t>The employees are the brand ambassador of the company as they represent the company directly to the customer (</a:t>
            </a:r>
            <a:r>
              <a:rPr lang="en-US" dirty="0" err="1"/>
              <a:t>Glavas</a:t>
            </a:r>
            <a:r>
              <a:rPr lang="en-US" dirty="0"/>
              <a:t>, 2016)</a:t>
            </a:r>
            <a:r>
              <a:rPr lang="en-SG" dirty="0"/>
              <a:t>.</a:t>
            </a:r>
          </a:p>
          <a:p>
            <a:r>
              <a:rPr lang="en-SG" dirty="0"/>
              <a:t>If the employees are committed to the success of the company, they will provide their best potential which will trigger the company’s reputation and more customer will be attracted to the company for their brand value.</a:t>
            </a:r>
          </a:p>
          <a:p>
            <a:r>
              <a:rPr lang="en-SG" dirty="0"/>
              <a:t>Employees who fell part of a team and proud to be associated with the company; the are more focused and motivated for the company’s development. They will take the company’s reputation to another level by bringing out their maximum potentiality for the company.</a:t>
            </a:r>
            <a:endParaRPr lang="en-US" dirty="0"/>
          </a:p>
        </p:txBody>
      </p:sp>
    </p:spTree>
    <p:extLst>
      <p:ext uri="{BB962C8B-B14F-4D97-AF65-F5344CB8AC3E}">
        <p14:creationId xmlns:p14="http://schemas.microsoft.com/office/powerpoint/2010/main" val="35531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Importance of employee engagement</a:t>
            </a:r>
            <a:endParaRPr lang="en-US" dirty="0"/>
          </a:p>
        </p:txBody>
      </p:sp>
      <p:sp>
        <p:nvSpPr>
          <p:cNvPr id="3" name="Content Placeholder 2"/>
          <p:cNvSpPr>
            <a:spLocks noGrp="1"/>
          </p:cNvSpPr>
          <p:nvPr>
            <p:ph idx="1"/>
          </p:nvPr>
        </p:nvSpPr>
        <p:spPr/>
        <p:txBody>
          <a:bodyPr/>
          <a:lstStyle/>
          <a:p>
            <a:r>
              <a:rPr lang="en-SG" dirty="0"/>
              <a:t>If the employees are happy the customer will get the best service and the customer will also be happy eventually the company will also be benefitted by reaching to its goal.</a:t>
            </a:r>
          </a:p>
          <a:p>
            <a:r>
              <a:rPr lang="en-SG" dirty="0"/>
              <a:t>Employees are the sole of the hospitality industry so there is no substitute for the employee engagement the development of a hospitality company.</a:t>
            </a:r>
            <a:endParaRPr lang="en-US" dirty="0"/>
          </a:p>
        </p:txBody>
      </p:sp>
    </p:spTree>
    <p:extLst>
      <p:ext uri="{BB962C8B-B14F-4D97-AF65-F5344CB8AC3E}">
        <p14:creationId xmlns:p14="http://schemas.microsoft.com/office/powerpoint/2010/main" val="2235950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How to increase employee engagement</a:t>
            </a:r>
            <a:endParaRPr lang="en-US" dirty="0"/>
          </a:p>
        </p:txBody>
      </p:sp>
      <p:sp>
        <p:nvSpPr>
          <p:cNvPr id="3" name="Content Placeholder 2"/>
          <p:cNvSpPr>
            <a:spLocks noGrp="1"/>
          </p:cNvSpPr>
          <p:nvPr>
            <p:ph idx="1"/>
          </p:nvPr>
        </p:nvSpPr>
        <p:spPr>
          <a:xfrm>
            <a:off x="2589212" y="2133600"/>
            <a:ext cx="8915400" cy="4541520"/>
          </a:xfrm>
        </p:spPr>
        <p:txBody>
          <a:bodyPr/>
          <a:lstStyle/>
          <a:p>
            <a:r>
              <a:rPr lang="en-SG" dirty="0"/>
              <a:t>Make a work  more fun, it will help staffs love where they work</a:t>
            </a:r>
          </a:p>
          <a:p>
            <a:r>
              <a:rPr lang="en-SG" dirty="0"/>
              <a:t>Employees should be recognised with rewards( like point of gift based reward system)</a:t>
            </a:r>
          </a:p>
          <a:p>
            <a:r>
              <a:rPr lang="en-SG" dirty="0"/>
              <a:t>Employees should be valued with proper respect. For example, steeping up for the employees in an event where they have an emergency or a disrespectful customer (</a:t>
            </a:r>
            <a:r>
              <a:rPr lang="en-US" dirty="0"/>
              <a:t>Schafer, 2019)</a:t>
            </a:r>
            <a:r>
              <a:rPr lang="en-SG" dirty="0"/>
              <a:t>.</a:t>
            </a:r>
          </a:p>
          <a:p>
            <a:r>
              <a:rPr lang="en-SG" dirty="0"/>
              <a:t>Proper training should be provide on a regular basis because properly trained employees are more confident in doing good job and even go the extra mile (</a:t>
            </a:r>
            <a:r>
              <a:rPr lang="en-US" dirty="0" err="1"/>
              <a:t>Schaufeli</a:t>
            </a:r>
            <a:r>
              <a:rPr lang="en-US" dirty="0"/>
              <a:t> &amp; </a:t>
            </a:r>
            <a:r>
              <a:rPr lang="en-US" dirty="0" err="1"/>
              <a:t>Salanova</a:t>
            </a:r>
            <a:r>
              <a:rPr lang="en-US" dirty="0"/>
              <a:t>, 2017)</a:t>
            </a:r>
            <a:r>
              <a:rPr lang="en-SG" dirty="0"/>
              <a:t>.</a:t>
            </a:r>
          </a:p>
          <a:p>
            <a:r>
              <a:rPr lang="en-SG" dirty="0"/>
              <a:t>Create a strong team environment trough different team event.</a:t>
            </a:r>
          </a:p>
          <a:p>
            <a:r>
              <a:rPr lang="en-SG" dirty="0"/>
              <a:t>Share the company’s success and let them know how the company is doing.</a:t>
            </a:r>
          </a:p>
          <a:p>
            <a:endParaRPr lang="en-US" dirty="0"/>
          </a:p>
        </p:txBody>
      </p:sp>
    </p:spTree>
    <p:extLst>
      <p:ext uri="{BB962C8B-B14F-4D97-AF65-F5344CB8AC3E}">
        <p14:creationId xmlns:p14="http://schemas.microsoft.com/office/powerpoint/2010/main" val="2122587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Conclusion</a:t>
            </a:r>
            <a:endParaRPr lang="en-US" dirty="0"/>
          </a:p>
        </p:txBody>
      </p:sp>
      <p:sp>
        <p:nvSpPr>
          <p:cNvPr id="3" name="Content Placeholder 2"/>
          <p:cNvSpPr>
            <a:spLocks noGrp="1"/>
          </p:cNvSpPr>
          <p:nvPr>
            <p:ph idx="1"/>
          </p:nvPr>
        </p:nvSpPr>
        <p:spPr/>
        <p:txBody>
          <a:bodyPr/>
          <a:lstStyle/>
          <a:p>
            <a:pPr marL="0" indent="0">
              <a:buNone/>
            </a:pPr>
            <a:r>
              <a:rPr lang="en-SG" dirty="0"/>
              <a:t>Employee engagement is a crucial factor of hospitality industry because it is a customer-service oriented industry where employees directly deals with the customer and customer’s satisfaction really matters a lot for being a company successful. So, employee engagement needs to be taken care of seriously.</a:t>
            </a:r>
            <a:endParaRPr lang="en-US" dirty="0"/>
          </a:p>
        </p:txBody>
      </p:sp>
    </p:spTree>
    <p:extLst>
      <p:ext uri="{BB962C8B-B14F-4D97-AF65-F5344CB8AC3E}">
        <p14:creationId xmlns:p14="http://schemas.microsoft.com/office/powerpoint/2010/main" val="660101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References</a:t>
            </a:r>
            <a:endParaRPr lang="en-US" dirty="0"/>
          </a:p>
        </p:txBody>
      </p:sp>
      <p:sp>
        <p:nvSpPr>
          <p:cNvPr id="3" name="Content Placeholder 2"/>
          <p:cNvSpPr>
            <a:spLocks noGrp="1"/>
          </p:cNvSpPr>
          <p:nvPr>
            <p:ph idx="1"/>
          </p:nvPr>
        </p:nvSpPr>
        <p:spPr/>
        <p:txBody>
          <a:bodyPr>
            <a:normAutofit fontScale="55000" lnSpcReduction="20000"/>
          </a:bodyPr>
          <a:lstStyle/>
          <a:p>
            <a:r>
              <a:rPr lang="en-US" dirty="0"/>
              <a:t>Shuck, B., </a:t>
            </a:r>
            <a:r>
              <a:rPr lang="en-US" dirty="0" err="1"/>
              <a:t>Osam</a:t>
            </a:r>
            <a:r>
              <a:rPr lang="en-US" dirty="0"/>
              <a:t>, K., </a:t>
            </a:r>
            <a:r>
              <a:rPr lang="en-US" dirty="0" err="1"/>
              <a:t>Zigarmi</a:t>
            </a:r>
            <a:r>
              <a:rPr lang="en-US" dirty="0"/>
              <a:t>, D., &amp; </a:t>
            </a:r>
            <a:r>
              <a:rPr lang="en-US" dirty="0" err="1"/>
              <a:t>Nimon</a:t>
            </a:r>
            <a:r>
              <a:rPr lang="en-US" dirty="0"/>
              <a:t>, K. (2017). Definitional and conceptual muddling: Identifying the </a:t>
            </a:r>
            <a:r>
              <a:rPr lang="en-US" dirty="0" err="1"/>
              <a:t>positionality</a:t>
            </a:r>
            <a:r>
              <a:rPr lang="en-US" dirty="0"/>
              <a:t> of employee engagement and defining the construct. </a:t>
            </a:r>
            <a:r>
              <a:rPr lang="en-US" i="1" dirty="0"/>
              <a:t>Human Resource Development Review</a:t>
            </a:r>
            <a:r>
              <a:rPr lang="en-US" dirty="0"/>
              <a:t>, </a:t>
            </a:r>
            <a:r>
              <a:rPr lang="en-US" i="1" dirty="0"/>
              <a:t>16</a:t>
            </a:r>
            <a:r>
              <a:rPr lang="en-US" dirty="0"/>
              <a:t>(3), 263-293.</a:t>
            </a:r>
          </a:p>
          <a:p>
            <a:r>
              <a:rPr lang="en-US" dirty="0" err="1"/>
              <a:t>Kusuma</a:t>
            </a:r>
            <a:r>
              <a:rPr lang="en-US" dirty="0"/>
              <a:t>, P. G., &amp; </a:t>
            </a:r>
            <a:r>
              <a:rPr lang="en-US" dirty="0" err="1"/>
              <a:t>Madasu</a:t>
            </a:r>
            <a:r>
              <a:rPr lang="en-US" dirty="0"/>
              <a:t>, S. (2015). 'A Great Place to Work': A comparison of Employee Engagement Practices of select companies with David Zinger Engagement Pyramid. </a:t>
            </a:r>
            <a:r>
              <a:rPr lang="en-US" i="1" dirty="0" err="1"/>
              <a:t>Aweshkar</a:t>
            </a:r>
            <a:r>
              <a:rPr lang="en-US" i="1" dirty="0"/>
              <a:t> Research Journal</a:t>
            </a:r>
            <a:r>
              <a:rPr lang="en-US" dirty="0"/>
              <a:t>, </a:t>
            </a:r>
            <a:r>
              <a:rPr lang="en-US" i="1" dirty="0"/>
              <a:t>19</a:t>
            </a:r>
            <a:r>
              <a:rPr lang="en-US" dirty="0"/>
              <a:t>(1).</a:t>
            </a:r>
          </a:p>
          <a:p>
            <a:r>
              <a:rPr lang="en-US" dirty="0" err="1"/>
              <a:t>Delbahari</a:t>
            </a:r>
            <a:r>
              <a:rPr lang="en-US" dirty="0"/>
              <a:t>, V., </a:t>
            </a:r>
            <a:r>
              <a:rPr lang="en-US" dirty="0" err="1"/>
              <a:t>Soltani</a:t>
            </a:r>
            <a:r>
              <a:rPr lang="en-US" dirty="0"/>
              <a:t>, I., &amp; </a:t>
            </a:r>
            <a:r>
              <a:rPr lang="en-US" dirty="0" err="1"/>
              <a:t>Khorasgani</a:t>
            </a:r>
            <a:r>
              <a:rPr lang="en-US" dirty="0"/>
              <a:t>, A. E. (2019). Designing an organizational engagement model using structural equation modeling: case study of National Iranian Oil Company. </a:t>
            </a:r>
            <a:r>
              <a:rPr lang="en-US" i="1" dirty="0"/>
              <a:t>Problems and Perspectives in Management</a:t>
            </a:r>
            <a:r>
              <a:rPr lang="en-US" dirty="0"/>
              <a:t>, </a:t>
            </a:r>
            <a:r>
              <a:rPr lang="en-US" i="1" dirty="0"/>
              <a:t>17</a:t>
            </a:r>
            <a:r>
              <a:rPr lang="en-US" dirty="0"/>
              <a:t>(3), 1.</a:t>
            </a:r>
          </a:p>
          <a:p>
            <a:r>
              <a:rPr lang="en-US" dirty="0" err="1"/>
              <a:t>ALimam</a:t>
            </a:r>
            <a:r>
              <a:rPr lang="en-US" dirty="0"/>
              <a:t>, O. M. A. (2017). Employee engagement and its effect on facilitating business performance.</a:t>
            </a:r>
          </a:p>
          <a:p>
            <a:r>
              <a:rPr lang="en-US" dirty="0" err="1"/>
              <a:t>Ramakumar</a:t>
            </a:r>
            <a:r>
              <a:rPr lang="en-US" dirty="0"/>
              <a:t>, K., &amp; </a:t>
            </a:r>
            <a:r>
              <a:rPr lang="en-US" dirty="0" err="1"/>
              <a:t>Priyadarshini</a:t>
            </a:r>
            <a:r>
              <a:rPr lang="en-US" dirty="0"/>
              <a:t>, R. G. (2021). Employee Engagement during Organizational Crisis–with special reference to the COVID Scenario. </a:t>
            </a:r>
            <a:r>
              <a:rPr lang="en-US" i="1" dirty="0"/>
              <a:t>PURUSHARTHA-A journal of Management, Ethics and Spirituality</a:t>
            </a:r>
            <a:r>
              <a:rPr lang="en-US" dirty="0"/>
              <a:t>, </a:t>
            </a:r>
            <a:r>
              <a:rPr lang="en-US" i="1" dirty="0"/>
              <a:t>14</a:t>
            </a:r>
            <a:r>
              <a:rPr lang="en-US" dirty="0"/>
              <a:t>(1), 105-115.</a:t>
            </a:r>
          </a:p>
          <a:p>
            <a:r>
              <a:rPr lang="en-US" dirty="0"/>
              <a:t>Turner, P. (2020). Why Is Employee Engagement Important?. In </a:t>
            </a:r>
            <a:r>
              <a:rPr lang="en-US" i="1" dirty="0"/>
              <a:t>Employee engagement in contemporary organizations</a:t>
            </a:r>
            <a:r>
              <a:rPr lang="en-US" dirty="0"/>
              <a:t> (pp. 57-84). Palgrave Macmillan, Cham.</a:t>
            </a:r>
          </a:p>
          <a:p>
            <a:r>
              <a:rPr lang="en-US" dirty="0"/>
              <a:t>Gill, R. (2015). Why the PR strategy of storytelling improves employee engagement and adds value to CSR: An integrated literature review. </a:t>
            </a:r>
            <a:r>
              <a:rPr lang="en-US" i="1" dirty="0"/>
              <a:t>Public relations review</a:t>
            </a:r>
            <a:r>
              <a:rPr lang="en-US" dirty="0"/>
              <a:t>, </a:t>
            </a:r>
            <a:r>
              <a:rPr lang="en-US" i="1" dirty="0"/>
              <a:t>41</a:t>
            </a:r>
            <a:r>
              <a:rPr lang="en-US" dirty="0"/>
              <a:t>(5), 662-674.</a:t>
            </a:r>
          </a:p>
          <a:p>
            <a:r>
              <a:rPr lang="en-US" dirty="0" err="1"/>
              <a:t>Glavas</a:t>
            </a:r>
            <a:r>
              <a:rPr lang="en-US" dirty="0"/>
              <a:t>, A. (2016). Corporate social responsibility and employee engagement: Enabling employees to employ more of their whole selves at work. </a:t>
            </a:r>
            <a:r>
              <a:rPr lang="en-US" i="1" dirty="0"/>
              <a:t>Frontiers in psychology</a:t>
            </a:r>
            <a:r>
              <a:rPr lang="en-US" dirty="0"/>
              <a:t>, 796.</a:t>
            </a:r>
          </a:p>
          <a:p>
            <a:r>
              <a:rPr lang="en-US" dirty="0"/>
              <a:t>Schafer, J. G. (2019). A systematic review of the public administration literature to identify how to increase public engagement and participation with local governance. </a:t>
            </a:r>
            <a:r>
              <a:rPr lang="en-US" i="1" dirty="0"/>
              <a:t>Journal of public affairs</a:t>
            </a:r>
            <a:r>
              <a:rPr lang="en-US" dirty="0"/>
              <a:t>, </a:t>
            </a:r>
            <a:r>
              <a:rPr lang="en-US" i="1" dirty="0"/>
              <a:t>19</a:t>
            </a:r>
            <a:r>
              <a:rPr lang="en-US" dirty="0"/>
              <a:t>(2), e1873.</a:t>
            </a:r>
          </a:p>
          <a:p>
            <a:r>
              <a:rPr lang="en-US" dirty="0" err="1"/>
              <a:t>Schaufeli</a:t>
            </a:r>
            <a:r>
              <a:rPr lang="en-US" dirty="0"/>
              <a:t>, W. B., &amp; </a:t>
            </a:r>
            <a:r>
              <a:rPr lang="en-US" dirty="0" err="1"/>
              <a:t>Salanova</a:t>
            </a:r>
            <a:r>
              <a:rPr lang="en-US" dirty="0"/>
              <a:t>, M. (2017). How to improve work engagement?. In </a:t>
            </a:r>
            <a:r>
              <a:rPr lang="en-US" i="1" dirty="0"/>
              <a:t>Handbook of employee engagement</a:t>
            </a:r>
            <a:r>
              <a:rPr lang="en-US" dirty="0"/>
              <a:t>. Edward Elgar Publishing.</a:t>
            </a:r>
          </a:p>
        </p:txBody>
      </p:sp>
    </p:spTree>
    <p:extLst>
      <p:ext uri="{BB962C8B-B14F-4D97-AF65-F5344CB8AC3E}">
        <p14:creationId xmlns:p14="http://schemas.microsoft.com/office/powerpoint/2010/main" val="135950765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296</TotalTime>
  <Words>1545</Words>
  <Application>Microsoft Office PowerPoint</Application>
  <PresentationFormat>Widescreen</PresentationFormat>
  <Paragraphs>75</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The importance of employee engagement in the success of a hotel.</vt:lpstr>
      <vt:lpstr>Introduction</vt:lpstr>
      <vt:lpstr>Definition</vt:lpstr>
      <vt:lpstr>Employee Engagement Model</vt:lpstr>
      <vt:lpstr>The Zinger model</vt:lpstr>
      <vt:lpstr>The Zinger Model</vt:lpstr>
      <vt:lpstr>The Zinger Model</vt:lpstr>
      <vt:lpstr>The Zinger Model</vt:lpstr>
      <vt:lpstr>Importance of employee engagement</vt:lpstr>
      <vt:lpstr>Importance of employee engagement</vt:lpstr>
      <vt:lpstr>Importance of employee engagement</vt:lpstr>
      <vt:lpstr>How to increase employee engagement</vt:lpstr>
      <vt:lpstr>Conclusion</vt:lpstr>
      <vt:lpstr>References</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employee engagement in the success of a hotel.</dc:title>
  <dc:creator>Sabbir Ahmed</dc:creator>
  <cp:lastModifiedBy>Shah Mohammed Shahjahan Ali (2118400)</cp:lastModifiedBy>
  <cp:revision>25</cp:revision>
  <dcterms:created xsi:type="dcterms:W3CDTF">2022-12-03T06:57:44Z</dcterms:created>
  <dcterms:modified xsi:type="dcterms:W3CDTF">2022-12-06T11:52:49Z</dcterms:modified>
</cp:coreProperties>
</file>