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7" r:id="rId2"/>
    <p:sldId id="258" r:id="rId3"/>
    <p:sldId id="259" r:id="rId4"/>
    <p:sldId id="260" r:id="rId5"/>
    <p:sldId id="261" r:id="rId6"/>
    <p:sldId id="266" r:id="rId7"/>
    <p:sldId id="267" r:id="rId8"/>
    <p:sldId id="268" r:id="rId9"/>
    <p:sldId id="269" r:id="rId10"/>
    <p:sldId id="270" r:id="rId11"/>
    <p:sldId id="294" r:id="rId12"/>
    <p:sldId id="296" r:id="rId13"/>
    <p:sldId id="297" r:id="rId14"/>
    <p:sldId id="298" r:id="rId15"/>
    <p:sldId id="299" r:id="rId16"/>
    <p:sldId id="300" r:id="rId17"/>
    <p:sldId id="301" r:id="rId18"/>
    <p:sldId id="302" r:id="rId19"/>
    <p:sldId id="271" r:id="rId20"/>
    <p:sldId id="272" r:id="rId21"/>
    <p:sldId id="273" r:id="rId22"/>
    <p:sldId id="274" r:id="rId23"/>
    <p:sldId id="275" r:id="rId24"/>
    <p:sldId id="276" r:id="rId25"/>
    <p:sldId id="277" r:id="rId26"/>
    <p:sldId id="278" r:id="rId27"/>
    <p:sldId id="279" r:id="rId28"/>
    <p:sldId id="280" r:id="rId29"/>
    <p:sldId id="281" r:id="rId30"/>
    <p:sldId id="283" r:id="rId31"/>
    <p:sldId id="284" r:id="rId32"/>
    <p:sldId id="285" r:id="rId33"/>
    <p:sldId id="286" r:id="rId34"/>
    <p:sldId id="287" r:id="rId35"/>
    <p:sldId id="288" r:id="rId36"/>
    <p:sldId id="291" r:id="rId37"/>
    <p:sldId id="292" r:id="rId38"/>
    <p:sldId id="262" r:id="rId39"/>
    <p:sldId id="263" r:id="rId40"/>
    <p:sldId id="303" r:id="rId41"/>
    <p:sldId id="304" r:id="rId42"/>
    <p:sldId id="264" r:id="rId43"/>
    <p:sldId id="26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055" autoAdjust="0"/>
  </p:normalViewPr>
  <p:slideViewPr>
    <p:cSldViewPr snapToGrid="0">
      <p:cViewPr varScale="1">
        <p:scale>
          <a:sx n="65" d="100"/>
          <a:sy n="65" d="100"/>
        </p:scale>
        <p:origin x="1136" y="4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20/04/2021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t>Definitions</a:t>
            </a:r>
          </a:p>
          <a:p>
            <a:r>
              <a:rPr lang="en-GB" sz="1600" dirty="0"/>
              <a:t>Verb – give an account; tell; state; describe; give details; testify; convey; inform; recount</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extLst>
      <p:ext uri="{BB962C8B-B14F-4D97-AF65-F5344CB8AC3E}">
        <p14:creationId xmlns:p14="http://schemas.microsoft.com/office/powerpoint/2010/main" val="4050998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7</a:t>
            </a:fld>
            <a:endParaRPr lang="en-GB"/>
          </a:p>
        </p:txBody>
      </p:sp>
    </p:spTree>
    <p:extLst>
      <p:ext uri="{BB962C8B-B14F-4D97-AF65-F5344CB8AC3E}">
        <p14:creationId xmlns:p14="http://schemas.microsoft.com/office/powerpoint/2010/main" val="1783253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8</a:t>
            </a:fld>
            <a:endParaRPr lang="en-GB"/>
          </a:p>
        </p:txBody>
      </p:sp>
    </p:spTree>
    <p:extLst>
      <p:ext uri="{BB962C8B-B14F-4D97-AF65-F5344CB8AC3E}">
        <p14:creationId xmlns:p14="http://schemas.microsoft.com/office/powerpoint/2010/main" val="629777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4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9</a:t>
            </a:fld>
            <a:endParaRPr lang="en-GB"/>
          </a:p>
        </p:txBody>
      </p:sp>
    </p:spTree>
    <p:extLst>
      <p:ext uri="{BB962C8B-B14F-4D97-AF65-F5344CB8AC3E}">
        <p14:creationId xmlns:p14="http://schemas.microsoft.com/office/powerpoint/2010/main" val="3385386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10</a:t>
            </a:fld>
            <a:endParaRPr lang="en-GB"/>
          </a:p>
        </p:txBody>
      </p:sp>
    </p:spTree>
    <p:extLst>
      <p:ext uri="{BB962C8B-B14F-4D97-AF65-F5344CB8AC3E}">
        <p14:creationId xmlns:p14="http://schemas.microsoft.com/office/powerpoint/2010/main" val="1008858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11</a:t>
            </a:fld>
            <a:endParaRPr lang="en-GB"/>
          </a:p>
        </p:txBody>
      </p:sp>
    </p:spTree>
    <p:extLst>
      <p:ext uri="{BB962C8B-B14F-4D97-AF65-F5344CB8AC3E}">
        <p14:creationId xmlns:p14="http://schemas.microsoft.com/office/powerpoint/2010/main" val="3425753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{Added slide}</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13</a:t>
            </a:fld>
            <a:endParaRPr lang="en-GB"/>
          </a:p>
        </p:txBody>
      </p:sp>
    </p:spTree>
    <p:extLst>
      <p:ext uri="{BB962C8B-B14F-4D97-AF65-F5344CB8AC3E}">
        <p14:creationId xmlns:p14="http://schemas.microsoft.com/office/powerpoint/2010/main" val="3909784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14</a:t>
            </a:fld>
            <a:endParaRPr lang="en-GB"/>
          </a:p>
        </p:txBody>
      </p:sp>
    </p:spTree>
    <p:extLst>
      <p:ext uri="{BB962C8B-B14F-4D97-AF65-F5344CB8AC3E}">
        <p14:creationId xmlns:p14="http://schemas.microsoft.com/office/powerpoint/2010/main" val="852527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t>The main body of the report is where you discuss your material. The facts and evidence you have gathered should be analysed and discussed with specific reference to the problem or issue. If your discussion section is lengthy you might divide it into section headings. Your points should be grouped and arranged in an order that is logical and easy to follow.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rPr>
              <a:t>Organised into sections: what was investigated, how it was investigated it, what was found (evidence), and interpretations.</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15</a:t>
            </a:fld>
            <a:endParaRPr lang="en-GB"/>
          </a:p>
        </p:txBody>
      </p:sp>
    </p:spTree>
    <p:extLst>
      <p:ext uri="{BB962C8B-B14F-4D97-AF65-F5344CB8AC3E}">
        <p14:creationId xmlns:p14="http://schemas.microsoft.com/office/powerpoint/2010/main" val="3945788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16</a:t>
            </a:fld>
            <a:endParaRPr lang="en-GB"/>
          </a:p>
        </p:txBody>
      </p:sp>
    </p:spTree>
    <p:extLst>
      <p:ext uri="{BB962C8B-B14F-4D97-AF65-F5344CB8AC3E}">
        <p14:creationId xmlns:p14="http://schemas.microsoft.com/office/powerpoint/2010/main" val="2517305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t>In the conclusion you should show the overall significance of what has been covered. You may want to remind the reader of the most important points that have been made in the report or highlight what you consider to be the most central issues or findings. However, no new material should be introduced in the conclusion. </a:t>
            </a:r>
          </a:p>
          <a:p>
            <a:endParaRPr lang="en-GB" sz="16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rPr>
              <a:t>Summary, what the report achieved – did it meet its aims, the significance of the findings and a discussion and interpretation of the findings.</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17</a:t>
            </a:fld>
            <a:endParaRPr lang="en-GB"/>
          </a:p>
        </p:txBody>
      </p:sp>
    </p:spTree>
    <p:extLst>
      <p:ext uri="{BB962C8B-B14F-4D97-AF65-F5344CB8AC3E}">
        <p14:creationId xmlns:p14="http://schemas.microsoft.com/office/powerpoint/2010/main" val="2765276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rPr>
              <a:t>What is recommended as a course of action following the conclusion?</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18</a:t>
            </a:fld>
            <a:endParaRPr lang="en-GB"/>
          </a:p>
        </p:txBody>
      </p:sp>
    </p:spTree>
    <p:extLst>
      <p:ext uri="{BB962C8B-B14F-4D97-AF65-F5344CB8AC3E}">
        <p14:creationId xmlns:p14="http://schemas.microsoft.com/office/powerpoint/2010/main" val="412529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Wasted words example e.g. This assignment will…..it will……then it will….before….and……be succinct get to the point and get on with it.</a:t>
            </a:r>
          </a:p>
          <a:p>
            <a:endParaRPr lang="en-GB" dirty="0"/>
          </a:p>
        </p:txBody>
      </p:sp>
      <p:sp>
        <p:nvSpPr>
          <p:cNvPr id="4" name="Slide Number Placeholder 3"/>
          <p:cNvSpPr>
            <a:spLocks noGrp="1"/>
          </p:cNvSpPr>
          <p:nvPr>
            <p:ph type="sldNum" sz="quarter" idx="10"/>
          </p:nvPr>
        </p:nvSpPr>
        <p:spPr/>
        <p:txBody>
          <a:bodyPr/>
          <a:lstStyle/>
          <a:p>
            <a:fld id="{8E03F7DA-6AC3-4D94-B326-979EC3A8E68F}" type="slidenum">
              <a:rPr lang="en-GB" smtClean="0"/>
              <a:pPr/>
              <a:t>26</a:t>
            </a:fld>
            <a:endParaRPr lang="en-GB"/>
          </a:p>
        </p:txBody>
      </p:sp>
    </p:spTree>
    <p:extLst>
      <p:ext uri="{BB962C8B-B14F-4D97-AF65-F5344CB8AC3E}">
        <p14:creationId xmlns:p14="http://schemas.microsoft.com/office/powerpoint/2010/main" val="22072675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Formal</a:t>
            </a:r>
            <a:r>
              <a:rPr lang="en-GB" baseline="0" dirty="0"/>
              <a:t> writing to be discussed in formal writing presentation </a:t>
            </a:r>
            <a:endParaRPr lang="en-GB" dirty="0"/>
          </a:p>
        </p:txBody>
      </p:sp>
      <p:sp>
        <p:nvSpPr>
          <p:cNvPr id="4" name="Slide Number Placeholder 3"/>
          <p:cNvSpPr>
            <a:spLocks noGrp="1"/>
          </p:cNvSpPr>
          <p:nvPr>
            <p:ph type="sldNum" sz="quarter" idx="10"/>
          </p:nvPr>
        </p:nvSpPr>
        <p:spPr/>
        <p:txBody>
          <a:bodyPr/>
          <a:lstStyle/>
          <a:p>
            <a:fld id="{8E03F7DA-6AC3-4D94-B326-979EC3A8E68F}" type="slidenum">
              <a:rPr lang="en-GB" smtClean="0"/>
              <a:pPr/>
              <a:t>28</a:t>
            </a:fld>
            <a:endParaRPr lang="en-GB"/>
          </a:p>
        </p:txBody>
      </p:sp>
    </p:spTree>
    <p:extLst>
      <p:ext uri="{BB962C8B-B14F-4D97-AF65-F5344CB8AC3E}">
        <p14:creationId xmlns:p14="http://schemas.microsoft.com/office/powerpoint/2010/main" val="3119446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you have</a:t>
            </a:r>
            <a:r>
              <a:rPr lang="en-GB" baseline="0" dirty="0"/>
              <a:t> several copies of your presentation</a:t>
            </a:r>
          </a:p>
          <a:p>
            <a:endParaRPr lang="en-GB" baseline="0" dirty="0"/>
          </a:p>
          <a:p>
            <a:r>
              <a:rPr lang="en-GB" baseline="0" dirty="0"/>
              <a:t>Make sure </a:t>
            </a:r>
            <a:r>
              <a:rPr lang="en-GB" dirty="0"/>
              <a:t>that everything you need for your presentation works e.g. Pc,</a:t>
            </a:r>
            <a:r>
              <a:rPr lang="en-GB" baseline="0" dirty="0"/>
              <a:t> laptop, flip charts </a:t>
            </a:r>
            <a:r>
              <a:rPr lang="en-GB" baseline="0" dirty="0" err="1"/>
              <a:t>etc</a:t>
            </a:r>
            <a:r>
              <a:rPr lang="en-GB" baseline="0" dirty="0"/>
              <a:t> </a:t>
            </a:r>
          </a:p>
          <a:p>
            <a:endParaRPr lang="en-GB" baseline="0" dirty="0"/>
          </a:p>
          <a:p>
            <a:r>
              <a:rPr lang="en-GB" baseline="0" dirty="0"/>
              <a:t>Sometimes everything that can go wrong will go wrong, so it is always good to expect the unexpected so you don’t panic </a:t>
            </a:r>
            <a:endParaRPr lang="en-GB" dirty="0"/>
          </a:p>
          <a:p>
            <a:endParaRPr lang="en-GB" dirty="0"/>
          </a:p>
        </p:txBody>
      </p:sp>
      <p:sp>
        <p:nvSpPr>
          <p:cNvPr id="4" name="Slide Number Placeholder 3"/>
          <p:cNvSpPr>
            <a:spLocks noGrp="1"/>
          </p:cNvSpPr>
          <p:nvPr>
            <p:ph type="sldNum" sz="quarter" idx="10"/>
          </p:nvPr>
        </p:nvSpPr>
        <p:spPr/>
        <p:txBody>
          <a:bodyPr/>
          <a:lstStyle/>
          <a:p>
            <a:fld id="{17C3A06F-C0F7-46F7-B51A-13E8EA7B965A}" type="slidenum">
              <a:rPr lang="en-GB" smtClean="0"/>
              <a:t>35</a:t>
            </a:fld>
            <a:endParaRPr lang="en-GB"/>
          </a:p>
        </p:txBody>
      </p:sp>
    </p:spTree>
    <p:extLst>
      <p:ext uri="{BB962C8B-B14F-4D97-AF65-F5344CB8AC3E}">
        <p14:creationId xmlns:p14="http://schemas.microsoft.com/office/powerpoint/2010/main" val="454713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37</a:t>
            </a:fld>
            <a:endParaRPr lang="en-US"/>
          </a:p>
        </p:txBody>
      </p:sp>
    </p:spTree>
    <p:extLst>
      <p:ext uri="{BB962C8B-B14F-4D97-AF65-F5344CB8AC3E}">
        <p14:creationId xmlns:p14="http://schemas.microsoft.com/office/powerpoint/2010/main" val="540920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38</a:t>
            </a:fld>
            <a:endParaRPr lang="en-US"/>
          </a:p>
        </p:txBody>
      </p:sp>
    </p:spTree>
    <p:extLst>
      <p:ext uri="{BB962C8B-B14F-4D97-AF65-F5344CB8AC3E}">
        <p14:creationId xmlns:p14="http://schemas.microsoft.com/office/powerpoint/2010/main" val="752141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r>
              <a:rPr lang="en-GB" dirty="0"/>
              <a:t>See Assignment Brief 1. Go through sections</a:t>
            </a:r>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39</a:t>
            </a:fld>
            <a:endParaRPr lang="en-US"/>
          </a:p>
        </p:txBody>
      </p:sp>
    </p:spTree>
    <p:extLst>
      <p:ext uri="{BB962C8B-B14F-4D97-AF65-F5344CB8AC3E}">
        <p14:creationId xmlns:p14="http://schemas.microsoft.com/office/powerpoint/2010/main" val="1059531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the GA26a form</a:t>
            </a:r>
          </a:p>
        </p:txBody>
      </p:sp>
      <p:sp>
        <p:nvSpPr>
          <p:cNvPr id="4" name="Slide Number Placeholder 3"/>
          <p:cNvSpPr>
            <a:spLocks noGrp="1"/>
          </p:cNvSpPr>
          <p:nvPr>
            <p:ph type="sldNum" sz="quarter" idx="5"/>
          </p:nvPr>
        </p:nvSpPr>
        <p:spPr/>
        <p:txBody>
          <a:bodyPr/>
          <a:lstStyle/>
          <a:p>
            <a:fld id="{17C3A06F-C0F7-46F7-B51A-13E8EA7B965A}" type="slidenum">
              <a:rPr lang="en-GB" smtClean="0"/>
              <a:t>40</a:t>
            </a:fld>
            <a:endParaRPr lang="en-GB"/>
          </a:p>
        </p:txBody>
      </p:sp>
    </p:spTree>
    <p:extLst>
      <p:ext uri="{BB962C8B-B14F-4D97-AF65-F5344CB8AC3E}">
        <p14:creationId xmlns:p14="http://schemas.microsoft.com/office/powerpoint/2010/main" val="15997588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what we are looking for when marking assignments</a:t>
            </a:r>
          </a:p>
        </p:txBody>
      </p:sp>
      <p:sp>
        <p:nvSpPr>
          <p:cNvPr id="4" name="Slide Number Placeholder 3"/>
          <p:cNvSpPr>
            <a:spLocks noGrp="1"/>
          </p:cNvSpPr>
          <p:nvPr>
            <p:ph type="sldNum" sz="quarter" idx="5"/>
          </p:nvPr>
        </p:nvSpPr>
        <p:spPr/>
        <p:txBody>
          <a:bodyPr/>
          <a:lstStyle/>
          <a:p>
            <a:fld id="{17C3A06F-C0F7-46F7-B51A-13E8EA7B965A}" type="slidenum">
              <a:rPr lang="en-GB" smtClean="0"/>
              <a:t>41</a:t>
            </a:fld>
            <a:endParaRPr lang="en-GB"/>
          </a:p>
        </p:txBody>
      </p:sp>
    </p:spTree>
    <p:extLst>
      <p:ext uri="{BB962C8B-B14F-4D97-AF65-F5344CB8AC3E}">
        <p14:creationId xmlns:p14="http://schemas.microsoft.com/office/powerpoint/2010/main" val="26192269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p:txBody>
          <a:bodyPr/>
          <a:lstStyle/>
          <a:p>
            <a:r>
              <a:rPr lang="en-GB" dirty="0"/>
              <a:t>Writing Skills</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DD59-BE62-4B06-8122-084E5065C1EF}"/>
              </a:ext>
            </a:extLst>
          </p:cNvPr>
          <p:cNvSpPr>
            <a:spLocks noGrp="1"/>
          </p:cNvSpPr>
          <p:nvPr>
            <p:ph type="title"/>
          </p:nvPr>
        </p:nvSpPr>
        <p:spPr/>
        <p:txBody>
          <a:bodyPr/>
          <a:lstStyle/>
          <a:p>
            <a:r>
              <a:rPr lang="en-GB" dirty="0"/>
              <a:t>Assignments </a:t>
            </a:r>
          </a:p>
        </p:txBody>
      </p:sp>
      <p:sp>
        <p:nvSpPr>
          <p:cNvPr id="3" name="Content Placeholder 2">
            <a:extLst>
              <a:ext uri="{FF2B5EF4-FFF2-40B4-BE49-F238E27FC236}">
                <a16:creationId xmlns:a16="http://schemas.microsoft.com/office/drawing/2014/main" id="{17C53823-F47A-43E5-AF51-2ECE7AC8C33C}"/>
              </a:ext>
            </a:extLst>
          </p:cNvPr>
          <p:cNvSpPr>
            <a:spLocks noGrp="1"/>
          </p:cNvSpPr>
          <p:nvPr>
            <p:ph idx="1"/>
          </p:nvPr>
        </p:nvSpPr>
        <p:spPr/>
        <p:txBody>
          <a:bodyPr>
            <a:normAutofit/>
          </a:bodyPr>
          <a:lstStyle/>
          <a:p>
            <a:r>
              <a:rPr lang="en-GB" dirty="0"/>
              <a:t>Love it or hate it – Assignments, reports &amp; presentations are part of university life</a:t>
            </a:r>
          </a:p>
          <a:p>
            <a:r>
              <a:rPr lang="en-GB" dirty="0"/>
              <a:t>Can be daunting</a:t>
            </a:r>
          </a:p>
          <a:p>
            <a:r>
              <a:rPr lang="en-GB" dirty="0"/>
              <a:t>Natural to some people</a:t>
            </a:r>
          </a:p>
          <a:p>
            <a:r>
              <a:rPr lang="en-GB" dirty="0"/>
              <a:t>Start early</a:t>
            </a:r>
          </a:p>
          <a:p>
            <a:r>
              <a:rPr lang="en-GB" dirty="0"/>
              <a:t>Plan and prepare </a:t>
            </a:r>
          </a:p>
        </p:txBody>
      </p:sp>
    </p:spTree>
    <p:extLst>
      <p:ext uri="{BB962C8B-B14F-4D97-AF65-F5344CB8AC3E}">
        <p14:creationId xmlns:p14="http://schemas.microsoft.com/office/powerpoint/2010/main" val="103450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12CA6-D2BA-48F1-B08F-F9ED077A4956}"/>
              </a:ext>
            </a:extLst>
          </p:cNvPr>
          <p:cNvSpPr>
            <a:spLocks noGrp="1"/>
          </p:cNvSpPr>
          <p:nvPr>
            <p:ph type="title"/>
          </p:nvPr>
        </p:nvSpPr>
        <p:spPr>
          <a:xfrm>
            <a:off x="457200" y="274638"/>
            <a:ext cx="8229600" cy="27400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DC4599D2-AF29-473E-BABC-687E48BB99F4}"/>
              </a:ext>
            </a:extLst>
          </p:cNvPr>
          <p:cNvSpPr>
            <a:spLocks noGrp="1"/>
          </p:cNvSpPr>
          <p:nvPr>
            <p:ph idx="1"/>
          </p:nvPr>
        </p:nvSpPr>
        <p:spPr>
          <a:xfrm>
            <a:off x="457200" y="888274"/>
            <a:ext cx="8229600" cy="4353029"/>
          </a:xfrm>
        </p:spPr>
        <p:txBody>
          <a:bodyPr/>
          <a:lstStyle/>
          <a:p>
            <a:r>
              <a:rPr lang="en-GB" dirty="0"/>
              <a:t>Through your academic career you will need to write reports, assignments and deliver presentations.</a:t>
            </a:r>
          </a:p>
          <a:p>
            <a:r>
              <a:rPr lang="en-GB" dirty="0"/>
              <a:t>The next slides will explain the differences between report and assignments.</a:t>
            </a:r>
          </a:p>
          <a:p>
            <a:r>
              <a:rPr lang="en-GB" dirty="0"/>
              <a:t>Help with presentations</a:t>
            </a:r>
          </a:p>
          <a:p>
            <a:r>
              <a:rPr lang="en-GB" dirty="0"/>
              <a:t>What are lecturers looking for when marking.</a:t>
            </a:r>
          </a:p>
        </p:txBody>
      </p:sp>
    </p:spTree>
    <p:extLst>
      <p:ext uri="{BB962C8B-B14F-4D97-AF65-F5344CB8AC3E}">
        <p14:creationId xmlns:p14="http://schemas.microsoft.com/office/powerpoint/2010/main" val="1167814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Formal Writing</a:t>
            </a:r>
          </a:p>
        </p:txBody>
      </p:sp>
      <p:sp>
        <p:nvSpPr>
          <p:cNvPr id="5" name="Text Placeholder 4"/>
          <p:cNvSpPr>
            <a:spLocks noGrp="1"/>
          </p:cNvSpPr>
          <p:nvPr>
            <p:ph type="body" idx="1"/>
          </p:nvPr>
        </p:nvSpPr>
        <p:spPr>
          <a:xfrm>
            <a:off x="500034" y="1285860"/>
            <a:ext cx="4040188" cy="762000"/>
          </a:xfrm>
        </p:spPr>
        <p:txBody>
          <a:bodyPr/>
          <a:lstStyle/>
          <a:p>
            <a:pPr algn="ctr"/>
            <a:r>
              <a:rPr lang="en-GB" sz="3600" dirty="0"/>
              <a:t>Report</a:t>
            </a:r>
          </a:p>
        </p:txBody>
      </p:sp>
      <p:sp>
        <p:nvSpPr>
          <p:cNvPr id="7" name="Text Placeholder 6"/>
          <p:cNvSpPr>
            <a:spLocks noGrp="1"/>
          </p:cNvSpPr>
          <p:nvPr>
            <p:ph type="body" sz="half" idx="3"/>
          </p:nvPr>
        </p:nvSpPr>
        <p:spPr>
          <a:xfrm>
            <a:off x="4714876" y="1285860"/>
            <a:ext cx="4041775" cy="762000"/>
          </a:xfrm>
        </p:spPr>
        <p:txBody>
          <a:bodyPr/>
          <a:lstStyle/>
          <a:p>
            <a:pPr algn="ctr"/>
            <a:r>
              <a:rPr lang="en-GB" sz="3600" dirty="0"/>
              <a:t>Essay</a:t>
            </a:r>
          </a:p>
        </p:txBody>
      </p:sp>
      <p:sp>
        <p:nvSpPr>
          <p:cNvPr id="6" name="Content Placeholder 5"/>
          <p:cNvSpPr>
            <a:spLocks noGrp="1"/>
          </p:cNvSpPr>
          <p:nvPr>
            <p:ph sz="quarter" idx="2"/>
          </p:nvPr>
        </p:nvSpPr>
        <p:spPr>
          <a:xfrm>
            <a:off x="500034" y="2143116"/>
            <a:ext cx="4040188" cy="3941763"/>
          </a:xfrm>
        </p:spPr>
        <p:txBody>
          <a:bodyPr/>
          <a:lstStyle/>
          <a:p>
            <a:r>
              <a:rPr lang="en-GB" sz="3600" dirty="0"/>
              <a:t>A spoken or written account of something seen, done or studied.</a:t>
            </a:r>
          </a:p>
          <a:p>
            <a:endParaRPr lang="en-GB" sz="3600" dirty="0"/>
          </a:p>
        </p:txBody>
      </p:sp>
      <p:sp>
        <p:nvSpPr>
          <p:cNvPr id="8" name="Content Placeholder 7"/>
          <p:cNvSpPr>
            <a:spLocks noGrp="1"/>
          </p:cNvSpPr>
          <p:nvPr>
            <p:ph sz="quarter" idx="4"/>
          </p:nvPr>
        </p:nvSpPr>
        <p:spPr>
          <a:xfrm>
            <a:off x="4643438" y="2143116"/>
            <a:ext cx="4041775" cy="3941763"/>
          </a:xfrm>
        </p:spPr>
        <p:txBody>
          <a:bodyPr/>
          <a:lstStyle/>
          <a:p>
            <a:r>
              <a:rPr lang="en-GB" sz="3600" dirty="0"/>
              <a:t>A piece of writing on a given subject matter</a:t>
            </a:r>
          </a:p>
        </p:txBody>
      </p:sp>
      <p:pic>
        <p:nvPicPr>
          <p:cNvPr id="4100"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2500298" y="4286256"/>
            <a:ext cx="2285992" cy="2285992"/>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4" cstate="print"/>
          <a:srcRect/>
          <a:stretch>
            <a:fillRect/>
          </a:stretch>
        </p:blipFill>
        <p:spPr bwMode="auto">
          <a:xfrm>
            <a:off x="6286512" y="4357694"/>
            <a:ext cx="2386818" cy="1615571"/>
          </a:xfrm>
          <a:prstGeom prst="rect">
            <a:avLst/>
          </a:prstGeom>
          <a:noFill/>
        </p:spPr>
      </p:pic>
    </p:spTree>
    <p:extLst>
      <p:ext uri="{BB962C8B-B14F-4D97-AF65-F5344CB8AC3E}">
        <p14:creationId xmlns:p14="http://schemas.microsoft.com/office/powerpoint/2010/main" val="16840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10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6"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588" y="301294"/>
            <a:ext cx="8229600" cy="1143000"/>
          </a:xfrm>
        </p:spPr>
        <p:txBody>
          <a:bodyPr/>
          <a:lstStyle/>
          <a:p>
            <a:r>
              <a:rPr lang="en-GB" dirty="0"/>
              <a:t>Formal Writing</a:t>
            </a:r>
          </a:p>
        </p:txBody>
      </p:sp>
      <p:sp>
        <p:nvSpPr>
          <p:cNvPr id="3" name="Text Placeholder 2"/>
          <p:cNvSpPr>
            <a:spLocks noGrp="1"/>
          </p:cNvSpPr>
          <p:nvPr>
            <p:ph type="body" idx="1"/>
          </p:nvPr>
        </p:nvSpPr>
        <p:spPr>
          <a:xfrm>
            <a:off x="457200" y="1535113"/>
            <a:ext cx="4040188" cy="359675"/>
          </a:xfrm>
        </p:spPr>
        <p:txBody>
          <a:bodyPr>
            <a:normAutofit fontScale="92500" lnSpcReduction="20000"/>
          </a:bodyPr>
          <a:lstStyle/>
          <a:p>
            <a:r>
              <a:rPr lang="en-GB" dirty="0"/>
              <a:t>Report</a:t>
            </a:r>
          </a:p>
        </p:txBody>
      </p:sp>
      <p:sp>
        <p:nvSpPr>
          <p:cNvPr id="4" name="Text Placeholder 3"/>
          <p:cNvSpPr>
            <a:spLocks noGrp="1"/>
          </p:cNvSpPr>
          <p:nvPr>
            <p:ph type="body" sz="half" idx="3"/>
          </p:nvPr>
        </p:nvSpPr>
        <p:spPr>
          <a:xfrm>
            <a:off x="4645025" y="1535113"/>
            <a:ext cx="4041775" cy="359675"/>
          </a:xfrm>
        </p:spPr>
        <p:txBody>
          <a:bodyPr>
            <a:normAutofit fontScale="92500" lnSpcReduction="20000"/>
          </a:bodyPr>
          <a:lstStyle/>
          <a:p>
            <a:r>
              <a:rPr lang="en-GB" dirty="0"/>
              <a:t>Essay</a:t>
            </a:r>
          </a:p>
        </p:txBody>
      </p:sp>
      <p:sp>
        <p:nvSpPr>
          <p:cNvPr id="5" name="Content Placeholder 4"/>
          <p:cNvSpPr>
            <a:spLocks noGrp="1"/>
          </p:cNvSpPr>
          <p:nvPr>
            <p:ph sz="quarter" idx="2"/>
          </p:nvPr>
        </p:nvSpPr>
        <p:spPr>
          <a:xfrm>
            <a:off x="531019" y="2174875"/>
            <a:ext cx="4040188" cy="3414365"/>
          </a:xfrm>
        </p:spPr>
        <p:txBody>
          <a:bodyPr>
            <a:normAutofit/>
          </a:bodyPr>
          <a:lstStyle/>
          <a:p>
            <a:r>
              <a:rPr lang="en-GB" sz="2800" dirty="0"/>
              <a:t>Present information </a:t>
            </a:r>
          </a:p>
          <a:p>
            <a:r>
              <a:rPr lang="en-GB" sz="2800" dirty="0"/>
              <a:t>Scanned Quickly</a:t>
            </a:r>
          </a:p>
          <a:p>
            <a:r>
              <a:rPr lang="en-GB" sz="2800" dirty="0"/>
              <a:t>Uses numbers, headings, bullet points</a:t>
            </a:r>
          </a:p>
          <a:p>
            <a:endParaRPr lang="en-GB" sz="2800" dirty="0"/>
          </a:p>
        </p:txBody>
      </p:sp>
      <p:sp>
        <p:nvSpPr>
          <p:cNvPr id="6" name="Content Placeholder 5"/>
          <p:cNvSpPr>
            <a:spLocks noGrp="1"/>
          </p:cNvSpPr>
          <p:nvPr>
            <p:ph sz="quarter" idx="4"/>
          </p:nvPr>
        </p:nvSpPr>
        <p:spPr>
          <a:xfrm>
            <a:off x="4645025" y="2174875"/>
            <a:ext cx="4103439" cy="3414364"/>
          </a:xfrm>
        </p:spPr>
        <p:txBody>
          <a:bodyPr>
            <a:normAutofit fontScale="92500"/>
          </a:bodyPr>
          <a:lstStyle/>
          <a:p>
            <a:r>
              <a:rPr lang="en-GB" sz="2800" dirty="0"/>
              <a:t>Presents and argument</a:t>
            </a:r>
          </a:p>
          <a:p>
            <a:r>
              <a:rPr lang="en-GB" sz="2800" dirty="0"/>
              <a:t>Meant to be read carefully</a:t>
            </a:r>
          </a:p>
          <a:p>
            <a:r>
              <a:rPr lang="en-GB" sz="2800" dirty="0"/>
              <a:t>Rarely uses subheadings</a:t>
            </a:r>
          </a:p>
          <a:p>
            <a:endParaRPr lang="en-GB" sz="2800" dirty="0"/>
          </a:p>
          <a:p>
            <a:r>
              <a:rPr lang="en-GB" sz="2800" dirty="0"/>
              <a:t>Needs references</a:t>
            </a:r>
          </a:p>
          <a:p>
            <a:pPr marL="566928" indent="-457200">
              <a:buFont typeface="+mj-lt"/>
              <a:buAutoNum type="arabicPeriod"/>
            </a:pPr>
            <a:endParaRPr lang="en-GB" dirty="0"/>
          </a:p>
          <a:p>
            <a:endParaRPr lang="en-GB" dirty="0"/>
          </a:p>
        </p:txBody>
      </p:sp>
    </p:spTree>
    <p:extLst>
      <p:ext uri="{BB962C8B-B14F-4D97-AF65-F5344CB8AC3E}">
        <p14:creationId xmlns:p14="http://schemas.microsoft.com/office/powerpoint/2010/main" val="3652828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Text Placeholder 2"/>
          <p:cNvSpPr>
            <a:spLocks noGrp="1"/>
          </p:cNvSpPr>
          <p:nvPr>
            <p:ph type="body" idx="1"/>
          </p:nvPr>
        </p:nvSpPr>
        <p:spPr>
          <a:xfrm>
            <a:off x="457200" y="1310327"/>
            <a:ext cx="4040188" cy="452486"/>
          </a:xfrm>
        </p:spPr>
        <p:txBody>
          <a:bodyPr>
            <a:normAutofit lnSpcReduction="10000"/>
          </a:bodyPr>
          <a:lstStyle/>
          <a:p>
            <a:r>
              <a:rPr lang="en-GB" dirty="0"/>
              <a:t>Report</a:t>
            </a:r>
          </a:p>
        </p:txBody>
      </p:sp>
      <p:sp>
        <p:nvSpPr>
          <p:cNvPr id="4" name="Text Placeholder 3"/>
          <p:cNvSpPr>
            <a:spLocks noGrp="1"/>
          </p:cNvSpPr>
          <p:nvPr>
            <p:ph type="body" sz="half" idx="3"/>
          </p:nvPr>
        </p:nvSpPr>
        <p:spPr>
          <a:xfrm>
            <a:off x="4645024" y="1417638"/>
            <a:ext cx="4041775" cy="345175"/>
          </a:xfrm>
        </p:spPr>
        <p:txBody>
          <a:bodyPr>
            <a:normAutofit fontScale="85000" lnSpcReduction="20000"/>
          </a:bodyPr>
          <a:lstStyle/>
          <a:p>
            <a:r>
              <a:rPr lang="en-GB" dirty="0"/>
              <a:t>Essay</a:t>
            </a:r>
          </a:p>
        </p:txBody>
      </p:sp>
      <p:sp>
        <p:nvSpPr>
          <p:cNvPr id="5" name="Content Placeholder 4"/>
          <p:cNvSpPr>
            <a:spLocks noGrp="1"/>
          </p:cNvSpPr>
          <p:nvPr>
            <p:ph sz="quarter" idx="2"/>
          </p:nvPr>
        </p:nvSpPr>
        <p:spPr>
          <a:xfrm>
            <a:off x="457200" y="2055043"/>
            <a:ext cx="4114800" cy="3331014"/>
          </a:xfrm>
        </p:spPr>
        <p:txBody>
          <a:bodyPr>
            <a:normAutofit lnSpcReduction="10000"/>
          </a:bodyPr>
          <a:lstStyle/>
          <a:p>
            <a:r>
              <a:rPr lang="en-GB" dirty="0"/>
              <a:t>Short, concise sentences/paragraphs</a:t>
            </a:r>
          </a:p>
          <a:p>
            <a:r>
              <a:rPr lang="en-GB" dirty="0"/>
              <a:t>Often needs an abstract/summary</a:t>
            </a:r>
          </a:p>
          <a:p>
            <a:r>
              <a:rPr lang="en-GB" dirty="0"/>
              <a:t>Followed by recommendations</a:t>
            </a:r>
          </a:p>
          <a:p>
            <a:r>
              <a:rPr lang="en-GB" dirty="0"/>
              <a:t>Can use graphics i.e. tables/charts to present information</a:t>
            </a:r>
          </a:p>
          <a:p>
            <a:endParaRPr lang="en-GB" dirty="0"/>
          </a:p>
        </p:txBody>
      </p:sp>
      <p:sp>
        <p:nvSpPr>
          <p:cNvPr id="6" name="Content Placeholder 5"/>
          <p:cNvSpPr>
            <a:spLocks noGrp="1"/>
          </p:cNvSpPr>
          <p:nvPr>
            <p:ph sz="quarter" idx="4"/>
          </p:nvPr>
        </p:nvSpPr>
        <p:spPr>
          <a:xfrm>
            <a:off x="4645025" y="2055043"/>
            <a:ext cx="4041775" cy="3534197"/>
          </a:xfrm>
        </p:spPr>
        <p:txBody>
          <a:bodyPr>
            <a:normAutofit fontScale="92500"/>
          </a:bodyPr>
          <a:lstStyle/>
          <a:p>
            <a:r>
              <a:rPr lang="en-GB" dirty="0"/>
              <a:t>Sentences/paragraphs used rather than bullet points</a:t>
            </a:r>
          </a:p>
          <a:p>
            <a:r>
              <a:rPr lang="en-GB" dirty="0"/>
              <a:t>Will only need abstract/summary if long essay (dissertation) or if required</a:t>
            </a:r>
          </a:p>
          <a:p>
            <a:r>
              <a:rPr lang="en-GB" dirty="0"/>
              <a:t>Rarely has recommendations</a:t>
            </a:r>
          </a:p>
          <a:p>
            <a:r>
              <a:rPr lang="en-GB" dirty="0"/>
              <a:t>Rarely uses graphs</a:t>
            </a:r>
          </a:p>
          <a:p>
            <a:endParaRPr lang="en-GB" dirty="0"/>
          </a:p>
        </p:txBody>
      </p:sp>
    </p:spTree>
    <p:extLst>
      <p:ext uri="{BB962C8B-B14F-4D97-AF65-F5344CB8AC3E}">
        <p14:creationId xmlns:p14="http://schemas.microsoft.com/office/powerpoint/2010/main" val="3849286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a:t>Particular structure and layout</a:t>
            </a:r>
          </a:p>
          <a:p>
            <a:endParaRPr lang="en-GB" dirty="0"/>
          </a:p>
          <a:p>
            <a:r>
              <a:rPr lang="en-GB" dirty="0"/>
              <a:t>Formal, academic style.</a:t>
            </a:r>
          </a:p>
          <a:p>
            <a:endParaRPr lang="en-GB" dirty="0"/>
          </a:p>
          <a:p>
            <a:r>
              <a:rPr lang="en-GB" dirty="0"/>
              <a:t>Question to answer</a:t>
            </a:r>
          </a:p>
        </p:txBody>
      </p:sp>
      <p:sp>
        <p:nvSpPr>
          <p:cNvPr id="7" name="Title 6"/>
          <p:cNvSpPr>
            <a:spLocks noGrp="1"/>
          </p:cNvSpPr>
          <p:nvPr>
            <p:ph type="title"/>
          </p:nvPr>
        </p:nvSpPr>
        <p:spPr/>
        <p:txBody>
          <a:bodyPr/>
          <a:lstStyle/>
          <a:p>
            <a:r>
              <a:rPr lang="en-GB" dirty="0"/>
              <a:t>An Essay</a:t>
            </a:r>
          </a:p>
        </p:txBody>
      </p:sp>
    </p:spTree>
    <p:extLst>
      <p:ext uri="{BB962C8B-B14F-4D97-AF65-F5344CB8AC3E}">
        <p14:creationId xmlns:p14="http://schemas.microsoft.com/office/powerpoint/2010/main" val="32239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85000" lnSpcReduction="20000"/>
          </a:bodyPr>
          <a:lstStyle/>
          <a:p>
            <a:r>
              <a:rPr lang="en-GB" dirty="0"/>
              <a:t>explore a topic</a:t>
            </a:r>
          </a:p>
          <a:p>
            <a:endParaRPr lang="en-GB" dirty="0"/>
          </a:p>
          <a:p>
            <a:r>
              <a:rPr lang="en-GB" dirty="0"/>
              <a:t>develop and organise ideas</a:t>
            </a:r>
          </a:p>
          <a:p>
            <a:endParaRPr lang="en-GB" dirty="0"/>
          </a:p>
          <a:p>
            <a:r>
              <a:rPr lang="en-GB" dirty="0"/>
              <a:t>writing skills</a:t>
            </a:r>
          </a:p>
          <a:p>
            <a:endParaRPr lang="en-GB" dirty="0"/>
          </a:p>
          <a:p>
            <a:r>
              <a:rPr lang="en-GB" dirty="0"/>
              <a:t>own views about a topic</a:t>
            </a:r>
          </a:p>
          <a:p>
            <a:endParaRPr lang="en-GB" dirty="0"/>
          </a:p>
          <a:p>
            <a:r>
              <a:rPr lang="en-GB" dirty="0"/>
              <a:t>assess progress</a:t>
            </a:r>
          </a:p>
        </p:txBody>
      </p:sp>
      <p:sp>
        <p:nvSpPr>
          <p:cNvPr id="7" name="Title 6"/>
          <p:cNvSpPr>
            <a:spLocks noGrp="1"/>
          </p:cNvSpPr>
          <p:nvPr>
            <p:ph type="title"/>
          </p:nvPr>
        </p:nvSpPr>
        <p:spPr/>
        <p:txBody>
          <a:bodyPr/>
          <a:lstStyle/>
          <a:p>
            <a:r>
              <a:rPr lang="en-GB" dirty="0"/>
              <a:t>Why write an Essay?</a:t>
            </a:r>
          </a:p>
        </p:txBody>
      </p:sp>
    </p:spTree>
    <p:extLst>
      <p:ext uri="{BB962C8B-B14F-4D97-AF65-F5344CB8AC3E}">
        <p14:creationId xmlns:p14="http://schemas.microsoft.com/office/powerpoint/2010/main" val="89191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85000" lnSpcReduction="20000"/>
          </a:bodyPr>
          <a:lstStyle/>
          <a:p>
            <a:r>
              <a:rPr lang="en-GB" dirty="0"/>
              <a:t>Title or Question</a:t>
            </a:r>
          </a:p>
          <a:p>
            <a:endParaRPr lang="en-GB" dirty="0"/>
          </a:p>
          <a:p>
            <a:r>
              <a:rPr lang="en-GB" dirty="0"/>
              <a:t>Introduction</a:t>
            </a:r>
          </a:p>
          <a:p>
            <a:endParaRPr lang="en-GB" dirty="0"/>
          </a:p>
          <a:p>
            <a:r>
              <a:rPr lang="en-GB" dirty="0"/>
              <a:t>Main Body</a:t>
            </a:r>
          </a:p>
          <a:p>
            <a:endParaRPr lang="en-GB" dirty="0"/>
          </a:p>
          <a:p>
            <a:r>
              <a:rPr lang="en-GB" dirty="0"/>
              <a:t>Conclusion</a:t>
            </a:r>
          </a:p>
          <a:p>
            <a:endParaRPr lang="en-GB" dirty="0"/>
          </a:p>
          <a:p>
            <a:r>
              <a:rPr lang="en-GB" dirty="0"/>
              <a:t>References or Bibliography</a:t>
            </a:r>
          </a:p>
          <a:p>
            <a:endParaRPr lang="en-GB" dirty="0"/>
          </a:p>
          <a:p>
            <a:endParaRPr lang="en-GB" dirty="0"/>
          </a:p>
          <a:p>
            <a:endParaRPr lang="en-GB" dirty="0"/>
          </a:p>
          <a:p>
            <a:endParaRPr lang="en-GB" dirty="0"/>
          </a:p>
        </p:txBody>
      </p:sp>
      <p:sp>
        <p:nvSpPr>
          <p:cNvPr id="2" name="Title 1"/>
          <p:cNvSpPr>
            <a:spLocks noGrp="1"/>
          </p:cNvSpPr>
          <p:nvPr>
            <p:ph type="title"/>
          </p:nvPr>
        </p:nvSpPr>
        <p:spPr/>
        <p:txBody>
          <a:bodyPr/>
          <a:lstStyle/>
          <a:p>
            <a:r>
              <a:rPr lang="en-GB" dirty="0"/>
              <a:t>Essay Structure</a:t>
            </a:r>
          </a:p>
        </p:txBody>
      </p:sp>
    </p:spTree>
    <p:extLst>
      <p:ext uri="{BB962C8B-B14F-4D97-AF65-F5344CB8AC3E}">
        <p14:creationId xmlns:p14="http://schemas.microsoft.com/office/powerpoint/2010/main" val="207513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r>
              <a:rPr lang="en-GB" dirty="0"/>
              <a:t>specific research-based information</a:t>
            </a:r>
          </a:p>
          <a:p>
            <a:r>
              <a:rPr lang="en-GB" dirty="0"/>
              <a:t>course of action</a:t>
            </a:r>
          </a:p>
          <a:p>
            <a:r>
              <a:rPr lang="en-GB" dirty="0"/>
              <a:t>give information concisely and accurately</a:t>
            </a:r>
          </a:p>
          <a:p>
            <a:r>
              <a:rPr lang="en-GB" dirty="0"/>
              <a:t>impersonal and objective</a:t>
            </a:r>
          </a:p>
          <a:p>
            <a:r>
              <a:rPr lang="en-GB" dirty="0"/>
              <a:t>clear findings</a:t>
            </a:r>
          </a:p>
          <a:p>
            <a:r>
              <a:rPr lang="en-GB" dirty="0"/>
              <a:t>using a minimum of words</a:t>
            </a:r>
          </a:p>
          <a:p>
            <a:r>
              <a:rPr lang="en-GB" dirty="0"/>
              <a:t>standard structure</a:t>
            </a:r>
          </a:p>
        </p:txBody>
      </p:sp>
      <p:sp>
        <p:nvSpPr>
          <p:cNvPr id="5" name="Title 4"/>
          <p:cNvSpPr>
            <a:spLocks noGrp="1"/>
          </p:cNvSpPr>
          <p:nvPr>
            <p:ph type="title"/>
          </p:nvPr>
        </p:nvSpPr>
        <p:spPr/>
        <p:txBody>
          <a:bodyPr/>
          <a:lstStyle/>
          <a:p>
            <a:r>
              <a:rPr lang="en-GB" dirty="0"/>
              <a:t>Why write a Report?</a:t>
            </a:r>
          </a:p>
        </p:txBody>
      </p:sp>
    </p:spTree>
    <p:extLst>
      <p:ext uri="{BB962C8B-B14F-4D97-AF65-F5344CB8AC3E}">
        <p14:creationId xmlns:p14="http://schemas.microsoft.com/office/powerpoint/2010/main" val="257407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5078"/>
            <a:ext cx="8229600" cy="4739646"/>
          </a:xfrm>
        </p:spPr>
        <p:txBody>
          <a:bodyPr>
            <a:noAutofit/>
          </a:bodyPr>
          <a:lstStyle/>
          <a:p>
            <a:pPr>
              <a:buNone/>
            </a:pPr>
            <a:r>
              <a:rPr lang="en-GB" sz="2800" b="1" dirty="0"/>
              <a:t>Title Page</a:t>
            </a:r>
          </a:p>
          <a:p>
            <a:pPr>
              <a:buNone/>
            </a:pPr>
            <a:r>
              <a:rPr lang="en-GB" sz="2800" dirty="0"/>
              <a:t>Contents Page</a:t>
            </a:r>
          </a:p>
          <a:p>
            <a:pPr>
              <a:buNone/>
            </a:pPr>
            <a:r>
              <a:rPr lang="en-GB" sz="2800" dirty="0"/>
              <a:t>Executive Summary</a:t>
            </a:r>
          </a:p>
          <a:p>
            <a:pPr marL="566928" indent="-457200">
              <a:buAutoNum type="arabicPeriod"/>
            </a:pPr>
            <a:r>
              <a:rPr lang="en-GB" sz="2800" dirty="0"/>
              <a:t>Introduction</a:t>
            </a:r>
          </a:p>
          <a:p>
            <a:pPr marL="566928" indent="-457200">
              <a:buAutoNum type="arabicPeriod"/>
            </a:pPr>
            <a:r>
              <a:rPr lang="en-GB" sz="2800" dirty="0"/>
              <a:t>Main Findings</a:t>
            </a:r>
          </a:p>
          <a:p>
            <a:pPr marL="566928" indent="-457200">
              <a:buAutoNum type="arabicPeriod"/>
            </a:pPr>
            <a:r>
              <a:rPr lang="en-GB" sz="2800" dirty="0"/>
              <a:t>Conclusions</a:t>
            </a:r>
          </a:p>
          <a:p>
            <a:pPr marL="566928" indent="-457200">
              <a:buAutoNum type="arabicPeriod"/>
            </a:pPr>
            <a:r>
              <a:rPr lang="en-GB" sz="2800" dirty="0"/>
              <a:t>Recommendations</a:t>
            </a:r>
          </a:p>
          <a:p>
            <a:pPr marL="566928" indent="-457200">
              <a:buAutoNum type="arabicPeriod"/>
            </a:pPr>
            <a:r>
              <a:rPr lang="en-GB" sz="2800" dirty="0"/>
              <a:t>References</a:t>
            </a:r>
          </a:p>
          <a:p>
            <a:pPr marL="566928" indent="-457200">
              <a:buAutoNum type="arabicPeriod"/>
            </a:pPr>
            <a:r>
              <a:rPr lang="en-GB" sz="2800" dirty="0"/>
              <a:t>Appendices</a:t>
            </a:r>
          </a:p>
        </p:txBody>
      </p:sp>
      <p:sp>
        <p:nvSpPr>
          <p:cNvPr id="2" name="Title 1"/>
          <p:cNvSpPr>
            <a:spLocks noGrp="1"/>
          </p:cNvSpPr>
          <p:nvPr>
            <p:ph type="title"/>
          </p:nvPr>
        </p:nvSpPr>
        <p:spPr>
          <a:xfrm>
            <a:off x="457200" y="274638"/>
            <a:ext cx="8229600" cy="780439"/>
          </a:xfrm>
        </p:spPr>
        <p:txBody>
          <a:bodyPr/>
          <a:lstStyle/>
          <a:p>
            <a:r>
              <a:rPr lang="en-GB" dirty="0"/>
              <a:t>Report Structure </a:t>
            </a:r>
          </a:p>
        </p:txBody>
      </p:sp>
    </p:spTree>
    <p:extLst>
      <p:ext uri="{BB962C8B-B14F-4D97-AF65-F5344CB8AC3E}">
        <p14:creationId xmlns:p14="http://schemas.microsoft.com/office/powerpoint/2010/main" val="18955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The contents page should list the different chapters and/or headings together with the page numbers. </a:t>
            </a:r>
          </a:p>
          <a:p>
            <a:r>
              <a:rPr lang="en-GB" sz="2800" dirty="0"/>
              <a:t>Readers can quickly scan the list of headings and locate a particular part of the report. </a:t>
            </a:r>
          </a:p>
          <a:p>
            <a:r>
              <a:rPr lang="en-GB" sz="2800" dirty="0"/>
              <a:t>Whatever numbering system you use, be sure that it is clear and consistent throughout</a:t>
            </a:r>
            <a:r>
              <a:rPr lang="en-GB" dirty="0"/>
              <a:t>.</a:t>
            </a:r>
          </a:p>
        </p:txBody>
      </p:sp>
      <p:sp>
        <p:nvSpPr>
          <p:cNvPr id="3" name="Title 2"/>
          <p:cNvSpPr>
            <a:spLocks noGrp="1"/>
          </p:cNvSpPr>
          <p:nvPr>
            <p:ph type="title"/>
          </p:nvPr>
        </p:nvSpPr>
        <p:spPr/>
        <p:txBody>
          <a:bodyPr/>
          <a:lstStyle/>
          <a:p>
            <a:r>
              <a:rPr lang="en-GB" dirty="0"/>
              <a:t>Contents Page</a:t>
            </a:r>
          </a:p>
        </p:txBody>
      </p:sp>
    </p:spTree>
    <p:extLst>
      <p:ext uri="{BB962C8B-B14F-4D97-AF65-F5344CB8AC3E}">
        <p14:creationId xmlns:p14="http://schemas.microsoft.com/office/powerpoint/2010/main" val="3576248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5516" y="1164805"/>
            <a:ext cx="8712968" cy="4525963"/>
          </a:xfrm>
        </p:spPr>
        <p:txBody>
          <a:bodyPr>
            <a:normAutofit/>
          </a:bodyPr>
          <a:lstStyle/>
          <a:p>
            <a:r>
              <a:rPr lang="en-GB" sz="2800" dirty="0"/>
              <a:t>A short summary of the whole report in a few paragraphs. </a:t>
            </a:r>
          </a:p>
          <a:p>
            <a:r>
              <a:rPr lang="en-GB" sz="2800" dirty="0"/>
              <a:t>Imagine that the person reading this has just a few minutes to read the report before an important meeting.</a:t>
            </a:r>
          </a:p>
          <a:p>
            <a:r>
              <a:rPr lang="en-GB" sz="2800" dirty="0"/>
              <a:t>This section should give them all the </a:t>
            </a:r>
            <a:r>
              <a:rPr lang="en-GB" sz="2800" b="1" dirty="0"/>
              <a:t>key</a:t>
            </a:r>
            <a:r>
              <a:rPr lang="en-GB" sz="2800" dirty="0"/>
              <a:t> information they need.</a:t>
            </a:r>
          </a:p>
          <a:p>
            <a:r>
              <a:rPr lang="en-GB" sz="2800" dirty="0"/>
              <a:t>Although this section is placed at the beginning of the report, it is recommended that you write it </a:t>
            </a:r>
            <a:r>
              <a:rPr lang="en-GB" sz="2800" b="1" dirty="0"/>
              <a:t>last.</a:t>
            </a:r>
          </a:p>
        </p:txBody>
      </p:sp>
      <p:sp>
        <p:nvSpPr>
          <p:cNvPr id="3" name="Title 2"/>
          <p:cNvSpPr>
            <a:spLocks noGrp="1"/>
          </p:cNvSpPr>
          <p:nvPr>
            <p:ph type="title"/>
          </p:nvPr>
        </p:nvSpPr>
        <p:spPr/>
        <p:txBody>
          <a:bodyPr>
            <a:normAutofit fontScale="90000"/>
          </a:bodyPr>
          <a:lstStyle/>
          <a:p>
            <a:pPr algn="ctr"/>
            <a:r>
              <a:rPr lang="en-GB" dirty="0"/>
              <a:t>Executive summary</a:t>
            </a:r>
            <a:br>
              <a:rPr lang="en-GB" dirty="0"/>
            </a:br>
            <a:endParaRPr lang="en-GB" dirty="0"/>
          </a:p>
        </p:txBody>
      </p:sp>
    </p:spTree>
    <p:extLst>
      <p:ext uri="{BB962C8B-B14F-4D97-AF65-F5344CB8AC3E}">
        <p14:creationId xmlns:p14="http://schemas.microsoft.com/office/powerpoint/2010/main" val="3971574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The introduction sets the scene for the main body of the report. </a:t>
            </a:r>
          </a:p>
          <a:p>
            <a:pPr marL="109728" indent="0">
              <a:buNone/>
            </a:pPr>
            <a:endParaRPr lang="en-GB" dirty="0"/>
          </a:p>
          <a:p>
            <a:r>
              <a:rPr lang="en-GB" dirty="0"/>
              <a:t>Explain aims and objectives of the report </a:t>
            </a:r>
          </a:p>
          <a:p>
            <a:pPr marL="109728" indent="0">
              <a:buNone/>
            </a:pPr>
            <a:endParaRPr lang="en-GB" dirty="0"/>
          </a:p>
          <a:p>
            <a:r>
              <a:rPr lang="en-GB" dirty="0"/>
              <a:t>Detail the topic to be covered</a:t>
            </a:r>
          </a:p>
          <a:p>
            <a:pPr marL="109728" indent="0">
              <a:buNone/>
            </a:pPr>
            <a:endParaRPr lang="en-GB" dirty="0"/>
          </a:p>
          <a:p>
            <a:r>
              <a:rPr lang="en-GB" dirty="0"/>
              <a:t>Keep it </a:t>
            </a:r>
            <a:br>
              <a:rPr lang="en-GB" dirty="0"/>
            </a:br>
            <a:r>
              <a:rPr lang="en-GB" dirty="0"/>
              <a:t>RELEVANT, FACTUAL AND BRIEF.</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Introduction </a:t>
            </a:r>
          </a:p>
        </p:txBody>
      </p:sp>
    </p:spTree>
    <p:extLst>
      <p:ext uri="{BB962C8B-B14F-4D97-AF65-F5344CB8AC3E}">
        <p14:creationId xmlns:p14="http://schemas.microsoft.com/office/powerpoint/2010/main" val="2808031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a:t>Findings/Analysis</a:t>
            </a:r>
          </a:p>
          <a:p>
            <a:endParaRPr lang="en-GB" dirty="0"/>
          </a:p>
          <a:p>
            <a:r>
              <a:rPr lang="en-GB" dirty="0"/>
              <a:t>Develop your ideas</a:t>
            </a:r>
          </a:p>
          <a:p>
            <a:endParaRPr lang="en-GB" dirty="0"/>
          </a:p>
          <a:p>
            <a:r>
              <a:rPr lang="en-GB" dirty="0"/>
              <a:t>Well structured and follow a logical sequence</a:t>
            </a:r>
          </a:p>
          <a:p>
            <a:endParaRPr lang="en-GB" dirty="0"/>
          </a:p>
          <a:p>
            <a:r>
              <a:rPr lang="en-GB" dirty="0"/>
              <a:t>Clear headings and sub-headings</a:t>
            </a:r>
          </a:p>
        </p:txBody>
      </p:sp>
      <p:sp>
        <p:nvSpPr>
          <p:cNvPr id="2" name="Title 1"/>
          <p:cNvSpPr>
            <a:spLocks noGrp="1"/>
          </p:cNvSpPr>
          <p:nvPr>
            <p:ph type="title"/>
          </p:nvPr>
        </p:nvSpPr>
        <p:spPr/>
        <p:txBody>
          <a:bodyPr/>
          <a:lstStyle/>
          <a:p>
            <a:r>
              <a:rPr lang="en-GB" dirty="0"/>
              <a:t>Main Body</a:t>
            </a:r>
          </a:p>
        </p:txBody>
      </p:sp>
    </p:spTree>
    <p:extLst>
      <p:ext uri="{BB962C8B-B14F-4D97-AF65-F5344CB8AC3E}">
        <p14:creationId xmlns:p14="http://schemas.microsoft.com/office/powerpoint/2010/main" val="384446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Include graphs, etc. in this area</a:t>
            </a:r>
          </a:p>
          <a:p>
            <a:endParaRPr lang="en-GB" dirty="0"/>
          </a:p>
          <a:p>
            <a:r>
              <a:rPr lang="en-GB" dirty="0"/>
              <a:t>Move from </a:t>
            </a:r>
            <a:r>
              <a:rPr lang="en-GB" u="sng" dirty="0"/>
              <a:t>‘descriptive’</a:t>
            </a:r>
            <a:r>
              <a:rPr lang="en-GB" dirty="0"/>
              <a:t> to </a:t>
            </a:r>
            <a:r>
              <a:rPr lang="en-GB" u="sng" dirty="0"/>
              <a:t>‘analytical/evaluative’</a:t>
            </a:r>
          </a:p>
          <a:p>
            <a:endParaRPr lang="en-GB" dirty="0"/>
          </a:p>
          <a:p>
            <a:r>
              <a:rPr lang="en-GB" dirty="0"/>
              <a:t>justify the conclusions / recommendations.</a:t>
            </a:r>
          </a:p>
          <a:p>
            <a:endParaRPr lang="en-GB" dirty="0"/>
          </a:p>
          <a:p>
            <a:r>
              <a:rPr lang="en-GB" dirty="0"/>
              <a:t>As with the whole report, all sources used should be acknowledged and correctly referenced.</a:t>
            </a:r>
          </a:p>
          <a:p>
            <a:endParaRPr lang="en-GB" dirty="0"/>
          </a:p>
        </p:txBody>
      </p:sp>
      <p:sp>
        <p:nvSpPr>
          <p:cNvPr id="2" name="Title 1"/>
          <p:cNvSpPr>
            <a:spLocks noGrp="1"/>
          </p:cNvSpPr>
          <p:nvPr>
            <p:ph type="title"/>
          </p:nvPr>
        </p:nvSpPr>
        <p:spPr/>
        <p:txBody>
          <a:bodyPr/>
          <a:lstStyle/>
          <a:p>
            <a:r>
              <a:rPr lang="en-GB" dirty="0"/>
              <a:t>Main Body</a:t>
            </a:r>
          </a:p>
        </p:txBody>
      </p:sp>
    </p:spTree>
    <p:extLst>
      <p:ext uri="{BB962C8B-B14F-4D97-AF65-F5344CB8AC3E}">
        <p14:creationId xmlns:p14="http://schemas.microsoft.com/office/powerpoint/2010/main" val="23411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Drawn from the analysis</a:t>
            </a:r>
          </a:p>
          <a:p>
            <a:endParaRPr lang="en-GB" dirty="0"/>
          </a:p>
          <a:p>
            <a:r>
              <a:rPr lang="en-GB" dirty="0"/>
              <a:t>Clear and concise</a:t>
            </a:r>
          </a:p>
          <a:p>
            <a:endParaRPr lang="en-GB" dirty="0"/>
          </a:p>
          <a:p>
            <a:r>
              <a:rPr lang="en-GB" dirty="0"/>
              <a:t>NO NEW INFORMATION</a:t>
            </a:r>
          </a:p>
          <a:p>
            <a:endParaRPr lang="en-GB" dirty="0"/>
          </a:p>
          <a:p>
            <a:r>
              <a:rPr lang="en-GB" dirty="0"/>
              <a:t>What did the report achieve </a:t>
            </a:r>
          </a:p>
          <a:p>
            <a:endParaRPr lang="en-GB" dirty="0"/>
          </a:p>
          <a:p>
            <a:r>
              <a:rPr lang="en-GB" dirty="0"/>
              <a:t>Highlight your findings</a:t>
            </a:r>
          </a:p>
        </p:txBody>
      </p:sp>
      <p:sp>
        <p:nvSpPr>
          <p:cNvPr id="2" name="Title 1"/>
          <p:cNvSpPr>
            <a:spLocks noGrp="1"/>
          </p:cNvSpPr>
          <p:nvPr>
            <p:ph type="title"/>
          </p:nvPr>
        </p:nvSpPr>
        <p:spPr/>
        <p:txBody>
          <a:bodyPr/>
          <a:lstStyle/>
          <a:p>
            <a:r>
              <a:rPr lang="en-GB" dirty="0"/>
              <a:t>Conclusions</a:t>
            </a:r>
          </a:p>
        </p:txBody>
      </p:sp>
    </p:spTree>
    <p:extLst>
      <p:ext uri="{BB962C8B-B14F-4D97-AF65-F5344CB8AC3E}">
        <p14:creationId xmlns:p14="http://schemas.microsoft.com/office/powerpoint/2010/main" val="2250899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Suggested actions</a:t>
            </a:r>
          </a:p>
          <a:p>
            <a:endParaRPr lang="en-GB" dirty="0"/>
          </a:p>
          <a:p>
            <a:r>
              <a:rPr lang="en-GB" dirty="0"/>
              <a:t>Based on your findings</a:t>
            </a:r>
          </a:p>
          <a:p>
            <a:endParaRPr lang="en-GB" dirty="0"/>
          </a:p>
          <a:p>
            <a:r>
              <a:rPr lang="en-GB" dirty="0"/>
              <a:t>State any further investigation</a:t>
            </a:r>
          </a:p>
        </p:txBody>
      </p:sp>
      <p:sp>
        <p:nvSpPr>
          <p:cNvPr id="2" name="Title 1"/>
          <p:cNvSpPr>
            <a:spLocks noGrp="1"/>
          </p:cNvSpPr>
          <p:nvPr>
            <p:ph type="title"/>
          </p:nvPr>
        </p:nvSpPr>
        <p:spPr/>
        <p:txBody>
          <a:bodyPr/>
          <a:lstStyle/>
          <a:p>
            <a:r>
              <a:rPr lang="en-GB" dirty="0"/>
              <a:t>Recommendations</a:t>
            </a:r>
          </a:p>
        </p:txBody>
      </p:sp>
    </p:spTree>
    <p:extLst>
      <p:ext uri="{BB962C8B-B14F-4D97-AF65-F5344CB8AC3E}">
        <p14:creationId xmlns:p14="http://schemas.microsoft.com/office/powerpoint/2010/main" val="321694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13139"/>
          </a:xfrm>
        </p:spPr>
        <p:txBody>
          <a:bodyPr/>
          <a:lstStyle/>
          <a:p>
            <a:r>
              <a:rPr lang="en-GB" dirty="0"/>
              <a:t>Writing Procedure </a:t>
            </a:r>
          </a:p>
        </p:txBody>
      </p:sp>
      <p:sp>
        <p:nvSpPr>
          <p:cNvPr id="3" name="Content Placeholder 2"/>
          <p:cNvSpPr>
            <a:spLocks noGrp="1"/>
          </p:cNvSpPr>
          <p:nvPr>
            <p:ph idx="1"/>
          </p:nvPr>
        </p:nvSpPr>
        <p:spPr>
          <a:xfrm>
            <a:off x="457200" y="1417638"/>
            <a:ext cx="8229600" cy="4099595"/>
          </a:xfrm>
        </p:spPr>
        <p:txBody>
          <a:bodyPr/>
          <a:lstStyle/>
          <a:p>
            <a:pPr marL="514350" indent="-514350">
              <a:buFont typeface="+mj-lt"/>
              <a:buAutoNum type="arabicPeriod"/>
            </a:pPr>
            <a:r>
              <a:rPr lang="en-GB" dirty="0"/>
              <a:t>Clarify the task</a:t>
            </a:r>
          </a:p>
          <a:p>
            <a:pPr marL="514350" indent="-514350">
              <a:buFont typeface="+mj-lt"/>
              <a:buAutoNum type="arabicPeriod"/>
            </a:pPr>
            <a:r>
              <a:rPr lang="en-GB" dirty="0"/>
              <a:t>Collect and Record Information</a:t>
            </a:r>
          </a:p>
          <a:p>
            <a:pPr marL="514350" indent="-514350">
              <a:buFont typeface="+mj-lt"/>
              <a:buAutoNum type="arabicPeriod"/>
            </a:pPr>
            <a:r>
              <a:rPr lang="en-GB" dirty="0"/>
              <a:t>Organise and Plan</a:t>
            </a:r>
          </a:p>
          <a:p>
            <a:pPr marL="514350" indent="-514350">
              <a:buFont typeface="+mj-lt"/>
              <a:buAutoNum type="arabicPeriod"/>
            </a:pPr>
            <a:r>
              <a:rPr lang="en-GB" dirty="0"/>
              <a:t>Write first draft – submit to draft Turnitin</a:t>
            </a:r>
          </a:p>
          <a:p>
            <a:pPr marL="514350" indent="-514350">
              <a:buFont typeface="+mj-lt"/>
              <a:buAutoNum type="arabicPeriod"/>
            </a:pPr>
            <a:r>
              <a:rPr lang="en-GB" dirty="0"/>
              <a:t>Work on first draft</a:t>
            </a:r>
          </a:p>
          <a:p>
            <a:pPr marL="514350" indent="-514350">
              <a:buFont typeface="+mj-lt"/>
              <a:buAutoNum type="arabicPeriod"/>
            </a:pPr>
            <a:r>
              <a:rPr lang="en-GB" dirty="0"/>
              <a:t>Final draft</a:t>
            </a:r>
          </a:p>
          <a:p>
            <a:endParaRPr lang="en-GB" dirty="0"/>
          </a:p>
        </p:txBody>
      </p:sp>
    </p:spTree>
    <p:extLst>
      <p:ext uri="{BB962C8B-B14F-4D97-AF65-F5344CB8AC3E}">
        <p14:creationId xmlns:p14="http://schemas.microsoft.com/office/powerpoint/2010/main" val="2743410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Clarify the task</a:t>
            </a:r>
          </a:p>
        </p:txBody>
      </p:sp>
      <p:sp>
        <p:nvSpPr>
          <p:cNvPr id="3" name="Content Placeholder 2"/>
          <p:cNvSpPr>
            <a:spLocks noGrp="1"/>
          </p:cNvSpPr>
          <p:nvPr>
            <p:ph idx="1"/>
          </p:nvPr>
        </p:nvSpPr>
        <p:spPr/>
        <p:txBody>
          <a:bodyPr>
            <a:normAutofit fontScale="85000" lnSpcReduction="10000"/>
          </a:bodyPr>
          <a:lstStyle/>
          <a:p>
            <a:pPr algn="just"/>
            <a:r>
              <a:rPr lang="en-GB" dirty="0"/>
              <a:t>Examine the assignment brief look under </a:t>
            </a:r>
            <a:r>
              <a:rPr lang="en-GB" b="1" u="sng" dirty="0"/>
              <a:t>‘Task Description’</a:t>
            </a:r>
            <a:r>
              <a:rPr lang="en-GB" dirty="0"/>
              <a:t> this should tell you what you have to do and how many words you have to submit. </a:t>
            </a:r>
          </a:p>
          <a:p>
            <a:pPr algn="just"/>
            <a:endParaRPr lang="en-GB" dirty="0"/>
          </a:p>
          <a:p>
            <a:pPr algn="just"/>
            <a:r>
              <a:rPr lang="en-GB" dirty="0"/>
              <a:t>Write one line to sum up the key issues on the subject,</a:t>
            </a:r>
          </a:p>
          <a:p>
            <a:pPr algn="just"/>
            <a:endParaRPr lang="en-GB" dirty="0"/>
          </a:p>
          <a:p>
            <a:pPr algn="just"/>
            <a:r>
              <a:rPr lang="en-GB" dirty="0"/>
              <a:t>Write down what else you need to know in order to develop an argument.</a:t>
            </a:r>
          </a:p>
        </p:txBody>
      </p:sp>
    </p:spTree>
    <p:extLst>
      <p:ext uri="{BB962C8B-B14F-4D97-AF65-F5344CB8AC3E}">
        <p14:creationId xmlns:p14="http://schemas.microsoft.com/office/powerpoint/2010/main" val="2477531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Collect and Record Information</a:t>
            </a:r>
          </a:p>
        </p:txBody>
      </p:sp>
      <p:sp>
        <p:nvSpPr>
          <p:cNvPr id="3" name="Content Placeholder 2"/>
          <p:cNvSpPr>
            <a:spLocks noGrp="1"/>
          </p:cNvSpPr>
          <p:nvPr>
            <p:ph idx="1"/>
          </p:nvPr>
        </p:nvSpPr>
        <p:spPr>
          <a:xfrm>
            <a:off x="457200" y="1263192"/>
            <a:ext cx="8229600" cy="4254041"/>
          </a:xfrm>
        </p:spPr>
        <p:txBody>
          <a:bodyPr>
            <a:normAutofit fontScale="85000" lnSpcReduction="20000"/>
          </a:bodyPr>
          <a:lstStyle/>
          <a:p>
            <a:pPr marL="0" indent="0">
              <a:buNone/>
            </a:pPr>
            <a:r>
              <a:rPr lang="en-GB" dirty="0"/>
              <a:t>Identify CREDIBLE sources on the subject of your assignment from :</a:t>
            </a:r>
          </a:p>
          <a:p>
            <a:r>
              <a:rPr lang="en-GB" dirty="0"/>
              <a:t>Look at the reading list in the course handbook,</a:t>
            </a:r>
          </a:p>
          <a:p>
            <a:pPr marL="0" indent="0">
              <a:buNone/>
            </a:pPr>
            <a:r>
              <a:rPr lang="en-GB" dirty="0"/>
              <a:t>Use :</a:t>
            </a:r>
          </a:p>
          <a:p>
            <a:r>
              <a:rPr lang="en-GB" dirty="0"/>
              <a:t>Books, journals, official reports and records, reputable newspapers (The Guardian, Times, Telegraph etc.), TV documentaries. </a:t>
            </a:r>
          </a:p>
          <a:p>
            <a:pPr marL="0" indent="0">
              <a:buNone/>
            </a:pPr>
            <a:r>
              <a:rPr lang="en-GB" dirty="0"/>
              <a:t>Do NOT use :</a:t>
            </a:r>
          </a:p>
          <a:p>
            <a:r>
              <a:rPr lang="en-GB" dirty="0"/>
              <a:t>Redtop newspapers (The Sun, Mail, Express, Mirror etc.), blogs, Wikipedia, Facebook/social media, TV chat shows.</a:t>
            </a:r>
          </a:p>
          <a:p>
            <a:endParaRPr lang="en-GB" dirty="0"/>
          </a:p>
        </p:txBody>
      </p:sp>
    </p:spTree>
    <p:extLst>
      <p:ext uri="{BB962C8B-B14F-4D97-AF65-F5344CB8AC3E}">
        <p14:creationId xmlns:p14="http://schemas.microsoft.com/office/powerpoint/2010/main" val="2463400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Organise and Plan</a:t>
            </a:r>
          </a:p>
        </p:txBody>
      </p:sp>
      <p:sp>
        <p:nvSpPr>
          <p:cNvPr id="3" name="Content Placeholder 2"/>
          <p:cNvSpPr>
            <a:spLocks noGrp="1"/>
          </p:cNvSpPr>
          <p:nvPr>
            <p:ph idx="1"/>
          </p:nvPr>
        </p:nvSpPr>
        <p:spPr>
          <a:xfrm>
            <a:off x="457200" y="1417639"/>
            <a:ext cx="8229600" cy="3908130"/>
          </a:xfrm>
          <a:noFill/>
        </p:spPr>
        <p:txBody>
          <a:bodyPr>
            <a:normAutofit fontScale="92500" lnSpcReduction="20000"/>
          </a:bodyPr>
          <a:lstStyle/>
          <a:p>
            <a:endParaRPr lang="en-GB" dirty="0"/>
          </a:p>
          <a:p>
            <a:r>
              <a:rPr lang="en-GB" dirty="0"/>
              <a:t>Make a rough outline (there </a:t>
            </a:r>
            <a:r>
              <a:rPr lang="en-GB" u="sng" dirty="0"/>
              <a:t>may</a:t>
            </a:r>
            <a:r>
              <a:rPr lang="en-GB" dirty="0"/>
              <a:t> be a guide on the </a:t>
            </a:r>
            <a:r>
              <a:rPr lang="en-GB" b="1" dirty="0"/>
              <a:t>Task Description </a:t>
            </a:r>
            <a:r>
              <a:rPr lang="en-GB" dirty="0"/>
              <a:t>or in lectures)</a:t>
            </a:r>
          </a:p>
          <a:p>
            <a:endParaRPr lang="en-GB" dirty="0"/>
          </a:p>
          <a:p>
            <a:r>
              <a:rPr lang="en-GB" dirty="0"/>
              <a:t>Keep checking what you are doing to avoid repetition, to clarify your thinking and organise your material</a:t>
            </a:r>
          </a:p>
          <a:p>
            <a:pPr marL="0" indent="0">
              <a:buNone/>
            </a:pPr>
            <a:endParaRPr lang="en-GB" dirty="0"/>
          </a:p>
          <a:p>
            <a:r>
              <a:rPr lang="en-GB" dirty="0"/>
              <a:t>Develop a ‘Map’  </a:t>
            </a:r>
          </a:p>
        </p:txBody>
      </p:sp>
      <p:pic>
        <p:nvPicPr>
          <p:cNvPr id="18" name="Picture 1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01171" y="4057216"/>
            <a:ext cx="1610337" cy="1268552"/>
          </a:xfrm>
          <a:prstGeom prst="rect">
            <a:avLst/>
          </a:prstGeom>
        </p:spPr>
      </p:pic>
    </p:spTree>
    <p:extLst>
      <p:ext uri="{BB962C8B-B14F-4D97-AF65-F5344CB8AC3E}">
        <p14:creationId xmlns:p14="http://schemas.microsoft.com/office/powerpoint/2010/main" val="1350438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Engage, Reflect and Evaluate</a:t>
            </a:r>
          </a:p>
        </p:txBody>
      </p:sp>
      <p:sp>
        <p:nvSpPr>
          <p:cNvPr id="3" name="Content Placeholder 2"/>
          <p:cNvSpPr>
            <a:spLocks noGrp="1"/>
          </p:cNvSpPr>
          <p:nvPr>
            <p:ph idx="1"/>
          </p:nvPr>
        </p:nvSpPr>
        <p:spPr/>
        <p:txBody>
          <a:bodyPr>
            <a:normAutofit lnSpcReduction="10000"/>
          </a:bodyPr>
          <a:lstStyle/>
          <a:p>
            <a:pPr marL="0" indent="0">
              <a:buNone/>
            </a:pPr>
            <a:r>
              <a:rPr lang="en-GB" dirty="0"/>
              <a:t>Reflect on what you have discovered,</a:t>
            </a:r>
          </a:p>
          <a:p>
            <a:r>
              <a:rPr lang="en-GB" dirty="0"/>
              <a:t>Has your initial viewpoint changed?</a:t>
            </a:r>
          </a:p>
          <a:p>
            <a:r>
              <a:rPr lang="en-GB" dirty="0"/>
              <a:t>Is the argument clear,</a:t>
            </a:r>
          </a:p>
          <a:p>
            <a:r>
              <a:rPr lang="en-GB" dirty="0"/>
              <a:t>Have you enough evidence?</a:t>
            </a:r>
          </a:p>
          <a:p>
            <a:r>
              <a:rPr lang="en-GB" dirty="0"/>
              <a:t>Have you included opposing arguments and evidence? (You need to)</a:t>
            </a:r>
          </a:p>
          <a:p>
            <a:r>
              <a:rPr lang="en-GB" dirty="0"/>
              <a:t>Have you answered the question?</a:t>
            </a:r>
          </a:p>
        </p:txBody>
      </p:sp>
    </p:spTree>
    <p:extLst>
      <p:ext uri="{BB962C8B-B14F-4D97-AF65-F5344CB8AC3E}">
        <p14:creationId xmlns:p14="http://schemas.microsoft.com/office/powerpoint/2010/main" val="3957056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95926"/>
            <a:ext cx="7886700" cy="867266"/>
          </a:xfrm>
        </p:spPr>
        <p:txBody>
          <a:bodyPr>
            <a:normAutofit/>
          </a:bodyPr>
          <a:lstStyle/>
          <a:p>
            <a:r>
              <a:rPr lang="en-GB" dirty="0"/>
              <a:t>4. Write First Draft</a:t>
            </a:r>
          </a:p>
        </p:txBody>
      </p:sp>
      <p:sp>
        <p:nvSpPr>
          <p:cNvPr id="3" name="Content Placeholder 2"/>
          <p:cNvSpPr>
            <a:spLocks noGrp="1"/>
          </p:cNvSpPr>
          <p:nvPr>
            <p:ph idx="1"/>
          </p:nvPr>
        </p:nvSpPr>
        <p:spPr/>
        <p:txBody>
          <a:bodyPr>
            <a:normAutofit fontScale="85000" lnSpcReduction="10000"/>
          </a:bodyPr>
          <a:lstStyle/>
          <a:p>
            <a:r>
              <a:rPr lang="en-GB" dirty="0"/>
              <a:t>Work out how many words you should write on each section,</a:t>
            </a:r>
          </a:p>
          <a:p>
            <a:r>
              <a:rPr lang="en-GB" dirty="0"/>
              <a:t>Write the easiest points first, </a:t>
            </a:r>
          </a:p>
          <a:p>
            <a:r>
              <a:rPr lang="en-GB" dirty="0"/>
              <a:t>Don’t worry about going over this draft as you go, don’t worry if it is untidy or disorganised, just get the words down,</a:t>
            </a:r>
          </a:p>
          <a:p>
            <a:r>
              <a:rPr lang="en-GB" dirty="0"/>
              <a:t>Write in plain language and in short sentences,</a:t>
            </a:r>
          </a:p>
          <a:p>
            <a:r>
              <a:rPr lang="en-GB" dirty="0"/>
              <a:t>Once you have completed write an outline plan…….. </a:t>
            </a:r>
          </a:p>
        </p:txBody>
      </p:sp>
    </p:spTree>
    <p:extLst>
      <p:ext uri="{BB962C8B-B14F-4D97-AF65-F5344CB8AC3E}">
        <p14:creationId xmlns:p14="http://schemas.microsoft.com/office/powerpoint/2010/main" val="522304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18871"/>
          </a:xfrm>
        </p:spPr>
        <p:txBody>
          <a:bodyPr/>
          <a:lstStyle/>
          <a:p>
            <a:r>
              <a:rPr lang="en-GB" dirty="0"/>
              <a:t>Outline Plan</a:t>
            </a:r>
          </a:p>
        </p:txBody>
      </p:sp>
      <p:sp>
        <p:nvSpPr>
          <p:cNvPr id="3" name="Content Placeholder 2"/>
          <p:cNvSpPr>
            <a:spLocks noGrp="1"/>
          </p:cNvSpPr>
          <p:nvPr>
            <p:ph idx="1"/>
          </p:nvPr>
        </p:nvSpPr>
        <p:spPr>
          <a:xfrm>
            <a:off x="457200" y="1272619"/>
            <a:ext cx="8229600" cy="4244614"/>
          </a:xfrm>
        </p:spPr>
        <p:txBody>
          <a:bodyPr>
            <a:normAutofit fontScale="92500" lnSpcReduction="20000"/>
          </a:bodyPr>
          <a:lstStyle/>
          <a:p>
            <a:pPr marL="0" indent="0">
              <a:buNone/>
            </a:pPr>
            <a:r>
              <a:rPr lang="en-GB" dirty="0"/>
              <a:t>1. Title (Use the given title) </a:t>
            </a:r>
          </a:p>
          <a:p>
            <a:pPr marL="0" indent="0">
              <a:buNone/>
            </a:pPr>
            <a:r>
              <a:rPr lang="en-GB" dirty="0"/>
              <a:t>2. Introduction</a:t>
            </a:r>
          </a:p>
          <a:p>
            <a:pPr marL="0" indent="0">
              <a:buNone/>
            </a:pPr>
            <a:r>
              <a:rPr lang="en-GB" dirty="0"/>
              <a:t>3. Main argument</a:t>
            </a:r>
          </a:p>
          <a:p>
            <a:pPr marL="0" indent="0">
              <a:buNone/>
            </a:pPr>
            <a:r>
              <a:rPr lang="en-GB" dirty="0"/>
              <a:t>4. Alternative argument (evaluate what do others say about the topic?)</a:t>
            </a:r>
          </a:p>
          <a:p>
            <a:pPr marL="0" indent="0">
              <a:buNone/>
            </a:pPr>
            <a:r>
              <a:rPr lang="en-GB" dirty="0"/>
              <a:t>5. Alternative argument 2 (evaluate what other arguments may exist (if any)</a:t>
            </a:r>
          </a:p>
          <a:p>
            <a:pPr marL="0" indent="0">
              <a:buNone/>
            </a:pPr>
            <a:r>
              <a:rPr lang="en-GB" dirty="0"/>
              <a:t>6. Underlying Issues</a:t>
            </a:r>
          </a:p>
          <a:p>
            <a:pPr marL="0" indent="0">
              <a:buNone/>
            </a:pPr>
            <a:r>
              <a:rPr lang="en-GB" dirty="0"/>
              <a:t>7. Conclusions / Recommendations  </a:t>
            </a:r>
          </a:p>
        </p:txBody>
      </p:sp>
    </p:spTree>
    <p:extLst>
      <p:ext uri="{BB962C8B-B14F-4D97-AF65-F5344CB8AC3E}">
        <p14:creationId xmlns:p14="http://schemas.microsoft.com/office/powerpoint/2010/main" val="3286326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8554"/>
          </a:xfrm>
        </p:spPr>
        <p:txBody>
          <a:bodyPr/>
          <a:lstStyle/>
          <a:p>
            <a:r>
              <a:rPr lang="en-GB" dirty="0"/>
              <a:t>5. Work on your first draft</a:t>
            </a:r>
          </a:p>
        </p:txBody>
      </p:sp>
      <p:sp>
        <p:nvSpPr>
          <p:cNvPr id="3" name="Content Placeholder 2"/>
          <p:cNvSpPr>
            <a:spLocks noGrp="1"/>
          </p:cNvSpPr>
          <p:nvPr>
            <p:ph idx="1"/>
          </p:nvPr>
        </p:nvSpPr>
        <p:spPr>
          <a:xfrm>
            <a:off x="457200" y="1263192"/>
            <a:ext cx="8229600" cy="4254041"/>
          </a:xfrm>
        </p:spPr>
        <p:txBody>
          <a:bodyPr>
            <a:normAutofit lnSpcReduction="10000"/>
          </a:bodyPr>
          <a:lstStyle/>
          <a:p>
            <a:r>
              <a:rPr lang="en-GB" dirty="0"/>
              <a:t>Organise your work </a:t>
            </a:r>
          </a:p>
          <a:p>
            <a:r>
              <a:rPr lang="en-GB" dirty="0"/>
              <a:t>Make sure the arguments are clear</a:t>
            </a:r>
          </a:p>
          <a:p>
            <a:r>
              <a:rPr lang="en-GB" dirty="0"/>
              <a:t>Included theories / evidence to support your arguments</a:t>
            </a:r>
          </a:p>
          <a:p>
            <a:r>
              <a:rPr lang="en-GB" dirty="0"/>
              <a:t>Check word count - not ‘wasted’ words, under </a:t>
            </a:r>
          </a:p>
          <a:p>
            <a:r>
              <a:rPr lang="en-GB" dirty="0"/>
              <a:t>Check citations, referencing &amp; reference list</a:t>
            </a:r>
          </a:p>
        </p:txBody>
      </p:sp>
    </p:spTree>
    <p:extLst>
      <p:ext uri="{BB962C8B-B14F-4D97-AF65-F5344CB8AC3E}">
        <p14:creationId xmlns:p14="http://schemas.microsoft.com/office/powerpoint/2010/main" val="2024937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Final Draft</a:t>
            </a:r>
          </a:p>
        </p:txBody>
      </p:sp>
      <p:sp>
        <p:nvSpPr>
          <p:cNvPr id="3" name="Content Placeholder 2"/>
          <p:cNvSpPr>
            <a:spLocks noGrp="1"/>
          </p:cNvSpPr>
          <p:nvPr>
            <p:ph idx="1"/>
          </p:nvPr>
        </p:nvSpPr>
        <p:spPr/>
        <p:txBody>
          <a:bodyPr>
            <a:normAutofit/>
          </a:bodyPr>
          <a:lstStyle/>
          <a:p>
            <a:r>
              <a:rPr lang="en-GB" dirty="0"/>
              <a:t>Fine tune your work</a:t>
            </a:r>
          </a:p>
          <a:p>
            <a:endParaRPr lang="en-GB" dirty="0"/>
          </a:p>
          <a:p>
            <a:r>
              <a:rPr lang="en-GB" dirty="0"/>
              <a:t>Proof read (read aloud to check it makes sense or give to others)</a:t>
            </a:r>
          </a:p>
          <a:p>
            <a:endParaRPr lang="en-GB" dirty="0"/>
          </a:p>
          <a:p>
            <a:r>
              <a:rPr lang="en-GB" dirty="0"/>
              <a:t>Keep re drafting until you are happy with your work.</a:t>
            </a:r>
          </a:p>
        </p:txBody>
      </p:sp>
    </p:spTree>
    <p:extLst>
      <p:ext uri="{BB962C8B-B14F-4D97-AF65-F5344CB8AC3E}">
        <p14:creationId xmlns:p14="http://schemas.microsoft.com/office/powerpoint/2010/main" val="37905933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75035"/>
            <a:ext cx="7886700" cy="792993"/>
          </a:xfrm>
        </p:spPr>
        <p:txBody>
          <a:bodyPr>
            <a:normAutofit/>
          </a:bodyPr>
          <a:lstStyle/>
          <a:p>
            <a:r>
              <a:rPr lang="en-US" dirty="0"/>
              <a:t>Academic Writing</a:t>
            </a:r>
          </a:p>
        </p:txBody>
      </p:sp>
      <p:sp>
        <p:nvSpPr>
          <p:cNvPr id="4" name="Content Placeholder 3"/>
          <p:cNvSpPr>
            <a:spLocks noGrp="1"/>
          </p:cNvSpPr>
          <p:nvPr>
            <p:ph idx="1"/>
          </p:nvPr>
        </p:nvSpPr>
        <p:spPr>
          <a:xfrm>
            <a:off x="628650" y="1498862"/>
            <a:ext cx="7886700" cy="3874416"/>
          </a:xfrm>
        </p:spPr>
        <p:txBody>
          <a:bodyPr>
            <a:noAutofit/>
          </a:bodyPr>
          <a:lstStyle/>
          <a:p>
            <a:pPr marL="0" indent="0">
              <a:lnSpc>
                <a:spcPct val="110000"/>
              </a:lnSpc>
              <a:spcBef>
                <a:spcPts val="450"/>
              </a:spcBef>
              <a:spcAft>
                <a:spcPts val="450"/>
              </a:spcAft>
              <a:buNone/>
            </a:pPr>
            <a:endParaRPr lang="en-GB" dirty="0"/>
          </a:p>
          <a:p>
            <a:pPr marL="0" indent="0">
              <a:lnSpc>
                <a:spcPct val="110000"/>
              </a:lnSpc>
              <a:spcBef>
                <a:spcPts val="450"/>
              </a:spcBef>
              <a:spcAft>
                <a:spcPts val="450"/>
              </a:spcAft>
              <a:buNone/>
            </a:pPr>
            <a:r>
              <a:rPr lang="en-GB" dirty="0"/>
              <a:t>In academic writing it is important to:</a:t>
            </a:r>
          </a:p>
          <a:p>
            <a:pPr marL="527175">
              <a:lnSpc>
                <a:spcPct val="120000"/>
              </a:lnSpc>
              <a:spcBef>
                <a:spcPts val="450"/>
              </a:spcBef>
              <a:buClr>
                <a:schemeClr val="accent2"/>
              </a:buClr>
              <a:buFont typeface="Wingdings" charset="2"/>
              <a:buChar char="§"/>
            </a:pPr>
            <a:r>
              <a:rPr lang="en-GB" dirty="0"/>
              <a:t>Use formal English,</a:t>
            </a:r>
          </a:p>
          <a:p>
            <a:pPr marL="527175">
              <a:lnSpc>
                <a:spcPct val="120000"/>
              </a:lnSpc>
              <a:spcBef>
                <a:spcPts val="450"/>
              </a:spcBef>
              <a:buClr>
                <a:schemeClr val="accent2"/>
              </a:buClr>
              <a:buFont typeface="Wingdings" charset="2"/>
              <a:buChar char="§"/>
            </a:pPr>
            <a:r>
              <a:rPr lang="en-GB" dirty="0"/>
              <a:t>Use references,</a:t>
            </a:r>
          </a:p>
          <a:p>
            <a:pPr marL="527175">
              <a:lnSpc>
                <a:spcPct val="120000"/>
              </a:lnSpc>
              <a:spcBef>
                <a:spcPts val="450"/>
              </a:spcBef>
              <a:buClr>
                <a:schemeClr val="accent2"/>
              </a:buClr>
              <a:buFont typeface="Wingdings" charset="2"/>
              <a:buChar char="§"/>
            </a:pPr>
            <a:r>
              <a:rPr lang="en-GB" dirty="0"/>
              <a:t>Have </a:t>
            </a:r>
            <a:r>
              <a:rPr lang="en-GB" b="1" u="sng" dirty="0"/>
              <a:t>evidence</a:t>
            </a:r>
            <a:r>
              <a:rPr lang="en-GB" dirty="0"/>
              <a:t> to support your claims, </a:t>
            </a:r>
          </a:p>
          <a:p>
            <a:pPr marL="527175">
              <a:lnSpc>
                <a:spcPct val="120000"/>
              </a:lnSpc>
              <a:spcBef>
                <a:spcPts val="450"/>
              </a:spcBef>
              <a:buClr>
                <a:schemeClr val="accent2"/>
              </a:buClr>
              <a:buFont typeface="Wingdings" charset="2"/>
              <a:buChar char="§"/>
            </a:pPr>
            <a:r>
              <a:rPr lang="en-GB" dirty="0"/>
              <a:t>Write in the third person. </a:t>
            </a:r>
          </a:p>
          <a:p>
            <a:pPr marL="0" indent="0">
              <a:buNone/>
            </a:pPr>
            <a:endParaRPr lang="en-US" dirty="0"/>
          </a:p>
        </p:txBody>
      </p:sp>
    </p:spTree>
    <p:extLst>
      <p:ext uri="{BB962C8B-B14F-4D97-AF65-F5344CB8AC3E}">
        <p14:creationId xmlns:p14="http://schemas.microsoft.com/office/powerpoint/2010/main" val="11818257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Presentations</a:t>
            </a:r>
          </a:p>
        </p:txBody>
      </p:sp>
      <p:sp>
        <p:nvSpPr>
          <p:cNvPr id="3" name="Content Placeholder 2"/>
          <p:cNvSpPr>
            <a:spLocks noGrp="1"/>
          </p:cNvSpPr>
          <p:nvPr>
            <p:ph idx="1"/>
          </p:nvPr>
        </p:nvSpPr>
        <p:spPr>
          <a:xfrm>
            <a:off x="457200" y="1328738"/>
            <a:ext cx="8229600" cy="4188495"/>
          </a:xfrm>
        </p:spPr>
        <p:txBody>
          <a:bodyPr/>
          <a:lstStyle/>
          <a:p>
            <a:r>
              <a:rPr lang="en-GB" dirty="0"/>
              <a:t>Fear of public speaking is known as GLOSSOPHOBIA</a:t>
            </a:r>
          </a:p>
          <a:p>
            <a:r>
              <a:rPr lang="en-GB" dirty="0"/>
              <a:t>Symptoms include fear, nerves, feeling sick, shaking leg, sweating.</a:t>
            </a:r>
          </a:p>
          <a:p>
            <a:r>
              <a:rPr lang="en-GB" dirty="0"/>
              <a:t>Why? Fight or Flight reaction. Afraid of what people will think or if we forget what to say.</a:t>
            </a:r>
          </a:p>
        </p:txBody>
      </p:sp>
    </p:spTree>
    <p:extLst>
      <p:ext uri="{BB962C8B-B14F-4D97-AF65-F5344CB8AC3E}">
        <p14:creationId xmlns:p14="http://schemas.microsoft.com/office/powerpoint/2010/main" val="30502776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What makes a good presentation?</a:t>
            </a:r>
          </a:p>
        </p:txBody>
      </p:sp>
      <p:sp>
        <p:nvSpPr>
          <p:cNvPr id="3" name="Content Placeholder 2"/>
          <p:cNvSpPr>
            <a:spLocks noGrp="1"/>
          </p:cNvSpPr>
          <p:nvPr>
            <p:ph idx="1"/>
          </p:nvPr>
        </p:nvSpPr>
        <p:spPr/>
        <p:txBody>
          <a:bodyPr>
            <a:normAutofit fontScale="92500" lnSpcReduction="20000"/>
          </a:bodyPr>
          <a:lstStyle/>
          <a:p>
            <a:r>
              <a:rPr lang="en-GB" b="1" dirty="0"/>
              <a:t>Visual, </a:t>
            </a:r>
          </a:p>
          <a:p>
            <a:endParaRPr lang="en-GB" b="1" dirty="0"/>
          </a:p>
          <a:p>
            <a:r>
              <a:rPr lang="en-GB" b="1" dirty="0"/>
              <a:t>Auditory, </a:t>
            </a:r>
          </a:p>
          <a:p>
            <a:endParaRPr lang="en-GB" b="1" dirty="0"/>
          </a:p>
          <a:p>
            <a:r>
              <a:rPr lang="en-GB" b="1" dirty="0"/>
              <a:t>Kinaesthetic (being Involved),</a:t>
            </a:r>
          </a:p>
          <a:p>
            <a:endParaRPr lang="en-GB" b="1" dirty="0"/>
          </a:p>
          <a:p>
            <a:r>
              <a:rPr lang="en-GB" b="1" dirty="0"/>
              <a:t>Tactile (use writing/drawing to aid memory – doing).</a:t>
            </a:r>
          </a:p>
          <a:p>
            <a:endParaRPr lang="en-GB" dirty="0"/>
          </a:p>
        </p:txBody>
      </p:sp>
    </p:spTree>
    <p:extLst>
      <p:ext uri="{BB962C8B-B14F-4D97-AF65-F5344CB8AC3E}">
        <p14:creationId xmlns:p14="http://schemas.microsoft.com/office/powerpoint/2010/main" val="12096409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11237"/>
          </a:xfrm>
        </p:spPr>
        <p:txBody>
          <a:bodyPr/>
          <a:lstStyle/>
          <a:p>
            <a:r>
              <a:rPr lang="en-GB" dirty="0"/>
              <a:t>Good Presentations</a:t>
            </a:r>
          </a:p>
        </p:txBody>
      </p:sp>
      <p:sp>
        <p:nvSpPr>
          <p:cNvPr id="3" name="Content Placeholder 2"/>
          <p:cNvSpPr>
            <a:spLocks noGrp="1"/>
          </p:cNvSpPr>
          <p:nvPr>
            <p:ph idx="1"/>
          </p:nvPr>
        </p:nvSpPr>
        <p:spPr>
          <a:xfrm>
            <a:off x="457200" y="1371600"/>
            <a:ext cx="8229600" cy="4029075"/>
          </a:xfrm>
        </p:spPr>
        <p:txBody>
          <a:bodyPr>
            <a:normAutofit fontScale="85000" lnSpcReduction="10000"/>
          </a:bodyPr>
          <a:lstStyle/>
          <a:p>
            <a:r>
              <a:rPr lang="en-GB" sz="4200" dirty="0"/>
              <a:t>Focused presentations consider:</a:t>
            </a:r>
          </a:p>
          <a:p>
            <a:pPr lvl="1"/>
            <a:r>
              <a:rPr lang="en-GB" sz="4200" dirty="0"/>
              <a:t>The audience – who are they and what do you want them to know?</a:t>
            </a:r>
          </a:p>
          <a:p>
            <a:pPr lvl="1"/>
            <a:r>
              <a:rPr lang="en-GB" sz="4200" dirty="0"/>
              <a:t>Pitch – don’t assume too much or too little knowledge</a:t>
            </a:r>
          </a:p>
          <a:p>
            <a:pPr lvl="1"/>
            <a:r>
              <a:rPr lang="en-GB" sz="4200" dirty="0"/>
              <a:t>Simplicity – make sure your message is clear</a:t>
            </a:r>
          </a:p>
          <a:p>
            <a:endParaRPr lang="en-GB" dirty="0"/>
          </a:p>
        </p:txBody>
      </p:sp>
    </p:spTree>
    <p:extLst>
      <p:ext uri="{BB962C8B-B14F-4D97-AF65-F5344CB8AC3E}">
        <p14:creationId xmlns:p14="http://schemas.microsoft.com/office/powerpoint/2010/main" val="1037760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Presenting</a:t>
            </a:r>
          </a:p>
        </p:txBody>
      </p:sp>
      <p:sp>
        <p:nvSpPr>
          <p:cNvPr id="3" name="Content Placeholder 2"/>
          <p:cNvSpPr>
            <a:spLocks noGrp="1"/>
          </p:cNvSpPr>
          <p:nvPr>
            <p:ph idx="1"/>
          </p:nvPr>
        </p:nvSpPr>
        <p:spPr>
          <a:xfrm>
            <a:off x="457200" y="1443039"/>
            <a:ext cx="8229600" cy="4057650"/>
          </a:xfrm>
        </p:spPr>
        <p:txBody>
          <a:bodyPr/>
          <a:lstStyle/>
          <a:p>
            <a:pPr marL="438912" lvl="1" indent="-320040">
              <a:spcBef>
                <a:spcPts val="0"/>
              </a:spcBef>
              <a:buClr>
                <a:schemeClr val="accent1"/>
              </a:buClr>
              <a:buSzPct val="80000"/>
              <a:buFont typeface="Wingdings 2"/>
              <a:buChar char=""/>
            </a:pPr>
            <a:r>
              <a:rPr lang="en-GB" sz="3600" dirty="0"/>
              <a:t>Structured presentations observe the three step rule:</a:t>
            </a:r>
          </a:p>
          <a:p>
            <a:pPr lvl="1"/>
            <a:r>
              <a:rPr lang="en-GB" sz="3600" dirty="0"/>
              <a:t>Introduction: introduce yourself and say what you’re going to say</a:t>
            </a:r>
          </a:p>
          <a:p>
            <a:pPr lvl="1">
              <a:defRPr/>
            </a:pPr>
            <a:r>
              <a:rPr lang="en-GB" sz="3600" dirty="0"/>
              <a:t>Body: Say it</a:t>
            </a:r>
          </a:p>
          <a:p>
            <a:pPr lvl="1">
              <a:defRPr/>
            </a:pPr>
            <a:r>
              <a:rPr lang="en-GB" sz="3600" dirty="0"/>
              <a:t>Summary: Say what you’ve said</a:t>
            </a:r>
          </a:p>
          <a:p>
            <a:endParaRPr lang="en-GB" dirty="0"/>
          </a:p>
        </p:txBody>
      </p:sp>
    </p:spTree>
    <p:extLst>
      <p:ext uri="{BB962C8B-B14F-4D97-AF65-F5344CB8AC3E}">
        <p14:creationId xmlns:p14="http://schemas.microsoft.com/office/powerpoint/2010/main" val="8803367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Presenting</a:t>
            </a:r>
          </a:p>
        </p:txBody>
      </p:sp>
      <p:sp>
        <p:nvSpPr>
          <p:cNvPr id="3" name="Content Placeholder 2"/>
          <p:cNvSpPr>
            <a:spLocks noGrp="1"/>
          </p:cNvSpPr>
          <p:nvPr>
            <p:ph idx="1"/>
          </p:nvPr>
        </p:nvSpPr>
        <p:spPr/>
        <p:txBody>
          <a:bodyPr>
            <a:normAutofit fontScale="92500" lnSpcReduction="10000"/>
          </a:bodyPr>
          <a:lstStyle/>
          <a:p>
            <a:r>
              <a:rPr lang="en-GB" sz="4400" dirty="0"/>
              <a:t>Additional points:</a:t>
            </a:r>
          </a:p>
          <a:p>
            <a:pPr lvl="1"/>
            <a:r>
              <a:rPr lang="en-GB" sz="4000" dirty="0"/>
              <a:t>Focus on relevant information </a:t>
            </a:r>
          </a:p>
          <a:p>
            <a:pPr lvl="1"/>
            <a:r>
              <a:rPr lang="en-GB" sz="4000" dirty="0"/>
              <a:t>Choose good graphics/pictures</a:t>
            </a:r>
          </a:p>
          <a:p>
            <a:pPr lvl="1"/>
            <a:r>
              <a:rPr lang="en-GB" sz="4000" dirty="0"/>
              <a:t>Proof read – check for errors</a:t>
            </a:r>
          </a:p>
          <a:p>
            <a:pPr lvl="1"/>
            <a:r>
              <a:rPr lang="en-GB" sz="4000" dirty="0"/>
              <a:t>Practice – always rehearse</a:t>
            </a:r>
          </a:p>
          <a:p>
            <a:pPr lvl="1"/>
            <a:r>
              <a:rPr lang="en-GB" sz="4000" dirty="0"/>
              <a:t>Keep to time</a:t>
            </a:r>
          </a:p>
          <a:p>
            <a:endParaRPr lang="en-GB" dirty="0"/>
          </a:p>
        </p:txBody>
      </p:sp>
    </p:spTree>
    <p:extLst>
      <p:ext uri="{BB962C8B-B14F-4D97-AF65-F5344CB8AC3E}">
        <p14:creationId xmlns:p14="http://schemas.microsoft.com/office/powerpoint/2010/main" val="3994969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Presenting</a:t>
            </a:r>
          </a:p>
        </p:txBody>
      </p:sp>
      <p:sp>
        <p:nvSpPr>
          <p:cNvPr id="3" name="Content Placeholder 2"/>
          <p:cNvSpPr>
            <a:spLocks noGrp="1"/>
          </p:cNvSpPr>
          <p:nvPr>
            <p:ph idx="1"/>
          </p:nvPr>
        </p:nvSpPr>
        <p:spPr>
          <a:xfrm>
            <a:off x="457200" y="1314450"/>
            <a:ext cx="8229600" cy="4202783"/>
          </a:xfrm>
        </p:spPr>
        <p:txBody>
          <a:bodyPr>
            <a:normAutofit fontScale="92500" lnSpcReduction="20000"/>
          </a:bodyPr>
          <a:lstStyle/>
          <a:p>
            <a:r>
              <a:rPr lang="en-GB" sz="4400" dirty="0"/>
              <a:t>Additional points:</a:t>
            </a:r>
          </a:p>
          <a:p>
            <a:pPr lvl="1"/>
            <a:r>
              <a:rPr lang="en-GB" sz="4400" dirty="0"/>
              <a:t>Smile and don’t be afraid to use some humour</a:t>
            </a:r>
          </a:p>
          <a:p>
            <a:pPr lvl="1"/>
            <a:r>
              <a:rPr lang="en-GB" sz="4400" dirty="0"/>
              <a:t>Try not to read everything</a:t>
            </a:r>
          </a:p>
          <a:p>
            <a:pPr lvl="1"/>
            <a:r>
              <a:rPr lang="en-GB" sz="4400" dirty="0"/>
              <a:t>Make eye contact </a:t>
            </a:r>
          </a:p>
          <a:p>
            <a:pPr lvl="1"/>
            <a:r>
              <a:rPr lang="en-GB" sz="4400" dirty="0"/>
              <a:t>Try to look confident – even if you don’t feel it.</a:t>
            </a:r>
          </a:p>
          <a:p>
            <a:endParaRPr lang="en-GB" dirty="0"/>
          </a:p>
        </p:txBody>
      </p:sp>
    </p:spTree>
    <p:extLst>
      <p:ext uri="{BB962C8B-B14F-4D97-AF65-F5344CB8AC3E}">
        <p14:creationId xmlns:p14="http://schemas.microsoft.com/office/powerpoint/2010/main" val="327598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 can go wrong!</a:t>
            </a:r>
          </a:p>
        </p:txBody>
      </p:sp>
      <p:sp>
        <p:nvSpPr>
          <p:cNvPr id="3" name="Content Placeholder 2"/>
          <p:cNvSpPr>
            <a:spLocks noGrp="1"/>
          </p:cNvSpPr>
          <p:nvPr>
            <p:ph idx="1"/>
          </p:nvPr>
        </p:nvSpPr>
        <p:spPr>
          <a:xfrm>
            <a:off x="457200" y="1600201"/>
            <a:ext cx="8229600" cy="3686174"/>
          </a:xfrm>
        </p:spPr>
        <p:txBody>
          <a:bodyPr/>
          <a:lstStyle/>
          <a:p>
            <a:pPr lvl="1"/>
            <a:r>
              <a:rPr lang="en-GB" sz="4000" dirty="0"/>
              <a:t>Back-up your work</a:t>
            </a:r>
          </a:p>
          <a:p>
            <a:pPr lvl="1"/>
            <a:r>
              <a:rPr lang="en-GB" sz="4000" dirty="0"/>
              <a:t>Ensure equipment works</a:t>
            </a:r>
          </a:p>
          <a:p>
            <a:pPr lvl="1"/>
            <a:r>
              <a:rPr lang="en-GB" sz="4000" dirty="0"/>
              <a:t>Expect the unexpected</a:t>
            </a:r>
          </a:p>
          <a:p>
            <a:pPr lvl="1"/>
            <a:r>
              <a:rPr lang="en-GB" sz="4000" dirty="0"/>
              <a:t>Don’t panic! </a:t>
            </a:r>
          </a:p>
          <a:p>
            <a:endParaRPr lang="en-GB" dirty="0"/>
          </a:p>
        </p:txBody>
      </p:sp>
    </p:spTree>
    <p:extLst>
      <p:ext uri="{BB962C8B-B14F-4D97-AF65-F5344CB8AC3E}">
        <p14:creationId xmlns:p14="http://schemas.microsoft.com/office/powerpoint/2010/main" val="12656525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295" y="482599"/>
            <a:ext cx="8229600" cy="2523067"/>
          </a:xfrm>
        </p:spPr>
        <p:txBody>
          <a:bodyPr>
            <a:normAutofit fontScale="90000"/>
          </a:bodyPr>
          <a:lstStyle/>
          <a:p>
            <a:r>
              <a:rPr lang="en-GB" altLang="zh-CN" b="1" dirty="0">
                <a:solidFill>
                  <a:srgbClr val="FFCC00"/>
                </a:solidFill>
                <a:latin typeface="Verdana" pitchFamily="34" charset="0"/>
                <a:ea typeface="宋体" charset="-122"/>
              </a:rPr>
              <a:t/>
            </a:r>
            <a:br>
              <a:rPr lang="en-GB" altLang="zh-CN" b="1" dirty="0">
                <a:solidFill>
                  <a:srgbClr val="FFCC00"/>
                </a:solidFill>
                <a:latin typeface="Verdana" pitchFamily="34" charset="0"/>
                <a:ea typeface="宋体" charset="-122"/>
              </a:rPr>
            </a:br>
            <a:r>
              <a:rPr lang="en-GB" altLang="zh-CN" b="1" dirty="0">
                <a:solidFill>
                  <a:srgbClr val="FFCC00"/>
                </a:solidFill>
                <a:latin typeface="Verdana" pitchFamily="34" charset="0"/>
                <a:ea typeface="宋体" charset="-122"/>
              </a:rPr>
              <a:t>What gets good marks?</a:t>
            </a:r>
            <a:br>
              <a:rPr lang="en-GB" altLang="zh-CN" b="1" dirty="0">
                <a:solidFill>
                  <a:srgbClr val="FFCC00"/>
                </a:solidFill>
                <a:latin typeface="Verdana" pitchFamily="34" charset="0"/>
                <a:ea typeface="宋体" charset="-122"/>
              </a:rPr>
            </a:br>
            <a:r>
              <a:rPr lang="en-GB" altLang="zh-CN" b="1" dirty="0">
                <a:solidFill>
                  <a:srgbClr val="FFCC00"/>
                </a:solidFill>
                <a:latin typeface="Verdana" pitchFamily="34" charset="0"/>
                <a:ea typeface="宋体" charset="-122"/>
              </a:rPr>
              <a:t>What are we looking for?</a:t>
            </a:r>
            <a:br>
              <a:rPr lang="en-GB" altLang="zh-CN" b="1" dirty="0">
                <a:solidFill>
                  <a:srgbClr val="FFCC00"/>
                </a:solidFill>
                <a:latin typeface="Verdana" pitchFamily="34" charset="0"/>
                <a:ea typeface="宋体" charset="-122"/>
              </a:rPr>
            </a:br>
            <a:endParaRPr lang="en-GB" dirty="0"/>
          </a:p>
        </p:txBody>
      </p:sp>
      <p:pic>
        <p:nvPicPr>
          <p:cNvPr id="4" name="Content Placeholder 3"/>
          <p:cNvPicPr>
            <a:picLocks noGrp="1" noChangeAspect="1"/>
          </p:cNvPicPr>
          <p:nvPr>
            <p:ph idx="1"/>
          </p:nvPr>
        </p:nvPicPr>
        <p:blipFill>
          <a:blip r:embed="rId2"/>
          <a:stretch>
            <a:fillRect/>
          </a:stretch>
        </p:blipFill>
        <p:spPr>
          <a:xfrm>
            <a:off x="7073370" y="3333485"/>
            <a:ext cx="2143125" cy="2143125"/>
          </a:xfrm>
          <a:prstGeom prst="rect">
            <a:avLst/>
          </a:prstGeom>
        </p:spPr>
      </p:pic>
    </p:spTree>
    <p:extLst>
      <p:ext uri="{BB962C8B-B14F-4D97-AF65-F5344CB8AC3E}">
        <p14:creationId xmlns:p14="http://schemas.microsoft.com/office/powerpoint/2010/main" val="6420286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825991"/>
          </a:xfrm>
        </p:spPr>
        <p:txBody>
          <a:bodyPr>
            <a:normAutofit/>
          </a:bodyPr>
          <a:lstStyle/>
          <a:p>
            <a:r>
              <a:rPr lang="en-GB" altLang="zh-CN" sz="3800" dirty="0">
                <a:latin typeface="Verdana" pitchFamily="34" charset="0"/>
                <a:ea typeface="宋体" charset="-122"/>
              </a:rPr>
              <a:t>What gets good marks:</a:t>
            </a:r>
            <a:endParaRPr lang="en-US" sz="3800" dirty="0">
              <a:latin typeface="Verdana" pitchFamily="34" charset="0"/>
            </a:endParaRPr>
          </a:p>
        </p:txBody>
      </p:sp>
      <p:sp>
        <p:nvSpPr>
          <p:cNvPr id="2" name="Content Placeholder 1"/>
          <p:cNvSpPr>
            <a:spLocks noGrp="1"/>
          </p:cNvSpPr>
          <p:nvPr>
            <p:ph idx="1"/>
          </p:nvPr>
        </p:nvSpPr>
        <p:spPr>
          <a:xfrm>
            <a:off x="585787" y="1100629"/>
            <a:ext cx="8020646" cy="4309571"/>
          </a:xfrm>
        </p:spPr>
        <p:txBody>
          <a:bodyPr>
            <a:normAutofit fontScale="92500" lnSpcReduction="20000"/>
          </a:bodyPr>
          <a:lstStyle/>
          <a:p>
            <a:pPr>
              <a:buNone/>
            </a:pPr>
            <a:r>
              <a:rPr lang="en-GB" altLang="zh-CN" sz="4300" b="1" u="sng" dirty="0">
                <a:solidFill>
                  <a:srgbClr val="FFCC00"/>
                </a:solidFill>
                <a:latin typeface="Verdana" pitchFamily="34" charset="0"/>
                <a:ea typeface="宋体" charset="-122"/>
              </a:rPr>
              <a:t>Low Marks :</a:t>
            </a:r>
          </a:p>
          <a:p>
            <a:pPr>
              <a:buNone/>
            </a:pPr>
            <a:endParaRPr lang="en-GB" altLang="zh-CN" sz="4300" b="1" u="sng" dirty="0">
              <a:solidFill>
                <a:srgbClr val="FFCC00"/>
              </a:solidFill>
              <a:latin typeface="Verdana" pitchFamily="34" charset="0"/>
              <a:ea typeface="宋体" charset="-122"/>
            </a:endParaRPr>
          </a:p>
          <a:p>
            <a:pPr marL="0" indent="0">
              <a:buNone/>
            </a:pPr>
            <a:r>
              <a:rPr lang="en-GB" altLang="zh-CN" sz="2800" dirty="0">
                <a:latin typeface="Verdana" pitchFamily="34" charset="0"/>
                <a:ea typeface="宋体" charset="-122"/>
              </a:rPr>
              <a:t>	Found in essays/reports which:</a:t>
            </a:r>
          </a:p>
          <a:p>
            <a:pPr>
              <a:buNone/>
            </a:pPr>
            <a:endParaRPr lang="en-GB" altLang="zh-CN" sz="2800" dirty="0">
              <a:latin typeface="Verdana" pitchFamily="34" charset="0"/>
              <a:ea typeface="宋体" charset="-122"/>
            </a:endParaRPr>
          </a:p>
          <a:p>
            <a:pPr lvl="3">
              <a:buFont typeface="Arial" pitchFamily="34" charset="0"/>
              <a:buChar char="•"/>
            </a:pPr>
            <a:r>
              <a:rPr lang="en-GB" altLang="zh-CN" sz="2800" dirty="0">
                <a:latin typeface="Verdana" pitchFamily="34" charset="0"/>
                <a:ea typeface="宋体" charset="-122"/>
              </a:rPr>
              <a:t>Have a weak structure.</a:t>
            </a:r>
          </a:p>
          <a:p>
            <a:pPr lvl="3">
              <a:buFont typeface="Arial" pitchFamily="34" charset="0"/>
              <a:buChar char="•"/>
            </a:pPr>
            <a:r>
              <a:rPr lang="en-GB" altLang="zh-CN" sz="2800" dirty="0">
                <a:latin typeface="Verdana" pitchFamily="34" charset="0"/>
                <a:ea typeface="宋体" charset="-122"/>
              </a:rPr>
              <a:t>Show little research, thought or reflection.</a:t>
            </a:r>
          </a:p>
          <a:p>
            <a:pPr lvl="3">
              <a:buFont typeface="Arial" pitchFamily="34" charset="0"/>
              <a:buChar char="•"/>
            </a:pPr>
            <a:r>
              <a:rPr lang="en-GB" altLang="zh-CN" sz="2800" dirty="0">
                <a:latin typeface="Verdana" pitchFamily="34" charset="0"/>
                <a:ea typeface="宋体" charset="-122"/>
              </a:rPr>
              <a:t>Are descriptive with no analysis or argument</a:t>
            </a:r>
          </a:p>
          <a:p>
            <a:pPr lvl="3">
              <a:buFont typeface="Arial" pitchFamily="34" charset="0"/>
              <a:buChar char="•"/>
            </a:pPr>
            <a:r>
              <a:rPr lang="en-GB" altLang="zh-CN" sz="2800" dirty="0">
                <a:latin typeface="Verdana" pitchFamily="34" charset="0"/>
                <a:ea typeface="宋体" charset="-122"/>
              </a:rPr>
              <a:t>Consider only one point of view.</a:t>
            </a:r>
          </a:p>
          <a:p>
            <a:endParaRPr lang="en-US" dirty="0"/>
          </a:p>
        </p:txBody>
      </p:sp>
      <p:pic>
        <p:nvPicPr>
          <p:cNvPr id="4" name="Picture 4" descr="MCj04244800000[1]"/>
          <p:cNvPicPr>
            <a:picLocks noChangeAspect="1" noChangeArrowheads="1"/>
          </p:cNvPicPr>
          <p:nvPr/>
        </p:nvPicPr>
        <p:blipFill>
          <a:blip r:embed="rId3" cstate="print"/>
          <a:srcRect/>
          <a:stretch>
            <a:fillRect/>
          </a:stretch>
        </p:blipFill>
        <p:spPr bwMode="auto">
          <a:xfrm>
            <a:off x="7481292" y="485775"/>
            <a:ext cx="1125141" cy="1582738"/>
          </a:xfrm>
          <a:prstGeom prst="rect">
            <a:avLst/>
          </a:prstGeom>
          <a:noFill/>
          <a:ln w="9525">
            <a:noFill/>
            <a:miter lim="800000"/>
            <a:headEnd/>
            <a:tailEnd/>
          </a:ln>
        </p:spPr>
      </p:pic>
    </p:spTree>
    <p:extLst>
      <p:ext uri="{BB962C8B-B14F-4D97-AF65-F5344CB8AC3E}">
        <p14:creationId xmlns:p14="http://schemas.microsoft.com/office/powerpoint/2010/main" val="233807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altLang="zh-CN" sz="3800" dirty="0">
                <a:latin typeface="Verdana" pitchFamily="34" charset="0"/>
                <a:ea typeface="宋体" charset="-122"/>
              </a:rPr>
              <a:t>What gets good marks:</a:t>
            </a:r>
            <a:endParaRPr lang="en-US" sz="3800" dirty="0">
              <a:latin typeface="Verdana" pitchFamily="34" charset="0"/>
            </a:endParaRPr>
          </a:p>
        </p:txBody>
      </p:sp>
      <p:sp>
        <p:nvSpPr>
          <p:cNvPr id="2" name="Content Placeholder 1"/>
          <p:cNvSpPr>
            <a:spLocks noGrp="1"/>
          </p:cNvSpPr>
          <p:nvPr>
            <p:ph idx="1"/>
          </p:nvPr>
        </p:nvSpPr>
        <p:spPr>
          <a:xfrm>
            <a:off x="457200" y="1133475"/>
            <a:ext cx="8229600" cy="4533900"/>
          </a:xfrm>
        </p:spPr>
        <p:txBody>
          <a:bodyPr>
            <a:normAutofit fontScale="92500" lnSpcReduction="10000"/>
          </a:bodyPr>
          <a:lstStyle/>
          <a:p>
            <a:pPr>
              <a:buNone/>
            </a:pPr>
            <a:r>
              <a:rPr lang="en-GB" altLang="zh-CN" sz="4300" b="1" u="sng" dirty="0">
                <a:solidFill>
                  <a:srgbClr val="FFCC00"/>
                </a:solidFill>
                <a:latin typeface="Verdana" pitchFamily="34" charset="0"/>
                <a:ea typeface="宋体" charset="-122"/>
              </a:rPr>
              <a:t>Better Marks: </a:t>
            </a:r>
          </a:p>
          <a:p>
            <a:pPr>
              <a:buNone/>
            </a:pPr>
            <a:endParaRPr lang="en-GB" altLang="zh-CN" sz="1200" dirty="0">
              <a:solidFill>
                <a:schemeClr val="tx2"/>
              </a:solidFill>
              <a:latin typeface="Verdana" pitchFamily="34" charset="0"/>
              <a:ea typeface="宋体" charset="-122"/>
            </a:endParaRPr>
          </a:p>
          <a:p>
            <a:pPr marL="0" indent="0">
              <a:buNone/>
            </a:pPr>
            <a:r>
              <a:rPr lang="en-GB" altLang="zh-CN" sz="2400" dirty="0">
                <a:latin typeface="Verdana" pitchFamily="34" charset="0"/>
                <a:ea typeface="宋体" charset="-122"/>
              </a:rPr>
              <a:t>Are awarded for essays/reports which:</a:t>
            </a:r>
          </a:p>
          <a:p>
            <a:pPr>
              <a:buNone/>
            </a:pPr>
            <a:endParaRPr lang="en-GB" altLang="zh-CN" sz="2400" dirty="0">
              <a:latin typeface="Verdana" pitchFamily="34" charset="0"/>
              <a:ea typeface="宋体" charset="-122"/>
            </a:endParaRPr>
          </a:p>
          <a:p>
            <a:pPr lvl="3">
              <a:buFont typeface="Arial" pitchFamily="34" charset="0"/>
              <a:buChar char="•"/>
            </a:pPr>
            <a:r>
              <a:rPr lang="en-GB" altLang="zh-CN" sz="2400" dirty="0">
                <a:latin typeface="Verdana" pitchFamily="34" charset="0"/>
                <a:ea typeface="宋体" charset="-122"/>
              </a:rPr>
              <a:t>Show an understanding of the main issues</a:t>
            </a:r>
          </a:p>
          <a:p>
            <a:pPr lvl="3">
              <a:buFont typeface="Arial" pitchFamily="34" charset="0"/>
              <a:buChar char="•"/>
            </a:pPr>
            <a:r>
              <a:rPr lang="en-GB" altLang="zh-CN" sz="2400" dirty="0">
                <a:latin typeface="Verdana" pitchFamily="34" charset="0"/>
                <a:ea typeface="宋体" charset="-122"/>
              </a:rPr>
              <a:t>Answer the set question</a:t>
            </a:r>
          </a:p>
          <a:p>
            <a:pPr lvl="3">
              <a:buFont typeface="Arial" pitchFamily="34" charset="0"/>
              <a:buChar char="•"/>
            </a:pPr>
            <a:r>
              <a:rPr lang="en-GB" altLang="zh-CN" sz="2400" dirty="0">
                <a:latin typeface="Verdana" pitchFamily="34" charset="0"/>
                <a:ea typeface="宋体" charset="-122"/>
              </a:rPr>
              <a:t>Develop an argument or point of view</a:t>
            </a:r>
          </a:p>
          <a:p>
            <a:pPr lvl="3">
              <a:buFont typeface="Arial" pitchFamily="34" charset="0"/>
              <a:buChar char="•"/>
            </a:pPr>
            <a:r>
              <a:rPr lang="en-GB" altLang="zh-CN" sz="2400" dirty="0">
                <a:latin typeface="Verdana" pitchFamily="34" charset="0"/>
                <a:ea typeface="宋体" charset="-122"/>
              </a:rPr>
              <a:t>Draw conclusions</a:t>
            </a:r>
          </a:p>
          <a:p>
            <a:pPr lvl="3">
              <a:buFont typeface="Arial" pitchFamily="34" charset="0"/>
              <a:buChar char="•"/>
            </a:pPr>
            <a:r>
              <a:rPr lang="en-GB" altLang="zh-CN" sz="2400" dirty="0">
                <a:latin typeface="Verdana" pitchFamily="34" charset="0"/>
                <a:ea typeface="宋体" charset="-122"/>
              </a:rPr>
              <a:t>Reveal some thought and reflection</a:t>
            </a:r>
          </a:p>
          <a:p>
            <a:pPr lvl="3">
              <a:buFont typeface="Arial" pitchFamily="34" charset="0"/>
              <a:buChar char="•"/>
            </a:pPr>
            <a:r>
              <a:rPr lang="en-GB" altLang="zh-CN" sz="2400" dirty="0">
                <a:latin typeface="Verdana" pitchFamily="34" charset="0"/>
                <a:ea typeface="宋体" charset="-122"/>
              </a:rPr>
              <a:t>Organise information into a structure</a:t>
            </a:r>
          </a:p>
          <a:p>
            <a:pPr lvl="3">
              <a:buFont typeface="Arial" pitchFamily="34" charset="0"/>
              <a:buChar char="•"/>
            </a:pPr>
            <a:r>
              <a:rPr lang="en-GB" altLang="zh-CN" sz="2400" dirty="0">
                <a:latin typeface="Verdana" pitchFamily="34" charset="0"/>
                <a:ea typeface="宋体" charset="-122"/>
              </a:rPr>
              <a:t>Give evidence to support main arguments and points of view.</a:t>
            </a:r>
          </a:p>
          <a:p>
            <a:endParaRPr lang="en-US" dirty="0"/>
          </a:p>
        </p:txBody>
      </p:sp>
      <p:pic>
        <p:nvPicPr>
          <p:cNvPr id="5" name="Picture 4" descr="MCj04244700000[1]"/>
          <p:cNvPicPr>
            <a:picLocks noChangeAspect="1" noChangeArrowheads="1"/>
          </p:cNvPicPr>
          <p:nvPr/>
        </p:nvPicPr>
        <p:blipFill>
          <a:blip r:embed="rId3" cstate="print"/>
          <a:srcRect/>
          <a:stretch>
            <a:fillRect/>
          </a:stretch>
        </p:blipFill>
        <p:spPr bwMode="auto">
          <a:xfrm>
            <a:off x="7245952" y="700176"/>
            <a:ext cx="1440848" cy="1800051"/>
          </a:xfrm>
          <a:prstGeom prst="rect">
            <a:avLst/>
          </a:prstGeom>
          <a:noFill/>
          <a:ln w="9525">
            <a:noFill/>
            <a:miter lim="800000"/>
            <a:headEnd/>
            <a:tailEnd/>
          </a:ln>
        </p:spPr>
      </p:pic>
    </p:spTree>
    <p:extLst>
      <p:ext uri="{BB962C8B-B14F-4D97-AF65-F5344CB8AC3E}">
        <p14:creationId xmlns:p14="http://schemas.microsoft.com/office/powerpoint/2010/main" val="351839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altLang="zh-CN" sz="3800" dirty="0">
                <a:latin typeface="Verdana" pitchFamily="34" charset="0"/>
                <a:ea typeface="宋体" charset="-122"/>
              </a:rPr>
              <a:t>What gets good marks:</a:t>
            </a:r>
            <a:endParaRPr lang="en-US" sz="3800" dirty="0">
              <a:latin typeface="Verdana" pitchFamily="34" charset="0"/>
            </a:endParaRPr>
          </a:p>
        </p:txBody>
      </p:sp>
      <p:sp>
        <p:nvSpPr>
          <p:cNvPr id="2" name="Content Placeholder 1"/>
          <p:cNvSpPr>
            <a:spLocks noGrp="1"/>
          </p:cNvSpPr>
          <p:nvPr>
            <p:ph idx="1"/>
          </p:nvPr>
        </p:nvSpPr>
        <p:spPr/>
        <p:txBody>
          <a:bodyPr>
            <a:normAutofit/>
          </a:bodyPr>
          <a:lstStyle/>
          <a:p>
            <a:pPr>
              <a:buNone/>
            </a:pPr>
            <a:r>
              <a:rPr lang="en-GB" altLang="zh-CN" sz="4300" b="1" u="sng" dirty="0">
                <a:solidFill>
                  <a:srgbClr val="FFCC00"/>
                </a:solidFill>
                <a:latin typeface="Verdana" pitchFamily="34" charset="0"/>
                <a:ea typeface="宋体" charset="-122"/>
              </a:rPr>
              <a:t>High Marks</a:t>
            </a:r>
          </a:p>
          <a:p>
            <a:pPr>
              <a:buNone/>
            </a:pPr>
            <a:endParaRPr lang="en-GB" altLang="zh-CN" sz="1200" dirty="0">
              <a:solidFill>
                <a:schemeClr val="tx2"/>
              </a:solidFill>
              <a:latin typeface="Verdana" pitchFamily="34" charset="0"/>
              <a:ea typeface="宋体" charset="-122"/>
            </a:endParaRPr>
          </a:p>
          <a:p>
            <a:pPr marL="0" indent="0">
              <a:buNone/>
            </a:pPr>
            <a:r>
              <a:rPr lang="en-GB" altLang="zh-CN" sz="2000" dirty="0">
                <a:latin typeface="Verdana" pitchFamily="34" charset="0"/>
                <a:ea typeface="宋体" charset="-122"/>
              </a:rPr>
              <a:t>Higher marks are given for work which includes all of the points listed in ‘better marks’ and:</a:t>
            </a:r>
          </a:p>
          <a:p>
            <a:pPr>
              <a:buNone/>
            </a:pPr>
            <a:endParaRPr lang="en-GB" altLang="zh-CN" sz="2000" dirty="0">
              <a:latin typeface="Verdana" pitchFamily="34" charset="0"/>
              <a:ea typeface="宋体" charset="-122"/>
            </a:endParaRPr>
          </a:p>
          <a:p>
            <a:pPr lvl="3">
              <a:buFont typeface="Arial" pitchFamily="34" charset="0"/>
              <a:buChar char="•"/>
            </a:pPr>
            <a:r>
              <a:rPr lang="en-GB" altLang="zh-CN" dirty="0">
                <a:latin typeface="Verdana" pitchFamily="34" charset="0"/>
                <a:ea typeface="宋体" charset="-122"/>
              </a:rPr>
              <a:t>Reveals a good understanding of why the topic is significant, in relation to underlying issues and concerns.</a:t>
            </a:r>
          </a:p>
          <a:p>
            <a:pPr lvl="3">
              <a:buFont typeface="Arial" pitchFamily="34" charset="0"/>
              <a:buChar char="•"/>
            </a:pPr>
            <a:r>
              <a:rPr lang="en-GB" altLang="zh-CN" dirty="0">
                <a:latin typeface="Verdana" pitchFamily="34" charset="0"/>
                <a:ea typeface="宋体" charset="-122"/>
              </a:rPr>
              <a:t>Reveals understanding of how the topic relates to broader issues.</a:t>
            </a:r>
          </a:p>
          <a:p>
            <a:endParaRPr lang="en-US" dirty="0"/>
          </a:p>
        </p:txBody>
      </p:sp>
      <p:pic>
        <p:nvPicPr>
          <p:cNvPr id="6" name="Picture 4" descr="MCj04244660000[1]"/>
          <p:cNvPicPr>
            <a:picLocks noChangeAspect="1" noChangeArrowheads="1"/>
          </p:cNvPicPr>
          <p:nvPr/>
        </p:nvPicPr>
        <p:blipFill>
          <a:blip r:embed="rId3" cstate="print"/>
          <a:srcRect/>
          <a:stretch>
            <a:fillRect/>
          </a:stretch>
        </p:blipFill>
        <p:spPr bwMode="auto">
          <a:xfrm>
            <a:off x="7336632" y="643732"/>
            <a:ext cx="1350169" cy="1547812"/>
          </a:xfrm>
          <a:prstGeom prst="rect">
            <a:avLst/>
          </a:prstGeom>
          <a:noFill/>
          <a:ln w="9525">
            <a:noFill/>
            <a:miter lim="800000"/>
            <a:headEnd/>
            <a:tailEnd/>
          </a:ln>
        </p:spPr>
      </p:pic>
    </p:spTree>
    <p:extLst>
      <p:ext uri="{BB962C8B-B14F-4D97-AF65-F5344CB8AC3E}">
        <p14:creationId xmlns:p14="http://schemas.microsoft.com/office/powerpoint/2010/main" val="23802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F51FC-ABE9-47A0-BBF7-4D9287A5287D}"/>
              </a:ext>
            </a:extLst>
          </p:cNvPr>
          <p:cNvSpPr>
            <a:spLocks noGrp="1"/>
          </p:cNvSpPr>
          <p:nvPr>
            <p:ph type="title"/>
          </p:nvPr>
        </p:nvSpPr>
        <p:spPr>
          <a:xfrm>
            <a:off x="457200" y="274638"/>
            <a:ext cx="8229600" cy="744537"/>
          </a:xfrm>
        </p:spPr>
        <p:txBody>
          <a:bodyPr>
            <a:normAutofit/>
          </a:bodyPr>
          <a:lstStyle/>
          <a:p>
            <a:r>
              <a:rPr lang="en-GB" sz="3200" dirty="0"/>
              <a:t>GA36a Assessment Specification Form</a:t>
            </a:r>
          </a:p>
        </p:txBody>
      </p:sp>
      <p:pic>
        <p:nvPicPr>
          <p:cNvPr id="5" name="Content Placeholder 4" descr="A screenshot of a cell phone&#10;&#10;Description automatically generated">
            <a:extLst>
              <a:ext uri="{FF2B5EF4-FFF2-40B4-BE49-F238E27FC236}">
                <a16:creationId xmlns:a16="http://schemas.microsoft.com/office/drawing/2014/main" id="{4C386BA4-2B23-4098-820F-15385C0E99A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5860" y="1361829"/>
            <a:ext cx="6560820" cy="4019356"/>
          </a:xfrm>
        </p:spPr>
      </p:pic>
    </p:spTree>
    <p:extLst>
      <p:ext uri="{BB962C8B-B14F-4D97-AF65-F5344CB8AC3E}">
        <p14:creationId xmlns:p14="http://schemas.microsoft.com/office/powerpoint/2010/main" val="21445956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DC52-10BA-4D7C-BC8A-83997359630B}"/>
              </a:ext>
            </a:extLst>
          </p:cNvPr>
          <p:cNvSpPr>
            <a:spLocks noGrp="1"/>
          </p:cNvSpPr>
          <p:nvPr>
            <p:ph type="title"/>
          </p:nvPr>
        </p:nvSpPr>
        <p:spPr>
          <a:xfrm>
            <a:off x="457200" y="274638"/>
            <a:ext cx="8229600" cy="601662"/>
          </a:xfrm>
        </p:spPr>
        <p:txBody>
          <a:bodyPr>
            <a:normAutofit/>
          </a:bodyPr>
          <a:lstStyle/>
          <a:p>
            <a:r>
              <a:rPr lang="en-GB" sz="2800" dirty="0"/>
              <a:t>Assessment Criteria</a:t>
            </a:r>
          </a:p>
        </p:txBody>
      </p:sp>
      <p:pic>
        <p:nvPicPr>
          <p:cNvPr id="5" name="Content Placeholder 4" descr="A screenshot of a cell phone&#10;&#10;Description automatically generated">
            <a:extLst>
              <a:ext uri="{FF2B5EF4-FFF2-40B4-BE49-F238E27FC236}">
                <a16:creationId xmlns:a16="http://schemas.microsoft.com/office/drawing/2014/main" id="{BAFD96DA-CC37-4EF9-9F41-9782D3434DF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4103" y="876300"/>
            <a:ext cx="7931061" cy="4640263"/>
          </a:xfrm>
        </p:spPr>
      </p:pic>
    </p:spTree>
    <p:extLst>
      <p:ext uri="{BB962C8B-B14F-4D97-AF65-F5344CB8AC3E}">
        <p14:creationId xmlns:p14="http://schemas.microsoft.com/office/powerpoint/2010/main" val="12202483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a:t>
            </a:r>
          </a:p>
        </p:txBody>
      </p:sp>
      <p:sp>
        <p:nvSpPr>
          <p:cNvPr id="3" name="Content Placeholder 2"/>
          <p:cNvSpPr>
            <a:spLocks noGrp="1"/>
          </p:cNvSpPr>
          <p:nvPr>
            <p:ph idx="1"/>
          </p:nvPr>
        </p:nvSpPr>
        <p:spPr>
          <a:xfrm>
            <a:off x="457200" y="1291472"/>
            <a:ext cx="8229600" cy="4225761"/>
          </a:xfrm>
        </p:spPr>
        <p:txBody>
          <a:bodyPr>
            <a:normAutofit/>
          </a:bodyPr>
          <a:lstStyle/>
          <a:p>
            <a:r>
              <a:rPr lang="en-GB" sz="2800" dirty="0"/>
              <a:t>The Ultimate Study Skills Handbook (2010) Sarah Moore. </a:t>
            </a:r>
            <a:r>
              <a:rPr lang="en-GB" sz="2800" b="1" dirty="0"/>
              <a:t>378.170281ULT</a:t>
            </a:r>
          </a:p>
          <a:p>
            <a:r>
              <a:rPr lang="en-GB" sz="2800" dirty="0"/>
              <a:t>Essential Study Skills  - The Complete Guide to Success at University Burns. Tom and Sinfield. Sandra (2013) </a:t>
            </a:r>
            <a:r>
              <a:rPr lang="en-GB" sz="2800" b="1" dirty="0"/>
              <a:t>378.170281 ESS</a:t>
            </a:r>
          </a:p>
          <a:p>
            <a:r>
              <a:rPr lang="en-GB" sz="2800" dirty="0"/>
              <a:t>Study Skills for Foundation Degree’s (2013) Bedford, D and Wilson, E. </a:t>
            </a:r>
            <a:r>
              <a:rPr lang="en-GB" sz="2800" b="1" dirty="0"/>
              <a:t>378.170281 BED </a:t>
            </a:r>
          </a:p>
          <a:p>
            <a:pPr marL="0" indent="0">
              <a:buNone/>
            </a:pPr>
            <a:r>
              <a:rPr lang="en-GB" sz="2800" b="1" dirty="0"/>
              <a:t>    (Y </a:t>
            </a:r>
            <a:r>
              <a:rPr lang="en-GB" sz="2800" b="1" dirty="0" err="1"/>
              <a:t>Fform</a:t>
            </a:r>
            <a:r>
              <a:rPr lang="en-GB" sz="2800" b="1" dirty="0"/>
              <a:t>) </a:t>
            </a:r>
            <a:r>
              <a:rPr lang="en-GB" sz="2800" b="1" dirty="0" err="1"/>
              <a:t>SA1</a:t>
            </a:r>
            <a:r>
              <a:rPr lang="en-GB" sz="2800" b="1" dirty="0"/>
              <a:t> and Online</a:t>
            </a:r>
          </a:p>
        </p:txBody>
      </p:sp>
    </p:spTree>
    <p:extLst>
      <p:ext uri="{BB962C8B-B14F-4D97-AF65-F5344CB8AC3E}">
        <p14:creationId xmlns:p14="http://schemas.microsoft.com/office/powerpoint/2010/main" val="2798219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3DAD6-7568-44E9-9B1B-839C1E7B1940}"/>
              </a:ext>
            </a:extLst>
          </p:cNvPr>
          <p:cNvSpPr>
            <a:spLocks noGrp="1"/>
          </p:cNvSpPr>
          <p:nvPr>
            <p:ph type="title"/>
          </p:nvPr>
        </p:nvSpPr>
        <p:spPr>
          <a:xfrm>
            <a:off x="457200" y="274638"/>
            <a:ext cx="8229600" cy="1872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0A6B3BFE-793B-44CB-BF61-BBC0F3B44CC8}"/>
              </a:ext>
            </a:extLst>
          </p:cNvPr>
          <p:cNvSpPr>
            <a:spLocks noGrp="1"/>
          </p:cNvSpPr>
          <p:nvPr>
            <p:ph idx="1"/>
          </p:nvPr>
        </p:nvSpPr>
        <p:spPr/>
        <p:txBody>
          <a:bodyPr>
            <a:normAutofit/>
          </a:bodyPr>
          <a:lstStyle/>
          <a:p>
            <a:pPr marL="0" indent="0" algn="ctr">
              <a:buNone/>
            </a:pPr>
            <a:endParaRPr lang="en-GB" sz="4800" b="1" dirty="0"/>
          </a:p>
          <a:p>
            <a:pPr marL="0" indent="0" algn="ctr">
              <a:buNone/>
            </a:pPr>
            <a:r>
              <a:rPr lang="en-GB" sz="4800" b="1" dirty="0"/>
              <a:t>Questions?</a:t>
            </a:r>
          </a:p>
        </p:txBody>
      </p:sp>
    </p:spTree>
    <p:extLst>
      <p:ext uri="{BB962C8B-B14F-4D97-AF65-F5344CB8AC3E}">
        <p14:creationId xmlns:p14="http://schemas.microsoft.com/office/powerpoint/2010/main" val="383448422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80</TotalTime>
  <Words>1801</Words>
  <Application>Microsoft Office PowerPoint</Application>
  <PresentationFormat>On-screen Show (4:3)</PresentationFormat>
  <Paragraphs>318</Paragraphs>
  <Slides>43</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宋体</vt:lpstr>
      <vt:lpstr>Arial</vt:lpstr>
      <vt:lpstr>Calibri</vt:lpstr>
      <vt:lpstr>Myriad Pro</vt:lpstr>
      <vt:lpstr>Verdana</vt:lpstr>
      <vt:lpstr>Wingdings</vt:lpstr>
      <vt:lpstr>Wingdings 2</vt:lpstr>
      <vt:lpstr>Theme1.thmx first page pp</vt:lpstr>
      <vt:lpstr>Writing Skills</vt:lpstr>
      <vt:lpstr>Assignments </vt:lpstr>
      <vt:lpstr>PowerPoint Presentation</vt:lpstr>
      <vt:lpstr>Formal Writing</vt:lpstr>
      <vt:lpstr>Formal Writing</vt:lpstr>
      <vt:lpstr>Continued…</vt:lpstr>
      <vt:lpstr>An Essay</vt:lpstr>
      <vt:lpstr>Why write an Essay?</vt:lpstr>
      <vt:lpstr>Essay Structure</vt:lpstr>
      <vt:lpstr>Why write a Report?</vt:lpstr>
      <vt:lpstr>Report Structure </vt:lpstr>
      <vt:lpstr>Contents Page</vt:lpstr>
      <vt:lpstr>Executive summary </vt:lpstr>
      <vt:lpstr>Introduction </vt:lpstr>
      <vt:lpstr>Main Body</vt:lpstr>
      <vt:lpstr>Main Body</vt:lpstr>
      <vt:lpstr>Conclusions</vt:lpstr>
      <vt:lpstr>Recommendations</vt:lpstr>
      <vt:lpstr>Writing Procedure </vt:lpstr>
      <vt:lpstr>1. Clarify the task</vt:lpstr>
      <vt:lpstr>2. Collect and Record Information</vt:lpstr>
      <vt:lpstr>3. Organise and Plan</vt:lpstr>
      <vt:lpstr>Engage, Reflect and Evaluate</vt:lpstr>
      <vt:lpstr>4. Write First Draft</vt:lpstr>
      <vt:lpstr>Outline Plan</vt:lpstr>
      <vt:lpstr>5. Work on your first draft</vt:lpstr>
      <vt:lpstr>6. Final Draft</vt:lpstr>
      <vt:lpstr>Academic Writing</vt:lpstr>
      <vt:lpstr>Presentations</vt:lpstr>
      <vt:lpstr>What makes a good presentation?</vt:lpstr>
      <vt:lpstr>Good Presentations</vt:lpstr>
      <vt:lpstr>When Presenting</vt:lpstr>
      <vt:lpstr>When Presenting</vt:lpstr>
      <vt:lpstr>When Presenting</vt:lpstr>
      <vt:lpstr>It can go wrong!</vt:lpstr>
      <vt:lpstr> What gets good marks? What are we looking for? </vt:lpstr>
      <vt:lpstr>What gets good marks:</vt:lpstr>
      <vt:lpstr>What gets good marks:</vt:lpstr>
      <vt:lpstr>What gets good marks:</vt:lpstr>
      <vt:lpstr>GA36a Assessment Specification Form</vt:lpstr>
      <vt:lpstr>Assessment Criteria</vt:lpstr>
      <vt:lpstr>Additional Reading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Skills</dc:title>
  <dc:creator>Jane Thomas</dc:creator>
  <cp:lastModifiedBy>Peter Doyle</cp:lastModifiedBy>
  <cp:revision>5</cp:revision>
  <dcterms:created xsi:type="dcterms:W3CDTF">2019-09-06T07:13:44Z</dcterms:created>
  <dcterms:modified xsi:type="dcterms:W3CDTF">2021-04-20T16:34:10Z</dcterms:modified>
</cp:coreProperties>
</file>