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65" r:id="rId2"/>
    <p:sldId id="259" r:id="rId3"/>
    <p:sldId id="257" r:id="rId4"/>
    <p:sldId id="260" r:id="rId5"/>
    <p:sldId id="270" r:id="rId6"/>
    <p:sldId id="268" r:id="rId7"/>
    <p:sldId id="269" r:id="rId8"/>
    <p:sldId id="256" r:id="rId9"/>
    <p:sldId id="264" r:id="rId10"/>
    <p:sldId id="267" r:id="rId11"/>
    <p:sldId id="258"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033" autoAdjust="0"/>
    <p:restoredTop sz="94660"/>
  </p:normalViewPr>
  <p:slideViewPr>
    <p:cSldViewPr snapToGrid="0">
      <p:cViewPr varScale="1">
        <p:scale>
          <a:sx n="65" d="100"/>
          <a:sy n="65" d="100"/>
        </p:scale>
        <p:origin x="57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D46CA5-D857-472B-8403-E2E47DD09857}"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3953404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D46CA5-D857-472B-8403-E2E47DD09857}"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457610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D46CA5-D857-472B-8403-E2E47DD09857}"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77045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D46CA5-D857-472B-8403-E2E47DD09857}"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3991011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D46CA5-D857-472B-8403-E2E47DD09857}" type="datetimeFigureOut">
              <a:rPr lang="en-GB" smtClean="0"/>
              <a:t>15/07/2022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1090499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D46CA5-D857-472B-8403-E2E47DD09857}" type="datetimeFigureOut">
              <a:rPr lang="en-GB" smtClean="0"/>
              <a:t>15/07/2022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1128345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D46CA5-D857-472B-8403-E2E47DD09857}" type="datetimeFigureOut">
              <a:rPr lang="en-GB" smtClean="0"/>
              <a:t>15/07/2022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1297772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D46CA5-D857-472B-8403-E2E47DD09857}"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2771780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D46CA5-D857-472B-8403-E2E47DD09857}"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1211591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D46CA5-D857-472B-8403-E2E47DD09857}"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2381352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D46CA5-D857-472B-8403-E2E47DD09857}"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6E1F53F-A4E1-41B0-9604-E661145C814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45699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0D46CA5-D857-472B-8403-E2E47DD09857}"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459941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0D46CA5-D857-472B-8403-E2E47DD09857}"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E1F53F-A4E1-41B0-9604-E661145C814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840295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0D46CA5-D857-472B-8403-E2E47DD09857}"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14189297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D46CA5-D857-472B-8403-E2E47DD09857}"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432772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D46CA5-D857-472B-8403-E2E47DD09857}"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E1F53F-A4E1-41B0-9604-E661145C8144}" type="slidenum">
              <a:rPr lang="en-GB" smtClean="0"/>
              <a:t>‹#›</a:t>
            </a:fld>
            <a:endParaRPr lang="en-GB"/>
          </a:p>
        </p:txBody>
      </p:sp>
    </p:spTree>
    <p:extLst>
      <p:ext uri="{BB962C8B-B14F-4D97-AF65-F5344CB8AC3E}">
        <p14:creationId xmlns:p14="http://schemas.microsoft.com/office/powerpoint/2010/main" val="306236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0D46CA5-D857-472B-8403-E2E47DD09857}" type="datetimeFigureOut">
              <a:rPr lang="en-GB" smtClean="0"/>
              <a:t>15/07/2022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6E1F53F-A4E1-41B0-9604-E661145C8144}" type="slidenum">
              <a:rPr lang="en-GB" smtClean="0"/>
              <a:t>‹#›</a:t>
            </a:fld>
            <a:endParaRPr lang="en-GB"/>
          </a:p>
        </p:txBody>
      </p:sp>
    </p:spTree>
    <p:extLst>
      <p:ext uri="{BB962C8B-B14F-4D97-AF65-F5344CB8AC3E}">
        <p14:creationId xmlns:p14="http://schemas.microsoft.com/office/powerpoint/2010/main" val="4033393671"/>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verywellmind.com/whats-the-psychology-behind-mommy-issues-5195106" TargetMode="External"/><Relationship Id="rId2" Type="http://schemas.openxmlformats.org/officeDocument/2006/relationships/hyperlink" Target="http://www.bing.com/"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odtherapy.org/blog/psychology-facts/can-mental-health-issues-be-used-against-you-in-a-child-custody-dispute-1215187" TargetMode="External"/><Relationship Id="rId2" Type="http://schemas.openxmlformats.org/officeDocument/2006/relationships/hyperlink" Target="https://cpdonline.co.uk/knowledge-base/safeguarding/legislation-safeguarding-children/#:~:text=This%20Act%20intends%20to%20improve,who%20are%20in%20its%20care" TargetMode="External"/><Relationship Id="rId1" Type="http://schemas.openxmlformats.org/officeDocument/2006/relationships/slideLayout" Target="../slideLayouts/slideLayout2.xml"/><Relationship Id="rId6" Type="http://schemas.openxmlformats.org/officeDocument/2006/relationships/hyperlink" Target="https://learning.nspcc.org.uk/child-health-development/promoting-mental-health-wellbeing" TargetMode="External"/><Relationship Id="rId5" Type="http://schemas.openxmlformats.org/officeDocument/2006/relationships/hyperlink" Target="https://www.nhs.uk/mental-health/self-help/guides-tools-and-activities/five-steps-to-mental-wellbeing/" TargetMode="External"/><Relationship Id="rId4" Type="http://schemas.openxmlformats.org/officeDocument/2006/relationships/hyperlink" Target="https://www.alamy.com/stock-photo/kids-psychology.html?page=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75A47-1ABF-E263-400C-14031684CF73}"/>
              </a:ext>
            </a:extLst>
          </p:cNvPr>
          <p:cNvSpPr>
            <a:spLocks noGrp="1"/>
          </p:cNvSpPr>
          <p:nvPr>
            <p:ph type="ctrTitle"/>
          </p:nvPr>
        </p:nvSpPr>
        <p:spPr>
          <a:xfrm>
            <a:off x="3256547" y="1010654"/>
            <a:ext cx="8087644" cy="3100980"/>
          </a:xfrm>
        </p:spPr>
        <p:txBody>
          <a:bodyPr>
            <a:normAutofit fontScale="90000"/>
          </a:bodyPr>
          <a:lstStyle/>
          <a:p>
            <a:r>
              <a:rPr lang="en-GB" sz="1300" dirty="0">
                <a:latin typeface="Arial" panose="020B0604020202020204" pitchFamily="34" charset="0"/>
                <a:cs typeface="Arial" panose="020B0604020202020204" pitchFamily="34" charset="0"/>
              </a:rPr>
              <a:t>Group Presentation- Case study C</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Module name:</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Children, young people and families</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Lecturer name: </a:t>
            </a:r>
            <a:r>
              <a:rPr lang="en-GB" sz="1300" dirty="0" err="1">
                <a:latin typeface="Arial" panose="020B0604020202020204" pitchFamily="34" charset="0"/>
                <a:cs typeface="Arial" panose="020B0604020202020204" pitchFamily="34" charset="0"/>
              </a:rPr>
              <a:t>Crisford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Chogugudza</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Student's names:</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Iuliana Georgiana Duca (2026747)</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Mihaela Cristina Duca (2026748)</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Carrie </a:t>
            </a:r>
            <a:r>
              <a:rPr lang="en-GB" sz="1300" dirty="0" err="1">
                <a:latin typeface="Arial" panose="020B0604020202020204" pitchFamily="34" charset="0"/>
                <a:cs typeface="Arial" panose="020B0604020202020204" pitchFamily="34" charset="0"/>
              </a:rPr>
              <a:t>Jelfs</a:t>
            </a:r>
            <a:r>
              <a:rPr lang="en-GB" sz="1300" dirty="0">
                <a:latin typeface="Arial" panose="020B0604020202020204" pitchFamily="34" charset="0"/>
                <a:cs typeface="Arial" panose="020B0604020202020204" pitchFamily="34" charset="0"/>
              </a:rPr>
              <a:t> (1912214)</a:t>
            </a:r>
            <a:br>
              <a:rPr lang="en-GB" sz="1300" dirty="0">
                <a:latin typeface="Arial" panose="020B0604020202020204" pitchFamily="34" charset="0"/>
                <a:cs typeface="Arial" panose="020B0604020202020204" pitchFamily="34" charset="0"/>
              </a:rPr>
            </a:br>
            <a:r>
              <a:rPr lang="en-GB" sz="1300" dirty="0" err="1">
                <a:latin typeface="Arial" panose="020B0604020202020204" pitchFamily="34" charset="0"/>
                <a:cs typeface="Arial" panose="020B0604020202020204" pitchFamily="34" charset="0"/>
              </a:rPr>
              <a:t>Viorica</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Cislianu</a:t>
            </a:r>
            <a:r>
              <a:rPr lang="en-GB" sz="1300" dirty="0">
                <a:latin typeface="Arial" panose="020B0604020202020204" pitchFamily="34" charset="0"/>
                <a:cs typeface="Arial" panose="020B0604020202020204" pitchFamily="34" charset="0"/>
              </a:rPr>
              <a:t> (2026744)</a:t>
            </a:r>
            <a:br>
              <a:rPr lang="en-GB" dirty="0"/>
            </a:br>
            <a:endParaRPr lang="en-GB" dirty="0"/>
          </a:p>
        </p:txBody>
      </p:sp>
    </p:spTree>
    <p:extLst>
      <p:ext uri="{BB962C8B-B14F-4D97-AF65-F5344CB8AC3E}">
        <p14:creationId xmlns:p14="http://schemas.microsoft.com/office/powerpoint/2010/main" val="1962865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0BDEE-8D9F-1FCE-3D20-4A0F4C84D693}"/>
              </a:ext>
            </a:extLst>
          </p:cNvPr>
          <p:cNvSpPr>
            <a:spLocks noGrp="1"/>
          </p:cNvSpPr>
          <p:nvPr>
            <p:ph type="title"/>
          </p:nvPr>
        </p:nvSpPr>
        <p:spPr>
          <a:xfrm>
            <a:off x="3373062" y="624110"/>
            <a:ext cx="8131550" cy="1280890"/>
          </a:xfrm>
        </p:spPr>
        <p:txBody>
          <a:bodyPr>
            <a:normAutofit/>
          </a:bodyPr>
          <a:lstStyle/>
          <a:p>
            <a:r>
              <a:rPr lang="en-GB" dirty="0">
                <a:latin typeface="Amasis MT Pro Black" panose="02040A04050005020304" pitchFamily="18" charset="0"/>
              </a:rPr>
              <a:t>Introduction </a:t>
            </a:r>
          </a:p>
        </p:txBody>
      </p:sp>
      <p:sp>
        <p:nvSpPr>
          <p:cNvPr id="3" name="Content Placeholder 2">
            <a:extLst>
              <a:ext uri="{FF2B5EF4-FFF2-40B4-BE49-F238E27FC236}">
                <a16:creationId xmlns:a16="http://schemas.microsoft.com/office/drawing/2014/main" id="{05D748EB-57D0-293E-6A42-8DD62215C33E}"/>
              </a:ext>
            </a:extLst>
          </p:cNvPr>
          <p:cNvSpPr>
            <a:spLocks noGrp="1"/>
          </p:cNvSpPr>
          <p:nvPr>
            <p:ph idx="1"/>
          </p:nvPr>
        </p:nvSpPr>
        <p:spPr>
          <a:xfrm>
            <a:off x="3373062" y="2133600"/>
            <a:ext cx="8131550" cy="2646947"/>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lnSpc>
                <a:spcPct val="150000"/>
              </a:lnSpc>
              <a:buNone/>
            </a:pPr>
            <a:r>
              <a:rPr lang="en-GB" sz="1100" dirty="0">
                <a:latin typeface="Arial" panose="020B0604020202020204" pitchFamily="34" charset="0"/>
                <a:cs typeface="Arial" panose="020B0604020202020204" pitchFamily="34" charset="0"/>
              </a:rPr>
              <a:t>This presentation will discuss the case study, family C. We will present our finding's on how legal legislation can be used to safeguard families, young people and children. Each one of us in our group chose an approach to research in detail the families needs, issues. Other resources such as parenting groups, </a:t>
            </a:r>
            <a:r>
              <a:rPr lang="en-GB" sz="1100">
                <a:latin typeface="Arial" panose="020B0604020202020204" pitchFamily="34" charset="0"/>
                <a:cs typeface="Arial" panose="020B0604020202020204" pitchFamily="34" charset="0"/>
              </a:rPr>
              <a:t>youth in need, </a:t>
            </a:r>
            <a:r>
              <a:rPr lang="en-GB" sz="1100" dirty="0">
                <a:latin typeface="Arial" panose="020B0604020202020204" pitchFamily="34" charset="0"/>
                <a:cs typeface="Arial" panose="020B0604020202020204" pitchFamily="34" charset="0"/>
              </a:rPr>
              <a:t>all participate, multi agencies, for the same outcome and these social services offer vulnerable families this support to ensure the protection of the children and young people is sustained.</a:t>
            </a:r>
          </a:p>
          <a:p>
            <a:pPr marL="0" indent="0">
              <a:lnSpc>
                <a:spcPct val="150000"/>
              </a:lnSpc>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1611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7D206-ACED-E4D5-E1D6-2F3C68BE202C}"/>
              </a:ext>
            </a:extLst>
          </p:cNvPr>
          <p:cNvSpPr>
            <a:spLocks noGrp="1"/>
          </p:cNvSpPr>
          <p:nvPr>
            <p:ph type="title"/>
          </p:nvPr>
        </p:nvSpPr>
        <p:spPr>
          <a:xfrm>
            <a:off x="838201" y="1114926"/>
            <a:ext cx="5251316" cy="1057504"/>
          </a:xfrm>
        </p:spPr>
        <p:txBody>
          <a:bodyPr>
            <a:normAutofit fontScale="90000"/>
          </a:bodyPr>
          <a:lstStyle/>
          <a:p>
            <a:r>
              <a:rPr lang="en-GB" sz="3100" dirty="0">
                <a:latin typeface="Amasis MT Pro Black" panose="020B0604020202020204" pitchFamily="18" charset="0"/>
              </a:rPr>
              <a:t>Perception of wellbeing </a:t>
            </a:r>
            <a:br>
              <a:rPr lang="en-GB" sz="3100" dirty="0">
                <a:latin typeface="Amasis MT Pro Black" panose="020B0604020202020204" pitchFamily="18" charset="0"/>
              </a:rPr>
            </a:br>
            <a:br>
              <a:rPr lang="en-GB" sz="3100" dirty="0">
                <a:latin typeface="Amasis MT Pro Black" panose="020B0604020202020204" pitchFamily="18" charset="0"/>
              </a:rPr>
            </a:br>
            <a:endParaRPr lang="en-GB" sz="2400" dirty="0">
              <a:solidFill>
                <a:schemeClr val="accent1"/>
              </a:solidFill>
              <a:latin typeface="Amasis MT Pro Black" panose="020B0604020202020204" pitchFamily="18" charset="0"/>
            </a:endParaRPr>
          </a:p>
        </p:txBody>
      </p:sp>
      <p:sp>
        <p:nvSpPr>
          <p:cNvPr id="3" name="Content Placeholder 2">
            <a:extLst>
              <a:ext uri="{FF2B5EF4-FFF2-40B4-BE49-F238E27FC236}">
                <a16:creationId xmlns:a16="http://schemas.microsoft.com/office/drawing/2014/main" id="{A48C2550-1538-7523-D302-742167C49CEB}"/>
              </a:ext>
            </a:extLst>
          </p:cNvPr>
          <p:cNvSpPr>
            <a:spLocks noGrp="1"/>
          </p:cNvSpPr>
          <p:nvPr>
            <p:ph idx="1"/>
          </p:nvPr>
        </p:nvSpPr>
        <p:spPr>
          <a:xfrm>
            <a:off x="838200" y="2172430"/>
            <a:ext cx="4619621" cy="4004533"/>
          </a:xfrm>
        </p:spPr>
        <p:txBody>
          <a:bodyPr>
            <a:normAutofit/>
          </a:bodyPr>
          <a:lstStyle/>
          <a:p>
            <a:pPr marL="0" indent="0">
              <a:lnSpc>
                <a:spcPct val="150000"/>
              </a:lnSpc>
              <a:buNone/>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Firstly, we know the mother suffers with mental health issues and in some cases acknowledgement of this is not always accepting by the adult, causing lots of emotional distress, behaviours and re-occurring issues  and ill health for the family, into their adolescents (Gopfert, 2004).</a:t>
            </a:r>
          </a:p>
          <a:p>
            <a:pPr>
              <a:lnSpc>
                <a:spcPct val="150000"/>
              </a:lnSpc>
            </a:pPr>
            <a:r>
              <a:rPr lang="en-GB" sz="1100" dirty="0">
                <a:latin typeface="Arial" panose="020B0604020202020204" pitchFamily="34" charset="0"/>
                <a:cs typeface="Arial" panose="020B0604020202020204" pitchFamily="34" charset="0"/>
              </a:rPr>
              <a:t>In some cases, a decline in health can affect the children as much as it is affecting the mother such as, immune system, and cardiovascular problems (George &amp; Banker, 2018).</a:t>
            </a:r>
          </a:p>
          <a:p>
            <a:pPr>
              <a:lnSpc>
                <a:spcPct val="150000"/>
              </a:lnSpc>
            </a:pPr>
            <a:r>
              <a:rPr lang="en-GB" sz="1100" dirty="0">
                <a:latin typeface="Arial" panose="020B0604020202020204" pitchFamily="34" charset="0"/>
                <a:cs typeface="Arial" panose="020B0604020202020204" pitchFamily="34" charset="0"/>
              </a:rPr>
              <a:t>There is this constant cycle of mothers especially, having mental health issues and most commonly they don’t often recognise their own decline in health and what is considered healthy (Loggings, 2020).</a:t>
            </a:r>
          </a:p>
        </p:txBody>
      </p:sp>
      <p:pic>
        <p:nvPicPr>
          <p:cNvPr id="3076" name="Picture 4" descr="Black single frustrated woman hold her head with hands sitting on chair in living room, playful kids jumping on couch on a background. Tiredness, depression difficult to educate children alone concept">
            <a:extLst>
              <a:ext uri="{FF2B5EF4-FFF2-40B4-BE49-F238E27FC236}">
                <a16:creationId xmlns:a16="http://schemas.microsoft.com/office/drawing/2014/main" id="{737966B5-27D5-FB2F-E283-2788FEDDE9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720" r="27418"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388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AA3F6-8BD6-6373-2A89-806DE2EFB173}"/>
              </a:ext>
            </a:extLst>
          </p:cNvPr>
          <p:cNvSpPr>
            <a:spLocks noGrp="1"/>
          </p:cNvSpPr>
          <p:nvPr>
            <p:ph type="title"/>
          </p:nvPr>
        </p:nvSpPr>
        <p:spPr>
          <a:xfrm>
            <a:off x="838201" y="200527"/>
            <a:ext cx="5251316" cy="1971904"/>
          </a:xfrm>
        </p:spPr>
        <p:txBody>
          <a:bodyPr>
            <a:normAutofit/>
          </a:bodyPr>
          <a:lstStyle/>
          <a:p>
            <a:r>
              <a:rPr lang="en-GB" sz="3100" dirty="0">
                <a:latin typeface="Amasis MT Pro Black" panose="02040A04050005020304" pitchFamily="18" charset="0"/>
              </a:rPr>
              <a:t>Perception of wellbeing – </a:t>
            </a:r>
            <a:br>
              <a:rPr lang="en-GB" sz="3100" dirty="0">
                <a:latin typeface="Amasis MT Pro Black" panose="02040A04050005020304" pitchFamily="18" charset="0"/>
              </a:rPr>
            </a:br>
            <a:br>
              <a:rPr lang="en-GB" sz="3100" dirty="0">
                <a:latin typeface="Amasis MT Pro Black" panose="02040A04050005020304" pitchFamily="18" charset="0"/>
              </a:rPr>
            </a:br>
            <a:r>
              <a:rPr lang="en-GB" sz="2400" dirty="0">
                <a:solidFill>
                  <a:schemeClr val="accent1"/>
                </a:solidFill>
                <a:latin typeface="Amasis MT Pro Black" panose="02040A04050005020304" pitchFamily="18" charset="0"/>
              </a:rPr>
              <a:t>Affects on the family’s relationships</a:t>
            </a:r>
          </a:p>
        </p:txBody>
      </p:sp>
      <p:sp>
        <p:nvSpPr>
          <p:cNvPr id="3" name="Content Placeholder 2">
            <a:extLst>
              <a:ext uri="{FF2B5EF4-FFF2-40B4-BE49-F238E27FC236}">
                <a16:creationId xmlns:a16="http://schemas.microsoft.com/office/drawing/2014/main" id="{C8DCD0C3-EE9A-B828-A06A-83B5EE674149}"/>
              </a:ext>
            </a:extLst>
          </p:cNvPr>
          <p:cNvSpPr>
            <a:spLocks noGrp="1"/>
          </p:cNvSpPr>
          <p:nvPr>
            <p:ph idx="1"/>
          </p:nvPr>
        </p:nvSpPr>
        <p:spPr>
          <a:xfrm>
            <a:off x="838200" y="2333297"/>
            <a:ext cx="4619621" cy="3843666"/>
          </a:xfrm>
        </p:spPr>
        <p:txBody>
          <a:bodyPr>
            <a:normAutofit fontScale="85000" lnSpcReduction="10000"/>
          </a:bodyPr>
          <a:lstStyle/>
          <a:p>
            <a:pPr>
              <a:lnSpc>
                <a:spcPct val="150000"/>
              </a:lnSpc>
            </a:pPr>
            <a:r>
              <a:rPr lang="en-GB" sz="1100" dirty="0"/>
              <a:t>From this particular aspect the mother has accepted support and does acknowledges school attendance, behaviour and the families relationships with each other, need improving especially the young male son who in particular shows behaviours of stress and lack of stability and security (</a:t>
            </a:r>
            <a:r>
              <a:rPr lang="en-GB" sz="1100" b="0" i="0" dirty="0">
                <a:effectLst/>
                <a:latin typeface="Arial" panose="020B0604020202020204" pitchFamily="34" charset="0"/>
                <a:cs typeface="Arial" panose="020B0604020202020204" pitchFamily="34" charset="0"/>
              </a:rPr>
              <a:t>Translated by Content Engine LLC 2021).</a:t>
            </a:r>
            <a:endParaRPr lang="en-GB" sz="1100" dirty="0"/>
          </a:p>
          <a:p>
            <a:pPr>
              <a:lnSpc>
                <a:spcPct val="150000"/>
              </a:lnSpc>
            </a:pPr>
            <a:r>
              <a:rPr lang="en-GB" sz="1100" dirty="0"/>
              <a:t>Contributing factors to the mothers ill health and stress: Housing issues - we know that the family faced housing repair problems and so this alone can cause stress on the mother. One of the young male children could potentially be aware that it is stressful on the mother and cannot understand the burden (Nakazawa 2018). </a:t>
            </a:r>
          </a:p>
          <a:p>
            <a:pPr>
              <a:lnSpc>
                <a:spcPct val="150000"/>
              </a:lnSpc>
            </a:pPr>
            <a:r>
              <a:rPr lang="en-GB" sz="1100" dirty="0"/>
              <a:t>Another factor to present is; the family's relationships with each other, and not forgetting the mother who is single raising her children. There potentially is a lack of a positive family environment which then breaks down the families well being, communication and mental health and behaviours (Rousou, Et al. 2019).</a:t>
            </a:r>
          </a:p>
        </p:txBody>
      </p:sp>
      <p:pic>
        <p:nvPicPr>
          <p:cNvPr id="2050" name="Picture 2" descr="A close-up of hands holding a heart&#10;&#10;Description automatically generated with low confidence">
            <a:extLst>
              <a:ext uri="{FF2B5EF4-FFF2-40B4-BE49-F238E27FC236}">
                <a16:creationId xmlns:a16="http://schemas.microsoft.com/office/drawing/2014/main" id="{08F76CC5-DDA7-9029-0EAA-9FB1DA4E8F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829" r="17133"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1669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800EA-8130-7433-36B1-B50FEA588169}"/>
              </a:ext>
            </a:extLst>
          </p:cNvPr>
          <p:cNvSpPr>
            <a:spLocks noGrp="1"/>
          </p:cNvSpPr>
          <p:nvPr>
            <p:ph type="title"/>
          </p:nvPr>
        </p:nvSpPr>
        <p:spPr>
          <a:xfrm>
            <a:off x="1941095" y="425116"/>
            <a:ext cx="9563517" cy="1479884"/>
          </a:xfrm>
        </p:spPr>
        <p:txBody>
          <a:bodyPr/>
          <a:lstStyle/>
          <a:p>
            <a:r>
              <a:rPr lang="en-US" dirty="0">
                <a:solidFill>
                  <a:srgbClr val="000000"/>
                </a:solidFill>
                <a:latin typeface="Times New Roman" panose="02020603050405020304" pitchFamily="18" charset="0"/>
              </a:rPr>
              <a:t>Analysis of one of the keys of CYPF wellbeing</a:t>
            </a:r>
            <a:br>
              <a:rPr lang="en-US" dirty="0">
                <a:solidFill>
                  <a:srgbClr val="000000"/>
                </a:solidFill>
                <a:latin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23475AB-9038-E120-FBDA-6409967AFB54}"/>
              </a:ext>
            </a:extLst>
          </p:cNvPr>
          <p:cNvSpPr>
            <a:spLocks noGrp="1"/>
          </p:cNvSpPr>
          <p:nvPr>
            <p:ph idx="1"/>
          </p:nvPr>
        </p:nvSpPr>
        <p:spPr>
          <a:xfrm>
            <a:off x="2926097" y="1981200"/>
            <a:ext cx="8915400" cy="3777622"/>
          </a:xfrm>
        </p:spPr>
        <p:txBody>
          <a:bodyPr>
            <a:normAutofit fontScale="92500" lnSpcReduction="20000"/>
          </a:bodyPr>
          <a:lstStyle/>
          <a:p>
            <a:pPr marL="0" indent="0" algn="l">
              <a:buNone/>
            </a:pPr>
            <a:r>
              <a:rPr lang="en-US" b="0" i="0" dirty="0">
                <a:solidFill>
                  <a:srgbClr val="000000"/>
                </a:solidFill>
                <a:effectLst/>
                <a:latin typeface="Times New Roman" panose="02020603050405020304" pitchFamily="18" charset="0"/>
              </a:rPr>
              <a:t>According to our case study Family C one of the domain wellbeing keys will help is:</a:t>
            </a:r>
          </a:p>
          <a:p>
            <a:pPr marL="0" indent="0" algn="l">
              <a:buNone/>
            </a:pPr>
            <a:r>
              <a:rPr lang="en-US" b="0" i="0" dirty="0">
                <a:solidFill>
                  <a:srgbClr val="000000"/>
                </a:solidFill>
                <a:effectLst/>
                <a:latin typeface="Times New Roman" panose="02020603050405020304" pitchFamily="18" charset="0"/>
              </a:rPr>
              <a:t>Psychical wellbeing</a:t>
            </a:r>
          </a:p>
          <a:p>
            <a:pPr marL="0" indent="0" algn="l">
              <a:buNone/>
            </a:pPr>
            <a:r>
              <a:rPr lang="en-US" b="0" i="0" dirty="0">
                <a:solidFill>
                  <a:srgbClr val="000000"/>
                </a:solidFill>
                <a:effectLst/>
                <a:latin typeface="Times New Roman" panose="02020603050405020304" pitchFamily="18" charset="0"/>
              </a:rPr>
              <a:t>According to (Loving life,2021)Physical wellbeing is the capacity to sustain a healthy and stable life without physical restriction, physical stress, and extreme tiredness.</a:t>
            </a:r>
          </a:p>
          <a:p>
            <a:pPr marL="0" indent="0" algn="l">
              <a:buNone/>
            </a:pPr>
            <a:r>
              <a:rPr lang="en-US" b="0" i="0" dirty="0">
                <a:solidFill>
                  <a:srgbClr val="000000"/>
                </a:solidFill>
                <a:effectLst/>
                <a:latin typeface="Times New Roman" panose="02020603050405020304" pitchFamily="18" charset="0"/>
              </a:rPr>
              <a:t>According to World Health organization, Physical activities: reduce symptoms of depression and anxiety.</a:t>
            </a:r>
          </a:p>
          <a:p>
            <a:pPr marL="0" indent="0" algn="l">
              <a:buNone/>
            </a:pPr>
            <a:r>
              <a:rPr lang="en-US" b="0" i="0" dirty="0">
                <a:solidFill>
                  <a:srgbClr val="000000"/>
                </a:solidFill>
                <a:effectLst/>
                <a:latin typeface="Times New Roman" panose="02020603050405020304" pitchFamily="18" charset="0"/>
              </a:rPr>
              <a:t>Regular physical activity is one of the most important things you can do for your Health</a:t>
            </a:r>
          </a:p>
          <a:p>
            <a:pPr marL="0" indent="0" algn="l">
              <a:buNone/>
            </a:pPr>
            <a:r>
              <a:rPr lang="en-US" b="0" i="0" dirty="0">
                <a:solidFill>
                  <a:srgbClr val="000000"/>
                </a:solidFill>
                <a:effectLst/>
                <a:latin typeface="Times New Roman" panose="02020603050405020304" pitchFamily="18" charset="0"/>
              </a:rPr>
              <a:t>Even one session of moderate-to-vigorous physical activity reduces anxiety. (Anon,2019)</a:t>
            </a:r>
          </a:p>
          <a:p>
            <a:pPr marL="0" indent="0" algn="l">
              <a:buNone/>
            </a:pPr>
            <a:r>
              <a:rPr lang="en-US" b="0" i="0" dirty="0">
                <a:solidFill>
                  <a:srgbClr val="000000"/>
                </a:solidFill>
                <a:effectLst/>
                <a:latin typeface="Times New Roman" panose="02020603050405020304" pitchFamily="18" charset="0"/>
              </a:rPr>
              <a:t>Activities as walking clubs, Lunchtime yoga will help both the mother and son with the illnesses they have</a:t>
            </a:r>
          </a:p>
          <a:p>
            <a:pPr marL="0" indent="0" algn="l">
              <a:buNone/>
            </a:pPr>
            <a:r>
              <a:rPr lang="en-US" b="0" i="0" dirty="0">
                <a:solidFill>
                  <a:srgbClr val="000000"/>
                </a:solidFill>
                <a:effectLst/>
                <a:latin typeface="Times New Roman" panose="02020603050405020304" pitchFamily="18" charset="0"/>
              </a:rPr>
              <a:t>Physical wellbeing isn’t just about exercising and work out things that influence your body certainly. It’s also about preventing factors that affect your body in the negative way.(Loving Life,2021</a:t>
            </a:r>
          </a:p>
          <a:p>
            <a:pPr marL="0" indent="0">
              <a:buNone/>
            </a:pPr>
            <a:endParaRPr lang="en-GB" dirty="0"/>
          </a:p>
        </p:txBody>
      </p:sp>
    </p:spTree>
    <p:extLst>
      <p:ext uri="{BB962C8B-B14F-4D97-AF65-F5344CB8AC3E}">
        <p14:creationId xmlns:p14="http://schemas.microsoft.com/office/powerpoint/2010/main" val="2390831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D6322-2A08-50FE-5D31-5C4F2FBDF705}"/>
              </a:ext>
            </a:extLst>
          </p:cNvPr>
          <p:cNvSpPr>
            <a:spLocks noGrp="1"/>
          </p:cNvSpPr>
          <p:nvPr>
            <p:ph type="title"/>
          </p:nvPr>
        </p:nvSpPr>
        <p:spPr>
          <a:xfrm>
            <a:off x="5262221" y="1045"/>
            <a:ext cx="6427694" cy="1111254"/>
          </a:xfrm>
        </p:spPr>
        <p:txBody>
          <a:bodyPr vert="horz" lIns="91440" tIns="45720" rIns="91440" bIns="45720" rtlCol="0" anchor="ctr">
            <a:normAutofit/>
          </a:bodyPr>
          <a:lstStyle/>
          <a:p>
            <a:pPr algn="r"/>
            <a:r>
              <a:rPr lang="en-US" sz="2000" dirty="0">
                <a:latin typeface="Arial" panose="020B0604020202020204" pitchFamily="34" charset="0"/>
                <a:cs typeface="Arial" panose="020B0604020202020204" pitchFamily="34" charset="0"/>
              </a:rPr>
              <a:t>POLICIES AND PROFESSIONAL INTERVENTIONS THAT ARE IN PLACE</a:t>
            </a:r>
          </a:p>
        </p:txBody>
      </p:sp>
      <p:sp>
        <p:nvSpPr>
          <p:cNvPr id="4" name="TextBox 3">
            <a:extLst>
              <a:ext uri="{FF2B5EF4-FFF2-40B4-BE49-F238E27FC236}">
                <a16:creationId xmlns:a16="http://schemas.microsoft.com/office/drawing/2014/main" id="{9C43A779-4558-0DFE-39D8-83C52BE9785A}"/>
              </a:ext>
            </a:extLst>
          </p:cNvPr>
          <p:cNvSpPr txBox="1"/>
          <p:nvPr/>
        </p:nvSpPr>
        <p:spPr>
          <a:xfrm>
            <a:off x="5049839" y="1170293"/>
            <a:ext cx="6481170" cy="456975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spcAft>
                <a:spcPts val="600"/>
              </a:spcAft>
              <a:buSzPct val="80000"/>
              <a:buFont typeface="Arial" panose="020B0604020202020204" pitchFamily="34" charset="0"/>
              <a:buChar char="•"/>
            </a:pPr>
            <a:r>
              <a:rPr lang="en-US" sz="1100" dirty="0">
                <a:solidFill>
                  <a:schemeClr val="tx2"/>
                </a:solidFill>
                <a:latin typeface="Arial" panose="020B0604020202020204" pitchFamily="34" charset="0"/>
                <a:cs typeface="Arial" panose="020B0604020202020204" pitchFamily="34" charset="0"/>
              </a:rPr>
              <a:t>According to the case study for family C, relevant schools, nurseries and colleges, CAMHS, the Youth In Need Team, Neighborhood Services, the Anti-Social Behavior Team, the Youth Inclusion and Support Panel, JobCenter Plus, Kinara Family Resource Centre and Conexions were all involved in helping the family wellbeing. </a:t>
            </a:r>
          </a:p>
          <a:p>
            <a:pPr indent="-228600">
              <a:spcAft>
                <a:spcPts val="600"/>
              </a:spcAft>
              <a:buSzPct val="80000"/>
              <a:buFont typeface="Arial" panose="020B0604020202020204" pitchFamily="34" charset="0"/>
              <a:buChar char="•"/>
            </a:pPr>
            <a:r>
              <a:rPr lang="en-US" sz="1100" dirty="0">
                <a:solidFill>
                  <a:schemeClr val="tx2"/>
                </a:solidFill>
                <a:latin typeface="Arial" panose="020B0604020202020204" pitchFamily="34" charset="0"/>
                <a:ea typeface="+mn-lt"/>
                <a:cs typeface="Arial" panose="020B0604020202020204" pitchFamily="34" charset="0"/>
              </a:rPr>
              <a:t>The family house will be restored by the Neighborhood Services, which will help the mother to focus on her wellbeing, and her children needs and problems. </a:t>
            </a:r>
            <a:endParaRPr lang="en-US" sz="1100" dirty="0">
              <a:solidFill>
                <a:schemeClr val="tx2"/>
              </a:solidFill>
              <a:latin typeface="Arial" panose="020B0604020202020204" pitchFamily="34" charset="0"/>
              <a:cs typeface="Arial" panose="020B0604020202020204" pitchFamily="34" charset="0"/>
            </a:endParaRPr>
          </a:p>
          <a:p>
            <a:pPr indent="-228600">
              <a:spcAft>
                <a:spcPts val="600"/>
              </a:spcAft>
              <a:buSzPct val="80000"/>
              <a:buFont typeface="Arial" panose="020B0604020202020204" pitchFamily="34" charset="0"/>
              <a:buChar char="•"/>
            </a:pPr>
            <a:r>
              <a:rPr lang="en-US" sz="1100" dirty="0">
                <a:solidFill>
                  <a:schemeClr val="tx2"/>
                </a:solidFill>
                <a:latin typeface="Arial" panose="020B0604020202020204" pitchFamily="34" charset="0"/>
                <a:cs typeface="Arial" panose="020B0604020202020204" pitchFamily="34" charset="0"/>
              </a:rPr>
              <a:t>Regarding the mother problems, she has been included in a project about parenting and personal development problems that she said she would attend but did not. </a:t>
            </a:r>
          </a:p>
          <a:p>
            <a:pPr indent="-228600">
              <a:spcAft>
                <a:spcPts val="600"/>
              </a:spcAft>
              <a:buSzPct val="80000"/>
              <a:buFont typeface="Arial" panose="020B0604020202020204" pitchFamily="34" charset="0"/>
              <a:buChar char="•"/>
            </a:pPr>
            <a:r>
              <a:rPr lang="en-US" sz="1100" dirty="0">
                <a:solidFill>
                  <a:schemeClr val="tx2"/>
                </a:solidFill>
                <a:latin typeface="Arial" panose="020B0604020202020204" pitchFamily="34" charset="0"/>
                <a:cs typeface="Arial" panose="020B0604020202020204" pitchFamily="34" charset="0"/>
              </a:rPr>
              <a:t>The family boys were included in a project for teenage boys by the Greenwich Local Labour and Business because they were causing the mother even more problems.</a:t>
            </a:r>
          </a:p>
          <a:p>
            <a:pPr indent="-228600">
              <a:spcAft>
                <a:spcPts val="600"/>
              </a:spcAft>
              <a:buSzPct val="80000"/>
              <a:buFont typeface="Arial" panose="020B0604020202020204" pitchFamily="34" charset="0"/>
              <a:buChar char="•"/>
            </a:pPr>
            <a:endParaRPr lang="en-US" dirty="0">
              <a:solidFill>
                <a:schemeClr val="tx2"/>
              </a:solidFill>
            </a:endParaRPr>
          </a:p>
          <a:p>
            <a:pPr indent="-228600">
              <a:spcAft>
                <a:spcPts val="600"/>
              </a:spcAft>
              <a:buSzPct val="80000"/>
              <a:buFont typeface="Arial" panose="020B0604020202020204" pitchFamily="34" charset="0"/>
              <a:buChar char="•"/>
            </a:pPr>
            <a:endParaRPr lang="en-US" dirty="0">
              <a:solidFill>
                <a:schemeClr val="tx2"/>
              </a:solidFill>
            </a:endParaRPr>
          </a:p>
        </p:txBody>
      </p:sp>
      <p:pic>
        <p:nvPicPr>
          <p:cNvPr id="16" name="Picture 15" descr="Pen placed on top of a signature line">
            <a:extLst>
              <a:ext uri="{FF2B5EF4-FFF2-40B4-BE49-F238E27FC236}">
                <a16:creationId xmlns:a16="http://schemas.microsoft.com/office/drawing/2014/main" id="{AFBBB665-745A-5A55-E7DF-3DDD7AD66A8B}"/>
              </a:ext>
            </a:extLst>
          </p:cNvPr>
          <p:cNvPicPr>
            <a:picLocks noChangeAspect="1"/>
          </p:cNvPicPr>
          <p:nvPr/>
        </p:nvPicPr>
        <p:blipFill rotWithShape="1">
          <a:blip r:embed="rId2"/>
          <a:srcRect l="50303" r="545" b="-2"/>
          <a:stretch/>
        </p:blipFill>
        <p:spPr>
          <a:xfrm>
            <a:off x="0" y="0"/>
            <a:ext cx="5049819" cy="6857998"/>
          </a:xfrm>
          <a:custGeom>
            <a:avLst/>
            <a:gdLst/>
            <a:ahLst/>
            <a:cxnLst/>
            <a:rect l="l" t="t" r="r" b="b"/>
            <a:pathLst>
              <a:path w="5049839" h="6857998">
                <a:moveTo>
                  <a:pt x="0" y="0"/>
                </a:moveTo>
                <a:lnTo>
                  <a:pt x="5049839" y="1331"/>
                </a:lnTo>
                <a:lnTo>
                  <a:pt x="3110749" y="6857998"/>
                </a:lnTo>
                <a:lnTo>
                  <a:pt x="0" y="6857998"/>
                </a:lnTo>
                <a:close/>
              </a:path>
            </a:pathLst>
          </a:custGeom>
        </p:spPr>
      </p:pic>
    </p:spTree>
    <p:extLst>
      <p:ext uri="{BB962C8B-B14F-4D97-AF65-F5344CB8AC3E}">
        <p14:creationId xmlns:p14="http://schemas.microsoft.com/office/powerpoint/2010/main" val="840911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66B4D-414B-804C-FDF7-9B9EE07C9FA1}"/>
              </a:ext>
            </a:extLst>
          </p:cNvPr>
          <p:cNvSpPr>
            <a:spLocks noGrp="1"/>
          </p:cNvSpPr>
          <p:nvPr>
            <p:ph type="title"/>
          </p:nvPr>
        </p:nvSpPr>
        <p:spPr>
          <a:xfrm>
            <a:off x="664431" y="1102360"/>
            <a:ext cx="3812717" cy="4724400"/>
          </a:xfrm>
        </p:spPr>
        <p:txBody>
          <a:bodyPr anchor="ctr">
            <a:normAutofit/>
          </a:bodyPr>
          <a:lstStyle/>
          <a:p>
            <a:r>
              <a:rPr lang="en-GB" sz="3200" dirty="0">
                <a:latin typeface="Arial" panose="020B0604020202020204" pitchFamily="34" charset="0"/>
                <a:ea typeface="+mj-lt"/>
                <a:cs typeface="Arial" panose="020B0604020202020204" pitchFamily="34" charset="0"/>
              </a:rPr>
              <a:t>E</a:t>
            </a:r>
            <a:r>
              <a:rPr lang="en-GB" sz="3200" i="0" dirty="0">
                <a:latin typeface="Arial" panose="020B0604020202020204" pitchFamily="34" charset="0"/>
                <a:ea typeface="+mj-lt"/>
                <a:cs typeface="Arial" panose="020B0604020202020204" pitchFamily="34" charset="0"/>
              </a:rPr>
              <a:t>nhance the health and wellbeing of children, young people and families.</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9ECE39-3F76-78B2-7344-C499DFC4F0D5}"/>
              </a:ext>
            </a:extLst>
          </p:cNvPr>
          <p:cNvSpPr>
            <a:spLocks noGrp="1"/>
          </p:cNvSpPr>
          <p:nvPr>
            <p:ph idx="1"/>
          </p:nvPr>
        </p:nvSpPr>
        <p:spPr>
          <a:xfrm>
            <a:off x="5223576" y="282878"/>
            <a:ext cx="6873086" cy="6564796"/>
          </a:xfrm>
        </p:spPr>
        <p:txBody>
          <a:bodyPr vert="horz" lIns="91440" tIns="45720" rIns="91440" bIns="45720" rtlCol="0" anchor="t">
            <a:normAutofit/>
          </a:bodyPr>
          <a:lstStyle/>
          <a:p>
            <a:pPr marL="0" indent="0">
              <a:lnSpc>
                <a:spcPct val="150000"/>
              </a:lnSpc>
              <a:buNone/>
            </a:pPr>
            <a:r>
              <a:rPr lang="en-GB" sz="1100" dirty="0">
                <a:latin typeface="Arial" panose="020B0604020202020204" pitchFamily="34" charset="0"/>
                <a:cs typeface="Arial" panose="020B0604020202020204" pitchFamily="34" charset="0"/>
              </a:rPr>
              <a:t>As in the case study, the family need a lot of support so they can live a normal life. </a:t>
            </a:r>
          </a:p>
          <a:p>
            <a:pPr>
              <a:lnSpc>
                <a:spcPct val="150000"/>
              </a:lnSpc>
            </a:pPr>
            <a:r>
              <a:rPr lang="en-GB" sz="1100" dirty="0">
                <a:latin typeface="Arial" panose="020B0604020202020204" pitchFamily="34" charset="0"/>
                <a:cs typeface="Arial" panose="020B0604020202020204" pitchFamily="34" charset="0"/>
              </a:rPr>
              <a:t>According to NSPCC Learning, </a:t>
            </a:r>
            <a:r>
              <a:rPr lang="en-GB" sz="1100" dirty="0">
                <a:latin typeface="Arial" panose="020B0604020202020204" pitchFamily="34" charset="0"/>
                <a:ea typeface="+mn-lt"/>
                <a:cs typeface="Arial" panose="020B0604020202020204" pitchFamily="34" charset="0"/>
              </a:rPr>
              <a:t>encouraging family, children and young people's wellbeing is an important component of allowing them to be safe, assisting them in their development, and guaranteeing they have good results as adults. (NSPCC, 2021)</a:t>
            </a:r>
          </a:p>
          <a:p>
            <a:pPr>
              <a:lnSpc>
                <a:spcPct val="150000"/>
              </a:lnSpc>
            </a:pPr>
            <a:r>
              <a:rPr lang="en-GB" sz="1100" dirty="0">
                <a:latin typeface="Arial" panose="020B0604020202020204" pitchFamily="34" charset="0"/>
                <a:cs typeface="Arial" panose="020B0604020202020204" pitchFamily="34" charset="0"/>
              </a:rPr>
              <a:t>According to the NHS, there is evidence that suggests some important steps can be taken to enhance wellbeing and mental health. (NHS, 2019)</a:t>
            </a:r>
          </a:p>
          <a:p>
            <a:pPr marL="0" indent="0">
              <a:lnSpc>
                <a:spcPct val="150000"/>
              </a:lnSpc>
              <a:buNone/>
            </a:pPr>
            <a:r>
              <a:rPr lang="en-GB" sz="1100" dirty="0">
                <a:latin typeface="Arial" panose="020B0604020202020204" pitchFamily="34" charset="0"/>
                <a:cs typeface="Arial" panose="020B0604020202020204" pitchFamily="34" charset="0"/>
              </a:rPr>
              <a:t>Here are five important steps to mental wellbeing:</a:t>
            </a:r>
          </a:p>
          <a:p>
            <a:pPr marL="457200" indent="-457200">
              <a:lnSpc>
                <a:spcPct val="150000"/>
              </a:lnSpc>
              <a:buAutoNum type="arabicPeriod"/>
            </a:pPr>
            <a:r>
              <a:rPr lang="en-GB" sz="1100" dirty="0">
                <a:latin typeface="Arial" panose="020B0604020202020204" pitchFamily="34" charset="0"/>
                <a:cs typeface="Arial" panose="020B0604020202020204" pitchFamily="34" charset="0"/>
              </a:rPr>
              <a:t>Connecting with different people</a:t>
            </a:r>
          </a:p>
          <a:p>
            <a:pPr marL="457200" indent="-457200">
              <a:lnSpc>
                <a:spcPct val="150000"/>
              </a:lnSpc>
              <a:buAutoNum type="arabicPeriod"/>
            </a:pPr>
            <a:r>
              <a:rPr lang="en-GB" sz="1100" dirty="0">
                <a:latin typeface="Arial" panose="020B0604020202020204" pitchFamily="34" charset="0"/>
                <a:cs typeface="Arial" panose="020B0604020202020204" pitchFamily="34" charset="0"/>
              </a:rPr>
              <a:t>Physical activities</a:t>
            </a:r>
          </a:p>
          <a:p>
            <a:pPr marL="457200" indent="-457200">
              <a:lnSpc>
                <a:spcPct val="150000"/>
              </a:lnSpc>
              <a:buAutoNum type="arabicPeriod"/>
            </a:pPr>
            <a:r>
              <a:rPr lang="en-GB" sz="1100" dirty="0">
                <a:latin typeface="Arial" panose="020B0604020202020204" pitchFamily="34" charset="0"/>
                <a:cs typeface="Arial" panose="020B0604020202020204" pitchFamily="34" charset="0"/>
              </a:rPr>
              <a:t>Learning new skills</a:t>
            </a:r>
          </a:p>
          <a:p>
            <a:pPr marL="457200" indent="-457200">
              <a:lnSpc>
                <a:spcPct val="150000"/>
              </a:lnSpc>
              <a:buAutoNum type="arabicPeriod"/>
            </a:pPr>
            <a:r>
              <a:rPr lang="en-GB" sz="1100" dirty="0">
                <a:latin typeface="Arial" panose="020B0604020202020204" pitchFamily="34" charset="0"/>
                <a:cs typeface="Arial" panose="020B0604020202020204" pitchFamily="34" charset="0"/>
              </a:rPr>
              <a:t>Acts of kindness</a:t>
            </a:r>
          </a:p>
          <a:p>
            <a:pPr marL="457200" indent="-457200">
              <a:lnSpc>
                <a:spcPct val="150000"/>
              </a:lnSpc>
              <a:buAutoNum type="arabicPeriod"/>
            </a:pPr>
            <a:r>
              <a:rPr lang="en-GB" sz="1100" dirty="0">
                <a:latin typeface="Arial" panose="020B0604020202020204" pitchFamily="34" charset="0"/>
                <a:cs typeface="Arial" panose="020B0604020202020204" pitchFamily="34" charset="0"/>
              </a:rPr>
              <a:t>Mindfulness (paying attention to present moments)</a:t>
            </a:r>
          </a:p>
          <a:p>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496251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03D8A-B6A4-E0EA-2FC0-EF0D01FD183E}"/>
              </a:ext>
            </a:extLst>
          </p:cNvPr>
          <p:cNvSpPr>
            <a:spLocks noGrp="1"/>
          </p:cNvSpPr>
          <p:nvPr>
            <p:ph type="ctrTitle"/>
          </p:nvPr>
        </p:nvSpPr>
        <p:spPr>
          <a:xfrm>
            <a:off x="1810512" y="146305"/>
            <a:ext cx="9543288" cy="1544384"/>
          </a:xfrm>
        </p:spPr>
        <p:txBody>
          <a:bodyPr vert="horz" lIns="91440" tIns="45720" rIns="91440" bIns="45720" rtlCol="0" anchor="ctr">
            <a:normAutofit fontScale="90000"/>
          </a:bodyPr>
          <a:lstStyle/>
          <a:p>
            <a:pPr algn="l"/>
            <a:br>
              <a:rPr lang="en-US" sz="4100" kern="1200">
                <a:solidFill>
                  <a:schemeClr val="tx1"/>
                </a:solidFill>
                <a:latin typeface="Arial" panose="020B0604020202020204" pitchFamily="34" charset="0"/>
                <a:cs typeface="Arial" panose="020B0604020202020204" pitchFamily="34" charset="0"/>
              </a:rPr>
            </a:br>
            <a:r>
              <a:rPr lang="en-US" sz="4100" kern="1200">
                <a:solidFill>
                  <a:schemeClr val="tx1"/>
                </a:solidFill>
                <a:latin typeface="Arial" panose="020B0604020202020204" pitchFamily="34" charset="0"/>
                <a:cs typeface="Arial" panose="020B0604020202020204" pitchFamily="34" charset="0"/>
              </a:rPr>
              <a:t>Current policy and the professional interventions </a:t>
            </a:r>
            <a:endParaRPr lang="en-US" sz="4100" kern="12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69ACC1F-BF75-85F0-7CD2-C77F4C79FABE}"/>
              </a:ext>
            </a:extLst>
          </p:cNvPr>
          <p:cNvSpPr>
            <a:spLocks noGrp="1"/>
          </p:cNvSpPr>
          <p:nvPr>
            <p:ph type="subTitle" idx="1"/>
          </p:nvPr>
        </p:nvSpPr>
        <p:spPr>
          <a:xfrm>
            <a:off x="2084832" y="1825625"/>
            <a:ext cx="9268968" cy="4351338"/>
          </a:xfrm>
        </p:spPr>
        <p:txBody>
          <a:bodyPr vert="horz" lIns="91440" tIns="45720" rIns="91440" bIns="45720" rtlCol="0">
            <a:normAutofit fontScale="77500" lnSpcReduction="20000"/>
          </a:bodyPr>
          <a:lstStyle/>
          <a:p>
            <a:pPr algn="l">
              <a:lnSpc>
                <a:spcPct val="160000"/>
              </a:lnSpc>
            </a:pPr>
            <a:r>
              <a:rPr lang="en-US" sz="1200" dirty="0">
                <a:latin typeface="Arial" panose="020B0604020202020204" pitchFamily="34" charset="0"/>
                <a:cs typeface="Arial" panose="020B0604020202020204" pitchFamily="34" charset="0"/>
              </a:rPr>
              <a:t>According to UK legislation, some policy for surround safeguarding children are:</a:t>
            </a:r>
          </a:p>
          <a:p>
            <a:pPr marL="171450" indent="-228600" algn="l">
              <a:lnSpc>
                <a:spcPct val="16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The Children Act 1989.</a:t>
            </a:r>
          </a:p>
          <a:p>
            <a:pPr marL="171450" indent="-228600" algn="l">
              <a:lnSpc>
                <a:spcPct val="16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The Children and Social Work Act 2017.</a:t>
            </a:r>
          </a:p>
          <a:p>
            <a:pPr marL="171450" indent="-228600" algn="l">
              <a:lnSpc>
                <a:spcPct val="160000"/>
              </a:lnSpc>
              <a:buFont typeface="Arial" panose="020B0604020202020204" pitchFamily="34" charset="0"/>
              <a:buChar char="•"/>
            </a:pPr>
            <a:r>
              <a:rPr lang="en-US" sz="1200" dirty="0">
                <a:latin typeface="Arial" panose="020B0604020202020204" pitchFamily="34" charset="0"/>
                <a:cs typeface="Arial" panose="020B0604020202020204" pitchFamily="34" charset="0"/>
              </a:rPr>
              <a:t>Keeping children safe in education 2019.</a:t>
            </a:r>
          </a:p>
          <a:p>
            <a:pPr marL="171450" indent="-228600" algn="l">
              <a:lnSpc>
                <a:spcPct val="160000"/>
              </a:lnSpc>
              <a:buFont typeface="Arial" panose="020B0604020202020204" pitchFamily="34" charset="0"/>
              <a:buChar char="•"/>
            </a:pPr>
            <a:r>
              <a:rPr lang="en-US" sz="1200" dirty="0">
                <a:latin typeface="Arial" panose="020B0604020202020204" pitchFamily="34" charset="0"/>
                <a:cs typeface="Arial" panose="020B0604020202020204" pitchFamily="34" charset="0"/>
              </a:rPr>
              <a:t>Working together to safeguard children 2018.</a:t>
            </a:r>
          </a:p>
          <a:p>
            <a:pPr marL="171450" indent="-228600" algn="l">
              <a:lnSpc>
                <a:spcPct val="16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The Education Act 2002.</a:t>
            </a:r>
          </a:p>
          <a:p>
            <a:pPr marL="171450" indent="-228600" algn="l">
              <a:lnSpc>
                <a:spcPct val="16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The United Nations convention on the Rights of Child 1992.</a:t>
            </a:r>
          </a:p>
          <a:p>
            <a:pPr marL="171450" indent="-228600" algn="l">
              <a:lnSpc>
                <a:spcPct val="16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algn="l">
              <a:lnSpc>
                <a:spcPct val="160000"/>
              </a:lnSpc>
            </a:pPr>
            <a:r>
              <a:rPr lang="en-US" sz="1200" dirty="0">
                <a:latin typeface="Arial" panose="020B0604020202020204" pitchFamily="34" charset="0"/>
                <a:cs typeface="Arial" panose="020B0604020202020204" pitchFamily="34" charset="0"/>
              </a:rPr>
              <a:t>This are only a few of the regulation that the UK legislation are inflecting in the life of parents. This policies are mainly required for the safety and wellbeing of the child that one has in care. They are also some action that can affect the wellbeing of children and can cause children to became vulnerable and these are:</a:t>
            </a:r>
          </a:p>
          <a:p>
            <a:pPr marL="171450" indent="-228600" algn="l">
              <a:lnSpc>
                <a:spcPct val="160000"/>
              </a:lnSpc>
              <a:buFont typeface="Arial" panose="020B0604020202020204" pitchFamily="34" charset="0"/>
              <a:buChar char="•"/>
            </a:pPr>
            <a:r>
              <a:rPr lang="en-US" sz="1200" dirty="0">
                <a:latin typeface="Arial" panose="020B0604020202020204" pitchFamily="34" charset="0"/>
                <a:cs typeface="Arial" panose="020B0604020202020204" pitchFamily="34" charset="0"/>
              </a:rPr>
              <a:t>Neglect your children basic needs.</a:t>
            </a:r>
          </a:p>
          <a:p>
            <a:pPr marL="171450" indent="-228600" algn="l">
              <a:lnSpc>
                <a:spcPct val="160000"/>
              </a:lnSpc>
              <a:buFont typeface="Arial" panose="020B0604020202020204" pitchFamily="34" charset="0"/>
              <a:buChar char="•"/>
            </a:pPr>
            <a:r>
              <a:rPr lang="en-US" sz="1200" dirty="0">
                <a:latin typeface="Arial" panose="020B0604020202020204" pitchFamily="34" charset="0"/>
                <a:cs typeface="Arial" panose="020B0604020202020204" pitchFamily="34" charset="0"/>
              </a:rPr>
              <a:t>Have episodes of aggression or self-harm.</a:t>
            </a:r>
          </a:p>
          <a:p>
            <a:pPr marL="171450" indent="-228600" algn="l">
              <a:lnSpc>
                <a:spcPct val="160000"/>
              </a:lnSpc>
              <a:buFont typeface="Arial" panose="020B0604020202020204" pitchFamily="34" charset="0"/>
              <a:buChar char="•"/>
            </a:pPr>
            <a:r>
              <a:rPr lang="en-US" sz="1200" dirty="0">
                <a:latin typeface="Arial" panose="020B0604020202020204" pitchFamily="34" charset="0"/>
                <a:cs typeface="Arial" panose="020B0604020202020204" pitchFamily="34" charset="0"/>
              </a:rPr>
              <a:t>Be enable to function independently.</a:t>
            </a:r>
          </a:p>
          <a:p>
            <a:pPr marL="171450" indent="-228600" algn="l">
              <a:lnSpc>
                <a:spcPct val="160000"/>
              </a:lnSpc>
              <a:buFont typeface="Arial" panose="020B0604020202020204" pitchFamily="34" charset="0"/>
              <a:buChar char="•"/>
            </a:pPr>
            <a:r>
              <a:rPr lang="en-US" sz="1200" dirty="0">
                <a:latin typeface="Arial" panose="020B0604020202020204" pitchFamily="34" charset="0"/>
                <a:cs typeface="Arial" panose="020B0604020202020204" pitchFamily="34" charset="0"/>
              </a:rPr>
              <a:t>Create an environment that is unsafe for the children.</a:t>
            </a:r>
          </a:p>
          <a:p>
            <a:pPr marL="171450" indent="-228600" algn="l">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marL="171450"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a:p>
            <a:pPr marL="228600" indent="-228600" algn="l">
              <a:buFont typeface="Arial" panose="020B0604020202020204" pitchFamily="34" charset="0"/>
              <a:buChar char="•"/>
            </a:pPr>
            <a:endParaRPr lang="en-US" sz="1300" dirty="0"/>
          </a:p>
          <a:p>
            <a:pPr marL="171450"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a:p>
            <a:pPr marL="342900" indent="-228600" algn="l">
              <a:buFont typeface="Arial" panose="020B0604020202020204" pitchFamily="34" charset="0"/>
              <a:buChar char="•"/>
            </a:pPr>
            <a:endParaRPr lang="en-US" sz="1300" dirty="0"/>
          </a:p>
          <a:p>
            <a:pPr marL="342900" indent="-228600" algn="l">
              <a:buFont typeface="Arial" panose="020B0604020202020204" pitchFamily="34" charset="0"/>
              <a:buChar char="•"/>
            </a:pPr>
            <a:endParaRPr lang="en-US" sz="1300" dirty="0"/>
          </a:p>
        </p:txBody>
      </p:sp>
    </p:spTree>
    <p:extLst>
      <p:ext uri="{BB962C8B-B14F-4D97-AF65-F5344CB8AC3E}">
        <p14:creationId xmlns:p14="http://schemas.microsoft.com/office/powerpoint/2010/main" val="549697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5F3BC5-156A-EB15-69F7-A2C8CB4F935F}"/>
              </a:ext>
            </a:extLst>
          </p:cNvPr>
          <p:cNvSpPr>
            <a:spLocks noGrp="1"/>
          </p:cNvSpPr>
          <p:nvPr>
            <p:ph idx="1"/>
          </p:nvPr>
        </p:nvSpPr>
        <p:spPr>
          <a:xfrm>
            <a:off x="649224" y="1435608"/>
            <a:ext cx="4397326" cy="3895344"/>
          </a:xfrm>
        </p:spPr>
        <p:txBody>
          <a:bodyPr>
            <a:normAutofit fontScale="92500"/>
          </a:bodyPr>
          <a:lstStyle/>
          <a:p>
            <a:pPr marL="0" indent="0">
              <a:lnSpc>
                <a:spcPct val="150000"/>
              </a:lnSpc>
              <a:buNone/>
            </a:pPr>
            <a:r>
              <a:rPr lang="en-GB" sz="1100" dirty="0">
                <a:latin typeface="Arial" panose="020B0604020202020204" pitchFamily="34" charset="0"/>
                <a:cs typeface="Arial" panose="020B0604020202020204" pitchFamily="34" charset="0"/>
              </a:rPr>
              <a:t>According to the Case Study C the Professionals from the </a:t>
            </a:r>
            <a:r>
              <a:rPr lang="en-US" sz="1100" dirty="0">
                <a:latin typeface="Arial" panose="020B0604020202020204" pitchFamily="34" charset="0"/>
                <a:cs typeface="Arial" panose="020B0604020202020204" pitchFamily="34" charset="0"/>
              </a:rPr>
              <a:t>Youth Offending Team parenting division, are analyzing the situation the mother of 4 is involved in and is offering the help needed  to improve the communication between her and her children also creating better conditions for the family as they live in a house that needs some proper repairs.</a:t>
            </a:r>
          </a:p>
          <a:p>
            <a:pPr marL="0" indent="0">
              <a:lnSpc>
                <a:spcPct val="150000"/>
              </a:lnSpc>
              <a:buNone/>
            </a:pPr>
            <a:r>
              <a:rPr lang="en-GB" sz="1100" dirty="0">
                <a:latin typeface="Arial" panose="020B0604020202020204" pitchFamily="34" charset="0"/>
                <a:cs typeface="Arial" panose="020B0604020202020204" pitchFamily="34" charset="0"/>
              </a:rPr>
              <a:t>According to the case study , the family received all the help that they needed to become a normal and happy family. The mother received </a:t>
            </a:r>
            <a:r>
              <a:rPr lang="en-US" sz="1100" dirty="0">
                <a:latin typeface="Arial" panose="020B0604020202020204" pitchFamily="34" charset="0"/>
                <a:cs typeface="Arial" panose="020B0604020202020204" pitchFamily="34" charset="0"/>
              </a:rPr>
              <a:t>employment training and counselling for managing the anger for one of her sons that has some behavior issues, the Neighborhood Services to carried out property repairs, help with her younger daughter for school ride ,etc. all this interventions were dome by professionals for the children safety and wellbeing. These actions can help to improve the environment that the children live in and gives them the opportunity to achieve a better mental state for the mother and children also.</a:t>
            </a:r>
          </a:p>
          <a:p>
            <a:pPr marL="0" indent="0">
              <a:lnSpc>
                <a:spcPct val="150000"/>
              </a:lnSpc>
              <a:buNone/>
            </a:pPr>
            <a:endParaRPr lang="en-US" sz="1100" dirty="0">
              <a:latin typeface="Arial" panose="020B0604020202020204" pitchFamily="34" charset="0"/>
              <a:cs typeface="Arial" panose="020B0604020202020204" pitchFamily="34" charset="0"/>
            </a:endParaRPr>
          </a:p>
          <a:p>
            <a:pPr marL="0" indent="0">
              <a:lnSpc>
                <a:spcPct val="90000"/>
              </a:lnSpc>
              <a:buNone/>
            </a:pPr>
            <a:endParaRPr lang="en-GB" sz="1100" dirty="0">
              <a:latin typeface="Arial" panose="020B0604020202020204" pitchFamily="34" charset="0"/>
              <a:cs typeface="Arial" panose="020B0604020202020204" pitchFamily="34" charset="0"/>
            </a:endParaRPr>
          </a:p>
          <a:p>
            <a:pPr marL="0" indent="0">
              <a:lnSpc>
                <a:spcPct val="90000"/>
              </a:lnSpc>
              <a:buNone/>
            </a:pPr>
            <a:endParaRPr lang="en-GB" sz="1100" dirty="0"/>
          </a:p>
        </p:txBody>
      </p:sp>
      <p:pic>
        <p:nvPicPr>
          <p:cNvPr id="2" name="Picture 1">
            <a:extLst>
              <a:ext uri="{FF2B5EF4-FFF2-40B4-BE49-F238E27FC236}">
                <a16:creationId xmlns:a16="http://schemas.microsoft.com/office/drawing/2014/main" id="{C7ABA18C-2C15-E0C5-19B0-0E17118AE466}"/>
              </a:ext>
            </a:extLst>
          </p:cNvPr>
          <p:cNvPicPr>
            <a:picLocks noChangeAspect="1"/>
          </p:cNvPicPr>
          <p:nvPr/>
        </p:nvPicPr>
        <p:blipFill>
          <a:blip r:embed="rId2"/>
          <a:stretch>
            <a:fillRect/>
          </a:stretch>
        </p:blipFill>
        <p:spPr>
          <a:xfrm>
            <a:off x="5521051" y="1151805"/>
            <a:ext cx="6196448" cy="4554389"/>
          </a:xfrm>
          <a:prstGeom prst="ellipse">
            <a:avLst/>
          </a:prstGeom>
          <a:ln>
            <a:noFill/>
          </a:ln>
          <a:effectLst>
            <a:softEdge rad="112500"/>
          </a:effectLst>
        </p:spPr>
      </p:pic>
    </p:spTree>
    <p:extLst>
      <p:ext uri="{BB962C8B-B14F-4D97-AF65-F5344CB8AC3E}">
        <p14:creationId xmlns:p14="http://schemas.microsoft.com/office/powerpoint/2010/main" val="2338685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179EC-2423-E38C-0F01-F94B0EB14F0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17654F5-926C-147B-4E00-00BE7B902D1D}"/>
              </a:ext>
            </a:extLst>
          </p:cNvPr>
          <p:cNvSpPr>
            <a:spLocks noGrp="1"/>
          </p:cNvSpPr>
          <p:nvPr>
            <p:ph idx="1"/>
          </p:nvPr>
        </p:nvSpPr>
        <p:spPr/>
        <p:txBody>
          <a:bodyPr>
            <a:normAutofit/>
          </a:bodyPr>
          <a:lstStyle/>
          <a:p>
            <a:pPr marL="0" indent="0">
              <a:lnSpc>
                <a:spcPct val="150000"/>
              </a:lnSpc>
              <a:buNone/>
            </a:pPr>
            <a:r>
              <a:rPr lang="en-GB" sz="1100" dirty="0">
                <a:latin typeface="Arial" panose="020B0604020202020204" pitchFamily="34" charset="0"/>
                <a:cs typeface="Arial" panose="020B0604020202020204" pitchFamily="34" charset="0"/>
              </a:rPr>
              <a:t>In conclusion the help offered by the authorities made the family C more united, even if the help offered for the mother psychological problems, the depression and the anxiety was refused, gave the family the opportunity to interact with other parties. It helped them in a financial aspect also by offering an employment training to the mother and helped her with the house repairs. </a:t>
            </a:r>
          </a:p>
          <a:p>
            <a:pPr marL="0" indent="0">
              <a:lnSpc>
                <a:spcPct val="150000"/>
              </a:lnSpc>
              <a:buNone/>
            </a:pPr>
            <a:r>
              <a:rPr lang="en-GB" sz="1100" dirty="0">
                <a:latin typeface="Arial" panose="020B0604020202020204" pitchFamily="34" charset="0"/>
                <a:cs typeface="Arial" panose="020B0604020202020204" pitchFamily="34" charset="0"/>
              </a:rPr>
              <a:t>The support offered by the authorities gave the children a safer and happier life  environment.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724676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6D3C7-BC3B-429D-4A1A-1239E24E0695}"/>
              </a:ext>
            </a:extLst>
          </p:cNvPr>
          <p:cNvSpPr>
            <a:spLocks noGrp="1"/>
          </p:cNvSpPr>
          <p:nvPr>
            <p:ph type="ctrTitle"/>
          </p:nvPr>
        </p:nvSpPr>
        <p:spPr>
          <a:xfrm>
            <a:off x="1524000" y="339213"/>
            <a:ext cx="9144000" cy="884903"/>
          </a:xfrm>
        </p:spPr>
        <p:txBody>
          <a:bodyPr>
            <a:normAutofit fontScale="90000"/>
          </a:bodyPr>
          <a:lstStyle/>
          <a:p>
            <a:r>
              <a:rPr lang="en-GB" dirty="0"/>
              <a:t>References</a:t>
            </a:r>
          </a:p>
        </p:txBody>
      </p:sp>
      <p:sp>
        <p:nvSpPr>
          <p:cNvPr id="3" name="Subtitle 2">
            <a:extLst>
              <a:ext uri="{FF2B5EF4-FFF2-40B4-BE49-F238E27FC236}">
                <a16:creationId xmlns:a16="http://schemas.microsoft.com/office/drawing/2014/main" id="{D27F7957-95A7-F36D-9018-EC557A31A5AD}"/>
              </a:ext>
            </a:extLst>
          </p:cNvPr>
          <p:cNvSpPr>
            <a:spLocks noGrp="1"/>
          </p:cNvSpPr>
          <p:nvPr>
            <p:ph type="subTitle" idx="1"/>
          </p:nvPr>
        </p:nvSpPr>
        <p:spPr>
          <a:xfrm>
            <a:off x="1524000" y="1356851"/>
            <a:ext cx="9144000" cy="4979781"/>
          </a:xfrm>
        </p:spPr>
        <p:txBody>
          <a:bodyPr>
            <a:normAutofit lnSpcReduction="10000"/>
          </a:bodyPr>
          <a:lstStyle/>
          <a:p>
            <a:pPr algn="just">
              <a:lnSpc>
                <a:spcPct val="150000"/>
              </a:lnSpc>
            </a:pPr>
            <a:r>
              <a:rPr lang="en-GB" sz="1100" b="0" i="0" dirty="0">
                <a:solidFill>
                  <a:srgbClr val="3A3A3A"/>
                </a:solidFill>
                <a:effectLst/>
                <a:latin typeface="Arial" panose="020B0604020202020204" pitchFamily="34" charset="0"/>
                <a:cs typeface="Arial" panose="020B0604020202020204" pitchFamily="34" charset="0"/>
              </a:rPr>
              <a:t>Bing.com. (2015). Vulnerable Families Available at: </a:t>
            </a:r>
            <a:r>
              <a:rPr lang="en-GB" sz="1100" b="0" i="0" dirty="0">
                <a:solidFill>
                  <a:srgbClr val="3A3A3A"/>
                </a:solidFill>
                <a:effectLst/>
                <a:latin typeface="Arial" panose="020B0604020202020204" pitchFamily="34" charset="0"/>
                <a:cs typeface="Arial" panose="020B0604020202020204" pitchFamily="34" charset="0"/>
                <a:hlinkClick r:id="rId2"/>
              </a:rPr>
              <a:t>www.bing.com</a:t>
            </a:r>
            <a:r>
              <a:rPr lang="en-GB" sz="1100" dirty="0">
                <a:solidFill>
                  <a:srgbClr val="3A3A3A"/>
                </a:solidFill>
                <a:latin typeface="Arial" panose="020B0604020202020204" pitchFamily="34" charset="0"/>
                <a:cs typeface="Arial" panose="020B0604020202020204" pitchFamily="34" charset="0"/>
              </a:rPr>
              <a:t> (Accessed 13</a:t>
            </a:r>
            <a:r>
              <a:rPr lang="en-GB" sz="1100" baseline="30000" dirty="0">
                <a:solidFill>
                  <a:srgbClr val="3A3A3A"/>
                </a:solidFill>
                <a:latin typeface="Arial" panose="020B0604020202020204" pitchFamily="34" charset="0"/>
                <a:cs typeface="Arial" panose="020B0604020202020204" pitchFamily="34" charset="0"/>
              </a:rPr>
              <a:t>th</a:t>
            </a:r>
            <a:r>
              <a:rPr lang="en-GB" sz="1100" dirty="0">
                <a:solidFill>
                  <a:srgbClr val="3A3A3A"/>
                </a:solidFill>
                <a:latin typeface="Arial" panose="020B0604020202020204" pitchFamily="34" charset="0"/>
                <a:cs typeface="Arial" panose="020B0604020202020204" pitchFamily="34" charset="0"/>
              </a:rPr>
              <a:t> July 2022).</a:t>
            </a:r>
            <a:endParaRPr lang="en-GB" sz="1100" b="0" i="0" dirty="0">
              <a:solidFill>
                <a:srgbClr val="3A3A3A"/>
              </a:solidFill>
              <a:effectLst/>
              <a:latin typeface="Arial" panose="020B0604020202020204" pitchFamily="34" charset="0"/>
              <a:cs typeface="Arial" panose="020B0604020202020204" pitchFamily="34" charset="0"/>
            </a:endParaRPr>
          </a:p>
          <a:p>
            <a:pPr algn="just">
              <a:lnSpc>
                <a:spcPct val="150000"/>
              </a:lnSpc>
            </a:pPr>
            <a:r>
              <a:rPr lang="en-GB" sz="1100" b="0" i="0" dirty="0">
                <a:solidFill>
                  <a:srgbClr val="3A3A3A"/>
                </a:solidFill>
                <a:effectLst/>
                <a:latin typeface="Arial" panose="020B0604020202020204" pitchFamily="34" charset="0"/>
                <a:cs typeface="Arial" panose="020B0604020202020204" pitchFamily="34" charset="0"/>
              </a:rPr>
              <a:t>George, N. Bankar</a:t>
            </a:r>
            <a:r>
              <a:rPr lang="en-GB" sz="1100" dirty="0">
                <a:solidFill>
                  <a:srgbClr val="3A3A3A"/>
                </a:solidFill>
                <a:latin typeface="Arial" panose="020B0604020202020204" pitchFamily="34" charset="0"/>
                <a:cs typeface="Arial" panose="020B0604020202020204" pitchFamily="34" charset="0"/>
              </a:rPr>
              <a:t>, B.</a:t>
            </a:r>
            <a:r>
              <a:rPr lang="en-GB" sz="1100" b="0" i="0" dirty="0">
                <a:solidFill>
                  <a:srgbClr val="3A3A3A"/>
                </a:solidFill>
                <a:effectLst/>
                <a:latin typeface="Arial" panose="020B0604020202020204" pitchFamily="34" charset="0"/>
                <a:cs typeface="Arial" panose="020B0604020202020204" pitchFamily="34" charset="0"/>
              </a:rPr>
              <a:t> (2018). Role of family and attachment in predicting functioning among late adolescents. </a:t>
            </a:r>
            <a:r>
              <a:rPr lang="en-GB" sz="1100" b="0" i="1" dirty="0">
                <a:solidFill>
                  <a:srgbClr val="3A3A3A"/>
                </a:solidFill>
                <a:effectLst/>
                <a:latin typeface="Arial" panose="020B0604020202020204" pitchFamily="34" charset="0"/>
                <a:cs typeface="Arial" panose="020B0604020202020204" pitchFamily="34" charset="0"/>
              </a:rPr>
              <a:t>Indian Journal of Health and Wellbeing</a:t>
            </a:r>
            <a:r>
              <a:rPr lang="en-GB" sz="1100" b="0" i="0" dirty="0">
                <a:solidFill>
                  <a:srgbClr val="3A3A3A"/>
                </a:solidFill>
                <a:effectLst/>
                <a:latin typeface="Arial" panose="020B0604020202020204" pitchFamily="34" charset="0"/>
                <a:cs typeface="Arial" panose="020B0604020202020204" pitchFamily="34" charset="0"/>
              </a:rPr>
              <a:t>, </a:t>
            </a:r>
            <a:r>
              <a:rPr lang="en-GB" sz="1100" b="0" i="1" dirty="0">
                <a:solidFill>
                  <a:srgbClr val="3A3A3A"/>
                </a:solidFill>
                <a:effectLst/>
                <a:latin typeface="Arial" panose="020B0604020202020204" pitchFamily="34" charset="0"/>
                <a:cs typeface="Arial" panose="020B0604020202020204" pitchFamily="34" charset="0"/>
              </a:rPr>
              <a:t>9</a:t>
            </a:r>
            <a:r>
              <a:rPr lang="en-GB" sz="1100" b="0" i="0" dirty="0">
                <a:solidFill>
                  <a:srgbClr val="3A3A3A"/>
                </a:solidFill>
                <a:effectLst/>
                <a:latin typeface="Arial" panose="020B0604020202020204" pitchFamily="34" charset="0"/>
                <a:cs typeface="Arial" panose="020B0604020202020204" pitchFamily="34" charset="0"/>
              </a:rPr>
              <a:t>(3), 342–347.</a:t>
            </a:r>
          </a:p>
          <a:p>
            <a:pPr algn="just">
              <a:lnSpc>
                <a:spcPct val="150000"/>
              </a:lnSpc>
            </a:pPr>
            <a:r>
              <a:rPr lang="en-GB" sz="1100" b="0" i="0" dirty="0">
                <a:solidFill>
                  <a:srgbClr val="3A3A3A"/>
                </a:solidFill>
                <a:effectLst/>
                <a:latin typeface="Arial" panose="020B0604020202020204" pitchFamily="34" charset="0"/>
                <a:cs typeface="Arial" panose="020B0604020202020204" pitchFamily="34" charset="0"/>
              </a:rPr>
              <a:t>Gopfert, M., Webster, J. and Seeman, M. (2004) </a:t>
            </a:r>
            <a:r>
              <a:rPr lang="en-GB" sz="1100" b="0" i="1" dirty="0">
                <a:solidFill>
                  <a:srgbClr val="3A3A3A"/>
                </a:solidFill>
                <a:effectLst/>
                <a:latin typeface="Arial" panose="020B0604020202020204" pitchFamily="34" charset="0"/>
                <a:cs typeface="Arial" panose="020B0604020202020204" pitchFamily="34" charset="0"/>
              </a:rPr>
              <a:t>Parental Psychiatric Disorder: Distressed Parents and their Families</a:t>
            </a:r>
            <a:r>
              <a:rPr lang="en-GB" sz="1100" b="0" i="0" dirty="0">
                <a:solidFill>
                  <a:srgbClr val="3A3A3A"/>
                </a:solidFill>
                <a:effectLst/>
                <a:latin typeface="Arial" panose="020B0604020202020204" pitchFamily="34" charset="0"/>
                <a:cs typeface="Arial" panose="020B0604020202020204" pitchFamily="34" charset="0"/>
              </a:rPr>
              <a:t>. Cambridge: Cambridge University Press. doi: 10.1017/CBO9780511543838.</a:t>
            </a:r>
          </a:p>
          <a:p>
            <a:pPr algn="just">
              <a:lnSpc>
                <a:spcPct val="150000"/>
              </a:lnSpc>
            </a:pPr>
            <a:r>
              <a:rPr lang="en-GB" sz="1100" dirty="0">
                <a:latin typeface="Arial" panose="020B0604020202020204" pitchFamily="34" charset="0"/>
                <a:cs typeface="Arial" panose="020B0604020202020204" pitchFamily="34" charset="0"/>
              </a:rPr>
              <a:t>Loggings, B. (2021). </a:t>
            </a:r>
            <a:r>
              <a:rPr lang="en-GB" sz="1100" i="1" dirty="0">
                <a:latin typeface="Arial" panose="020B0604020202020204" pitchFamily="34" charset="0"/>
                <a:cs typeface="Arial" panose="020B0604020202020204" pitchFamily="34" charset="0"/>
              </a:rPr>
              <a:t>What’s the psychology behind mommy issue's</a:t>
            </a:r>
            <a:r>
              <a:rPr lang="en-GB" sz="1100" dirty="0">
                <a:latin typeface="Arial" panose="020B0604020202020204" pitchFamily="34" charset="0"/>
                <a:cs typeface="Arial" panose="020B0604020202020204" pitchFamily="34" charset="0"/>
              </a:rPr>
              <a:t>. Very Well Mind. Available at; </a:t>
            </a:r>
            <a:r>
              <a:rPr lang="en-GB" sz="1100" dirty="0">
                <a:latin typeface="Arial" panose="020B0604020202020204" pitchFamily="34" charset="0"/>
                <a:cs typeface="Arial" panose="020B0604020202020204" pitchFamily="34" charset="0"/>
                <a:hlinkClick r:id="rId3"/>
              </a:rPr>
              <a:t>https://www.verywellmind.com/whats-the-psychology-behind-mommy-issues-5195106</a:t>
            </a:r>
            <a:r>
              <a:rPr lang="en-GB" sz="1100" dirty="0">
                <a:latin typeface="Arial" panose="020B0604020202020204" pitchFamily="34" charset="0"/>
                <a:cs typeface="Arial" panose="020B0604020202020204" pitchFamily="34" charset="0"/>
              </a:rPr>
              <a:t> (Accessed 13</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July 2022). </a:t>
            </a:r>
          </a:p>
          <a:p>
            <a:pPr algn="just">
              <a:lnSpc>
                <a:spcPct val="150000"/>
              </a:lnSpc>
            </a:pPr>
            <a:r>
              <a:rPr lang="en-GB" sz="1100" dirty="0">
                <a:latin typeface="Arial" panose="020B0604020202020204" pitchFamily="34" charset="0"/>
                <a:cs typeface="Arial" panose="020B0604020202020204" pitchFamily="34" charset="0"/>
              </a:rPr>
              <a:t>Nakazawa, J, D. (2018). </a:t>
            </a:r>
            <a:r>
              <a:rPr lang="en-GB" sz="1100" i="1" dirty="0">
                <a:latin typeface="Arial" panose="020B0604020202020204" pitchFamily="34" charset="0"/>
                <a:cs typeface="Arial" panose="020B0604020202020204" pitchFamily="34" charset="0"/>
              </a:rPr>
              <a:t>Childhood Disrupted. </a:t>
            </a:r>
            <a:r>
              <a:rPr lang="en-GB" sz="1100" dirty="0">
                <a:latin typeface="Arial" panose="020B0604020202020204" pitchFamily="34" charset="0"/>
                <a:cs typeface="Arial" panose="020B0604020202020204" pitchFamily="34" charset="0"/>
              </a:rPr>
              <a:t>Atria Books.</a:t>
            </a:r>
          </a:p>
          <a:p>
            <a:pPr algn="just">
              <a:lnSpc>
                <a:spcPct val="150000"/>
              </a:lnSpc>
            </a:pPr>
            <a:r>
              <a:rPr lang="en-GB" sz="1100" b="0" i="0" dirty="0">
                <a:solidFill>
                  <a:srgbClr val="3A3A3A"/>
                </a:solidFill>
                <a:effectLst/>
                <a:latin typeface="Arial" panose="020B0604020202020204" pitchFamily="34" charset="0"/>
                <a:cs typeface="Arial" panose="020B0604020202020204" pitchFamily="34" charset="0"/>
              </a:rPr>
              <a:t>Rousou, E. </a:t>
            </a:r>
            <a:r>
              <a:rPr lang="en-GB" sz="1100" b="0" i="1" dirty="0">
                <a:solidFill>
                  <a:srgbClr val="3A3A3A"/>
                </a:solidFill>
                <a:effectLst/>
                <a:latin typeface="Arial" panose="020B0604020202020204" pitchFamily="34" charset="0"/>
                <a:cs typeface="Arial" panose="020B0604020202020204" pitchFamily="34" charset="0"/>
              </a:rPr>
              <a:t>et al.</a:t>
            </a:r>
            <a:r>
              <a:rPr lang="en-GB" sz="1100" b="0" i="0" dirty="0">
                <a:solidFill>
                  <a:srgbClr val="3A3A3A"/>
                </a:solidFill>
                <a:effectLst/>
                <a:latin typeface="Arial" panose="020B0604020202020204" pitchFamily="34" charset="0"/>
                <a:cs typeface="Arial" panose="020B0604020202020204" pitchFamily="34" charset="0"/>
              </a:rPr>
              <a:t> (2019) ‘Mental health among single mothers in Cyprus: a cross-sectional descriptive correlational study’, </a:t>
            </a:r>
            <a:r>
              <a:rPr lang="en-GB" sz="1100" b="0" i="1" dirty="0">
                <a:solidFill>
                  <a:srgbClr val="3A3A3A"/>
                </a:solidFill>
                <a:effectLst/>
                <a:latin typeface="Arial" panose="020B0604020202020204" pitchFamily="34" charset="0"/>
                <a:cs typeface="Arial" panose="020B0604020202020204" pitchFamily="34" charset="0"/>
              </a:rPr>
              <a:t>BMC women’s health</a:t>
            </a:r>
            <a:r>
              <a:rPr lang="en-GB" sz="1100" b="0" i="0" dirty="0">
                <a:solidFill>
                  <a:srgbClr val="3A3A3A"/>
                </a:solidFill>
                <a:effectLst/>
                <a:latin typeface="Arial" panose="020B0604020202020204" pitchFamily="34" charset="0"/>
                <a:cs typeface="Arial" panose="020B0604020202020204" pitchFamily="34" charset="0"/>
              </a:rPr>
              <a:t>. England: BioMed Central Ltd, 19(1), pp. 67–67. doi: 10.1186/s12905-019-0763-9. </a:t>
            </a:r>
            <a:endParaRPr lang="en-GB" sz="1100" dirty="0">
              <a:latin typeface="Arial" panose="020B0604020202020204" pitchFamily="34" charset="0"/>
              <a:cs typeface="Arial" panose="020B0604020202020204" pitchFamily="34" charset="0"/>
            </a:endParaRPr>
          </a:p>
          <a:p>
            <a:pPr algn="just">
              <a:lnSpc>
                <a:spcPct val="150000"/>
              </a:lnSpc>
            </a:pPr>
            <a:r>
              <a:rPr lang="en-GB" sz="1100" b="0" i="0" dirty="0">
                <a:solidFill>
                  <a:srgbClr val="3A3A3A"/>
                </a:solidFill>
                <a:effectLst/>
                <a:latin typeface="Arial" panose="020B0604020202020204" pitchFamily="34" charset="0"/>
                <a:cs typeface="Arial" panose="020B0604020202020204" pitchFamily="34" charset="0"/>
              </a:rPr>
              <a:t>Translated by Content Engine LLC. (2021) ‘End-of-the-year burnout: Stress on mothers and fathers affects children’s mental health’, </a:t>
            </a:r>
            <a:r>
              <a:rPr lang="en-GB" sz="1100" b="0" i="1" dirty="0">
                <a:solidFill>
                  <a:srgbClr val="3A3A3A"/>
                </a:solidFill>
                <a:effectLst/>
                <a:latin typeface="Arial" panose="020B0604020202020204" pitchFamily="34" charset="0"/>
                <a:cs typeface="Arial" panose="020B0604020202020204" pitchFamily="34" charset="0"/>
              </a:rPr>
              <a:t>CE Noticias Financieras</a:t>
            </a:r>
            <a:r>
              <a:rPr lang="en-GB" sz="1100" b="0" i="0" dirty="0">
                <a:solidFill>
                  <a:srgbClr val="3A3A3A"/>
                </a:solidFill>
                <a:effectLst/>
                <a:latin typeface="Arial" panose="020B0604020202020204" pitchFamily="34" charset="0"/>
                <a:cs typeface="Arial" panose="020B0604020202020204" pitchFamily="34" charset="0"/>
              </a:rPr>
              <a:t>. English ed.</a:t>
            </a:r>
          </a:p>
          <a:p>
            <a:pPr algn="l"/>
            <a:r>
              <a:rPr lang="en-US" sz="1200" dirty="0">
                <a:solidFill>
                  <a:srgbClr val="000000"/>
                </a:solidFill>
                <a:latin typeface="Arial" panose="020B0604020202020204" pitchFamily="34" charset="0"/>
                <a:cs typeface="Arial" panose="020B0604020202020204" pitchFamily="34" charset="0"/>
              </a:rPr>
              <a:t> World Health Organization (2020). Physical activity. [online] Who.int. Available at: https://www.who.int/news-room/fact-sheets/detail/physical-activity.</a:t>
            </a:r>
          </a:p>
          <a:p>
            <a:r>
              <a:rPr lang="en-US" sz="1200" dirty="0">
                <a:solidFill>
                  <a:srgbClr val="000000"/>
                </a:solidFill>
                <a:latin typeface="Arial" panose="020B0604020202020204" pitchFamily="34" charset="0"/>
                <a:cs typeface="Arial" panose="020B0604020202020204" pitchFamily="34" charset="0"/>
              </a:rPr>
              <a:t>Loving Life. (2021). What Is Physical Wellbeing? Why It’s Important &amp; How To Improve It. [online] Available at: https://lovinglifeco.com/health-and-wellbeing/physical-wellbeing-why-its-important/.</a:t>
            </a:r>
          </a:p>
          <a:p>
            <a:r>
              <a:rPr lang="en-US" sz="1200" dirty="0">
                <a:solidFill>
                  <a:srgbClr val="000000"/>
                </a:solidFill>
                <a:latin typeface="Arial" panose="020B0604020202020204" pitchFamily="34" charset="0"/>
                <a:cs typeface="Arial" panose="020B0604020202020204" pitchFamily="34" charset="0"/>
              </a:rPr>
              <a:t>Anon, (2019). Physical Activity Basics. [online] Available at: https://www.cdc.gov/physicalactivity/basics/index.htm</a:t>
            </a:r>
            <a:endParaRPr lang="en-US" sz="1200" b="0" i="0" dirty="0">
              <a:solidFill>
                <a:srgbClr val="000000"/>
              </a:solidFill>
              <a:effectLst/>
              <a:latin typeface="Arial" panose="020B0604020202020204" pitchFamily="34" charset="0"/>
              <a:cs typeface="Arial" panose="020B0604020202020204" pitchFamily="34" charset="0"/>
            </a:endParaRPr>
          </a:p>
          <a:p>
            <a:pPr algn="just">
              <a:lnSpc>
                <a:spcPct val="150000"/>
              </a:lnSpc>
            </a:pPr>
            <a:endParaRPr lang="en-GB" sz="1700" b="0" i="0" dirty="0">
              <a:solidFill>
                <a:srgbClr val="3A3A3A"/>
              </a:solidFill>
              <a:effectLst/>
              <a:latin typeface="Arial" panose="020B0604020202020204" pitchFamily="34" charset="0"/>
              <a:cs typeface="Arial" panose="020B0604020202020204" pitchFamily="34" charset="0"/>
            </a:endParaRPr>
          </a:p>
          <a:p>
            <a:pPr algn="just">
              <a:lnSpc>
                <a:spcPct val="150000"/>
              </a:lnSpc>
            </a:pPr>
            <a:endParaRPr lang="en-GB" sz="1700" b="0" i="0" dirty="0">
              <a:solidFill>
                <a:srgbClr val="3A3A3A"/>
              </a:solidFill>
              <a:effectLst/>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2221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8C135E-42D1-9D3E-6849-3333106486F4}"/>
              </a:ext>
            </a:extLst>
          </p:cNvPr>
          <p:cNvSpPr>
            <a:spLocks noGrp="1"/>
          </p:cNvSpPr>
          <p:nvPr>
            <p:ph idx="1"/>
          </p:nvPr>
        </p:nvSpPr>
        <p:spPr>
          <a:xfrm>
            <a:off x="2589212" y="457200"/>
            <a:ext cx="8915400" cy="6066692"/>
          </a:xfrm>
        </p:spPr>
        <p:txBody>
          <a:bodyPr>
            <a:normAutofit/>
          </a:bodyPr>
          <a:lstStyle/>
          <a:p>
            <a:pPr marL="0" indent="0">
              <a:lnSpc>
                <a:spcPct val="150000"/>
              </a:lnSpc>
              <a:buNone/>
            </a:pPr>
            <a:r>
              <a:rPr lang="en-US" sz="1200" dirty="0">
                <a:latin typeface="Arial" panose="020B0604020202020204" pitchFamily="34" charset="0"/>
                <a:cs typeface="Arial" panose="020B0604020202020204" pitchFamily="34" charset="0"/>
              </a:rPr>
              <a:t>Johnsons , E.(2019</a:t>
            </a:r>
            <a:r>
              <a:rPr lang="en-US" sz="1200" i="1" dirty="0">
                <a:latin typeface="Arial" panose="020B0604020202020204" pitchFamily="34" charset="0"/>
                <a:cs typeface="Arial" panose="020B0604020202020204" pitchFamily="34" charset="0"/>
              </a:rPr>
              <a:t>). Legislation and policies that surround safeguarding children</a:t>
            </a:r>
            <a:r>
              <a:rPr lang="en-US" sz="1200" dirty="0">
                <a:latin typeface="Arial" panose="020B0604020202020204" pitchFamily="34" charset="0"/>
                <a:cs typeface="Arial" panose="020B0604020202020204" pitchFamily="34" charset="0"/>
              </a:rPr>
              <a:t>. [online]</a:t>
            </a:r>
          </a:p>
          <a:p>
            <a:pPr marL="0" indent="0">
              <a:lnSpc>
                <a:spcPct val="150000"/>
              </a:lnSpc>
              <a:buNone/>
            </a:pPr>
            <a:r>
              <a:rPr lang="en-US" sz="1200" dirty="0">
                <a:latin typeface="Arial" panose="020B0604020202020204" pitchFamily="34" charset="0"/>
                <a:cs typeface="Arial" panose="020B0604020202020204" pitchFamily="34" charset="0"/>
                <a:hlinkClick r:id="rId2"/>
              </a:rPr>
              <a:t>https://cpdonline.co.uk/knowledge-base/safeguarding/legislation-safeguarding-children/#:~:text=This%20Act%20intends%20to%20improve,who%20are%20in%20its%20care</a:t>
            </a:r>
            <a:r>
              <a:rPr lang="en-US" sz="1200" dirty="0">
                <a:latin typeface="Arial" panose="020B0604020202020204" pitchFamily="34" charset="0"/>
                <a:cs typeface="Arial" panose="020B0604020202020204" pitchFamily="34" charset="0"/>
              </a:rPr>
              <a:t> [Accessed, July 2022]</a:t>
            </a:r>
          </a:p>
          <a:p>
            <a:pPr marL="0" indent="0">
              <a:lnSpc>
                <a:spcPct val="150000"/>
              </a:lnSpc>
              <a:buNone/>
            </a:pPr>
            <a:r>
              <a:rPr lang="en-US" sz="1200" dirty="0">
                <a:latin typeface="Arial" panose="020B0604020202020204" pitchFamily="34" charset="0"/>
                <a:cs typeface="Arial" panose="020B0604020202020204" pitchFamily="34" charset="0"/>
              </a:rPr>
              <a:t>Good Therapy,(2018). </a:t>
            </a:r>
            <a:r>
              <a:rPr lang="en-US" sz="1200" i="1" dirty="0">
                <a:latin typeface="Arial" panose="020B0604020202020204" pitchFamily="34" charset="0"/>
                <a:cs typeface="Arial" panose="020B0604020202020204" pitchFamily="34" charset="0"/>
              </a:rPr>
              <a:t>Can Mental Health Issues Be Used Against You In a Child Custody Dispute?.  </a:t>
            </a:r>
            <a:r>
              <a:rPr lang="en-US" sz="1200" dirty="0">
                <a:latin typeface="Arial" panose="020B0604020202020204" pitchFamily="34" charset="0"/>
                <a:cs typeface="Arial" panose="020B0604020202020204" pitchFamily="34" charset="0"/>
              </a:rPr>
              <a:t>[online]</a:t>
            </a:r>
          </a:p>
          <a:p>
            <a:pPr marL="0" indent="0">
              <a:lnSpc>
                <a:spcPct val="150000"/>
              </a:lnSpc>
              <a:buNone/>
            </a:pPr>
            <a:r>
              <a:rPr lang="en-US" sz="1200" dirty="0">
                <a:latin typeface="Arial" panose="020B0604020202020204" pitchFamily="34" charset="0"/>
                <a:cs typeface="Arial" panose="020B0604020202020204" pitchFamily="34" charset="0"/>
                <a:hlinkClick r:id="rId3"/>
              </a:rPr>
              <a:t>https://www.goodtherapy.org/blog/psychology-facts/can-mental-health-issues-be-used-against-you-in-a-child-custody-dispute-1215187</a:t>
            </a:r>
            <a:r>
              <a:rPr lang="en-US" sz="1200" dirty="0">
                <a:latin typeface="Arial" panose="020B0604020202020204" pitchFamily="34" charset="0"/>
                <a:cs typeface="Arial" panose="020B0604020202020204" pitchFamily="34" charset="0"/>
              </a:rPr>
              <a:t> [Accessed, July 2022]</a:t>
            </a:r>
          </a:p>
          <a:p>
            <a:pPr marL="0" indent="0">
              <a:lnSpc>
                <a:spcPct val="150000"/>
              </a:lnSpc>
              <a:buNone/>
            </a:pPr>
            <a:r>
              <a:rPr lang="en-US" sz="1200" dirty="0" err="1">
                <a:latin typeface="Arial" panose="020B0604020202020204" pitchFamily="34" charset="0"/>
                <a:cs typeface="Arial" panose="020B0604020202020204" pitchFamily="34" charset="0"/>
              </a:rPr>
              <a:t>Alamy</a:t>
            </a:r>
            <a:r>
              <a:rPr lang="en-US" sz="1200" dirty="0">
                <a:latin typeface="Arial" panose="020B0604020202020204" pitchFamily="34" charset="0"/>
                <a:cs typeface="Arial" panose="020B0604020202020204" pitchFamily="34" charset="0"/>
              </a:rPr>
              <a:t> ,(2022). </a:t>
            </a:r>
            <a:r>
              <a:rPr lang="en-US" sz="1200" dirty="0">
                <a:latin typeface="Arial" panose="020B0604020202020204" pitchFamily="34" charset="0"/>
                <a:cs typeface="Arial" panose="020B0604020202020204" pitchFamily="34" charset="0"/>
                <a:hlinkClick r:id="rId4"/>
              </a:rPr>
              <a:t>https://www.alamy.com/stock-photo/kids-psychology.html?page=12</a:t>
            </a:r>
            <a:r>
              <a:rPr lang="en-US" sz="1200" dirty="0">
                <a:latin typeface="Arial" panose="020B0604020202020204" pitchFamily="34" charset="0"/>
                <a:cs typeface="Arial" panose="020B0604020202020204" pitchFamily="34" charset="0"/>
              </a:rPr>
              <a:t> [Accessed, July 2022]</a:t>
            </a:r>
          </a:p>
          <a:p>
            <a:pPr marL="0" indent="0">
              <a:lnSpc>
                <a:spcPct val="150000"/>
              </a:lnSpc>
              <a:buNone/>
            </a:pPr>
            <a:r>
              <a:rPr lang="en-GB" sz="1100" dirty="0">
                <a:latin typeface="Arial" panose="020B0604020202020204" pitchFamily="34" charset="0"/>
                <a:cs typeface="Arial" panose="020B0604020202020204" pitchFamily="34" charset="0"/>
              </a:rPr>
              <a:t>NHS, (2019). </a:t>
            </a:r>
            <a:r>
              <a:rPr lang="en-GB" sz="1100" i="1" dirty="0">
                <a:latin typeface="Arial" panose="020B0604020202020204" pitchFamily="34" charset="0"/>
                <a:cs typeface="Arial" panose="020B0604020202020204" pitchFamily="34" charset="0"/>
              </a:rPr>
              <a:t>5 Steps to mental wellbeing. </a:t>
            </a:r>
            <a:r>
              <a:rPr lang="en-GB" sz="1100" dirty="0">
                <a:latin typeface="Arial" panose="020B0604020202020204" pitchFamily="34" charset="0"/>
                <a:cs typeface="Arial" panose="020B0604020202020204" pitchFamily="34" charset="0"/>
              </a:rPr>
              <a:t>[Online]</a:t>
            </a:r>
            <a:endParaRPr lang="en-GB" sz="1100" i="1" dirty="0">
              <a:latin typeface="Arial" panose="020B0604020202020204" pitchFamily="34" charset="0"/>
              <a:cs typeface="Arial" panose="020B0604020202020204" pitchFamily="34" charset="0"/>
            </a:endParaRPr>
          </a:p>
          <a:p>
            <a:pPr marL="0" indent="0">
              <a:lnSpc>
                <a:spcPct val="150000"/>
              </a:lnSpc>
              <a:buNone/>
            </a:pPr>
            <a:r>
              <a:rPr lang="en-GB" sz="1100" dirty="0">
                <a:latin typeface="Arial" panose="020B0604020202020204" pitchFamily="34" charset="0"/>
                <a:cs typeface="Arial" panose="020B0604020202020204" pitchFamily="34" charset="0"/>
              </a:rPr>
              <a:t>Available at:</a:t>
            </a:r>
            <a:r>
              <a:rPr lang="en-GB" sz="1100" dirty="0">
                <a:latin typeface="Arial" panose="020B0604020202020204" pitchFamily="34" charset="0"/>
                <a:ea typeface="+mn-lt"/>
                <a:cs typeface="Arial" panose="020B0604020202020204" pitchFamily="34" charset="0"/>
                <a:hlinkClick r:id="rId5"/>
              </a:rPr>
              <a:t>5 steps to mental wellbeing - NHS (www.nhs.uk)</a:t>
            </a:r>
          </a:p>
          <a:p>
            <a:pPr marL="0" indent="0">
              <a:lnSpc>
                <a:spcPct val="150000"/>
              </a:lnSpc>
              <a:buNone/>
            </a:pPr>
            <a:r>
              <a:rPr lang="en-GB" sz="1100" dirty="0">
                <a:latin typeface="Arial" panose="020B0604020202020204" pitchFamily="34" charset="0"/>
                <a:cs typeface="Arial" panose="020B0604020202020204" pitchFamily="34" charset="0"/>
              </a:rPr>
              <a:t>[Accessed: 14 July 2022]</a:t>
            </a:r>
          </a:p>
          <a:p>
            <a:pPr marL="0" indent="0">
              <a:lnSpc>
                <a:spcPct val="150000"/>
              </a:lnSpc>
              <a:buNone/>
            </a:pPr>
            <a:r>
              <a:rPr lang="en-GB" sz="1100" dirty="0">
                <a:latin typeface="Arial" panose="020B0604020202020204" pitchFamily="34" charset="0"/>
                <a:cs typeface="Arial" panose="020B0604020202020204" pitchFamily="34" charset="0"/>
              </a:rPr>
              <a:t>NSPCC Learning, (2021). </a:t>
            </a:r>
            <a:r>
              <a:rPr lang="en-GB" sz="1100" i="1" dirty="0">
                <a:latin typeface="Arial" panose="020B0604020202020204" pitchFamily="34" charset="0"/>
                <a:cs typeface="Arial" panose="020B0604020202020204" pitchFamily="34" charset="0"/>
              </a:rPr>
              <a:t>Promoting mental health and wellbeing. </a:t>
            </a:r>
            <a:r>
              <a:rPr lang="en-GB" sz="1100" dirty="0">
                <a:latin typeface="Arial" panose="020B0604020202020204" pitchFamily="34" charset="0"/>
                <a:cs typeface="Arial" panose="020B0604020202020204" pitchFamily="34" charset="0"/>
              </a:rPr>
              <a:t>[Online]</a:t>
            </a:r>
          </a:p>
          <a:p>
            <a:pPr marL="0" indent="0">
              <a:lnSpc>
                <a:spcPct val="150000"/>
              </a:lnSpc>
              <a:buNone/>
            </a:pP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ea typeface="+mn-lt"/>
                <a:cs typeface="Arial" panose="020B0604020202020204" pitchFamily="34" charset="0"/>
                <a:hlinkClick r:id="rId6"/>
              </a:rPr>
              <a:t>Promoting mental health and wellbeing | NSPCC Learning</a:t>
            </a:r>
            <a:endParaRPr lang="en-GB" sz="1100" dirty="0">
              <a:latin typeface="Arial" panose="020B0604020202020204" pitchFamily="34" charset="0"/>
              <a:ea typeface="+mn-lt"/>
              <a:cs typeface="Arial" panose="020B0604020202020204" pitchFamily="34" charset="0"/>
            </a:endParaRPr>
          </a:p>
          <a:p>
            <a:pPr marL="0" indent="0">
              <a:lnSpc>
                <a:spcPct val="150000"/>
              </a:lnSpc>
              <a:buNone/>
            </a:pPr>
            <a:r>
              <a:rPr lang="en-GB" sz="1100" dirty="0">
                <a:latin typeface="Arial" panose="020B0604020202020204" pitchFamily="34" charset="0"/>
                <a:cs typeface="Arial" panose="020B0604020202020204" pitchFamily="34" charset="0"/>
              </a:rPr>
              <a:t>[Accessed: 14 July 2022]</a:t>
            </a:r>
          </a:p>
          <a:p>
            <a:pPr marL="0" indent="0">
              <a:buNone/>
            </a:pPr>
            <a:r>
              <a:rPr lang="en-US" sz="1200" dirty="0">
                <a:latin typeface="Arial" panose="020B0604020202020204" pitchFamily="34" charset="0"/>
                <a:cs typeface="Arial" panose="020B0604020202020204" pitchFamily="34" charset="0"/>
              </a:rPr>
              <a:t>Diener, E., Lucas, R., Helliwell, J.F., </a:t>
            </a:r>
            <a:r>
              <a:rPr lang="en-US" sz="1200" dirty="0" err="1">
                <a:latin typeface="Arial" panose="020B0604020202020204" pitchFamily="34" charset="0"/>
                <a:cs typeface="Arial" panose="020B0604020202020204" pitchFamily="34" charset="0"/>
              </a:rPr>
              <a:t>Schimmack</a:t>
            </a:r>
            <a:r>
              <a:rPr lang="en-US" sz="1200" dirty="0">
                <a:latin typeface="Arial" panose="020B0604020202020204" pitchFamily="34" charset="0"/>
                <a:cs typeface="Arial" panose="020B0604020202020204" pitchFamily="34" charset="0"/>
              </a:rPr>
              <a:t>, U. and Helliwell, J., 2009. Well-being for public policy. Oxford Positive Psychology.</a:t>
            </a:r>
          </a:p>
          <a:p>
            <a:pPr marL="0" indent="0">
              <a:buNone/>
            </a:pPr>
            <a:r>
              <a:rPr lang="en-US" sz="1200" dirty="0">
                <a:latin typeface="Arial" panose="020B0604020202020204" pitchFamily="34" charset="0"/>
                <a:cs typeface="Arial" panose="020B0604020202020204" pitchFamily="34" charset="0"/>
              </a:rPr>
              <a:t>Statham, J. and Chase, E., 2010. Childhood wellbeing: A brief overview. Loughborough: Childhood Wellbeing Research Centre.</a:t>
            </a:r>
          </a:p>
          <a:p>
            <a:pPr marL="0" indent="0">
              <a:buNone/>
            </a:pPr>
            <a:endParaRPr lang="en-US" sz="1200"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US" dirty="0"/>
          </a:p>
          <a:p>
            <a:pPr marL="0" indent="0">
              <a:buNone/>
            </a:pPr>
            <a:endParaRPr lang="en-US" dirty="0"/>
          </a:p>
          <a:p>
            <a:endParaRPr lang="en-GB" dirty="0"/>
          </a:p>
        </p:txBody>
      </p:sp>
    </p:spTree>
    <p:extLst>
      <p:ext uri="{BB962C8B-B14F-4D97-AF65-F5344CB8AC3E}">
        <p14:creationId xmlns:p14="http://schemas.microsoft.com/office/powerpoint/2010/main" val="31990530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1792</TotalTime>
  <Words>1898</Words>
  <Application>Microsoft Office PowerPoint</Application>
  <PresentationFormat>Widescreen</PresentationFormat>
  <Paragraphs>99</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Amasis MT Pro Black</vt:lpstr>
      <vt:lpstr>Arial</vt:lpstr>
      <vt:lpstr>Century Gothic</vt:lpstr>
      <vt:lpstr>Times New Roman</vt:lpstr>
      <vt:lpstr>Wingdings 3</vt:lpstr>
      <vt:lpstr>Wisp</vt:lpstr>
      <vt:lpstr>Group Presentation- Case study C  Module name: Children, young people and families  Lecturer name: Crisford Chogugudza  Student's names: Iuliana Georgiana Duca (2026747) Mihaela Cristina Duca (2026748) Carrie Jelfs (1912214) Viorica Cislianu (2026744) </vt:lpstr>
      <vt:lpstr>Introduction </vt:lpstr>
      <vt:lpstr>Perception of wellbeing   </vt:lpstr>
      <vt:lpstr>Perception of wellbeing –   Affects on the family’s relationships</vt:lpstr>
      <vt:lpstr>Analysis of one of the keys of CYPF wellbeing </vt:lpstr>
      <vt:lpstr>POLICIES AND PROFESSIONAL INTERVENTIONS THAT ARE IN PLACE</vt:lpstr>
      <vt:lpstr>Enhance the health and wellbeing of children, young people and families.</vt:lpstr>
      <vt:lpstr> Current policy and the professional interventions </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Iuliana Duca</dc:creator>
  <cp:lastModifiedBy> </cp:lastModifiedBy>
  <cp:revision>52</cp:revision>
  <dcterms:created xsi:type="dcterms:W3CDTF">2022-07-13T11:34:49Z</dcterms:created>
  <dcterms:modified xsi:type="dcterms:W3CDTF">2022-07-15T08:25:26Z</dcterms:modified>
</cp:coreProperties>
</file>