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p:cNvSpPr>
            <a:spLocks noGrp="1" noChangeArrowheads="1"/>
          </p:cNvSpPr>
          <p:nvPr>
            <p:ph type="sldNum" sz="quarter" idx="12"/>
          </p:nvPr>
        </p:nvSpPr>
        <p:spPr>
          <a:ln/>
        </p:spPr>
        <p:txBody>
          <a:bodyPr/>
          <a:lstStyle>
            <a:lvl1pPr>
              <a:defRPr/>
            </a:lvl1pPr>
          </a:lstStyle>
          <a:p>
            <a:pPr>
              <a:defRPr/>
            </a:pPr>
            <a:fld id="{A833480C-D651-4C14-A1D2-086FBCBC9A92}" type="slidenum">
              <a:rPr lang="es-ES" altLang="en-US"/>
              <a:pPr>
                <a:defRPr/>
              </a:pPr>
              <a:t>‹#›</a:t>
            </a:fld>
            <a:endParaRPr lang="es-ES" altLang="en-US"/>
          </a:p>
        </p:txBody>
      </p:sp>
    </p:spTree>
    <p:extLst>
      <p:ext uri="{BB962C8B-B14F-4D97-AF65-F5344CB8AC3E}">
        <p14:creationId xmlns:p14="http://schemas.microsoft.com/office/powerpoint/2010/main" val="2976203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p:cNvSpPr>
            <a:spLocks noGrp="1" noChangeArrowheads="1"/>
          </p:cNvSpPr>
          <p:nvPr>
            <p:ph type="sldNum" sz="quarter" idx="12"/>
          </p:nvPr>
        </p:nvSpPr>
        <p:spPr>
          <a:ln/>
        </p:spPr>
        <p:txBody>
          <a:bodyPr/>
          <a:lstStyle>
            <a:lvl1pPr>
              <a:defRPr/>
            </a:lvl1pPr>
          </a:lstStyle>
          <a:p>
            <a:pPr>
              <a:defRPr/>
            </a:pPr>
            <a:fld id="{E4F39BBE-0438-4163-B7BA-948E61146661}" type="slidenum">
              <a:rPr lang="es-ES" altLang="en-US"/>
              <a:pPr>
                <a:defRPr/>
              </a:pPr>
              <a:t>‹#›</a:t>
            </a:fld>
            <a:endParaRPr lang="es-ES" altLang="en-US"/>
          </a:p>
        </p:txBody>
      </p:sp>
    </p:spTree>
    <p:extLst>
      <p:ext uri="{BB962C8B-B14F-4D97-AF65-F5344CB8AC3E}">
        <p14:creationId xmlns:p14="http://schemas.microsoft.com/office/powerpoint/2010/main" val="2679687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p:cNvSpPr>
            <a:spLocks noGrp="1" noChangeArrowheads="1"/>
          </p:cNvSpPr>
          <p:nvPr>
            <p:ph type="sldNum" sz="quarter" idx="12"/>
          </p:nvPr>
        </p:nvSpPr>
        <p:spPr>
          <a:ln/>
        </p:spPr>
        <p:txBody>
          <a:bodyPr/>
          <a:lstStyle>
            <a:lvl1pPr>
              <a:defRPr/>
            </a:lvl1pPr>
          </a:lstStyle>
          <a:p>
            <a:pPr>
              <a:defRPr/>
            </a:pPr>
            <a:fld id="{58BF4240-AB37-4BF8-B6E5-7CAB1AB0D174}" type="slidenum">
              <a:rPr lang="es-ES" altLang="en-US"/>
              <a:pPr>
                <a:defRPr/>
              </a:pPr>
              <a:t>‹#›</a:t>
            </a:fld>
            <a:endParaRPr lang="es-ES" altLang="en-US"/>
          </a:p>
        </p:txBody>
      </p:sp>
    </p:spTree>
    <p:extLst>
      <p:ext uri="{BB962C8B-B14F-4D97-AF65-F5344CB8AC3E}">
        <p14:creationId xmlns:p14="http://schemas.microsoft.com/office/powerpoint/2010/main" val="2780938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p:cNvSpPr>
            <a:spLocks noGrp="1" noChangeArrowheads="1"/>
          </p:cNvSpPr>
          <p:nvPr>
            <p:ph type="sldNum" sz="quarter" idx="12"/>
          </p:nvPr>
        </p:nvSpPr>
        <p:spPr>
          <a:ln/>
        </p:spPr>
        <p:txBody>
          <a:bodyPr/>
          <a:lstStyle>
            <a:lvl1pPr>
              <a:defRPr/>
            </a:lvl1pPr>
          </a:lstStyle>
          <a:p>
            <a:pPr>
              <a:defRPr/>
            </a:pPr>
            <a:fld id="{6620F978-4AC6-4950-BA7D-ABB4AEB26B41}" type="slidenum">
              <a:rPr lang="es-ES" altLang="en-US"/>
              <a:pPr>
                <a:defRPr/>
              </a:pPr>
              <a:t>‹#›</a:t>
            </a:fld>
            <a:endParaRPr lang="es-ES" altLang="en-US"/>
          </a:p>
        </p:txBody>
      </p:sp>
    </p:spTree>
    <p:extLst>
      <p:ext uri="{BB962C8B-B14F-4D97-AF65-F5344CB8AC3E}">
        <p14:creationId xmlns:p14="http://schemas.microsoft.com/office/powerpoint/2010/main" val="4139238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9" name="Rectangle 6"/>
          <p:cNvSpPr>
            <a:spLocks noGrp="1" noChangeArrowheads="1"/>
          </p:cNvSpPr>
          <p:nvPr>
            <p:ph type="sldNum" sz="quarter" idx="12"/>
          </p:nvPr>
        </p:nvSpPr>
        <p:spPr>
          <a:ln/>
        </p:spPr>
        <p:txBody>
          <a:bodyPr/>
          <a:lstStyle>
            <a:lvl1pPr>
              <a:defRPr/>
            </a:lvl1pPr>
          </a:lstStyle>
          <a:p>
            <a:pPr>
              <a:defRPr/>
            </a:pPr>
            <a:fld id="{DAC71689-6841-4674-A5D4-C9DA9311A16D}" type="slidenum">
              <a:rPr lang="es-ES" altLang="en-US"/>
              <a:pPr>
                <a:defRPr/>
              </a:pPr>
              <a:t>‹#›</a:t>
            </a:fld>
            <a:endParaRPr lang="es-ES" altLang="en-US"/>
          </a:p>
        </p:txBody>
      </p:sp>
    </p:spTree>
    <p:extLst>
      <p:ext uri="{BB962C8B-B14F-4D97-AF65-F5344CB8AC3E}">
        <p14:creationId xmlns:p14="http://schemas.microsoft.com/office/powerpoint/2010/main" val="3001554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5" name="Rectangle 6"/>
          <p:cNvSpPr>
            <a:spLocks noGrp="1" noChangeArrowheads="1"/>
          </p:cNvSpPr>
          <p:nvPr>
            <p:ph type="sldNum" sz="quarter" idx="12"/>
          </p:nvPr>
        </p:nvSpPr>
        <p:spPr>
          <a:ln/>
        </p:spPr>
        <p:txBody>
          <a:bodyPr/>
          <a:lstStyle>
            <a:lvl1pPr>
              <a:defRPr/>
            </a:lvl1pPr>
          </a:lstStyle>
          <a:p>
            <a:pPr>
              <a:defRPr/>
            </a:pPr>
            <a:fld id="{B765813F-290C-46DC-A798-CB33DCBDB15D}" type="slidenum">
              <a:rPr lang="es-ES" altLang="en-US"/>
              <a:pPr>
                <a:defRPr/>
              </a:pPr>
              <a:t>‹#›</a:t>
            </a:fld>
            <a:endParaRPr lang="es-ES" altLang="en-US"/>
          </a:p>
        </p:txBody>
      </p:sp>
    </p:spTree>
    <p:extLst>
      <p:ext uri="{BB962C8B-B14F-4D97-AF65-F5344CB8AC3E}">
        <p14:creationId xmlns:p14="http://schemas.microsoft.com/office/powerpoint/2010/main" val="1636716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4" name="Rectangle 6"/>
          <p:cNvSpPr>
            <a:spLocks noGrp="1" noChangeArrowheads="1"/>
          </p:cNvSpPr>
          <p:nvPr>
            <p:ph type="sldNum" sz="quarter" idx="12"/>
          </p:nvPr>
        </p:nvSpPr>
        <p:spPr>
          <a:ln/>
        </p:spPr>
        <p:txBody>
          <a:bodyPr/>
          <a:lstStyle>
            <a:lvl1pPr>
              <a:defRPr/>
            </a:lvl1pPr>
          </a:lstStyle>
          <a:p>
            <a:pPr>
              <a:defRPr/>
            </a:pPr>
            <a:fld id="{26CBD1DC-4328-4183-B435-E6C0B8548BE9}" type="slidenum">
              <a:rPr lang="es-ES" altLang="en-US"/>
              <a:pPr>
                <a:defRPr/>
              </a:pPr>
              <a:t>‹#›</a:t>
            </a:fld>
            <a:endParaRPr lang="es-ES" altLang="en-US"/>
          </a:p>
        </p:txBody>
      </p:sp>
    </p:spTree>
    <p:extLst>
      <p:ext uri="{BB962C8B-B14F-4D97-AF65-F5344CB8AC3E}">
        <p14:creationId xmlns:p14="http://schemas.microsoft.com/office/powerpoint/2010/main" val="3415836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p:cNvSpPr>
            <a:spLocks noGrp="1" noChangeArrowheads="1"/>
          </p:cNvSpPr>
          <p:nvPr>
            <p:ph type="sldNum" sz="quarter" idx="12"/>
          </p:nvPr>
        </p:nvSpPr>
        <p:spPr>
          <a:ln/>
        </p:spPr>
        <p:txBody>
          <a:bodyPr/>
          <a:lstStyle>
            <a:lvl1pPr>
              <a:defRPr/>
            </a:lvl1pPr>
          </a:lstStyle>
          <a:p>
            <a:pPr>
              <a:defRPr/>
            </a:pPr>
            <a:fld id="{083A6D56-73E5-4359-81AB-176C330D20A6}" type="slidenum">
              <a:rPr lang="es-ES" altLang="en-US"/>
              <a:pPr>
                <a:defRPr/>
              </a:pPr>
              <a:t>‹#›</a:t>
            </a:fld>
            <a:endParaRPr lang="es-ES" altLang="en-US"/>
          </a:p>
        </p:txBody>
      </p:sp>
    </p:spTree>
    <p:extLst>
      <p:ext uri="{BB962C8B-B14F-4D97-AF65-F5344CB8AC3E}">
        <p14:creationId xmlns:p14="http://schemas.microsoft.com/office/powerpoint/2010/main" val="2146654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7" name="Rectangle 6"/>
          <p:cNvSpPr>
            <a:spLocks noGrp="1" noChangeArrowheads="1"/>
          </p:cNvSpPr>
          <p:nvPr>
            <p:ph type="sldNum" sz="quarter" idx="12"/>
          </p:nvPr>
        </p:nvSpPr>
        <p:spPr>
          <a:ln/>
        </p:spPr>
        <p:txBody>
          <a:bodyPr/>
          <a:lstStyle>
            <a:lvl1pPr>
              <a:defRPr/>
            </a:lvl1pPr>
          </a:lstStyle>
          <a:p>
            <a:pPr>
              <a:defRPr/>
            </a:pPr>
            <a:fld id="{08128B0D-1C1D-4773-AE1B-5DADCCC205AB}" type="slidenum">
              <a:rPr lang="es-ES" altLang="en-US"/>
              <a:pPr>
                <a:defRPr/>
              </a:pPr>
              <a:t>‹#›</a:t>
            </a:fld>
            <a:endParaRPr lang="es-ES" altLang="en-US"/>
          </a:p>
        </p:txBody>
      </p:sp>
    </p:spTree>
    <p:extLst>
      <p:ext uri="{BB962C8B-B14F-4D97-AF65-F5344CB8AC3E}">
        <p14:creationId xmlns:p14="http://schemas.microsoft.com/office/powerpoint/2010/main" val="35403809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p:cNvSpPr>
            <a:spLocks noGrp="1" noChangeArrowheads="1"/>
          </p:cNvSpPr>
          <p:nvPr>
            <p:ph type="sldNum" sz="quarter" idx="12"/>
          </p:nvPr>
        </p:nvSpPr>
        <p:spPr>
          <a:ln/>
        </p:spPr>
        <p:txBody>
          <a:bodyPr/>
          <a:lstStyle>
            <a:lvl1pPr>
              <a:defRPr/>
            </a:lvl1pPr>
          </a:lstStyle>
          <a:p>
            <a:pPr>
              <a:defRPr/>
            </a:pPr>
            <a:fld id="{5784CFC8-D582-4A84-BD68-9EB0564D9D4A}" type="slidenum">
              <a:rPr lang="es-ES" altLang="en-US"/>
              <a:pPr>
                <a:defRPr/>
              </a:pPr>
              <a:t>‹#›</a:t>
            </a:fld>
            <a:endParaRPr lang="es-ES" altLang="en-US"/>
          </a:p>
        </p:txBody>
      </p:sp>
    </p:spTree>
    <p:extLst>
      <p:ext uri="{BB962C8B-B14F-4D97-AF65-F5344CB8AC3E}">
        <p14:creationId xmlns:p14="http://schemas.microsoft.com/office/powerpoint/2010/main" val="342210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s-E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s-ES" altLang="en-US"/>
          </a:p>
        </p:txBody>
      </p:sp>
      <p:sp>
        <p:nvSpPr>
          <p:cNvPr id="6" name="Rectangle 6"/>
          <p:cNvSpPr>
            <a:spLocks noGrp="1" noChangeArrowheads="1"/>
          </p:cNvSpPr>
          <p:nvPr>
            <p:ph type="sldNum" sz="quarter" idx="12"/>
          </p:nvPr>
        </p:nvSpPr>
        <p:spPr>
          <a:ln/>
        </p:spPr>
        <p:txBody>
          <a:bodyPr/>
          <a:lstStyle>
            <a:lvl1pPr>
              <a:defRPr/>
            </a:lvl1pPr>
          </a:lstStyle>
          <a:p>
            <a:pPr>
              <a:defRPr/>
            </a:pPr>
            <a:fld id="{0CBBF2B7-B212-4157-A3BA-CBA4C43E09A0}" type="slidenum">
              <a:rPr lang="es-ES" altLang="en-US"/>
              <a:pPr>
                <a:defRPr/>
              </a:pPr>
              <a:t>‹#›</a:t>
            </a:fld>
            <a:endParaRPr lang="es-ES" altLang="en-US"/>
          </a:p>
        </p:txBody>
      </p:sp>
    </p:spTree>
    <p:extLst>
      <p:ext uri="{BB962C8B-B14F-4D97-AF65-F5344CB8AC3E}">
        <p14:creationId xmlns:p14="http://schemas.microsoft.com/office/powerpoint/2010/main" val="3927206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s-ES" altLang="en-US" smtClean="0"/>
              <a:t>Haga clic para cambiar el estilo de título	</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smtClean="0"/>
              <a:t>Haga clic para modificar el estilo de texto del patrón</a:t>
            </a:r>
          </a:p>
          <a:p>
            <a:pPr lvl="1"/>
            <a:r>
              <a:rPr lang="es-ES" altLang="en-US" smtClean="0"/>
              <a:t>Segundo nivel</a:t>
            </a:r>
          </a:p>
          <a:p>
            <a:pPr lvl="2"/>
            <a:r>
              <a:rPr lang="es-ES" altLang="en-US" smtClean="0"/>
              <a:t>Tercer nivel</a:t>
            </a:r>
          </a:p>
          <a:p>
            <a:pPr lvl="3"/>
            <a:r>
              <a:rPr lang="es-ES" altLang="en-US" smtClean="0"/>
              <a:t>Cuarto nivel</a:t>
            </a:r>
          </a:p>
          <a:p>
            <a:pPr lvl="4"/>
            <a:r>
              <a:rPr lang="es-ES" altLang="en-US" smtClean="0"/>
              <a:t>Quinto nivel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s-ES" altLang="en-US"/>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endParaRPr lang="es-ES" altLang="en-US"/>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4CCFCC1E-40A5-497D-A06B-8A4AE80B9A0E}" type="slidenum">
              <a:rPr lang="es-ES" altLang="en-US"/>
              <a:pPr>
                <a:defRPr/>
              </a:pPr>
              <a:t>‹#›</a:t>
            </a:fld>
            <a:endParaRPr lang="es-ES" altLang="en-US"/>
          </a:p>
        </p:txBody>
      </p:sp>
    </p:spTree>
    <p:extLst>
      <p:ext uri="{BB962C8B-B14F-4D97-AF65-F5344CB8AC3E}">
        <p14:creationId xmlns:p14="http://schemas.microsoft.com/office/powerpoint/2010/main" val="14076840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youtube.com/watch?v=FMR_T0mM7Pc&amp;feature=related" TargetMode="External"/><Relationship Id="rId2" Type="http://schemas.openxmlformats.org/officeDocument/2006/relationships/hyperlink" Target="http://www.youtube.com/watch?v=XJtNPqCj-iA"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q7_7bwHmG4M" TargetMode="External"/><Relationship Id="rId2" Type="http://schemas.openxmlformats.org/officeDocument/2006/relationships/hyperlink" Target="https://www.youtube.com/watch?v=abHuHFt_izI" TargetMode="Externa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www.youtube.com/watch?v=QZQq7chGoO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eaLnBrk="1" hangingPunct="1"/>
            <a:r>
              <a:rPr lang="en-GB" altLang="en-US" smtClean="0">
                <a:solidFill>
                  <a:schemeClr val="bg1"/>
                </a:solidFill>
              </a:rPr>
              <a:t>Neuroimaging Techniques. </a:t>
            </a:r>
            <a:endParaRPr lang="en-US" altLang="en-US" smtClean="0">
              <a:solidFill>
                <a:schemeClr val="bg1"/>
              </a:solidFill>
            </a:endParaRPr>
          </a:p>
        </p:txBody>
      </p:sp>
      <p:sp>
        <p:nvSpPr>
          <p:cNvPr id="43011" name="Content Placeholder 2"/>
          <p:cNvSpPr>
            <a:spLocks noGrp="1"/>
          </p:cNvSpPr>
          <p:nvPr>
            <p:ph idx="4294967295"/>
          </p:nvPr>
        </p:nvSpPr>
        <p:spPr/>
        <p:txBody>
          <a:bodyPr/>
          <a:lstStyle/>
          <a:p>
            <a:pPr eaLnBrk="1" hangingPunct="1">
              <a:lnSpc>
                <a:spcPct val="90000"/>
              </a:lnSpc>
            </a:pPr>
            <a:r>
              <a:rPr lang="en-GB" altLang="en-US" sz="2800"/>
              <a:t>Structural Imaging. </a:t>
            </a:r>
          </a:p>
          <a:p>
            <a:pPr lvl="1" eaLnBrk="1" hangingPunct="1">
              <a:lnSpc>
                <a:spcPct val="90000"/>
              </a:lnSpc>
            </a:pPr>
            <a:r>
              <a:rPr lang="en-GB" altLang="en-US" sz="2000"/>
              <a:t>CT scan. </a:t>
            </a:r>
          </a:p>
          <a:p>
            <a:pPr lvl="1" eaLnBrk="1" hangingPunct="1">
              <a:lnSpc>
                <a:spcPct val="90000"/>
              </a:lnSpc>
            </a:pPr>
            <a:r>
              <a:rPr lang="en-GB" altLang="en-US" sz="2000"/>
              <a:t>MRI scan. </a:t>
            </a:r>
          </a:p>
          <a:p>
            <a:pPr eaLnBrk="1" hangingPunct="1">
              <a:lnSpc>
                <a:spcPct val="90000"/>
              </a:lnSpc>
            </a:pPr>
            <a:endParaRPr lang="en-GB" altLang="en-US" sz="2800"/>
          </a:p>
          <a:p>
            <a:pPr eaLnBrk="1" hangingPunct="1">
              <a:lnSpc>
                <a:spcPct val="90000"/>
              </a:lnSpc>
            </a:pPr>
            <a:r>
              <a:rPr lang="en-GB" altLang="en-US" sz="2800"/>
              <a:t>Functional Imaging. </a:t>
            </a:r>
          </a:p>
          <a:p>
            <a:pPr lvl="1" eaLnBrk="1" hangingPunct="1">
              <a:lnSpc>
                <a:spcPct val="90000"/>
              </a:lnSpc>
            </a:pPr>
            <a:r>
              <a:rPr lang="en-GB" altLang="en-US" sz="2000"/>
              <a:t>EEG</a:t>
            </a:r>
          </a:p>
          <a:p>
            <a:pPr lvl="1" eaLnBrk="1" hangingPunct="1">
              <a:lnSpc>
                <a:spcPct val="90000"/>
              </a:lnSpc>
            </a:pPr>
            <a:r>
              <a:rPr lang="en-GB" altLang="en-US" sz="2000"/>
              <a:t>MEG</a:t>
            </a:r>
          </a:p>
          <a:p>
            <a:pPr lvl="1" eaLnBrk="1" hangingPunct="1">
              <a:lnSpc>
                <a:spcPct val="90000"/>
              </a:lnSpc>
            </a:pPr>
            <a:r>
              <a:rPr lang="en-GB" altLang="en-US" sz="2000"/>
              <a:t>FMRI</a:t>
            </a:r>
          </a:p>
          <a:p>
            <a:pPr lvl="1" eaLnBrk="1" hangingPunct="1">
              <a:lnSpc>
                <a:spcPct val="90000"/>
              </a:lnSpc>
            </a:pPr>
            <a:r>
              <a:rPr lang="en-GB" altLang="en-US" sz="2000"/>
              <a:t>PET </a:t>
            </a:r>
          </a:p>
          <a:p>
            <a:pPr lvl="2" eaLnBrk="1" hangingPunct="1">
              <a:lnSpc>
                <a:spcPct val="90000"/>
              </a:lnSpc>
            </a:pPr>
            <a:r>
              <a:rPr lang="en-GB" altLang="en-US" sz="1600"/>
              <a:t>Can also be structural</a:t>
            </a:r>
          </a:p>
          <a:p>
            <a:pPr lvl="1" eaLnBrk="1" hangingPunct="1">
              <a:lnSpc>
                <a:spcPct val="90000"/>
              </a:lnSpc>
            </a:pPr>
            <a:r>
              <a:rPr lang="en-GB" altLang="en-US" sz="2000"/>
              <a:t>SPECT</a:t>
            </a:r>
          </a:p>
          <a:p>
            <a:pPr lvl="2" eaLnBrk="1" hangingPunct="1">
              <a:lnSpc>
                <a:spcPct val="90000"/>
              </a:lnSpc>
            </a:pPr>
            <a:r>
              <a:rPr lang="en-GB" altLang="en-US" sz="1600"/>
              <a:t>Can also be structural. </a:t>
            </a:r>
          </a:p>
          <a:p>
            <a:pPr lvl="1" eaLnBrk="1" hangingPunct="1">
              <a:lnSpc>
                <a:spcPct val="90000"/>
              </a:lnSpc>
            </a:pPr>
            <a:r>
              <a:rPr lang="en-GB" altLang="en-US" sz="2000"/>
              <a:t>TMS?</a:t>
            </a:r>
            <a:endParaRPr lang="en-US" altLang="en-US" sz="2000"/>
          </a:p>
        </p:txBody>
      </p:sp>
      <p:sp>
        <p:nvSpPr>
          <p:cNvPr id="43012" name="Rectangle 4"/>
          <p:cNvSpPr>
            <a:spLocks noGrp="1" noChangeArrowheads="1"/>
          </p:cNvSpPr>
          <p:nvPr>
            <p:ph type="body" sz="half" idx="2"/>
          </p:nvPr>
        </p:nvSpPr>
        <p:spPr/>
        <p:txBody>
          <a:bodyPr/>
          <a:lstStyle/>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a:p>
            <a:pPr eaLnBrk="1" hangingPunct="1"/>
            <a:r>
              <a:rPr lang="en-GB" altLang="en-US" sz="2000"/>
              <a:t>Single Cell Recording.</a:t>
            </a:r>
          </a:p>
        </p:txBody>
      </p:sp>
    </p:spTree>
    <p:extLst>
      <p:ext uri="{BB962C8B-B14F-4D97-AF65-F5344CB8AC3E}">
        <p14:creationId xmlns:p14="http://schemas.microsoft.com/office/powerpoint/2010/main" val="42588081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4034" name="Rectangle 150"/>
          <p:cNvSpPr>
            <a:spLocks noGrp="1" noChangeArrowheads="1"/>
          </p:cNvSpPr>
          <p:nvPr>
            <p:ph type="ctrTitle"/>
          </p:nvPr>
        </p:nvSpPr>
        <p:spPr>
          <a:xfrm>
            <a:off x="1703389" y="4076700"/>
            <a:ext cx="4537075" cy="647700"/>
          </a:xfrm>
        </p:spPr>
        <p:txBody>
          <a:bodyPr anchor="ctr"/>
          <a:lstStyle/>
          <a:p>
            <a:pPr algn="l" eaLnBrk="1" hangingPunct="1"/>
            <a:r>
              <a:rPr lang="es-UY" altLang="en-US" sz="3600" b="1">
                <a:solidFill>
                  <a:schemeClr val="bg1"/>
                </a:solidFill>
              </a:rPr>
              <a:t>Transcranial Magnetic Stimulation. </a:t>
            </a:r>
            <a:endParaRPr lang="es-ES" altLang="en-US" sz="3600" b="1">
              <a:solidFill>
                <a:schemeClr val="bg1"/>
              </a:solidFill>
            </a:endParaRPr>
          </a:p>
        </p:txBody>
      </p:sp>
      <p:sp>
        <p:nvSpPr>
          <p:cNvPr id="44035" name="Rectangle 167"/>
          <p:cNvSpPr>
            <a:spLocks noChangeArrowheads="1"/>
          </p:cNvSpPr>
          <p:nvPr/>
        </p:nvSpPr>
        <p:spPr bwMode="auto">
          <a:xfrm>
            <a:off x="1724026" y="5445125"/>
            <a:ext cx="4537075"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r>
              <a:rPr lang="es-ES" altLang="en-US" sz="2000" b="1">
                <a:solidFill>
                  <a:srgbClr val="FFFFFF"/>
                </a:solidFill>
              </a:rPr>
              <a:t>Dr Stuart Jones</a:t>
            </a:r>
          </a:p>
        </p:txBody>
      </p:sp>
    </p:spTree>
    <p:extLst>
      <p:ext uri="{BB962C8B-B14F-4D97-AF65-F5344CB8AC3E}">
        <p14:creationId xmlns:p14="http://schemas.microsoft.com/office/powerpoint/2010/main" val="37338579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1981200" y="39688"/>
            <a:ext cx="8229600" cy="1143000"/>
          </a:xfrm>
        </p:spPr>
        <p:txBody>
          <a:bodyPr/>
          <a:lstStyle/>
          <a:p>
            <a:pPr eaLnBrk="1" hangingPunct="1"/>
            <a:r>
              <a:rPr lang="en-GB" altLang="en-US" sz="4000">
                <a:solidFill>
                  <a:schemeClr val="bg1"/>
                </a:solidFill>
              </a:rPr>
              <a:t>Transcranial Magnetic Stimulation (TMS). </a:t>
            </a:r>
          </a:p>
        </p:txBody>
      </p:sp>
      <p:sp>
        <p:nvSpPr>
          <p:cNvPr id="45059" name="Rectangle 3"/>
          <p:cNvSpPr>
            <a:spLocks noGrp="1" noChangeArrowheads="1"/>
          </p:cNvSpPr>
          <p:nvPr>
            <p:ph type="body" idx="1"/>
          </p:nvPr>
        </p:nvSpPr>
        <p:spPr/>
        <p:txBody>
          <a:bodyPr/>
          <a:lstStyle/>
          <a:p>
            <a:pPr eaLnBrk="1" hangingPunct="1"/>
            <a:endParaRPr lang="en-US" altLang="en-US" smtClean="0"/>
          </a:p>
        </p:txBody>
      </p:sp>
      <p:pic>
        <p:nvPicPr>
          <p:cNvPr id="45060" name="Picture 5" descr="Transcrania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5189" y="1844675"/>
            <a:ext cx="33623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7" descr="t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1" y="2924176"/>
            <a:ext cx="3629025" cy="271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30497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altLang="en-US" smtClean="0">
                <a:solidFill>
                  <a:schemeClr val="bg1"/>
                </a:solidFill>
              </a:rPr>
              <a:t>What is TMS?</a:t>
            </a:r>
          </a:p>
        </p:txBody>
      </p:sp>
      <p:sp>
        <p:nvSpPr>
          <p:cNvPr id="46083" name="Rectangle 3"/>
          <p:cNvSpPr>
            <a:spLocks noGrp="1" noChangeArrowheads="1"/>
          </p:cNvSpPr>
          <p:nvPr>
            <p:ph type="body" idx="1"/>
          </p:nvPr>
        </p:nvSpPr>
        <p:spPr/>
        <p:txBody>
          <a:bodyPr/>
          <a:lstStyle/>
          <a:p>
            <a:pPr eaLnBrk="1" hangingPunct="1"/>
            <a:r>
              <a:rPr lang="en-GB" altLang="en-US" smtClean="0"/>
              <a:t>Nervous system can be manipulated by Magnetic Fields. </a:t>
            </a:r>
          </a:p>
          <a:p>
            <a:pPr eaLnBrk="1" hangingPunct="1"/>
            <a:endParaRPr lang="en-GB" altLang="en-US" smtClean="0"/>
          </a:p>
          <a:p>
            <a:pPr eaLnBrk="1" hangingPunct="1"/>
            <a:r>
              <a:rPr lang="en-GB" altLang="en-US" smtClean="0"/>
              <a:t> TMS uses electromagnetic induction to induce weak electrical currents using a rapidly changing magnetic field. </a:t>
            </a:r>
          </a:p>
          <a:p>
            <a:pPr eaLnBrk="1" hangingPunct="1"/>
            <a:endParaRPr lang="en-GB" altLang="en-US" smtClean="0"/>
          </a:p>
          <a:p>
            <a:pPr eaLnBrk="1" hangingPunct="1"/>
            <a:r>
              <a:rPr lang="en-GB" altLang="en-US" smtClean="0"/>
              <a:t>Most common = Figure of 8 shaped.  </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854006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altLang="en-US" smtClean="0">
                <a:solidFill>
                  <a:schemeClr val="bg1"/>
                </a:solidFill>
              </a:rPr>
              <a:t>TMS</a:t>
            </a:r>
          </a:p>
        </p:txBody>
      </p:sp>
      <p:sp>
        <p:nvSpPr>
          <p:cNvPr id="47107" name="Rectangle 3"/>
          <p:cNvSpPr>
            <a:spLocks noGrp="1" noChangeArrowheads="1"/>
          </p:cNvSpPr>
          <p:nvPr>
            <p:ph type="body" idx="1"/>
          </p:nvPr>
        </p:nvSpPr>
        <p:spPr/>
        <p:txBody>
          <a:bodyPr/>
          <a:lstStyle/>
          <a:p>
            <a:pPr eaLnBrk="1" hangingPunct="1">
              <a:lnSpc>
                <a:spcPct val="90000"/>
              </a:lnSpc>
            </a:pPr>
            <a:r>
              <a:rPr lang="en-GB" altLang="en-US" sz="2800"/>
              <a:t>TMS has a very high level of spatial resolution, so it is possible to pinpoint very specific areas of cortex for stimulation. </a:t>
            </a:r>
          </a:p>
          <a:p>
            <a:pPr eaLnBrk="1" hangingPunct="1">
              <a:lnSpc>
                <a:spcPct val="90000"/>
              </a:lnSpc>
            </a:pPr>
            <a:endParaRPr lang="en-GB" altLang="en-US" sz="2800"/>
          </a:p>
          <a:p>
            <a:pPr eaLnBrk="1" hangingPunct="1">
              <a:lnSpc>
                <a:spcPct val="90000"/>
              </a:lnSpc>
            </a:pPr>
            <a:r>
              <a:rPr lang="en-GB" altLang="en-US" sz="2800"/>
              <a:t>The coil is placed on the scalp. </a:t>
            </a:r>
          </a:p>
          <a:p>
            <a:pPr eaLnBrk="1" hangingPunct="1">
              <a:lnSpc>
                <a:spcPct val="90000"/>
              </a:lnSpc>
            </a:pPr>
            <a:r>
              <a:rPr lang="en-GB" altLang="en-US" sz="2800"/>
              <a:t>Induces an electrical field in the underlying cortex. </a:t>
            </a:r>
          </a:p>
          <a:p>
            <a:pPr eaLnBrk="1" hangingPunct="1">
              <a:lnSpc>
                <a:spcPct val="90000"/>
              </a:lnSpc>
            </a:pPr>
            <a:r>
              <a:rPr lang="en-GB" altLang="en-US" sz="2800"/>
              <a:t>Stimulate Neuronal activity and change the excitation and organisation of neuronal firing in the stimulated region (O’Shea and Walsh, 2007). </a:t>
            </a:r>
          </a:p>
        </p:txBody>
      </p:sp>
    </p:spTree>
    <p:extLst>
      <p:ext uri="{BB962C8B-B14F-4D97-AF65-F5344CB8AC3E}">
        <p14:creationId xmlns:p14="http://schemas.microsoft.com/office/powerpoint/2010/main" val="29899409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solidFill>
                  <a:schemeClr val="bg1"/>
                </a:solidFill>
              </a:rPr>
              <a:t>TMS</a:t>
            </a:r>
          </a:p>
        </p:txBody>
      </p:sp>
      <p:sp>
        <p:nvSpPr>
          <p:cNvPr id="48131" name="Rectangle 3"/>
          <p:cNvSpPr>
            <a:spLocks noGrp="1" noChangeArrowheads="1"/>
          </p:cNvSpPr>
          <p:nvPr>
            <p:ph type="body" idx="1"/>
          </p:nvPr>
        </p:nvSpPr>
        <p:spPr/>
        <p:txBody>
          <a:bodyPr/>
          <a:lstStyle/>
          <a:p>
            <a:pPr eaLnBrk="1" hangingPunct="1"/>
            <a:r>
              <a:rPr lang="en-GB" altLang="en-US" smtClean="0"/>
              <a:t>First demonstrated in 1985 (Baker et al).</a:t>
            </a:r>
          </a:p>
          <a:p>
            <a:pPr eaLnBrk="1" hangingPunct="1"/>
            <a:r>
              <a:rPr lang="en-GB" altLang="en-US" smtClean="0"/>
              <a:t>Widely used in studies that stimulate peripheral nerves and brain tissues. </a:t>
            </a:r>
          </a:p>
          <a:p>
            <a:pPr lvl="1" eaLnBrk="1" hangingPunct="1"/>
            <a:r>
              <a:rPr lang="en-GB" altLang="en-US" sz="2400"/>
              <a:t>Human Development. </a:t>
            </a:r>
          </a:p>
          <a:p>
            <a:pPr lvl="1" eaLnBrk="1" hangingPunct="1"/>
            <a:r>
              <a:rPr lang="en-GB" altLang="en-US" sz="2400"/>
              <a:t>Motor Control. </a:t>
            </a:r>
          </a:p>
          <a:p>
            <a:pPr lvl="1" eaLnBrk="1" hangingPunct="1"/>
            <a:r>
              <a:rPr lang="en-GB" altLang="en-US" sz="2400"/>
              <a:t>Movement Disorders. </a:t>
            </a:r>
          </a:p>
          <a:p>
            <a:pPr lvl="1" eaLnBrk="1" hangingPunct="1"/>
            <a:r>
              <a:rPr lang="en-GB" altLang="en-US" sz="2400"/>
              <a:t>Vision. </a:t>
            </a:r>
          </a:p>
          <a:p>
            <a:pPr lvl="1" eaLnBrk="1" hangingPunct="1"/>
            <a:r>
              <a:rPr lang="en-GB" altLang="en-US" sz="2400"/>
              <a:t>Autonomic Functions. </a:t>
            </a:r>
          </a:p>
          <a:p>
            <a:pPr lvl="1" eaLnBrk="1" hangingPunct="1"/>
            <a:r>
              <a:rPr lang="en-GB" altLang="en-US" sz="2400"/>
              <a:t>Language</a:t>
            </a:r>
          </a:p>
          <a:p>
            <a:pPr lvl="1" eaLnBrk="1" hangingPunct="1"/>
            <a:r>
              <a:rPr lang="en-GB" altLang="en-US" sz="2400"/>
              <a:t>Memory </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4718466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p:txBody>
          <a:bodyPr/>
          <a:lstStyle/>
          <a:p>
            <a:pPr eaLnBrk="1" hangingPunct="1"/>
            <a:r>
              <a:rPr lang="en-GB" altLang="en-US" smtClean="0">
                <a:solidFill>
                  <a:schemeClr val="bg1"/>
                </a:solidFill>
              </a:rPr>
              <a:t>TMS Video Clips. </a:t>
            </a:r>
            <a:endParaRPr lang="en-US" altLang="en-US" smtClean="0">
              <a:solidFill>
                <a:schemeClr val="bg1"/>
              </a:solidFill>
            </a:endParaRPr>
          </a:p>
        </p:txBody>
      </p:sp>
      <p:sp>
        <p:nvSpPr>
          <p:cNvPr id="49155" name="Content Placeholder 2"/>
          <p:cNvSpPr>
            <a:spLocks noGrp="1"/>
          </p:cNvSpPr>
          <p:nvPr>
            <p:ph idx="1"/>
          </p:nvPr>
        </p:nvSpPr>
        <p:spPr/>
        <p:txBody>
          <a:bodyPr/>
          <a:lstStyle/>
          <a:p>
            <a:pPr eaLnBrk="1" hangingPunct="1"/>
            <a:r>
              <a:rPr lang="en-GB" altLang="en-US" smtClean="0">
                <a:hlinkClick r:id="rId2"/>
              </a:rPr>
              <a:t>http://www.youtube.com/watch?v=XJtNPqCj-iA</a:t>
            </a:r>
            <a:endParaRPr lang="en-GB" altLang="en-US" smtClean="0"/>
          </a:p>
          <a:p>
            <a:pPr eaLnBrk="1" hangingPunct="1"/>
            <a:endParaRPr lang="en-GB" altLang="en-US" smtClean="0"/>
          </a:p>
          <a:p>
            <a:pPr eaLnBrk="1" hangingPunct="1"/>
            <a:r>
              <a:rPr lang="en-US" altLang="en-US" smtClean="0">
                <a:hlinkClick r:id="rId3"/>
              </a:rPr>
              <a:t>http://www.youtube.com/watch?v=FMR_T0mM7Pc&amp;feature=related</a:t>
            </a:r>
            <a:endParaRPr lang="en-GB" altLang="en-US" smtClean="0"/>
          </a:p>
          <a:p>
            <a:pPr eaLnBrk="1" hangingPunct="1"/>
            <a:endParaRPr lang="en-GB" altLang="en-US" smtClean="0"/>
          </a:p>
          <a:p>
            <a:pPr eaLnBrk="1" hangingPunct="1"/>
            <a:r>
              <a:rPr lang="en-GB" altLang="en-US" smtClean="0"/>
              <a:t>http://www.youtube.com/watch?v=B2m_4ppcF4o</a:t>
            </a:r>
          </a:p>
          <a:p>
            <a:pPr eaLnBrk="1" hangingPunct="1"/>
            <a:endParaRPr lang="en-GB" altLang="en-US" smtClean="0"/>
          </a:p>
          <a:p>
            <a:pPr eaLnBrk="1" hangingPunct="1"/>
            <a:endParaRPr lang="en-US" altLang="en-US" smtClean="0"/>
          </a:p>
        </p:txBody>
      </p:sp>
    </p:spTree>
    <p:extLst>
      <p:ext uri="{BB962C8B-B14F-4D97-AF65-F5344CB8AC3E}">
        <p14:creationId xmlns:p14="http://schemas.microsoft.com/office/powerpoint/2010/main" val="21004924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pPr eaLnBrk="1" hangingPunct="1"/>
            <a:r>
              <a:rPr lang="en-GB" altLang="en-US" sz="4000">
                <a:solidFill>
                  <a:schemeClr val="bg1"/>
                </a:solidFill>
              </a:rPr>
              <a:t>TNS as a treatment for Depression. </a:t>
            </a:r>
          </a:p>
        </p:txBody>
      </p:sp>
      <p:sp>
        <p:nvSpPr>
          <p:cNvPr id="50179" name="Rectangle 3"/>
          <p:cNvSpPr>
            <a:spLocks noGrp="1" noChangeArrowheads="1"/>
          </p:cNvSpPr>
          <p:nvPr>
            <p:ph type="body" idx="1"/>
          </p:nvPr>
        </p:nvSpPr>
        <p:spPr/>
        <p:txBody>
          <a:bodyPr/>
          <a:lstStyle/>
          <a:p>
            <a:pPr eaLnBrk="1" hangingPunct="1">
              <a:lnSpc>
                <a:spcPct val="90000"/>
              </a:lnSpc>
            </a:pPr>
            <a:r>
              <a:rPr lang="en-GB" altLang="en-US" sz="2400"/>
              <a:t>Series of Studies have highlighted that TMS can significantly reduce Depression. </a:t>
            </a:r>
          </a:p>
          <a:p>
            <a:pPr eaLnBrk="1" hangingPunct="1">
              <a:lnSpc>
                <a:spcPct val="90000"/>
              </a:lnSpc>
            </a:pPr>
            <a:endParaRPr lang="en-GB" altLang="en-US" sz="2400"/>
          </a:p>
          <a:p>
            <a:pPr eaLnBrk="1" hangingPunct="1">
              <a:lnSpc>
                <a:spcPct val="90000"/>
              </a:lnSpc>
            </a:pPr>
            <a:r>
              <a:rPr lang="en-GB" altLang="en-US" sz="2400"/>
              <a:t>TMS more appropriate for “non-psychotic” depression (George et al, 1999). </a:t>
            </a:r>
          </a:p>
          <a:p>
            <a:pPr eaLnBrk="1" hangingPunct="1">
              <a:lnSpc>
                <a:spcPct val="90000"/>
              </a:lnSpc>
            </a:pPr>
            <a:endParaRPr lang="en-GB" altLang="en-US" sz="2400"/>
          </a:p>
          <a:p>
            <a:pPr eaLnBrk="1" hangingPunct="1">
              <a:lnSpc>
                <a:spcPct val="90000"/>
              </a:lnSpc>
            </a:pPr>
            <a:r>
              <a:rPr lang="en-GB" altLang="en-US" sz="2400"/>
              <a:t>TMS effective for patients who have not responded to antidepressants (Fitzgerald et al, 2003). </a:t>
            </a:r>
          </a:p>
          <a:p>
            <a:pPr eaLnBrk="1" hangingPunct="1">
              <a:lnSpc>
                <a:spcPct val="90000"/>
              </a:lnSpc>
            </a:pPr>
            <a:endParaRPr lang="en-GB" altLang="en-US" sz="2400"/>
          </a:p>
          <a:p>
            <a:pPr eaLnBrk="1" hangingPunct="1">
              <a:lnSpc>
                <a:spcPct val="90000"/>
              </a:lnSpc>
            </a:pPr>
            <a:r>
              <a:rPr lang="en-GB" altLang="en-US" sz="2400"/>
              <a:t>Limitations of TMS use as a treatment for depression? </a:t>
            </a:r>
          </a:p>
        </p:txBody>
      </p:sp>
    </p:spTree>
    <p:extLst>
      <p:ext uri="{BB962C8B-B14F-4D97-AF65-F5344CB8AC3E}">
        <p14:creationId xmlns:p14="http://schemas.microsoft.com/office/powerpoint/2010/main" val="5557333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altLang="en-US" smtClean="0">
                <a:solidFill>
                  <a:schemeClr val="bg1"/>
                </a:solidFill>
              </a:rPr>
              <a:t>Limitations of TMS. </a:t>
            </a:r>
          </a:p>
        </p:txBody>
      </p:sp>
      <p:sp>
        <p:nvSpPr>
          <p:cNvPr id="51203" name="Rectangle 3"/>
          <p:cNvSpPr>
            <a:spLocks noGrp="1" noChangeArrowheads="1"/>
          </p:cNvSpPr>
          <p:nvPr>
            <p:ph type="body" idx="1"/>
          </p:nvPr>
        </p:nvSpPr>
        <p:spPr/>
        <p:txBody>
          <a:bodyPr/>
          <a:lstStyle/>
          <a:p>
            <a:pPr eaLnBrk="1" hangingPunct="1"/>
            <a:r>
              <a:rPr lang="en-GB" altLang="en-US" sz="2800"/>
              <a:t>Can mostly only do the Superficial Cortex. </a:t>
            </a:r>
          </a:p>
          <a:p>
            <a:pPr eaLnBrk="1" hangingPunct="1"/>
            <a:endParaRPr lang="en-GB" altLang="en-US" sz="2800"/>
          </a:p>
          <a:p>
            <a:pPr eaLnBrk="1" hangingPunct="1"/>
            <a:r>
              <a:rPr lang="en-GB" altLang="en-US" sz="2800"/>
              <a:t>Question marks still about how focused it is? Does it stimulate other areas nearby.</a:t>
            </a:r>
          </a:p>
          <a:p>
            <a:pPr eaLnBrk="1" hangingPunct="1"/>
            <a:endParaRPr lang="en-GB" altLang="en-US" sz="2800"/>
          </a:p>
          <a:p>
            <a:pPr eaLnBrk="1" hangingPunct="1"/>
            <a:r>
              <a:rPr lang="en-GB" altLang="en-US" sz="2800"/>
              <a:t>Whilst non-invasive,  can be uncomfortable. </a:t>
            </a:r>
          </a:p>
          <a:p>
            <a:pPr eaLnBrk="1" hangingPunct="1"/>
            <a:endParaRPr lang="en-GB" altLang="en-US" sz="2800"/>
          </a:p>
          <a:p>
            <a:pPr eaLnBrk="1" hangingPunct="1"/>
            <a:r>
              <a:rPr lang="en-GB" altLang="en-US" sz="2800"/>
              <a:t>Side effects?</a:t>
            </a:r>
          </a:p>
        </p:txBody>
      </p:sp>
    </p:spTree>
    <p:extLst>
      <p:ext uri="{BB962C8B-B14F-4D97-AF65-F5344CB8AC3E}">
        <p14:creationId xmlns:p14="http://schemas.microsoft.com/office/powerpoint/2010/main" val="14713121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eaLnBrk="1" hangingPunct="1"/>
            <a:r>
              <a:rPr lang="en-GB" altLang="en-US" smtClean="0">
                <a:solidFill>
                  <a:schemeClr val="bg1"/>
                </a:solidFill>
              </a:rPr>
              <a:t>Limitations</a:t>
            </a:r>
          </a:p>
        </p:txBody>
      </p:sp>
      <p:sp>
        <p:nvSpPr>
          <p:cNvPr id="52227" name="Content Placeholder 2"/>
          <p:cNvSpPr>
            <a:spLocks noGrp="1"/>
          </p:cNvSpPr>
          <p:nvPr>
            <p:ph idx="1"/>
          </p:nvPr>
        </p:nvSpPr>
        <p:spPr/>
        <p:txBody>
          <a:bodyPr/>
          <a:lstStyle/>
          <a:p>
            <a:pPr eaLnBrk="1" hangingPunct="1"/>
            <a:r>
              <a:rPr lang="en-GB" altLang="en-US" sz="2800"/>
              <a:t>Currently TMS can only (we think!!) stimulate superficial areas of the cortex – outler layers. </a:t>
            </a:r>
          </a:p>
          <a:p>
            <a:pPr eaLnBrk="1" hangingPunct="1"/>
            <a:endParaRPr lang="en-GB" altLang="en-US" sz="2800"/>
          </a:p>
          <a:p>
            <a:pPr eaLnBrk="1" hangingPunct="1"/>
            <a:r>
              <a:rPr lang="en-GB" altLang="en-US" sz="2800"/>
              <a:t>Remember back to previous lectures – where are the emotion / mood centres of the brain. </a:t>
            </a:r>
          </a:p>
          <a:p>
            <a:pPr eaLnBrk="1" hangingPunct="1"/>
            <a:endParaRPr lang="en-GB" altLang="en-US" sz="2800"/>
          </a:p>
          <a:p>
            <a:pPr eaLnBrk="1" hangingPunct="1"/>
            <a:r>
              <a:rPr lang="en-GB" altLang="en-US" sz="2800"/>
              <a:t>Limbic system – DEEP within the temporal lobe</a:t>
            </a:r>
            <a:r>
              <a:rPr lang="en-GB" altLang="en-US" smtClean="0"/>
              <a:t>. </a:t>
            </a:r>
          </a:p>
          <a:p>
            <a:pPr eaLnBrk="1" hangingPunct="1"/>
            <a:endParaRPr lang="en-GB" altLang="en-US" smtClean="0"/>
          </a:p>
        </p:txBody>
      </p:sp>
    </p:spTree>
    <p:extLst>
      <p:ext uri="{BB962C8B-B14F-4D97-AF65-F5344CB8AC3E}">
        <p14:creationId xmlns:p14="http://schemas.microsoft.com/office/powerpoint/2010/main" val="3241704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eaLnBrk="1" hangingPunct="1"/>
            <a:r>
              <a:rPr lang="en-GB" altLang="en-US" smtClean="0">
                <a:solidFill>
                  <a:schemeClr val="bg1"/>
                </a:solidFill>
              </a:rPr>
              <a:t>Limitations</a:t>
            </a:r>
          </a:p>
        </p:txBody>
      </p:sp>
      <p:sp>
        <p:nvSpPr>
          <p:cNvPr id="53251" name="Content Placeholder 2"/>
          <p:cNvSpPr>
            <a:spLocks noGrp="1"/>
          </p:cNvSpPr>
          <p:nvPr>
            <p:ph idx="1"/>
          </p:nvPr>
        </p:nvSpPr>
        <p:spPr/>
        <p:txBody>
          <a:bodyPr/>
          <a:lstStyle/>
          <a:p>
            <a:pPr eaLnBrk="1" hangingPunct="1"/>
            <a:r>
              <a:rPr lang="en-GB" altLang="en-US" smtClean="0"/>
              <a:t>Remember back to previous lectures – Anti depressants are thought to influence the areas of the brain influenced by mood. </a:t>
            </a:r>
          </a:p>
          <a:p>
            <a:pPr eaLnBrk="1" hangingPunct="1"/>
            <a:endParaRPr lang="en-GB" altLang="en-US" smtClean="0"/>
          </a:p>
          <a:p>
            <a:pPr eaLnBrk="1" hangingPunct="1"/>
            <a:r>
              <a:rPr lang="en-GB" altLang="en-US" smtClean="0"/>
              <a:t>School of thought that the Placebo effect plays a significant role on the impact of TMS and Depression. </a:t>
            </a:r>
          </a:p>
        </p:txBody>
      </p:sp>
    </p:spTree>
    <p:extLst>
      <p:ext uri="{BB962C8B-B14F-4D97-AF65-F5344CB8AC3E}">
        <p14:creationId xmlns:p14="http://schemas.microsoft.com/office/powerpoint/2010/main" val="6302219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p:txBody>
          <a:bodyPr/>
          <a:lstStyle/>
          <a:p>
            <a:pPr eaLnBrk="1" hangingPunct="1"/>
            <a:r>
              <a:rPr lang="en-GB" altLang="en-US" smtClean="0">
                <a:solidFill>
                  <a:schemeClr val="bg1"/>
                </a:solidFill>
              </a:rPr>
              <a:t>However</a:t>
            </a:r>
          </a:p>
        </p:txBody>
      </p:sp>
      <p:sp>
        <p:nvSpPr>
          <p:cNvPr id="54275" name="Content Placeholder 2"/>
          <p:cNvSpPr>
            <a:spLocks noGrp="1"/>
          </p:cNvSpPr>
          <p:nvPr>
            <p:ph idx="1"/>
          </p:nvPr>
        </p:nvSpPr>
        <p:spPr/>
        <p:txBody>
          <a:bodyPr/>
          <a:lstStyle/>
          <a:p>
            <a:pPr eaLnBrk="1" hangingPunct="1"/>
            <a:r>
              <a:rPr lang="en-GB" altLang="en-US" smtClean="0"/>
              <a:t>Isn’t there a certain placebo effect involved with anti-depressants? </a:t>
            </a:r>
          </a:p>
          <a:p>
            <a:pPr eaLnBrk="1" hangingPunct="1"/>
            <a:r>
              <a:rPr lang="en-GB" altLang="en-US" smtClean="0"/>
              <a:t>Also, remember your previous lectures. </a:t>
            </a:r>
          </a:p>
          <a:p>
            <a:pPr lvl="1" eaLnBrk="1" hangingPunct="1"/>
            <a:r>
              <a:rPr lang="en-GB" altLang="en-US" sz="2400"/>
              <a:t>The neural </a:t>
            </a:r>
            <a:r>
              <a:rPr lang="en-GB" altLang="en-US" sz="2400" b="1" u="sng"/>
              <a:t>pathways</a:t>
            </a:r>
            <a:r>
              <a:rPr lang="en-GB" altLang="en-US" sz="2400"/>
              <a:t> and connections are essential for our behaviour.</a:t>
            </a:r>
          </a:p>
          <a:p>
            <a:pPr lvl="1" eaLnBrk="1" hangingPunct="1"/>
            <a:r>
              <a:rPr lang="en-GB" altLang="en-US" sz="2400"/>
              <a:t>Not just solely the limbic system involved in depression, but CBT highlights the role of cognition (frontal lobe). </a:t>
            </a:r>
            <a:endParaRPr lang="en-GB" altLang="en-US" sz="2400" b="1" u="sng"/>
          </a:p>
          <a:p>
            <a:pPr lvl="1" eaLnBrk="1" hangingPunct="1"/>
            <a:r>
              <a:rPr lang="en-GB" altLang="en-US" b="1" u="sng" smtClean="0"/>
              <a:t>Does TMS cover more than just superficial cortex? </a:t>
            </a:r>
          </a:p>
        </p:txBody>
      </p:sp>
    </p:spTree>
    <p:extLst>
      <p:ext uri="{BB962C8B-B14F-4D97-AF65-F5344CB8AC3E}">
        <p14:creationId xmlns:p14="http://schemas.microsoft.com/office/powerpoint/2010/main" val="52969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5298" name="Rectangle 150"/>
          <p:cNvSpPr>
            <a:spLocks noGrp="1" noChangeArrowheads="1"/>
          </p:cNvSpPr>
          <p:nvPr>
            <p:ph type="ctrTitle"/>
          </p:nvPr>
        </p:nvSpPr>
        <p:spPr>
          <a:xfrm>
            <a:off x="1704975" y="4221163"/>
            <a:ext cx="6046788" cy="647700"/>
          </a:xfrm>
        </p:spPr>
        <p:txBody>
          <a:bodyPr anchor="ctr"/>
          <a:lstStyle/>
          <a:p>
            <a:pPr algn="l" eaLnBrk="1" hangingPunct="1"/>
            <a:r>
              <a:rPr lang="es-UY" altLang="en-US" sz="3600" b="1">
                <a:solidFill>
                  <a:schemeClr val="bg1"/>
                </a:solidFill>
              </a:rPr>
              <a:t>Deep Brain Stimulation (DBS). </a:t>
            </a:r>
            <a:endParaRPr lang="es-ES" altLang="en-US" sz="3600" b="1">
              <a:solidFill>
                <a:schemeClr val="bg1"/>
              </a:solidFill>
            </a:endParaRPr>
          </a:p>
        </p:txBody>
      </p:sp>
      <p:sp>
        <p:nvSpPr>
          <p:cNvPr id="55299" name="Rectangle 167"/>
          <p:cNvSpPr>
            <a:spLocks noChangeArrowheads="1"/>
          </p:cNvSpPr>
          <p:nvPr/>
        </p:nvSpPr>
        <p:spPr bwMode="auto">
          <a:xfrm>
            <a:off x="1724026" y="5445125"/>
            <a:ext cx="4537075"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r>
              <a:rPr lang="es-ES" altLang="en-US" sz="2000" b="1">
                <a:solidFill>
                  <a:srgbClr val="FFFFFF"/>
                </a:solidFill>
              </a:rPr>
              <a:t>Dr Stuart Jones</a:t>
            </a:r>
          </a:p>
        </p:txBody>
      </p:sp>
    </p:spTree>
    <p:extLst>
      <p:ext uri="{BB962C8B-B14F-4D97-AF65-F5344CB8AC3E}">
        <p14:creationId xmlns:p14="http://schemas.microsoft.com/office/powerpoint/2010/main" val="205497772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eaLnBrk="1" hangingPunct="1"/>
            <a:r>
              <a:rPr lang="en-GB" altLang="en-US" smtClean="0">
                <a:solidFill>
                  <a:schemeClr val="bg1"/>
                </a:solidFill>
              </a:rPr>
              <a:t>Deep Brain Stimulation</a:t>
            </a:r>
          </a:p>
        </p:txBody>
      </p:sp>
      <p:sp>
        <p:nvSpPr>
          <p:cNvPr id="56323" name="Content Placeholder 2"/>
          <p:cNvSpPr>
            <a:spLocks noGrp="1"/>
          </p:cNvSpPr>
          <p:nvPr>
            <p:ph idx="1"/>
          </p:nvPr>
        </p:nvSpPr>
        <p:spPr/>
        <p:txBody>
          <a:bodyPr/>
          <a:lstStyle/>
          <a:p>
            <a:pPr eaLnBrk="1" hangingPunct="1"/>
            <a:r>
              <a:rPr lang="en-GB" altLang="en-US" smtClean="0"/>
              <a:t>Ever since Fritsch &amp; Hitzig’s (1870) first demonstrated the electrical excitability of the motor cortex, electrical stimulation of the brain has played a major role in investigations of brain function. </a:t>
            </a:r>
          </a:p>
          <a:p>
            <a:pPr eaLnBrk="1" hangingPunct="1"/>
            <a:endParaRPr lang="en-GB" altLang="en-US" smtClean="0"/>
          </a:p>
          <a:p>
            <a:pPr eaLnBrk="1" hangingPunct="1"/>
            <a:r>
              <a:rPr lang="en-GB" altLang="en-US" smtClean="0"/>
              <a:t>Remembering back to the work of Wilder Penfield and homunculus – 1930s</a:t>
            </a:r>
          </a:p>
        </p:txBody>
      </p:sp>
    </p:spTree>
    <p:extLst>
      <p:ext uri="{BB962C8B-B14F-4D97-AF65-F5344CB8AC3E}">
        <p14:creationId xmlns:p14="http://schemas.microsoft.com/office/powerpoint/2010/main" val="32272198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3"/>
          <p:cNvSpPr>
            <a:spLocks noGrp="1"/>
          </p:cNvSpPr>
          <p:nvPr>
            <p:ph type="title"/>
          </p:nvPr>
        </p:nvSpPr>
        <p:spPr/>
        <p:txBody>
          <a:bodyPr/>
          <a:lstStyle/>
          <a:p>
            <a:pPr eaLnBrk="1" hangingPunct="1"/>
            <a:r>
              <a:rPr lang="en-GB" altLang="en-US" smtClean="0">
                <a:solidFill>
                  <a:schemeClr val="bg1"/>
                </a:solidFill>
              </a:rPr>
              <a:t>What is Deep Brain Stimulation</a:t>
            </a:r>
          </a:p>
        </p:txBody>
      </p:sp>
      <p:sp>
        <p:nvSpPr>
          <p:cNvPr id="57347" name="Content Placeholder 4"/>
          <p:cNvSpPr>
            <a:spLocks noGrp="1"/>
          </p:cNvSpPr>
          <p:nvPr>
            <p:ph sz="half" idx="1"/>
          </p:nvPr>
        </p:nvSpPr>
        <p:spPr/>
        <p:txBody>
          <a:bodyPr/>
          <a:lstStyle/>
          <a:p>
            <a:pPr eaLnBrk="1" hangingPunct="1"/>
            <a:r>
              <a:rPr lang="en-GB" altLang="en-US" sz="2000"/>
              <a:t>Surgical procedure used to treat neurological disorders associated with issues involving deeper structures of the brain. </a:t>
            </a:r>
          </a:p>
          <a:p>
            <a:pPr eaLnBrk="1" hangingPunct="1"/>
            <a:endParaRPr lang="en-GB" altLang="en-US" sz="2000"/>
          </a:p>
          <a:p>
            <a:pPr eaLnBrk="1" hangingPunct="1"/>
            <a:r>
              <a:rPr lang="en-GB" altLang="en-US" sz="2000"/>
              <a:t>Most well known use of DBS is for the movement disorder Parkinson’s Disease (Perlmutter and Mink, 2006). </a:t>
            </a:r>
          </a:p>
          <a:p>
            <a:pPr eaLnBrk="1" hangingPunct="1"/>
            <a:endParaRPr lang="en-GB" altLang="en-US" sz="2000"/>
          </a:p>
          <a:p>
            <a:pPr eaLnBrk="1" hangingPunct="1"/>
            <a:r>
              <a:rPr lang="en-GB" altLang="en-US" sz="2000"/>
              <a:t>Parkinson’s Disease = Disorder of the Basal Ganglia.</a:t>
            </a:r>
          </a:p>
          <a:p>
            <a:pPr lvl="1" eaLnBrk="1" hangingPunct="1"/>
            <a:r>
              <a:rPr lang="en-GB" altLang="en-US" sz="1600"/>
              <a:t>Particularly - globus pallidus and subthalamic nucleas.  </a:t>
            </a:r>
          </a:p>
          <a:p>
            <a:pPr lvl="1" eaLnBrk="1" hangingPunct="1"/>
            <a:endParaRPr lang="en-GB" altLang="en-US" sz="1600"/>
          </a:p>
        </p:txBody>
      </p:sp>
      <p:sp>
        <p:nvSpPr>
          <p:cNvPr id="57348" name="Content Placeholder 5"/>
          <p:cNvSpPr>
            <a:spLocks noGrp="1"/>
          </p:cNvSpPr>
          <p:nvPr>
            <p:ph sz="half" idx="2"/>
          </p:nvPr>
        </p:nvSpPr>
        <p:spPr/>
        <p:txBody>
          <a:bodyPr/>
          <a:lstStyle/>
          <a:p>
            <a:pPr eaLnBrk="1" hangingPunct="1"/>
            <a:endParaRPr lang="en-GB" altLang="en-US" smtClean="0"/>
          </a:p>
        </p:txBody>
      </p:sp>
      <p:pic>
        <p:nvPicPr>
          <p:cNvPr id="57349"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80326" y="3917951"/>
            <a:ext cx="2309813" cy="2208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50"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311901" y="1600200"/>
            <a:ext cx="1717675" cy="1931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3330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7"/>
          <p:cNvSpPr>
            <a:spLocks noGrp="1"/>
          </p:cNvSpPr>
          <p:nvPr>
            <p:ph type="title"/>
          </p:nvPr>
        </p:nvSpPr>
        <p:spPr/>
        <p:txBody>
          <a:bodyPr/>
          <a:lstStyle/>
          <a:p>
            <a:pPr eaLnBrk="1" hangingPunct="1"/>
            <a:endParaRPr lang="en-GB" altLang="en-US" smtClean="0"/>
          </a:p>
        </p:txBody>
      </p:sp>
      <p:sp>
        <p:nvSpPr>
          <p:cNvPr id="58371" name="Content Placeholder 6"/>
          <p:cNvSpPr>
            <a:spLocks noGrp="1"/>
          </p:cNvSpPr>
          <p:nvPr>
            <p:ph sz="half" idx="1"/>
          </p:nvPr>
        </p:nvSpPr>
        <p:spPr/>
        <p:txBody>
          <a:bodyPr/>
          <a:lstStyle/>
          <a:p>
            <a:pPr eaLnBrk="1" hangingPunct="1"/>
            <a:r>
              <a:rPr lang="en-GB" altLang="en-US" smtClean="0"/>
              <a:t>Important to Note that DBS is not a Neuroimaging Technique – but is considered a Neurosurgical procedure. </a:t>
            </a:r>
          </a:p>
        </p:txBody>
      </p:sp>
      <p:sp>
        <p:nvSpPr>
          <p:cNvPr id="58372" name="Content Placeholder 8"/>
          <p:cNvSpPr>
            <a:spLocks noGrp="1"/>
          </p:cNvSpPr>
          <p:nvPr>
            <p:ph sz="half" idx="2"/>
          </p:nvPr>
        </p:nvSpPr>
        <p:spPr/>
        <p:txBody>
          <a:bodyPr/>
          <a:lstStyle/>
          <a:p>
            <a:pPr eaLnBrk="1" hangingPunct="1"/>
            <a:endParaRPr lang="en-GB" altLang="en-US" smtClean="0"/>
          </a:p>
        </p:txBody>
      </p:sp>
      <p:pic>
        <p:nvPicPr>
          <p:cNvPr id="58373"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57913" y="1600201"/>
            <a:ext cx="4013200" cy="406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4310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4"/>
          <p:cNvSpPr>
            <a:spLocks noGrp="1"/>
          </p:cNvSpPr>
          <p:nvPr>
            <p:ph type="title"/>
          </p:nvPr>
        </p:nvSpPr>
        <p:spPr/>
        <p:txBody>
          <a:bodyPr/>
          <a:lstStyle/>
          <a:p>
            <a:pPr eaLnBrk="1" hangingPunct="1"/>
            <a:r>
              <a:rPr lang="en-GB" altLang="en-US" smtClean="0">
                <a:solidFill>
                  <a:schemeClr val="bg1"/>
                </a:solidFill>
              </a:rPr>
              <a:t>Deep Brain Stimulation</a:t>
            </a:r>
          </a:p>
        </p:txBody>
      </p:sp>
      <p:sp>
        <p:nvSpPr>
          <p:cNvPr id="59395" name="Content Placeholder 5"/>
          <p:cNvSpPr>
            <a:spLocks noGrp="1"/>
          </p:cNvSpPr>
          <p:nvPr>
            <p:ph idx="1"/>
          </p:nvPr>
        </p:nvSpPr>
        <p:spPr/>
        <p:txBody>
          <a:bodyPr/>
          <a:lstStyle/>
          <a:p>
            <a:pPr eaLnBrk="1" hangingPunct="1"/>
            <a:r>
              <a:rPr lang="en-GB" altLang="en-US" sz="2800"/>
              <a:t>DBS uses a surgically implanted, battery-operated neurostimulator to deliver electrical stimulation to targeted areas in the deeper within brain</a:t>
            </a:r>
            <a:r>
              <a:rPr lang="en-GB" altLang="en-US" smtClean="0"/>
              <a:t>. </a:t>
            </a:r>
          </a:p>
          <a:p>
            <a:pPr lvl="1" eaLnBrk="1" hangingPunct="1"/>
            <a:r>
              <a:rPr lang="en-GB" altLang="en-US" sz="2400"/>
              <a:t>Similar to a heart pacemaker. </a:t>
            </a:r>
          </a:p>
          <a:p>
            <a:pPr eaLnBrk="1" hangingPunct="1"/>
            <a:r>
              <a:rPr lang="en-GB" altLang="en-US" sz="2800"/>
              <a:t>Before the procedure, a neurosurgeon uses magnetic resonance imaging (MRI) or computed tomography (CT) scanning to identify and locate the exact target within the brain where electrical nerve signals generate the symptoms (Perlmutter and Mink, 2006). </a:t>
            </a:r>
          </a:p>
        </p:txBody>
      </p:sp>
    </p:spTree>
    <p:extLst>
      <p:ext uri="{BB962C8B-B14F-4D97-AF65-F5344CB8AC3E}">
        <p14:creationId xmlns:p14="http://schemas.microsoft.com/office/powerpoint/2010/main" val="13878488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eaLnBrk="1" hangingPunct="1"/>
            <a:r>
              <a:rPr lang="en-GB" altLang="en-US" smtClean="0">
                <a:solidFill>
                  <a:schemeClr val="bg1"/>
                </a:solidFill>
              </a:rPr>
              <a:t>Deep Brain Stimulation</a:t>
            </a:r>
          </a:p>
        </p:txBody>
      </p:sp>
      <p:sp>
        <p:nvSpPr>
          <p:cNvPr id="60419" name="Content Placeholder 2"/>
          <p:cNvSpPr>
            <a:spLocks noGrp="1"/>
          </p:cNvSpPr>
          <p:nvPr>
            <p:ph sz="half" idx="1"/>
          </p:nvPr>
        </p:nvSpPr>
        <p:spPr/>
        <p:txBody>
          <a:bodyPr/>
          <a:lstStyle/>
          <a:p>
            <a:pPr eaLnBrk="1" hangingPunct="1"/>
            <a:r>
              <a:rPr lang="en-GB" altLang="en-US" sz="2000"/>
              <a:t>Due to the invasive and risky nature of this procedure, DBS is only used in relation to clinical / medical procedures and usually very much as a last resort if other treatments have not work. </a:t>
            </a:r>
          </a:p>
          <a:p>
            <a:pPr lvl="1" eaLnBrk="1" hangingPunct="1"/>
            <a:r>
              <a:rPr lang="en-GB" altLang="en-US" sz="1200"/>
              <a:t>Parkinson Disease (e.g. Anderson et al 2005). </a:t>
            </a:r>
          </a:p>
          <a:p>
            <a:pPr lvl="1" eaLnBrk="1" hangingPunct="1"/>
            <a:r>
              <a:rPr lang="en-GB" altLang="en-US" sz="1200"/>
              <a:t>Chronic Pain (e.g. Young &amp; Brechner T, 1998 – Cancer pain)</a:t>
            </a:r>
          </a:p>
          <a:p>
            <a:pPr lvl="1" eaLnBrk="1" hangingPunct="1"/>
            <a:r>
              <a:rPr lang="en-GB" altLang="en-US" sz="1200"/>
              <a:t>Tourrettes Syndrome (e.g. Diederich et al.2005)</a:t>
            </a:r>
          </a:p>
          <a:p>
            <a:pPr lvl="2" eaLnBrk="1" hangingPunct="1"/>
            <a:r>
              <a:rPr lang="en-GB" altLang="en-US" sz="1200"/>
              <a:t>Tourrettes Syndome Association – Results promising but far too early to make a clear statement. </a:t>
            </a:r>
          </a:p>
          <a:p>
            <a:pPr lvl="1" eaLnBrk="1" hangingPunct="1"/>
            <a:r>
              <a:rPr lang="en-GB" altLang="en-US" sz="1200"/>
              <a:t>Major Depression (e.g. Schlaepfer et al, 2013). </a:t>
            </a:r>
          </a:p>
          <a:p>
            <a:pPr lvl="1" eaLnBrk="1" hangingPunct="1"/>
            <a:r>
              <a:rPr lang="en-GB" altLang="en-US" sz="1200"/>
              <a:t>Epilsepsy (e.g. Boon et al, 2007)</a:t>
            </a:r>
            <a:r>
              <a:rPr lang="en-GB" altLang="en-US" sz="1600"/>
              <a:t>. </a:t>
            </a:r>
          </a:p>
          <a:p>
            <a:pPr lvl="2" eaLnBrk="1" hangingPunct="1"/>
            <a:endParaRPr lang="en-GB" altLang="en-US" sz="1200"/>
          </a:p>
        </p:txBody>
      </p:sp>
      <p:sp>
        <p:nvSpPr>
          <p:cNvPr id="60420" name="Content Placeholder 3"/>
          <p:cNvSpPr>
            <a:spLocks noGrp="1"/>
          </p:cNvSpPr>
          <p:nvPr>
            <p:ph sz="half" idx="2"/>
          </p:nvPr>
        </p:nvSpPr>
        <p:spPr/>
        <p:txBody>
          <a:bodyPr/>
          <a:lstStyle/>
          <a:p>
            <a:pPr eaLnBrk="1" hangingPunct="1"/>
            <a:endParaRPr lang="en-GB" altLang="en-US" smtClean="0"/>
          </a:p>
          <a:p>
            <a:pPr eaLnBrk="1" hangingPunct="1"/>
            <a:endParaRPr lang="en-GB" altLang="en-US" smtClean="0"/>
          </a:p>
          <a:p>
            <a:pPr eaLnBrk="1" hangingPunct="1"/>
            <a:endParaRPr lang="en-GB" altLang="en-US" smtClean="0"/>
          </a:p>
          <a:p>
            <a:pPr eaLnBrk="1" hangingPunct="1"/>
            <a:endParaRPr lang="en-GB" altLang="en-US" smtClean="0"/>
          </a:p>
          <a:p>
            <a:pPr eaLnBrk="1" hangingPunct="1"/>
            <a:r>
              <a:rPr lang="en-GB" altLang="en-US" sz="1200">
                <a:hlinkClick r:id="rId2"/>
              </a:rPr>
              <a:t>https://www.youtube.com/watch?v=abHuHFt_izI</a:t>
            </a:r>
            <a:endParaRPr lang="en-GB" altLang="en-US" sz="1200"/>
          </a:p>
          <a:p>
            <a:pPr eaLnBrk="1" hangingPunct="1"/>
            <a:endParaRPr lang="en-GB" altLang="en-US" sz="1200"/>
          </a:p>
          <a:p>
            <a:pPr eaLnBrk="1" hangingPunct="1"/>
            <a:endParaRPr lang="en-GB" altLang="en-US" sz="1200"/>
          </a:p>
          <a:p>
            <a:pPr eaLnBrk="1" hangingPunct="1"/>
            <a:r>
              <a:rPr lang="en-GB" altLang="en-US" sz="1200">
                <a:hlinkClick r:id="rId3"/>
              </a:rPr>
              <a:t>https://www.youtube.com/watch?v=q7_7bwHmG4M</a:t>
            </a:r>
            <a:endParaRPr lang="en-GB" altLang="en-US" sz="1200"/>
          </a:p>
          <a:p>
            <a:pPr eaLnBrk="1" hangingPunct="1"/>
            <a:endParaRPr lang="en-GB" altLang="en-US" smtClean="0"/>
          </a:p>
        </p:txBody>
      </p:sp>
      <p:pic>
        <p:nvPicPr>
          <p:cNvPr id="60421" name="Picture 4"/>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72200" y="1600201"/>
            <a:ext cx="3887788" cy="218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90213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4"/>
          <p:cNvSpPr>
            <a:spLocks noGrp="1"/>
          </p:cNvSpPr>
          <p:nvPr>
            <p:ph type="title"/>
          </p:nvPr>
        </p:nvSpPr>
        <p:spPr/>
        <p:txBody>
          <a:bodyPr/>
          <a:lstStyle/>
          <a:p>
            <a:pPr eaLnBrk="1" hangingPunct="1"/>
            <a:r>
              <a:rPr lang="en-GB" altLang="en-US" smtClean="0">
                <a:solidFill>
                  <a:schemeClr val="bg1"/>
                </a:solidFill>
              </a:rPr>
              <a:t>How effective is DBS…</a:t>
            </a:r>
          </a:p>
        </p:txBody>
      </p:sp>
      <p:sp>
        <p:nvSpPr>
          <p:cNvPr id="61443" name="Content Placeholder 5"/>
          <p:cNvSpPr>
            <a:spLocks noGrp="1"/>
          </p:cNvSpPr>
          <p:nvPr>
            <p:ph idx="1"/>
          </p:nvPr>
        </p:nvSpPr>
        <p:spPr/>
        <p:txBody>
          <a:bodyPr/>
          <a:lstStyle/>
          <a:p>
            <a:pPr eaLnBrk="1" hangingPunct="1"/>
            <a:r>
              <a:rPr lang="en-GB" altLang="en-US" sz="2200"/>
              <a:t>Much of the research is in its relative infancy and while there are promising findings, there must still be some cautions (Gazzaniga et al, 2009). </a:t>
            </a:r>
          </a:p>
          <a:p>
            <a:pPr eaLnBrk="1" hangingPunct="1"/>
            <a:endParaRPr lang="en-GB" altLang="en-US" sz="2200"/>
          </a:p>
          <a:p>
            <a:pPr eaLnBrk="1" hangingPunct="1"/>
            <a:r>
              <a:rPr lang="en-GB" altLang="en-US" sz="2200"/>
              <a:t>Why DBS works is still a bit of a mystery (Gazzaniga et al, 2009). </a:t>
            </a:r>
          </a:p>
          <a:p>
            <a:pPr eaLnBrk="1" hangingPunct="1"/>
            <a:endParaRPr lang="en-GB" altLang="en-US" sz="2200"/>
          </a:p>
          <a:p>
            <a:pPr eaLnBrk="1" hangingPunct="1"/>
            <a:r>
              <a:rPr lang="en-GB" altLang="en-US" sz="2200"/>
              <a:t>Hutchinson et al (2004) – HYPOTHESISES that in relation to Parkinsons disease – stimulation restores a periodic pacemaker to the cortex… </a:t>
            </a:r>
          </a:p>
          <a:p>
            <a:pPr lvl="1" eaLnBrk="1" hangingPunct="1"/>
            <a:r>
              <a:rPr lang="en-GB" altLang="en-US" sz="1800"/>
              <a:t>Movement is timed to fluctuating electrical boosts in cortical excitability</a:t>
            </a:r>
          </a:p>
          <a:p>
            <a:pPr lvl="2" eaLnBrk="1" hangingPunct="1"/>
            <a:r>
              <a:rPr lang="en-GB" altLang="en-US" sz="1400"/>
              <a:t>DBS enhances these boosts. </a:t>
            </a:r>
          </a:p>
        </p:txBody>
      </p:sp>
    </p:spTree>
    <p:extLst>
      <p:ext uri="{BB962C8B-B14F-4D97-AF65-F5344CB8AC3E}">
        <p14:creationId xmlns:p14="http://schemas.microsoft.com/office/powerpoint/2010/main" val="40829044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62466" name="Rectangle 150"/>
          <p:cNvSpPr>
            <a:spLocks noGrp="1" noChangeArrowheads="1"/>
          </p:cNvSpPr>
          <p:nvPr>
            <p:ph type="ctrTitle"/>
          </p:nvPr>
        </p:nvSpPr>
        <p:spPr>
          <a:xfrm>
            <a:off x="1704975" y="4221163"/>
            <a:ext cx="6046788" cy="647700"/>
          </a:xfrm>
        </p:spPr>
        <p:txBody>
          <a:bodyPr anchor="ctr"/>
          <a:lstStyle/>
          <a:p>
            <a:pPr algn="l" eaLnBrk="1" hangingPunct="1"/>
            <a:r>
              <a:rPr lang="es-UY" altLang="en-US" sz="3600" b="1">
                <a:solidFill>
                  <a:schemeClr val="bg1"/>
                </a:solidFill>
              </a:rPr>
              <a:t>Positron Emission Tomography (PET) Scans</a:t>
            </a:r>
            <a:endParaRPr lang="es-ES" altLang="en-US" sz="3600" b="1">
              <a:solidFill>
                <a:schemeClr val="bg1"/>
              </a:solidFill>
            </a:endParaRPr>
          </a:p>
        </p:txBody>
      </p:sp>
      <p:sp>
        <p:nvSpPr>
          <p:cNvPr id="62467" name="Rectangle 167"/>
          <p:cNvSpPr>
            <a:spLocks noChangeArrowheads="1"/>
          </p:cNvSpPr>
          <p:nvPr/>
        </p:nvSpPr>
        <p:spPr bwMode="auto">
          <a:xfrm>
            <a:off x="1724026" y="5445125"/>
            <a:ext cx="4537075"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fontAlgn="base">
              <a:spcBef>
                <a:spcPct val="0"/>
              </a:spcBef>
              <a:spcAft>
                <a:spcPct val="0"/>
              </a:spcAft>
              <a:buNone/>
            </a:pPr>
            <a:r>
              <a:rPr lang="es-ES" altLang="en-US" sz="2000" b="1">
                <a:solidFill>
                  <a:srgbClr val="FFFFFF"/>
                </a:solidFill>
              </a:rPr>
              <a:t>Dr Stuart Jones</a:t>
            </a:r>
          </a:p>
        </p:txBody>
      </p:sp>
    </p:spTree>
    <p:extLst>
      <p:ext uri="{BB962C8B-B14F-4D97-AF65-F5344CB8AC3E}">
        <p14:creationId xmlns:p14="http://schemas.microsoft.com/office/powerpoint/2010/main" val="318955112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smtClean="0"/>
              <a:t>You tube clips. </a:t>
            </a:r>
          </a:p>
        </p:txBody>
      </p:sp>
      <p:sp>
        <p:nvSpPr>
          <p:cNvPr id="63491" name="Rectangle 3"/>
          <p:cNvSpPr>
            <a:spLocks noGrp="1" noChangeArrowheads="1"/>
          </p:cNvSpPr>
          <p:nvPr>
            <p:ph type="body" idx="1"/>
          </p:nvPr>
        </p:nvSpPr>
        <p:spPr/>
        <p:txBody>
          <a:bodyPr/>
          <a:lstStyle/>
          <a:p>
            <a:pPr eaLnBrk="1" hangingPunct="1"/>
            <a:r>
              <a:rPr lang="en-GB" altLang="en-US" smtClean="0"/>
              <a:t>Pet Scan. </a:t>
            </a:r>
          </a:p>
          <a:p>
            <a:pPr eaLnBrk="1" hangingPunct="1"/>
            <a:endParaRPr lang="en-GB" altLang="en-US" smtClean="0"/>
          </a:p>
          <a:p>
            <a:pPr eaLnBrk="1" hangingPunct="1"/>
            <a:r>
              <a:rPr lang="en-GB" altLang="en-US" smtClean="0">
                <a:hlinkClick r:id="rId2"/>
              </a:rPr>
              <a:t>http://www.youtube.com/watch?v=QZQq7chGoO4</a:t>
            </a:r>
            <a:endParaRPr lang="en-GB" altLang="en-US" smtClean="0"/>
          </a:p>
          <a:p>
            <a:pPr eaLnBrk="1" hangingPunct="1"/>
            <a:endParaRPr lang="en-GB" altLang="en-US" smtClean="0"/>
          </a:p>
          <a:p>
            <a:pPr eaLnBrk="1" hangingPunct="1"/>
            <a:r>
              <a:rPr lang="en-GB" altLang="en-US" smtClean="0"/>
              <a:t>http://www.youtube.com/watch?v=5hHiUleg1IA&amp;feature=related</a:t>
            </a:r>
          </a:p>
          <a:p>
            <a:pPr eaLnBrk="1" hangingPunct="1"/>
            <a:endParaRPr lang="en-GB" altLang="en-US" smtClean="0"/>
          </a:p>
        </p:txBody>
      </p:sp>
    </p:spTree>
    <p:extLst>
      <p:ext uri="{BB962C8B-B14F-4D97-AF65-F5344CB8AC3E}">
        <p14:creationId xmlns:p14="http://schemas.microsoft.com/office/powerpoint/2010/main" val="344400581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676400" y="115888"/>
            <a:ext cx="8686800" cy="1143000"/>
          </a:xfrm>
        </p:spPr>
        <p:txBody>
          <a:bodyPr/>
          <a:lstStyle/>
          <a:p>
            <a:pPr eaLnBrk="1" hangingPunct="1"/>
            <a:r>
              <a:rPr lang="en-GB" altLang="en-US" sz="4000">
                <a:solidFill>
                  <a:schemeClr val="bg1"/>
                </a:solidFill>
              </a:rPr>
              <a:t>Positron Emission Tomography (PET). </a:t>
            </a:r>
          </a:p>
        </p:txBody>
      </p:sp>
      <p:sp>
        <p:nvSpPr>
          <p:cNvPr id="64515" name="Rectangle 3"/>
          <p:cNvSpPr>
            <a:spLocks noGrp="1" noChangeArrowheads="1"/>
          </p:cNvSpPr>
          <p:nvPr>
            <p:ph type="body" sz="half" idx="1"/>
          </p:nvPr>
        </p:nvSpPr>
        <p:spPr>
          <a:xfrm>
            <a:off x="1981200" y="1600201"/>
            <a:ext cx="4038600" cy="4525963"/>
          </a:xfrm>
        </p:spPr>
        <p:txBody>
          <a:bodyPr/>
          <a:lstStyle/>
          <a:p>
            <a:pPr eaLnBrk="1" hangingPunct="1">
              <a:lnSpc>
                <a:spcPct val="90000"/>
              </a:lnSpc>
            </a:pPr>
            <a:r>
              <a:rPr lang="en-GB" altLang="en-US" sz="2800"/>
              <a:t>A highly specialized imaging technique that uses short-lived radioactive substances to produce </a:t>
            </a:r>
            <a:r>
              <a:rPr lang="en-GB" altLang="en-US" sz="2800" b="1"/>
              <a:t>three-dimensional coloured images</a:t>
            </a:r>
            <a:r>
              <a:rPr lang="en-GB" altLang="en-US" sz="2800"/>
              <a:t> of those substances functioning within the body </a:t>
            </a:r>
            <a:endParaRPr lang="en-US" altLang="en-US" sz="2800"/>
          </a:p>
        </p:txBody>
      </p:sp>
      <p:sp>
        <p:nvSpPr>
          <p:cNvPr id="64516" name="Rectangle 5"/>
          <p:cNvSpPr>
            <a:spLocks noGrp="1" noChangeArrowheads="1"/>
          </p:cNvSpPr>
          <p:nvPr>
            <p:ph sz="half" idx="4294967295"/>
          </p:nvPr>
        </p:nvSpPr>
        <p:spPr>
          <a:xfrm>
            <a:off x="6172200" y="1600201"/>
            <a:ext cx="4038600" cy="4525963"/>
          </a:xfrm>
        </p:spPr>
        <p:txBody>
          <a:bodyPr/>
          <a:lstStyle/>
          <a:p>
            <a:pPr eaLnBrk="1" hangingPunct="1">
              <a:lnSpc>
                <a:spcPct val="90000"/>
              </a:lnSpc>
            </a:pPr>
            <a:endParaRPr lang="en-US" altLang="en-US" sz="2800"/>
          </a:p>
        </p:txBody>
      </p:sp>
      <p:pic>
        <p:nvPicPr>
          <p:cNvPr id="64517" name="Picture 7" descr="A PET scan of a human brai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83338" y="1484314"/>
            <a:ext cx="2381250" cy="246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8" name="Picture 9" descr="124243-004-247D5C8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7801" y="3933825"/>
            <a:ext cx="3552825" cy="266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483820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altLang="en-US" smtClean="0">
                <a:solidFill>
                  <a:schemeClr val="bg1"/>
                </a:solidFill>
              </a:rPr>
              <a:t>PET scans</a:t>
            </a:r>
          </a:p>
        </p:txBody>
      </p:sp>
      <p:sp>
        <p:nvSpPr>
          <p:cNvPr id="65539" name="Rectangle 3"/>
          <p:cNvSpPr>
            <a:spLocks noGrp="1" noChangeArrowheads="1"/>
          </p:cNvSpPr>
          <p:nvPr>
            <p:ph type="body" idx="1"/>
          </p:nvPr>
        </p:nvSpPr>
        <p:spPr/>
        <p:txBody>
          <a:bodyPr/>
          <a:lstStyle/>
          <a:p>
            <a:pPr eaLnBrk="1" hangingPunct="1"/>
            <a:r>
              <a:rPr lang="en-GB" altLang="en-US" smtClean="0"/>
              <a:t>Neurons use glucose as their principle source of energy. </a:t>
            </a:r>
          </a:p>
          <a:p>
            <a:pPr eaLnBrk="1" hangingPunct="1"/>
            <a:endParaRPr lang="en-GB" altLang="en-US" smtClean="0"/>
          </a:p>
          <a:p>
            <a:pPr eaLnBrk="1" hangingPunct="1"/>
            <a:r>
              <a:rPr lang="en-GB" altLang="en-US" smtClean="0"/>
              <a:t>Small amount of a radioactive tracer compound can be mixed with glucose so that each molecule has small quantities of radioactivity (label). </a:t>
            </a:r>
          </a:p>
        </p:txBody>
      </p:sp>
    </p:spTree>
    <p:extLst>
      <p:ext uri="{BB962C8B-B14F-4D97-AF65-F5344CB8AC3E}">
        <p14:creationId xmlns:p14="http://schemas.microsoft.com/office/powerpoint/2010/main" val="21339287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eaLnBrk="1" hangingPunct="1"/>
            <a:r>
              <a:rPr lang="en-GB" altLang="en-US" smtClean="0">
                <a:solidFill>
                  <a:schemeClr val="bg1"/>
                </a:solidFill>
              </a:rPr>
              <a:t>Pet Scans. </a:t>
            </a:r>
          </a:p>
        </p:txBody>
      </p:sp>
      <p:sp>
        <p:nvSpPr>
          <p:cNvPr id="66563" name="Rectangle 3"/>
          <p:cNvSpPr>
            <a:spLocks noGrp="1" noChangeArrowheads="1"/>
          </p:cNvSpPr>
          <p:nvPr>
            <p:ph type="body" idx="1"/>
          </p:nvPr>
        </p:nvSpPr>
        <p:spPr/>
        <p:txBody>
          <a:bodyPr/>
          <a:lstStyle/>
          <a:p>
            <a:pPr eaLnBrk="1" hangingPunct="1">
              <a:lnSpc>
                <a:spcPct val="90000"/>
              </a:lnSpc>
            </a:pPr>
            <a:r>
              <a:rPr lang="en-GB" altLang="en-US" smtClean="0"/>
              <a:t>A short-lived radioactive tracer is injected into the living subject. </a:t>
            </a:r>
          </a:p>
          <a:p>
            <a:pPr eaLnBrk="1" hangingPunct="1">
              <a:lnSpc>
                <a:spcPct val="90000"/>
              </a:lnSpc>
            </a:pPr>
            <a:endParaRPr lang="en-GB" altLang="en-US" smtClean="0"/>
          </a:p>
          <a:p>
            <a:pPr eaLnBrk="1" hangingPunct="1">
              <a:lnSpc>
                <a:spcPct val="90000"/>
              </a:lnSpc>
            </a:pPr>
            <a:r>
              <a:rPr lang="en-GB" altLang="en-US" smtClean="0"/>
              <a:t>Pet scan is essentially highly sensitive detector of radioactivity. </a:t>
            </a:r>
          </a:p>
          <a:p>
            <a:pPr eaLnBrk="1" hangingPunct="1">
              <a:lnSpc>
                <a:spcPct val="90000"/>
              </a:lnSpc>
            </a:pPr>
            <a:endParaRPr lang="en-GB" altLang="en-US" smtClean="0"/>
          </a:p>
          <a:p>
            <a:pPr eaLnBrk="1" hangingPunct="1">
              <a:lnSpc>
                <a:spcPct val="90000"/>
              </a:lnSpc>
            </a:pPr>
            <a:r>
              <a:rPr lang="en-GB" altLang="en-US" smtClean="0"/>
              <a:t>Active neurons require more glucose – therefore under these conditions will be most radioactive. </a:t>
            </a:r>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a:p>
            <a:pPr eaLnBrk="1" hangingPunct="1">
              <a:lnSpc>
                <a:spcPct val="90000"/>
              </a:lnSpc>
            </a:pPr>
            <a:endParaRPr lang="en-GB" altLang="en-US" smtClean="0"/>
          </a:p>
        </p:txBody>
      </p:sp>
    </p:spTree>
    <p:extLst>
      <p:ext uri="{BB962C8B-B14F-4D97-AF65-F5344CB8AC3E}">
        <p14:creationId xmlns:p14="http://schemas.microsoft.com/office/powerpoint/2010/main" val="283033081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pPr eaLnBrk="1" hangingPunct="1"/>
            <a:r>
              <a:rPr lang="en-GB" altLang="en-US" smtClean="0">
                <a:solidFill>
                  <a:schemeClr val="bg1"/>
                </a:solidFill>
              </a:rPr>
              <a:t>Pet Scan. </a:t>
            </a:r>
          </a:p>
        </p:txBody>
      </p:sp>
      <p:sp>
        <p:nvSpPr>
          <p:cNvPr id="67587" name="Rectangle 3"/>
          <p:cNvSpPr>
            <a:spLocks noGrp="1" noChangeArrowheads="1"/>
          </p:cNvSpPr>
          <p:nvPr>
            <p:ph type="body" idx="1"/>
          </p:nvPr>
        </p:nvSpPr>
        <p:spPr/>
        <p:txBody>
          <a:bodyPr/>
          <a:lstStyle/>
          <a:p>
            <a:pPr eaLnBrk="1" hangingPunct="1"/>
            <a:r>
              <a:rPr lang="en-GB" altLang="en-US" smtClean="0"/>
              <a:t>Measures the amount of radioactivity – send information to a computer. </a:t>
            </a:r>
          </a:p>
          <a:p>
            <a:pPr eaLnBrk="1" hangingPunct="1"/>
            <a:endParaRPr lang="en-GB" altLang="en-US" smtClean="0"/>
          </a:p>
          <a:p>
            <a:pPr eaLnBrk="1" hangingPunct="1"/>
            <a:r>
              <a:rPr lang="en-GB" altLang="en-US" smtClean="0"/>
              <a:t>Draws a cross-sectional picture of the brain. </a:t>
            </a:r>
          </a:p>
          <a:p>
            <a:pPr eaLnBrk="1" hangingPunct="1"/>
            <a:endParaRPr lang="en-GB" altLang="en-US" smtClean="0"/>
          </a:p>
          <a:p>
            <a:pPr eaLnBrk="1" hangingPunct="1"/>
            <a:r>
              <a:rPr lang="en-GB" altLang="en-US" smtClean="0"/>
              <a:t>Emission (sending out of) of positive charge particles called positrons. </a:t>
            </a:r>
          </a:p>
        </p:txBody>
      </p:sp>
    </p:spTree>
    <p:extLst>
      <p:ext uri="{BB962C8B-B14F-4D97-AF65-F5344CB8AC3E}">
        <p14:creationId xmlns:p14="http://schemas.microsoft.com/office/powerpoint/2010/main" val="335900042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pPr eaLnBrk="1" hangingPunct="1"/>
            <a:r>
              <a:rPr lang="en-GB" altLang="en-US" smtClean="0">
                <a:solidFill>
                  <a:schemeClr val="bg1"/>
                </a:solidFill>
              </a:rPr>
              <a:t>Pet Scan</a:t>
            </a:r>
          </a:p>
        </p:txBody>
      </p:sp>
      <p:sp>
        <p:nvSpPr>
          <p:cNvPr id="68611" name="Content Placeholder 2"/>
          <p:cNvSpPr>
            <a:spLocks noGrp="1"/>
          </p:cNvSpPr>
          <p:nvPr>
            <p:ph idx="1"/>
          </p:nvPr>
        </p:nvSpPr>
        <p:spPr/>
        <p:txBody>
          <a:bodyPr/>
          <a:lstStyle/>
          <a:p>
            <a:pPr eaLnBrk="1" hangingPunct="1"/>
            <a:r>
              <a:rPr lang="en-GB" altLang="en-US" sz="2400"/>
              <a:t>Positron - An elementary particle having the same mass and magnitude of charge as an electron but exhibiting a positive charge; a positive electron</a:t>
            </a:r>
          </a:p>
          <a:p>
            <a:pPr lvl="1" eaLnBrk="1" hangingPunct="1"/>
            <a:r>
              <a:rPr lang="en-GB" altLang="en-US" sz="2000"/>
              <a:t>Electron = Subatomic particle with a negatively electric charge. </a:t>
            </a:r>
          </a:p>
          <a:p>
            <a:pPr eaLnBrk="1" hangingPunct="1"/>
            <a:endParaRPr lang="en-GB" altLang="en-US" sz="2400"/>
          </a:p>
          <a:p>
            <a:pPr eaLnBrk="1" hangingPunct="1"/>
            <a:r>
              <a:rPr lang="en-GB" altLang="en-US" sz="2400"/>
              <a:t>Emission – The sending out of. </a:t>
            </a:r>
          </a:p>
          <a:p>
            <a:pPr eaLnBrk="1" hangingPunct="1"/>
            <a:endParaRPr lang="en-GB" altLang="en-US" sz="2400"/>
          </a:p>
          <a:p>
            <a:pPr eaLnBrk="1" hangingPunct="1"/>
            <a:r>
              <a:rPr lang="en-GB" altLang="en-US" sz="2400"/>
              <a:t>Tomography – Technique used for getting 3D images. </a:t>
            </a:r>
          </a:p>
          <a:p>
            <a:pPr eaLnBrk="1" hangingPunct="1"/>
            <a:endParaRPr lang="en-GB" altLang="en-US" sz="2400"/>
          </a:p>
          <a:p>
            <a:pPr eaLnBrk="1" hangingPunct="1"/>
            <a:endParaRPr lang="en-GB" altLang="en-US" sz="2400"/>
          </a:p>
        </p:txBody>
      </p:sp>
    </p:spTree>
    <p:extLst>
      <p:ext uri="{BB962C8B-B14F-4D97-AF65-F5344CB8AC3E}">
        <p14:creationId xmlns:p14="http://schemas.microsoft.com/office/powerpoint/2010/main" val="4843205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altLang="en-US" smtClean="0">
                <a:solidFill>
                  <a:schemeClr val="bg1"/>
                </a:solidFill>
              </a:rPr>
              <a:t>Pet scan. </a:t>
            </a:r>
          </a:p>
        </p:txBody>
      </p:sp>
      <p:sp>
        <p:nvSpPr>
          <p:cNvPr id="69635" name="Rectangle 3"/>
          <p:cNvSpPr>
            <a:spLocks noGrp="1" noChangeArrowheads="1"/>
          </p:cNvSpPr>
          <p:nvPr>
            <p:ph type="body" idx="1"/>
          </p:nvPr>
        </p:nvSpPr>
        <p:spPr/>
        <p:txBody>
          <a:bodyPr/>
          <a:lstStyle/>
          <a:p>
            <a:pPr eaLnBrk="1" hangingPunct="1"/>
            <a:r>
              <a:rPr lang="en-GB" altLang="en-US" smtClean="0"/>
              <a:t>Uses in Research. </a:t>
            </a:r>
          </a:p>
          <a:p>
            <a:pPr eaLnBrk="1" hangingPunct="1"/>
            <a:endParaRPr lang="en-GB" altLang="en-US" smtClean="0"/>
          </a:p>
          <a:p>
            <a:pPr eaLnBrk="1" hangingPunct="1"/>
            <a:r>
              <a:rPr lang="en-GB" altLang="en-US" smtClean="0"/>
              <a:t>Schizophrenia (e.g. Andersen, 1988). </a:t>
            </a:r>
          </a:p>
          <a:p>
            <a:pPr eaLnBrk="1" hangingPunct="1"/>
            <a:endParaRPr lang="en-GB" altLang="en-US" smtClean="0"/>
          </a:p>
          <a:p>
            <a:pPr eaLnBrk="1" hangingPunct="1"/>
            <a:r>
              <a:rPr lang="en-GB" altLang="en-US" smtClean="0"/>
              <a:t>Posner (1993) – Music, Maths, Speaking. </a:t>
            </a:r>
          </a:p>
        </p:txBody>
      </p:sp>
    </p:spTree>
    <p:extLst>
      <p:ext uri="{BB962C8B-B14F-4D97-AF65-F5344CB8AC3E}">
        <p14:creationId xmlns:p14="http://schemas.microsoft.com/office/powerpoint/2010/main" val="369446761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pPr eaLnBrk="1" hangingPunct="1"/>
            <a:r>
              <a:rPr lang="en-GB" altLang="en-US" smtClean="0">
                <a:solidFill>
                  <a:schemeClr val="bg1"/>
                </a:solidFill>
              </a:rPr>
              <a:t>Limitations. </a:t>
            </a:r>
          </a:p>
        </p:txBody>
      </p:sp>
      <p:sp>
        <p:nvSpPr>
          <p:cNvPr id="70659" name="Rectangle 3"/>
          <p:cNvSpPr>
            <a:spLocks noGrp="1" noChangeArrowheads="1"/>
          </p:cNvSpPr>
          <p:nvPr>
            <p:ph type="body" idx="1"/>
          </p:nvPr>
        </p:nvSpPr>
        <p:spPr/>
        <p:txBody>
          <a:bodyPr/>
          <a:lstStyle/>
          <a:p>
            <a:pPr eaLnBrk="1" hangingPunct="1">
              <a:lnSpc>
                <a:spcPct val="80000"/>
              </a:lnSpc>
            </a:pPr>
            <a:r>
              <a:rPr lang="en-GB" altLang="en-US" sz="2800"/>
              <a:t>Need cyclotrons – and these are not cheap!</a:t>
            </a:r>
          </a:p>
          <a:p>
            <a:pPr eaLnBrk="1" hangingPunct="1">
              <a:lnSpc>
                <a:spcPct val="80000"/>
              </a:lnSpc>
            </a:pPr>
            <a:endParaRPr lang="en-GB" altLang="en-US" sz="2800"/>
          </a:p>
          <a:p>
            <a:pPr eaLnBrk="1" hangingPunct="1">
              <a:lnSpc>
                <a:spcPct val="80000"/>
              </a:lnSpc>
            </a:pPr>
            <a:r>
              <a:rPr lang="en-GB" altLang="en-US" sz="2800"/>
              <a:t>Need to inject radioactive molecules. </a:t>
            </a:r>
          </a:p>
          <a:p>
            <a:pPr eaLnBrk="1" hangingPunct="1">
              <a:lnSpc>
                <a:spcPct val="80000"/>
              </a:lnSpc>
            </a:pPr>
            <a:endParaRPr lang="en-GB" altLang="en-US" sz="2800"/>
          </a:p>
          <a:p>
            <a:pPr eaLnBrk="1" hangingPunct="1">
              <a:lnSpc>
                <a:spcPct val="80000"/>
              </a:lnSpc>
            </a:pPr>
            <a:r>
              <a:rPr lang="en-GB" altLang="en-US" sz="2800" b="1" u="sng"/>
              <a:t>Indirect measurement of neuronal activity.</a:t>
            </a:r>
            <a:r>
              <a:rPr lang="en-GB" altLang="en-US" sz="2800"/>
              <a:t> </a:t>
            </a:r>
          </a:p>
          <a:p>
            <a:pPr eaLnBrk="1" hangingPunct="1">
              <a:lnSpc>
                <a:spcPct val="80000"/>
              </a:lnSpc>
            </a:pPr>
            <a:endParaRPr lang="en-GB" altLang="en-US" sz="2800"/>
          </a:p>
          <a:p>
            <a:pPr eaLnBrk="1" hangingPunct="1">
              <a:lnSpc>
                <a:spcPct val="80000"/>
              </a:lnSpc>
            </a:pPr>
            <a:r>
              <a:rPr lang="en-GB" altLang="en-US" sz="2800"/>
              <a:t>Are activated areas essential for the task? </a:t>
            </a:r>
          </a:p>
          <a:p>
            <a:pPr eaLnBrk="1" hangingPunct="1">
              <a:lnSpc>
                <a:spcPct val="80000"/>
              </a:lnSpc>
            </a:pPr>
            <a:endParaRPr lang="en-GB" altLang="en-US" sz="2800"/>
          </a:p>
          <a:p>
            <a:pPr eaLnBrk="1" hangingPunct="1">
              <a:lnSpc>
                <a:spcPct val="80000"/>
              </a:lnSpc>
            </a:pPr>
            <a:r>
              <a:rPr lang="en-GB" altLang="en-US" sz="2800"/>
              <a:t>Similar techniques (e.g. FMRI) appear to have better spatial and temporal resolution. </a:t>
            </a:r>
          </a:p>
        </p:txBody>
      </p:sp>
    </p:spTree>
    <p:extLst>
      <p:ext uri="{BB962C8B-B14F-4D97-AF65-F5344CB8AC3E}">
        <p14:creationId xmlns:p14="http://schemas.microsoft.com/office/powerpoint/2010/main" val="42323033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p:txBody>
          <a:bodyPr/>
          <a:lstStyle/>
          <a:p>
            <a:pPr eaLnBrk="1" hangingPunct="1"/>
            <a:r>
              <a:rPr lang="en-GB" altLang="en-US" smtClean="0">
                <a:solidFill>
                  <a:schemeClr val="bg1"/>
                </a:solidFill>
              </a:rPr>
              <a:t>False Positive results. </a:t>
            </a:r>
          </a:p>
        </p:txBody>
      </p:sp>
      <p:sp>
        <p:nvSpPr>
          <p:cNvPr id="71683" name="Content Placeholder 2"/>
          <p:cNvSpPr>
            <a:spLocks noGrp="1"/>
          </p:cNvSpPr>
          <p:nvPr>
            <p:ph idx="1"/>
          </p:nvPr>
        </p:nvSpPr>
        <p:spPr/>
        <p:txBody>
          <a:bodyPr/>
          <a:lstStyle/>
          <a:p>
            <a:pPr eaLnBrk="1" hangingPunct="1"/>
            <a:r>
              <a:rPr lang="en-GB" altLang="en-US" smtClean="0"/>
              <a:t>Issue with PET scans. </a:t>
            </a:r>
          </a:p>
          <a:p>
            <a:pPr eaLnBrk="1" hangingPunct="1"/>
            <a:endParaRPr lang="en-GB" altLang="en-US" smtClean="0"/>
          </a:p>
          <a:p>
            <a:pPr eaLnBrk="1" hangingPunct="1"/>
            <a:r>
              <a:rPr lang="en-GB" altLang="en-US" smtClean="0"/>
              <a:t>Type 1 error or False Positive</a:t>
            </a:r>
          </a:p>
          <a:p>
            <a:pPr eaLnBrk="1" hangingPunct="1"/>
            <a:endParaRPr lang="en-GB" altLang="en-US" smtClean="0"/>
          </a:p>
          <a:p>
            <a:pPr eaLnBrk="1" hangingPunct="1"/>
            <a:r>
              <a:rPr lang="en-GB" altLang="en-US" smtClean="0"/>
              <a:t>Error of rejecting a true null hypothesis. </a:t>
            </a:r>
          </a:p>
          <a:p>
            <a:pPr eaLnBrk="1" hangingPunct="1"/>
            <a:endParaRPr lang="en-GB" altLang="en-US" smtClean="0"/>
          </a:p>
          <a:p>
            <a:pPr eaLnBrk="1" hangingPunct="1"/>
            <a:r>
              <a:rPr lang="en-GB" altLang="en-US" smtClean="0"/>
              <a:t>Cancer diagnosis when it was really an inflammation. </a:t>
            </a:r>
          </a:p>
        </p:txBody>
      </p:sp>
    </p:spTree>
    <p:extLst>
      <p:ext uri="{BB962C8B-B14F-4D97-AF65-F5344CB8AC3E}">
        <p14:creationId xmlns:p14="http://schemas.microsoft.com/office/powerpoint/2010/main" val="46001980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p:txBody>
          <a:bodyPr/>
          <a:lstStyle/>
          <a:p>
            <a:pPr eaLnBrk="1" hangingPunct="1"/>
            <a:r>
              <a:rPr lang="en-US" altLang="en-US" smtClean="0">
                <a:solidFill>
                  <a:schemeClr val="bg1"/>
                </a:solidFill>
              </a:rPr>
              <a:t>Next Weeks Lecture….</a:t>
            </a:r>
          </a:p>
        </p:txBody>
      </p:sp>
      <p:sp>
        <p:nvSpPr>
          <p:cNvPr id="72707" name="Content Placeholder 2"/>
          <p:cNvSpPr>
            <a:spLocks noGrp="1"/>
          </p:cNvSpPr>
          <p:nvPr>
            <p:ph idx="1"/>
          </p:nvPr>
        </p:nvSpPr>
        <p:spPr>
          <a:xfrm>
            <a:off x="1981200" y="1417638"/>
            <a:ext cx="8229600" cy="4781550"/>
          </a:xfrm>
        </p:spPr>
        <p:txBody>
          <a:bodyPr/>
          <a:lstStyle/>
          <a:p>
            <a:pPr eaLnBrk="1" hangingPunct="1"/>
            <a:r>
              <a:rPr lang="en-US" altLang="en-US" sz="2400" dirty="0"/>
              <a:t>Continue to discuss different Neuroimaging and </a:t>
            </a:r>
            <a:r>
              <a:rPr lang="en-US" altLang="en-US" sz="2400" dirty="0" err="1"/>
              <a:t>Neurofunctional</a:t>
            </a:r>
            <a:r>
              <a:rPr lang="en-US" altLang="en-US" sz="2400" dirty="0"/>
              <a:t> </a:t>
            </a:r>
            <a:r>
              <a:rPr lang="en-US" altLang="en-US" sz="2400" dirty="0" err="1"/>
              <a:t>technqiues</a:t>
            </a:r>
            <a:r>
              <a:rPr lang="en-US" altLang="en-US" sz="2400" dirty="0"/>
              <a:t> that are used to Neuroscience / Cognitive Neuroscience. </a:t>
            </a:r>
          </a:p>
          <a:p>
            <a:pPr eaLnBrk="1" hangingPunct="1"/>
            <a:endParaRPr lang="en-US" altLang="en-US" dirty="0" smtClean="0"/>
          </a:p>
          <a:p>
            <a:pPr eaLnBrk="1" hangingPunct="1"/>
            <a:r>
              <a:rPr lang="en-US" altLang="en-US" sz="2400" dirty="0"/>
              <a:t>Start to compare and contrast the differences and look at them with a critical eye. </a:t>
            </a:r>
          </a:p>
          <a:p>
            <a:pPr eaLnBrk="1" hangingPunct="1"/>
            <a:endParaRPr lang="en-US" altLang="en-US" sz="2400" dirty="0"/>
          </a:p>
          <a:p>
            <a:pPr eaLnBrk="1" hangingPunct="1"/>
            <a:r>
              <a:rPr lang="en-US" altLang="en-US" sz="2400" dirty="0"/>
              <a:t>Please read the journals on the various techniques discussed in todays lecture. There are some excellent reviews of the methods discussed. </a:t>
            </a:r>
          </a:p>
        </p:txBody>
      </p:sp>
    </p:spTree>
    <p:extLst>
      <p:ext uri="{BB962C8B-B14F-4D97-AF65-F5344CB8AC3E}">
        <p14:creationId xmlns:p14="http://schemas.microsoft.com/office/powerpoint/2010/main" val="3611470323"/>
      </p:ext>
    </p:extLst>
  </p:cSld>
  <p:clrMapOvr>
    <a:masterClrMapping/>
  </p:clrMapOvr>
  <p:timing>
    <p:tnLst>
      <p:par>
        <p:cTn id="1" dur="indefinite" restart="never" nodeType="tmRoot"/>
      </p:par>
    </p:tnLst>
  </p:timing>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1242</Words>
  <Application>Microsoft Office PowerPoint</Application>
  <PresentationFormat>Widescreen</PresentationFormat>
  <Paragraphs>190</Paragraphs>
  <Slides>30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30</vt:i4>
      </vt:variant>
    </vt:vector>
  </HeadingPairs>
  <TitlesOfParts>
    <vt:vector size="33" baseType="lpstr">
      <vt:lpstr>Arial</vt:lpstr>
      <vt:lpstr>Calibri</vt:lpstr>
      <vt:lpstr>Diseño predeterminado</vt:lpstr>
      <vt:lpstr>Neuroimaging Techniques. </vt:lpstr>
      <vt:lpstr>Transcranial Magnetic Stimulation. </vt:lpstr>
      <vt:lpstr>Transcranial Magnetic Stimulation (TMS). </vt:lpstr>
      <vt:lpstr>What is TMS?</vt:lpstr>
      <vt:lpstr>TMS</vt:lpstr>
      <vt:lpstr>TMS</vt:lpstr>
      <vt:lpstr>TMS Video Clips. </vt:lpstr>
      <vt:lpstr>TNS as a treatment for Depression. </vt:lpstr>
      <vt:lpstr>Limitations of TMS. </vt:lpstr>
      <vt:lpstr>Limitations</vt:lpstr>
      <vt:lpstr>Limitations</vt:lpstr>
      <vt:lpstr>However</vt:lpstr>
      <vt:lpstr>Deep Brain Stimulation (DBS). </vt:lpstr>
      <vt:lpstr>Deep Brain Stimulation</vt:lpstr>
      <vt:lpstr>What is Deep Brain Stimulation</vt:lpstr>
      <vt:lpstr>PowerPoint Presentation</vt:lpstr>
      <vt:lpstr>Deep Brain Stimulation</vt:lpstr>
      <vt:lpstr>Deep Brain Stimulation</vt:lpstr>
      <vt:lpstr>How effective is DBS…</vt:lpstr>
      <vt:lpstr>Positron Emission Tomography (PET) Scans</vt:lpstr>
      <vt:lpstr>You tube clips. </vt:lpstr>
      <vt:lpstr>Positron Emission Tomography (PET). </vt:lpstr>
      <vt:lpstr>PET scans</vt:lpstr>
      <vt:lpstr>Pet Scans. </vt:lpstr>
      <vt:lpstr>Pet Scan. </vt:lpstr>
      <vt:lpstr>Pet Scan</vt:lpstr>
      <vt:lpstr>Pet scan. </vt:lpstr>
      <vt:lpstr>Limitations. </vt:lpstr>
      <vt:lpstr>False Positive results. </vt:lpstr>
      <vt:lpstr>Next Weeks Lecture….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Neuroimaging Techniques. </dc:title>
  <dc:creator>Stuart Jones</dc:creator>
  <cp:lastModifiedBy>Stuart Jones</cp:lastModifiedBy>
  <cp:revision>1</cp:revision>
  <dcterms:created xsi:type="dcterms:W3CDTF">2021-01-30T21:21:52Z</dcterms:created>
  <dcterms:modified xsi:type="dcterms:W3CDTF">2021-01-30T21:22:07Z</dcterms:modified>
</cp:coreProperties>
</file>