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63" r:id="rId3"/>
    <p:sldId id="264" r:id="rId4"/>
    <p:sldId id="265" r:id="rId5"/>
    <p:sldId id="266" r:id="rId6"/>
    <p:sldId id="259" r:id="rId7"/>
    <p:sldId id="267" r:id="rId8"/>
    <p:sldId id="282" r:id="rId9"/>
    <p:sldId id="281" r:id="rId10"/>
    <p:sldId id="269" r:id="rId11"/>
    <p:sldId id="257" r:id="rId12"/>
    <p:sldId id="270" r:id="rId13"/>
    <p:sldId id="271" r:id="rId14"/>
    <p:sldId id="273" r:id="rId15"/>
    <p:sldId id="274" r:id="rId16"/>
    <p:sldId id="275" r:id="rId17"/>
    <p:sldId id="268" r:id="rId18"/>
    <p:sldId id="276" r:id="rId19"/>
    <p:sldId id="277" r:id="rId20"/>
    <p:sldId id="272" r:id="rId21"/>
    <p:sldId id="278" r:id="rId22"/>
    <p:sldId id="279" r:id="rId23"/>
    <p:sldId id="280"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2" r:id="rId43"/>
    <p:sldId id="303"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545FCF-52FD-455C-8854-F32F0B7EA15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7B69F95-E4B7-42D2-AE8B-788990920714}">
      <dgm:prSet/>
      <dgm:spPr/>
      <dgm:t>
        <a:bodyPr/>
        <a:lstStyle/>
        <a:p>
          <a:r>
            <a:rPr lang="en-US" b="1"/>
            <a:t>Concept:</a:t>
          </a:r>
          <a:r>
            <a:rPr lang="en-US"/>
            <a:t> Posits that individual health behaviors are influenced by personal beliefs about health conditions.</a:t>
          </a:r>
        </a:p>
      </dgm:t>
    </dgm:pt>
    <dgm:pt modelId="{3C8F7EE9-BF82-47DB-8D7D-04067D4D02F6}" type="parTrans" cxnId="{E1564961-464D-42A4-BBEC-F636076E6FA1}">
      <dgm:prSet/>
      <dgm:spPr/>
      <dgm:t>
        <a:bodyPr/>
        <a:lstStyle/>
        <a:p>
          <a:endParaRPr lang="en-US"/>
        </a:p>
      </dgm:t>
    </dgm:pt>
    <dgm:pt modelId="{518D40AA-518A-4960-80EC-CD6F30E9FEE7}" type="sibTrans" cxnId="{E1564961-464D-42A4-BBEC-F636076E6FA1}">
      <dgm:prSet/>
      <dgm:spPr/>
      <dgm:t>
        <a:bodyPr/>
        <a:lstStyle/>
        <a:p>
          <a:endParaRPr lang="en-US"/>
        </a:p>
      </dgm:t>
    </dgm:pt>
    <dgm:pt modelId="{13E34E96-32DC-42A6-8677-559B4B9555E8}">
      <dgm:prSet/>
      <dgm:spPr/>
      <dgm:t>
        <a:bodyPr/>
        <a:lstStyle/>
        <a:p>
          <a:r>
            <a:rPr lang="en-US" b="1"/>
            <a:t>Components:</a:t>
          </a:r>
          <a:r>
            <a:rPr lang="en-US"/>
            <a:t> Perceived susceptibility, severity, benefits, barriers, cues to action, and self-efficacy.</a:t>
          </a:r>
        </a:p>
      </dgm:t>
    </dgm:pt>
    <dgm:pt modelId="{60DF147E-7321-4F65-9EB6-5104818D98B7}" type="parTrans" cxnId="{27285DA6-1AC3-493D-A618-D5BC8BCE80E1}">
      <dgm:prSet/>
      <dgm:spPr/>
      <dgm:t>
        <a:bodyPr/>
        <a:lstStyle/>
        <a:p>
          <a:endParaRPr lang="en-US"/>
        </a:p>
      </dgm:t>
    </dgm:pt>
    <dgm:pt modelId="{FE773FB5-0EB0-45DB-815C-326511C6ED7E}" type="sibTrans" cxnId="{27285DA6-1AC3-493D-A618-D5BC8BCE80E1}">
      <dgm:prSet/>
      <dgm:spPr/>
      <dgm:t>
        <a:bodyPr/>
        <a:lstStyle/>
        <a:p>
          <a:endParaRPr lang="en-US"/>
        </a:p>
      </dgm:t>
    </dgm:pt>
    <dgm:pt modelId="{418F2A02-33AC-483A-8D49-A6E53A38EA48}" type="pres">
      <dgm:prSet presAssocID="{25545FCF-52FD-455C-8854-F32F0B7EA158}" presName="hierChild1" presStyleCnt="0">
        <dgm:presLayoutVars>
          <dgm:chPref val="1"/>
          <dgm:dir/>
          <dgm:animOne val="branch"/>
          <dgm:animLvl val="lvl"/>
          <dgm:resizeHandles/>
        </dgm:presLayoutVars>
      </dgm:prSet>
      <dgm:spPr/>
    </dgm:pt>
    <dgm:pt modelId="{47ACCB9F-7DAE-4A21-9AC6-50C66BFF5979}" type="pres">
      <dgm:prSet presAssocID="{D7B69F95-E4B7-42D2-AE8B-788990920714}" presName="hierRoot1" presStyleCnt="0"/>
      <dgm:spPr/>
    </dgm:pt>
    <dgm:pt modelId="{6D64920E-5AC4-42F3-94C5-4798789EC7D4}" type="pres">
      <dgm:prSet presAssocID="{D7B69F95-E4B7-42D2-AE8B-788990920714}" presName="composite" presStyleCnt="0"/>
      <dgm:spPr/>
    </dgm:pt>
    <dgm:pt modelId="{83F98F90-202F-42F1-8A8E-3095526D1F24}" type="pres">
      <dgm:prSet presAssocID="{D7B69F95-E4B7-42D2-AE8B-788990920714}" presName="background" presStyleLbl="node0" presStyleIdx="0" presStyleCnt="2"/>
      <dgm:spPr/>
    </dgm:pt>
    <dgm:pt modelId="{C724430A-76F4-407E-B0A5-60E0FA6F0F4D}" type="pres">
      <dgm:prSet presAssocID="{D7B69F95-E4B7-42D2-AE8B-788990920714}" presName="text" presStyleLbl="fgAcc0" presStyleIdx="0" presStyleCnt="2">
        <dgm:presLayoutVars>
          <dgm:chPref val="3"/>
        </dgm:presLayoutVars>
      </dgm:prSet>
      <dgm:spPr/>
    </dgm:pt>
    <dgm:pt modelId="{AFA8A9A5-104C-4291-921D-CD5B47F694E8}" type="pres">
      <dgm:prSet presAssocID="{D7B69F95-E4B7-42D2-AE8B-788990920714}" presName="hierChild2" presStyleCnt="0"/>
      <dgm:spPr/>
    </dgm:pt>
    <dgm:pt modelId="{6035029D-F358-4613-B67C-AAF988068CEC}" type="pres">
      <dgm:prSet presAssocID="{13E34E96-32DC-42A6-8677-559B4B9555E8}" presName="hierRoot1" presStyleCnt="0"/>
      <dgm:spPr/>
    </dgm:pt>
    <dgm:pt modelId="{CE0D9E3D-1571-4615-AB73-6D437F1F9F17}" type="pres">
      <dgm:prSet presAssocID="{13E34E96-32DC-42A6-8677-559B4B9555E8}" presName="composite" presStyleCnt="0"/>
      <dgm:spPr/>
    </dgm:pt>
    <dgm:pt modelId="{9A2F9F8E-545E-4EFA-A6FF-C73787F68A1A}" type="pres">
      <dgm:prSet presAssocID="{13E34E96-32DC-42A6-8677-559B4B9555E8}" presName="background" presStyleLbl="node0" presStyleIdx="1" presStyleCnt="2"/>
      <dgm:spPr/>
    </dgm:pt>
    <dgm:pt modelId="{845CEFAD-976A-4AC9-B958-F2527A32E9D7}" type="pres">
      <dgm:prSet presAssocID="{13E34E96-32DC-42A6-8677-559B4B9555E8}" presName="text" presStyleLbl="fgAcc0" presStyleIdx="1" presStyleCnt="2">
        <dgm:presLayoutVars>
          <dgm:chPref val="3"/>
        </dgm:presLayoutVars>
      </dgm:prSet>
      <dgm:spPr/>
    </dgm:pt>
    <dgm:pt modelId="{A02BEDB1-9712-4901-8BDE-09F709FC5A9B}" type="pres">
      <dgm:prSet presAssocID="{13E34E96-32DC-42A6-8677-559B4B9555E8}" presName="hierChild2" presStyleCnt="0"/>
      <dgm:spPr/>
    </dgm:pt>
  </dgm:ptLst>
  <dgm:cxnLst>
    <dgm:cxn modelId="{E1564961-464D-42A4-BBEC-F636076E6FA1}" srcId="{25545FCF-52FD-455C-8854-F32F0B7EA158}" destId="{D7B69F95-E4B7-42D2-AE8B-788990920714}" srcOrd="0" destOrd="0" parTransId="{3C8F7EE9-BF82-47DB-8D7D-04067D4D02F6}" sibTransId="{518D40AA-518A-4960-80EC-CD6F30E9FEE7}"/>
    <dgm:cxn modelId="{075E8E50-CDFE-43FA-AB1D-93B4AB1EE25B}" type="presOf" srcId="{D7B69F95-E4B7-42D2-AE8B-788990920714}" destId="{C724430A-76F4-407E-B0A5-60E0FA6F0F4D}" srcOrd="0" destOrd="0" presId="urn:microsoft.com/office/officeart/2005/8/layout/hierarchy1"/>
    <dgm:cxn modelId="{67E57D57-4CF5-4E16-9D0A-E6F136EE0D53}" type="presOf" srcId="{25545FCF-52FD-455C-8854-F32F0B7EA158}" destId="{418F2A02-33AC-483A-8D49-A6E53A38EA48}" srcOrd="0" destOrd="0" presId="urn:microsoft.com/office/officeart/2005/8/layout/hierarchy1"/>
    <dgm:cxn modelId="{27285DA6-1AC3-493D-A618-D5BC8BCE80E1}" srcId="{25545FCF-52FD-455C-8854-F32F0B7EA158}" destId="{13E34E96-32DC-42A6-8677-559B4B9555E8}" srcOrd="1" destOrd="0" parTransId="{60DF147E-7321-4F65-9EB6-5104818D98B7}" sibTransId="{FE773FB5-0EB0-45DB-815C-326511C6ED7E}"/>
    <dgm:cxn modelId="{8AEB92E1-C543-4AD9-9766-9B6F06A958A2}" type="presOf" srcId="{13E34E96-32DC-42A6-8677-559B4B9555E8}" destId="{845CEFAD-976A-4AC9-B958-F2527A32E9D7}" srcOrd="0" destOrd="0" presId="urn:microsoft.com/office/officeart/2005/8/layout/hierarchy1"/>
    <dgm:cxn modelId="{72C62B76-7F78-42D9-AFE1-5B2EB9FD5715}" type="presParOf" srcId="{418F2A02-33AC-483A-8D49-A6E53A38EA48}" destId="{47ACCB9F-7DAE-4A21-9AC6-50C66BFF5979}" srcOrd="0" destOrd="0" presId="urn:microsoft.com/office/officeart/2005/8/layout/hierarchy1"/>
    <dgm:cxn modelId="{1A52709B-732B-4E6F-BAB8-562E17C2CD59}" type="presParOf" srcId="{47ACCB9F-7DAE-4A21-9AC6-50C66BFF5979}" destId="{6D64920E-5AC4-42F3-94C5-4798789EC7D4}" srcOrd="0" destOrd="0" presId="urn:microsoft.com/office/officeart/2005/8/layout/hierarchy1"/>
    <dgm:cxn modelId="{8045EDE3-F737-464D-B3EB-D8968AC610B9}" type="presParOf" srcId="{6D64920E-5AC4-42F3-94C5-4798789EC7D4}" destId="{83F98F90-202F-42F1-8A8E-3095526D1F24}" srcOrd="0" destOrd="0" presId="urn:microsoft.com/office/officeart/2005/8/layout/hierarchy1"/>
    <dgm:cxn modelId="{926C7A42-B475-48DC-86B1-B8ADBB118FA1}" type="presParOf" srcId="{6D64920E-5AC4-42F3-94C5-4798789EC7D4}" destId="{C724430A-76F4-407E-B0A5-60E0FA6F0F4D}" srcOrd="1" destOrd="0" presId="urn:microsoft.com/office/officeart/2005/8/layout/hierarchy1"/>
    <dgm:cxn modelId="{86126D81-D7D6-4E75-B477-4B4F197631FD}" type="presParOf" srcId="{47ACCB9F-7DAE-4A21-9AC6-50C66BFF5979}" destId="{AFA8A9A5-104C-4291-921D-CD5B47F694E8}" srcOrd="1" destOrd="0" presId="urn:microsoft.com/office/officeart/2005/8/layout/hierarchy1"/>
    <dgm:cxn modelId="{5886CA4C-C2DD-4B1D-8A70-79770A70DA42}" type="presParOf" srcId="{418F2A02-33AC-483A-8D49-A6E53A38EA48}" destId="{6035029D-F358-4613-B67C-AAF988068CEC}" srcOrd="1" destOrd="0" presId="urn:microsoft.com/office/officeart/2005/8/layout/hierarchy1"/>
    <dgm:cxn modelId="{E08F6530-D191-4458-ABD5-EEE73E275EB1}" type="presParOf" srcId="{6035029D-F358-4613-B67C-AAF988068CEC}" destId="{CE0D9E3D-1571-4615-AB73-6D437F1F9F17}" srcOrd="0" destOrd="0" presId="urn:microsoft.com/office/officeart/2005/8/layout/hierarchy1"/>
    <dgm:cxn modelId="{B972816F-A9AA-43BA-8713-E8951C0D4A39}" type="presParOf" srcId="{CE0D9E3D-1571-4615-AB73-6D437F1F9F17}" destId="{9A2F9F8E-545E-4EFA-A6FF-C73787F68A1A}" srcOrd="0" destOrd="0" presId="urn:microsoft.com/office/officeart/2005/8/layout/hierarchy1"/>
    <dgm:cxn modelId="{B15D6586-7870-49C0-A85A-5A02DAB05D51}" type="presParOf" srcId="{CE0D9E3D-1571-4615-AB73-6D437F1F9F17}" destId="{845CEFAD-976A-4AC9-B958-F2527A32E9D7}" srcOrd="1" destOrd="0" presId="urn:microsoft.com/office/officeart/2005/8/layout/hierarchy1"/>
    <dgm:cxn modelId="{766DA1E0-29B5-4091-9DA2-8C11FDC8F521}" type="presParOf" srcId="{6035029D-F358-4613-B67C-AAF988068CEC}" destId="{A02BEDB1-9712-4901-8BDE-09F709FC5A9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F2280-6468-480D-9096-1C98FEFE486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033F979-7AF8-46F8-BCB6-5DDCC4F893A2}">
      <dgm:prSet/>
      <dgm:spPr/>
      <dgm:t>
        <a:bodyPr/>
        <a:lstStyle/>
        <a:p>
          <a:r>
            <a:rPr lang="en-US" b="1"/>
            <a:t>Concept:</a:t>
          </a:r>
          <a:r>
            <a:rPr lang="en-US"/>
            <a:t> Describes the stages individuals progress through when changing behavior: precontemplation, contemplation, preparation, action, and maintenance.</a:t>
          </a:r>
        </a:p>
      </dgm:t>
    </dgm:pt>
    <dgm:pt modelId="{8D15AAF8-F55A-4885-B5C3-04547FCFCF5E}" type="parTrans" cxnId="{14357039-DE11-41F5-AA9A-D2A259B9A2E0}">
      <dgm:prSet/>
      <dgm:spPr/>
      <dgm:t>
        <a:bodyPr/>
        <a:lstStyle/>
        <a:p>
          <a:endParaRPr lang="en-US"/>
        </a:p>
      </dgm:t>
    </dgm:pt>
    <dgm:pt modelId="{0C30D6E4-75D1-4C70-9547-7C231EF124A4}" type="sibTrans" cxnId="{14357039-DE11-41F5-AA9A-D2A259B9A2E0}">
      <dgm:prSet/>
      <dgm:spPr/>
      <dgm:t>
        <a:bodyPr/>
        <a:lstStyle/>
        <a:p>
          <a:endParaRPr lang="en-US"/>
        </a:p>
      </dgm:t>
    </dgm:pt>
    <dgm:pt modelId="{1A039147-842B-4DBE-A91E-7F021B10209C}">
      <dgm:prSet/>
      <dgm:spPr/>
      <dgm:t>
        <a:bodyPr/>
        <a:lstStyle/>
        <a:p>
          <a:r>
            <a:rPr lang="en-US" b="1"/>
            <a:t>Application:</a:t>
          </a:r>
          <a:r>
            <a:rPr lang="en-US"/>
            <a:t> Utilized in designing interventions for smoking cessation and weight management.</a:t>
          </a:r>
        </a:p>
      </dgm:t>
    </dgm:pt>
    <dgm:pt modelId="{00452E4E-738A-48AF-A082-C05F4961B923}" type="parTrans" cxnId="{4C667765-7B81-4D61-9FDB-1168653E617C}">
      <dgm:prSet/>
      <dgm:spPr/>
      <dgm:t>
        <a:bodyPr/>
        <a:lstStyle/>
        <a:p>
          <a:endParaRPr lang="en-US"/>
        </a:p>
      </dgm:t>
    </dgm:pt>
    <dgm:pt modelId="{F7FB4211-C8CA-4426-9608-5B138CDCC36B}" type="sibTrans" cxnId="{4C667765-7B81-4D61-9FDB-1168653E617C}">
      <dgm:prSet/>
      <dgm:spPr/>
      <dgm:t>
        <a:bodyPr/>
        <a:lstStyle/>
        <a:p>
          <a:endParaRPr lang="en-US"/>
        </a:p>
      </dgm:t>
    </dgm:pt>
    <dgm:pt modelId="{490920E6-6D00-42F7-8625-7CA6BD53395A}" type="pres">
      <dgm:prSet presAssocID="{38DF2280-6468-480D-9096-1C98FEFE4866}" presName="hierChild1" presStyleCnt="0">
        <dgm:presLayoutVars>
          <dgm:chPref val="1"/>
          <dgm:dir/>
          <dgm:animOne val="branch"/>
          <dgm:animLvl val="lvl"/>
          <dgm:resizeHandles/>
        </dgm:presLayoutVars>
      </dgm:prSet>
      <dgm:spPr/>
    </dgm:pt>
    <dgm:pt modelId="{C06F79FB-4C04-47D0-9191-41AA562F084B}" type="pres">
      <dgm:prSet presAssocID="{6033F979-7AF8-46F8-BCB6-5DDCC4F893A2}" presName="hierRoot1" presStyleCnt="0"/>
      <dgm:spPr/>
    </dgm:pt>
    <dgm:pt modelId="{2B1FE68F-7E61-419E-82CE-D1E5BC1567BB}" type="pres">
      <dgm:prSet presAssocID="{6033F979-7AF8-46F8-BCB6-5DDCC4F893A2}" presName="composite" presStyleCnt="0"/>
      <dgm:spPr/>
    </dgm:pt>
    <dgm:pt modelId="{B0340515-5EC2-4FB6-9ADD-76F14817CEA4}" type="pres">
      <dgm:prSet presAssocID="{6033F979-7AF8-46F8-BCB6-5DDCC4F893A2}" presName="background" presStyleLbl="node0" presStyleIdx="0" presStyleCnt="2"/>
      <dgm:spPr/>
    </dgm:pt>
    <dgm:pt modelId="{64A12A44-BBC3-4833-8EF1-8243E33C2CBF}" type="pres">
      <dgm:prSet presAssocID="{6033F979-7AF8-46F8-BCB6-5DDCC4F893A2}" presName="text" presStyleLbl="fgAcc0" presStyleIdx="0" presStyleCnt="2">
        <dgm:presLayoutVars>
          <dgm:chPref val="3"/>
        </dgm:presLayoutVars>
      </dgm:prSet>
      <dgm:spPr/>
    </dgm:pt>
    <dgm:pt modelId="{B5B87B41-E488-4B0C-9EE9-B2989F12FA5D}" type="pres">
      <dgm:prSet presAssocID="{6033F979-7AF8-46F8-BCB6-5DDCC4F893A2}" presName="hierChild2" presStyleCnt="0"/>
      <dgm:spPr/>
    </dgm:pt>
    <dgm:pt modelId="{A2651526-875C-42E1-BE6D-D6B7094802CA}" type="pres">
      <dgm:prSet presAssocID="{1A039147-842B-4DBE-A91E-7F021B10209C}" presName="hierRoot1" presStyleCnt="0"/>
      <dgm:spPr/>
    </dgm:pt>
    <dgm:pt modelId="{C872A031-39DC-4962-8C2F-2AD689BBF6F6}" type="pres">
      <dgm:prSet presAssocID="{1A039147-842B-4DBE-A91E-7F021B10209C}" presName="composite" presStyleCnt="0"/>
      <dgm:spPr/>
    </dgm:pt>
    <dgm:pt modelId="{C9215C54-8A93-455B-8D6C-09655E5B57C4}" type="pres">
      <dgm:prSet presAssocID="{1A039147-842B-4DBE-A91E-7F021B10209C}" presName="background" presStyleLbl="node0" presStyleIdx="1" presStyleCnt="2"/>
      <dgm:spPr/>
    </dgm:pt>
    <dgm:pt modelId="{79F5514B-4E32-4FBE-87BB-6369839E3AFA}" type="pres">
      <dgm:prSet presAssocID="{1A039147-842B-4DBE-A91E-7F021B10209C}" presName="text" presStyleLbl="fgAcc0" presStyleIdx="1" presStyleCnt="2">
        <dgm:presLayoutVars>
          <dgm:chPref val="3"/>
        </dgm:presLayoutVars>
      </dgm:prSet>
      <dgm:spPr/>
    </dgm:pt>
    <dgm:pt modelId="{DE45436C-AA01-4661-82F5-277C50DD4543}" type="pres">
      <dgm:prSet presAssocID="{1A039147-842B-4DBE-A91E-7F021B10209C}" presName="hierChild2" presStyleCnt="0"/>
      <dgm:spPr/>
    </dgm:pt>
  </dgm:ptLst>
  <dgm:cxnLst>
    <dgm:cxn modelId="{14357039-DE11-41F5-AA9A-D2A259B9A2E0}" srcId="{38DF2280-6468-480D-9096-1C98FEFE4866}" destId="{6033F979-7AF8-46F8-BCB6-5DDCC4F893A2}" srcOrd="0" destOrd="0" parTransId="{8D15AAF8-F55A-4885-B5C3-04547FCFCF5E}" sibTransId="{0C30D6E4-75D1-4C70-9547-7C231EF124A4}"/>
    <dgm:cxn modelId="{4C667765-7B81-4D61-9FDB-1168653E617C}" srcId="{38DF2280-6468-480D-9096-1C98FEFE4866}" destId="{1A039147-842B-4DBE-A91E-7F021B10209C}" srcOrd="1" destOrd="0" parTransId="{00452E4E-738A-48AF-A082-C05F4961B923}" sibTransId="{F7FB4211-C8CA-4426-9608-5B138CDCC36B}"/>
    <dgm:cxn modelId="{28365AA0-86F8-4447-8714-B2AC44C4BFBA}" type="presOf" srcId="{1A039147-842B-4DBE-A91E-7F021B10209C}" destId="{79F5514B-4E32-4FBE-87BB-6369839E3AFA}" srcOrd="0" destOrd="0" presId="urn:microsoft.com/office/officeart/2005/8/layout/hierarchy1"/>
    <dgm:cxn modelId="{461EA0BB-73F3-4036-A2E7-2AD9FF1FF69E}" type="presOf" srcId="{38DF2280-6468-480D-9096-1C98FEFE4866}" destId="{490920E6-6D00-42F7-8625-7CA6BD53395A}" srcOrd="0" destOrd="0" presId="urn:microsoft.com/office/officeart/2005/8/layout/hierarchy1"/>
    <dgm:cxn modelId="{3D8DD2E0-C64B-4632-BA0A-AA1740B7930E}" type="presOf" srcId="{6033F979-7AF8-46F8-BCB6-5DDCC4F893A2}" destId="{64A12A44-BBC3-4833-8EF1-8243E33C2CBF}" srcOrd="0" destOrd="0" presId="urn:microsoft.com/office/officeart/2005/8/layout/hierarchy1"/>
    <dgm:cxn modelId="{DAA9407E-BCC8-427B-9760-7EF3FE906511}" type="presParOf" srcId="{490920E6-6D00-42F7-8625-7CA6BD53395A}" destId="{C06F79FB-4C04-47D0-9191-41AA562F084B}" srcOrd="0" destOrd="0" presId="urn:microsoft.com/office/officeart/2005/8/layout/hierarchy1"/>
    <dgm:cxn modelId="{10C6DE21-BEE3-40F7-B7AF-FF387719A7CF}" type="presParOf" srcId="{C06F79FB-4C04-47D0-9191-41AA562F084B}" destId="{2B1FE68F-7E61-419E-82CE-D1E5BC1567BB}" srcOrd="0" destOrd="0" presId="urn:microsoft.com/office/officeart/2005/8/layout/hierarchy1"/>
    <dgm:cxn modelId="{185A09C1-C56D-4495-BCAE-9BE27368AC7B}" type="presParOf" srcId="{2B1FE68F-7E61-419E-82CE-D1E5BC1567BB}" destId="{B0340515-5EC2-4FB6-9ADD-76F14817CEA4}" srcOrd="0" destOrd="0" presId="urn:microsoft.com/office/officeart/2005/8/layout/hierarchy1"/>
    <dgm:cxn modelId="{933F8230-A64C-4E4C-B7D3-830706B7C868}" type="presParOf" srcId="{2B1FE68F-7E61-419E-82CE-D1E5BC1567BB}" destId="{64A12A44-BBC3-4833-8EF1-8243E33C2CBF}" srcOrd="1" destOrd="0" presId="urn:microsoft.com/office/officeart/2005/8/layout/hierarchy1"/>
    <dgm:cxn modelId="{91B10D9E-09C7-490D-AF28-62E00B962CCB}" type="presParOf" srcId="{C06F79FB-4C04-47D0-9191-41AA562F084B}" destId="{B5B87B41-E488-4B0C-9EE9-B2989F12FA5D}" srcOrd="1" destOrd="0" presId="urn:microsoft.com/office/officeart/2005/8/layout/hierarchy1"/>
    <dgm:cxn modelId="{9AA13491-1230-46DB-BA63-FE9C8F792452}" type="presParOf" srcId="{490920E6-6D00-42F7-8625-7CA6BD53395A}" destId="{A2651526-875C-42E1-BE6D-D6B7094802CA}" srcOrd="1" destOrd="0" presId="urn:microsoft.com/office/officeart/2005/8/layout/hierarchy1"/>
    <dgm:cxn modelId="{BF10629B-5058-4E6E-A52D-91F8F9F09B09}" type="presParOf" srcId="{A2651526-875C-42E1-BE6D-D6B7094802CA}" destId="{C872A031-39DC-4962-8C2F-2AD689BBF6F6}" srcOrd="0" destOrd="0" presId="urn:microsoft.com/office/officeart/2005/8/layout/hierarchy1"/>
    <dgm:cxn modelId="{2237AB5F-C54E-4363-8A3B-72C9A8B91627}" type="presParOf" srcId="{C872A031-39DC-4962-8C2F-2AD689BBF6F6}" destId="{C9215C54-8A93-455B-8D6C-09655E5B57C4}" srcOrd="0" destOrd="0" presId="urn:microsoft.com/office/officeart/2005/8/layout/hierarchy1"/>
    <dgm:cxn modelId="{FE7B3705-FDA0-44DF-9A50-2B8B17925B4C}" type="presParOf" srcId="{C872A031-39DC-4962-8C2F-2AD689BBF6F6}" destId="{79F5514B-4E32-4FBE-87BB-6369839E3AFA}" srcOrd="1" destOrd="0" presId="urn:microsoft.com/office/officeart/2005/8/layout/hierarchy1"/>
    <dgm:cxn modelId="{E1411ED7-8BF6-413A-8171-A9C70B629B18}" type="presParOf" srcId="{A2651526-875C-42E1-BE6D-D6B7094802CA}" destId="{DE45436C-AA01-4661-82F5-277C50DD45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602B13-687B-4D46-BB4C-75EB010DED5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B6C1386-7C8E-4F81-97F8-14727F55DDF8}">
      <dgm:prSet/>
      <dgm:spPr/>
      <dgm:t>
        <a:bodyPr/>
        <a:lstStyle/>
        <a:p>
          <a:r>
            <a:rPr lang="en-US" b="1"/>
            <a:t>Concept:</a:t>
          </a:r>
          <a:r>
            <a:rPr lang="en-US"/>
            <a:t> Focuses on individual characteristics and experiences, behavior-specific cognitions and affect, and behavioral outcomes.</a:t>
          </a:r>
        </a:p>
      </dgm:t>
    </dgm:pt>
    <dgm:pt modelId="{393723F6-05E0-4217-9230-268548CB8BFD}" type="parTrans" cxnId="{A10B97F7-91A3-43DC-844D-926A549C6247}">
      <dgm:prSet/>
      <dgm:spPr/>
      <dgm:t>
        <a:bodyPr/>
        <a:lstStyle/>
        <a:p>
          <a:endParaRPr lang="en-US"/>
        </a:p>
      </dgm:t>
    </dgm:pt>
    <dgm:pt modelId="{735DB55D-CC60-4662-9C83-EC87968C397B}" type="sibTrans" cxnId="{A10B97F7-91A3-43DC-844D-926A549C6247}">
      <dgm:prSet/>
      <dgm:spPr/>
      <dgm:t>
        <a:bodyPr/>
        <a:lstStyle/>
        <a:p>
          <a:endParaRPr lang="en-US"/>
        </a:p>
      </dgm:t>
    </dgm:pt>
    <dgm:pt modelId="{A1DA872D-9A48-45A1-96A5-41F2CCC73566}">
      <dgm:prSet/>
      <dgm:spPr/>
      <dgm:t>
        <a:bodyPr/>
        <a:lstStyle/>
        <a:p>
          <a:r>
            <a:rPr lang="en-US" b="1"/>
            <a:t>Application:</a:t>
          </a:r>
          <a:r>
            <a:rPr lang="en-US"/>
            <a:t> Assists in identifying factors that influence health-promoting behaviors.</a:t>
          </a:r>
        </a:p>
      </dgm:t>
    </dgm:pt>
    <dgm:pt modelId="{7289EF24-A4D1-4C9E-A7CB-7B12B24D32B7}" type="parTrans" cxnId="{8AC43A80-4F7B-4257-8876-0A2B1FC660E9}">
      <dgm:prSet/>
      <dgm:spPr/>
      <dgm:t>
        <a:bodyPr/>
        <a:lstStyle/>
        <a:p>
          <a:endParaRPr lang="en-US"/>
        </a:p>
      </dgm:t>
    </dgm:pt>
    <dgm:pt modelId="{C58FC499-C51B-4F09-B7E2-42A013A55210}" type="sibTrans" cxnId="{8AC43A80-4F7B-4257-8876-0A2B1FC660E9}">
      <dgm:prSet/>
      <dgm:spPr/>
      <dgm:t>
        <a:bodyPr/>
        <a:lstStyle/>
        <a:p>
          <a:endParaRPr lang="en-US"/>
        </a:p>
      </dgm:t>
    </dgm:pt>
    <dgm:pt modelId="{8A01C4D6-CDFA-4C81-8897-26C62F0EFBAA}" type="pres">
      <dgm:prSet presAssocID="{C7602B13-687B-4D46-BB4C-75EB010DED59}" presName="hierChild1" presStyleCnt="0">
        <dgm:presLayoutVars>
          <dgm:chPref val="1"/>
          <dgm:dir/>
          <dgm:animOne val="branch"/>
          <dgm:animLvl val="lvl"/>
          <dgm:resizeHandles/>
        </dgm:presLayoutVars>
      </dgm:prSet>
      <dgm:spPr/>
    </dgm:pt>
    <dgm:pt modelId="{95479C60-CF99-46F1-975C-D621B58D7EED}" type="pres">
      <dgm:prSet presAssocID="{FB6C1386-7C8E-4F81-97F8-14727F55DDF8}" presName="hierRoot1" presStyleCnt="0"/>
      <dgm:spPr/>
    </dgm:pt>
    <dgm:pt modelId="{6AAF5B1A-1BD5-4484-B63D-157906AC710F}" type="pres">
      <dgm:prSet presAssocID="{FB6C1386-7C8E-4F81-97F8-14727F55DDF8}" presName="composite" presStyleCnt="0"/>
      <dgm:spPr/>
    </dgm:pt>
    <dgm:pt modelId="{9D25C5C9-1A66-4460-AD16-304064A2CBAE}" type="pres">
      <dgm:prSet presAssocID="{FB6C1386-7C8E-4F81-97F8-14727F55DDF8}" presName="background" presStyleLbl="node0" presStyleIdx="0" presStyleCnt="2"/>
      <dgm:spPr/>
    </dgm:pt>
    <dgm:pt modelId="{DB3FF9FE-2D6D-4947-93EA-2D71FC497309}" type="pres">
      <dgm:prSet presAssocID="{FB6C1386-7C8E-4F81-97F8-14727F55DDF8}" presName="text" presStyleLbl="fgAcc0" presStyleIdx="0" presStyleCnt="2">
        <dgm:presLayoutVars>
          <dgm:chPref val="3"/>
        </dgm:presLayoutVars>
      </dgm:prSet>
      <dgm:spPr/>
    </dgm:pt>
    <dgm:pt modelId="{148CF60C-5BEF-4AF9-859B-3D39157422EF}" type="pres">
      <dgm:prSet presAssocID="{FB6C1386-7C8E-4F81-97F8-14727F55DDF8}" presName="hierChild2" presStyleCnt="0"/>
      <dgm:spPr/>
    </dgm:pt>
    <dgm:pt modelId="{0FF58EEB-D067-49C2-B1C7-DBD3BA460755}" type="pres">
      <dgm:prSet presAssocID="{A1DA872D-9A48-45A1-96A5-41F2CCC73566}" presName="hierRoot1" presStyleCnt="0"/>
      <dgm:spPr/>
    </dgm:pt>
    <dgm:pt modelId="{19207EF3-45F7-4B69-9932-36B27572F4C3}" type="pres">
      <dgm:prSet presAssocID="{A1DA872D-9A48-45A1-96A5-41F2CCC73566}" presName="composite" presStyleCnt="0"/>
      <dgm:spPr/>
    </dgm:pt>
    <dgm:pt modelId="{8A9F1A4A-4196-4892-884C-D6D71E4A7881}" type="pres">
      <dgm:prSet presAssocID="{A1DA872D-9A48-45A1-96A5-41F2CCC73566}" presName="background" presStyleLbl="node0" presStyleIdx="1" presStyleCnt="2"/>
      <dgm:spPr/>
    </dgm:pt>
    <dgm:pt modelId="{051E8870-A07B-46D7-A16E-64C6970FFE81}" type="pres">
      <dgm:prSet presAssocID="{A1DA872D-9A48-45A1-96A5-41F2CCC73566}" presName="text" presStyleLbl="fgAcc0" presStyleIdx="1" presStyleCnt="2">
        <dgm:presLayoutVars>
          <dgm:chPref val="3"/>
        </dgm:presLayoutVars>
      </dgm:prSet>
      <dgm:spPr/>
    </dgm:pt>
    <dgm:pt modelId="{BAAC4FA1-1FDF-4895-AD96-8EB6FA453DFA}" type="pres">
      <dgm:prSet presAssocID="{A1DA872D-9A48-45A1-96A5-41F2CCC73566}" presName="hierChild2" presStyleCnt="0"/>
      <dgm:spPr/>
    </dgm:pt>
  </dgm:ptLst>
  <dgm:cxnLst>
    <dgm:cxn modelId="{BDB84748-3D65-4F6E-BA9D-C20CF899332C}" type="presOf" srcId="{FB6C1386-7C8E-4F81-97F8-14727F55DDF8}" destId="{DB3FF9FE-2D6D-4947-93EA-2D71FC497309}" srcOrd="0" destOrd="0" presId="urn:microsoft.com/office/officeart/2005/8/layout/hierarchy1"/>
    <dgm:cxn modelId="{8800A96A-B5A5-4C33-8EDD-2F0BAA172955}" type="presOf" srcId="{A1DA872D-9A48-45A1-96A5-41F2CCC73566}" destId="{051E8870-A07B-46D7-A16E-64C6970FFE81}" srcOrd="0" destOrd="0" presId="urn:microsoft.com/office/officeart/2005/8/layout/hierarchy1"/>
    <dgm:cxn modelId="{8AC43A80-4F7B-4257-8876-0A2B1FC660E9}" srcId="{C7602B13-687B-4D46-BB4C-75EB010DED59}" destId="{A1DA872D-9A48-45A1-96A5-41F2CCC73566}" srcOrd="1" destOrd="0" parTransId="{7289EF24-A4D1-4C9E-A7CB-7B12B24D32B7}" sibTransId="{C58FC499-C51B-4F09-B7E2-42A013A55210}"/>
    <dgm:cxn modelId="{CDFE99BD-918C-40C4-AC42-E841BE133B26}" type="presOf" srcId="{C7602B13-687B-4D46-BB4C-75EB010DED59}" destId="{8A01C4D6-CDFA-4C81-8897-26C62F0EFBAA}" srcOrd="0" destOrd="0" presId="urn:microsoft.com/office/officeart/2005/8/layout/hierarchy1"/>
    <dgm:cxn modelId="{A10B97F7-91A3-43DC-844D-926A549C6247}" srcId="{C7602B13-687B-4D46-BB4C-75EB010DED59}" destId="{FB6C1386-7C8E-4F81-97F8-14727F55DDF8}" srcOrd="0" destOrd="0" parTransId="{393723F6-05E0-4217-9230-268548CB8BFD}" sibTransId="{735DB55D-CC60-4662-9C83-EC87968C397B}"/>
    <dgm:cxn modelId="{DA5D5E25-BDEC-4D1D-9DFF-8CC28416DD34}" type="presParOf" srcId="{8A01C4D6-CDFA-4C81-8897-26C62F0EFBAA}" destId="{95479C60-CF99-46F1-975C-D621B58D7EED}" srcOrd="0" destOrd="0" presId="urn:microsoft.com/office/officeart/2005/8/layout/hierarchy1"/>
    <dgm:cxn modelId="{CDE95E5D-6FF7-44B5-8B78-DE55B56A7224}" type="presParOf" srcId="{95479C60-CF99-46F1-975C-D621B58D7EED}" destId="{6AAF5B1A-1BD5-4484-B63D-157906AC710F}" srcOrd="0" destOrd="0" presId="urn:microsoft.com/office/officeart/2005/8/layout/hierarchy1"/>
    <dgm:cxn modelId="{4F2B0947-7ED7-4FC7-8FBF-A92546D1ECAD}" type="presParOf" srcId="{6AAF5B1A-1BD5-4484-B63D-157906AC710F}" destId="{9D25C5C9-1A66-4460-AD16-304064A2CBAE}" srcOrd="0" destOrd="0" presId="urn:microsoft.com/office/officeart/2005/8/layout/hierarchy1"/>
    <dgm:cxn modelId="{CC126CA3-EB02-49F8-9A05-188D377C97F5}" type="presParOf" srcId="{6AAF5B1A-1BD5-4484-B63D-157906AC710F}" destId="{DB3FF9FE-2D6D-4947-93EA-2D71FC497309}" srcOrd="1" destOrd="0" presId="urn:microsoft.com/office/officeart/2005/8/layout/hierarchy1"/>
    <dgm:cxn modelId="{4AC93004-4978-4AEA-816D-3A30D959E4CF}" type="presParOf" srcId="{95479C60-CF99-46F1-975C-D621B58D7EED}" destId="{148CF60C-5BEF-4AF9-859B-3D39157422EF}" srcOrd="1" destOrd="0" presId="urn:microsoft.com/office/officeart/2005/8/layout/hierarchy1"/>
    <dgm:cxn modelId="{FBE2DAA1-729C-47EB-9753-2896487A6B67}" type="presParOf" srcId="{8A01C4D6-CDFA-4C81-8897-26C62F0EFBAA}" destId="{0FF58EEB-D067-49C2-B1C7-DBD3BA460755}" srcOrd="1" destOrd="0" presId="urn:microsoft.com/office/officeart/2005/8/layout/hierarchy1"/>
    <dgm:cxn modelId="{B6A8A81C-9D58-4F75-88A9-C22254EBF3D3}" type="presParOf" srcId="{0FF58EEB-D067-49C2-B1C7-DBD3BA460755}" destId="{19207EF3-45F7-4B69-9932-36B27572F4C3}" srcOrd="0" destOrd="0" presId="urn:microsoft.com/office/officeart/2005/8/layout/hierarchy1"/>
    <dgm:cxn modelId="{69D396C9-824C-4BAA-9750-0D1A6AE78385}" type="presParOf" srcId="{19207EF3-45F7-4B69-9932-36B27572F4C3}" destId="{8A9F1A4A-4196-4892-884C-D6D71E4A7881}" srcOrd="0" destOrd="0" presId="urn:microsoft.com/office/officeart/2005/8/layout/hierarchy1"/>
    <dgm:cxn modelId="{74E36346-0E2A-43A4-8D7E-9DDDF4A6AFA7}" type="presParOf" srcId="{19207EF3-45F7-4B69-9932-36B27572F4C3}" destId="{051E8870-A07B-46D7-A16E-64C6970FFE81}" srcOrd="1" destOrd="0" presId="urn:microsoft.com/office/officeart/2005/8/layout/hierarchy1"/>
    <dgm:cxn modelId="{1158C86B-3595-4ED6-9B46-606924E0DD69}" type="presParOf" srcId="{0FF58EEB-D067-49C2-B1C7-DBD3BA460755}" destId="{BAAC4FA1-1FDF-4895-AD96-8EB6FA453D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0C1BD8-7CE0-4E4C-B89E-0FAA51879336}"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07938E5D-EF13-4D24-81BC-5B70C51A4195}">
      <dgm:prSet/>
      <dgm:spPr/>
      <dgm:t>
        <a:bodyPr/>
        <a:lstStyle/>
        <a:p>
          <a:r>
            <a:rPr lang="en-US" b="1"/>
            <a:t>Help Me Quit:</a:t>
          </a:r>
          <a:r>
            <a:rPr lang="en-US"/>
            <a:t> Provides free, evidence-based support to individuals seeking to quit smoking.</a:t>
          </a:r>
        </a:p>
      </dgm:t>
    </dgm:pt>
    <dgm:pt modelId="{E3171F18-843E-41DC-897E-F269A861A18D}" type="parTrans" cxnId="{83BACE3D-6605-4872-A393-B28F2DCD9098}">
      <dgm:prSet/>
      <dgm:spPr/>
      <dgm:t>
        <a:bodyPr/>
        <a:lstStyle/>
        <a:p>
          <a:endParaRPr lang="en-US"/>
        </a:p>
      </dgm:t>
    </dgm:pt>
    <dgm:pt modelId="{DDF4BC72-D4A7-4CCE-82E4-5EDB01A2F20C}" type="sibTrans" cxnId="{83BACE3D-6605-4872-A393-B28F2DCD9098}">
      <dgm:prSet/>
      <dgm:spPr/>
      <dgm:t>
        <a:bodyPr/>
        <a:lstStyle/>
        <a:p>
          <a:endParaRPr lang="en-US"/>
        </a:p>
      </dgm:t>
    </dgm:pt>
    <dgm:pt modelId="{5C29FA6A-DD03-4801-AAC9-8FBBF572F0AE}">
      <dgm:prSet/>
      <dgm:spPr/>
      <dgm:t>
        <a:bodyPr/>
        <a:lstStyle/>
        <a:p>
          <a:r>
            <a:rPr lang="en-US" b="1"/>
            <a:t>Legislation:</a:t>
          </a:r>
          <a:r>
            <a:rPr lang="en-US"/>
            <a:t> Implementation of smoke-free environments and advertising restrictions.</a:t>
          </a:r>
        </a:p>
      </dgm:t>
    </dgm:pt>
    <dgm:pt modelId="{E390A158-5328-4B84-ACF2-3CA19F9F66D0}" type="parTrans" cxnId="{14390AC7-1787-4E0D-AC9A-05791C2C246A}">
      <dgm:prSet/>
      <dgm:spPr/>
      <dgm:t>
        <a:bodyPr/>
        <a:lstStyle/>
        <a:p>
          <a:endParaRPr lang="en-US"/>
        </a:p>
      </dgm:t>
    </dgm:pt>
    <dgm:pt modelId="{7FDAD2D6-9D66-4925-B671-D4D416C68A62}" type="sibTrans" cxnId="{14390AC7-1787-4E0D-AC9A-05791C2C246A}">
      <dgm:prSet/>
      <dgm:spPr/>
      <dgm:t>
        <a:bodyPr/>
        <a:lstStyle/>
        <a:p>
          <a:endParaRPr lang="en-US"/>
        </a:p>
      </dgm:t>
    </dgm:pt>
    <dgm:pt modelId="{1EFB9264-20C7-46BF-A4B0-4CEB688371C9}">
      <dgm:prSet/>
      <dgm:spPr/>
      <dgm:t>
        <a:bodyPr/>
        <a:lstStyle/>
        <a:p>
          <a:r>
            <a:rPr lang="en-US" b="1"/>
            <a:t>Public Awareness Campaigns:</a:t>
          </a:r>
          <a:r>
            <a:rPr lang="en-US"/>
            <a:t> Educational efforts to inform about the dangers of smoking.</a:t>
          </a:r>
        </a:p>
      </dgm:t>
    </dgm:pt>
    <dgm:pt modelId="{199F70FB-0B88-4A26-98D2-932C5AE12990}" type="parTrans" cxnId="{B5A56E5A-67C9-4321-8F8D-F2ABCD15452F}">
      <dgm:prSet/>
      <dgm:spPr/>
      <dgm:t>
        <a:bodyPr/>
        <a:lstStyle/>
        <a:p>
          <a:endParaRPr lang="en-US"/>
        </a:p>
      </dgm:t>
    </dgm:pt>
    <dgm:pt modelId="{355CE7B9-3319-4BC7-8803-8FF8110AC0F7}" type="sibTrans" cxnId="{B5A56E5A-67C9-4321-8F8D-F2ABCD15452F}">
      <dgm:prSet/>
      <dgm:spPr/>
      <dgm:t>
        <a:bodyPr/>
        <a:lstStyle/>
        <a:p>
          <a:endParaRPr lang="en-US"/>
        </a:p>
      </dgm:t>
    </dgm:pt>
    <dgm:pt modelId="{4609650E-CE98-4199-9C9A-7B8674222F74}" type="pres">
      <dgm:prSet presAssocID="{420C1BD8-7CE0-4E4C-B89E-0FAA51879336}" presName="diagram" presStyleCnt="0">
        <dgm:presLayoutVars>
          <dgm:dir/>
          <dgm:resizeHandles val="exact"/>
        </dgm:presLayoutVars>
      </dgm:prSet>
      <dgm:spPr/>
    </dgm:pt>
    <dgm:pt modelId="{0DF9C813-342A-4031-8B31-9D221639C81E}" type="pres">
      <dgm:prSet presAssocID="{07938E5D-EF13-4D24-81BC-5B70C51A4195}" presName="node" presStyleLbl="node1" presStyleIdx="0" presStyleCnt="3">
        <dgm:presLayoutVars>
          <dgm:bulletEnabled val="1"/>
        </dgm:presLayoutVars>
      </dgm:prSet>
      <dgm:spPr/>
    </dgm:pt>
    <dgm:pt modelId="{79A2E142-94FC-4EA4-8113-D58457283465}" type="pres">
      <dgm:prSet presAssocID="{DDF4BC72-D4A7-4CCE-82E4-5EDB01A2F20C}" presName="sibTrans" presStyleCnt="0"/>
      <dgm:spPr/>
    </dgm:pt>
    <dgm:pt modelId="{FCF76C65-0A74-4F3C-8CF5-6B6DD76B4779}" type="pres">
      <dgm:prSet presAssocID="{5C29FA6A-DD03-4801-AAC9-8FBBF572F0AE}" presName="node" presStyleLbl="node1" presStyleIdx="1" presStyleCnt="3">
        <dgm:presLayoutVars>
          <dgm:bulletEnabled val="1"/>
        </dgm:presLayoutVars>
      </dgm:prSet>
      <dgm:spPr/>
    </dgm:pt>
    <dgm:pt modelId="{E2DD7706-650F-4CF6-B976-129547B809D1}" type="pres">
      <dgm:prSet presAssocID="{7FDAD2D6-9D66-4925-B671-D4D416C68A62}" presName="sibTrans" presStyleCnt="0"/>
      <dgm:spPr/>
    </dgm:pt>
    <dgm:pt modelId="{5D6BB7EE-DC23-4A54-9851-96934C327844}" type="pres">
      <dgm:prSet presAssocID="{1EFB9264-20C7-46BF-A4B0-4CEB688371C9}" presName="node" presStyleLbl="node1" presStyleIdx="2" presStyleCnt="3">
        <dgm:presLayoutVars>
          <dgm:bulletEnabled val="1"/>
        </dgm:presLayoutVars>
      </dgm:prSet>
      <dgm:spPr/>
    </dgm:pt>
  </dgm:ptLst>
  <dgm:cxnLst>
    <dgm:cxn modelId="{83BACE3D-6605-4872-A393-B28F2DCD9098}" srcId="{420C1BD8-7CE0-4E4C-B89E-0FAA51879336}" destId="{07938E5D-EF13-4D24-81BC-5B70C51A4195}" srcOrd="0" destOrd="0" parTransId="{E3171F18-843E-41DC-897E-F269A861A18D}" sibTransId="{DDF4BC72-D4A7-4CCE-82E4-5EDB01A2F20C}"/>
    <dgm:cxn modelId="{D7EEB274-4DC8-4E04-8BEA-906D2608887C}" type="presOf" srcId="{1EFB9264-20C7-46BF-A4B0-4CEB688371C9}" destId="{5D6BB7EE-DC23-4A54-9851-96934C327844}" srcOrd="0" destOrd="0" presId="urn:microsoft.com/office/officeart/2005/8/layout/default"/>
    <dgm:cxn modelId="{B5A56E5A-67C9-4321-8F8D-F2ABCD15452F}" srcId="{420C1BD8-7CE0-4E4C-B89E-0FAA51879336}" destId="{1EFB9264-20C7-46BF-A4B0-4CEB688371C9}" srcOrd="2" destOrd="0" parTransId="{199F70FB-0B88-4A26-98D2-932C5AE12990}" sibTransId="{355CE7B9-3319-4BC7-8803-8FF8110AC0F7}"/>
    <dgm:cxn modelId="{E4C5D9A8-8A2F-4F22-9951-ED70933AE36C}" type="presOf" srcId="{420C1BD8-7CE0-4E4C-B89E-0FAA51879336}" destId="{4609650E-CE98-4199-9C9A-7B8674222F74}" srcOrd="0" destOrd="0" presId="urn:microsoft.com/office/officeart/2005/8/layout/default"/>
    <dgm:cxn modelId="{792387AC-83B8-4C2F-82D2-069280B427AC}" type="presOf" srcId="{07938E5D-EF13-4D24-81BC-5B70C51A4195}" destId="{0DF9C813-342A-4031-8B31-9D221639C81E}" srcOrd="0" destOrd="0" presId="urn:microsoft.com/office/officeart/2005/8/layout/default"/>
    <dgm:cxn modelId="{25E936B7-4C9D-471E-B5C5-AB72E34832CF}" type="presOf" srcId="{5C29FA6A-DD03-4801-AAC9-8FBBF572F0AE}" destId="{FCF76C65-0A74-4F3C-8CF5-6B6DD76B4779}" srcOrd="0" destOrd="0" presId="urn:microsoft.com/office/officeart/2005/8/layout/default"/>
    <dgm:cxn modelId="{14390AC7-1787-4E0D-AC9A-05791C2C246A}" srcId="{420C1BD8-7CE0-4E4C-B89E-0FAA51879336}" destId="{5C29FA6A-DD03-4801-AAC9-8FBBF572F0AE}" srcOrd="1" destOrd="0" parTransId="{E390A158-5328-4B84-ACF2-3CA19F9F66D0}" sibTransId="{7FDAD2D6-9D66-4925-B671-D4D416C68A62}"/>
    <dgm:cxn modelId="{5DEBD10F-0EAF-4BD4-8EF4-88B97776DFE2}" type="presParOf" srcId="{4609650E-CE98-4199-9C9A-7B8674222F74}" destId="{0DF9C813-342A-4031-8B31-9D221639C81E}" srcOrd="0" destOrd="0" presId="urn:microsoft.com/office/officeart/2005/8/layout/default"/>
    <dgm:cxn modelId="{E36ADA34-0792-495B-B634-D0C347AA72AE}" type="presParOf" srcId="{4609650E-CE98-4199-9C9A-7B8674222F74}" destId="{79A2E142-94FC-4EA4-8113-D58457283465}" srcOrd="1" destOrd="0" presId="urn:microsoft.com/office/officeart/2005/8/layout/default"/>
    <dgm:cxn modelId="{900934DC-679A-42EC-8100-328ACFA0C637}" type="presParOf" srcId="{4609650E-CE98-4199-9C9A-7B8674222F74}" destId="{FCF76C65-0A74-4F3C-8CF5-6B6DD76B4779}" srcOrd="2" destOrd="0" presId="urn:microsoft.com/office/officeart/2005/8/layout/default"/>
    <dgm:cxn modelId="{697A4635-06ED-49C6-BD35-0D9D04E93C00}" type="presParOf" srcId="{4609650E-CE98-4199-9C9A-7B8674222F74}" destId="{E2DD7706-650F-4CF6-B976-129547B809D1}" srcOrd="3" destOrd="0" presId="urn:microsoft.com/office/officeart/2005/8/layout/default"/>
    <dgm:cxn modelId="{D9C2366C-43DC-476F-815A-8EF2711C76CC}" type="presParOf" srcId="{4609650E-CE98-4199-9C9A-7B8674222F74}" destId="{5D6BB7EE-DC23-4A54-9851-96934C327844}"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5C862E-7241-4E4F-9807-4B3CBF35DF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A8F1F06-13E2-4ED9-ADF6-1DC0934AC752}">
      <dgm:prSet/>
      <dgm:spPr/>
      <dgm:t>
        <a:bodyPr/>
        <a:lstStyle/>
        <a:p>
          <a:r>
            <a:rPr lang="en-US" b="1"/>
            <a:t>Sustained Support:</a:t>
          </a:r>
          <a:r>
            <a:rPr lang="en-US"/>
            <a:t> Extend follow-up support for individuals beyond initial intervention periods to reduce relapse rates.</a:t>
          </a:r>
        </a:p>
      </dgm:t>
    </dgm:pt>
    <dgm:pt modelId="{BF703CA7-F9D9-4B96-8FAE-928964706583}" type="parTrans" cxnId="{660E5E82-7659-4BCA-A5CE-EE81FEAEB460}">
      <dgm:prSet/>
      <dgm:spPr/>
      <dgm:t>
        <a:bodyPr/>
        <a:lstStyle/>
        <a:p>
          <a:endParaRPr lang="en-US"/>
        </a:p>
      </dgm:t>
    </dgm:pt>
    <dgm:pt modelId="{3FAFAF64-7DA8-4AF2-81C2-5D60F2CC2703}" type="sibTrans" cxnId="{660E5E82-7659-4BCA-A5CE-EE81FEAEB460}">
      <dgm:prSet/>
      <dgm:spPr/>
      <dgm:t>
        <a:bodyPr/>
        <a:lstStyle/>
        <a:p>
          <a:endParaRPr lang="en-US"/>
        </a:p>
      </dgm:t>
    </dgm:pt>
    <dgm:pt modelId="{794825EF-809D-408F-88C0-225C2E108627}">
      <dgm:prSet/>
      <dgm:spPr/>
      <dgm:t>
        <a:bodyPr/>
        <a:lstStyle/>
        <a:p>
          <a:r>
            <a:rPr lang="en-US" b="1"/>
            <a:t>Targeted Interventions:</a:t>
          </a:r>
          <a:r>
            <a:rPr lang="en-US"/>
            <a:t> Develop and implement strategies specifically aimed at high-risk groups, including those in deprived areas and younger populations.</a:t>
          </a:r>
        </a:p>
      </dgm:t>
    </dgm:pt>
    <dgm:pt modelId="{6EDED9CF-B6A4-4E49-8367-1EE06CD82D45}" type="parTrans" cxnId="{DD731CBC-7DC9-4D72-A220-0F1F65225FD7}">
      <dgm:prSet/>
      <dgm:spPr/>
      <dgm:t>
        <a:bodyPr/>
        <a:lstStyle/>
        <a:p>
          <a:endParaRPr lang="en-US"/>
        </a:p>
      </dgm:t>
    </dgm:pt>
    <dgm:pt modelId="{A08A7835-47D2-4B7B-83F3-DFA425905F2B}" type="sibTrans" cxnId="{DD731CBC-7DC9-4D72-A220-0F1F65225FD7}">
      <dgm:prSet/>
      <dgm:spPr/>
      <dgm:t>
        <a:bodyPr/>
        <a:lstStyle/>
        <a:p>
          <a:endParaRPr lang="en-US"/>
        </a:p>
      </dgm:t>
    </dgm:pt>
    <dgm:pt modelId="{EA675041-4087-44E4-88E8-6CE6F019A46C}" type="pres">
      <dgm:prSet presAssocID="{5C5C862E-7241-4E4F-9807-4B3CBF35DF80}" presName="linear" presStyleCnt="0">
        <dgm:presLayoutVars>
          <dgm:animLvl val="lvl"/>
          <dgm:resizeHandles val="exact"/>
        </dgm:presLayoutVars>
      </dgm:prSet>
      <dgm:spPr/>
    </dgm:pt>
    <dgm:pt modelId="{D13F2A04-9BCA-40F1-A65D-266F90D57291}" type="pres">
      <dgm:prSet presAssocID="{CA8F1F06-13E2-4ED9-ADF6-1DC0934AC752}" presName="parentText" presStyleLbl="node1" presStyleIdx="0" presStyleCnt="2">
        <dgm:presLayoutVars>
          <dgm:chMax val="0"/>
          <dgm:bulletEnabled val="1"/>
        </dgm:presLayoutVars>
      </dgm:prSet>
      <dgm:spPr/>
    </dgm:pt>
    <dgm:pt modelId="{064DB96B-443F-468F-A546-1570D770D633}" type="pres">
      <dgm:prSet presAssocID="{3FAFAF64-7DA8-4AF2-81C2-5D60F2CC2703}" presName="spacer" presStyleCnt="0"/>
      <dgm:spPr/>
    </dgm:pt>
    <dgm:pt modelId="{8455CC14-CE33-402A-878B-503D105AC98C}" type="pres">
      <dgm:prSet presAssocID="{794825EF-809D-408F-88C0-225C2E108627}" presName="parentText" presStyleLbl="node1" presStyleIdx="1" presStyleCnt="2">
        <dgm:presLayoutVars>
          <dgm:chMax val="0"/>
          <dgm:bulletEnabled val="1"/>
        </dgm:presLayoutVars>
      </dgm:prSet>
      <dgm:spPr/>
    </dgm:pt>
  </dgm:ptLst>
  <dgm:cxnLst>
    <dgm:cxn modelId="{BB65CE63-06DE-4432-B499-B7BB90105623}" type="presOf" srcId="{794825EF-809D-408F-88C0-225C2E108627}" destId="{8455CC14-CE33-402A-878B-503D105AC98C}" srcOrd="0" destOrd="0" presId="urn:microsoft.com/office/officeart/2005/8/layout/vList2"/>
    <dgm:cxn modelId="{764ECA5A-7234-40E8-ABEE-BFB01D48CF32}" type="presOf" srcId="{5C5C862E-7241-4E4F-9807-4B3CBF35DF80}" destId="{EA675041-4087-44E4-88E8-6CE6F019A46C}" srcOrd="0" destOrd="0" presId="urn:microsoft.com/office/officeart/2005/8/layout/vList2"/>
    <dgm:cxn modelId="{660E5E82-7659-4BCA-A5CE-EE81FEAEB460}" srcId="{5C5C862E-7241-4E4F-9807-4B3CBF35DF80}" destId="{CA8F1F06-13E2-4ED9-ADF6-1DC0934AC752}" srcOrd="0" destOrd="0" parTransId="{BF703CA7-F9D9-4B96-8FAE-928964706583}" sibTransId="{3FAFAF64-7DA8-4AF2-81C2-5D60F2CC2703}"/>
    <dgm:cxn modelId="{5502E8A5-8D9B-4074-BCC7-0B14B56C9F95}" type="presOf" srcId="{CA8F1F06-13E2-4ED9-ADF6-1DC0934AC752}" destId="{D13F2A04-9BCA-40F1-A65D-266F90D57291}" srcOrd="0" destOrd="0" presId="urn:microsoft.com/office/officeart/2005/8/layout/vList2"/>
    <dgm:cxn modelId="{DD731CBC-7DC9-4D72-A220-0F1F65225FD7}" srcId="{5C5C862E-7241-4E4F-9807-4B3CBF35DF80}" destId="{794825EF-809D-408F-88C0-225C2E108627}" srcOrd="1" destOrd="0" parTransId="{6EDED9CF-B6A4-4E49-8367-1EE06CD82D45}" sibTransId="{A08A7835-47D2-4B7B-83F3-DFA425905F2B}"/>
    <dgm:cxn modelId="{07787D89-F55C-4420-8217-B473825582C8}" type="presParOf" srcId="{EA675041-4087-44E4-88E8-6CE6F019A46C}" destId="{D13F2A04-9BCA-40F1-A65D-266F90D57291}" srcOrd="0" destOrd="0" presId="urn:microsoft.com/office/officeart/2005/8/layout/vList2"/>
    <dgm:cxn modelId="{02F85FC2-AC49-4DE9-8595-6B60AD428D87}" type="presParOf" srcId="{EA675041-4087-44E4-88E8-6CE6F019A46C}" destId="{064DB96B-443F-468F-A546-1570D770D633}" srcOrd="1" destOrd="0" presId="urn:microsoft.com/office/officeart/2005/8/layout/vList2"/>
    <dgm:cxn modelId="{BE25ABF5-4CDB-480B-92F6-2551D4EBED2D}" type="presParOf" srcId="{EA675041-4087-44E4-88E8-6CE6F019A46C}" destId="{8455CC14-CE33-402A-878B-503D105AC98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98F90-202F-42F1-8A8E-3095526D1F24}">
      <dsp:nvSpPr>
        <dsp:cNvPr id="0" name=""/>
        <dsp:cNvSpPr/>
      </dsp:nvSpPr>
      <dsp:spPr>
        <a:xfrm>
          <a:off x="1004" y="957341"/>
          <a:ext cx="3526110" cy="223908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24430A-76F4-407E-B0A5-60E0FA6F0F4D}">
      <dsp:nvSpPr>
        <dsp:cNvPr id="0" name=""/>
        <dsp:cNvSpPr/>
      </dsp:nvSpPr>
      <dsp:spPr>
        <a:xfrm>
          <a:off x="392794" y="1329541"/>
          <a:ext cx="3526110" cy="223908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Concept:</a:t>
          </a:r>
          <a:r>
            <a:rPr lang="en-US" sz="2500" kern="1200"/>
            <a:t> Posits that individual health behaviors are influenced by personal beliefs about health conditions.</a:t>
          </a:r>
        </a:p>
      </dsp:txBody>
      <dsp:txXfrm>
        <a:off x="458374" y="1395121"/>
        <a:ext cx="3394950" cy="2107920"/>
      </dsp:txXfrm>
    </dsp:sp>
    <dsp:sp modelId="{9A2F9F8E-545E-4EFA-A6FF-C73787F68A1A}">
      <dsp:nvSpPr>
        <dsp:cNvPr id="0" name=""/>
        <dsp:cNvSpPr/>
      </dsp:nvSpPr>
      <dsp:spPr>
        <a:xfrm>
          <a:off x="4310695" y="957341"/>
          <a:ext cx="3526110" cy="223908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5CEFAD-976A-4AC9-B958-F2527A32E9D7}">
      <dsp:nvSpPr>
        <dsp:cNvPr id="0" name=""/>
        <dsp:cNvSpPr/>
      </dsp:nvSpPr>
      <dsp:spPr>
        <a:xfrm>
          <a:off x="4702485" y="1329541"/>
          <a:ext cx="3526110" cy="223908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Components:</a:t>
          </a:r>
          <a:r>
            <a:rPr lang="en-US" sz="2500" kern="1200"/>
            <a:t> Perceived susceptibility, severity, benefits, barriers, cues to action, and self-efficacy.</a:t>
          </a:r>
        </a:p>
      </dsp:txBody>
      <dsp:txXfrm>
        <a:off x="4768065" y="1395121"/>
        <a:ext cx="3394950" cy="2107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40515-5EC2-4FB6-9ADD-76F14817CEA4}">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A12A44-BBC3-4833-8EF1-8243E33C2CBF}">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Concept:</a:t>
          </a:r>
          <a:r>
            <a:rPr lang="en-US" sz="2000" kern="1200"/>
            <a:t> Describes the stages individuals progress through when changing behavior: precontemplation, contemplation, preparation, action, and maintenance.</a:t>
          </a:r>
        </a:p>
      </dsp:txBody>
      <dsp:txXfrm>
        <a:off x="433546" y="784100"/>
        <a:ext cx="3211056" cy="1993740"/>
      </dsp:txXfrm>
    </dsp:sp>
    <dsp:sp modelId="{C9215C54-8A93-455B-8D6C-09655E5B57C4}">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5514B-4E32-4FBE-87BB-6369839E3AFA}">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Application:</a:t>
          </a:r>
          <a:r>
            <a:rPr lang="en-US" sz="2000" kern="1200"/>
            <a:t> Utilized in designing interventions for smoking cessation and weight management.</a:t>
          </a:r>
        </a:p>
      </dsp:txBody>
      <dsp:txXfrm>
        <a:off x="4509795" y="784100"/>
        <a:ext cx="3211056" cy="19937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5C5C9-1A66-4460-AD16-304064A2CBAE}">
      <dsp:nvSpPr>
        <dsp:cNvPr id="0" name=""/>
        <dsp:cNvSpPr/>
      </dsp:nvSpPr>
      <dsp:spPr>
        <a:xfrm>
          <a:off x="950"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3FF9FE-2D6D-4947-93EA-2D71FC497309}">
      <dsp:nvSpPr>
        <dsp:cNvPr id="0" name=""/>
        <dsp:cNvSpPr/>
      </dsp:nvSpPr>
      <dsp:spPr>
        <a:xfrm>
          <a:off x="371518"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Concept:</a:t>
          </a:r>
          <a:r>
            <a:rPr lang="en-US" sz="2100" kern="1200"/>
            <a:t> Focuses on individual characteristics and experiences, behavior-specific cognitions and affect, and behavioral outcomes.</a:t>
          </a:r>
        </a:p>
      </dsp:txBody>
      <dsp:txXfrm>
        <a:off x="433546" y="784100"/>
        <a:ext cx="3211056" cy="1993740"/>
      </dsp:txXfrm>
    </dsp:sp>
    <dsp:sp modelId="{8A9F1A4A-4196-4892-884C-D6D71E4A7881}">
      <dsp:nvSpPr>
        <dsp:cNvPr id="0" name=""/>
        <dsp:cNvSpPr/>
      </dsp:nvSpPr>
      <dsp:spPr>
        <a:xfrm>
          <a:off x="4077199" y="370032"/>
          <a:ext cx="3335112" cy="211779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1E8870-A07B-46D7-A16E-64C6970FFE81}">
      <dsp:nvSpPr>
        <dsp:cNvPr id="0" name=""/>
        <dsp:cNvSpPr/>
      </dsp:nvSpPr>
      <dsp:spPr>
        <a:xfrm>
          <a:off x="4447767" y="722072"/>
          <a:ext cx="3335112" cy="211779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Application:</a:t>
          </a:r>
          <a:r>
            <a:rPr lang="en-US" sz="2100" kern="1200"/>
            <a:t> Assists in identifying factors that influence health-promoting behaviors.</a:t>
          </a:r>
        </a:p>
      </dsp:txBody>
      <dsp:txXfrm>
        <a:off x="4509795" y="784100"/>
        <a:ext cx="3211056" cy="19937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9C813-342A-4031-8B31-9D221639C81E}">
      <dsp:nvSpPr>
        <dsp:cNvPr id="0" name=""/>
        <dsp:cNvSpPr/>
      </dsp:nvSpPr>
      <dsp:spPr>
        <a:xfrm>
          <a:off x="429570" y="472"/>
          <a:ext cx="3346456" cy="2007873"/>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Help Me Quit:</a:t>
          </a:r>
          <a:r>
            <a:rPr lang="en-US" sz="2500" kern="1200"/>
            <a:t> Provides free, evidence-based support to individuals seeking to quit smoking.</a:t>
          </a:r>
        </a:p>
      </dsp:txBody>
      <dsp:txXfrm>
        <a:off x="429570" y="472"/>
        <a:ext cx="3346456" cy="2007873"/>
      </dsp:txXfrm>
    </dsp:sp>
    <dsp:sp modelId="{FCF76C65-0A74-4F3C-8CF5-6B6DD76B4779}">
      <dsp:nvSpPr>
        <dsp:cNvPr id="0" name=""/>
        <dsp:cNvSpPr/>
      </dsp:nvSpPr>
      <dsp:spPr>
        <a:xfrm>
          <a:off x="4110672" y="472"/>
          <a:ext cx="3346456" cy="2007873"/>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Legislation:</a:t>
          </a:r>
          <a:r>
            <a:rPr lang="en-US" sz="2500" kern="1200"/>
            <a:t> Implementation of smoke-free environments and advertising restrictions.</a:t>
          </a:r>
        </a:p>
      </dsp:txBody>
      <dsp:txXfrm>
        <a:off x="4110672" y="472"/>
        <a:ext cx="3346456" cy="2007873"/>
      </dsp:txXfrm>
    </dsp:sp>
    <dsp:sp modelId="{5D6BB7EE-DC23-4A54-9851-96934C327844}">
      <dsp:nvSpPr>
        <dsp:cNvPr id="0" name=""/>
        <dsp:cNvSpPr/>
      </dsp:nvSpPr>
      <dsp:spPr>
        <a:xfrm>
          <a:off x="2270121" y="2342991"/>
          <a:ext cx="3346456" cy="2007873"/>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Public Awareness Campaigns:</a:t>
          </a:r>
          <a:r>
            <a:rPr lang="en-US" sz="2500" kern="1200"/>
            <a:t> Educational efforts to inform about the dangers of smoking.</a:t>
          </a:r>
        </a:p>
      </dsp:txBody>
      <dsp:txXfrm>
        <a:off x="2270121" y="2342991"/>
        <a:ext cx="3346456" cy="20078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F2A04-9BCA-40F1-A65D-266F90D57291}">
      <dsp:nvSpPr>
        <dsp:cNvPr id="0" name=""/>
        <dsp:cNvSpPr/>
      </dsp:nvSpPr>
      <dsp:spPr>
        <a:xfrm>
          <a:off x="0" y="250788"/>
          <a:ext cx="5098904" cy="15701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Sustained Support:</a:t>
          </a:r>
          <a:r>
            <a:rPr lang="en-US" sz="2200" kern="1200"/>
            <a:t> Extend follow-up support for individuals beyond initial intervention periods to reduce relapse rates.</a:t>
          </a:r>
        </a:p>
      </dsp:txBody>
      <dsp:txXfrm>
        <a:off x="76648" y="327436"/>
        <a:ext cx="4945608" cy="1416844"/>
      </dsp:txXfrm>
    </dsp:sp>
    <dsp:sp modelId="{8455CC14-CE33-402A-878B-503D105AC98C}">
      <dsp:nvSpPr>
        <dsp:cNvPr id="0" name=""/>
        <dsp:cNvSpPr/>
      </dsp:nvSpPr>
      <dsp:spPr>
        <a:xfrm>
          <a:off x="0" y="1884288"/>
          <a:ext cx="5098904" cy="15701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Targeted Interventions:</a:t>
          </a:r>
          <a:r>
            <a:rPr lang="en-US" sz="2200" kern="1200"/>
            <a:t> Develop and implement strategies specifically aimed at high-risk groups, including those in deprived areas and younger populations.</a:t>
          </a:r>
        </a:p>
      </dsp:txBody>
      <dsp:txXfrm>
        <a:off x="76648" y="1960936"/>
        <a:ext cx="4945608" cy="14168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EA263-C2C1-8C95-0A43-8D8959ECBCF9}"/>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Definitions of Health Promotion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2EA332-30A3-D10F-CF7E-178C873EE852}"/>
              </a:ext>
            </a:extLst>
          </p:cNvPr>
          <p:cNvSpPr>
            <a:spLocks noGrp="1"/>
          </p:cNvSpPr>
          <p:nvPr>
            <p:ph idx="1"/>
          </p:nvPr>
        </p:nvSpPr>
        <p:spPr>
          <a:xfrm>
            <a:off x="3335481" y="591344"/>
            <a:ext cx="5179868" cy="5585619"/>
          </a:xfrm>
        </p:spPr>
        <p:txBody>
          <a:bodyPr anchor="ctr">
            <a:normAutofit/>
          </a:bodyPr>
          <a:lstStyle/>
          <a:p>
            <a:pPr>
              <a:lnSpc>
                <a:spcPct val="90000"/>
              </a:lnSpc>
            </a:pPr>
            <a:r>
              <a:rPr lang="en-US" sz="3000" dirty="0"/>
              <a:t>As defined by the World Health Organization, it is "the process of enabling people to increase control over, and to improve, their health.“</a:t>
            </a:r>
          </a:p>
          <a:p>
            <a:pPr>
              <a:lnSpc>
                <a:spcPct val="90000"/>
              </a:lnSpc>
            </a:pPr>
            <a:r>
              <a:rPr lang="en-US" sz="3000" dirty="0"/>
              <a:t>Health promotion encompasses broader societal and environmental interventions, whereas health education focuses on individual knowledge and skills.</a:t>
            </a:r>
            <a:endParaRPr lang="en-GB" sz="3000" dirty="0"/>
          </a:p>
        </p:txBody>
      </p:sp>
    </p:spTree>
    <p:extLst>
      <p:ext uri="{BB962C8B-B14F-4D97-AF65-F5344CB8AC3E}">
        <p14:creationId xmlns:p14="http://schemas.microsoft.com/office/powerpoint/2010/main" val="1855159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200A2-05FA-B0E0-CC6E-E8CB170DA1B2}"/>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Health Promotion Models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BFCAC9-E6D0-C4A3-A35D-2041E9D203F1}"/>
              </a:ext>
            </a:extLst>
          </p:cNvPr>
          <p:cNvSpPr>
            <a:spLocks noGrp="1"/>
          </p:cNvSpPr>
          <p:nvPr>
            <p:ph idx="1"/>
          </p:nvPr>
        </p:nvSpPr>
        <p:spPr>
          <a:xfrm>
            <a:off x="3335481" y="591344"/>
            <a:ext cx="5179868" cy="5585619"/>
          </a:xfrm>
        </p:spPr>
        <p:txBody>
          <a:bodyPr anchor="ctr">
            <a:normAutofit/>
          </a:bodyPr>
          <a:lstStyle/>
          <a:p>
            <a:r>
              <a:rPr lang="en-US" b="1" dirty="0"/>
              <a:t>Purpose:</a:t>
            </a:r>
            <a:r>
              <a:rPr lang="en-US" dirty="0"/>
              <a:t> Frameworks that guide the development and implementation of health promotion strategies.</a:t>
            </a:r>
          </a:p>
          <a:p>
            <a:r>
              <a:rPr lang="en-US" b="1" dirty="0"/>
              <a:t> Importance:</a:t>
            </a:r>
            <a:r>
              <a:rPr lang="en-US" dirty="0"/>
              <a:t> Provide structured approaches to understanding and influencing health behaviors.</a:t>
            </a:r>
            <a:endParaRPr lang="en-GB" dirty="0"/>
          </a:p>
        </p:txBody>
      </p:sp>
    </p:spTree>
    <p:extLst>
      <p:ext uri="{BB962C8B-B14F-4D97-AF65-F5344CB8AC3E}">
        <p14:creationId xmlns:p14="http://schemas.microsoft.com/office/powerpoint/2010/main" val="638459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4A0D-8528-5839-8C1F-6A8C7CB2AE72}"/>
              </a:ext>
            </a:extLst>
          </p:cNvPr>
          <p:cNvSpPr>
            <a:spLocks noGrp="1"/>
          </p:cNvSpPr>
          <p:nvPr>
            <p:ph type="title"/>
          </p:nvPr>
        </p:nvSpPr>
        <p:spPr/>
        <p:txBody>
          <a:bodyPr anchor="ctr">
            <a:normAutofit/>
          </a:bodyPr>
          <a:lstStyle/>
          <a:p>
            <a:r>
              <a:rPr lang="en-GB" sz="4200"/>
              <a:t>The Health Belief Model</a:t>
            </a:r>
          </a:p>
        </p:txBody>
      </p:sp>
      <p:graphicFrame>
        <p:nvGraphicFramePr>
          <p:cNvPr id="5" name="Content Placeholder 2">
            <a:extLst>
              <a:ext uri="{FF2B5EF4-FFF2-40B4-BE49-F238E27FC236}">
                <a16:creationId xmlns:a16="http://schemas.microsoft.com/office/drawing/2014/main" id="{D64A920B-64C8-C114-54E8-3163E22F1FE7}"/>
              </a:ext>
            </a:extLst>
          </p:cNvPr>
          <p:cNvGraphicFramePr>
            <a:graphicFrameLocks noGrp="1"/>
          </p:cNvGraphicFramePr>
          <p:nvPr>
            <p:ph idx="1"/>
            <p:extLst>
              <p:ext uri="{D42A27DB-BD31-4B8C-83A1-F6EECF244321}">
                <p14:modId xmlns:p14="http://schemas.microsoft.com/office/powerpoint/2010/main" val="3871010245"/>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7110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5200E-B0B6-50B6-04DE-506FB9AFDB44}"/>
              </a:ext>
            </a:extLst>
          </p:cNvPr>
          <p:cNvSpPr>
            <a:spLocks noGrp="1"/>
          </p:cNvSpPr>
          <p:nvPr>
            <p:ph type="title"/>
          </p:nvPr>
        </p:nvSpPr>
        <p:spPr>
          <a:xfrm>
            <a:off x="782723" y="809898"/>
            <a:ext cx="7629757" cy="1554480"/>
          </a:xfrm>
        </p:spPr>
        <p:txBody>
          <a:bodyPr anchor="ctr">
            <a:normAutofit/>
          </a:bodyPr>
          <a:lstStyle/>
          <a:p>
            <a:r>
              <a:rPr lang="en-US" sz="4200"/>
              <a:t>The Transtheoretical Model (Stages of Change)</a:t>
            </a:r>
            <a:endParaRPr lang="en-GB" sz="42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3E03A7-DB22-FF85-BAF6-7334B27B3E7E}"/>
              </a:ext>
            </a:extLst>
          </p:cNvPr>
          <p:cNvGraphicFramePr>
            <a:graphicFrameLocks noGrp="1"/>
          </p:cNvGraphicFramePr>
          <p:nvPr>
            <p:ph idx="1"/>
            <p:extLst>
              <p:ext uri="{D42A27DB-BD31-4B8C-83A1-F6EECF244321}">
                <p14:modId xmlns:p14="http://schemas.microsoft.com/office/powerpoint/2010/main" val="2646931102"/>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2088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70506-5C39-75BF-AFCE-79098FC0EFB1}"/>
              </a:ext>
            </a:extLst>
          </p:cNvPr>
          <p:cNvSpPr>
            <a:spLocks noGrp="1"/>
          </p:cNvSpPr>
          <p:nvPr>
            <p:ph type="title"/>
          </p:nvPr>
        </p:nvSpPr>
        <p:spPr>
          <a:xfrm>
            <a:off x="782723" y="809898"/>
            <a:ext cx="7629757" cy="1554480"/>
          </a:xfrm>
        </p:spPr>
        <p:txBody>
          <a:bodyPr anchor="ctr">
            <a:normAutofit/>
          </a:bodyPr>
          <a:lstStyle/>
          <a:p>
            <a:r>
              <a:rPr lang="en-GB" sz="4200"/>
              <a:t>Pender's Health Promotion Model</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ABC880-2AC5-0C80-DE2A-177537329729}"/>
              </a:ext>
            </a:extLst>
          </p:cNvPr>
          <p:cNvGraphicFramePr>
            <a:graphicFrameLocks noGrp="1"/>
          </p:cNvGraphicFramePr>
          <p:nvPr>
            <p:ph idx="1"/>
            <p:extLst>
              <p:ext uri="{D42A27DB-BD31-4B8C-83A1-F6EECF244321}">
                <p14:modId xmlns:p14="http://schemas.microsoft.com/office/powerpoint/2010/main" val="2680687195"/>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2914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2800">
                <a:solidFill>
                  <a:srgbClr val="FFFFFF"/>
                </a:solidFill>
              </a:rPr>
              <a:t>Consequences of Smoking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t>- Cardiovascular diseases</a:t>
            </a:r>
          </a:p>
          <a:p>
            <a:r>
              <a:t>- COPD</a:t>
            </a:r>
          </a:p>
          <a:p>
            <a:r>
              <a:t>- Cancers (lung, throat)</a:t>
            </a:r>
          </a:p>
          <a:p>
            <a:r>
              <a:t>- Reproductive issues</a:t>
            </a:r>
          </a:p>
          <a:p>
            <a:r>
              <a:t>- ~5,500 deaths/year in Wales (ASH Wales,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DEABA-B97E-77B5-2E91-5E70E88C0A57}"/>
              </a:ext>
            </a:extLst>
          </p:cNvPr>
          <p:cNvSpPr>
            <a:spLocks noGrp="1"/>
          </p:cNvSpPr>
          <p:nvPr>
            <p:ph type="title"/>
          </p:nvPr>
        </p:nvSpPr>
        <p:spPr>
          <a:xfrm>
            <a:off x="515125" y="1153572"/>
            <a:ext cx="2400300" cy="4461163"/>
          </a:xfrm>
        </p:spPr>
        <p:txBody>
          <a:bodyPr>
            <a:normAutofit/>
          </a:bodyPr>
          <a:lstStyle/>
          <a:p>
            <a:r>
              <a:rPr lang="en-GB">
                <a:solidFill>
                  <a:srgbClr val="FFFFFF"/>
                </a:solidFill>
              </a:rPr>
              <a:t>Wales' Strategy on Smoking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31AF3C-1932-1EED-209C-D9849ACB9ABA}"/>
              </a:ext>
            </a:extLst>
          </p:cNvPr>
          <p:cNvSpPr>
            <a:spLocks noGrp="1"/>
          </p:cNvSpPr>
          <p:nvPr>
            <p:ph idx="1"/>
          </p:nvPr>
        </p:nvSpPr>
        <p:spPr>
          <a:xfrm>
            <a:off x="3335481" y="591344"/>
            <a:ext cx="5179868" cy="5585619"/>
          </a:xfrm>
        </p:spPr>
        <p:txBody>
          <a:bodyPr anchor="ctr">
            <a:normAutofit/>
          </a:bodyPr>
          <a:lstStyle/>
          <a:p>
            <a:r>
              <a:rPr lang="en-US" b="1" dirty="0"/>
              <a:t>A Smoke-free Wales: Our Long-term Tobacco Control Strategy":</a:t>
            </a:r>
            <a:r>
              <a:rPr lang="en-US" dirty="0"/>
              <a:t> Aims to reduce adult smoking prevalence to 5% or less by 2030</a:t>
            </a:r>
            <a:endParaRPr lang="en-GB" dirty="0"/>
          </a:p>
        </p:txBody>
      </p:sp>
    </p:spTree>
    <p:extLst>
      <p:ext uri="{BB962C8B-B14F-4D97-AF65-F5344CB8AC3E}">
        <p14:creationId xmlns:p14="http://schemas.microsoft.com/office/powerpoint/2010/main" val="2270299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B416C-04A3-4A55-ED76-944B752C965B}"/>
              </a:ext>
            </a:extLst>
          </p:cNvPr>
          <p:cNvSpPr>
            <a:spLocks noGrp="1"/>
          </p:cNvSpPr>
          <p:nvPr>
            <p:ph type="title"/>
          </p:nvPr>
        </p:nvSpPr>
        <p:spPr>
          <a:xfrm>
            <a:off x="515125" y="1153572"/>
            <a:ext cx="2400300" cy="4461163"/>
          </a:xfrm>
        </p:spPr>
        <p:txBody>
          <a:bodyPr>
            <a:normAutofit/>
          </a:bodyPr>
          <a:lstStyle/>
          <a:p>
            <a:r>
              <a:rPr lang="en-US" sz="2800" dirty="0">
                <a:solidFill>
                  <a:srgbClr val="FFFFFF"/>
                </a:solidFill>
              </a:rPr>
              <a:t>Consequences of obesity </a:t>
            </a:r>
            <a:endParaRPr lang="en-GB" sz="28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C5280F-2C3E-8663-7D07-A34C87E2BE42}"/>
              </a:ext>
            </a:extLst>
          </p:cNvPr>
          <p:cNvSpPr>
            <a:spLocks noGrp="1"/>
          </p:cNvSpPr>
          <p:nvPr>
            <p:ph idx="1"/>
          </p:nvPr>
        </p:nvSpPr>
        <p:spPr>
          <a:xfrm>
            <a:off x="3335481" y="591344"/>
            <a:ext cx="5179868" cy="5585619"/>
          </a:xfrm>
        </p:spPr>
        <p:txBody>
          <a:bodyPr anchor="ctr">
            <a:normAutofit/>
          </a:bodyPr>
          <a:lstStyle/>
          <a:p>
            <a:r>
              <a:rPr lang="en-US" dirty="0"/>
              <a:t>- Type 2 Diabetes</a:t>
            </a:r>
          </a:p>
          <a:p>
            <a:r>
              <a:rPr lang="en-US" dirty="0"/>
              <a:t>- Heart Disease</a:t>
            </a:r>
          </a:p>
          <a:p>
            <a:r>
              <a:rPr lang="en-US" dirty="0"/>
              <a:t>- Osteoarthritis</a:t>
            </a:r>
          </a:p>
          <a:p>
            <a:r>
              <a:rPr lang="en-US" dirty="0"/>
              <a:t>- Cancer risk (NICE, 2014)</a:t>
            </a:r>
          </a:p>
          <a:p>
            <a:r>
              <a:rPr lang="en-US" dirty="0"/>
              <a:t>- 27% of Welsh adults obese (Welsh Gov, 2022)</a:t>
            </a:r>
          </a:p>
          <a:p>
            <a:endParaRPr lang="en-GB" dirty="0"/>
          </a:p>
        </p:txBody>
      </p:sp>
    </p:spTree>
    <p:extLst>
      <p:ext uri="{BB962C8B-B14F-4D97-AF65-F5344CB8AC3E}">
        <p14:creationId xmlns:p14="http://schemas.microsoft.com/office/powerpoint/2010/main" val="4283636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B888D-BF7D-DFCF-3AF3-46C640079600}"/>
              </a:ext>
            </a:extLst>
          </p:cNvPr>
          <p:cNvSpPr>
            <a:spLocks noGrp="1"/>
          </p:cNvSpPr>
          <p:nvPr>
            <p:ph type="title"/>
          </p:nvPr>
        </p:nvSpPr>
        <p:spPr>
          <a:xfrm>
            <a:off x="515125" y="1153572"/>
            <a:ext cx="2400300" cy="4461163"/>
          </a:xfrm>
        </p:spPr>
        <p:txBody>
          <a:bodyPr>
            <a:normAutofit/>
          </a:bodyPr>
          <a:lstStyle/>
          <a:p>
            <a:r>
              <a:rPr lang="en-US" dirty="0">
                <a:solidFill>
                  <a:srgbClr val="FFFFFF"/>
                </a:solidFill>
              </a:rPr>
              <a:t>Costs </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11FFE0-3138-255B-2435-E44C37517B71}"/>
              </a:ext>
            </a:extLst>
          </p:cNvPr>
          <p:cNvSpPr>
            <a:spLocks noGrp="1"/>
          </p:cNvSpPr>
          <p:nvPr>
            <p:ph idx="1"/>
          </p:nvPr>
        </p:nvSpPr>
        <p:spPr>
          <a:xfrm>
            <a:off x="3335481" y="591344"/>
            <a:ext cx="5179868" cy="5585619"/>
          </a:xfrm>
        </p:spPr>
        <p:txBody>
          <a:bodyPr anchor="ctr">
            <a:normAutofit/>
          </a:bodyPr>
          <a:lstStyle/>
          <a:p>
            <a:r>
              <a:rPr lang="en-US" dirty="0"/>
              <a:t>Smoking: £302m/year (PHW, 2023)</a:t>
            </a:r>
          </a:p>
          <a:p>
            <a:r>
              <a:rPr lang="en-US" dirty="0"/>
              <a:t>Obesity: £73m/year (Viv Bennett, 2016)</a:t>
            </a:r>
          </a:p>
          <a:p>
            <a:r>
              <a:rPr lang="en-US" dirty="0"/>
              <a:t>Indirect costs: lost productivity, care, retirement</a:t>
            </a:r>
          </a:p>
          <a:p>
            <a:endParaRPr lang="en-GB" dirty="0"/>
          </a:p>
        </p:txBody>
      </p:sp>
    </p:spTree>
    <p:extLst>
      <p:ext uri="{BB962C8B-B14F-4D97-AF65-F5344CB8AC3E}">
        <p14:creationId xmlns:p14="http://schemas.microsoft.com/office/powerpoint/2010/main" val="2629160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6B61F5-9511-15B8-75E3-154F2C14BA25}"/>
              </a:ext>
            </a:extLst>
          </p:cNvPr>
          <p:cNvSpPr>
            <a:spLocks noGrp="1"/>
          </p:cNvSpPr>
          <p:nvPr>
            <p:ph type="title"/>
          </p:nvPr>
        </p:nvSpPr>
        <p:spPr>
          <a:xfrm>
            <a:off x="4421221" y="479493"/>
            <a:ext cx="4094129" cy="1325563"/>
          </a:xfrm>
        </p:spPr>
        <p:txBody>
          <a:bodyPr>
            <a:normAutofit/>
          </a:bodyPr>
          <a:lstStyle/>
          <a:p>
            <a:pPr>
              <a:lnSpc>
                <a:spcPct val="90000"/>
              </a:lnSpc>
            </a:pPr>
            <a:r>
              <a:rPr lang="en-GB"/>
              <a:t>Wales' Strategy on Obesity</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pple with measuring tape">
            <a:extLst>
              <a:ext uri="{FF2B5EF4-FFF2-40B4-BE49-F238E27FC236}">
                <a16:creationId xmlns:a16="http://schemas.microsoft.com/office/drawing/2014/main" id="{D31642D0-D5B3-4733-4083-5E4F431E446A}"/>
              </a:ext>
            </a:extLst>
          </p:cNvPr>
          <p:cNvPicPr>
            <a:picLocks noChangeAspect="1"/>
          </p:cNvPicPr>
          <p:nvPr/>
        </p:nvPicPr>
        <p:blipFill>
          <a:blip r:embed="rId2"/>
          <a:srcRect r="50682" b="-1"/>
          <a:stretch/>
        </p:blipFill>
        <p:spPr>
          <a:xfrm>
            <a:off x="527386" y="946597"/>
            <a:ext cx="3583036" cy="479506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68487CA-443C-A1A9-92D1-883E5E8DAAA7}"/>
              </a:ext>
            </a:extLst>
          </p:cNvPr>
          <p:cNvSpPr>
            <a:spLocks noGrp="1"/>
          </p:cNvSpPr>
          <p:nvPr>
            <p:ph idx="1"/>
          </p:nvPr>
        </p:nvSpPr>
        <p:spPr>
          <a:xfrm>
            <a:off x="4421221" y="1984443"/>
            <a:ext cx="4094129" cy="4192520"/>
          </a:xfrm>
        </p:spPr>
        <p:txBody>
          <a:bodyPr>
            <a:normAutofit/>
          </a:bodyPr>
          <a:lstStyle/>
          <a:p>
            <a:pPr>
              <a:lnSpc>
                <a:spcPct val="90000"/>
              </a:lnSpc>
            </a:pPr>
            <a:r>
              <a:rPr lang="en-US" sz="2000" b="1" dirty="0"/>
              <a:t>Healthy Weight: Healthy Wales" Strategy:</a:t>
            </a:r>
            <a:r>
              <a:rPr lang="en-US" sz="2000" dirty="0"/>
              <a:t> A long-term plan to prevent and reduce obesity through systemic change.</a:t>
            </a:r>
          </a:p>
          <a:p>
            <a:pPr>
              <a:lnSpc>
                <a:spcPct val="90000"/>
              </a:lnSpc>
            </a:pPr>
            <a:r>
              <a:rPr lang="en-US" sz="2000" dirty="0"/>
              <a:t> Launched in 2019, "Healthy Weight: Healthy Wales" is the Welsh Government's long-term strategy aimed at preventing and reducing obesity across the nation. It adopts a comprehensive, system-wide approach focusing on four key themes:</a:t>
            </a:r>
            <a:endParaRPr lang="en-GB" sz="2000" dirty="0"/>
          </a:p>
        </p:txBody>
      </p:sp>
    </p:spTree>
    <p:extLst>
      <p:ext uri="{BB962C8B-B14F-4D97-AF65-F5344CB8AC3E}">
        <p14:creationId xmlns:p14="http://schemas.microsoft.com/office/powerpoint/2010/main" val="3406418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Deeper Look – Healthy Weight: Healthy Wales</a:t>
            </a:r>
          </a:p>
        </p:txBody>
      </p:sp>
      <p:sp>
        <p:nvSpPr>
          <p:cNvPr id="3" name="Content Placeholder 2"/>
          <p:cNvSpPr>
            <a:spLocks noGrp="1"/>
          </p:cNvSpPr>
          <p:nvPr>
            <p:ph idx="1"/>
          </p:nvPr>
        </p:nvSpPr>
        <p:spPr/>
        <p:txBody>
          <a:bodyPr>
            <a:normAutofit fontScale="55000" lnSpcReduction="20000"/>
          </a:bodyPr>
          <a:lstStyle/>
          <a:p>
            <a:r>
              <a:t>National obesity prevention strategy (2019)</a:t>
            </a:r>
          </a:p>
          <a:p>
            <a:endParaRPr/>
          </a:p>
          <a:p>
            <a:r>
              <a:t>Components:</a:t>
            </a:r>
          </a:p>
          <a:p>
            <a:r>
              <a:t>- £13m in community projects</a:t>
            </a:r>
          </a:p>
          <a:p>
            <a:r>
              <a:t>- Active travel infrastructure</a:t>
            </a:r>
          </a:p>
          <a:p>
            <a:r>
              <a:t>- Eat Them To Defeat Them school campaign</a:t>
            </a:r>
          </a:p>
          <a:p>
            <a:r>
              <a:t>- Fast food planning restrictions</a:t>
            </a:r>
          </a:p>
          <a:p>
            <a:endParaRPr/>
          </a:p>
          <a:p>
            <a:r>
              <a:t>Outcomes:</a:t>
            </a:r>
          </a:p>
          <a:p>
            <a:r>
              <a:t>- 275,000+ children reached</a:t>
            </a:r>
          </a:p>
          <a:p>
            <a:r>
              <a:t>- Obesity remains ~27%</a:t>
            </a:r>
          </a:p>
          <a:p>
            <a:endParaRPr/>
          </a:p>
          <a:p>
            <a:r>
              <a:t>Recommendations:</a:t>
            </a:r>
          </a:p>
          <a:p>
            <a:r>
              <a:t>- Adult-focused campaigns</a:t>
            </a:r>
          </a:p>
          <a:p>
            <a:r>
              <a:t>- Strengthen monitoring</a:t>
            </a:r>
          </a:p>
          <a:p>
            <a:r>
              <a:t>- Link with poverty reduction policy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A50A1-02DC-065E-85A5-02CF99EBC4CB}"/>
              </a:ext>
            </a:extLst>
          </p:cNvPr>
          <p:cNvSpPr>
            <a:spLocks noGrp="1"/>
          </p:cNvSpPr>
          <p:nvPr>
            <p:ph type="title"/>
          </p:nvPr>
        </p:nvSpPr>
        <p:spPr>
          <a:xfrm>
            <a:off x="515125" y="1153572"/>
            <a:ext cx="2400300" cy="4461163"/>
          </a:xfrm>
        </p:spPr>
        <p:txBody>
          <a:bodyPr>
            <a:normAutofit/>
          </a:bodyPr>
          <a:lstStyle/>
          <a:p>
            <a:r>
              <a:rPr lang="en-US">
                <a:solidFill>
                  <a:srgbClr val="FFFFFF"/>
                </a:solidFill>
              </a:rPr>
              <a:t>Focus areas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6ED6DF3-662D-829D-C219-0123C13FA721}"/>
              </a:ext>
            </a:extLst>
          </p:cNvPr>
          <p:cNvSpPr>
            <a:spLocks noGrp="1"/>
          </p:cNvSpPr>
          <p:nvPr>
            <p:ph idx="1"/>
          </p:nvPr>
        </p:nvSpPr>
        <p:spPr>
          <a:xfrm>
            <a:off x="3335481" y="591344"/>
            <a:ext cx="5179868" cy="5585619"/>
          </a:xfrm>
        </p:spPr>
        <p:txBody>
          <a:bodyPr anchor="ctr">
            <a:normAutofit/>
          </a:bodyPr>
          <a:lstStyle/>
          <a:p>
            <a:pPr>
              <a:lnSpc>
                <a:spcPct val="90000"/>
              </a:lnSpc>
            </a:pPr>
            <a:r>
              <a:rPr lang="en-US" sz="2500" b="1" dirty="0"/>
              <a:t>Healthy Environments:</a:t>
            </a:r>
            <a:r>
              <a:rPr lang="en-US" sz="2500" dirty="0"/>
              <a:t> Creating spaces that promote physical activity and access to nutritious foods.</a:t>
            </a:r>
          </a:p>
          <a:p>
            <a:pPr>
              <a:lnSpc>
                <a:spcPct val="90000"/>
              </a:lnSpc>
            </a:pPr>
            <a:r>
              <a:rPr lang="en-US" sz="2500" b="1" dirty="0"/>
              <a:t>Healthy Settings:</a:t>
            </a:r>
            <a:r>
              <a:rPr lang="en-US" sz="2500" dirty="0"/>
              <a:t> Implementing health-promoting policies in schools, workplaces, and communities.</a:t>
            </a:r>
          </a:p>
          <a:p>
            <a:pPr>
              <a:lnSpc>
                <a:spcPct val="90000"/>
              </a:lnSpc>
            </a:pPr>
            <a:r>
              <a:rPr lang="en-US" sz="2500" b="1" dirty="0"/>
              <a:t>Healthy People:</a:t>
            </a:r>
            <a:r>
              <a:rPr lang="en-US" sz="2500" dirty="0"/>
              <a:t> Empowering individuals with knowledge and resources to maintain a healthy weight.</a:t>
            </a:r>
          </a:p>
          <a:p>
            <a:pPr>
              <a:lnSpc>
                <a:spcPct val="90000"/>
              </a:lnSpc>
            </a:pPr>
            <a:r>
              <a:rPr lang="en-US" sz="2500" b="1" dirty="0"/>
              <a:t>Leadership and Enabling Change:</a:t>
            </a:r>
            <a:r>
              <a:rPr lang="en-US" sz="2500" dirty="0"/>
              <a:t> Ensuring coordinated efforts across sectors to address obesity</a:t>
            </a:r>
            <a:endParaRPr lang="en-GB" sz="2500" dirty="0"/>
          </a:p>
        </p:txBody>
      </p:sp>
    </p:spTree>
    <p:extLst>
      <p:ext uri="{BB962C8B-B14F-4D97-AF65-F5344CB8AC3E}">
        <p14:creationId xmlns:p14="http://schemas.microsoft.com/office/powerpoint/2010/main" val="2133340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FC555-2B27-9BA7-FF13-464F72282E54}"/>
              </a:ext>
            </a:extLst>
          </p:cNvPr>
          <p:cNvSpPr>
            <a:spLocks noGrp="1"/>
          </p:cNvSpPr>
          <p:nvPr>
            <p:ph type="title"/>
          </p:nvPr>
        </p:nvSpPr>
        <p:spPr>
          <a:xfrm>
            <a:off x="515125" y="1153572"/>
            <a:ext cx="2400300" cy="4461163"/>
          </a:xfrm>
        </p:spPr>
        <p:txBody>
          <a:bodyPr>
            <a:normAutofit/>
          </a:bodyPr>
          <a:lstStyle/>
          <a:p>
            <a:r>
              <a:rPr lang="en-GB" sz="3100">
                <a:solidFill>
                  <a:srgbClr val="FFFFFF"/>
                </a:solidFill>
              </a:rPr>
              <a:t>Effectiveness: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FE3117-DA0E-E77D-D846-09F7C0D89A34}"/>
              </a:ext>
            </a:extLst>
          </p:cNvPr>
          <p:cNvSpPr>
            <a:spLocks noGrp="1"/>
          </p:cNvSpPr>
          <p:nvPr>
            <p:ph idx="1"/>
          </p:nvPr>
        </p:nvSpPr>
        <p:spPr>
          <a:xfrm>
            <a:off x="3335481" y="591344"/>
            <a:ext cx="5179868" cy="5585619"/>
          </a:xfrm>
        </p:spPr>
        <p:txBody>
          <a:bodyPr anchor="ctr">
            <a:normAutofit/>
          </a:bodyPr>
          <a:lstStyle/>
          <a:p>
            <a:r>
              <a:rPr lang="en-US" b="1" dirty="0"/>
              <a:t>Help Me Quit:</a:t>
            </a:r>
            <a:r>
              <a:rPr lang="en-US" dirty="0"/>
              <a:t> Users are up to three times more likely to quit successfully compared to unaided attempts</a:t>
            </a:r>
          </a:p>
          <a:p>
            <a:r>
              <a:rPr lang="en-US" dirty="0"/>
              <a:t>Over 70,000 individuals treated in five years, indicating substantial engagement. </a:t>
            </a:r>
            <a:endParaRPr lang="en-GB" dirty="0"/>
          </a:p>
        </p:txBody>
      </p:sp>
    </p:spTree>
    <p:extLst>
      <p:ext uri="{BB962C8B-B14F-4D97-AF65-F5344CB8AC3E}">
        <p14:creationId xmlns:p14="http://schemas.microsoft.com/office/powerpoint/2010/main" val="2825161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7F35E7-E5EF-053B-9BD3-F5B85404DB81}"/>
              </a:ext>
            </a:extLst>
          </p:cNvPr>
          <p:cNvSpPr>
            <a:spLocks noGrp="1"/>
          </p:cNvSpPr>
          <p:nvPr>
            <p:ph type="title"/>
          </p:nvPr>
        </p:nvSpPr>
        <p:spPr>
          <a:xfrm>
            <a:off x="4421221" y="479493"/>
            <a:ext cx="4094129" cy="1325563"/>
          </a:xfrm>
        </p:spPr>
        <p:txBody>
          <a:bodyPr>
            <a:normAutofit/>
          </a:bodyPr>
          <a:lstStyle/>
          <a:p>
            <a:r>
              <a:rPr lang="en-GB" dirty="0"/>
              <a:t>Successes: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Laptop Secure">
            <a:extLst>
              <a:ext uri="{FF2B5EF4-FFF2-40B4-BE49-F238E27FC236}">
                <a16:creationId xmlns:a16="http://schemas.microsoft.com/office/drawing/2014/main" id="{9C49FE01-0DDA-2403-AC84-F476BBBCA8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4971538-10BA-4620-78C0-661608FD53E2}"/>
              </a:ext>
            </a:extLst>
          </p:cNvPr>
          <p:cNvSpPr>
            <a:spLocks noGrp="1"/>
          </p:cNvSpPr>
          <p:nvPr>
            <p:ph idx="1"/>
          </p:nvPr>
        </p:nvSpPr>
        <p:spPr>
          <a:xfrm>
            <a:off x="4421221" y="1984443"/>
            <a:ext cx="4094129" cy="4192520"/>
          </a:xfrm>
        </p:spPr>
        <p:txBody>
          <a:bodyPr>
            <a:normAutofit/>
          </a:bodyPr>
          <a:lstStyle/>
          <a:p>
            <a:pPr>
              <a:lnSpc>
                <a:spcPct val="90000"/>
              </a:lnSpc>
            </a:pPr>
            <a:r>
              <a:rPr lang="en-US" sz="2200" b="1" dirty="0"/>
              <a:t>Policy Integration:</a:t>
            </a:r>
            <a:r>
              <a:rPr lang="en-US" sz="2200" dirty="0"/>
              <a:t> The strategy has successfully integrated various policy actions, including promoting active travel, implementing the sugar tax, and regulating the proximity of fast-food outlets to schools.</a:t>
            </a:r>
          </a:p>
          <a:p>
            <a:pPr>
              <a:lnSpc>
                <a:spcPct val="90000"/>
              </a:lnSpc>
            </a:pPr>
            <a:r>
              <a:rPr lang="en-US" sz="2200" dirty="0"/>
              <a:t>A £13 million investment has been made in community-based projects focusing on prevention and early intervention</a:t>
            </a:r>
          </a:p>
          <a:p>
            <a:pPr>
              <a:lnSpc>
                <a:spcPct val="90000"/>
              </a:lnSpc>
            </a:pPr>
            <a:endParaRPr lang="en-GB" sz="2200" dirty="0"/>
          </a:p>
        </p:txBody>
      </p:sp>
    </p:spTree>
    <p:extLst>
      <p:ext uri="{BB962C8B-B14F-4D97-AF65-F5344CB8AC3E}">
        <p14:creationId xmlns:p14="http://schemas.microsoft.com/office/powerpoint/2010/main" val="3020110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B2CEDF-5E14-62CE-8A16-2A1F848E6EF4}"/>
              </a:ext>
            </a:extLst>
          </p:cNvPr>
          <p:cNvSpPr>
            <a:spLocks noGrp="1"/>
          </p:cNvSpPr>
          <p:nvPr>
            <p:ph type="title"/>
          </p:nvPr>
        </p:nvSpPr>
        <p:spPr>
          <a:xfrm>
            <a:off x="4421221" y="479493"/>
            <a:ext cx="4094129" cy="1325563"/>
          </a:xfrm>
        </p:spPr>
        <p:txBody>
          <a:bodyPr>
            <a:normAutofit/>
          </a:bodyPr>
          <a:lstStyle/>
          <a:p>
            <a:r>
              <a:rPr lang="en-US" dirty="0"/>
              <a:t>Successes </a:t>
            </a:r>
            <a:endParaRPr lang="en-GB"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ruit Bowl">
            <a:extLst>
              <a:ext uri="{FF2B5EF4-FFF2-40B4-BE49-F238E27FC236}">
                <a16:creationId xmlns:a16="http://schemas.microsoft.com/office/drawing/2014/main" id="{072E5E8F-3651-2E6C-1A10-9C0DDE7241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B152F03-65DE-42D9-9B90-CD0208C3BFDD}"/>
              </a:ext>
            </a:extLst>
          </p:cNvPr>
          <p:cNvSpPr>
            <a:spLocks noGrp="1"/>
          </p:cNvSpPr>
          <p:nvPr>
            <p:ph idx="1"/>
          </p:nvPr>
        </p:nvSpPr>
        <p:spPr>
          <a:xfrm>
            <a:off x="4421221" y="1984443"/>
            <a:ext cx="4094129" cy="4192520"/>
          </a:xfrm>
        </p:spPr>
        <p:txBody>
          <a:bodyPr>
            <a:normAutofit/>
          </a:bodyPr>
          <a:lstStyle/>
          <a:p>
            <a:pPr>
              <a:lnSpc>
                <a:spcPct val="90000"/>
              </a:lnSpc>
            </a:pPr>
            <a:r>
              <a:rPr lang="en-US" b="1" dirty="0"/>
              <a:t>Public Awareness:</a:t>
            </a:r>
            <a:r>
              <a:rPr lang="en-US" dirty="0"/>
              <a:t> Initiatives like the "10 Steps to a Healthy Weight" campaign have raised awareness about healthy lifestyle choices among families.</a:t>
            </a:r>
            <a:endParaRPr lang="en-GB" dirty="0"/>
          </a:p>
        </p:txBody>
      </p:sp>
    </p:spTree>
    <p:extLst>
      <p:ext uri="{BB962C8B-B14F-4D97-AF65-F5344CB8AC3E}">
        <p14:creationId xmlns:p14="http://schemas.microsoft.com/office/powerpoint/2010/main" val="1239770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954F03-8F9D-E4D4-B39D-639451CD650F}"/>
              </a:ext>
            </a:extLst>
          </p:cNvPr>
          <p:cNvSpPr>
            <a:spLocks noGrp="1"/>
          </p:cNvSpPr>
          <p:nvPr>
            <p:ph type="title"/>
          </p:nvPr>
        </p:nvSpPr>
        <p:spPr>
          <a:xfrm>
            <a:off x="4421221" y="479493"/>
            <a:ext cx="4094129" cy="1325563"/>
          </a:xfrm>
        </p:spPr>
        <p:txBody>
          <a:bodyPr>
            <a:normAutofit/>
          </a:bodyPr>
          <a:lstStyle/>
          <a:p>
            <a:r>
              <a:rPr lang="en-GB" dirty="0"/>
              <a:t>Challenges: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1E9806F1-29A5-674B-CEB0-87ECC80BBB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49BCA98-8259-340A-1212-33CAD38123BF}"/>
              </a:ext>
            </a:extLst>
          </p:cNvPr>
          <p:cNvSpPr>
            <a:spLocks noGrp="1"/>
          </p:cNvSpPr>
          <p:nvPr>
            <p:ph idx="1"/>
          </p:nvPr>
        </p:nvSpPr>
        <p:spPr>
          <a:xfrm>
            <a:off x="4421221" y="1984443"/>
            <a:ext cx="4094129" cy="4192520"/>
          </a:xfrm>
        </p:spPr>
        <p:txBody>
          <a:bodyPr>
            <a:normAutofit/>
          </a:bodyPr>
          <a:lstStyle/>
          <a:p>
            <a:pPr>
              <a:lnSpc>
                <a:spcPct val="90000"/>
              </a:lnSpc>
            </a:pPr>
            <a:r>
              <a:rPr lang="en-US" sz="2500" b="1" dirty="0"/>
              <a:t>Obesity Prevalence:</a:t>
            </a:r>
            <a:r>
              <a:rPr lang="en-US" sz="2500" dirty="0"/>
              <a:t> Despite these efforts, obesity rates remain high, with over 27% of adults in Wales classified as obese. </a:t>
            </a:r>
          </a:p>
          <a:p>
            <a:pPr>
              <a:lnSpc>
                <a:spcPct val="90000"/>
              </a:lnSpc>
            </a:pPr>
            <a:r>
              <a:rPr lang="en-US" sz="2500" b="1" dirty="0"/>
              <a:t>Health Inequalities:</a:t>
            </a:r>
            <a:r>
              <a:rPr lang="en-US" sz="2500" dirty="0"/>
              <a:t> Disparities persist, with higher obesity rates in areas of socioeconomic deprivation.</a:t>
            </a:r>
            <a:endParaRPr lang="en-GB" sz="2500" dirty="0"/>
          </a:p>
        </p:txBody>
      </p:sp>
    </p:spTree>
    <p:extLst>
      <p:ext uri="{BB962C8B-B14F-4D97-AF65-F5344CB8AC3E}">
        <p14:creationId xmlns:p14="http://schemas.microsoft.com/office/powerpoint/2010/main" val="1892999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F9C671-47A4-D27C-B68F-F130281AD6CA}"/>
              </a:ext>
            </a:extLst>
          </p:cNvPr>
          <p:cNvPicPr>
            <a:picLocks noChangeAspect="1"/>
          </p:cNvPicPr>
          <p:nvPr/>
        </p:nvPicPr>
        <p:blipFill>
          <a:blip r:embed="rId2">
            <a:duotone>
              <a:schemeClr val="bg2">
                <a:shade val="45000"/>
                <a:satMod val="135000"/>
              </a:schemeClr>
              <a:prstClr val="white"/>
            </a:duotone>
          </a:blip>
          <a:srcRect l="6054" r="18947"/>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DE44A-5D95-A788-03D8-FE72F5269A17}"/>
              </a:ext>
            </a:extLst>
          </p:cNvPr>
          <p:cNvSpPr>
            <a:spLocks noGrp="1"/>
          </p:cNvSpPr>
          <p:nvPr>
            <p:ph type="title"/>
          </p:nvPr>
        </p:nvSpPr>
        <p:spPr>
          <a:xfrm>
            <a:off x="628650" y="365125"/>
            <a:ext cx="7886700" cy="1325563"/>
          </a:xfrm>
        </p:spPr>
        <p:txBody>
          <a:bodyPr>
            <a:normAutofit/>
          </a:bodyPr>
          <a:lstStyle/>
          <a:p>
            <a:r>
              <a:rPr lang="en-GB" dirty="0"/>
              <a:t>Key Initiatives:</a:t>
            </a:r>
          </a:p>
        </p:txBody>
      </p:sp>
      <p:graphicFrame>
        <p:nvGraphicFramePr>
          <p:cNvPr id="5" name="Content Placeholder 2">
            <a:extLst>
              <a:ext uri="{FF2B5EF4-FFF2-40B4-BE49-F238E27FC236}">
                <a16:creationId xmlns:a16="http://schemas.microsoft.com/office/drawing/2014/main" id="{7FA2B301-D940-16ED-6721-00A6FCD6B4BF}"/>
              </a:ext>
            </a:extLst>
          </p:cNvPr>
          <p:cNvGraphicFramePr>
            <a:graphicFrameLocks noGrp="1"/>
          </p:cNvGraphicFramePr>
          <p:nvPr>
            <p:ph idx="1"/>
            <p:extLst>
              <p:ext uri="{D42A27DB-BD31-4B8C-83A1-F6EECF244321}">
                <p14:modId xmlns:p14="http://schemas.microsoft.com/office/powerpoint/2010/main" val="88660185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273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E5C27-C181-6718-1EFC-069985229154}"/>
              </a:ext>
            </a:extLst>
          </p:cNvPr>
          <p:cNvSpPr>
            <a:spLocks noGrp="1"/>
          </p:cNvSpPr>
          <p:nvPr>
            <p:ph type="title"/>
          </p:nvPr>
        </p:nvSpPr>
        <p:spPr>
          <a:xfrm>
            <a:off x="515125" y="1153572"/>
            <a:ext cx="2400300" cy="4461163"/>
          </a:xfrm>
        </p:spPr>
        <p:txBody>
          <a:bodyPr>
            <a:normAutofit/>
          </a:bodyPr>
          <a:lstStyle/>
          <a:p>
            <a:r>
              <a:rPr lang="en-GB">
                <a:solidFill>
                  <a:srgbClr val="FFFFFF"/>
                </a:solidFill>
              </a:rPr>
              <a:t>Help Me Quit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46ACCBB-66DF-CFA6-5CC9-9548DEC3DFD1}"/>
              </a:ext>
            </a:extLst>
          </p:cNvPr>
          <p:cNvSpPr>
            <a:spLocks noGrp="1"/>
          </p:cNvSpPr>
          <p:nvPr>
            <p:ph idx="1"/>
          </p:nvPr>
        </p:nvSpPr>
        <p:spPr>
          <a:xfrm>
            <a:off x="3335481" y="591344"/>
            <a:ext cx="5179868" cy="5585619"/>
          </a:xfrm>
        </p:spPr>
        <p:txBody>
          <a:bodyPr anchor="ctr">
            <a:normAutofit/>
          </a:bodyPr>
          <a:lstStyle/>
          <a:p>
            <a:pPr>
              <a:lnSpc>
                <a:spcPct val="90000"/>
              </a:lnSpc>
            </a:pPr>
            <a:r>
              <a:rPr lang="en-US" sz="2500" dirty="0"/>
              <a:t>Help Me Quit" is the national smoking cessation service in Wales, offering free, evidence-based support to individuals seeking to quit smoking. The service provides:</a:t>
            </a:r>
          </a:p>
          <a:p>
            <a:pPr>
              <a:lnSpc>
                <a:spcPct val="90000"/>
              </a:lnSpc>
            </a:pPr>
            <a:r>
              <a:rPr lang="en-US" sz="2500" b="1" dirty="0"/>
              <a:t>Personalized Support:</a:t>
            </a:r>
            <a:r>
              <a:rPr lang="en-US" sz="2500" dirty="0"/>
              <a:t> Tailored advice and support from trained professionals.</a:t>
            </a:r>
          </a:p>
          <a:p>
            <a:pPr>
              <a:lnSpc>
                <a:spcPct val="90000"/>
              </a:lnSpc>
            </a:pPr>
            <a:r>
              <a:rPr lang="en-US" sz="2500" b="1" dirty="0"/>
              <a:t>Free Nicotine Replacement Therapy (NRT):</a:t>
            </a:r>
            <a:r>
              <a:rPr lang="en-US" sz="2500" dirty="0"/>
              <a:t> Access to medications to aid in quitting.</a:t>
            </a:r>
          </a:p>
          <a:p>
            <a:pPr>
              <a:lnSpc>
                <a:spcPct val="90000"/>
              </a:lnSpc>
            </a:pPr>
            <a:r>
              <a:rPr lang="en-GB" sz="2500" b="1" dirty="0"/>
              <a:t>Multiple Access Points:</a:t>
            </a:r>
            <a:r>
              <a:rPr lang="en-GB" sz="2500" dirty="0"/>
              <a:t> Support available via phone, online, and face-to-face sessions.</a:t>
            </a:r>
          </a:p>
        </p:txBody>
      </p:sp>
    </p:spTree>
    <p:extLst>
      <p:ext uri="{BB962C8B-B14F-4D97-AF65-F5344CB8AC3E}">
        <p14:creationId xmlns:p14="http://schemas.microsoft.com/office/powerpoint/2010/main" val="2978567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F51FE2-93CD-742F-F56C-9BA4BD4651D5}"/>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Successes: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1BFBC3-B4A5-55A1-B599-D465EDB5B6C6}"/>
              </a:ext>
            </a:extLst>
          </p:cNvPr>
          <p:cNvSpPr>
            <a:spLocks noGrp="1"/>
          </p:cNvSpPr>
          <p:nvPr>
            <p:ph idx="1"/>
          </p:nvPr>
        </p:nvSpPr>
        <p:spPr>
          <a:xfrm>
            <a:off x="3335481" y="591344"/>
            <a:ext cx="5179868" cy="5585619"/>
          </a:xfrm>
        </p:spPr>
        <p:txBody>
          <a:bodyPr anchor="ctr">
            <a:normAutofit/>
          </a:bodyPr>
          <a:lstStyle/>
          <a:p>
            <a:pPr>
              <a:lnSpc>
                <a:spcPct val="90000"/>
              </a:lnSpc>
            </a:pPr>
            <a:r>
              <a:rPr lang="en-US" sz="2700" b="1" dirty="0"/>
              <a:t>Quit Rates:</a:t>
            </a:r>
            <a:r>
              <a:rPr lang="en-US" sz="2700" dirty="0"/>
              <a:t> Approximately 59% of clients using "Help Me Quit" services successfully quit smoking at four weeks, compared to 35% who attempt to quit unaided.</a:t>
            </a:r>
          </a:p>
          <a:p>
            <a:pPr>
              <a:lnSpc>
                <a:spcPct val="90000"/>
              </a:lnSpc>
            </a:pPr>
            <a:r>
              <a:rPr lang="en-US" sz="2700" b="1" dirty="0"/>
              <a:t>Accessibility:</a:t>
            </a:r>
            <a:r>
              <a:rPr lang="en-US" sz="2700" dirty="0"/>
              <a:t> The service has expanded its reach, including virtual appointments, making it more accessible across Wales.</a:t>
            </a:r>
          </a:p>
          <a:p>
            <a:pPr>
              <a:lnSpc>
                <a:spcPct val="90000"/>
              </a:lnSpc>
            </a:pPr>
            <a:r>
              <a:rPr lang="en-US" sz="2700" b="1" dirty="0"/>
              <a:t>Targeted Support:</a:t>
            </a:r>
            <a:r>
              <a:rPr lang="en-US" sz="2700" dirty="0"/>
              <a:t> Specialist services have been developed for specific groups, such as pregnant women and hospital inpatients.</a:t>
            </a:r>
            <a:endParaRPr lang="en-GB" sz="2700" dirty="0"/>
          </a:p>
        </p:txBody>
      </p:sp>
    </p:spTree>
    <p:extLst>
      <p:ext uri="{BB962C8B-B14F-4D97-AF65-F5344CB8AC3E}">
        <p14:creationId xmlns:p14="http://schemas.microsoft.com/office/powerpoint/2010/main" val="2493178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E320E-474D-E5A4-D70D-FB5C019A26C3}"/>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Challenges: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214D07-8BBA-FB79-92AF-38C4BA0DB5BC}"/>
              </a:ext>
            </a:extLst>
          </p:cNvPr>
          <p:cNvSpPr>
            <a:spLocks noGrp="1"/>
          </p:cNvSpPr>
          <p:nvPr>
            <p:ph idx="1"/>
          </p:nvPr>
        </p:nvSpPr>
        <p:spPr>
          <a:xfrm>
            <a:off x="3335481" y="591344"/>
            <a:ext cx="5179868" cy="5585619"/>
          </a:xfrm>
        </p:spPr>
        <p:txBody>
          <a:bodyPr anchor="ctr">
            <a:normAutofit/>
          </a:bodyPr>
          <a:lstStyle/>
          <a:p>
            <a:pPr>
              <a:lnSpc>
                <a:spcPct val="90000"/>
              </a:lnSpc>
            </a:pPr>
            <a:r>
              <a:rPr lang="en-US" b="1" dirty="0"/>
              <a:t>Relapse Rates:</a:t>
            </a:r>
            <a:r>
              <a:rPr lang="en-US" dirty="0"/>
              <a:t> Maintaining long-term cessation remains a challenge, with many individuals relapsing within a year.</a:t>
            </a:r>
            <a:endParaRPr lang="en-US"/>
          </a:p>
          <a:p>
            <a:pPr>
              <a:lnSpc>
                <a:spcPct val="90000"/>
              </a:lnSpc>
            </a:pPr>
            <a:r>
              <a:rPr lang="en-US" dirty="0"/>
              <a:t>Targeting high risk groups ensuring services effectively reach and support populations with high smoking rates such as those suffering with mental health issues.</a:t>
            </a:r>
            <a:endParaRPr lang="en-GB"/>
          </a:p>
        </p:txBody>
      </p:sp>
    </p:spTree>
    <p:extLst>
      <p:ext uri="{BB962C8B-B14F-4D97-AF65-F5344CB8AC3E}">
        <p14:creationId xmlns:p14="http://schemas.microsoft.com/office/powerpoint/2010/main" val="1022778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01C47-BE90-BD1A-5716-1C312895DCCD}"/>
              </a:ext>
            </a:extLst>
          </p:cNvPr>
          <p:cNvSpPr>
            <a:spLocks noGrp="1"/>
          </p:cNvSpPr>
          <p:nvPr>
            <p:ph type="title"/>
          </p:nvPr>
        </p:nvSpPr>
        <p:spPr>
          <a:xfrm>
            <a:off x="515125" y="591344"/>
            <a:ext cx="2400300" cy="5585619"/>
          </a:xfrm>
        </p:spPr>
        <p:txBody>
          <a:bodyPr>
            <a:normAutofit/>
          </a:bodyPr>
          <a:lstStyle/>
          <a:p>
            <a:r>
              <a:rPr lang="en-GB" sz="2100">
                <a:solidFill>
                  <a:srgbClr val="FFFFFF"/>
                </a:solidFill>
              </a:rPr>
              <a:t>Evaluation and 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298651-5DBD-47ED-CF4F-A44F1C1280B9}"/>
              </a:ext>
            </a:extLst>
          </p:cNvPr>
          <p:cNvSpPr>
            <a:spLocks noGrp="1"/>
          </p:cNvSpPr>
          <p:nvPr>
            <p:ph idx="1"/>
          </p:nvPr>
        </p:nvSpPr>
        <p:spPr>
          <a:xfrm>
            <a:off x="3335481" y="591344"/>
            <a:ext cx="5179868" cy="5585619"/>
          </a:xfrm>
        </p:spPr>
        <p:txBody>
          <a:bodyPr anchor="ctr">
            <a:normAutofit/>
          </a:bodyPr>
          <a:lstStyle/>
          <a:p>
            <a:r>
              <a:rPr lang="en-US" sz="3000" dirty="0"/>
              <a:t>Both the obesity and smoking cessation campaigns in Wales have implemented comprehensive strategies addressing multiple determinants of health. While there have been notable successes, challenges remain in reducing prevalence rates and addressing health inequalities.</a:t>
            </a:r>
            <a:endParaRPr lang="en-GB" sz="3000" dirty="0"/>
          </a:p>
        </p:txBody>
      </p:sp>
    </p:spTree>
    <p:extLst>
      <p:ext uri="{BB962C8B-B14F-4D97-AF65-F5344CB8AC3E}">
        <p14:creationId xmlns:p14="http://schemas.microsoft.com/office/powerpoint/2010/main" val="1627554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D195E-19B7-3452-35E7-86A6428A6D21}"/>
              </a:ext>
            </a:extLst>
          </p:cNvPr>
          <p:cNvSpPr>
            <a:spLocks noGrp="1"/>
          </p:cNvSpPr>
          <p:nvPr>
            <p:ph type="title"/>
          </p:nvPr>
        </p:nvSpPr>
        <p:spPr>
          <a:xfrm>
            <a:off x="3415299" y="548464"/>
            <a:ext cx="5098906" cy="1675623"/>
          </a:xfrm>
        </p:spPr>
        <p:txBody>
          <a:bodyPr anchor="b">
            <a:normAutofit/>
          </a:bodyPr>
          <a:lstStyle/>
          <a:p>
            <a:r>
              <a:rPr lang="en-GB" sz="3500"/>
              <a:t>Recommendations:</a:t>
            </a:r>
          </a:p>
        </p:txBody>
      </p:sp>
      <p:pic>
        <p:nvPicPr>
          <p:cNvPr id="6" name="Picture 5">
            <a:extLst>
              <a:ext uri="{FF2B5EF4-FFF2-40B4-BE49-F238E27FC236}">
                <a16:creationId xmlns:a16="http://schemas.microsoft.com/office/drawing/2014/main" id="{02A0DF84-72A4-7ECF-0556-78F0FDE6D15D}"/>
              </a:ext>
            </a:extLst>
          </p:cNvPr>
          <p:cNvPicPr>
            <a:picLocks noChangeAspect="1"/>
          </p:cNvPicPr>
          <p:nvPr/>
        </p:nvPicPr>
        <p:blipFill>
          <a:blip r:embed="rId2"/>
          <a:srcRect l="20456" r="49025"/>
          <a:stretch/>
        </p:blipFill>
        <p:spPr>
          <a:xfrm>
            <a:off x="20" y="10"/>
            <a:ext cx="3147352" cy="6857990"/>
          </a:xfrm>
          <a:prstGeom prst="rect">
            <a:avLst/>
          </a:prstGeom>
          <a:effectLst/>
        </p:spPr>
      </p:pic>
      <p:graphicFrame>
        <p:nvGraphicFramePr>
          <p:cNvPr id="5" name="Content Placeholder 2">
            <a:extLst>
              <a:ext uri="{FF2B5EF4-FFF2-40B4-BE49-F238E27FC236}">
                <a16:creationId xmlns:a16="http://schemas.microsoft.com/office/drawing/2014/main" id="{23FF4F1E-B7E2-B66C-A954-865D40DFAFBB}"/>
              </a:ext>
            </a:extLst>
          </p:cNvPr>
          <p:cNvGraphicFramePr>
            <a:graphicFrameLocks noGrp="1"/>
          </p:cNvGraphicFramePr>
          <p:nvPr>
            <p:ph idx="1"/>
            <p:extLst>
              <p:ext uri="{D42A27DB-BD31-4B8C-83A1-F6EECF244321}">
                <p14:modId xmlns:p14="http://schemas.microsoft.com/office/powerpoint/2010/main" val="431528531"/>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3052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2FECF-2159-A867-CCD7-6676748A421D}"/>
              </a:ext>
            </a:extLst>
          </p:cNvPr>
          <p:cNvSpPr>
            <a:spLocks noGrp="1"/>
          </p:cNvSpPr>
          <p:nvPr>
            <p:ph type="title"/>
          </p:nvPr>
        </p:nvSpPr>
        <p:spPr>
          <a:xfrm>
            <a:off x="515125" y="1153572"/>
            <a:ext cx="2400300" cy="4461163"/>
          </a:xfrm>
        </p:spPr>
        <p:txBody>
          <a:bodyPr>
            <a:normAutofit/>
          </a:bodyPr>
          <a:lstStyle/>
          <a:p>
            <a:r>
              <a:rPr lang="en-GB" sz="21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C37F49-27D1-8096-51D9-DC2A40AF5F19}"/>
              </a:ext>
            </a:extLst>
          </p:cNvPr>
          <p:cNvSpPr>
            <a:spLocks noGrp="1"/>
          </p:cNvSpPr>
          <p:nvPr>
            <p:ph idx="1"/>
          </p:nvPr>
        </p:nvSpPr>
        <p:spPr>
          <a:xfrm>
            <a:off x="3335481" y="591344"/>
            <a:ext cx="5179868" cy="5585619"/>
          </a:xfrm>
        </p:spPr>
        <p:txBody>
          <a:bodyPr anchor="ctr">
            <a:normAutofit/>
          </a:bodyPr>
          <a:lstStyle/>
          <a:p>
            <a:pPr>
              <a:lnSpc>
                <a:spcPct val="90000"/>
              </a:lnSpc>
            </a:pPr>
            <a:r>
              <a:rPr lang="en-US" sz="2500" b="1" dirty="0"/>
              <a:t>Community Engagement:</a:t>
            </a:r>
            <a:r>
              <a:rPr lang="en-US" sz="2500" dirty="0"/>
              <a:t> Enhance community-based programs that involve local stakeholders to ensure cultural relevance and greater impact.</a:t>
            </a:r>
          </a:p>
          <a:p>
            <a:pPr>
              <a:lnSpc>
                <a:spcPct val="90000"/>
              </a:lnSpc>
            </a:pPr>
            <a:r>
              <a:rPr lang="en-US" sz="2500" b="1" dirty="0"/>
              <a:t>Policy Enforcement:</a:t>
            </a:r>
            <a:r>
              <a:rPr lang="en-US" sz="2500" dirty="0"/>
              <a:t> Strengthen enforcement of existing policies, such as regulations on advertising and the availability of unhealthy products near schools.</a:t>
            </a:r>
          </a:p>
          <a:p>
            <a:pPr>
              <a:lnSpc>
                <a:spcPct val="90000"/>
              </a:lnSpc>
            </a:pPr>
            <a:r>
              <a:rPr lang="en-US" sz="2500" b="1" dirty="0"/>
              <a:t>Data Monitoring:</a:t>
            </a:r>
            <a:r>
              <a:rPr lang="en-US" sz="2500" dirty="0"/>
              <a:t> Implement robust monitoring and evaluation frameworks to assess the effectiveness of interventions and inform future strategies.</a:t>
            </a:r>
            <a:endParaRPr lang="en-GB" sz="2500" dirty="0"/>
          </a:p>
        </p:txBody>
      </p:sp>
    </p:spTree>
    <p:extLst>
      <p:ext uri="{BB962C8B-B14F-4D97-AF65-F5344CB8AC3E}">
        <p14:creationId xmlns:p14="http://schemas.microsoft.com/office/powerpoint/2010/main" val="1388287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75E7F-9E6E-D23E-0041-4DAE208E9279}"/>
              </a:ext>
            </a:extLst>
          </p:cNvPr>
          <p:cNvSpPr>
            <a:spLocks noGrp="1"/>
          </p:cNvSpPr>
          <p:nvPr>
            <p:ph type="title"/>
          </p:nvPr>
        </p:nvSpPr>
        <p:spPr>
          <a:xfrm>
            <a:off x="515125" y="1153572"/>
            <a:ext cx="2400300" cy="4461163"/>
          </a:xfrm>
        </p:spPr>
        <p:txBody>
          <a:bodyPr>
            <a:normAutofit/>
          </a:bodyPr>
          <a:lstStyle/>
          <a:p>
            <a:pPr>
              <a:lnSpc>
                <a:spcPct val="90000"/>
              </a:lnSpc>
            </a:pPr>
            <a:r>
              <a:rPr lang="en-US" sz="3700">
                <a:solidFill>
                  <a:srgbClr val="FFFFFF"/>
                </a:solidFill>
              </a:rPr>
              <a:t>Critique of Health Promotion: Why It Doesn’t Always Work</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F26DA3-CDFF-A739-9C71-470228170B7B}"/>
              </a:ext>
            </a:extLst>
          </p:cNvPr>
          <p:cNvSpPr>
            <a:spLocks noGrp="1"/>
          </p:cNvSpPr>
          <p:nvPr>
            <p:ph idx="1"/>
          </p:nvPr>
        </p:nvSpPr>
        <p:spPr>
          <a:xfrm>
            <a:off x="3335481" y="591344"/>
            <a:ext cx="5179868" cy="5585619"/>
          </a:xfrm>
        </p:spPr>
        <p:txBody>
          <a:bodyPr anchor="ctr">
            <a:normAutofit/>
          </a:bodyPr>
          <a:lstStyle/>
          <a:p>
            <a:pPr>
              <a:lnSpc>
                <a:spcPct val="90000"/>
              </a:lnSpc>
            </a:pPr>
            <a:r>
              <a:rPr lang="en-US" sz="3000" dirty="0"/>
              <a:t>Despite its widespread application, health promotion is not without limitations. </a:t>
            </a:r>
          </a:p>
          <a:p>
            <a:pPr>
              <a:lnSpc>
                <a:spcPct val="90000"/>
              </a:lnSpc>
            </a:pPr>
            <a:r>
              <a:rPr lang="en-US" sz="3000" dirty="0"/>
              <a:t>While the principles are well-intentioned — to empower individuals and communities to improve health — outcomes can be inconsistent, particularly in addressing complex, long-term public health challenges like obesity and smoking.</a:t>
            </a:r>
            <a:endParaRPr lang="en-GB" sz="3000" dirty="0"/>
          </a:p>
        </p:txBody>
      </p:sp>
    </p:spTree>
    <p:extLst>
      <p:ext uri="{BB962C8B-B14F-4D97-AF65-F5344CB8AC3E}">
        <p14:creationId xmlns:p14="http://schemas.microsoft.com/office/powerpoint/2010/main" val="20875732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1486D-1D00-37CF-71CA-187DAA0E6A1F}"/>
              </a:ext>
            </a:extLst>
          </p:cNvPr>
          <p:cNvSpPr>
            <a:spLocks noGrp="1"/>
          </p:cNvSpPr>
          <p:nvPr>
            <p:ph type="title"/>
          </p:nvPr>
        </p:nvSpPr>
        <p:spPr>
          <a:xfrm>
            <a:off x="515125" y="1153572"/>
            <a:ext cx="2400300" cy="4461163"/>
          </a:xfrm>
        </p:spPr>
        <p:txBody>
          <a:bodyPr>
            <a:normAutofit/>
          </a:bodyPr>
          <a:lstStyle/>
          <a:p>
            <a:r>
              <a:rPr lang="en-GB" sz="2800">
                <a:solidFill>
                  <a:srgbClr val="FFFFFF"/>
                </a:solidFill>
              </a:rPr>
              <a:t>Overemphasis on Individual Behaviour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8CAABEA-2467-6005-3189-5C7F59DE1B95}"/>
              </a:ext>
            </a:extLst>
          </p:cNvPr>
          <p:cNvSpPr>
            <a:spLocks noGrp="1"/>
          </p:cNvSpPr>
          <p:nvPr>
            <p:ph idx="1"/>
          </p:nvPr>
        </p:nvSpPr>
        <p:spPr>
          <a:xfrm>
            <a:off x="3335481" y="591344"/>
            <a:ext cx="5179868" cy="5585619"/>
          </a:xfrm>
        </p:spPr>
        <p:txBody>
          <a:bodyPr anchor="ctr">
            <a:normAutofit/>
          </a:bodyPr>
          <a:lstStyle/>
          <a:p>
            <a:r>
              <a:rPr lang="en-US" dirty="0"/>
              <a:t>Many traditional health promotion campaigns (especially in early phases) rely heavily on </a:t>
            </a:r>
            <a:r>
              <a:rPr lang="en-US" b="1" dirty="0"/>
              <a:t>individual-level change</a:t>
            </a:r>
            <a:r>
              <a:rPr lang="en-US" dirty="0"/>
              <a:t>, assuming that once people are given knowledge or advice, they will automatically make healthier choices.</a:t>
            </a:r>
            <a:endParaRPr lang="en-GB" dirty="0"/>
          </a:p>
        </p:txBody>
      </p:sp>
    </p:spTree>
    <p:extLst>
      <p:ext uri="{BB962C8B-B14F-4D97-AF65-F5344CB8AC3E}">
        <p14:creationId xmlns:p14="http://schemas.microsoft.com/office/powerpoint/2010/main" val="3682669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6F07-661C-5067-54E5-1505CD731380}"/>
              </a:ext>
            </a:extLst>
          </p:cNvPr>
          <p:cNvSpPr>
            <a:spLocks noGrp="1"/>
          </p:cNvSpPr>
          <p:nvPr>
            <p:ph type="title"/>
          </p:nvPr>
        </p:nvSpPr>
        <p:spPr>
          <a:xfrm>
            <a:off x="515125" y="591344"/>
            <a:ext cx="2400300" cy="5585619"/>
          </a:xfrm>
        </p:spPr>
        <p:txBody>
          <a:bodyPr>
            <a:normAutofit/>
          </a:bodyPr>
          <a:lstStyle/>
          <a:p>
            <a:r>
              <a:rPr lang="en-US" dirty="0" err="1">
                <a:solidFill>
                  <a:srgbClr val="FFFFFF"/>
                </a:solidFill>
              </a:rPr>
              <a:t>Critque</a:t>
            </a:r>
            <a:r>
              <a:rPr lang="en-US" dirty="0">
                <a:solidFill>
                  <a:srgbClr val="FFFFFF"/>
                </a:solidFill>
              </a:rPr>
              <a:t> of health models</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8BDEF5-B6F1-4F61-8A5E-31EA33A52182}"/>
              </a:ext>
            </a:extLst>
          </p:cNvPr>
          <p:cNvSpPr>
            <a:spLocks noGrp="1"/>
          </p:cNvSpPr>
          <p:nvPr>
            <p:ph idx="1"/>
          </p:nvPr>
        </p:nvSpPr>
        <p:spPr>
          <a:xfrm>
            <a:off x="3335481" y="591344"/>
            <a:ext cx="5179868" cy="5585619"/>
          </a:xfrm>
        </p:spPr>
        <p:txBody>
          <a:bodyPr anchor="ctr">
            <a:normAutofit/>
          </a:bodyPr>
          <a:lstStyle/>
          <a:p>
            <a:pPr>
              <a:lnSpc>
                <a:spcPct val="90000"/>
              </a:lnSpc>
            </a:pPr>
            <a:r>
              <a:rPr lang="en-US" dirty="0"/>
              <a:t>The </a:t>
            </a:r>
            <a:r>
              <a:rPr lang="en-US" b="1" dirty="0"/>
              <a:t>Health Belief Model</a:t>
            </a:r>
            <a:r>
              <a:rPr lang="en-US" dirty="0"/>
              <a:t> and </a:t>
            </a:r>
            <a:r>
              <a:rPr lang="en-US" b="1" dirty="0"/>
              <a:t>Transtheoretical Model</a:t>
            </a:r>
            <a:r>
              <a:rPr lang="en-US" dirty="0"/>
              <a:t> both focus on individual decision-making, but do not fully account for </a:t>
            </a:r>
            <a:r>
              <a:rPr lang="en-US" b="1" dirty="0"/>
              <a:t>social determinants of health</a:t>
            </a:r>
            <a:r>
              <a:rPr lang="en-US" dirty="0"/>
              <a:t> like poverty, education, or housing. This can lead to victim-blaming — implying that poor health is due to personal failure rather than systemic barriers.</a:t>
            </a:r>
            <a:endParaRPr lang="en-GB"/>
          </a:p>
        </p:txBody>
      </p:sp>
    </p:spTree>
    <p:extLst>
      <p:ext uri="{BB962C8B-B14F-4D97-AF65-F5344CB8AC3E}">
        <p14:creationId xmlns:p14="http://schemas.microsoft.com/office/powerpoint/2010/main" val="2614533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C722F30-FE23-8479-FCC8-E80E053639DF}"/>
              </a:ext>
            </a:extLst>
          </p:cNvPr>
          <p:cNvSpPr>
            <a:spLocks noGrp="1"/>
          </p:cNvSpPr>
          <p:nvPr>
            <p:ph idx="4294967295"/>
          </p:nvPr>
        </p:nvSpPr>
        <p:spPr>
          <a:xfrm>
            <a:off x="3335481" y="591344"/>
            <a:ext cx="5179868" cy="5585619"/>
          </a:xfrm>
        </p:spPr>
        <p:txBody>
          <a:bodyPr vert="horz" lIns="91440" tIns="45720" rIns="91440" bIns="45720" rtlCol="0" anchor="ctr">
            <a:normAutofit/>
          </a:bodyPr>
          <a:lstStyle/>
          <a:p>
            <a:pPr indent="-228600" defTabSz="914400">
              <a:lnSpc>
                <a:spcPct val="90000"/>
              </a:lnSpc>
              <a:buFont typeface="Arial" panose="020B0604020202020204" pitchFamily="34" charset="0"/>
              <a:buChar char="•"/>
            </a:pPr>
            <a:r>
              <a:rPr lang="en-US" dirty="0"/>
              <a:t>Guttman and Salmon (2004) argue that over-reliance on </a:t>
            </a:r>
            <a:r>
              <a:rPr lang="en-US" dirty="0" err="1"/>
              <a:t>behaviourist</a:t>
            </a:r>
            <a:r>
              <a:rPr lang="en-US" dirty="0"/>
              <a:t> models risks ignoring structural inequities and power imbalances in public health.</a:t>
            </a:r>
          </a:p>
        </p:txBody>
      </p:sp>
    </p:spTree>
    <p:extLst>
      <p:ext uri="{BB962C8B-B14F-4D97-AF65-F5344CB8AC3E}">
        <p14:creationId xmlns:p14="http://schemas.microsoft.com/office/powerpoint/2010/main" val="3578033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C73C5-96D0-17C4-5C13-0161FD8AB178}"/>
              </a:ext>
            </a:extLst>
          </p:cNvPr>
          <p:cNvSpPr>
            <a:spLocks noGrp="1"/>
          </p:cNvSpPr>
          <p:nvPr>
            <p:ph type="title"/>
          </p:nvPr>
        </p:nvSpPr>
        <p:spPr>
          <a:xfrm>
            <a:off x="515125" y="1153572"/>
            <a:ext cx="2400300" cy="4461163"/>
          </a:xfrm>
        </p:spPr>
        <p:txBody>
          <a:bodyPr>
            <a:normAutofit/>
          </a:bodyPr>
          <a:lstStyle/>
          <a:p>
            <a:pPr>
              <a:lnSpc>
                <a:spcPct val="90000"/>
              </a:lnSpc>
            </a:pPr>
            <a:r>
              <a:rPr lang="en-US" sz="3700">
                <a:solidFill>
                  <a:srgbClr val="FFFFFF"/>
                </a:solidFill>
              </a:rPr>
              <a:t>Weak Integration of Structural and Policy-Level Action</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B6A62A-D87A-478D-736A-7C62E80F1A1E}"/>
              </a:ext>
            </a:extLst>
          </p:cNvPr>
          <p:cNvSpPr>
            <a:spLocks noGrp="1"/>
          </p:cNvSpPr>
          <p:nvPr>
            <p:ph idx="1"/>
          </p:nvPr>
        </p:nvSpPr>
        <p:spPr>
          <a:xfrm>
            <a:off x="3335481" y="591344"/>
            <a:ext cx="5179868" cy="5585619"/>
          </a:xfrm>
        </p:spPr>
        <p:txBody>
          <a:bodyPr anchor="ctr">
            <a:normAutofit/>
          </a:bodyPr>
          <a:lstStyle/>
          <a:p>
            <a:r>
              <a:rPr lang="en-US" dirty="0"/>
              <a:t>While frameworks like the </a:t>
            </a:r>
            <a:r>
              <a:rPr lang="en-US" b="1" dirty="0"/>
              <a:t>Ecological Model</a:t>
            </a:r>
            <a:r>
              <a:rPr lang="en-US" dirty="0"/>
              <a:t> advocate for multi-level interventions (individual, community, policy), in practice, many health promotion campaigns fail to move beyond awareness and education.</a:t>
            </a:r>
            <a:endParaRPr lang="en-GB" dirty="0"/>
          </a:p>
        </p:txBody>
      </p:sp>
    </p:spTree>
    <p:extLst>
      <p:ext uri="{BB962C8B-B14F-4D97-AF65-F5344CB8AC3E}">
        <p14:creationId xmlns:p14="http://schemas.microsoft.com/office/powerpoint/2010/main" val="1310367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26AAA-A3F6-B4C6-25E7-83AD032946A2}"/>
              </a:ext>
            </a:extLst>
          </p:cNvPr>
          <p:cNvSpPr>
            <a:spLocks noGrp="1"/>
          </p:cNvSpPr>
          <p:nvPr>
            <p:ph type="title"/>
          </p:nvPr>
        </p:nvSpPr>
        <p:spPr>
          <a:xfrm>
            <a:off x="515125" y="1153572"/>
            <a:ext cx="2400300" cy="4461163"/>
          </a:xfrm>
        </p:spPr>
        <p:txBody>
          <a:bodyPr>
            <a:normAutofit/>
          </a:bodyPr>
          <a:lstStyle/>
          <a:p>
            <a:r>
              <a:rPr lang="en-GB">
                <a:solidFill>
                  <a:srgbClr val="FFFFFF"/>
                </a:solidFill>
              </a:rPr>
              <a:t>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73CD05-BFE9-9436-EA35-77D3CBE38F92}"/>
              </a:ext>
            </a:extLst>
          </p:cNvPr>
          <p:cNvSpPr>
            <a:spLocks noGrp="1"/>
          </p:cNvSpPr>
          <p:nvPr>
            <p:ph idx="1"/>
          </p:nvPr>
        </p:nvSpPr>
        <p:spPr>
          <a:xfrm>
            <a:off x="3335481" y="591344"/>
            <a:ext cx="5179868" cy="5585619"/>
          </a:xfrm>
        </p:spPr>
        <p:txBody>
          <a:bodyPr anchor="ctr">
            <a:normAutofit/>
          </a:bodyPr>
          <a:lstStyle/>
          <a:p>
            <a:r>
              <a:rPr lang="en-US" dirty="0"/>
              <a:t>Healthy Weight: Healthy Wales makes policy recommendations but has been slow to mandate </a:t>
            </a:r>
            <a:r>
              <a:rPr lang="en-US" b="1" dirty="0"/>
              <a:t>regulatory changes</a:t>
            </a:r>
            <a:r>
              <a:rPr lang="en-US" dirty="0"/>
              <a:t> like junk food advertising restrictions or urban planning laws that reduce car dependence and promote active living.</a:t>
            </a:r>
            <a:endParaRPr lang="en-GB" dirty="0"/>
          </a:p>
        </p:txBody>
      </p:sp>
    </p:spTree>
    <p:extLst>
      <p:ext uri="{BB962C8B-B14F-4D97-AF65-F5344CB8AC3E}">
        <p14:creationId xmlns:p14="http://schemas.microsoft.com/office/powerpoint/2010/main" val="11149183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3A438-F415-A54F-FEF5-643E5DF96733}"/>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Theoretical gap: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9955861-C4DD-965A-D581-FB6DAF9DD2FC}"/>
              </a:ext>
            </a:extLst>
          </p:cNvPr>
          <p:cNvSpPr>
            <a:spLocks noGrp="1"/>
          </p:cNvSpPr>
          <p:nvPr>
            <p:ph idx="1"/>
          </p:nvPr>
        </p:nvSpPr>
        <p:spPr>
          <a:xfrm>
            <a:off x="3335481" y="591344"/>
            <a:ext cx="5179868" cy="5585619"/>
          </a:xfrm>
        </p:spPr>
        <p:txBody>
          <a:bodyPr anchor="ctr">
            <a:normAutofit/>
          </a:bodyPr>
          <a:lstStyle/>
          <a:p>
            <a:r>
              <a:rPr lang="en-US" b="1" dirty="0"/>
              <a:t>Social Cognitive Theory</a:t>
            </a:r>
            <a:r>
              <a:rPr lang="en-US" dirty="0"/>
              <a:t> highlights the influence of environment, but health promotion often lacks robust investment in environmental design (e.g., safe walking routes, </a:t>
            </a:r>
            <a:r>
              <a:rPr lang="en-US" dirty="0" err="1"/>
              <a:t>subsidised</a:t>
            </a:r>
            <a:r>
              <a:rPr lang="en-US" dirty="0"/>
              <a:t> healthy food).</a:t>
            </a:r>
            <a:endParaRPr lang="en-GB" dirty="0"/>
          </a:p>
        </p:txBody>
      </p:sp>
    </p:spTree>
    <p:extLst>
      <p:ext uri="{BB962C8B-B14F-4D97-AF65-F5344CB8AC3E}">
        <p14:creationId xmlns:p14="http://schemas.microsoft.com/office/powerpoint/2010/main" val="4306681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34D72-B8A5-B97E-1086-5E984E486D3A}"/>
              </a:ext>
            </a:extLst>
          </p:cNvPr>
          <p:cNvSpPr>
            <a:spLocks noGrp="1"/>
          </p:cNvSpPr>
          <p:nvPr>
            <p:ph type="title"/>
          </p:nvPr>
        </p:nvSpPr>
        <p:spPr>
          <a:xfrm>
            <a:off x="515125" y="591344"/>
            <a:ext cx="2400300" cy="5585619"/>
          </a:xfrm>
        </p:spPr>
        <p:txBody>
          <a:bodyPr>
            <a:normAutofit/>
          </a:bodyPr>
          <a:lstStyle/>
          <a:p>
            <a:r>
              <a:rPr lang="en-US" sz="3700">
                <a:solidFill>
                  <a:srgbClr val="FFFFFF"/>
                </a:solidFill>
              </a:rPr>
              <a:t>Cultural and Contextual Blind Spots</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300EA-74CD-0827-F771-66FBF59E6E45}"/>
              </a:ext>
            </a:extLst>
          </p:cNvPr>
          <p:cNvSpPr>
            <a:spLocks noGrp="1"/>
          </p:cNvSpPr>
          <p:nvPr>
            <p:ph idx="1"/>
          </p:nvPr>
        </p:nvSpPr>
        <p:spPr>
          <a:xfrm>
            <a:off x="3335481" y="591344"/>
            <a:ext cx="5179868" cy="5585619"/>
          </a:xfrm>
        </p:spPr>
        <p:txBody>
          <a:bodyPr anchor="ctr">
            <a:normAutofit/>
          </a:bodyPr>
          <a:lstStyle/>
          <a:p>
            <a:r>
              <a:rPr lang="en-US" dirty="0"/>
              <a:t>Campaigns are sometimes designed using a </a:t>
            </a:r>
            <a:r>
              <a:rPr lang="en-US" b="1" dirty="0"/>
              <a:t>‘one-size-fits-all’</a:t>
            </a:r>
            <a:r>
              <a:rPr lang="en-US" dirty="0"/>
              <a:t> model, overlooking cultural, linguistic, and socio-economic differences that shape how people perceive health messages.</a:t>
            </a:r>
            <a:endParaRPr lang="en-GB" dirty="0"/>
          </a:p>
        </p:txBody>
      </p:sp>
    </p:spTree>
    <p:extLst>
      <p:ext uri="{BB962C8B-B14F-4D97-AF65-F5344CB8AC3E}">
        <p14:creationId xmlns:p14="http://schemas.microsoft.com/office/powerpoint/2010/main" val="20457637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B70E5-A37F-4201-4FAE-E9379055CC83}"/>
              </a:ext>
            </a:extLst>
          </p:cNvPr>
          <p:cNvSpPr>
            <a:spLocks noGrp="1"/>
          </p:cNvSpPr>
          <p:nvPr>
            <p:ph type="title"/>
          </p:nvPr>
        </p:nvSpPr>
        <p:spPr>
          <a:xfrm>
            <a:off x="515125" y="591344"/>
            <a:ext cx="2400300" cy="5585619"/>
          </a:xfrm>
        </p:spPr>
        <p:txBody>
          <a:bodyPr>
            <a:normAutofit/>
          </a:bodyPr>
          <a:lstStyle/>
          <a:p>
            <a:r>
              <a:rPr lang="en-GB">
                <a:solidFill>
                  <a:srgbClr val="FFFFFF"/>
                </a:solidFill>
              </a:rPr>
              <a:t>Theory insight: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68E41C-E4DC-2F7B-8046-EC0ED01EBB4D}"/>
              </a:ext>
            </a:extLst>
          </p:cNvPr>
          <p:cNvSpPr>
            <a:spLocks noGrp="1"/>
          </p:cNvSpPr>
          <p:nvPr>
            <p:ph idx="1"/>
          </p:nvPr>
        </p:nvSpPr>
        <p:spPr>
          <a:xfrm>
            <a:off x="3335481" y="591344"/>
            <a:ext cx="5179868" cy="5585619"/>
          </a:xfrm>
        </p:spPr>
        <p:txBody>
          <a:bodyPr anchor="ctr">
            <a:normAutofit/>
          </a:bodyPr>
          <a:lstStyle/>
          <a:p>
            <a:r>
              <a:rPr lang="en-US" b="1" dirty="0"/>
              <a:t>Pender’s Health Promotion Model</a:t>
            </a:r>
            <a:r>
              <a:rPr lang="en-US" dirty="0"/>
              <a:t> encourages tailoring based on personal experience and perceived barriers — but many mass media campaigns (e.g., Change4Life) are still rooted in dominant cultural norms.</a:t>
            </a:r>
            <a:endParaRPr lang="en-GB" dirty="0"/>
          </a:p>
        </p:txBody>
      </p:sp>
    </p:spTree>
    <p:extLst>
      <p:ext uri="{BB962C8B-B14F-4D97-AF65-F5344CB8AC3E}">
        <p14:creationId xmlns:p14="http://schemas.microsoft.com/office/powerpoint/2010/main" val="892686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C5C4720C-CAEA-0741-752B-5558C15BD04A}"/>
              </a:ext>
            </a:extLst>
          </p:cNvPr>
          <p:cNvSpPr txBox="1"/>
          <p:nvPr/>
        </p:nvSpPr>
        <p:spPr>
          <a:xfrm>
            <a:off x="3335481" y="591344"/>
            <a:ext cx="5179868" cy="558561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3600" dirty="0" err="1"/>
              <a:t>Nutbeam</a:t>
            </a:r>
            <a:r>
              <a:rPr lang="en-US" sz="3600" dirty="0"/>
              <a:t> (2000) noted that without addressing </a:t>
            </a:r>
            <a:r>
              <a:rPr lang="en-US" sz="3600" b="1" dirty="0"/>
              <a:t>health literacy</a:t>
            </a:r>
            <a:r>
              <a:rPr lang="en-US" sz="3600" dirty="0"/>
              <a:t> and cultural context, interventions risk widening inequalities.</a:t>
            </a:r>
          </a:p>
        </p:txBody>
      </p:sp>
    </p:spTree>
    <p:extLst>
      <p:ext uri="{BB962C8B-B14F-4D97-AF65-F5344CB8AC3E}">
        <p14:creationId xmlns:p14="http://schemas.microsoft.com/office/powerpoint/2010/main" val="17813619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29C01-6DF5-1E6F-669C-F1CB8CBFB379}"/>
              </a:ext>
            </a:extLst>
          </p:cNvPr>
          <p:cNvSpPr>
            <a:spLocks noGrp="1"/>
          </p:cNvSpPr>
          <p:nvPr>
            <p:ph type="title"/>
          </p:nvPr>
        </p:nvSpPr>
        <p:spPr>
          <a:xfrm>
            <a:off x="515125" y="1153572"/>
            <a:ext cx="2400300" cy="4461163"/>
          </a:xfrm>
        </p:spPr>
        <p:txBody>
          <a:bodyPr>
            <a:normAutofit/>
          </a:bodyPr>
          <a:lstStyle/>
          <a:p>
            <a:r>
              <a:rPr lang="en-US" sz="4100">
                <a:solidFill>
                  <a:srgbClr val="FFFFFF"/>
                </a:solidFill>
              </a:rPr>
              <a:t>Behaviour Change is Non-Linear and Complex</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E146C7-947C-C35B-1F0F-7F5FDEA17F4F}"/>
              </a:ext>
            </a:extLst>
          </p:cNvPr>
          <p:cNvSpPr>
            <a:spLocks noGrp="1"/>
          </p:cNvSpPr>
          <p:nvPr>
            <p:ph idx="1"/>
          </p:nvPr>
        </p:nvSpPr>
        <p:spPr>
          <a:xfrm>
            <a:off x="3335481" y="591344"/>
            <a:ext cx="5179868" cy="5585619"/>
          </a:xfrm>
        </p:spPr>
        <p:txBody>
          <a:bodyPr anchor="ctr">
            <a:normAutofit/>
          </a:bodyPr>
          <a:lstStyle/>
          <a:p>
            <a:r>
              <a:rPr lang="en-US" dirty="0"/>
              <a:t>Health promotion often assumes linear progression — particularly through models like the </a:t>
            </a:r>
            <a:r>
              <a:rPr lang="en-US" b="1" dirty="0"/>
              <a:t>Stages of Change</a:t>
            </a:r>
            <a:r>
              <a:rPr lang="en-US" dirty="0"/>
              <a:t>. However, relapse and regression are natural parts of </a:t>
            </a:r>
            <a:r>
              <a:rPr lang="en-US" dirty="0" err="1"/>
              <a:t>behaviour</a:t>
            </a:r>
            <a:r>
              <a:rPr lang="en-US" dirty="0"/>
              <a:t> change that require long-term support.</a:t>
            </a:r>
            <a:endParaRPr lang="en-GB" dirty="0"/>
          </a:p>
        </p:txBody>
      </p:sp>
    </p:spTree>
    <p:extLst>
      <p:ext uri="{BB962C8B-B14F-4D97-AF65-F5344CB8AC3E}">
        <p14:creationId xmlns:p14="http://schemas.microsoft.com/office/powerpoint/2010/main" val="950903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540FA-8C37-1C09-A9A9-AF2DAD632C52}"/>
              </a:ext>
            </a:extLst>
          </p:cNvPr>
          <p:cNvSpPr>
            <a:spLocks noGrp="1"/>
          </p:cNvSpPr>
          <p:nvPr>
            <p:ph type="title"/>
          </p:nvPr>
        </p:nvSpPr>
        <p:spPr>
          <a:xfrm>
            <a:off x="515125" y="591344"/>
            <a:ext cx="2400300" cy="5585619"/>
          </a:xfrm>
        </p:spPr>
        <p:txBody>
          <a:bodyPr>
            <a:normAutofit/>
          </a:bodyPr>
          <a:lstStyle/>
          <a:p>
            <a:r>
              <a:rPr lang="en-GB">
                <a:solidFill>
                  <a:srgbClr val="FFFFFF"/>
                </a:solidFill>
              </a:rPr>
              <a:t>Reality: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D8782B-7916-4BFA-E6EB-E259BF1F4634}"/>
              </a:ext>
            </a:extLst>
          </p:cNvPr>
          <p:cNvSpPr>
            <a:spLocks noGrp="1"/>
          </p:cNvSpPr>
          <p:nvPr>
            <p:ph idx="1"/>
          </p:nvPr>
        </p:nvSpPr>
        <p:spPr>
          <a:xfrm>
            <a:off x="3335481" y="591344"/>
            <a:ext cx="5179868" cy="5585619"/>
          </a:xfrm>
        </p:spPr>
        <p:txBody>
          <a:bodyPr anchor="ctr">
            <a:normAutofit/>
          </a:bodyPr>
          <a:lstStyle/>
          <a:p>
            <a:r>
              <a:rPr lang="en-US" dirty="0"/>
              <a:t>Smokers may cycle through quit attempts multiple times before success. Obesity is influenced by psychological, hormonal, social and economic factors — not just knowledge or willpower.</a:t>
            </a:r>
            <a:endParaRPr lang="en-GB" dirty="0"/>
          </a:p>
        </p:txBody>
      </p:sp>
    </p:spTree>
    <p:extLst>
      <p:ext uri="{BB962C8B-B14F-4D97-AF65-F5344CB8AC3E}">
        <p14:creationId xmlns:p14="http://schemas.microsoft.com/office/powerpoint/2010/main" val="207268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9BA80-2AD2-69CD-6389-F1FDEA67DC59}"/>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Limitation: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2CE0EA-E905-F278-1967-A08B5853418C}"/>
              </a:ext>
            </a:extLst>
          </p:cNvPr>
          <p:cNvSpPr>
            <a:spLocks noGrp="1"/>
          </p:cNvSpPr>
          <p:nvPr>
            <p:ph idx="1"/>
          </p:nvPr>
        </p:nvSpPr>
        <p:spPr>
          <a:xfrm>
            <a:off x="3335481" y="591344"/>
            <a:ext cx="5179868" cy="5585619"/>
          </a:xfrm>
        </p:spPr>
        <p:txBody>
          <a:bodyPr anchor="ctr">
            <a:normAutofit/>
          </a:bodyPr>
          <a:lstStyle/>
          <a:p>
            <a:r>
              <a:rPr lang="en-US" dirty="0"/>
              <a:t>Health promotion rarely funds interventions long enough to support sustained change. Evaluation periods are often too short.</a:t>
            </a:r>
            <a:endParaRPr lang="en-GB" dirty="0"/>
          </a:p>
        </p:txBody>
      </p:sp>
    </p:spTree>
    <p:extLst>
      <p:ext uri="{BB962C8B-B14F-4D97-AF65-F5344CB8AC3E}">
        <p14:creationId xmlns:p14="http://schemas.microsoft.com/office/powerpoint/2010/main" val="37888501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9BE59-0D95-A097-4C27-85C08EAA2B6E}"/>
              </a:ext>
            </a:extLst>
          </p:cNvPr>
          <p:cNvSpPr>
            <a:spLocks noGrp="1"/>
          </p:cNvSpPr>
          <p:nvPr>
            <p:ph type="title"/>
          </p:nvPr>
        </p:nvSpPr>
        <p:spPr>
          <a:xfrm>
            <a:off x="515125" y="1153572"/>
            <a:ext cx="2400300" cy="4461163"/>
          </a:xfrm>
        </p:spPr>
        <p:txBody>
          <a:bodyPr>
            <a:normAutofit/>
          </a:bodyPr>
          <a:lstStyle/>
          <a:p>
            <a:r>
              <a:rPr lang="en-GB" sz="4100">
                <a:solidFill>
                  <a:srgbClr val="FFFFFF"/>
                </a:solidFill>
              </a:rPr>
              <a:t>Evaluation and Evidence Gaps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E8C361-93BD-1139-F9CE-DF1D51E2AC94}"/>
              </a:ext>
            </a:extLst>
          </p:cNvPr>
          <p:cNvSpPr>
            <a:spLocks noGrp="1"/>
          </p:cNvSpPr>
          <p:nvPr>
            <p:ph idx="1"/>
          </p:nvPr>
        </p:nvSpPr>
        <p:spPr>
          <a:xfrm>
            <a:off x="3335481" y="591344"/>
            <a:ext cx="5179868" cy="5585619"/>
          </a:xfrm>
        </p:spPr>
        <p:txBody>
          <a:bodyPr anchor="ctr">
            <a:normAutofit/>
          </a:bodyPr>
          <a:lstStyle/>
          <a:p>
            <a:pPr>
              <a:lnSpc>
                <a:spcPct val="90000"/>
              </a:lnSpc>
            </a:pPr>
            <a:r>
              <a:rPr lang="en-US" sz="3000" dirty="0"/>
              <a:t>Many health promotion initiatives struggle to measure long-term outcomes or provide robust evidence of causality.</a:t>
            </a:r>
          </a:p>
          <a:p>
            <a:pPr>
              <a:lnSpc>
                <a:spcPct val="90000"/>
              </a:lnSpc>
            </a:pPr>
            <a:r>
              <a:rPr lang="en-US" sz="3000" dirty="0"/>
              <a:t>Programs are often evaluated on short-term outputs (e.g. number of leaflets distributed, website hits), rather than long-term outcomes (e.g. changes in community norms, sustained weight loss).</a:t>
            </a:r>
            <a:endParaRPr lang="en-GB" sz="3000" dirty="0"/>
          </a:p>
        </p:txBody>
      </p:sp>
    </p:spTree>
    <p:extLst>
      <p:ext uri="{BB962C8B-B14F-4D97-AF65-F5344CB8AC3E}">
        <p14:creationId xmlns:p14="http://schemas.microsoft.com/office/powerpoint/2010/main" val="24111497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E3A65-118C-90C2-9E71-F71B23CEFD09}"/>
              </a:ext>
            </a:extLst>
          </p:cNvPr>
          <p:cNvSpPr>
            <a:spLocks noGrp="1"/>
          </p:cNvSpPr>
          <p:nvPr>
            <p:ph type="title"/>
          </p:nvPr>
        </p:nvSpPr>
        <p:spPr>
          <a:xfrm>
            <a:off x="515125" y="1153572"/>
            <a:ext cx="2400300" cy="4461163"/>
          </a:xfrm>
        </p:spPr>
        <p:txBody>
          <a:bodyPr>
            <a:normAutofit/>
          </a:bodyPr>
          <a:lstStyle/>
          <a:p>
            <a:r>
              <a:rPr lang="en-GB" sz="3400">
                <a:solidFill>
                  <a:srgbClr val="FFFFFF"/>
                </a:solidFill>
              </a:rPr>
              <a:t>Theory-Practice Disconnect: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284019F-6C63-05E2-F231-C2F870D102B4}"/>
              </a:ext>
            </a:extLst>
          </p:cNvPr>
          <p:cNvSpPr>
            <a:spLocks noGrp="1"/>
          </p:cNvSpPr>
          <p:nvPr>
            <p:ph idx="1"/>
          </p:nvPr>
        </p:nvSpPr>
        <p:spPr>
          <a:xfrm>
            <a:off x="3335481" y="591344"/>
            <a:ext cx="5179868" cy="5585619"/>
          </a:xfrm>
        </p:spPr>
        <p:txBody>
          <a:bodyPr anchor="ctr">
            <a:normAutofit/>
          </a:bodyPr>
          <a:lstStyle/>
          <a:p>
            <a:r>
              <a:rPr lang="en-US" dirty="0"/>
              <a:t>Theory supports whole-systems approaches (Swinburn et al., 2019), but funding and political will often </a:t>
            </a:r>
            <a:r>
              <a:rPr lang="en-US" dirty="0" err="1"/>
              <a:t>prioritise</a:t>
            </a:r>
            <a:r>
              <a:rPr lang="en-US" dirty="0"/>
              <a:t> short-term, individual-focused wins.</a:t>
            </a:r>
            <a:endParaRPr lang="en-GB" dirty="0"/>
          </a:p>
        </p:txBody>
      </p:sp>
    </p:spTree>
    <p:extLst>
      <p:ext uri="{BB962C8B-B14F-4D97-AF65-F5344CB8AC3E}">
        <p14:creationId xmlns:p14="http://schemas.microsoft.com/office/powerpoint/2010/main" val="3260592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573FC-414C-D973-0254-770395648700}"/>
              </a:ext>
            </a:extLst>
          </p:cNvPr>
          <p:cNvSpPr>
            <a:spLocks noGrp="1"/>
          </p:cNvSpPr>
          <p:nvPr>
            <p:ph type="title"/>
          </p:nvPr>
        </p:nvSpPr>
        <p:spPr>
          <a:xfrm>
            <a:off x="515125" y="591344"/>
            <a:ext cx="2400300" cy="5585619"/>
          </a:xfrm>
        </p:spPr>
        <p:txBody>
          <a:bodyPr>
            <a:normAutofit/>
          </a:bodyPr>
          <a:lstStyle/>
          <a:p>
            <a:r>
              <a:rPr lang="en-US" sz="2100" b="1">
                <a:solidFill>
                  <a:srgbClr val="FFFFFF"/>
                </a:solidFill>
              </a:rPr>
              <a:t>Recommendations from Theory and Practice</a:t>
            </a:r>
            <a:endParaRPr lang="en-GB" sz="2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Content Placeholder 2">
            <a:extLst>
              <a:ext uri="{FF2B5EF4-FFF2-40B4-BE49-F238E27FC236}">
                <a16:creationId xmlns:a16="http://schemas.microsoft.com/office/drawing/2014/main" id="{9DC823D2-3438-BDFF-5E87-7D4AC2AABBC5}"/>
              </a:ext>
            </a:extLst>
          </p:cNvPr>
          <p:cNvSpPr>
            <a:spLocks noGrp="1"/>
          </p:cNvSpPr>
          <p:nvPr>
            <p:ph idx="1"/>
          </p:nvPr>
        </p:nvSpPr>
        <p:spPr>
          <a:xfrm>
            <a:off x="3335481" y="591344"/>
            <a:ext cx="5179868" cy="5585619"/>
          </a:xfrm>
        </p:spPr>
        <p:txBody>
          <a:bodyPr anchor="ctr">
            <a:normAutofit/>
          </a:bodyPr>
          <a:lstStyle/>
          <a:p>
            <a:r>
              <a:rPr lang="en-US" sz="3000" b="1"/>
              <a:t>Adopt Whole-Systems Thinking</a:t>
            </a:r>
            <a:br>
              <a:rPr lang="en-US" sz="3000"/>
            </a:br>
            <a:r>
              <a:rPr lang="en-US" sz="3000"/>
              <a:t>(Ecological Model, Foresight Report): Interventions must include housing, transport, education, employment.</a:t>
            </a:r>
          </a:p>
          <a:p>
            <a:r>
              <a:rPr lang="en-US" sz="3000" b="1"/>
              <a:t> </a:t>
            </a:r>
            <a:r>
              <a:rPr lang="en-US" sz="3000" b="1" err="1"/>
              <a:t>Prioritise</a:t>
            </a:r>
            <a:r>
              <a:rPr lang="en-US" sz="3000" b="1"/>
              <a:t> Equity and Participation</a:t>
            </a:r>
            <a:br>
              <a:rPr lang="en-US" sz="3000"/>
            </a:br>
            <a:r>
              <a:rPr lang="en-US" sz="3000"/>
              <a:t>Co-design with communities. Follow Pender’s model to understand lived experience.</a:t>
            </a:r>
            <a:endParaRPr lang="en-GB" sz="3000"/>
          </a:p>
        </p:txBody>
      </p:sp>
    </p:spTree>
    <p:extLst>
      <p:ext uri="{BB962C8B-B14F-4D97-AF65-F5344CB8AC3E}">
        <p14:creationId xmlns:p14="http://schemas.microsoft.com/office/powerpoint/2010/main" val="5916209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0D9C3-5465-49D1-7A26-039FF27094D5}"/>
              </a:ext>
            </a:extLst>
          </p:cNvPr>
          <p:cNvSpPr>
            <a:spLocks noGrp="1"/>
          </p:cNvSpPr>
          <p:nvPr>
            <p:ph type="title"/>
          </p:nvPr>
        </p:nvSpPr>
        <p:spPr>
          <a:xfrm>
            <a:off x="515125" y="591344"/>
            <a:ext cx="2400300" cy="5585619"/>
          </a:xfrm>
        </p:spPr>
        <p:txBody>
          <a:bodyPr>
            <a:normAutofit/>
          </a:bodyPr>
          <a:lstStyle/>
          <a:p>
            <a:r>
              <a:rPr lang="en-US" sz="2800">
                <a:solidFill>
                  <a:srgbClr val="FFFFFF"/>
                </a:solidFill>
              </a:rPr>
              <a:t>Invest in Environments, Not Just Messages</a:t>
            </a:r>
            <a:endParaRPr lang="en-GB" sz="28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16FCCD-3DB8-52BE-695F-4E317E32BC15}"/>
              </a:ext>
            </a:extLst>
          </p:cNvPr>
          <p:cNvSpPr>
            <a:spLocks noGrp="1"/>
          </p:cNvSpPr>
          <p:nvPr>
            <p:ph idx="1"/>
          </p:nvPr>
        </p:nvSpPr>
        <p:spPr>
          <a:xfrm>
            <a:off x="3335481" y="591344"/>
            <a:ext cx="5179868" cy="5585619"/>
          </a:xfrm>
        </p:spPr>
        <p:txBody>
          <a:bodyPr anchor="ctr">
            <a:normAutofit/>
          </a:bodyPr>
          <a:lstStyle/>
          <a:p>
            <a:r>
              <a:rPr lang="en-US" dirty="0"/>
              <a:t>Follow Social Cognitive Theory by shaping norms through structural change — school meals, active cities, food subsidies.</a:t>
            </a:r>
            <a:endParaRPr lang="en-GB" dirty="0"/>
          </a:p>
        </p:txBody>
      </p:sp>
    </p:spTree>
    <p:extLst>
      <p:ext uri="{BB962C8B-B14F-4D97-AF65-F5344CB8AC3E}">
        <p14:creationId xmlns:p14="http://schemas.microsoft.com/office/powerpoint/2010/main" val="2401555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673FC-2284-CCE4-516C-1B51A43721C8}"/>
              </a:ext>
            </a:extLst>
          </p:cNvPr>
          <p:cNvSpPr>
            <a:spLocks noGrp="1"/>
          </p:cNvSpPr>
          <p:nvPr>
            <p:ph type="title"/>
          </p:nvPr>
        </p:nvSpPr>
        <p:spPr>
          <a:xfrm>
            <a:off x="515125" y="591344"/>
            <a:ext cx="2400300" cy="5585619"/>
          </a:xfrm>
        </p:spPr>
        <p:txBody>
          <a:bodyPr>
            <a:normAutofit/>
          </a:bodyPr>
          <a:lstStyle/>
          <a:p>
            <a:r>
              <a:rPr lang="en-GB">
                <a:solidFill>
                  <a:srgbClr val="FFFFFF"/>
                </a:solidFill>
              </a:rPr>
              <a:t>Fund Long-Term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34C1A9-0A13-E62F-E5CA-2BE3A64ABF83}"/>
              </a:ext>
            </a:extLst>
          </p:cNvPr>
          <p:cNvSpPr>
            <a:spLocks noGrp="1"/>
          </p:cNvSpPr>
          <p:nvPr>
            <p:ph idx="1"/>
          </p:nvPr>
        </p:nvSpPr>
        <p:spPr>
          <a:xfrm>
            <a:off x="3335481" y="591344"/>
            <a:ext cx="5179868" cy="5585619"/>
          </a:xfrm>
        </p:spPr>
        <p:txBody>
          <a:bodyPr anchor="ctr">
            <a:normAutofit/>
          </a:bodyPr>
          <a:lstStyle/>
          <a:p>
            <a:r>
              <a:rPr lang="en-US" dirty="0"/>
              <a:t>Provide support beyond 12-week pilot schemes. Measure impact over years, not months.</a:t>
            </a:r>
            <a:endParaRPr lang="en-GB" dirty="0"/>
          </a:p>
        </p:txBody>
      </p:sp>
    </p:spTree>
    <p:extLst>
      <p:ext uri="{BB962C8B-B14F-4D97-AF65-F5344CB8AC3E}">
        <p14:creationId xmlns:p14="http://schemas.microsoft.com/office/powerpoint/2010/main" val="298351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(Slide 1)</a:t>
            </a:r>
          </a:p>
        </p:txBody>
      </p:sp>
      <p:sp>
        <p:nvSpPr>
          <p:cNvPr id="3" name="Content Placeholder 2"/>
          <p:cNvSpPr>
            <a:spLocks noGrp="1"/>
          </p:cNvSpPr>
          <p:nvPr>
            <p:ph idx="1"/>
          </p:nvPr>
        </p:nvSpPr>
        <p:spPr/>
        <p:txBody>
          <a:bodyPr>
            <a:normAutofit fontScale="55000" lnSpcReduction="20000"/>
          </a:bodyPr>
          <a:lstStyle/>
          <a:p>
            <a:r>
              <a:t>ASH Wales (2022) Tobacco and Health in Wales. Available at: https://ash.wales</a:t>
            </a:r>
          </a:p>
          <a:p>
            <a:r>
              <a:t>Bandura, A. (1986) Social Foundations of Thought and Action. Englewood Cliffs: Prentice-Hall.</a:t>
            </a:r>
          </a:p>
          <a:p>
            <a:r>
              <a:t>Foresight (2007) Tackling Obesities: Future Choices. London: Government Office for Science.</a:t>
            </a:r>
          </a:p>
          <a:p>
            <a:r>
              <a:t>Guttman, N. and Salmon, C.T. (2004) ‘Guilt, fear, stigma and knowledge gaps’, Bioethics, 18(6), pp. 531–552.</a:t>
            </a:r>
          </a:p>
          <a:p>
            <a:r>
              <a:t>Hartmann-Boyce, J. et al. (2018) ‘Electronic cigarettes for smoking cessation’, Cochrane Reviews, Issue 9.</a:t>
            </a:r>
          </a:p>
          <a:p>
            <a:r>
              <a:t>McLeroy, K.R. et al. (1988) ‘An ecological perspective’, Health Education Quarterly, 15(4), pp. 351–377.</a:t>
            </a:r>
          </a:p>
          <a:p>
            <a:r>
              <a:t>Naidoo, J. and Wills, J. (2016) Foundations for Health Promotion. 4th ed. London: Elsevier.</a:t>
            </a:r>
          </a:p>
          <a:p>
            <a:r>
              <a:t>NICE (2021) Smoking: Interventions and Services. NG209. https://www.nice.org.uk/guidance/ng209</a:t>
            </a:r>
          </a:p>
          <a:p>
            <a:r>
              <a:t>NICE (2014) Obesity: Identification, Assessment and Management. CG189. https://www.nice.org.uk/guidance/cg189</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 (Slide 2)</a:t>
            </a:r>
          </a:p>
        </p:txBody>
      </p:sp>
      <p:sp>
        <p:nvSpPr>
          <p:cNvPr id="3" name="Content Placeholder 2"/>
          <p:cNvSpPr>
            <a:spLocks noGrp="1"/>
          </p:cNvSpPr>
          <p:nvPr>
            <p:ph idx="1"/>
          </p:nvPr>
        </p:nvSpPr>
        <p:spPr/>
        <p:txBody>
          <a:bodyPr>
            <a:normAutofit fontScale="55000" lnSpcReduction="20000"/>
          </a:bodyPr>
          <a:lstStyle/>
          <a:p>
            <a:r>
              <a:rPr dirty="0" err="1"/>
              <a:t>Nutbeam</a:t>
            </a:r>
            <a:r>
              <a:rPr dirty="0"/>
              <a:t>, D. (2000) Health literacy as a public health goal, Health Promotion International, 15(3), pp. 259–267.</a:t>
            </a:r>
          </a:p>
          <a:p>
            <a:r>
              <a:rPr dirty="0"/>
              <a:t>Prochaska, J.O. and DiClemente, C.C. (1983) ‘Stages and processes of self-change’, JCCP, 51(3), pp. 390–395.</a:t>
            </a:r>
          </a:p>
          <a:p>
            <a:r>
              <a:rPr dirty="0"/>
              <a:t>Public Health England (2020) Whole Systems Approach to Obesity. https://www.gov.uk</a:t>
            </a:r>
          </a:p>
          <a:p>
            <a:r>
              <a:rPr dirty="0"/>
              <a:t>Rosenstock, I.M. (1974) ‘Historical origins of the health belief model’, Health Education Monographs, 2(4), pp. 328–335.</a:t>
            </a:r>
          </a:p>
          <a:p>
            <a:r>
              <a:rPr dirty="0"/>
              <a:t>Swinburn, B.A. (2019) ‘The Global </a:t>
            </a:r>
            <a:r>
              <a:rPr dirty="0" err="1"/>
              <a:t>Syndemic</a:t>
            </a:r>
            <a:r>
              <a:rPr dirty="0"/>
              <a:t>’, The Lancet, 393(10173), pp. 791–846.</a:t>
            </a:r>
          </a:p>
          <a:p>
            <a:r>
              <a:rPr dirty="0"/>
              <a:t>Welsh Government (2019) Healthy Weight: Healthy Wales. https://gov.wales</a:t>
            </a:r>
          </a:p>
          <a:p>
            <a:r>
              <a:rPr dirty="0"/>
              <a:t>Welsh Government (2022) National Survey for Wales. https://gov.wales</a:t>
            </a:r>
          </a:p>
          <a:p>
            <a:r>
              <a:rPr dirty="0"/>
              <a:t>Welsh Government (2023) Policy Actions for a Healthier Wales. https://gov.wales</a:t>
            </a:r>
          </a:p>
          <a:p>
            <a:r>
              <a:rPr dirty="0"/>
              <a:t>West, R. (2015) ‘Effectiveness of </a:t>
            </a:r>
            <a:r>
              <a:rPr dirty="0" err="1"/>
              <a:t>behavioural</a:t>
            </a:r>
            <a:r>
              <a:rPr dirty="0"/>
              <a:t> support’, Addiction, 110(5), pp. 888–900.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41</TotalTime>
  <Words>2098</Words>
  <Application>Microsoft Office PowerPoint</Application>
  <PresentationFormat>On-screen Show (4:3)</PresentationFormat>
  <Paragraphs>151</Paragraphs>
  <Slides>43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43</vt:i4>
      </vt:variant>
    </vt:vector>
  </HeadingPairs>
  <TitlesOfParts>
    <vt:vector size="46" baseType="lpstr">
      <vt:lpstr>Arial</vt:lpstr>
      <vt:lpstr>Calibri</vt:lpstr>
      <vt:lpstr>Office Theme</vt:lpstr>
      <vt:lpstr>Definitions of Health Promotion</vt:lpstr>
      <vt:lpstr>Health Promotion Models Overview</vt:lpstr>
      <vt:lpstr>The Health Belief Model</vt:lpstr>
      <vt:lpstr>The Transtheoretical Model (Stages of Change)</vt:lpstr>
      <vt:lpstr>Pender's Health Promotion Model</vt:lpstr>
      <vt:lpstr>Consequences of Smoking</vt:lpstr>
      <vt:lpstr>Wales' Strategy on Smoking</vt:lpstr>
      <vt:lpstr>Consequences of obesity </vt:lpstr>
      <vt:lpstr>Costs </vt:lpstr>
      <vt:lpstr>Wales' Strategy on Obesity</vt:lpstr>
      <vt:lpstr>Deeper Look – Healthy Weight: Healthy Wales</vt:lpstr>
      <vt:lpstr>Focus areas </vt:lpstr>
      <vt:lpstr>Effectiveness:</vt:lpstr>
      <vt:lpstr>Successes:</vt:lpstr>
      <vt:lpstr>Successes </vt:lpstr>
      <vt:lpstr>Challenges:</vt:lpstr>
      <vt:lpstr>Key Initiatives:</vt:lpstr>
      <vt:lpstr>Help Me Quit</vt:lpstr>
      <vt:lpstr>Successes:</vt:lpstr>
      <vt:lpstr>Challenges:</vt:lpstr>
      <vt:lpstr>Evaluation and Recommendations</vt:lpstr>
      <vt:lpstr>Recommendations:</vt:lpstr>
      <vt:lpstr>Recommendations:</vt:lpstr>
      <vt:lpstr>Critique of Health Promotion: Why It Doesn’t Always Work</vt:lpstr>
      <vt:lpstr>Overemphasis on Individual Behaviour</vt:lpstr>
      <vt:lpstr>Critque of health models</vt:lpstr>
      <vt:lpstr>PowerPoint Presentation</vt:lpstr>
      <vt:lpstr>Weak Integration of Structural and Policy-Level Action</vt:lpstr>
      <vt:lpstr>Example:</vt:lpstr>
      <vt:lpstr>Theoretical gap:</vt:lpstr>
      <vt:lpstr>Cultural and Contextual Blind Spots</vt:lpstr>
      <vt:lpstr>Theory insight:</vt:lpstr>
      <vt:lpstr>PowerPoint Presentation</vt:lpstr>
      <vt:lpstr>Behaviour Change is Non-Linear and Complex</vt:lpstr>
      <vt:lpstr>Reality:</vt:lpstr>
      <vt:lpstr>Limitation:</vt:lpstr>
      <vt:lpstr>Evaluation and Evidence Gaps</vt:lpstr>
      <vt:lpstr>Theory-Practice Disconnect:</vt:lpstr>
      <vt:lpstr>Recommendations from Theory and Practice</vt:lpstr>
      <vt:lpstr>Invest in Environments, Not Just Messages</vt:lpstr>
      <vt:lpstr>Fund Long-Term Change</vt:lpstr>
      <vt:lpstr>References (Slide 1)</vt:lpstr>
      <vt:lpstr>References (Slide 2)</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generated using python-pptx</dc:description>
  <cp:lastModifiedBy>Felicity Peacock</cp:lastModifiedBy>
  <cp:revision>2</cp:revision>
  <dcterms:created xsi:type="dcterms:W3CDTF">2013-01-27T09:14:16Z</dcterms:created>
  <dcterms:modified xsi:type="dcterms:W3CDTF">2025-03-30T11:51:13Z</dcterms:modified>
  <cp:category/>
</cp:coreProperties>
</file>