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
  </p:notesMasterIdLst>
  <p:handoutMasterIdLst>
    <p:handoutMasterId r:id="rId12"/>
  </p:handoutMasterIdLst>
  <p:sldIdLst>
    <p:sldId id="310" r:id="rId5"/>
    <p:sldId id="309" r:id="rId6"/>
    <p:sldId id="306" r:id="rId7"/>
    <p:sldId id="311" r:id="rId8"/>
    <p:sldId id="312" r:id="rId9"/>
    <p:sldId id="31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AE8"/>
    <a:srgbClr val="47697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394" autoAdjust="0"/>
  </p:normalViewPr>
  <p:slideViewPr>
    <p:cSldViewPr snapToGrid="0">
      <p:cViewPr>
        <p:scale>
          <a:sx n="100" d="100"/>
          <a:sy n="100" d="100"/>
        </p:scale>
        <p:origin x="58" y="-749"/>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1/18/2026</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1/18/2026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Research focuses on how effective SuDS (if at all) are at mitigating SW flooding, compared to traditional drainage.</a:t>
            </a:r>
          </a:p>
          <a:p>
            <a:pPr marL="171450" indent="-171450">
              <a:buFont typeface="Arial" panose="020B0604020202020204" pitchFamily="34" charset="0"/>
              <a:buChar char="•"/>
            </a:pPr>
            <a:r>
              <a:rPr lang="en-GB" dirty="0"/>
              <a:t>Seen firsthand challenges of managing flooding.</a:t>
            </a:r>
          </a:p>
          <a:p>
            <a:pPr marL="171450" indent="-171450">
              <a:buFont typeface="Arial" panose="020B0604020202020204" pitchFamily="34" charset="0"/>
              <a:buChar char="•"/>
            </a:pPr>
            <a:r>
              <a:rPr lang="en-GB" dirty="0"/>
              <a:t>Flood risk is rising. Steady increase over past 40yrs. EA 2024 assessment shows 6.3m homes at risk, projected 8m by 2050.</a:t>
            </a:r>
          </a:p>
        </p:txBody>
      </p:sp>
      <p:sp>
        <p:nvSpPr>
          <p:cNvPr id="4" name="Slide Number Placeholder 3"/>
          <p:cNvSpPr>
            <a:spLocks noGrp="1"/>
          </p:cNvSpPr>
          <p:nvPr>
            <p:ph type="sldNum" sz="quarter" idx="5"/>
          </p:nvPr>
        </p:nvSpPr>
        <p:spPr/>
        <p:txBody>
          <a:bodyPr/>
          <a:lstStyle/>
          <a:p>
            <a:fld id="{F5B62BC0-7DC4-4569-951D-2BB9475345C6}" type="slidenum">
              <a:rPr lang="en-US" smtClean="0"/>
              <a:t>1</a:t>
            </a:fld>
            <a:endParaRPr lang="en-US" dirty="0"/>
          </a:p>
        </p:txBody>
      </p:sp>
    </p:spTree>
    <p:extLst>
      <p:ext uri="{BB962C8B-B14F-4D97-AF65-F5344CB8AC3E}">
        <p14:creationId xmlns:p14="http://schemas.microsoft.com/office/powerpoint/2010/main" val="694347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Read the aim outright.</a:t>
            </a:r>
          </a:p>
          <a:p>
            <a:pPr marL="171450" indent="-171450">
              <a:buFont typeface="Arial" panose="020B0604020202020204" pitchFamily="34" charset="0"/>
              <a:buChar char="•"/>
            </a:pPr>
            <a:r>
              <a:rPr lang="en-GB" dirty="0"/>
              <a:t>I have 4 main objectives to achieve this. (first bullet point) because I think this provides context for why flood mitigation is required.</a:t>
            </a:r>
          </a:p>
          <a:p>
            <a:pPr marL="171450" indent="-171450">
              <a:buFont typeface="Arial" panose="020B0604020202020204" pitchFamily="34" charset="0"/>
              <a:buChar char="•"/>
            </a:pPr>
            <a:r>
              <a:rPr lang="en-GB" dirty="0"/>
              <a:t>(second bullet point) which may help identify which SuDS systems could be most effective.</a:t>
            </a:r>
          </a:p>
          <a:p>
            <a:pPr marL="171450" indent="-171450">
              <a:buFont typeface="Arial" panose="020B0604020202020204" pitchFamily="34" charset="0"/>
              <a:buChar char="•"/>
            </a:pPr>
            <a:r>
              <a:rPr lang="en-GB" dirty="0"/>
              <a:t>(third bullet point) so I can directly assess how SuDS behave relative to conventional drainage.</a:t>
            </a:r>
          </a:p>
          <a:p>
            <a:pPr marL="171450" indent="-171450">
              <a:buFont typeface="Arial" panose="020B0604020202020204" pitchFamily="34" charset="0"/>
              <a:buChar char="•"/>
            </a:pPr>
            <a:r>
              <a:rPr lang="en-GB" dirty="0"/>
              <a:t>(fourth bullet point) to allow for a quantitative, controlled comparison under the same rainfall conditions.</a:t>
            </a:r>
          </a:p>
        </p:txBody>
      </p:sp>
      <p:sp>
        <p:nvSpPr>
          <p:cNvPr id="4" name="Slide Number Placeholder 3"/>
          <p:cNvSpPr>
            <a:spLocks noGrp="1"/>
          </p:cNvSpPr>
          <p:nvPr>
            <p:ph type="sldNum" sz="quarter" idx="5"/>
          </p:nvPr>
        </p:nvSpPr>
        <p:spPr/>
        <p:txBody>
          <a:bodyPr/>
          <a:lstStyle/>
          <a:p>
            <a:fld id="{F5B62BC0-7DC4-4569-951D-2BB9475345C6}" type="slidenum">
              <a:rPr lang="en-US" smtClean="0"/>
              <a:t>2</a:t>
            </a:fld>
            <a:endParaRPr lang="en-US" dirty="0"/>
          </a:p>
        </p:txBody>
      </p:sp>
    </p:spTree>
    <p:extLst>
      <p:ext uri="{BB962C8B-B14F-4D97-AF65-F5344CB8AC3E}">
        <p14:creationId xmlns:p14="http://schemas.microsoft.com/office/powerpoint/2010/main" val="86015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slide summaries my literature review key findings.</a:t>
            </a:r>
          </a:p>
          <a:p>
            <a:pPr marL="171450" indent="-171450">
              <a:buFont typeface="Arial" panose="020B0604020202020204" pitchFamily="34" charset="0"/>
              <a:buChar char="•"/>
            </a:pPr>
            <a:r>
              <a:rPr lang="en-GB" dirty="0"/>
              <a:t>As I have mentioned flooding is increasing problem. Millions of homes at risk across the UK and climate change is making rainfall more intense and unpredictable. </a:t>
            </a:r>
          </a:p>
          <a:p>
            <a:pPr marL="171450" indent="-171450">
              <a:buFont typeface="Arial" panose="020B0604020202020204" pitchFamily="34" charset="0"/>
              <a:buChar char="•"/>
            </a:pPr>
            <a:r>
              <a:rPr lang="en-GB" dirty="0"/>
              <a:t>Traditional systems are designed to move water away as quickly as possible, whilst this prevents flooding at the source it shifts the problem downstream.</a:t>
            </a:r>
          </a:p>
          <a:p>
            <a:pPr marL="171450" indent="-171450">
              <a:buFont typeface="Arial" panose="020B0604020202020204" pitchFamily="34" charset="0"/>
              <a:buChar char="•"/>
            </a:pPr>
            <a:r>
              <a:rPr lang="en-GB" dirty="0"/>
              <a:t>SuDS is seemingly a great alternative. They manage water where it falls, slowing down runoff and temporarily storing the water. Mimics natural processes like infiltration and evapotranspiration where possible.</a:t>
            </a:r>
          </a:p>
          <a:p>
            <a:pPr marL="171450" indent="-171450">
              <a:buFont typeface="Arial" panose="020B0604020202020204" pitchFamily="34" charset="0"/>
              <a:buChar char="•"/>
            </a:pPr>
            <a:r>
              <a:rPr lang="en-GB" dirty="0"/>
              <a:t>SuDS features used – permeable paving, swales, water butts, detention basin, retention pond etc. Two similar sites, control site 29 dwellings 0.8ha and study site 1ha 35 dwelling. </a:t>
            </a:r>
            <a:r>
              <a:rPr lang="en-GB" dirty="0" err="1"/>
              <a:t>sEvidence</a:t>
            </a:r>
            <a:r>
              <a:rPr lang="en-GB" dirty="0"/>
              <a:t> from Lamb Drove UK study shows that SuDS significantly reduce peak flows and delayed discharge compared to traditional drainage. Speak about dec 2008 event.</a:t>
            </a:r>
          </a:p>
          <a:p>
            <a:pPr marL="171450" indent="-171450">
              <a:buFont typeface="Arial" panose="020B0604020202020204" pitchFamily="34" charset="0"/>
              <a:buChar char="•"/>
            </a:pPr>
            <a:r>
              <a:rPr lang="en-GB" dirty="0"/>
              <a:t>Despite all this, there are still questions revolving this subject. Performance can be site specific, depending on soil types and urban layouts. Most studies are focusing on short rainfall events so long-term performance and extreme rainfall is less clear. I hope to clear some of these questions up with my study.</a:t>
            </a:r>
          </a:p>
        </p:txBody>
      </p:sp>
      <p:sp>
        <p:nvSpPr>
          <p:cNvPr id="4" name="Slide Number Placeholder 3"/>
          <p:cNvSpPr>
            <a:spLocks noGrp="1"/>
          </p:cNvSpPr>
          <p:nvPr>
            <p:ph type="sldNum" sz="quarter" idx="5"/>
          </p:nvPr>
        </p:nvSpPr>
        <p:spPr/>
        <p:txBody>
          <a:bodyPr/>
          <a:lstStyle/>
          <a:p>
            <a:fld id="{F5B62BC0-7DC4-4569-951D-2BB9475345C6}" type="slidenum">
              <a:rPr lang="en-US" smtClean="0"/>
              <a:t>3</a:t>
            </a:fld>
            <a:endParaRPr lang="en-US" dirty="0"/>
          </a:p>
        </p:txBody>
      </p:sp>
    </p:spTree>
    <p:extLst>
      <p:ext uri="{BB962C8B-B14F-4D97-AF65-F5344CB8AC3E}">
        <p14:creationId xmlns:p14="http://schemas.microsoft.com/office/powerpoint/2010/main" val="271826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Methodological approach is a quantitative study, where I will compare SuDS and conventional drainage under the same rainfall events around the UK (1 site in each country).</a:t>
            </a:r>
          </a:p>
          <a:p>
            <a:pPr marL="171450" indent="-171450">
              <a:buFont typeface="Arial" panose="020B0604020202020204" pitchFamily="34" charset="0"/>
              <a:buChar char="•"/>
            </a:pPr>
            <a:r>
              <a:rPr lang="en-GB" dirty="0"/>
              <a:t>I will collect numerical data on rainfall, peak flows, runoff volumes, and discharge times at each stie.</a:t>
            </a:r>
          </a:p>
          <a:p>
            <a:pPr marL="171450" indent="-171450">
              <a:buFont typeface="Arial" panose="020B0604020202020204" pitchFamily="34" charset="0"/>
              <a:buChar char="•"/>
            </a:pPr>
            <a:r>
              <a:rPr lang="en-GB" dirty="0"/>
              <a:t>I will analyse the data to compare performance metrics such as peak flows, lag times, and runoff volumes.</a:t>
            </a:r>
          </a:p>
          <a:p>
            <a:pPr marL="171450" indent="-171450">
              <a:buFont typeface="Arial" panose="020B0604020202020204" pitchFamily="34" charset="0"/>
              <a:buChar char="•"/>
            </a:pPr>
            <a:r>
              <a:rPr lang="en-GB" dirty="0"/>
              <a:t>I will model them in </a:t>
            </a:r>
            <a:r>
              <a:rPr lang="en-GB" dirty="0" err="1"/>
              <a:t>InfoDrainage</a:t>
            </a:r>
            <a:r>
              <a:rPr lang="en-GB" dirty="0"/>
              <a:t> to see how they will perform under future and more extreme rainfall scenarios.</a:t>
            </a:r>
          </a:p>
          <a:p>
            <a:pPr marL="171450" indent="-171450">
              <a:buFont typeface="Arial" panose="020B0604020202020204" pitchFamily="34" charset="0"/>
              <a:buChar char="•"/>
            </a:pPr>
            <a:r>
              <a:rPr lang="en-GB" dirty="0"/>
              <a:t>This approach allows me to evaluate real-world effectiveness of SuDS in managing flood risk.</a:t>
            </a:r>
          </a:p>
        </p:txBody>
      </p:sp>
      <p:sp>
        <p:nvSpPr>
          <p:cNvPr id="4" name="Slide Number Placeholder 3"/>
          <p:cNvSpPr>
            <a:spLocks noGrp="1"/>
          </p:cNvSpPr>
          <p:nvPr>
            <p:ph type="sldNum" sz="quarter" idx="5"/>
          </p:nvPr>
        </p:nvSpPr>
        <p:spPr/>
        <p:txBody>
          <a:bodyPr/>
          <a:lstStyle/>
          <a:p>
            <a:fld id="{F5B62BC0-7DC4-4569-951D-2BB9475345C6}" type="slidenum">
              <a:rPr lang="en-US" smtClean="0"/>
              <a:t>4</a:t>
            </a:fld>
            <a:endParaRPr lang="en-US" dirty="0"/>
          </a:p>
        </p:txBody>
      </p:sp>
    </p:spTree>
    <p:extLst>
      <p:ext uri="{BB962C8B-B14F-4D97-AF65-F5344CB8AC3E}">
        <p14:creationId xmlns:p14="http://schemas.microsoft.com/office/powerpoint/2010/main" val="716532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B62BC0-7DC4-4569-951D-2BB9475345C6}" type="slidenum">
              <a:rPr lang="en-US" smtClean="0"/>
              <a:t>5</a:t>
            </a:fld>
            <a:endParaRPr lang="en-US" dirty="0"/>
          </a:p>
        </p:txBody>
      </p:sp>
    </p:spTree>
    <p:extLst>
      <p:ext uri="{BB962C8B-B14F-4D97-AF65-F5344CB8AC3E}">
        <p14:creationId xmlns:p14="http://schemas.microsoft.com/office/powerpoint/2010/main" val="2564726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1"/>
            </a:solidFill>
          </a:ln>
        </p:spPr>
        <p:txBody>
          <a:bodyPr lIns="914400" tIns="91440" rIns="914400" anchor="ctr"/>
          <a:lstStyle>
            <a:lvl1pPr algn="ctr">
              <a:defRPr sz="5400" b="1" cap="all" spc="100" baseline="0">
                <a:solidFill>
                  <a:schemeClr val="accent1"/>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0" y="0"/>
            <a:ext cx="6772276" cy="6858000"/>
          </a:xfrm>
          <a:prstGeom prst="rect">
            <a:avLst/>
          </a:prstGeom>
          <a:solidFill>
            <a:schemeClr val="accent4">
              <a:lumMod val="60000"/>
              <a:lumOff val="40000"/>
            </a:schemeClr>
          </a:solidFill>
        </p:spPr>
        <p:txBody>
          <a:bodyP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224747" y="2365057"/>
            <a:ext cx="4377400" cy="2160644"/>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2" name="Text Placeholder 11">
            <a:extLst>
              <a:ext uri="{FF2B5EF4-FFF2-40B4-BE49-F238E27FC236}">
                <a16:creationId xmlns:a16="http://schemas.microsoft.com/office/drawing/2014/main" id="{FB3EFFF7-FFC6-16DF-B4AB-DD5A1A1DA92A}"/>
              </a:ext>
            </a:extLst>
          </p:cNvPr>
          <p:cNvSpPr>
            <a:spLocks noGrp="1"/>
          </p:cNvSpPr>
          <p:nvPr>
            <p:ph type="body" sz="quarter" idx="12" hasCustomPrompt="1"/>
          </p:nvPr>
        </p:nvSpPr>
        <p:spPr>
          <a:xfrm>
            <a:off x="3427896" y="0"/>
            <a:ext cx="3344379" cy="6858000"/>
          </a:xfrm>
          <a:custGeom>
            <a:avLst/>
            <a:gdLst>
              <a:gd name="connsiteX0" fmla="*/ 0 w 3344379"/>
              <a:gd name="connsiteY0" fmla="*/ 0 h 6858000"/>
              <a:gd name="connsiteX1" fmla="*/ 3344379 w 3344379"/>
              <a:gd name="connsiteY1" fmla="*/ 0 h 6858000"/>
              <a:gd name="connsiteX2" fmla="*/ 3344379 w 3344379"/>
              <a:gd name="connsiteY2" fmla="*/ 6858000 h 6858000"/>
              <a:gd name="connsiteX3" fmla="*/ 0 w 334437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44379" h="6858000">
                <a:moveTo>
                  <a:pt x="0" y="0"/>
                </a:moveTo>
                <a:lnTo>
                  <a:pt x="3344379" y="0"/>
                </a:lnTo>
                <a:lnTo>
                  <a:pt x="3344379" y="6858000"/>
                </a:lnTo>
                <a:lnTo>
                  <a:pt x="0" y="6858000"/>
                </a:lnTo>
                <a:close/>
              </a:path>
            </a:pathLst>
          </a:custGeom>
          <a:solidFill>
            <a:schemeClr val="accent5">
              <a:alpha val="10000"/>
            </a:schemeClr>
          </a:solidFill>
        </p:spPr>
        <p:txBody>
          <a:bodyPr wrap="square">
            <a:noAutofit/>
          </a:bodyPr>
          <a:lstStyle>
            <a:lvl1pPr marL="0" indent="0">
              <a:buNone/>
              <a:defRPr>
                <a:noFill/>
              </a:defRPr>
            </a:lvl1pPr>
          </a:lstStyle>
          <a:p>
            <a:pPr lvl="0"/>
            <a:r>
              <a:rPr lang="en-US" dirty="0"/>
              <a:t>Blank</a:t>
            </a:r>
          </a:p>
        </p:txBody>
      </p:sp>
      <p:sp>
        <p:nvSpPr>
          <p:cNvPr id="6" name="Text Placeholder 5">
            <a:extLst>
              <a:ext uri="{FF2B5EF4-FFF2-40B4-BE49-F238E27FC236}">
                <a16:creationId xmlns:a16="http://schemas.microsoft.com/office/drawing/2014/main" id="{DE6E802E-B214-0AE3-69C8-CBCA885C703A}"/>
              </a:ext>
            </a:extLst>
          </p:cNvPr>
          <p:cNvSpPr>
            <a:spLocks noGrp="1"/>
          </p:cNvSpPr>
          <p:nvPr>
            <p:ph type="body" sz="quarter" idx="11" hasCustomPrompt="1"/>
          </p:nvPr>
        </p:nvSpPr>
        <p:spPr>
          <a:xfrm>
            <a:off x="7835900" y="2071688"/>
            <a:ext cx="3773488" cy="2732087"/>
          </a:xfrm>
          <a:prstGeom prst="rect">
            <a:avLst/>
          </a:prstGeom>
        </p:spPr>
        <p:txBody>
          <a:bodyPr anchor="ct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800" spc="100" baseline="0"/>
            </a:lvl2pPr>
            <a:lvl3pPr marL="914400" indent="0">
              <a:lnSpc>
                <a:spcPct val="125000"/>
              </a:lnSpc>
              <a:spcBef>
                <a:spcPts val="0"/>
              </a:spcBef>
              <a:spcAft>
                <a:spcPts val="600"/>
              </a:spcAft>
              <a:buNone/>
              <a:defRPr sz="1800" spc="100" baseline="0"/>
            </a:lvl3pPr>
            <a:lvl4pPr marL="1371600" indent="0">
              <a:lnSpc>
                <a:spcPct val="125000"/>
              </a:lnSpc>
              <a:spcBef>
                <a:spcPts val="0"/>
              </a:spcBef>
              <a:spcAft>
                <a:spcPts val="600"/>
              </a:spcAft>
              <a:buNone/>
              <a:defRPr sz="1800" spc="100" baseline="0"/>
            </a:lvl4pPr>
            <a:lvl5pPr marL="1828800" indent="0">
              <a:lnSpc>
                <a:spcPct val="125000"/>
              </a:lnSpc>
              <a:spcBef>
                <a:spcPts val="0"/>
              </a:spcBef>
              <a:spcAft>
                <a:spcPts val="600"/>
              </a:spcAft>
              <a:buNone/>
              <a:defRPr sz="1800" spc="1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5"/>
            </a:solidFill>
          </a:ln>
        </p:spPr>
        <p:txBody>
          <a:bodyPr lIns="914400" tIns="182880" rIns="914400" anchor="ctr"/>
          <a:lstStyle>
            <a:lvl1pPr algn="ctr">
              <a:defRPr sz="5400" b="1"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737129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alpha val="1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C6C658-B6F5-98D2-4D95-EA3030D6F090}"/>
              </a:ext>
              <a:ext uri="{C183D7F6-B498-43B3-948B-1728B52AA6E4}">
                <adec:decorative xmlns:adec="http://schemas.microsoft.com/office/drawing/2017/decorative" val="1"/>
              </a:ext>
            </a:extLst>
          </p:cNvPr>
          <p:cNvSpPr/>
          <p:nvPr userDrawn="1"/>
        </p:nvSpPr>
        <p:spPr>
          <a:xfrm>
            <a:off x="-20322" y="-7084"/>
            <a:ext cx="12212321"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250065" y="2372810"/>
            <a:ext cx="4352081" cy="2129742"/>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6789480" y="0"/>
            <a:ext cx="5394960" cy="6858000"/>
          </a:xfrm>
          <a:prstGeom prst="rect">
            <a:avLst/>
          </a:prstGeom>
        </p:spPr>
        <p:txBody>
          <a:bodyPr/>
          <a:lstStyle>
            <a:lvl1pPr marL="0" indent="0" algn="ctr">
              <a:buNone/>
              <a:defRPr/>
            </a:lvl1pPr>
          </a:lstStyle>
          <a:p>
            <a:r>
              <a:rPr lang="en-US" dirty="0"/>
              <a:t>Click to add photo</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3FAF69-7EBE-817B-DCEA-4A1595820E3E}"/>
              </a:ext>
              <a:ext uri="{C183D7F6-B498-43B3-948B-1728B52AA6E4}">
                <adec:decorative xmlns:adec="http://schemas.microsoft.com/office/drawing/2017/decorative" val="1"/>
              </a:ext>
            </a:extLst>
          </p:cNvPr>
          <p:cNvSpPr/>
          <p:nvPr userDrawn="1"/>
        </p:nvSpPr>
        <p:spPr>
          <a:xfrm>
            <a:off x="-1" y="-7515"/>
            <a:ext cx="4661648" cy="6871651"/>
          </a:xfrm>
          <a:prstGeom prst="rect">
            <a:avLst/>
          </a:prstGeom>
          <a:solidFill>
            <a:srgbClr val="476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636608" y="804862"/>
            <a:ext cx="3401992" cy="5121375"/>
          </a:xfrm>
          <a:prstGeom prst="rect">
            <a:avLst/>
          </a:prstGeom>
          <a:ln w="28575">
            <a:noFill/>
          </a:ln>
        </p:spPr>
        <p:txBody>
          <a:bodyPr anchor="ctr"/>
          <a:lstStyle>
            <a:lvl1pPr algn="ctr">
              <a:defRPr sz="2400" cap="all" spc="100" baseline="0">
                <a:solidFill>
                  <a:schemeClr val="bg1"/>
                </a:solidFill>
              </a:defRPr>
            </a:lvl1pPr>
          </a:lstStyle>
          <a:p>
            <a:r>
              <a:rPr lang="en-US" dirty="0"/>
              <a:t>Title</a:t>
            </a:r>
          </a:p>
        </p:txBody>
      </p:sp>
      <p:sp>
        <p:nvSpPr>
          <p:cNvPr id="6" name="Content Placeholder 5">
            <a:extLst>
              <a:ext uri="{FF2B5EF4-FFF2-40B4-BE49-F238E27FC236}">
                <a16:creationId xmlns:a16="http://schemas.microsoft.com/office/drawing/2014/main" id="{6F4F9403-8AE5-DF79-EFCF-E99EABB83417}"/>
              </a:ext>
            </a:extLst>
          </p:cNvPr>
          <p:cNvSpPr>
            <a:spLocks noGrp="1"/>
          </p:cNvSpPr>
          <p:nvPr>
            <p:ph sz="quarter" idx="10" hasCustomPrompt="1"/>
          </p:nvPr>
        </p:nvSpPr>
        <p:spPr>
          <a:xfrm>
            <a:off x="5579338" y="804863"/>
            <a:ext cx="5716587" cy="5248276"/>
          </a:xfrm>
          <a:prstGeom prst="rect">
            <a:avLst/>
          </a:prstGeom>
        </p:spPr>
        <p:txBody>
          <a:bodyPr anchor="ctr"/>
          <a:lstStyle>
            <a:lvl1pPr marL="283464" indent="-283464">
              <a:lnSpc>
                <a:spcPct val="125000"/>
              </a:lnSpc>
              <a:spcBef>
                <a:spcPts val="0"/>
              </a:spcBef>
              <a:spcAft>
                <a:spcPts val="600"/>
              </a:spcAft>
              <a:defRPr sz="1800"/>
            </a:lvl1pPr>
            <a:lvl2pPr marL="731520" indent="-283464">
              <a:lnSpc>
                <a:spcPct val="125000"/>
              </a:lnSpc>
              <a:spcBef>
                <a:spcPts val="0"/>
              </a:spcBef>
              <a:spcAft>
                <a:spcPts val="600"/>
              </a:spcAft>
              <a:defRPr sz="1800"/>
            </a:lvl2pPr>
            <a:lvl3pPr marL="1097280" indent="-283464">
              <a:lnSpc>
                <a:spcPct val="125000"/>
              </a:lnSpc>
              <a:spcBef>
                <a:spcPts val="0"/>
              </a:spcBef>
              <a:spcAft>
                <a:spcPts val="600"/>
              </a:spcAft>
              <a:defRPr sz="1800"/>
            </a:lvl3pPr>
            <a:lvl4pPr marL="1463040" indent="-283464">
              <a:lnSpc>
                <a:spcPct val="125000"/>
              </a:lnSpc>
              <a:spcBef>
                <a:spcPts val="0"/>
              </a:spcBef>
              <a:spcAft>
                <a:spcPts val="600"/>
              </a:spcAft>
              <a:defRPr sz="1800"/>
            </a:lvl4pPr>
            <a:lvl5pPr marL="1828800" indent="-283464">
              <a:lnSpc>
                <a:spcPct val="125000"/>
              </a:lnSpc>
              <a:spcBef>
                <a:spcPts val="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6647727" y="2060294"/>
            <a:ext cx="4359795" cy="2141316"/>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0" y="-9009"/>
            <a:ext cx="5521124" cy="6878584"/>
          </a:xfrm>
          <a:prstGeom prst="rect">
            <a:avLst/>
          </a:prstGeom>
        </p:spPr>
        <p:txBody>
          <a:bodyPr/>
          <a:lstStyle>
            <a:lvl1pPr marL="0" indent="0" algn="ctr">
              <a:buNone/>
              <a:defRPr/>
            </a:lvl1pPr>
          </a:lstStyle>
          <a:p>
            <a:r>
              <a:rPr lang="en-US" dirty="0"/>
              <a:t>Click to add photo</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6670878" y="4550199"/>
            <a:ext cx="4359795" cy="1790164"/>
          </a:xfrm>
          <a:prstGeom prst="rect">
            <a:avLst/>
          </a:prstGeom>
        </p:spPr>
        <p:txBody>
          <a:bodyPr anchor="t"/>
          <a:lstStyle>
            <a:lvl1pPr marL="0" indent="0" algn="ctr">
              <a:lnSpc>
                <a:spcPct val="80000"/>
              </a:lnSpc>
              <a:spcBef>
                <a:spcPts val="0"/>
              </a:spcBef>
              <a:buNone/>
              <a:defRPr sz="1800" b="1" cap="all" spc="100" baseline="0">
                <a:solidFill>
                  <a:schemeClr val="accent4">
                    <a:lumMod val="50000"/>
                  </a:schemeClr>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1912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706056"/>
            <a:ext cx="6323957" cy="1088020"/>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sz="2000"/>
            </a:lvl1pPr>
          </a:lstStyle>
          <a:p>
            <a:r>
              <a:rPr lang="en-US" dirty="0"/>
              <a:t>Click to add photo</a:t>
            </a:r>
          </a:p>
        </p:txBody>
      </p:sp>
      <p:sp>
        <p:nvSpPr>
          <p:cNvPr id="6" name="Content Placeholder 5">
            <a:extLst>
              <a:ext uri="{FF2B5EF4-FFF2-40B4-BE49-F238E27FC236}">
                <a16:creationId xmlns:a16="http://schemas.microsoft.com/office/drawing/2014/main" id="{3BC3273F-AE8F-21E6-A06E-52686D65496D}"/>
              </a:ext>
            </a:extLst>
          </p:cNvPr>
          <p:cNvSpPr>
            <a:spLocks noGrp="1"/>
          </p:cNvSpPr>
          <p:nvPr>
            <p:ph sz="quarter" idx="11" hasCustomPrompt="1"/>
          </p:nvPr>
        </p:nvSpPr>
        <p:spPr>
          <a:xfrm>
            <a:off x="5135563" y="2291786"/>
            <a:ext cx="301783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A011C768-FB8E-F917-0CF9-C9B7DA4CAA62}"/>
              </a:ext>
            </a:extLst>
          </p:cNvPr>
          <p:cNvSpPr>
            <a:spLocks noGrp="1"/>
          </p:cNvSpPr>
          <p:nvPr>
            <p:ph sz="quarter" idx="12" hasCustomPrompt="1"/>
          </p:nvPr>
        </p:nvSpPr>
        <p:spPr>
          <a:xfrm>
            <a:off x="8473281" y="2294680"/>
            <a:ext cx="313612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FD970D0-182D-96E3-04B5-5D634F9C4F08}"/>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226143"/>
            <a:ext cx="10515600" cy="1229033"/>
          </a:xfrm>
          <a:prstGeom prst="rect">
            <a:avLst/>
          </a:prstGeom>
        </p:spPr>
        <p:txBody>
          <a:bodyPr anchor="b"/>
          <a:lstStyle>
            <a:lvl1pPr algn="ctr">
              <a:defRPr sz="2400" cap="all" spc="100" baseline="0">
                <a:solidFill>
                  <a:schemeClr val="tx2">
                    <a:lumMod val="75000"/>
                  </a:schemeClr>
                </a:solidFill>
              </a:defRPr>
            </a:lvl1pPr>
          </a:lstStyle>
          <a:p>
            <a:r>
              <a:rPr lang="en-US" dirty="0"/>
              <a:t>Click to add title</a:t>
            </a:r>
          </a:p>
        </p:txBody>
      </p:sp>
      <p:sp>
        <p:nvSpPr>
          <p:cNvPr id="8" name="Content Placeholder 7">
            <a:extLst>
              <a:ext uri="{FF2B5EF4-FFF2-40B4-BE49-F238E27FC236}">
                <a16:creationId xmlns:a16="http://schemas.microsoft.com/office/drawing/2014/main" id="{9E453354-6167-7227-F443-F984688CC493}"/>
              </a:ext>
            </a:extLst>
          </p:cNvPr>
          <p:cNvSpPr>
            <a:spLocks noGrp="1"/>
          </p:cNvSpPr>
          <p:nvPr>
            <p:ph sz="quarter" idx="10" hasCustomPrompt="1"/>
          </p:nvPr>
        </p:nvSpPr>
        <p:spPr>
          <a:xfrm>
            <a:off x="849775" y="2858625"/>
            <a:ext cx="3941763" cy="3338513"/>
          </a:xfrm>
          <a:prstGeom prst="rect">
            <a:avLst/>
          </a:prstGeom>
        </p:spPr>
        <p:txBody>
          <a:bodyPr/>
          <a:lstStyle>
            <a:lvl1pPr marL="347472" indent="-347472">
              <a:lnSpc>
                <a:spcPct val="125000"/>
              </a:lnSpc>
              <a:spcBef>
                <a:spcPts val="0"/>
              </a:spcBef>
              <a:spcAft>
                <a:spcPts val="600"/>
              </a:spcAft>
              <a:buFont typeface="+mj-lt"/>
              <a:buAutoNum type="arabicPeriod"/>
              <a:defRPr sz="1800" spc="100" baseline="0"/>
            </a:lvl1pPr>
            <a:lvl2pPr marL="685800" indent="-347472">
              <a:lnSpc>
                <a:spcPct val="125000"/>
              </a:lnSpc>
              <a:spcBef>
                <a:spcPts val="0"/>
              </a:spcBef>
              <a:spcAft>
                <a:spcPts val="600"/>
              </a:spcAft>
              <a:buFont typeface="+mj-lt"/>
              <a:buAutoNum type="alphaLcPeriod"/>
              <a:defRPr sz="1600" spc="100" baseline="0"/>
            </a:lvl2pPr>
            <a:lvl3pPr marL="1143000" indent="-347472">
              <a:lnSpc>
                <a:spcPct val="125000"/>
              </a:lnSpc>
              <a:spcBef>
                <a:spcPts val="0"/>
              </a:spcBef>
              <a:spcAft>
                <a:spcPts val="600"/>
              </a:spcAft>
              <a:buFont typeface="+mj-lt"/>
              <a:buAutoNum type="arabicParenR"/>
              <a:defRPr sz="1400" spc="100" baseline="0"/>
            </a:lvl3pPr>
            <a:lvl4pPr marL="1600200" indent="-347472">
              <a:lnSpc>
                <a:spcPct val="125000"/>
              </a:lnSpc>
              <a:spcBef>
                <a:spcPts val="0"/>
              </a:spcBef>
              <a:spcAft>
                <a:spcPts val="600"/>
              </a:spcAft>
              <a:buFont typeface="+mj-lt"/>
              <a:buAutoNum type="alphaLcParenR"/>
              <a:defRPr sz="1200" spc="100" baseline="0"/>
            </a:lvl4pPr>
            <a:lvl5pPr marL="2057400" indent="-347472">
              <a:lnSpc>
                <a:spcPct val="125000"/>
              </a:lnSpc>
              <a:spcBef>
                <a:spcPts val="0"/>
              </a:spcBef>
              <a:spcAft>
                <a:spcPts val="600"/>
              </a:spcAft>
              <a:buFont typeface="+mj-lt"/>
              <a:buAutoNum type="romanLcPeriod"/>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7">
            <a:extLst>
              <a:ext uri="{FF2B5EF4-FFF2-40B4-BE49-F238E27FC236}">
                <a16:creationId xmlns:a16="http://schemas.microsoft.com/office/drawing/2014/main" id="{DDA14B5C-C6A4-65FB-34DD-E1C0FF465FF7}"/>
              </a:ext>
            </a:extLst>
          </p:cNvPr>
          <p:cNvSpPr>
            <a:spLocks noGrp="1"/>
          </p:cNvSpPr>
          <p:nvPr>
            <p:ph sz="quarter" idx="11" hasCustomPrompt="1"/>
          </p:nvPr>
        </p:nvSpPr>
        <p:spPr>
          <a:xfrm>
            <a:off x="5342681" y="2858625"/>
            <a:ext cx="6011119" cy="3338513"/>
          </a:xfrm>
          <a:prstGeom prst="rect">
            <a:avLst/>
          </a:prstGeom>
        </p:spPr>
        <p:txBody>
          <a:bodyPr/>
          <a:lstStyle>
            <a:lvl1pPr marL="0" indent="0">
              <a:lnSpc>
                <a:spcPct val="125000"/>
              </a:lnSpc>
              <a:spcBef>
                <a:spcPts val="0"/>
              </a:spcBef>
              <a:spcAft>
                <a:spcPts val="600"/>
              </a:spcAft>
              <a:buFont typeface="+mj-lt"/>
              <a:buNone/>
              <a:defRPr sz="1800" spc="100" baseline="0"/>
            </a:lvl1pPr>
            <a:lvl2pPr marL="285750" indent="-285750">
              <a:lnSpc>
                <a:spcPct val="125000"/>
              </a:lnSpc>
              <a:spcBef>
                <a:spcPts val="0"/>
              </a:spcBef>
              <a:spcAft>
                <a:spcPts val="600"/>
              </a:spcAft>
              <a:buFont typeface="Arial" panose="020B0604020202020204" pitchFamily="34" charset="0"/>
              <a:buChar char="•"/>
              <a:defRPr sz="1800" spc="100" baseline="0"/>
            </a:lvl2pPr>
            <a:lvl3pPr marL="685800" indent="-285750">
              <a:lnSpc>
                <a:spcPct val="125000"/>
              </a:lnSpc>
              <a:spcBef>
                <a:spcPts val="0"/>
              </a:spcBef>
              <a:spcAft>
                <a:spcPts val="600"/>
              </a:spcAft>
              <a:buFont typeface="Arial" panose="020B0604020202020204" pitchFamily="34" charset="0"/>
              <a:buChar char="•"/>
              <a:defRPr sz="1800" spc="100" baseline="0"/>
            </a:lvl3pPr>
            <a:lvl4pPr marL="1143000" indent="-285750">
              <a:lnSpc>
                <a:spcPct val="125000"/>
              </a:lnSpc>
              <a:spcBef>
                <a:spcPts val="0"/>
              </a:spcBef>
              <a:spcAft>
                <a:spcPts val="600"/>
              </a:spcAft>
              <a:buFont typeface="Arial" panose="020B0604020202020204" pitchFamily="34" charset="0"/>
              <a:buChar char="•"/>
              <a:defRPr sz="1800" spc="100" baseline="0"/>
            </a:lvl4pPr>
            <a:lvl5pPr marL="1600200" indent="-285750">
              <a:lnSpc>
                <a:spcPct val="125000"/>
              </a:lnSpc>
              <a:spcBef>
                <a:spcPts val="0"/>
              </a:spcBef>
              <a:spcAft>
                <a:spcPts val="600"/>
              </a:spcAft>
              <a:buFont typeface="Arial" panose="020B0604020202020204" pitchFamily="34" charset="0"/>
              <a:buChar char="•"/>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914400" y="766915"/>
            <a:ext cx="2782529" cy="21630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864796" y="960385"/>
            <a:ext cx="6341212" cy="1969628"/>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716594"/>
            <a:ext cx="12192000" cy="3141406"/>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5E8994-67B0-7A02-C300-3232691564F0}"/>
              </a:ext>
              <a:ext uri="{C183D7F6-B498-43B3-948B-1728B52AA6E4}">
                <adec:decorative xmlns:adec="http://schemas.microsoft.com/office/drawing/2017/decorative" val="1"/>
              </a:ext>
            </a:extLst>
          </p:cNvPr>
          <p:cNvSpPr/>
          <p:nvPr userDrawn="1"/>
        </p:nvSpPr>
        <p:spPr>
          <a:xfrm>
            <a:off x="4532671" y="0"/>
            <a:ext cx="7659329" cy="6858000"/>
          </a:xfrm>
          <a:prstGeom prst="rect">
            <a:avLst/>
          </a:prstGeom>
          <a:solidFill>
            <a:schemeClr val="accent2">
              <a:lumMod val="40000"/>
              <a:lumOff val="6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933791" y="787869"/>
            <a:ext cx="2743200" cy="2142144"/>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Click to add title</a:t>
            </a:r>
          </a:p>
        </p:txBody>
      </p:sp>
      <p:sp>
        <p:nvSpPr>
          <p:cNvPr id="12" name="Text Placeholder 11">
            <a:extLst>
              <a:ext uri="{FF2B5EF4-FFF2-40B4-BE49-F238E27FC236}">
                <a16:creationId xmlns:a16="http://schemas.microsoft.com/office/drawing/2014/main" id="{2EA6B5C4-24E3-C021-071B-DFF6C6CC497B}"/>
              </a:ext>
            </a:extLst>
          </p:cNvPr>
          <p:cNvSpPr>
            <a:spLocks noGrp="1"/>
          </p:cNvSpPr>
          <p:nvPr>
            <p:ph type="body" sz="quarter" idx="16" hasCustomPrompt="1"/>
          </p:nvPr>
        </p:nvSpPr>
        <p:spPr>
          <a:xfrm>
            <a:off x="933449" y="3429000"/>
            <a:ext cx="2920796" cy="2927350"/>
          </a:xfrm>
          <a:prstGeom prst="rect">
            <a:avLst/>
          </a:prstGeom>
        </p:spPr>
        <p:txBody>
          <a:bodyP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600" spc="100" baseline="0"/>
            </a:lvl2pPr>
            <a:lvl3pPr marL="914400" indent="0">
              <a:lnSpc>
                <a:spcPct val="125000"/>
              </a:lnSpc>
              <a:spcBef>
                <a:spcPts val="0"/>
              </a:spcBef>
              <a:spcAft>
                <a:spcPts val="600"/>
              </a:spcAft>
              <a:buNone/>
              <a:defRPr sz="1400" spc="100" baseline="0"/>
            </a:lvl3pPr>
            <a:lvl4pPr marL="1371600" indent="0">
              <a:lnSpc>
                <a:spcPct val="125000"/>
              </a:lnSpc>
              <a:spcBef>
                <a:spcPts val="0"/>
              </a:spcBef>
              <a:spcAft>
                <a:spcPts val="600"/>
              </a:spcAft>
              <a:buNone/>
              <a:defRPr sz="1200" spc="100" baseline="0"/>
            </a:lvl4pPr>
            <a:lvl5pPr marL="1828800" indent="0">
              <a:lnSpc>
                <a:spcPct val="125000"/>
              </a:lnSpc>
              <a:spcBef>
                <a:spcPts val="0"/>
              </a:spcBef>
              <a:spcAft>
                <a:spcPts val="600"/>
              </a:spcAft>
              <a:buNone/>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5220928" y="787869"/>
            <a:ext cx="6292646" cy="5432263"/>
          </a:xfrm>
          <a:prstGeom prst="rect">
            <a:avLst/>
          </a:prstGeom>
        </p:spPr>
        <p:txBody>
          <a:bodyPr/>
          <a:lstStyle>
            <a:lvl1pPr marL="0" indent="0" algn="ctr">
              <a:buNone/>
              <a:defRPr sz="1800" cap="all" baseline="0">
                <a:solidFill>
                  <a:schemeClr val="tx1"/>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10559" y="1"/>
            <a:ext cx="4952999" cy="2182482"/>
          </a:xfrm>
          <a:prstGeom prst="rect">
            <a:avLst/>
          </a:prstGeom>
          <a:solidFill>
            <a:schemeClr val="accent2">
              <a:alpha val="92000"/>
            </a:schemeClr>
          </a:solidFill>
        </p:spPr>
        <p:txBody>
          <a:bodyPr lIns="731520" rIns="731520" anchor="ctr"/>
          <a:lstStyle>
            <a:lvl1pPr algn="ctr">
              <a:defRPr sz="2400" cap="all" spc="100" baseline="0">
                <a:solidFill>
                  <a:schemeClr val="bg1"/>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942932" y="0"/>
            <a:ext cx="7249067" cy="2182483"/>
          </a:xfrm>
          <a:prstGeom prst="rect">
            <a:avLst/>
          </a:prstGeom>
        </p:spPr>
        <p:txBody>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2924355"/>
            <a:ext cx="3769525" cy="3300645"/>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6" name="Content Placeholder 5">
            <a:extLst>
              <a:ext uri="{FF2B5EF4-FFF2-40B4-BE49-F238E27FC236}">
                <a16:creationId xmlns:a16="http://schemas.microsoft.com/office/drawing/2014/main" id="{46E5C19A-AE6A-FEDE-6B3C-9B1701F4C501}"/>
              </a:ext>
            </a:extLst>
          </p:cNvPr>
          <p:cNvSpPr>
            <a:spLocks noGrp="1"/>
          </p:cNvSpPr>
          <p:nvPr>
            <p:ph sz="quarter" idx="13" hasCustomPrompt="1"/>
          </p:nvPr>
        </p:nvSpPr>
        <p:spPr>
          <a:xfrm>
            <a:off x="4933262" y="2932801"/>
            <a:ext cx="6411912" cy="3300851"/>
          </a:xfrm>
          <a:prstGeom prst="rect">
            <a:avLst/>
          </a:prstGeom>
        </p:spPr>
        <p:txBody>
          <a:bodyPr/>
          <a:lstStyle>
            <a:lvl1pPr marL="283464" indent="-283464">
              <a:lnSpc>
                <a:spcPct val="125000"/>
              </a:lnSpc>
              <a:spcBef>
                <a:spcPts val="0"/>
              </a:spcBef>
              <a:spcAft>
                <a:spcPts val="0"/>
              </a:spcAft>
              <a:defRPr sz="1800" spc="100" baseline="0"/>
            </a:lvl1pPr>
            <a:lvl2pPr marL="914400" indent="-283464">
              <a:lnSpc>
                <a:spcPct val="125000"/>
              </a:lnSpc>
              <a:spcBef>
                <a:spcPts val="0"/>
              </a:spcBef>
              <a:spcAft>
                <a:spcPts val="0"/>
              </a:spcAft>
              <a:defRPr sz="1800" spc="100" baseline="0"/>
            </a:lvl2pPr>
            <a:lvl3pPr marL="1371600" indent="-283464">
              <a:lnSpc>
                <a:spcPct val="125000"/>
              </a:lnSpc>
              <a:spcBef>
                <a:spcPts val="0"/>
              </a:spcBef>
              <a:spcAft>
                <a:spcPts val="0"/>
              </a:spcAft>
              <a:defRPr sz="1800" spc="100" baseline="0"/>
            </a:lvl3pPr>
            <a:lvl4pPr marL="1828800" indent="-283464">
              <a:lnSpc>
                <a:spcPct val="125000"/>
              </a:lnSpc>
              <a:spcBef>
                <a:spcPts val="0"/>
              </a:spcBef>
              <a:spcAft>
                <a:spcPts val="0"/>
              </a:spcAft>
              <a:defRPr sz="1800" spc="100" baseline="0"/>
            </a:lvl4pPr>
            <a:lvl5pPr marL="2286000" indent="-283464">
              <a:lnSpc>
                <a:spcPct val="125000"/>
              </a:lnSpc>
              <a:spcBef>
                <a:spcPts val="0"/>
              </a:spcBef>
              <a:spcAft>
                <a:spcPts val="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722F2-1968-8B82-9382-187D808D9CAE}"/>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838200" y="241541"/>
            <a:ext cx="10515600" cy="1215894"/>
          </a:xfrm>
          <a:prstGeom prst="rect">
            <a:avLst/>
          </a:prstGeom>
        </p:spPr>
        <p:txBody>
          <a:bodyPr anchor="b"/>
          <a:lstStyle>
            <a:lvl1pPr algn="ctr">
              <a:defRPr sz="2400" cap="all" spc="100" baseline="0">
                <a:solidFill>
                  <a:schemeClr val="tx2"/>
                </a:solidFill>
              </a:defRPr>
            </a:lvl1pPr>
          </a:lstStyle>
          <a:p>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859468" y="2674190"/>
            <a:ext cx="10494331" cy="360584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2">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130061" y="1541398"/>
            <a:ext cx="4442603" cy="2124827"/>
          </a:xfrm>
          <a:prstGeom prst="rect">
            <a:avLst/>
          </a:prstGeom>
          <a:noFill/>
          <a:ln w="28575">
            <a:solidFill>
              <a:schemeClr val="tx1"/>
            </a:solidFill>
          </a:ln>
        </p:spPr>
        <p:txBody>
          <a:bodyPr anchor="ctr"/>
          <a:lstStyle>
            <a:lvl1pPr algn="ctr">
              <a:defRPr sz="2400" cap="all" spc="100" baseline="0">
                <a:solidFill>
                  <a:schemeClr val="tx1"/>
                </a:solidFill>
              </a:defRPr>
            </a:lvl1pPr>
          </a:lstStyle>
          <a:p>
            <a:r>
              <a:rPr lang="en-US" dirty="0"/>
              <a:t>Add 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1130061" y="3984426"/>
            <a:ext cx="4442603" cy="2424999"/>
          </a:xfrm>
          <a:prstGeom prst="rect">
            <a:avLst/>
          </a:prstGeom>
        </p:spPr>
        <p:txBody>
          <a:bodyPr anchor="t"/>
          <a:lstStyle>
            <a:lvl1pPr marL="0" indent="0" algn="ctr">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6771736" y="0"/>
            <a:ext cx="5420263" cy="6858000"/>
          </a:xfrm>
          <a:prstGeom prst="rect">
            <a:avLst/>
          </a:prstGeo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4257799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73" r:id="rId3"/>
    <p:sldLayoutId id="2147483669" r:id="rId4"/>
    <p:sldLayoutId id="2147483651" r:id="rId5"/>
    <p:sldLayoutId id="2147483671" r:id="rId6"/>
    <p:sldLayoutId id="2147483652" r:id="rId7"/>
    <p:sldLayoutId id="2147483653" r:id="rId8"/>
    <p:sldLayoutId id="2147483650" r:id="rId9"/>
    <p:sldLayoutId id="2147483664" r:id="rId10"/>
    <p:sldLayoutId id="2147483659" r:id="rId11"/>
    <p:sldLayoutId id="2147483662" r:id="rId12"/>
    <p:sldLayoutId id="2147483670"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a green field">
            <a:extLst>
              <a:ext uri="{FF2B5EF4-FFF2-40B4-BE49-F238E27FC236}">
                <a16:creationId xmlns:a16="http://schemas.microsoft.com/office/drawing/2014/main" id="{FE4A4B5C-D71A-0CFA-A601-EB93F13F5AA0}"/>
              </a:ext>
            </a:extLst>
          </p:cNvPr>
          <p:cNvPicPr>
            <a:picLocks noGrp="1" noChangeAspect="1"/>
          </p:cNvPicPr>
          <p:nvPr>
            <p:ph type="pic" sz="quarter" idx="10"/>
          </p:nvPr>
        </p:nvPicPr>
        <p:blipFill>
          <a:blip r:embed="rId3">
            <a:alphaModFix amt="50000"/>
          </a:blip>
          <a:srcRect/>
          <a:stretch/>
        </p:blipFill>
        <p:spPr>
          <a:xfrm>
            <a:off x="0" y="0"/>
            <a:ext cx="12192000" cy="6858000"/>
          </a:xfrm>
          <a:ln>
            <a:noFill/>
          </a:ln>
        </p:spPr>
      </p:pic>
      <p:sp>
        <p:nvSpPr>
          <p:cNvPr id="3" name="TextBox 2">
            <a:extLst>
              <a:ext uri="{FF2B5EF4-FFF2-40B4-BE49-F238E27FC236}">
                <a16:creationId xmlns:a16="http://schemas.microsoft.com/office/drawing/2014/main" id="{78577525-D1C1-B306-4BE6-3E0D4BAD1A1F}"/>
              </a:ext>
            </a:extLst>
          </p:cNvPr>
          <p:cNvSpPr txBox="1"/>
          <p:nvPr/>
        </p:nvSpPr>
        <p:spPr>
          <a:xfrm>
            <a:off x="1043940" y="1238992"/>
            <a:ext cx="10104120" cy="1938992"/>
          </a:xfrm>
          <a:prstGeom prst="rect">
            <a:avLst/>
          </a:prstGeom>
          <a:noFill/>
          <a:ln>
            <a:noFill/>
          </a:ln>
        </p:spPr>
        <p:txBody>
          <a:bodyPr wrap="square" rtlCol="0">
            <a:spAutoFit/>
          </a:bodyPr>
          <a:lstStyle/>
          <a:p>
            <a:pPr algn="ctr"/>
            <a:r>
              <a:rPr lang="en-US" sz="4000" b="1" dirty="0">
                <a:solidFill>
                  <a:schemeClr val="accent3">
                    <a:lumMod val="40000"/>
                    <a:lumOff val="60000"/>
                  </a:schemeClr>
                </a:solidFill>
                <a:latin typeface="Avenir Next LT Pro" panose="020B0504020202020204" pitchFamily="34" charset="0"/>
                <a:cs typeface="Arial" panose="020B0604020202020204" pitchFamily="34" charset="0"/>
              </a:rPr>
              <a:t>Assessing the Effectiveness of Sustainable Drainage Systems for Flood Mitigation</a:t>
            </a:r>
            <a:endParaRPr lang="en-GB" sz="4000" b="1" dirty="0">
              <a:solidFill>
                <a:schemeClr val="accent3">
                  <a:lumMod val="40000"/>
                  <a:lumOff val="60000"/>
                </a:schemeClr>
              </a:solidFill>
              <a:latin typeface="Avenir Next LT Pro" panose="020B05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99E3C3A-5D0A-E393-B6D9-3BFDCE53BA41}"/>
              </a:ext>
            </a:extLst>
          </p:cNvPr>
          <p:cNvSpPr txBox="1"/>
          <p:nvPr/>
        </p:nvSpPr>
        <p:spPr>
          <a:xfrm>
            <a:off x="1440180" y="5526315"/>
            <a:ext cx="8924544" cy="1200329"/>
          </a:xfrm>
          <a:prstGeom prst="rect">
            <a:avLst/>
          </a:prstGeom>
          <a:noFill/>
          <a:ln>
            <a:noFill/>
          </a:ln>
        </p:spPr>
        <p:txBody>
          <a:bodyPr wrap="square" rtlCol="0">
            <a:spAutoFit/>
          </a:bodyPr>
          <a:lstStyle/>
          <a:p>
            <a:pPr algn="ctr"/>
            <a:r>
              <a:rPr lang="en-US" dirty="0">
                <a:solidFill>
                  <a:schemeClr val="accent3">
                    <a:lumMod val="40000"/>
                    <a:lumOff val="60000"/>
                  </a:schemeClr>
                </a:solidFill>
                <a:latin typeface="Avenir Next LT Pro" panose="020B0504020202020204" pitchFamily="34" charset="0"/>
                <a:cs typeface="Arial" panose="020B0604020202020204" pitchFamily="34" charset="0"/>
              </a:rPr>
              <a:t>Anita Davis</a:t>
            </a:r>
          </a:p>
          <a:p>
            <a:pPr algn="ctr"/>
            <a:r>
              <a:rPr lang="en-US" dirty="0">
                <a:solidFill>
                  <a:schemeClr val="accent3">
                    <a:lumMod val="40000"/>
                    <a:lumOff val="60000"/>
                  </a:schemeClr>
                </a:solidFill>
                <a:latin typeface="Avenir Next LT Pro" panose="020B0504020202020204" pitchFamily="34" charset="0"/>
                <a:cs typeface="Arial" panose="020B0604020202020204" pitchFamily="34" charset="0"/>
              </a:rPr>
              <a:t>1908094 </a:t>
            </a:r>
          </a:p>
          <a:p>
            <a:pPr algn="ctr"/>
            <a:r>
              <a:rPr lang="en-US" dirty="0" err="1">
                <a:solidFill>
                  <a:schemeClr val="accent3">
                    <a:lumMod val="40000"/>
                    <a:lumOff val="60000"/>
                  </a:schemeClr>
                </a:solidFill>
                <a:latin typeface="Avenir Next LT Pro" panose="020B0504020202020204" pitchFamily="34" charset="0"/>
                <a:cs typeface="Arial" panose="020B0604020202020204" pitchFamily="34" charset="0"/>
              </a:rPr>
              <a:t>Bsc</a:t>
            </a:r>
            <a:r>
              <a:rPr lang="en-US" dirty="0">
                <a:solidFill>
                  <a:schemeClr val="accent3">
                    <a:lumMod val="40000"/>
                    <a:lumOff val="60000"/>
                  </a:schemeClr>
                </a:solidFill>
                <a:latin typeface="Avenir Next LT Pro" panose="020B0504020202020204" pitchFamily="34" charset="0"/>
                <a:cs typeface="Arial" panose="020B0604020202020204" pitchFamily="34" charset="0"/>
              </a:rPr>
              <a:t> Civil Engineering</a:t>
            </a:r>
          </a:p>
          <a:p>
            <a:pPr algn="ctr"/>
            <a:r>
              <a:rPr lang="en-US" dirty="0">
                <a:solidFill>
                  <a:schemeClr val="accent3">
                    <a:lumMod val="40000"/>
                    <a:lumOff val="60000"/>
                  </a:schemeClr>
                </a:solidFill>
                <a:latin typeface="Avenir Next LT Pro" panose="020B0504020202020204" pitchFamily="34" charset="0"/>
                <a:cs typeface="Arial" panose="020B0604020202020204" pitchFamily="34" charset="0"/>
              </a:rPr>
              <a:t>University of Wales Trinity Saint David – Swansea Campus</a:t>
            </a:r>
            <a:endParaRPr lang="en-GB" dirty="0">
              <a:solidFill>
                <a:schemeClr val="accent3">
                  <a:lumMod val="40000"/>
                  <a:lumOff val="60000"/>
                </a:schemeClr>
              </a:solidFill>
              <a:latin typeface="Avenir Next LT Pro" panose="020B0504020202020204" pitchFamily="34" charset="0"/>
              <a:cs typeface="Arial" panose="020B0604020202020204" pitchFamily="34" charset="0"/>
            </a:endParaRPr>
          </a:p>
        </p:txBody>
      </p:sp>
    </p:spTree>
    <p:extLst>
      <p:ext uri="{BB962C8B-B14F-4D97-AF65-F5344CB8AC3E}">
        <p14:creationId xmlns:p14="http://schemas.microsoft.com/office/powerpoint/2010/main" val="1760268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lide Number Placeholder 19">
            <a:extLst>
              <a:ext uri="{FF2B5EF4-FFF2-40B4-BE49-F238E27FC236}">
                <a16:creationId xmlns:a16="http://schemas.microsoft.com/office/drawing/2014/main" id="{DA9558D5-EB6D-C2EA-C5E2-790769448541}"/>
              </a:ext>
            </a:extLst>
          </p:cNvPr>
          <p:cNvSpPr>
            <a:spLocks noGrp="1"/>
          </p:cNvSpPr>
          <p:nvPr>
            <p:ph type="sldNum" sz="quarter" idx="4"/>
          </p:nvPr>
        </p:nvSpPr>
        <p:spPr/>
        <p:txBody>
          <a:bodyPr/>
          <a:lstStyle/>
          <a:p>
            <a:fld id="{EA87306C-81BA-4795-A5CA-9392456A8C1E}" type="slidenum">
              <a:rPr lang="en-US" smtClean="0"/>
              <a:pPr/>
              <a:t>2</a:t>
            </a:fld>
            <a:endParaRPr lang="en-US" dirty="0"/>
          </a:p>
        </p:txBody>
      </p:sp>
      <p:sp>
        <p:nvSpPr>
          <p:cNvPr id="12" name="Rectangle 11">
            <a:extLst>
              <a:ext uri="{FF2B5EF4-FFF2-40B4-BE49-F238E27FC236}">
                <a16:creationId xmlns:a16="http://schemas.microsoft.com/office/drawing/2014/main" id="{26D8C7E6-A083-F150-DF35-7C7FDF643094}"/>
              </a:ext>
            </a:extLst>
          </p:cNvPr>
          <p:cNvSpPr/>
          <p:nvPr/>
        </p:nvSpPr>
        <p:spPr>
          <a:xfrm>
            <a:off x="-2271" y="0"/>
            <a:ext cx="12192000" cy="6858000"/>
          </a:xfrm>
          <a:prstGeom prst="rect">
            <a:avLst/>
          </a:prstGeom>
          <a:solidFill>
            <a:schemeClr val="accent5">
              <a:lumMod val="50000"/>
            </a:schemeClr>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9578D2A5-5F94-D017-9E74-51B5B4B934A8}"/>
              </a:ext>
            </a:extLst>
          </p:cNvPr>
          <p:cNvSpPr txBox="1"/>
          <p:nvPr/>
        </p:nvSpPr>
        <p:spPr>
          <a:xfrm>
            <a:off x="7380359" y="69623"/>
            <a:ext cx="2298193" cy="707886"/>
          </a:xfrm>
          <a:prstGeom prst="rect">
            <a:avLst/>
          </a:prstGeom>
          <a:noFill/>
          <a:ln>
            <a:noFill/>
          </a:ln>
        </p:spPr>
        <p:txBody>
          <a:bodyPr wrap="square" rtlCol="0">
            <a:spAutoFit/>
          </a:bodyPr>
          <a:lstStyle/>
          <a:p>
            <a:pPr algn="ctr"/>
            <a:r>
              <a:rPr lang="en-US" sz="4000" dirty="0">
                <a:solidFill>
                  <a:schemeClr val="accent3">
                    <a:lumMod val="40000"/>
                    <a:lumOff val="60000"/>
                  </a:schemeClr>
                </a:solidFill>
                <a:latin typeface="Avenir Next LT Pro" panose="020B0504020202020204" pitchFamily="34" charset="0"/>
              </a:rPr>
              <a:t>THE AIM</a:t>
            </a:r>
            <a:endParaRPr lang="en-GB" sz="4000" dirty="0">
              <a:solidFill>
                <a:schemeClr val="accent3">
                  <a:lumMod val="40000"/>
                  <a:lumOff val="60000"/>
                </a:schemeClr>
              </a:solidFill>
              <a:latin typeface="Avenir Next LT Pro" panose="020B05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E3B65FC0-8701-9D6B-C4DE-184902ABCA39}"/>
              </a:ext>
            </a:extLst>
          </p:cNvPr>
          <p:cNvSpPr txBox="1"/>
          <p:nvPr/>
        </p:nvSpPr>
        <p:spPr>
          <a:xfrm>
            <a:off x="5079517" y="4126110"/>
            <a:ext cx="6899885" cy="2308324"/>
          </a:xfrm>
          <a:prstGeom prst="rect">
            <a:avLst/>
          </a:prstGeom>
          <a:noFill/>
          <a:ln>
            <a:noFill/>
          </a:ln>
        </p:spPr>
        <p:txBody>
          <a:bodyPr wrap="square" rtlCol="0">
            <a:spAutoFit/>
          </a:bodyPr>
          <a:lstStyle/>
          <a:p>
            <a:pPr marL="571500" indent="-571500">
              <a:buFont typeface="Arial" panose="020B0604020202020204" pitchFamily="34" charset="0"/>
              <a:buChar char="•"/>
            </a:pPr>
            <a:r>
              <a:rPr lang="en-US" dirty="0">
                <a:solidFill>
                  <a:schemeClr val="accent3">
                    <a:lumMod val="40000"/>
                    <a:lumOff val="60000"/>
                  </a:schemeClr>
                </a:solidFill>
                <a:latin typeface="Avenir Next LT Pro" panose="020B0504020202020204" pitchFamily="34" charset="0"/>
                <a:cs typeface="Arial" panose="020B0604020202020204" pitchFamily="34" charset="0"/>
              </a:rPr>
              <a:t>To review flood risk and drainage practices in the UK</a:t>
            </a:r>
          </a:p>
          <a:p>
            <a:pPr marL="571500" indent="-571500">
              <a:buFont typeface="Arial" panose="020B0604020202020204" pitchFamily="34" charset="0"/>
              <a:buChar char="•"/>
            </a:pPr>
            <a:endParaRPr lang="en-US" dirty="0">
              <a:solidFill>
                <a:schemeClr val="accent3">
                  <a:lumMod val="40000"/>
                  <a:lumOff val="60000"/>
                </a:schemeClr>
              </a:solidFill>
              <a:latin typeface="Avenir Next LT Pro" panose="020B0504020202020204" pitchFamily="34" charset="0"/>
              <a:cs typeface="Arial" panose="020B0604020202020204" pitchFamily="34" charset="0"/>
            </a:endParaRPr>
          </a:p>
          <a:p>
            <a:pPr marL="571500" indent="-571500">
              <a:buFont typeface="Arial" panose="020B0604020202020204" pitchFamily="34" charset="0"/>
              <a:buChar char="•"/>
            </a:pPr>
            <a:r>
              <a:rPr lang="en-US" dirty="0">
                <a:solidFill>
                  <a:schemeClr val="accent3">
                    <a:lumMod val="40000"/>
                    <a:lumOff val="60000"/>
                  </a:schemeClr>
                </a:solidFill>
                <a:latin typeface="Avenir Next LT Pro" panose="020B0504020202020204" pitchFamily="34" charset="0"/>
                <a:cs typeface="Arial" panose="020B0604020202020204" pitchFamily="34" charset="0"/>
              </a:rPr>
              <a:t>To examine the principles and key components of SuDS</a:t>
            </a:r>
          </a:p>
          <a:p>
            <a:endParaRPr lang="en-US" dirty="0">
              <a:solidFill>
                <a:schemeClr val="accent3">
                  <a:lumMod val="40000"/>
                  <a:lumOff val="60000"/>
                </a:schemeClr>
              </a:solidFill>
              <a:latin typeface="Avenir Next LT Pro" panose="020B0504020202020204" pitchFamily="34" charset="0"/>
              <a:cs typeface="Arial" panose="020B0604020202020204" pitchFamily="34" charset="0"/>
            </a:endParaRPr>
          </a:p>
          <a:p>
            <a:pPr marL="571500" indent="-571500">
              <a:buFont typeface="Arial" panose="020B0604020202020204" pitchFamily="34" charset="0"/>
              <a:buChar char="•"/>
            </a:pPr>
            <a:r>
              <a:rPr lang="en-US" dirty="0">
                <a:solidFill>
                  <a:schemeClr val="accent3">
                    <a:lumMod val="40000"/>
                    <a:lumOff val="60000"/>
                  </a:schemeClr>
                </a:solidFill>
                <a:latin typeface="Avenir Next LT Pro" panose="020B0504020202020204" pitchFamily="34" charset="0"/>
                <a:cs typeface="Arial" panose="020B0604020202020204" pitchFamily="34" charset="0"/>
              </a:rPr>
              <a:t>To compare the hydrological performance of SuDS and conventional drainage systems</a:t>
            </a:r>
          </a:p>
          <a:p>
            <a:endParaRPr lang="en-US" dirty="0">
              <a:solidFill>
                <a:schemeClr val="accent3">
                  <a:lumMod val="40000"/>
                  <a:lumOff val="60000"/>
                </a:schemeClr>
              </a:solidFill>
              <a:latin typeface="Avenir Next LT Pro" panose="020B0504020202020204" pitchFamily="34" charset="0"/>
              <a:cs typeface="Arial" panose="020B0604020202020204" pitchFamily="34" charset="0"/>
            </a:endParaRPr>
          </a:p>
          <a:p>
            <a:pPr marL="571500" indent="-571500">
              <a:buFont typeface="Arial" panose="020B0604020202020204" pitchFamily="34" charset="0"/>
              <a:buChar char="•"/>
            </a:pPr>
            <a:r>
              <a:rPr lang="en-US" dirty="0">
                <a:solidFill>
                  <a:schemeClr val="accent3">
                    <a:lumMod val="40000"/>
                    <a:lumOff val="60000"/>
                  </a:schemeClr>
                </a:solidFill>
                <a:latin typeface="Avenir Next LT Pro" panose="020B0504020202020204" pitchFamily="34" charset="0"/>
                <a:cs typeface="Arial" panose="020B0604020202020204" pitchFamily="34" charset="0"/>
              </a:rPr>
              <a:t>To evaluate the results using hydrological modelling </a:t>
            </a:r>
            <a:endParaRPr lang="en-GB" dirty="0">
              <a:solidFill>
                <a:schemeClr val="accent3">
                  <a:lumMod val="40000"/>
                  <a:lumOff val="60000"/>
                </a:schemeClr>
              </a:solidFill>
              <a:latin typeface="Avenir Next LT Pro" panose="020B05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CDEE4AD-ED14-1D41-C21F-D5BCF554F602}"/>
              </a:ext>
            </a:extLst>
          </p:cNvPr>
          <p:cNvSpPr txBox="1"/>
          <p:nvPr/>
        </p:nvSpPr>
        <p:spPr>
          <a:xfrm>
            <a:off x="5079514" y="847132"/>
            <a:ext cx="6899885" cy="1015663"/>
          </a:xfrm>
          <a:prstGeom prst="rect">
            <a:avLst/>
          </a:prstGeom>
          <a:noFill/>
          <a:ln>
            <a:noFill/>
          </a:ln>
        </p:spPr>
        <p:txBody>
          <a:bodyPr wrap="square" rtlCol="0">
            <a:spAutoFit/>
          </a:bodyPr>
          <a:lstStyle/>
          <a:p>
            <a:pPr algn="ctr"/>
            <a:r>
              <a:rPr lang="en-GB" sz="2000" dirty="0">
                <a:solidFill>
                  <a:schemeClr val="accent3">
                    <a:lumMod val="40000"/>
                    <a:lumOff val="60000"/>
                  </a:schemeClr>
                </a:solidFill>
                <a:latin typeface="Avenir Next LT Pro" panose="020B0504020202020204" pitchFamily="34" charset="0"/>
                <a:cs typeface="Arial" panose="020B0604020202020204" pitchFamily="34" charset="0"/>
              </a:rPr>
              <a:t>To assess the effectiveness of Sustainable Drainage Systems (SuDS) in managing flood risk, compared to conventional drainage systems.</a:t>
            </a:r>
          </a:p>
        </p:txBody>
      </p:sp>
      <p:sp>
        <p:nvSpPr>
          <p:cNvPr id="21" name="TextBox 20">
            <a:extLst>
              <a:ext uri="{FF2B5EF4-FFF2-40B4-BE49-F238E27FC236}">
                <a16:creationId xmlns:a16="http://schemas.microsoft.com/office/drawing/2014/main" id="{D84AF34E-7C27-DC65-BB90-615332BD6C4E}"/>
              </a:ext>
            </a:extLst>
          </p:cNvPr>
          <p:cNvSpPr txBox="1"/>
          <p:nvPr/>
        </p:nvSpPr>
        <p:spPr>
          <a:xfrm>
            <a:off x="6305475" y="3228083"/>
            <a:ext cx="4447966" cy="707886"/>
          </a:xfrm>
          <a:prstGeom prst="rect">
            <a:avLst/>
          </a:prstGeom>
          <a:noFill/>
          <a:ln>
            <a:noFill/>
          </a:ln>
        </p:spPr>
        <p:txBody>
          <a:bodyPr wrap="square" rtlCol="0">
            <a:spAutoFit/>
          </a:bodyPr>
          <a:lstStyle/>
          <a:p>
            <a:pPr algn="ctr"/>
            <a:r>
              <a:rPr lang="en-US" sz="4000" dirty="0">
                <a:solidFill>
                  <a:schemeClr val="accent3">
                    <a:lumMod val="40000"/>
                    <a:lumOff val="60000"/>
                  </a:schemeClr>
                </a:solidFill>
                <a:latin typeface="Avenir Next LT Pro" panose="020B0504020202020204" pitchFamily="34" charset="0"/>
              </a:rPr>
              <a:t>THE OBJECTIVES</a:t>
            </a:r>
            <a:endParaRPr lang="en-GB" sz="4000" dirty="0">
              <a:solidFill>
                <a:schemeClr val="accent3">
                  <a:lumMod val="40000"/>
                  <a:lumOff val="60000"/>
                </a:schemeClr>
              </a:solidFill>
              <a:latin typeface="Avenir Next LT Pro" panose="020B0504020202020204" pitchFamily="34" charset="0"/>
              <a:cs typeface="Arial" panose="020B0604020202020204" pitchFamily="34" charset="0"/>
            </a:endParaRPr>
          </a:p>
        </p:txBody>
      </p:sp>
      <p:pic>
        <p:nvPicPr>
          <p:cNvPr id="1032" name="Picture 8" descr="Useful definitions for Inspection Chambers and Manholes – Cotterill Civils">
            <a:extLst>
              <a:ext uri="{FF2B5EF4-FFF2-40B4-BE49-F238E27FC236}">
                <a16:creationId xmlns:a16="http://schemas.microsoft.com/office/drawing/2014/main" id="{54ACC9E8-9CF4-4A7B-8CE6-9FB29A4393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73565" cy="288036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51A881BC-A444-8DC8-D910-5FE4D530CE85}"/>
              </a:ext>
            </a:extLst>
          </p:cNvPr>
          <p:cNvSpPr txBox="1"/>
          <p:nvPr/>
        </p:nvSpPr>
        <p:spPr>
          <a:xfrm>
            <a:off x="2564154" y="2638939"/>
            <a:ext cx="2269212" cy="261610"/>
          </a:xfrm>
          <a:prstGeom prst="rect">
            <a:avLst/>
          </a:prstGeom>
          <a:noFill/>
          <a:ln>
            <a:noFill/>
          </a:ln>
        </p:spPr>
        <p:txBody>
          <a:bodyPr wrap="square" rtlCol="0">
            <a:spAutoFit/>
          </a:bodyPr>
          <a:lstStyle/>
          <a:p>
            <a:pPr algn="ctr"/>
            <a:r>
              <a:rPr lang="en-US" sz="1100" b="1" dirty="0">
                <a:solidFill>
                  <a:schemeClr val="bg1"/>
                </a:solidFill>
                <a:latin typeface="Arial" panose="020B0604020202020204" pitchFamily="34" charset="0"/>
                <a:cs typeface="Arial" panose="020B0604020202020204" pitchFamily="34" charset="0"/>
              </a:rPr>
              <a:t>Source: </a:t>
            </a:r>
            <a:r>
              <a:rPr lang="en-US" sz="1100" b="1" dirty="0" err="1">
                <a:solidFill>
                  <a:schemeClr val="bg1"/>
                </a:solidFill>
                <a:latin typeface="Arial" panose="020B0604020202020204" pitchFamily="34" charset="0"/>
                <a:cs typeface="Arial" panose="020B0604020202020204" pitchFamily="34" charset="0"/>
              </a:rPr>
              <a:t>Cotterills</a:t>
            </a:r>
            <a:r>
              <a:rPr lang="en-US" sz="1100" b="1" dirty="0">
                <a:solidFill>
                  <a:schemeClr val="bg1"/>
                </a:solidFill>
                <a:latin typeface="Arial" panose="020B0604020202020204" pitchFamily="34" charset="0"/>
                <a:cs typeface="Arial" panose="020B0604020202020204" pitchFamily="34" charset="0"/>
              </a:rPr>
              <a:t> Civils(</a:t>
            </a:r>
            <a:r>
              <a:rPr lang="en-US" sz="1100" b="1" dirty="0" err="1">
                <a:solidFill>
                  <a:schemeClr val="bg1"/>
                </a:solidFill>
                <a:latin typeface="Arial" panose="020B0604020202020204" pitchFamily="34" charset="0"/>
                <a:cs typeface="Arial" panose="020B0604020202020204" pitchFamily="34" charset="0"/>
              </a:rPr>
              <a:t>n.d</a:t>
            </a:r>
            <a:r>
              <a:rPr lang="en-US" sz="1100" b="1" dirty="0">
                <a:solidFill>
                  <a:schemeClr val="bg1"/>
                </a:solidFill>
                <a:latin typeface="Arial" panose="020B0604020202020204" pitchFamily="34" charset="0"/>
                <a:cs typeface="Arial" panose="020B0604020202020204" pitchFamily="34" charset="0"/>
              </a:rPr>
              <a:t>)</a:t>
            </a:r>
            <a:endParaRPr lang="en-GB" sz="1100" b="1" dirty="0">
              <a:solidFill>
                <a:schemeClr val="bg1"/>
              </a:solidFill>
              <a:latin typeface="Arial" panose="020B0604020202020204" pitchFamily="34" charset="0"/>
              <a:cs typeface="Arial" panose="020B0604020202020204" pitchFamily="34" charset="0"/>
            </a:endParaRPr>
          </a:p>
        </p:txBody>
      </p:sp>
      <p:pic>
        <p:nvPicPr>
          <p:cNvPr id="1034" name="Picture 10" descr="what are sustainable drainage systems">
            <a:extLst>
              <a:ext uri="{FF2B5EF4-FFF2-40B4-BE49-F238E27FC236}">
                <a16:creationId xmlns:a16="http://schemas.microsoft.com/office/drawing/2014/main" id="{8552F8E9-5818-8804-C832-B3D574E3B4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1" y="3858768"/>
            <a:ext cx="4629135" cy="299923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43073D3D-9D4E-96BA-780D-A2F2766DB68B}"/>
              </a:ext>
            </a:extLst>
          </p:cNvPr>
          <p:cNvSpPr txBox="1"/>
          <p:nvPr/>
        </p:nvSpPr>
        <p:spPr>
          <a:xfrm>
            <a:off x="2564154" y="6636767"/>
            <a:ext cx="2269212" cy="261610"/>
          </a:xfrm>
          <a:prstGeom prst="rect">
            <a:avLst/>
          </a:prstGeom>
          <a:noFill/>
          <a:ln>
            <a:noFill/>
          </a:ln>
        </p:spPr>
        <p:txBody>
          <a:bodyPr wrap="square" rtlCol="0">
            <a:spAutoFit/>
          </a:bodyPr>
          <a:lstStyle/>
          <a:p>
            <a:pPr algn="ctr"/>
            <a:r>
              <a:rPr lang="en-US" sz="1100" b="1" dirty="0">
                <a:solidFill>
                  <a:schemeClr val="bg1"/>
                </a:solidFill>
                <a:latin typeface="Arial" panose="020B0604020202020204" pitchFamily="34" charset="0"/>
                <a:cs typeface="Arial" panose="020B0604020202020204" pitchFamily="34" charset="0"/>
              </a:rPr>
              <a:t>Source: Kent Drainage (</a:t>
            </a:r>
            <a:r>
              <a:rPr lang="en-US" sz="1100" b="1" dirty="0" err="1">
                <a:solidFill>
                  <a:schemeClr val="bg1"/>
                </a:solidFill>
                <a:latin typeface="Arial" panose="020B0604020202020204" pitchFamily="34" charset="0"/>
                <a:cs typeface="Arial" panose="020B0604020202020204" pitchFamily="34" charset="0"/>
              </a:rPr>
              <a:t>n.d</a:t>
            </a:r>
            <a:r>
              <a:rPr lang="en-US" sz="1100" b="1" dirty="0">
                <a:solidFill>
                  <a:schemeClr val="bg1"/>
                </a:solidFill>
                <a:latin typeface="Arial" panose="020B0604020202020204" pitchFamily="34" charset="0"/>
                <a:cs typeface="Arial" panose="020B0604020202020204" pitchFamily="34" charset="0"/>
              </a:rPr>
              <a:t>)</a:t>
            </a:r>
            <a:endParaRPr lang="en-GB" sz="1100" b="1" dirty="0">
              <a:solidFill>
                <a:schemeClr val="bg1"/>
              </a:solidFill>
              <a:latin typeface="Arial" panose="020B0604020202020204" pitchFamily="34" charset="0"/>
              <a:cs typeface="Arial" panose="020B0604020202020204" pitchFamily="34" charset="0"/>
            </a:endParaRPr>
          </a:p>
        </p:txBody>
      </p:sp>
      <p:pic>
        <p:nvPicPr>
          <p:cNvPr id="33" name="Picture 32">
            <a:extLst>
              <a:ext uri="{FF2B5EF4-FFF2-40B4-BE49-F238E27FC236}">
                <a16:creationId xmlns:a16="http://schemas.microsoft.com/office/drawing/2014/main" id="{9DEFB4FF-B63C-D453-0301-651B834FEEF5}"/>
              </a:ext>
            </a:extLst>
          </p:cNvPr>
          <p:cNvPicPr>
            <a:picLocks noChangeAspect="1"/>
          </p:cNvPicPr>
          <p:nvPr/>
        </p:nvPicPr>
        <p:blipFill>
          <a:blip r:embed="rId5"/>
          <a:stretch>
            <a:fillRect/>
          </a:stretch>
        </p:blipFill>
        <p:spPr>
          <a:xfrm>
            <a:off x="1854000" y="3068566"/>
            <a:ext cx="916592" cy="639162"/>
          </a:xfrm>
          <a:prstGeom prst="rect">
            <a:avLst/>
          </a:prstGeom>
        </p:spPr>
      </p:pic>
    </p:spTree>
    <p:extLst>
      <p:ext uri="{BB962C8B-B14F-4D97-AF65-F5344CB8AC3E}">
        <p14:creationId xmlns:p14="http://schemas.microsoft.com/office/powerpoint/2010/main" val="3590292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C8E836F-AE14-429A-5B55-53BCB9D1C95C}"/>
              </a:ext>
            </a:extLst>
          </p:cNvPr>
          <p:cNvSpPr/>
          <p:nvPr/>
        </p:nvSpPr>
        <p:spPr>
          <a:xfrm>
            <a:off x="7638288" y="-27776"/>
            <a:ext cx="4553712" cy="6857999"/>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8AD219B-C2CD-023D-C344-0AC87346D703}"/>
              </a:ext>
            </a:extLst>
          </p:cNvPr>
          <p:cNvSpPr/>
          <p:nvPr/>
        </p:nvSpPr>
        <p:spPr>
          <a:xfrm>
            <a:off x="-9144" y="-3"/>
            <a:ext cx="4572000" cy="6858001"/>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46483" y="149692"/>
            <a:ext cx="4471416" cy="667512"/>
          </a:xfrm>
          <a:ln>
            <a:noFill/>
          </a:ln>
        </p:spPr>
        <p:txBody>
          <a:bodyPr/>
          <a:lstStyle/>
          <a:p>
            <a:r>
              <a:rPr lang="en-US" noProof="0" dirty="0">
                <a:solidFill>
                  <a:schemeClr val="tx2"/>
                </a:solidFill>
                <a:latin typeface="Avenir Next LT Pro" panose="020B0504020202020204" pitchFamily="34" charset="0"/>
              </a:rPr>
              <a:t>Literature review: key themes</a:t>
            </a:r>
            <a:endParaRPr lang="en-US" dirty="0">
              <a:solidFill>
                <a:schemeClr val="tx2"/>
              </a:solidFill>
              <a:latin typeface="Avenir Next LT Pro" panose="020B0504020202020204" pitchFamily="34" charset="0"/>
            </a:endParaRPr>
          </a:p>
        </p:txBody>
      </p:sp>
      <p:sp>
        <p:nvSpPr>
          <p:cNvPr id="2" name="Slide Number Placeholder 1">
            <a:extLst>
              <a:ext uri="{FF2B5EF4-FFF2-40B4-BE49-F238E27FC236}">
                <a16:creationId xmlns:a16="http://schemas.microsoft.com/office/drawing/2014/main" id="{00490171-2859-5322-0F76-C05597544FBD}"/>
              </a:ext>
            </a:extLst>
          </p:cNvPr>
          <p:cNvSpPr>
            <a:spLocks noGrp="1"/>
          </p:cNvSpPr>
          <p:nvPr>
            <p:ph type="sldNum" sz="quarter" idx="4"/>
          </p:nvPr>
        </p:nvSpPr>
        <p:spPr/>
        <p:txBody>
          <a:bodyPr/>
          <a:lstStyle/>
          <a:p>
            <a:fld id="{EA87306C-81BA-4795-A5CA-9392456A8C1E}" type="slidenum">
              <a:rPr lang="en-US" smtClean="0"/>
              <a:pPr/>
              <a:t>3</a:t>
            </a:fld>
            <a:endParaRPr lang="en-US" dirty="0"/>
          </a:p>
        </p:txBody>
      </p:sp>
      <p:sp>
        <p:nvSpPr>
          <p:cNvPr id="4" name="TextBox 3">
            <a:extLst>
              <a:ext uri="{FF2B5EF4-FFF2-40B4-BE49-F238E27FC236}">
                <a16:creationId xmlns:a16="http://schemas.microsoft.com/office/drawing/2014/main" id="{B2FDBD9E-84CB-E767-9043-FF5CFCD90B32}"/>
              </a:ext>
            </a:extLst>
          </p:cNvPr>
          <p:cNvSpPr txBox="1"/>
          <p:nvPr/>
        </p:nvSpPr>
        <p:spPr>
          <a:xfrm>
            <a:off x="448057" y="954871"/>
            <a:ext cx="3547872"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1. Flood Risk in the UK</a:t>
            </a:r>
          </a:p>
        </p:txBody>
      </p:sp>
      <p:sp>
        <p:nvSpPr>
          <p:cNvPr id="8" name="TextBox 7">
            <a:extLst>
              <a:ext uri="{FF2B5EF4-FFF2-40B4-BE49-F238E27FC236}">
                <a16:creationId xmlns:a16="http://schemas.microsoft.com/office/drawing/2014/main" id="{DBE270D5-0641-B56B-4340-EE6B30C9DC18}"/>
              </a:ext>
            </a:extLst>
          </p:cNvPr>
          <p:cNvSpPr txBox="1"/>
          <p:nvPr/>
        </p:nvSpPr>
        <p:spPr>
          <a:xfrm>
            <a:off x="-226314" y="2844209"/>
            <a:ext cx="4946904"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2. Limitations of Conventional Drainage</a:t>
            </a:r>
          </a:p>
        </p:txBody>
      </p:sp>
      <p:sp>
        <p:nvSpPr>
          <p:cNvPr id="9" name="TextBox 8">
            <a:extLst>
              <a:ext uri="{FF2B5EF4-FFF2-40B4-BE49-F238E27FC236}">
                <a16:creationId xmlns:a16="http://schemas.microsoft.com/office/drawing/2014/main" id="{65A0C74F-2A7E-6E77-D7D0-A507F58A723E}"/>
              </a:ext>
            </a:extLst>
          </p:cNvPr>
          <p:cNvSpPr txBox="1"/>
          <p:nvPr/>
        </p:nvSpPr>
        <p:spPr>
          <a:xfrm>
            <a:off x="274320" y="4121051"/>
            <a:ext cx="3945636"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3. Principles of SuDS</a:t>
            </a:r>
          </a:p>
        </p:txBody>
      </p:sp>
      <p:sp>
        <p:nvSpPr>
          <p:cNvPr id="10" name="TextBox 9">
            <a:extLst>
              <a:ext uri="{FF2B5EF4-FFF2-40B4-BE49-F238E27FC236}">
                <a16:creationId xmlns:a16="http://schemas.microsoft.com/office/drawing/2014/main" id="{D07F5A23-A4CA-420F-CC38-21DA7DF665A8}"/>
              </a:ext>
            </a:extLst>
          </p:cNvPr>
          <p:cNvSpPr txBox="1"/>
          <p:nvPr/>
        </p:nvSpPr>
        <p:spPr>
          <a:xfrm>
            <a:off x="562356" y="1336230"/>
            <a:ext cx="3547872" cy="430887"/>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National assessment of flood and coastal erosion risk in England 2024 (Environment Agency (EA), 2024)</a:t>
            </a:r>
          </a:p>
        </p:txBody>
      </p:sp>
      <p:sp>
        <p:nvSpPr>
          <p:cNvPr id="11" name="TextBox 10">
            <a:extLst>
              <a:ext uri="{FF2B5EF4-FFF2-40B4-BE49-F238E27FC236}">
                <a16:creationId xmlns:a16="http://schemas.microsoft.com/office/drawing/2014/main" id="{210D0064-C501-A73A-0BCD-B0577798EB7F}"/>
              </a:ext>
            </a:extLst>
          </p:cNvPr>
          <p:cNvSpPr txBox="1"/>
          <p:nvPr/>
        </p:nvSpPr>
        <p:spPr>
          <a:xfrm>
            <a:off x="499872" y="1857083"/>
            <a:ext cx="3547872" cy="430887"/>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Flood risk management annual report 2024 to 2025 (Natural Resources Wales (NRW), 2025)</a:t>
            </a:r>
          </a:p>
        </p:txBody>
      </p:sp>
      <p:sp>
        <p:nvSpPr>
          <p:cNvPr id="12" name="TextBox 11">
            <a:extLst>
              <a:ext uri="{FF2B5EF4-FFF2-40B4-BE49-F238E27FC236}">
                <a16:creationId xmlns:a16="http://schemas.microsoft.com/office/drawing/2014/main" id="{7E50EC02-24BB-A6A8-3FEB-A00B7E013CCF}"/>
              </a:ext>
            </a:extLst>
          </p:cNvPr>
          <p:cNvSpPr txBox="1"/>
          <p:nvPr/>
        </p:nvSpPr>
        <p:spPr>
          <a:xfrm>
            <a:off x="562356" y="2349801"/>
            <a:ext cx="3547872" cy="430887"/>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National Flood Risk Assessment 2025 (Scottish Environment Protection Agency (SEPA), 2025)</a:t>
            </a:r>
          </a:p>
        </p:txBody>
      </p:sp>
      <p:sp>
        <p:nvSpPr>
          <p:cNvPr id="13" name="Title 25">
            <a:extLst>
              <a:ext uri="{FF2B5EF4-FFF2-40B4-BE49-F238E27FC236}">
                <a16:creationId xmlns:a16="http://schemas.microsoft.com/office/drawing/2014/main" id="{08CEDBA1-74B1-0246-BEFA-F1CBFE626379}"/>
              </a:ext>
            </a:extLst>
          </p:cNvPr>
          <p:cNvSpPr txBox="1">
            <a:spLocks/>
          </p:cNvSpPr>
          <p:nvPr/>
        </p:nvSpPr>
        <p:spPr>
          <a:xfrm>
            <a:off x="7738872" y="137351"/>
            <a:ext cx="4471416" cy="667512"/>
          </a:xfrm>
          <a:prstGeom prst="rect">
            <a:avLst/>
          </a:prstGeom>
          <a:ln w="28575">
            <a:noFill/>
          </a:ln>
        </p:spPr>
        <p:txBody>
          <a:bodyPr anchor="ctr"/>
          <a:lstStyle>
            <a:lvl1pPr algn="ctr" defTabSz="914400" rtl="0" eaLnBrk="1" latinLnBrk="0" hangingPunct="1">
              <a:lnSpc>
                <a:spcPct val="90000"/>
              </a:lnSpc>
              <a:spcBef>
                <a:spcPct val="0"/>
              </a:spcBef>
              <a:buNone/>
              <a:defRPr sz="2400" kern="1200" cap="all" spc="100" baseline="0">
                <a:solidFill>
                  <a:schemeClr val="bg1"/>
                </a:solidFill>
                <a:latin typeface="+mj-lt"/>
                <a:ea typeface="+mj-ea"/>
                <a:cs typeface="+mj-cs"/>
              </a:defRPr>
            </a:lvl1pPr>
          </a:lstStyle>
          <a:p>
            <a:r>
              <a:rPr lang="en-US" dirty="0">
                <a:solidFill>
                  <a:schemeClr val="tx2"/>
                </a:solidFill>
                <a:latin typeface="Avenir Next LT Pro" panose="020B0504020202020204" pitchFamily="34" charset="0"/>
              </a:rPr>
              <a:t>Literature review: key FINDINGS</a:t>
            </a:r>
          </a:p>
        </p:txBody>
      </p:sp>
      <p:sp>
        <p:nvSpPr>
          <p:cNvPr id="15" name="TextBox 14">
            <a:extLst>
              <a:ext uri="{FF2B5EF4-FFF2-40B4-BE49-F238E27FC236}">
                <a16:creationId xmlns:a16="http://schemas.microsoft.com/office/drawing/2014/main" id="{795E7671-38A8-88B4-E530-2BF870F64F45}"/>
              </a:ext>
            </a:extLst>
          </p:cNvPr>
          <p:cNvSpPr txBox="1"/>
          <p:nvPr/>
        </p:nvSpPr>
        <p:spPr>
          <a:xfrm>
            <a:off x="7080504" y="954871"/>
            <a:ext cx="3547872"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1. Flood Risk in the UK</a:t>
            </a:r>
          </a:p>
        </p:txBody>
      </p:sp>
      <p:sp>
        <p:nvSpPr>
          <p:cNvPr id="16" name="TextBox 15">
            <a:extLst>
              <a:ext uri="{FF2B5EF4-FFF2-40B4-BE49-F238E27FC236}">
                <a16:creationId xmlns:a16="http://schemas.microsoft.com/office/drawing/2014/main" id="{3D5C891A-E800-C212-56E4-148406E4A3CE}"/>
              </a:ext>
            </a:extLst>
          </p:cNvPr>
          <p:cNvSpPr txBox="1"/>
          <p:nvPr/>
        </p:nvSpPr>
        <p:spPr>
          <a:xfrm>
            <a:off x="7705344" y="1287145"/>
            <a:ext cx="4553712" cy="1477328"/>
          </a:xfrm>
          <a:prstGeom prst="rect">
            <a:avLst/>
          </a:prstGeom>
          <a:noFill/>
        </p:spPr>
        <p:txBody>
          <a:bodyPr wrap="square" rtlCol="0">
            <a:spAutoFit/>
          </a:bodyPr>
          <a:lstStyle/>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EA 2024 – 2025 – 2.6m properties at risk from rivers and sea; 3.2m properties at risk of surface water flooding.</a:t>
            </a:r>
          </a:p>
          <a:p>
            <a:r>
              <a:rPr lang="en-GB" sz="1000" dirty="0">
                <a:solidFill>
                  <a:schemeClr val="tx2"/>
                </a:solidFill>
                <a:latin typeface="Avenir Next LT Pro" panose="020B0504020202020204" pitchFamily="34" charset="0"/>
              </a:rPr>
              <a:t> </a:t>
            </a: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NRW 2025 – 106,477 properties at risk from rivers, 91,707 from the sea, and 144,252 from surface water (SW) flooding. Predictions of over 48,000 properties at risk by 2120 from SW flooding.</a:t>
            </a:r>
          </a:p>
          <a:p>
            <a:pPr marL="285750" indent="-285750">
              <a:buFont typeface="Arial" panose="020B0604020202020204" pitchFamily="34" charset="0"/>
              <a:buChar char="•"/>
            </a:pPr>
            <a:endParaRPr lang="en-GB" sz="1000" dirty="0">
              <a:solidFill>
                <a:schemeClr val="tx2"/>
              </a:solidFill>
              <a:latin typeface="Avenir Next LT Pro" panose="020B0504020202020204" pitchFamily="34" charset="0"/>
            </a:endParaRP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SEPA 2025 – 400,000 properties at medium risk of flooding, predicted to increase to 634,000 by 2100.</a:t>
            </a:r>
          </a:p>
        </p:txBody>
      </p:sp>
      <p:sp>
        <p:nvSpPr>
          <p:cNvPr id="17" name="TextBox 16">
            <a:extLst>
              <a:ext uri="{FF2B5EF4-FFF2-40B4-BE49-F238E27FC236}">
                <a16:creationId xmlns:a16="http://schemas.microsoft.com/office/drawing/2014/main" id="{48B9D1F9-282F-4B7D-097C-C35E62C983DB}"/>
              </a:ext>
            </a:extLst>
          </p:cNvPr>
          <p:cNvSpPr txBox="1"/>
          <p:nvPr/>
        </p:nvSpPr>
        <p:spPr>
          <a:xfrm>
            <a:off x="509016" y="3288562"/>
            <a:ext cx="3547872" cy="261610"/>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Urban drainage (</a:t>
            </a:r>
            <a:r>
              <a:rPr lang="en-GB" sz="1100" i="1" dirty="0" err="1">
                <a:solidFill>
                  <a:schemeClr val="tx2"/>
                </a:solidFill>
                <a:latin typeface="Avenir Next LT Pro" panose="020B0504020202020204" pitchFamily="34" charset="0"/>
              </a:rPr>
              <a:t>susdrain</a:t>
            </a:r>
            <a:r>
              <a:rPr lang="en-GB" sz="1100" i="1" dirty="0">
                <a:solidFill>
                  <a:schemeClr val="tx2"/>
                </a:solidFill>
                <a:latin typeface="Avenir Next LT Pro" panose="020B0504020202020204" pitchFamily="34" charset="0"/>
              </a:rPr>
              <a:t>, </a:t>
            </a:r>
            <a:r>
              <a:rPr lang="en-GB" sz="1100" i="1" dirty="0" err="1">
                <a:solidFill>
                  <a:schemeClr val="tx2"/>
                </a:solidFill>
                <a:latin typeface="Avenir Next LT Pro" panose="020B0504020202020204" pitchFamily="34" charset="0"/>
              </a:rPr>
              <a:t>n.d</a:t>
            </a:r>
            <a:r>
              <a:rPr lang="en-GB" sz="1100" i="1" dirty="0">
                <a:solidFill>
                  <a:schemeClr val="tx2"/>
                </a:solidFill>
                <a:latin typeface="Avenir Next LT Pro" panose="020B0504020202020204" pitchFamily="34" charset="0"/>
              </a:rPr>
              <a:t>)</a:t>
            </a:r>
          </a:p>
        </p:txBody>
      </p:sp>
      <p:sp>
        <p:nvSpPr>
          <p:cNvPr id="18" name="TextBox 17">
            <a:extLst>
              <a:ext uri="{FF2B5EF4-FFF2-40B4-BE49-F238E27FC236}">
                <a16:creationId xmlns:a16="http://schemas.microsoft.com/office/drawing/2014/main" id="{22F8A439-9A20-BBA5-667D-31BD44F5CC7E}"/>
              </a:ext>
            </a:extLst>
          </p:cNvPr>
          <p:cNvSpPr txBox="1"/>
          <p:nvPr/>
        </p:nvSpPr>
        <p:spPr>
          <a:xfrm>
            <a:off x="7312152" y="2679096"/>
            <a:ext cx="4946904"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2. Limitations of Conventional Drainage</a:t>
            </a:r>
          </a:p>
        </p:txBody>
      </p:sp>
      <p:sp>
        <p:nvSpPr>
          <p:cNvPr id="19" name="TextBox 18">
            <a:extLst>
              <a:ext uri="{FF2B5EF4-FFF2-40B4-BE49-F238E27FC236}">
                <a16:creationId xmlns:a16="http://schemas.microsoft.com/office/drawing/2014/main" id="{715A3407-3424-0215-7001-AD0CBA2B8404}"/>
              </a:ext>
            </a:extLst>
          </p:cNvPr>
          <p:cNvSpPr txBox="1"/>
          <p:nvPr/>
        </p:nvSpPr>
        <p:spPr>
          <a:xfrm>
            <a:off x="7738872" y="3050237"/>
            <a:ext cx="4553712" cy="1061829"/>
          </a:xfrm>
          <a:prstGeom prst="rect">
            <a:avLst/>
          </a:prstGeom>
          <a:noFill/>
        </p:spPr>
        <p:txBody>
          <a:bodyPr wrap="square" rtlCol="0">
            <a:spAutoFit/>
          </a:bodyPr>
          <a:lstStyle/>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Prioritises rapid removal of surface water, leading to untreated runoff and reducing groundwater recharge.</a:t>
            </a:r>
          </a:p>
          <a:p>
            <a:pPr marL="285750" indent="-285750">
              <a:buFont typeface="Arial" panose="020B0604020202020204" pitchFamily="34" charset="0"/>
              <a:buChar char="•"/>
            </a:pPr>
            <a:endParaRPr lang="en-GB" sz="1000" dirty="0">
              <a:solidFill>
                <a:schemeClr val="tx2"/>
              </a:solidFill>
              <a:latin typeface="Avenir Next LT Pro" panose="020B0504020202020204" pitchFamily="34" charset="0"/>
            </a:endParaRP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Limited capacity with conventional systems leading to overloading and flooding downstream.</a:t>
            </a:r>
          </a:p>
          <a:p>
            <a:pPr marL="285750" indent="-285750">
              <a:buFont typeface="Arial" panose="020B0604020202020204" pitchFamily="34" charset="0"/>
              <a:buChar char="•"/>
            </a:pPr>
            <a:endParaRPr lang="en-GB" sz="1050" dirty="0">
              <a:solidFill>
                <a:schemeClr val="tx2"/>
              </a:solidFill>
              <a:latin typeface="Avenir Next LT Pro" panose="020B0504020202020204" pitchFamily="34" charset="0"/>
            </a:endParaRPr>
          </a:p>
        </p:txBody>
      </p:sp>
      <p:sp>
        <p:nvSpPr>
          <p:cNvPr id="20" name="TextBox 19">
            <a:extLst>
              <a:ext uri="{FF2B5EF4-FFF2-40B4-BE49-F238E27FC236}">
                <a16:creationId xmlns:a16="http://schemas.microsoft.com/office/drawing/2014/main" id="{D2E87301-D945-A297-9C51-797DDD0AF5DA}"/>
              </a:ext>
            </a:extLst>
          </p:cNvPr>
          <p:cNvSpPr txBox="1"/>
          <p:nvPr/>
        </p:nvSpPr>
        <p:spPr>
          <a:xfrm>
            <a:off x="473202" y="3612003"/>
            <a:ext cx="3547872" cy="430887"/>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Urban drainage, Second Edition (Butler &amp; Davies, 2004)</a:t>
            </a:r>
          </a:p>
        </p:txBody>
      </p:sp>
      <p:sp>
        <p:nvSpPr>
          <p:cNvPr id="21" name="TextBox 20">
            <a:extLst>
              <a:ext uri="{FF2B5EF4-FFF2-40B4-BE49-F238E27FC236}">
                <a16:creationId xmlns:a16="http://schemas.microsoft.com/office/drawing/2014/main" id="{40FC4F96-E97D-DDD7-B068-BFA108923C34}"/>
              </a:ext>
            </a:extLst>
          </p:cNvPr>
          <p:cNvSpPr txBox="1"/>
          <p:nvPr/>
        </p:nvSpPr>
        <p:spPr>
          <a:xfrm>
            <a:off x="473202" y="4598838"/>
            <a:ext cx="3547872" cy="261610"/>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The SuDS Manual (CIRIA C753, 2015) </a:t>
            </a:r>
          </a:p>
        </p:txBody>
      </p:sp>
      <p:sp>
        <p:nvSpPr>
          <p:cNvPr id="22" name="TextBox 21">
            <a:extLst>
              <a:ext uri="{FF2B5EF4-FFF2-40B4-BE49-F238E27FC236}">
                <a16:creationId xmlns:a16="http://schemas.microsoft.com/office/drawing/2014/main" id="{37303FD3-7959-500B-BF67-F1C2359B4FBF}"/>
              </a:ext>
            </a:extLst>
          </p:cNvPr>
          <p:cNvSpPr txBox="1"/>
          <p:nvPr/>
        </p:nvSpPr>
        <p:spPr>
          <a:xfrm>
            <a:off x="274320" y="5010579"/>
            <a:ext cx="3945636"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4. Evidence of SuDS Effectiveness</a:t>
            </a:r>
          </a:p>
        </p:txBody>
      </p:sp>
      <p:pic>
        <p:nvPicPr>
          <p:cNvPr id="24" name="Picture 23">
            <a:extLst>
              <a:ext uri="{FF2B5EF4-FFF2-40B4-BE49-F238E27FC236}">
                <a16:creationId xmlns:a16="http://schemas.microsoft.com/office/drawing/2014/main" id="{E473C03B-5EB8-DE38-C184-1C61795F733E}"/>
              </a:ext>
            </a:extLst>
          </p:cNvPr>
          <p:cNvPicPr>
            <a:picLocks noChangeAspect="1"/>
          </p:cNvPicPr>
          <p:nvPr/>
        </p:nvPicPr>
        <p:blipFill>
          <a:blip r:embed="rId3"/>
          <a:stretch>
            <a:fillRect/>
          </a:stretch>
        </p:blipFill>
        <p:spPr>
          <a:xfrm>
            <a:off x="4453129" y="0"/>
            <a:ext cx="3185159" cy="6857998"/>
          </a:xfrm>
          <a:prstGeom prst="rect">
            <a:avLst/>
          </a:prstGeom>
          <a:ln w="12700">
            <a:solidFill>
              <a:schemeClr val="tx1"/>
            </a:solidFill>
          </a:ln>
        </p:spPr>
      </p:pic>
      <p:sp>
        <p:nvSpPr>
          <p:cNvPr id="25" name="TextBox 24">
            <a:extLst>
              <a:ext uri="{FF2B5EF4-FFF2-40B4-BE49-F238E27FC236}">
                <a16:creationId xmlns:a16="http://schemas.microsoft.com/office/drawing/2014/main" id="{88AAEEB5-FA3C-83FB-6AF4-DFC9F0FEA6DE}"/>
              </a:ext>
            </a:extLst>
          </p:cNvPr>
          <p:cNvSpPr txBox="1"/>
          <p:nvPr/>
        </p:nvSpPr>
        <p:spPr>
          <a:xfrm>
            <a:off x="5687199" y="6624164"/>
            <a:ext cx="2269212" cy="261610"/>
          </a:xfrm>
          <a:prstGeom prst="rect">
            <a:avLst/>
          </a:prstGeom>
          <a:noFill/>
          <a:ln>
            <a:noFill/>
          </a:ln>
        </p:spPr>
        <p:txBody>
          <a:bodyPr wrap="square" rtlCol="0">
            <a:spAutoFit/>
          </a:bodyPr>
          <a:lstStyle/>
          <a:p>
            <a:pPr algn="ctr"/>
            <a:r>
              <a:rPr lang="en-US" sz="1100" b="1" dirty="0">
                <a:latin typeface="Arial" panose="020B0604020202020204" pitchFamily="34" charset="0"/>
                <a:cs typeface="Arial" panose="020B0604020202020204" pitchFamily="34" charset="0"/>
              </a:rPr>
              <a:t>Source: </a:t>
            </a:r>
            <a:r>
              <a:rPr lang="en-US" sz="1100" b="1" dirty="0" err="1">
                <a:latin typeface="Arial" panose="020B0604020202020204" pitchFamily="34" charset="0"/>
                <a:cs typeface="Arial" panose="020B0604020202020204" pitchFamily="34" charset="0"/>
              </a:rPr>
              <a:t>Susdrain</a:t>
            </a:r>
            <a:r>
              <a:rPr lang="en-US" sz="1100" b="1" dirty="0">
                <a:latin typeface="Arial" panose="020B0604020202020204" pitchFamily="34" charset="0"/>
                <a:cs typeface="Arial" panose="020B0604020202020204" pitchFamily="34" charset="0"/>
              </a:rPr>
              <a:t> (</a:t>
            </a:r>
            <a:r>
              <a:rPr lang="en-US" sz="1100" b="1" dirty="0" err="1">
                <a:latin typeface="Arial" panose="020B0604020202020204" pitchFamily="34" charset="0"/>
                <a:cs typeface="Arial" panose="020B0604020202020204" pitchFamily="34" charset="0"/>
              </a:rPr>
              <a:t>n.d</a:t>
            </a:r>
            <a:r>
              <a:rPr lang="en-US" sz="1100" b="1" dirty="0">
                <a:latin typeface="Arial" panose="020B0604020202020204" pitchFamily="34" charset="0"/>
                <a:cs typeface="Arial" panose="020B0604020202020204" pitchFamily="34" charset="0"/>
              </a:rPr>
              <a:t>)</a:t>
            </a:r>
            <a:endParaRPr lang="en-GB" sz="1100"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59BD896-629B-E2D2-946C-341558FCDFAB}"/>
              </a:ext>
            </a:extLst>
          </p:cNvPr>
          <p:cNvSpPr txBox="1"/>
          <p:nvPr/>
        </p:nvSpPr>
        <p:spPr>
          <a:xfrm>
            <a:off x="6329910" y="3943938"/>
            <a:ext cx="4946904"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3. Principles of SuDS</a:t>
            </a:r>
          </a:p>
        </p:txBody>
      </p:sp>
      <p:sp>
        <p:nvSpPr>
          <p:cNvPr id="28" name="TextBox 27">
            <a:extLst>
              <a:ext uri="{FF2B5EF4-FFF2-40B4-BE49-F238E27FC236}">
                <a16:creationId xmlns:a16="http://schemas.microsoft.com/office/drawing/2014/main" id="{FBC85683-4C5B-64B0-62E6-233C1DEEB4FE}"/>
              </a:ext>
            </a:extLst>
          </p:cNvPr>
          <p:cNvSpPr txBox="1"/>
          <p:nvPr/>
        </p:nvSpPr>
        <p:spPr>
          <a:xfrm>
            <a:off x="7763257" y="4275672"/>
            <a:ext cx="4553712" cy="1169551"/>
          </a:xfrm>
          <a:prstGeom prst="rect">
            <a:avLst/>
          </a:prstGeom>
          <a:noFill/>
        </p:spPr>
        <p:txBody>
          <a:bodyPr wrap="square" rtlCol="0">
            <a:spAutoFit/>
          </a:bodyPr>
          <a:lstStyle/>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Manages runoff close to the source which helps reduce peak flows and volumes.</a:t>
            </a:r>
          </a:p>
          <a:p>
            <a:pPr marL="285750" indent="-285750">
              <a:buFont typeface="Arial" panose="020B0604020202020204" pitchFamily="34" charset="0"/>
              <a:buChar char="•"/>
            </a:pPr>
            <a:endParaRPr lang="en-GB" sz="1000" dirty="0">
              <a:solidFill>
                <a:schemeClr val="tx2"/>
              </a:solidFill>
              <a:latin typeface="Avenir Next LT Pro" panose="020B0504020202020204" pitchFamily="34" charset="0"/>
            </a:endParaRP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Mimics natural drainage processes such as infiltration, evapotranspiration.</a:t>
            </a:r>
          </a:p>
          <a:p>
            <a:pPr marL="285750" indent="-285750">
              <a:buFont typeface="Arial" panose="020B0604020202020204" pitchFamily="34" charset="0"/>
              <a:buChar char="•"/>
            </a:pPr>
            <a:endParaRPr lang="en-GB" sz="1000" dirty="0">
              <a:solidFill>
                <a:schemeClr val="tx2"/>
              </a:solidFill>
              <a:latin typeface="Avenir Next LT Pro" panose="020B0504020202020204" pitchFamily="34" charset="0"/>
            </a:endParaRP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Designed to adapt to increased rainfall and urban growth.</a:t>
            </a:r>
          </a:p>
        </p:txBody>
      </p:sp>
      <p:sp>
        <p:nvSpPr>
          <p:cNvPr id="31" name="TextBox 30">
            <a:extLst>
              <a:ext uri="{FF2B5EF4-FFF2-40B4-BE49-F238E27FC236}">
                <a16:creationId xmlns:a16="http://schemas.microsoft.com/office/drawing/2014/main" id="{EF01C4B3-59AB-448F-42DE-748ABDA82F7B}"/>
              </a:ext>
            </a:extLst>
          </p:cNvPr>
          <p:cNvSpPr txBox="1"/>
          <p:nvPr/>
        </p:nvSpPr>
        <p:spPr>
          <a:xfrm>
            <a:off x="499872" y="5530042"/>
            <a:ext cx="3547872" cy="600164"/>
          </a:xfrm>
          <a:prstGeom prst="rect">
            <a:avLst/>
          </a:prstGeom>
          <a:noFill/>
        </p:spPr>
        <p:txBody>
          <a:bodyPr wrap="square" rtlCol="0">
            <a:spAutoFit/>
          </a:bodyPr>
          <a:lstStyle/>
          <a:p>
            <a:pPr algn="ctr"/>
            <a:r>
              <a:rPr lang="en-GB" sz="1100" i="1" dirty="0">
                <a:solidFill>
                  <a:schemeClr val="tx2"/>
                </a:solidFill>
                <a:latin typeface="Avenir Next LT Pro" panose="020B0504020202020204" pitchFamily="34" charset="0"/>
              </a:rPr>
              <a:t>Lamb Drove Sustainable Drainage Systems (SuDS) Monitoring Project (Cambridgeshire County Council, 2012)</a:t>
            </a:r>
          </a:p>
        </p:txBody>
      </p:sp>
      <p:sp>
        <p:nvSpPr>
          <p:cNvPr id="32" name="TextBox 31">
            <a:extLst>
              <a:ext uri="{FF2B5EF4-FFF2-40B4-BE49-F238E27FC236}">
                <a16:creationId xmlns:a16="http://schemas.microsoft.com/office/drawing/2014/main" id="{8F72D03F-E0B0-CF04-27A1-3FF42B02FD21}"/>
              </a:ext>
            </a:extLst>
          </p:cNvPr>
          <p:cNvSpPr txBox="1"/>
          <p:nvPr/>
        </p:nvSpPr>
        <p:spPr>
          <a:xfrm>
            <a:off x="7014590" y="5415954"/>
            <a:ext cx="4946904" cy="369332"/>
          </a:xfrm>
          <a:prstGeom prst="rect">
            <a:avLst/>
          </a:prstGeom>
          <a:noFill/>
        </p:spPr>
        <p:txBody>
          <a:bodyPr wrap="square" rtlCol="0">
            <a:spAutoFit/>
          </a:bodyPr>
          <a:lstStyle/>
          <a:p>
            <a:pPr algn="ctr"/>
            <a:r>
              <a:rPr lang="en-GB" dirty="0">
                <a:solidFill>
                  <a:schemeClr val="tx2"/>
                </a:solidFill>
                <a:latin typeface="Avenir Next LT Pro" panose="020B0504020202020204" pitchFamily="34" charset="0"/>
              </a:rPr>
              <a:t>4. Evidence of SuDS Effectiveness</a:t>
            </a:r>
          </a:p>
        </p:txBody>
      </p:sp>
      <p:sp>
        <p:nvSpPr>
          <p:cNvPr id="33" name="TextBox 32">
            <a:extLst>
              <a:ext uri="{FF2B5EF4-FFF2-40B4-BE49-F238E27FC236}">
                <a16:creationId xmlns:a16="http://schemas.microsoft.com/office/drawing/2014/main" id="{2222CF25-1634-4501-6496-AE3B7214FCE5}"/>
              </a:ext>
            </a:extLst>
          </p:cNvPr>
          <p:cNvSpPr txBox="1"/>
          <p:nvPr/>
        </p:nvSpPr>
        <p:spPr>
          <a:xfrm>
            <a:off x="7748015" y="5770325"/>
            <a:ext cx="4553712" cy="1015663"/>
          </a:xfrm>
          <a:prstGeom prst="rect">
            <a:avLst/>
          </a:prstGeom>
          <a:noFill/>
        </p:spPr>
        <p:txBody>
          <a:bodyPr wrap="square" rtlCol="0">
            <a:spAutoFit/>
          </a:bodyPr>
          <a:lstStyle/>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2008-2011 comparative study between control and study site with conventional and SuDS drainage – not identical sites.</a:t>
            </a:r>
          </a:p>
          <a:p>
            <a:pPr marL="285750" indent="-285750">
              <a:buFont typeface="Arial" panose="020B0604020202020204" pitchFamily="34" charset="0"/>
              <a:buChar char="•"/>
            </a:pPr>
            <a:endParaRPr lang="en-GB" sz="1000" dirty="0">
              <a:solidFill>
                <a:schemeClr val="tx2"/>
              </a:solidFill>
              <a:latin typeface="Avenir Next LT Pro" panose="020B0504020202020204" pitchFamily="34" charset="0"/>
            </a:endParaRPr>
          </a:p>
          <a:p>
            <a:pPr marL="285750" indent="-285750">
              <a:buFont typeface="Arial" panose="020B0604020202020204" pitchFamily="34" charset="0"/>
              <a:buChar char="•"/>
            </a:pPr>
            <a:r>
              <a:rPr lang="en-GB" sz="1000" dirty="0">
                <a:solidFill>
                  <a:schemeClr val="tx2"/>
                </a:solidFill>
                <a:latin typeface="Avenir Next LT Pro" panose="020B0504020202020204" pitchFamily="34" charset="0"/>
              </a:rPr>
              <a:t>Dec 2008 rainfall event – Control Site peaks at 20:15 (0.07m³/s) and 22:00 (0.14m³/s) whilst Study Site peak delayed to 00:00 (0.02m³/s) and the rate was much lower.</a:t>
            </a:r>
          </a:p>
        </p:txBody>
      </p:sp>
    </p:spTree>
    <p:extLst>
      <p:ext uri="{BB962C8B-B14F-4D97-AF65-F5344CB8AC3E}">
        <p14:creationId xmlns:p14="http://schemas.microsoft.com/office/powerpoint/2010/main" val="654652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C9CDC08-AC4D-B333-5A4D-8CB482F08FA5}"/>
              </a:ext>
            </a:extLst>
          </p:cNvPr>
          <p:cNvSpPr/>
          <p:nvPr/>
        </p:nvSpPr>
        <p:spPr>
          <a:xfrm>
            <a:off x="-16353" y="-18862"/>
            <a:ext cx="12192000" cy="689572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34E17D2C-5163-8B1D-62F1-F2BE38B6949D}"/>
              </a:ext>
            </a:extLst>
          </p:cNvPr>
          <p:cNvSpPr>
            <a:spLocks noGrp="1"/>
          </p:cNvSpPr>
          <p:nvPr>
            <p:ph type="sldNum" sz="quarter" idx="4"/>
          </p:nvPr>
        </p:nvSpPr>
        <p:spPr/>
        <p:txBody>
          <a:bodyPr/>
          <a:lstStyle/>
          <a:p>
            <a:fld id="{EA87306C-81BA-4795-A5CA-9392456A8C1E}" type="slidenum">
              <a:rPr lang="en-US" smtClean="0"/>
              <a:pPr/>
              <a:t>4</a:t>
            </a:fld>
            <a:endParaRPr lang="en-US" dirty="0"/>
          </a:p>
        </p:txBody>
      </p:sp>
      <p:sp>
        <p:nvSpPr>
          <p:cNvPr id="6" name="TextBox 5">
            <a:extLst>
              <a:ext uri="{FF2B5EF4-FFF2-40B4-BE49-F238E27FC236}">
                <a16:creationId xmlns:a16="http://schemas.microsoft.com/office/drawing/2014/main" id="{C7FEAAA7-95EC-3ADA-4C37-72173465DF60}"/>
              </a:ext>
            </a:extLst>
          </p:cNvPr>
          <p:cNvSpPr txBox="1"/>
          <p:nvPr/>
        </p:nvSpPr>
        <p:spPr>
          <a:xfrm>
            <a:off x="1330032" y="62469"/>
            <a:ext cx="9171851" cy="707886"/>
          </a:xfrm>
          <a:prstGeom prst="rect">
            <a:avLst/>
          </a:prstGeom>
          <a:noFill/>
          <a:ln>
            <a:noFill/>
          </a:ln>
        </p:spPr>
        <p:txBody>
          <a:bodyPr wrap="square" rtlCol="0">
            <a:spAutoFit/>
          </a:bodyPr>
          <a:lstStyle/>
          <a:p>
            <a:pPr algn="ctr"/>
            <a:r>
              <a:rPr lang="en-US" sz="4000" dirty="0">
                <a:solidFill>
                  <a:schemeClr val="accent3">
                    <a:lumMod val="40000"/>
                    <a:lumOff val="60000"/>
                  </a:schemeClr>
                </a:solidFill>
                <a:latin typeface="Avenir Next LT Pro" panose="020B0504020202020204" pitchFamily="34" charset="0"/>
                <a:cs typeface="Arial" panose="020B0604020202020204" pitchFamily="34" charset="0"/>
              </a:rPr>
              <a:t>METHODOLOGICAL APPROACH</a:t>
            </a:r>
            <a:endParaRPr lang="en-GB" sz="4000" dirty="0">
              <a:solidFill>
                <a:schemeClr val="accent3">
                  <a:lumMod val="40000"/>
                  <a:lumOff val="60000"/>
                </a:schemeClr>
              </a:solidFill>
              <a:latin typeface="Avenir Next LT Pro" panose="020B05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709F860-9871-7BFD-7767-B2EDF788235C}"/>
              </a:ext>
            </a:extLst>
          </p:cNvPr>
          <p:cNvSpPr txBox="1"/>
          <p:nvPr/>
        </p:nvSpPr>
        <p:spPr>
          <a:xfrm>
            <a:off x="594921" y="1438321"/>
            <a:ext cx="3789769"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RESEARCH DESIGN</a:t>
            </a:r>
          </a:p>
        </p:txBody>
      </p:sp>
      <p:sp>
        <p:nvSpPr>
          <p:cNvPr id="8" name="TextBox 7">
            <a:extLst>
              <a:ext uri="{FF2B5EF4-FFF2-40B4-BE49-F238E27FC236}">
                <a16:creationId xmlns:a16="http://schemas.microsoft.com/office/drawing/2014/main" id="{9F872A51-9A15-2D5E-3DAC-028D98410CC5}"/>
              </a:ext>
            </a:extLst>
          </p:cNvPr>
          <p:cNvSpPr txBox="1"/>
          <p:nvPr/>
        </p:nvSpPr>
        <p:spPr>
          <a:xfrm>
            <a:off x="0" y="1758696"/>
            <a:ext cx="4946904" cy="307777"/>
          </a:xfrm>
          <a:prstGeom prst="rect">
            <a:avLst/>
          </a:prstGeom>
          <a:noFill/>
        </p:spPr>
        <p:txBody>
          <a:bodyPr wrap="square" rtlCol="0">
            <a:spAutoFit/>
          </a:bodyPr>
          <a:lstStyle/>
          <a:p>
            <a:pPr algn="ctr"/>
            <a:r>
              <a:rPr lang="en-GB" sz="1400" dirty="0">
                <a:solidFill>
                  <a:schemeClr val="accent3">
                    <a:lumMod val="40000"/>
                    <a:lumOff val="60000"/>
                  </a:schemeClr>
                </a:solidFill>
                <a:latin typeface="Avenir Next LT Pro" panose="020B0504020202020204" pitchFamily="34" charset="0"/>
              </a:rPr>
              <a:t>Comparative study of SuDS against conventional systems</a:t>
            </a:r>
          </a:p>
        </p:txBody>
      </p:sp>
      <p:sp>
        <p:nvSpPr>
          <p:cNvPr id="9" name="TextBox 8">
            <a:extLst>
              <a:ext uri="{FF2B5EF4-FFF2-40B4-BE49-F238E27FC236}">
                <a16:creationId xmlns:a16="http://schemas.microsoft.com/office/drawing/2014/main" id="{636C8E86-09C1-EF1D-956E-45307D41ACDC}"/>
              </a:ext>
            </a:extLst>
          </p:cNvPr>
          <p:cNvSpPr txBox="1"/>
          <p:nvPr/>
        </p:nvSpPr>
        <p:spPr>
          <a:xfrm>
            <a:off x="578565" y="2141708"/>
            <a:ext cx="3789769"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SITE SELECTION</a:t>
            </a:r>
          </a:p>
        </p:txBody>
      </p:sp>
      <p:sp>
        <p:nvSpPr>
          <p:cNvPr id="10" name="TextBox 9">
            <a:extLst>
              <a:ext uri="{FF2B5EF4-FFF2-40B4-BE49-F238E27FC236}">
                <a16:creationId xmlns:a16="http://schemas.microsoft.com/office/drawing/2014/main" id="{0C401651-C654-FE26-EF56-ACF44C0E1473}"/>
              </a:ext>
            </a:extLst>
          </p:cNvPr>
          <p:cNvSpPr txBox="1"/>
          <p:nvPr/>
        </p:nvSpPr>
        <p:spPr>
          <a:xfrm>
            <a:off x="-2" y="2472349"/>
            <a:ext cx="4946904" cy="523220"/>
          </a:xfrm>
          <a:prstGeom prst="rect">
            <a:avLst/>
          </a:prstGeom>
          <a:noFill/>
        </p:spPr>
        <p:txBody>
          <a:bodyPr wrap="square" rtlCol="0">
            <a:spAutoFit/>
          </a:bodyPr>
          <a:lstStyle/>
          <a:p>
            <a:pPr algn="ctr"/>
            <a:r>
              <a:rPr lang="en-GB" sz="1400" dirty="0">
                <a:solidFill>
                  <a:schemeClr val="accent3">
                    <a:lumMod val="40000"/>
                    <a:lumOff val="60000"/>
                  </a:schemeClr>
                </a:solidFill>
                <a:latin typeface="Avenir Next LT Pro" panose="020B0504020202020204" pitchFamily="34" charset="0"/>
              </a:rPr>
              <a:t>Representative sites, 1 in Wales, 1 in England and 1 in Scotland, under same rainfall conditions</a:t>
            </a:r>
          </a:p>
        </p:txBody>
      </p:sp>
      <p:sp>
        <p:nvSpPr>
          <p:cNvPr id="11" name="TextBox 10">
            <a:extLst>
              <a:ext uri="{FF2B5EF4-FFF2-40B4-BE49-F238E27FC236}">
                <a16:creationId xmlns:a16="http://schemas.microsoft.com/office/drawing/2014/main" id="{3B892474-53C3-4D73-7B1A-6B934CF9A561}"/>
              </a:ext>
            </a:extLst>
          </p:cNvPr>
          <p:cNvSpPr txBox="1"/>
          <p:nvPr/>
        </p:nvSpPr>
        <p:spPr>
          <a:xfrm>
            <a:off x="594921" y="2993860"/>
            <a:ext cx="3789769"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DATA COLLECTION</a:t>
            </a:r>
          </a:p>
        </p:txBody>
      </p:sp>
      <p:sp>
        <p:nvSpPr>
          <p:cNvPr id="12" name="TextBox 11">
            <a:extLst>
              <a:ext uri="{FF2B5EF4-FFF2-40B4-BE49-F238E27FC236}">
                <a16:creationId xmlns:a16="http://schemas.microsoft.com/office/drawing/2014/main" id="{E53A4750-1FC3-E78A-338E-D2959BBA637A}"/>
              </a:ext>
            </a:extLst>
          </p:cNvPr>
          <p:cNvSpPr txBox="1"/>
          <p:nvPr/>
        </p:nvSpPr>
        <p:spPr>
          <a:xfrm>
            <a:off x="16353" y="3312376"/>
            <a:ext cx="4946904" cy="954107"/>
          </a:xfrm>
          <a:prstGeom prst="rect">
            <a:avLst/>
          </a:prstGeom>
          <a:noFill/>
        </p:spPr>
        <p:txBody>
          <a:bodyPr wrap="square" rtlCol="0">
            <a:spAutoFit/>
          </a:bodyPr>
          <a:lstStyle/>
          <a:p>
            <a:pPr algn="ctr"/>
            <a:r>
              <a:rPr lang="en-GB" sz="1400" dirty="0">
                <a:solidFill>
                  <a:schemeClr val="accent3">
                    <a:lumMod val="40000"/>
                    <a:lumOff val="60000"/>
                  </a:schemeClr>
                </a:solidFill>
                <a:latin typeface="Avenir Next LT Pro" panose="020B0504020202020204" pitchFamily="34" charset="0"/>
              </a:rPr>
              <a:t>Hydrological monitoring: peak flows, total runoff, timings of discharge.</a:t>
            </a:r>
          </a:p>
          <a:p>
            <a:pPr algn="ctr"/>
            <a:endParaRPr lang="en-GB" sz="1400" dirty="0">
              <a:solidFill>
                <a:schemeClr val="accent3">
                  <a:lumMod val="40000"/>
                  <a:lumOff val="60000"/>
                </a:schemeClr>
              </a:solidFill>
              <a:latin typeface="Avenir Next LT Pro" panose="020B0504020202020204" pitchFamily="34" charset="0"/>
            </a:endParaRPr>
          </a:p>
          <a:p>
            <a:pPr algn="ctr"/>
            <a:r>
              <a:rPr lang="en-GB" sz="1400" dirty="0">
                <a:solidFill>
                  <a:schemeClr val="accent3">
                    <a:lumMod val="40000"/>
                    <a:lumOff val="60000"/>
                  </a:schemeClr>
                </a:solidFill>
                <a:latin typeface="Avenir Next LT Pro" panose="020B0504020202020204" pitchFamily="34" charset="0"/>
              </a:rPr>
              <a:t>Rainfall data: intensity and duration</a:t>
            </a:r>
          </a:p>
        </p:txBody>
      </p:sp>
      <p:sp>
        <p:nvSpPr>
          <p:cNvPr id="13" name="TextBox 12">
            <a:extLst>
              <a:ext uri="{FF2B5EF4-FFF2-40B4-BE49-F238E27FC236}">
                <a16:creationId xmlns:a16="http://schemas.microsoft.com/office/drawing/2014/main" id="{D786E948-7B00-66F0-7CAF-A7E861B54393}"/>
              </a:ext>
            </a:extLst>
          </p:cNvPr>
          <p:cNvSpPr txBox="1"/>
          <p:nvPr/>
        </p:nvSpPr>
        <p:spPr>
          <a:xfrm>
            <a:off x="658929" y="4295454"/>
            <a:ext cx="3789769"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DATA ANALYSIS</a:t>
            </a:r>
          </a:p>
        </p:txBody>
      </p:sp>
      <p:sp>
        <p:nvSpPr>
          <p:cNvPr id="14" name="TextBox 13">
            <a:extLst>
              <a:ext uri="{FF2B5EF4-FFF2-40B4-BE49-F238E27FC236}">
                <a16:creationId xmlns:a16="http://schemas.microsoft.com/office/drawing/2014/main" id="{5ED27DE2-29CD-9CCC-4C98-625E4B02A369}"/>
              </a:ext>
            </a:extLst>
          </p:cNvPr>
          <p:cNvSpPr txBox="1"/>
          <p:nvPr/>
        </p:nvSpPr>
        <p:spPr>
          <a:xfrm>
            <a:off x="158770" y="4621451"/>
            <a:ext cx="4946904" cy="1169551"/>
          </a:xfrm>
          <a:prstGeom prst="rect">
            <a:avLst/>
          </a:prstGeom>
          <a:noFill/>
        </p:spPr>
        <p:txBody>
          <a:bodyPr wrap="square" rtlCol="0">
            <a:spAutoFit/>
          </a:bodyPr>
          <a:lstStyle/>
          <a:p>
            <a:pPr algn="ctr"/>
            <a:r>
              <a:rPr lang="en-GB" sz="1400" dirty="0">
                <a:solidFill>
                  <a:schemeClr val="accent3">
                    <a:lumMod val="40000"/>
                    <a:lumOff val="60000"/>
                  </a:schemeClr>
                </a:solidFill>
                <a:latin typeface="Avenir Next LT Pro" panose="020B0504020202020204" pitchFamily="34" charset="0"/>
              </a:rPr>
              <a:t>Compare peak flows, lag times, runoff volumes between</a:t>
            </a:r>
          </a:p>
          <a:p>
            <a:pPr algn="ctr"/>
            <a:r>
              <a:rPr lang="en-GB" sz="1400" dirty="0">
                <a:solidFill>
                  <a:schemeClr val="accent3">
                    <a:lumMod val="40000"/>
                    <a:lumOff val="60000"/>
                  </a:schemeClr>
                </a:solidFill>
                <a:latin typeface="Avenir Next LT Pro" panose="020B0504020202020204" pitchFamily="34" charset="0"/>
              </a:rPr>
              <a:t>SuDS and conventional systems.</a:t>
            </a:r>
          </a:p>
          <a:p>
            <a:pPr algn="ctr"/>
            <a:endParaRPr lang="en-GB" sz="1400" dirty="0">
              <a:solidFill>
                <a:schemeClr val="accent3">
                  <a:lumMod val="40000"/>
                  <a:lumOff val="60000"/>
                </a:schemeClr>
              </a:solidFill>
              <a:latin typeface="Avenir Next LT Pro" panose="020B0504020202020204" pitchFamily="34" charset="0"/>
            </a:endParaRPr>
          </a:p>
          <a:p>
            <a:pPr algn="ctr"/>
            <a:r>
              <a:rPr lang="en-GB" sz="1400" dirty="0">
                <a:solidFill>
                  <a:schemeClr val="accent3">
                    <a:lumMod val="40000"/>
                    <a:lumOff val="60000"/>
                  </a:schemeClr>
                </a:solidFill>
                <a:latin typeface="Avenir Next LT Pro" panose="020B0504020202020204" pitchFamily="34" charset="0"/>
              </a:rPr>
              <a:t>Use hydrological modelling to simulate results under </a:t>
            </a:r>
          </a:p>
          <a:p>
            <a:pPr algn="ctr"/>
            <a:r>
              <a:rPr lang="en-GB" sz="1400" dirty="0">
                <a:solidFill>
                  <a:schemeClr val="accent3">
                    <a:lumMod val="40000"/>
                    <a:lumOff val="60000"/>
                  </a:schemeClr>
                </a:solidFill>
                <a:latin typeface="Avenir Next LT Pro" panose="020B0504020202020204" pitchFamily="34" charset="0"/>
              </a:rPr>
              <a:t>different rainfall scenarios</a:t>
            </a:r>
          </a:p>
        </p:txBody>
      </p:sp>
      <p:sp>
        <p:nvSpPr>
          <p:cNvPr id="15" name="TextBox 14">
            <a:extLst>
              <a:ext uri="{FF2B5EF4-FFF2-40B4-BE49-F238E27FC236}">
                <a16:creationId xmlns:a16="http://schemas.microsoft.com/office/drawing/2014/main" id="{C6DDB9AE-5A18-D74E-86CF-1659226FD7CC}"/>
              </a:ext>
            </a:extLst>
          </p:cNvPr>
          <p:cNvSpPr txBox="1"/>
          <p:nvPr/>
        </p:nvSpPr>
        <p:spPr>
          <a:xfrm>
            <a:off x="594921" y="5830606"/>
            <a:ext cx="3789769"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JUSTIFICATION</a:t>
            </a:r>
          </a:p>
        </p:txBody>
      </p:sp>
      <p:sp>
        <p:nvSpPr>
          <p:cNvPr id="16" name="TextBox 15">
            <a:extLst>
              <a:ext uri="{FF2B5EF4-FFF2-40B4-BE49-F238E27FC236}">
                <a16:creationId xmlns:a16="http://schemas.microsoft.com/office/drawing/2014/main" id="{46891FDC-4DEB-57F8-DF6D-5F55A51C340C}"/>
              </a:ext>
            </a:extLst>
          </p:cNvPr>
          <p:cNvSpPr txBox="1"/>
          <p:nvPr/>
        </p:nvSpPr>
        <p:spPr>
          <a:xfrm>
            <a:off x="158770" y="6185574"/>
            <a:ext cx="4946904" cy="523220"/>
          </a:xfrm>
          <a:prstGeom prst="rect">
            <a:avLst/>
          </a:prstGeom>
          <a:noFill/>
        </p:spPr>
        <p:txBody>
          <a:bodyPr wrap="square" rtlCol="0">
            <a:spAutoFit/>
          </a:bodyPr>
          <a:lstStyle/>
          <a:p>
            <a:pPr algn="ctr"/>
            <a:r>
              <a:rPr lang="en-GB" sz="1400" dirty="0">
                <a:solidFill>
                  <a:schemeClr val="accent3">
                    <a:lumMod val="40000"/>
                    <a:lumOff val="60000"/>
                  </a:schemeClr>
                </a:solidFill>
                <a:latin typeface="Avenir Next LT Pro" panose="020B0504020202020204" pitchFamily="34" charset="0"/>
              </a:rPr>
              <a:t>This approach allows direct, real-world comparison under</a:t>
            </a:r>
          </a:p>
          <a:p>
            <a:pPr algn="ctr"/>
            <a:r>
              <a:rPr lang="en-GB" sz="1400" dirty="0">
                <a:solidFill>
                  <a:schemeClr val="accent3">
                    <a:lumMod val="40000"/>
                    <a:lumOff val="60000"/>
                  </a:schemeClr>
                </a:solidFill>
                <a:latin typeface="Avenir Next LT Pro" panose="020B0504020202020204" pitchFamily="34" charset="0"/>
              </a:rPr>
              <a:t>the same rainfall and site conditions</a:t>
            </a:r>
          </a:p>
        </p:txBody>
      </p:sp>
      <p:sp>
        <p:nvSpPr>
          <p:cNvPr id="17" name="TextBox 16">
            <a:extLst>
              <a:ext uri="{FF2B5EF4-FFF2-40B4-BE49-F238E27FC236}">
                <a16:creationId xmlns:a16="http://schemas.microsoft.com/office/drawing/2014/main" id="{B4EBF733-1E96-1720-8B9B-D13EFAD1BD2E}"/>
              </a:ext>
            </a:extLst>
          </p:cNvPr>
          <p:cNvSpPr txBox="1"/>
          <p:nvPr/>
        </p:nvSpPr>
        <p:spPr>
          <a:xfrm>
            <a:off x="73152" y="658062"/>
            <a:ext cx="12192000" cy="369332"/>
          </a:xfrm>
          <a:prstGeom prst="rect">
            <a:avLst/>
          </a:prstGeom>
          <a:noFill/>
        </p:spPr>
        <p:txBody>
          <a:bodyPr wrap="square" rtlCol="0">
            <a:spAutoFit/>
          </a:bodyPr>
          <a:lstStyle/>
          <a:p>
            <a:pPr algn="ctr"/>
            <a:r>
              <a:rPr lang="en-GB" dirty="0">
                <a:solidFill>
                  <a:schemeClr val="accent3">
                    <a:lumMod val="40000"/>
                    <a:lumOff val="60000"/>
                  </a:schemeClr>
                </a:solidFill>
                <a:latin typeface="Avenir Next LT Pro" panose="020B0504020202020204" pitchFamily="34" charset="0"/>
              </a:rPr>
              <a:t>QUANTITATIVE STUDY COMPARING SUDS TO CONVENTIONAL DRAINAGE UNDER IDENTICAL CONDITIONS</a:t>
            </a:r>
          </a:p>
        </p:txBody>
      </p:sp>
      <p:pic>
        <p:nvPicPr>
          <p:cNvPr id="3074" name="Picture 2" descr="What are sustainable drainage systems (SuDS)? - Grand Designs Magazine :  Grand Designs Magazine">
            <a:extLst>
              <a:ext uri="{FF2B5EF4-FFF2-40B4-BE49-F238E27FC236}">
                <a16:creationId xmlns:a16="http://schemas.microsoft.com/office/drawing/2014/main" id="{DED53E71-6A9C-A86B-C03A-CB3B34C93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4033" y="2066473"/>
            <a:ext cx="5189402" cy="324337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C110A85-BB95-84CD-71FB-FD0809E37941}"/>
              </a:ext>
            </a:extLst>
          </p:cNvPr>
          <p:cNvSpPr txBox="1"/>
          <p:nvPr/>
        </p:nvSpPr>
        <p:spPr>
          <a:xfrm>
            <a:off x="8339328" y="5309849"/>
            <a:ext cx="3555213" cy="261610"/>
          </a:xfrm>
          <a:prstGeom prst="rect">
            <a:avLst/>
          </a:prstGeom>
          <a:noFill/>
          <a:ln>
            <a:noFill/>
          </a:ln>
        </p:spPr>
        <p:txBody>
          <a:bodyPr wrap="square" rtlCol="0">
            <a:spAutoFit/>
          </a:bodyPr>
          <a:lstStyle/>
          <a:p>
            <a:pPr algn="ctr"/>
            <a:r>
              <a:rPr lang="en-US" sz="1100" b="1" dirty="0">
                <a:latin typeface="Arial" panose="020B0604020202020204" pitchFamily="34" charset="0"/>
                <a:cs typeface="Arial" panose="020B0604020202020204" pitchFamily="34" charset="0"/>
              </a:rPr>
              <a:t>Source: Grand designs, Adobe Stock (2025)</a:t>
            </a:r>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9011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B128C99-5859-9A11-83C5-AB509F2B2670}"/>
              </a:ext>
            </a:extLst>
          </p:cNvPr>
          <p:cNvSpPr>
            <a:spLocks noGrp="1"/>
          </p:cNvSpPr>
          <p:nvPr>
            <p:ph type="sldNum" sz="quarter" idx="4"/>
          </p:nvPr>
        </p:nvSpPr>
        <p:spPr/>
        <p:txBody>
          <a:bodyPr/>
          <a:lstStyle/>
          <a:p>
            <a:fld id="{EA87306C-81BA-4795-A5CA-9392456A8C1E}" type="slidenum">
              <a:rPr lang="en-US" smtClean="0"/>
              <a:pPr/>
              <a:t>5</a:t>
            </a:fld>
            <a:endParaRPr lang="en-US" dirty="0"/>
          </a:p>
        </p:txBody>
      </p:sp>
      <p:sp>
        <p:nvSpPr>
          <p:cNvPr id="5" name="Rectangle 4">
            <a:extLst>
              <a:ext uri="{FF2B5EF4-FFF2-40B4-BE49-F238E27FC236}">
                <a16:creationId xmlns:a16="http://schemas.microsoft.com/office/drawing/2014/main" id="{D0F0E6BC-0D1E-08D6-7AD3-54C50567B055}"/>
              </a:ext>
            </a:extLst>
          </p:cNvPr>
          <p:cNvSpPr/>
          <p:nvPr/>
        </p:nvSpPr>
        <p:spPr>
          <a:xfrm>
            <a:off x="0" y="0"/>
            <a:ext cx="12192000" cy="685800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D86F2B0-96DB-6B29-7B74-6AF695EB23B2}"/>
              </a:ext>
            </a:extLst>
          </p:cNvPr>
          <p:cNvSpPr txBox="1"/>
          <p:nvPr/>
        </p:nvSpPr>
        <p:spPr>
          <a:xfrm>
            <a:off x="-2793912" y="89901"/>
            <a:ext cx="9171851" cy="707886"/>
          </a:xfrm>
          <a:prstGeom prst="rect">
            <a:avLst/>
          </a:prstGeom>
          <a:noFill/>
          <a:ln>
            <a:noFill/>
          </a:ln>
        </p:spPr>
        <p:txBody>
          <a:bodyPr wrap="square" rtlCol="0">
            <a:spAutoFit/>
          </a:bodyPr>
          <a:lstStyle/>
          <a:p>
            <a:pPr algn="ctr"/>
            <a:r>
              <a:rPr lang="en-US" sz="4000" dirty="0">
                <a:solidFill>
                  <a:schemeClr val="accent2"/>
                </a:solidFill>
                <a:latin typeface="Avenir Next LT Pro" panose="020B0504020202020204" pitchFamily="34" charset="0"/>
                <a:cs typeface="Arial" panose="020B0604020202020204" pitchFamily="34" charset="0"/>
              </a:rPr>
              <a:t>REFERENCES</a:t>
            </a:r>
            <a:endParaRPr lang="en-GB" sz="4000" dirty="0">
              <a:solidFill>
                <a:schemeClr val="accent2"/>
              </a:solidFill>
              <a:latin typeface="Avenir Next LT Pro" panose="020B05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0B849FE-1F61-5038-8DC8-902304B70341}"/>
              </a:ext>
            </a:extLst>
          </p:cNvPr>
          <p:cNvSpPr txBox="1"/>
          <p:nvPr/>
        </p:nvSpPr>
        <p:spPr>
          <a:xfrm>
            <a:off x="18076" y="940381"/>
            <a:ext cx="11716723" cy="430887"/>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Environment Agency (2025). National assessment of flood and coastal erosion risk in England 2024. Available at: https://www.gov.uk/government/publications/national-assessment-of-flood-and-coastal-erosion-risk-in-england-2024/national-assessment-of-flood-and-coastal-erosion-risk-in-england-2024 (Accessed: January 2026) </a:t>
            </a:r>
          </a:p>
        </p:txBody>
      </p:sp>
      <p:sp>
        <p:nvSpPr>
          <p:cNvPr id="8" name="TextBox 7">
            <a:extLst>
              <a:ext uri="{FF2B5EF4-FFF2-40B4-BE49-F238E27FC236}">
                <a16:creationId xmlns:a16="http://schemas.microsoft.com/office/drawing/2014/main" id="{38D6191D-158C-3D77-A0F5-63972DA2E4B7}"/>
              </a:ext>
            </a:extLst>
          </p:cNvPr>
          <p:cNvSpPr txBox="1"/>
          <p:nvPr/>
        </p:nvSpPr>
        <p:spPr>
          <a:xfrm>
            <a:off x="18076" y="1513862"/>
            <a:ext cx="11716723" cy="430887"/>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Natural Resources Wales (2025). Flood risk management annual report 2024 to 2025. Available at: https://naturalresources.wales/evidence-and-data/research-and-reports/flooding-reports-evidence-and-data/flood-risk-management-annual-report-2024-to-2025/?lang=en (Accessed: January 2026) </a:t>
            </a:r>
          </a:p>
        </p:txBody>
      </p:sp>
      <p:sp>
        <p:nvSpPr>
          <p:cNvPr id="9" name="TextBox 8">
            <a:extLst>
              <a:ext uri="{FF2B5EF4-FFF2-40B4-BE49-F238E27FC236}">
                <a16:creationId xmlns:a16="http://schemas.microsoft.com/office/drawing/2014/main" id="{35D3AAAF-D6F0-A042-25D5-EEFDC54028CD}"/>
              </a:ext>
            </a:extLst>
          </p:cNvPr>
          <p:cNvSpPr txBox="1"/>
          <p:nvPr/>
        </p:nvSpPr>
        <p:spPr>
          <a:xfrm>
            <a:off x="18076" y="2087343"/>
            <a:ext cx="11716723"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Scottish Environment Protection Agency (SEPA), (2025). National Flood Risk Assessment 2025</a:t>
            </a:r>
          </a:p>
        </p:txBody>
      </p:sp>
      <p:sp>
        <p:nvSpPr>
          <p:cNvPr id="12" name="TextBox 11">
            <a:extLst>
              <a:ext uri="{FF2B5EF4-FFF2-40B4-BE49-F238E27FC236}">
                <a16:creationId xmlns:a16="http://schemas.microsoft.com/office/drawing/2014/main" id="{F8A8EFA9-E63E-6CA3-A0F7-3E960E7AAB57}"/>
              </a:ext>
            </a:extLst>
          </p:cNvPr>
          <p:cNvSpPr txBox="1"/>
          <p:nvPr/>
        </p:nvSpPr>
        <p:spPr>
          <a:xfrm>
            <a:off x="-1" y="2409070"/>
            <a:ext cx="12011025" cy="261610"/>
          </a:xfrm>
          <a:prstGeom prst="rect">
            <a:avLst/>
          </a:prstGeom>
          <a:noFill/>
        </p:spPr>
        <p:txBody>
          <a:bodyPr wrap="square" rtlCol="0">
            <a:spAutoFit/>
          </a:bodyPr>
          <a:lstStyle/>
          <a:p>
            <a:r>
              <a:rPr lang="en-GB" sz="1100" i="1" dirty="0" err="1">
                <a:solidFill>
                  <a:schemeClr val="tx2"/>
                </a:solidFill>
                <a:latin typeface="Avenir Next LT Pro" panose="020B0504020202020204" pitchFamily="34" charset="0"/>
              </a:rPr>
              <a:t>Susdrain</a:t>
            </a:r>
            <a:r>
              <a:rPr lang="en-GB" sz="1100" i="1" dirty="0">
                <a:solidFill>
                  <a:schemeClr val="tx2"/>
                </a:solidFill>
                <a:latin typeface="Avenir Next LT Pro" panose="020B0504020202020204" pitchFamily="34" charset="0"/>
              </a:rPr>
              <a:t>, (</a:t>
            </a:r>
            <a:r>
              <a:rPr lang="en-GB" sz="1100" i="1" dirty="0" err="1">
                <a:solidFill>
                  <a:schemeClr val="tx2"/>
                </a:solidFill>
                <a:latin typeface="Avenir Next LT Pro" panose="020B0504020202020204" pitchFamily="34" charset="0"/>
              </a:rPr>
              <a:t>n,d</a:t>
            </a:r>
            <a:r>
              <a:rPr lang="en-GB" sz="1100" i="1" dirty="0">
                <a:solidFill>
                  <a:schemeClr val="tx2"/>
                </a:solidFill>
                <a:latin typeface="Avenir Next LT Pro" panose="020B0504020202020204" pitchFamily="34" charset="0"/>
              </a:rPr>
              <a:t>). Urban drainage. Available at: https://www.susdrain.org/delivering-suds/using-suds/background/urban-drainage.html (Accessed: November 2025) </a:t>
            </a:r>
          </a:p>
        </p:txBody>
      </p:sp>
      <p:sp>
        <p:nvSpPr>
          <p:cNvPr id="13" name="TextBox 12">
            <a:extLst>
              <a:ext uri="{FF2B5EF4-FFF2-40B4-BE49-F238E27FC236}">
                <a16:creationId xmlns:a16="http://schemas.microsoft.com/office/drawing/2014/main" id="{2D95AD62-6955-38BA-A95E-B62353B67AAD}"/>
              </a:ext>
            </a:extLst>
          </p:cNvPr>
          <p:cNvSpPr txBox="1"/>
          <p:nvPr/>
        </p:nvSpPr>
        <p:spPr>
          <a:xfrm>
            <a:off x="18076" y="2720941"/>
            <a:ext cx="12011025"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Butler, D. and Daves. J.W (2004) Urban Drainage. 2</a:t>
            </a:r>
            <a:r>
              <a:rPr lang="en-GB" sz="1100" i="1" baseline="30000" dirty="0">
                <a:solidFill>
                  <a:schemeClr val="tx2"/>
                </a:solidFill>
                <a:latin typeface="Avenir Next LT Pro" panose="020B0504020202020204" pitchFamily="34" charset="0"/>
              </a:rPr>
              <a:t>nd</a:t>
            </a:r>
            <a:r>
              <a:rPr lang="en-GB" sz="1100" i="1" dirty="0">
                <a:solidFill>
                  <a:schemeClr val="tx2"/>
                </a:solidFill>
                <a:latin typeface="Avenir Next LT Pro" panose="020B0504020202020204" pitchFamily="34" charset="0"/>
              </a:rPr>
              <a:t> Edition. London: Spon Press</a:t>
            </a:r>
          </a:p>
        </p:txBody>
      </p:sp>
      <p:sp>
        <p:nvSpPr>
          <p:cNvPr id="14" name="TextBox 13">
            <a:extLst>
              <a:ext uri="{FF2B5EF4-FFF2-40B4-BE49-F238E27FC236}">
                <a16:creationId xmlns:a16="http://schemas.microsoft.com/office/drawing/2014/main" id="{D422B1D6-E477-2325-D34C-F773C50DA2AD}"/>
              </a:ext>
            </a:extLst>
          </p:cNvPr>
          <p:cNvSpPr txBox="1"/>
          <p:nvPr/>
        </p:nvSpPr>
        <p:spPr>
          <a:xfrm>
            <a:off x="18076" y="3032812"/>
            <a:ext cx="12011025"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 Ballard. B.W, Wilson. S, Udale-Clarke. H, Scott. T, Ashley. R, Kellagher. R (2015) The SuDS Manual. CIRIA</a:t>
            </a:r>
          </a:p>
        </p:txBody>
      </p:sp>
      <p:sp>
        <p:nvSpPr>
          <p:cNvPr id="15" name="TextBox 14">
            <a:extLst>
              <a:ext uri="{FF2B5EF4-FFF2-40B4-BE49-F238E27FC236}">
                <a16:creationId xmlns:a16="http://schemas.microsoft.com/office/drawing/2014/main" id="{0AB8EBDD-C6AD-561A-4101-A2D4A93463A9}"/>
              </a:ext>
            </a:extLst>
          </p:cNvPr>
          <p:cNvSpPr txBox="1"/>
          <p:nvPr/>
        </p:nvSpPr>
        <p:spPr>
          <a:xfrm>
            <a:off x="18076" y="3367705"/>
            <a:ext cx="12011025"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Cambridgeshire County Council (2012) Lamb Drove Sustainable Drainage Systems (SuDS) Monitoring Project. Final Report</a:t>
            </a:r>
          </a:p>
        </p:txBody>
      </p:sp>
      <p:sp>
        <p:nvSpPr>
          <p:cNvPr id="16" name="TextBox 15">
            <a:extLst>
              <a:ext uri="{FF2B5EF4-FFF2-40B4-BE49-F238E27FC236}">
                <a16:creationId xmlns:a16="http://schemas.microsoft.com/office/drawing/2014/main" id="{D718697B-0A5F-0314-0F25-73DEDAC60F0F}"/>
              </a:ext>
            </a:extLst>
          </p:cNvPr>
          <p:cNvSpPr txBox="1"/>
          <p:nvPr/>
        </p:nvSpPr>
        <p:spPr>
          <a:xfrm>
            <a:off x="18076" y="3649533"/>
            <a:ext cx="12011025" cy="430887"/>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Starkey. E, Rollason. E, Cotterill. S, </a:t>
            </a:r>
            <a:r>
              <a:rPr lang="en-GB" sz="1100" i="1" dirty="0" err="1">
                <a:solidFill>
                  <a:schemeClr val="tx2"/>
                </a:solidFill>
                <a:latin typeface="Avenir Next LT Pro" panose="020B0504020202020204" pitchFamily="34" charset="0"/>
              </a:rPr>
              <a:t>Screenivas</a:t>
            </a:r>
            <a:r>
              <a:rPr lang="en-GB" sz="1100" i="1" dirty="0">
                <a:solidFill>
                  <a:schemeClr val="tx2"/>
                </a:solidFill>
                <a:latin typeface="Avenir Next LT Pro" panose="020B0504020202020204" pitchFamily="34" charset="0"/>
              </a:rPr>
              <a:t>. P, Bracken. L (2025) Maximising urban resilience using sustainable drainage systems (SuDS): Making the case for community-led urban water management </a:t>
            </a:r>
          </a:p>
        </p:txBody>
      </p:sp>
      <p:sp>
        <p:nvSpPr>
          <p:cNvPr id="17" name="TextBox 16">
            <a:extLst>
              <a:ext uri="{FF2B5EF4-FFF2-40B4-BE49-F238E27FC236}">
                <a16:creationId xmlns:a16="http://schemas.microsoft.com/office/drawing/2014/main" id="{C97A7C38-95D2-01D6-29F8-DC306208210F}"/>
              </a:ext>
            </a:extLst>
          </p:cNvPr>
          <p:cNvSpPr txBox="1"/>
          <p:nvPr/>
        </p:nvSpPr>
        <p:spPr>
          <a:xfrm>
            <a:off x="36152" y="4100638"/>
            <a:ext cx="12011025"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Nyawo. N, </a:t>
            </a:r>
            <a:r>
              <a:rPr lang="en-GB" sz="1100" i="1" dirty="0" err="1">
                <a:solidFill>
                  <a:schemeClr val="tx2"/>
                </a:solidFill>
                <a:latin typeface="Avenir Next LT Pro" panose="020B0504020202020204" pitchFamily="34" charset="0"/>
              </a:rPr>
              <a:t>Tanyimboh</a:t>
            </a:r>
            <a:r>
              <a:rPr lang="en-GB" sz="1100" i="1" dirty="0">
                <a:solidFill>
                  <a:schemeClr val="tx2"/>
                </a:solidFill>
                <a:latin typeface="Avenir Next LT Pro" panose="020B0504020202020204" pitchFamily="34" charset="0"/>
              </a:rPr>
              <a:t>. T (2018) Conventional Versus Sustainable Drainage Systems: Evaluation of Stormwater Management in an Urban Residential Complex</a:t>
            </a:r>
          </a:p>
        </p:txBody>
      </p:sp>
      <p:sp>
        <p:nvSpPr>
          <p:cNvPr id="18" name="TextBox 17">
            <a:extLst>
              <a:ext uri="{FF2B5EF4-FFF2-40B4-BE49-F238E27FC236}">
                <a16:creationId xmlns:a16="http://schemas.microsoft.com/office/drawing/2014/main" id="{A21ECD8F-1EA8-6152-EAB8-7346E4A299FB}"/>
              </a:ext>
            </a:extLst>
          </p:cNvPr>
          <p:cNvSpPr txBox="1"/>
          <p:nvPr/>
        </p:nvSpPr>
        <p:spPr>
          <a:xfrm>
            <a:off x="36152" y="4420938"/>
            <a:ext cx="12011025" cy="261610"/>
          </a:xfrm>
          <a:prstGeom prst="rect">
            <a:avLst/>
          </a:prstGeom>
          <a:noFill/>
        </p:spPr>
        <p:txBody>
          <a:bodyPr wrap="square" rtlCol="0">
            <a:spAutoFit/>
          </a:bodyPr>
          <a:lstStyle/>
          <a:p>
            <a:r>
              <a:rPr lang="en-GB" sz="1100" i="1" dirty="0">
                <a:solidFill>
                  <a:schemeClr val="tx2"/>
                </a:solidFill>
                <a:latin typeface="Avenir Next LT Pro" panose="020B0504020202020204" pitchFamily="34" charset="0"/>
              </a:rPr>
              <a:t>Hubert. J, Edwards. T, Jahromi. A.B (2012) Comparative study of sustainable drainage systems. Institution of Civil Engineers</a:t>
            </a:r>
          </a:p>
        </p:txBody>
      </p:sp>
    </p:spTree>
    <p:extLst>
      <p:ext uri="{BB962C8B-B14F-4D97-AF65-F5344CB8AC3E}">
        <p14:creationId xmlns:p14="http://schemas.microsoft.com/office/powerpoint/2010/main" val="212398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4" descr="Close-up of a green field">
            <a:extLst>
              <a:ext uri="{FF2B5EF4-FFF2-40B4-BE49-F238E27FC236}">
                <a16:creationId xmlns:a16="http://schemas.microsoft.com/office/drawing/2014/main" id="{8AD7657B-0417-E359-22C4-D96DCF80E848}"/>
              </a:ext>
            </a:extLst>
          </p:cNvPr>
          <p:cNvPicPr>
            <a:picLocks noChangeAspect="1"/>
          </p:cNvPicPr>
          <p:nvPr/>
        </p:nvPicPr>
        <p:blipFill>
          <a:blip r:embed="rId2"/>
          <a:srcRect/>
          <a:stretch>
            <a:fillRect/>
          </a:stretch>
        </p:blipFill>
        <p:spPr>
          <a:xfrm>
            <a:off x="20" y="-2"/>
            <a:ext cx="12191980" cy="6858000"/>
          </a:xfrm>
          <a:prstGeom prst="rect">
            <a:avLst/>
          </a:prstGeom>
          <a:noFill/>
          <a:ln>
            <a:noFill/>
          </a:ln>
        </p:spPr>
      </p:pic>
      <p:sp>
        <p:nvSpPr>
          <p:cNvPr id="4" name="Slide Number Placeholder 3" hidden="1">
            <a:extLst>
              <a:ext uri="{FF2B5EF4-FFF2-40B4-BE49-F238E27FC236}">
                <a16:creationId xmlns:a16="http://schemas.microsoft.com/office/drawing/2014/main" id="{A87F3869-D388-6AD5-8A80-8AD31A20FBF3}"/>
              </a:ext>
            </a:extLst>
          </p:cNvPr>
          <p:cNvSpPr>
            <a:spLocks noGrp="1"/>
          </p:cNvSpPr>
          <p:nvPr>
            <p:ph type="sldNum" sz="quarter" idx="4294967295"/>
          </p:nvPr>
        </p:nvSpPr>
        <p:spPr>
          <a:xfrm>
            <a:off x="8610600" y="6356350"/>
            <a:ext cx="2743200" cy="365125"/>
          </a:xfrm>
        </p:spPr>
        <p:txBody>
          <a:bodyPr/>
          <a:lstStyle/>
          <a:p>
            <a:pPr>
              <a:spcAft>
                <a:spcPts val="600"/>
              </a:spcAft>
            </a:pPr>
            <a:fld id="{EA87306C-81BA-4795-A5CA-9392456A8C1E}" type="slidenum">
              <a:rPr lang="en-US" smtClean="0"/>
              <a:pPr>
                <a:spcAft>
                  <a:spcPts val="600"/>
                </a:spcAft>
              </a:pPr>
              <a:t>6</a:t>
            </a:fld>
            <a:endParaRPr lang="en-US"/>
          </a:p>
        </p:txBody>
      </p:sp>
      <p:sp>
        <p:nvSpPr>
          <p:cNvPr id="7" name="TextBox 6">
            <a:extLst>
              <a:ext uri="{FF2B5EF4-FFF2-40B4-BE49-F238E27FC236}">
                <a16:creationId xmlns:a16="http://schemas.microsoft.com/office/drawing/2014/main" id="{90FEB60F-C259-CCE3-B71A-EF336468758F}"/>
              </a:ext>
            </a:extLst>
          </p:cNvPr>
          <p:cNvSpPr txBox="1"/>
          <p:nvPr/>
        </p:nvSpPr>
        <p:spPr>
          <a:xfrm>
            <a:off x="1043940" y="2943967"/>
            <a:ext cx="10104120" cy="707886"/>
          </a:xfrm>
          <a:prstGeom prst="rect">
            <a:avLst/>
          </a:prstGeom>
          <a:noFill/>
          <a:ln>
            <a:noFill/>
          </a:ln>
        </p:spPr>
        <p:txBody>
          <a:bodyPr wrap="square" rtlCol="0">
            <a:spAutoFit/>
          </a:bodyPr>
          <a:lstStyle/>
          <a:p>
            <a:pPr algn="ctr"/>
            <a:r>
              <a:rPr lang="en-US" sz="4000" b="1" dirty="0">
                <a:solidFill>
                  <a:schemeClr val="accent3">
                    <a:lumMod val="40000"/>
                    <a:lumOff val="60000"/>
                  </a:schemeClr>
                </a:solidFill>
                <a:latin typeface="Avenir Next LT Pro" panose="020B0504020202020204" pitchFamily="34" charset="0"/>
                <a:cs typeface="Arial" panose="020B0604020202020204" pitchFamily="34" charset="0"/>
              </a:rPr>
              <a:t>ANY QUESTIONS?</a:t>
            </a:r>
            <a:endParaRPr lang="en-GB" sz="4000" b="1" dirty="0">
              <a:solidFill>
                <a:schemeClr val="accent3">
                  <a:lumMod val="40000"/>
                  <a:lumOff val="60000"/>
                </a:schemeClr>
              </a:solidFill>
              <a:latin typeface="Avenir Next LT Pro" panose="020B0504020202020204" pitchFamily="34" charset="0"/>
              <a:cs typeface="Arial" panose="020B0604020202020204" pitchFamily="34" charset="0"/>
            </a:endParaRPr>
          </a:p>
        </p:txBody>
      </p:sp>
    </p:spTree>
    <p:extLst>
      <p:ext uri="{BB962C8B-B14F-4D97-AF65-F5344CB8AC3E}">
        <p14:creationId xmlns:p14="http://schemas.microsoft.com/office/powerpoint/2010/main" val="63516892"/>
      </p:ext>
    </p:extLst>
  </p:cSld>
  <p:clrMapOvr>
    <a:masterClrMapping/>
  </p:clrMapOvr>
</p:sld>
</file>

<file path=ppt/theme/theme1.xml><?xml version="1.0" encoding="utf-8"?>
<a:theme xmlns:a="http://schemas.openxmlformats.org/drawingml/2006/main" name="Custom">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175_Win32_SL_V6" id="{2596AF0E-92BF-4F5A-A2A1-B1C9D33CD0CE}" vid="{0709752F-9199-467A-B305-5274ECB683C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19A644-6410-4EC7-894C-877E70305DF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E9424615-5FE5-4F43-AE24-3BC9A0532687}">
  <ds:schemaRefs>
    <ds:schemaRef ds:uri="http://schemas.microsoft.com/sharepoint/v3/contenttype/forms"/>
  </ds:schemaRefs>
</ds:datastoreItem>
</file>

<file path=customXml/itemProps3.xml><?xml version="1.0" encoding="utf-8"?>
<ds:datastoreItem xmlns:ds="http://schemas.openxmlformats.org/officeDocument/2006/customXml" ds:itemID="{15AD180A-D253-4F84-BD24-8EE736E65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{B73D91FB-F0E9-44C5-8810-9FACE619D9DC}TF8c6975b0-03aa-48e8-8a23-2a6072f108da7bca746b_win32-937fb968a2bf</Template>
  <TotalTime>6941</TotalTime>
  <Words>1364</Words>
  <Application>Microsoft Office PowerPoint</Application>
  <PresentationFormat>Widescreen</PresentationFormat>
  <Paragraphs>112</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Avenir Next LT Pro</vt:lpstr>
      <vt:lpstr>Calibri</vt:lpstr>
      <vt:lpstr>Tenorite </vt:lpstr>
      <vt:lpstr>Tenorite Bold</vt:lpstr>
      <vt:lpstr>Custom</vt:lpstr>
      <vt:lpstr>PowerPoint Presentation</vt:lpstr>
      <vt:lpstr>PowerPoint Presentation</vt:lpstr>
      <vt:lpstr>Literature review: key themes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Davis (1908094)</dc:creator>
  <cp:lastModifiedBy>Anita Davis (1908094)</cp:lastModifiedBy>
  <cp:revision>32</cp:revision>
  <dcterms:created xsi:type="dcterms:W3CDTF">2026-01-18T21:03:27Z</dcterms:created>
  <dcterms:modified xsi:type="dcterms:W3CDTF">2026-01-23T16:45:16Z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