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6" r:id="rId3"/>
    <p:sldId id="257" r:id="rId4"/>
    <p:sldId id="258" r:id="rId6"/>
    <p:sldId id="270" r:id="rId7"/>
    <p:sldId id="271" r:id="rId8"/>
    <p:sldId id="259" r:id="rId9"/>
    <p:sldId id="260" r:id="rId10"/>
    <p:sldId id="261" r:id="rId11"/>
    <p:sldId id="262" r:id="rId12"/>
    <p:sldId id="263" r:id="rId13"/>
    <p:sldId id="264" r:id="rId14"/>
    <p:sldId id="272" r:id="rId15"/>
    <p:sldId id="265" r:id="rId16"/>
    <p:sldId id="269" r:id="rId17"/>
    <p:sldId id="268" r:id="rId18"/>
    <p:sldId id="267" r:id="rId19"/>
    <p:sldId id="266" r:id="rId20"/>
  </p:sldIdLst>
  <p:sldSz cx="18288000" cy="10287000"/>
  <p:notesSz cx="6858000" cy="9144000"/>
  <p:embeddedFontLst>
    <p:embeddedFont>
      <p:font typeface="Arial Nova" panose="020B0504020202020204"/>
      <p:regular r:id="rId24"/>
      <p:bold r:id="rId25"/>
      <p:italic r:id="rId26"/>
      <p:boldItalic r:id="rId27"/>
    </p:embeddedFont>
    <p:embeddedFont>
      <p:font typeface="Calibri" panose="020F0502020204030204" pitchFamily="34" charset="0"/>
      <p:regular r:id="rId28"/>
      <p:bold r:id="rId29"/>
      <p:italic r:id="rId30"/>
      <p:boldItalic r:id="rId31"/>
    </p:embeddedFont>
    <p:embeddedFont>
      <p:font typeface="Garamond" panose="02020404030301010803" charset="0"/>
      <p:regular r:id="rId32"/>
      <p:bold r:id="rId33"/>
      <p: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浅色样式 1 - 强调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浅色样式 2 - 强调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4" Type="http://schemas.openxmlformats.org/officeDocument/2006/relationships/font" Target="fonts/font11.fntdata"/><Relationship Id="rId33" Type="http://schemas.openxmlformats.org/officeDocument/2006/relationships/font" Target="fonts/font10.fntdata"/><Relationship Id="rId32" Type="http://schemas.openxmlformats.org/officeDocument/2006/relationships/font" Target="fonts/font9.fntdata"/><Relationship Id="rId31" Type="http://schemas.openxmlformats.org/officeDocument/2006/relationships/font" Target="fonts/font8.fntdata"/><Relationship Id="rId30" Type="http://schemas.openxmlformats.org/officeDocument/2006/relationships/font" Target="fonts/font7.fntdata"/><Relationship Id="rId3" Type="http://schemas.openxmlformats.org/officeDocument/2006/relationships/slide" Target="slides/slide1.xml"/><Relationship Id="rId29" Type="http://schemas.openxmlformats.org/officeDocument/2006/relationships/font" Target="fonts/font6.fntdata"/><Relationship Id="rId28" Type="http://schemas.openxmlformats.org/officeDocument/2006/relationships/font" Target="fonts/font5.fntdata"/><Relationship Id="rId27" Type="http://schemas.openxmlformats.org/officeDocument/2006/relationships/font" Target="fonts/font4.fntdata"/><Relationship Id="rId26" Type="http://schemas.openxmlformats.org/officeDocument/2006/relationships/font" Target="fonts/font3.fntdata"/><Relationship Id="rId25" Type="http://schemas.openxmlformats.org/officeDocument/2006/relationships/font" Target="fonts/font2.fntdata"/><Relationship Id="rId24" Type="http://schemas.openxmlformats.org/officeDocument/2006/relationships/font" Target="fonts/font1.fntdata"/><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87A82-7E64-49A0-A75B-0EB53ABA688B}"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CC286-AEE3-4BF8-86CB-1C405911968A}"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Introduction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There is a definite need for goods that are balanced and simple to obtain in today's fast-paced world, which is </a:t>
            </a:r>
            <a:r>
              <a:rPr lang="en-US" sz="1200" kern="1200" err="1">
                <a:solidFill>
                  <a:schemeClr val="tx1"/>
                </a:solidFill>
                <a:effectLst/>
                <a:latin typeface="+mn-lt"/>
                <a:ea typeface="+mn-ea"/>
                <a:cs typeface="+mn-cs"/>
              </a:rPr>
              <a:t>characterised</a:t>
            </a:r>
            <a:r>
              <a:rPr lang="en-US" sz="1200" kern="1200">
                <a:solidFill>
                  <a:schemeClr val="tx1"/>
                </a:solidFill>
                <a:effectLst/>
                <a:latin typeface="+mn-lt"/>
                <a:ea typeface="+mn-ea"/>
                <a:cs typeface="+mn-cs"/>
              </a:rPr>
              <a:t> by an increasingly health-conscious customer base actively seeking easy and creative nutritional solutions (</a:t>
            </a:r>
            <a:r>
              <a:rPr lang="en-US" sz="1200" kern="1200" err="1">
                <a:solidFill>
                  <a:schemeClr val="tx1"/>
                </a:solidFill>
                <a:effectLst/>
                <a:latin typeface="+mn-lt"/>
                <a:ea typeface="+mn-ea"/>
                <a:cs typeface="+mn-cs"/>
              </a:rPr>
              <a:t>Geethalakshmi</a:t>
            </a:r>
            <a:r>
              <a:rPr lang="en-US" sz="1200" kern="1200">
                <a:solidFill>
                  <a:schemeClr val="tx1"/>
                </a:solidFill>
                <a:effectLst/>
                <a:latin typeface="+mn-lt"/>
                <a:ea typeface="+mn-ea"/>
                <a:cs typeface="+mn-cs"/>
              </a:rPr>
              <a:t> and Chandrasekar, 2018). This proposal highlights our goal to create and market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a revolutionary nutritious beverage, to meet changing customer tastes. A seasoned project management company has been entrusted with managing the whole project lifecycle, from conception to a successful market launch.</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Project Description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primary objective of this project is to develop and introduce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a ground-breaking nutritional beverage that successfully responds to the growing demand for healthier and more practical options. The project involves a thorough product development process starting with idea creation and a well-thought-out market launch. This project's essential elements include product development, package design, production, quality control, marketing, distribution, and a steadfast dedication to legal compliance (Ravishankar, 2020).</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Product </a:t>
            </a:r>
            <a:r>
              <a:rPr lang="en-US" sz="1200" kern="1200" err="1">
                <a:solidFill>
                  <a:schemeClr val="tx1"/>
                </a:solidFill>
                <a:effectLst/>
                <a:latin typeface="+mn-lt"/>
                <a:ea typeface="+mn-ea"/>
                <a:cs typeface="+mn-cs"/>
              </a:rPr>
              <a:t>Conceptualisation</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 Research for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Launching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a cutting-edge nutritious beverage, successfully depends on starting a thorough market research effort. An in-depth understanding of consumer preferences dietary trends, and thorough competitive analysis within the nutrition beverage market are the goals of this significant </a:t>
            </a:r>
            <a:r>
              <a:rPr lang="en-US" sz="1200" kern="1200" err="1">
                <a:solidFill>
                  <a:schemeClr val="tx1"/>
                </a:solidFill>
                <a:effectLst/>
                <a:latin typeface="+mn-lt"/>
                <a:ea typeface="+mn-ea"/>
                <a:cs typeface="+mn-cs"/>
              </a:rPr>
              <a:t>endeavour</a:t>
            </a:r>
            <a:r>
              <a:rPr lang="en-US" sz="1200" kern="1200">
                <a:solidFill>
                  <a:schemeClr val="tx1"/>
                </a:solidFill>
                <a:effectLst/>
                <a:latin typeface="+mn-lt"/>
                <a:ea typeface="+mn-ea"/>
                <a:cs typeface="+mn-cs"/>
              </a:rPr>
              <a:t>. Understanding customer preferences, which include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ingredients, packaging, and cost, is where we start. This information directs product development to guarantee alignment with our audience's goals. In order to make sure that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complies with contemporary dietary preferences, dietary trends, including plant-based diets and reduced sugar consumption, are carefully examined (</a:t>
            </a:r>
            <a:r>
              <a:rPr lang="en-US" sz="1200" kern="1200" err="1">
                <a:solidFill>
                  <a:schemeClr val="tx1"/>
                </a:solidFill>
                <a:effectLst/>
                <a:latin typeface="+mn-lt"/>
                <a:ea typeface="+mn-ea"/>
                <a:cs typeface="+mn-cs"/>
              </a:rPr>
              <a:t>Yount</a:t>
            </a:r>
            <a:r>
              <a:rPr lang="en-US" sz="1200" kern="1200">
                <a:solidFill>
                  <a:schemeClr val="tx1"/>
                </a:solidFill>
                <a:effectLst/>
                <a:latin typeface="+mn-lt"/>
                <a:ea typeface="+mn-ea"/>
                <a:cs typeface="+mn-cs"/>
              </a:rPr>
              <a:t>-André, 2021). We can develop a unique market strategy </a:t>
            </a:r>
            <a:r>
              <a:rPr lang="en-US" sz="1200" kern="1200" err="1">
                <a:solidFill>
                  <a:schemeClr val="tx1"/>
                </a:solidFill>
                <a:effectLst/>
                <a:latin typeface="+mn-lt"/>
                <a:ea typeface="+mn-ea"/>
                <a:cs typeface="+mn-cs"/>
              </a:rPr>
              <a:t>duethanks</a:t>
            </a:r>
            <a:r>
              <a:rPr lang="en-US" sz="1200" kern="1200">
                <a:solidFill>
                  <a:schemeClr val="tx1"/>
                </a:solidFill>
                <a:effectLst/>
                <a:latin typeface="+mn-lt"/>
                <a:ea typeface="+mn-ea"/>
                <a:cs typeface="+mn-cs"/>
              </a:rPr>
              <a:t> to a thorough competition study that probes into product compositions, price, marketing, and customer feedback. Market segmentation establishes various customer segments, assisting in successful product variants and marketing. Taste tests and surveys gather user input to improve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profiles and satisfy customer expectations. Strict regulatory compliance is essential to guarantee the safety and quality of the products. In order to predict and meet changing customer requirements,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keeps an eye on developing trends.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Product </a:t>
            </a:r>
            <a:r>
              <a:rPr lang="en-US" sz="1200" kern="1200" err="1">
                <a:solidFill>
                  <a:schemeClr val="tx1"/>
                </a:solidFill>
                <a:effectLst/>
                <a:latin typeface="+mn-lt"/>
                <a:ea typeface="+mn-ea"/>
                <a:cs typeface="+mn-cs"/>
              </a:rPr>
              <a:t>Conceptualisation</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Define Product Features and Nutritional Value</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project meticulously crafts a product that seamlessly meshes with the ever-evolving expectations of health-conscious customers by outlining the essential product characteristics and nutritional content. Precision is </a:t>
            </a:r>
            <a:r>
              <a:rPr lang="en-US" sz="1200" kern="1200" err="1">
                <a:solidFill>
                  <a:schemeClr val="tx1"/>
                </a:solidFill>
                <a:effectLst/>
                <a:latin typeface="+mn-lt"/>
                <a:ea typeface="+mn-ea"/>
                <a:cs typeface="+mn-cs"/>
              </a:rPr>
              <a:t>emphasised</a:t>
            </a:r>
            <a:r>
              <a:rPr lang="en-US" sz="1200" kern="1200">
                <a:solidFill>
                  <a:schemeClr val="tx1"/>
                </a:solidFill>
                <a:effectLst/>
                <a:latin typeface="+mn-lt"/>
                <a:ea typeface="+mn-ea"/>
                <a:cs typeface="+mn-cs"/>
              </a:rPr>
              <a:t> at this stage to ensure that the product's characteristics align with the values and preferences of the intended market.</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Product </a:t>
            </a:r>
            <a:r>
              <a:rPr lang="en-US" sz="1200" kern="1200" err="1">
                <a:solidFill>
                  <a:schemeClr val="tx1"/>
                </a:solidFill>
                <a:effectLst/>
                <a:latin typeface="+mn-lt"/>
                <a:ea typeface="+mn-ea"/>
                <a:cs typeface="+mn-cs"/>
              </a:rPr>
              <a:t>Conceptualisation</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Initial Recipe Formulation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With care and purpose, the project starts the process of developing recipes. This initiative skillfully incorporates the nutritional needs of the current customer by using the priceless insights gained from thorough market research (Suresh et al., 2018). The first stage in developing a product that combines excellent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and maximum nutritional value is formulating the basic recipe.</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Product Development</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Recipe Refinement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pursuit of continual improvement is a signature of the product development process. The project aims to achieve a delicate balance between extraordinary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and ideal nutritional content by repeatedly iterating and perfecting the formula. Stability is carefully maintained throughout this improvement phase to guarantee that the outcome is constant and dependable (</a:t>
            </a:r>
            <a:r>
              <a:rPr lang="en-US" sz="1200" kern="1200" err="1">
                <a:solidFill>
                  <a:schemeClr val="tx1"/>
                </a:solidFill>
                <a:effectLst/>
                <a:latin typeface="+mn-lt"/>
                <a:ea typeface="+mn-ea"/>
                <a:cs typeface="+mn-cs"/>
              </a:rPr>
              <a:t>Mahmudiono</a:t>
            </a:r>
            <a:r>
              <a:rPr lang="en-US" sz="1200" kern="1200">
                <a:solidFill>
                  <a:schemeClr val="tx1"/>
                </a:solidFill>
                <a:effectLst/>
                <a:latin typeface="+mn-lt"/>
                <a:ea typeface="+mn-ea"/>
                <a:cs typeface="+mn-cs"/>
              </a:rPr>
              <a:t> et al., 2022).</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Packaging Design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Packaging that is visually beautiful, useful, and ecologically responsible is created throughout the development process. The project focuses much on designing packaging that connects with the target audience deeply, expressing both the product and the ethos and values that set it apart.</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Prototype Development and Testing</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creation of product prototypes, each of which has been put through a battery of demanding testing, marks the conclusion of the development stage. These tests include extensive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evaluations and in-depth nutritional analyses to ensure the product not only satisfies but also surpasses the requirements of the health-conscious customer. This comprehensive testing procedure supports the dedication to quality, </a:t>
            </a:r>
            <a:r>
              <a:rPr lang="en-US" sz="1200" kern="1200" err="1">
                <a:solidFill>
                  <a:schemeClr val="tx1"/>
                </a:solidFill>
                <a:effectLst/>
                <a:latin typeface="+mn-lt"/>
                <a:ea typeface="+mn-ea"/>
                <a:cs typeface="+mn-cs"/>
              </a:rPr>
              <a:t>flavour</a:t>
            </a:r>
            <a:r>
              <a:rPr lang="en-US" sz="1200" kern="1200">
                <a:solidFill>
                  <a:schemeClr val="tx1"/>
                </a:solidFill>
                <a:effectLst/>
                <a:latin typeface="+mn-lt"/>
                <a:ea typeface="+mn-ea"/>
                <a:cs typeface="+mn-cs"/>
              </a:rPr>
              <a:t>, and nutrition that </a:t>
            </a:r>
            <a:r>
              <a:rPr lang="en-US" sz="1200" kern="1200" err="1">
                <a:solidFill>
                  <a:schemeClr val="tx1"/>
                </a:solidFill>
                <a:effectLst/>
                <a:latin typeface="+mn-lt"/>
                <a:ea typeface="+mn-ea"/>
                <a:cs typeface="+mn-cs"/>
              </a:rPr>
              <a:t>characterises</a:t>
            </a:r>
            <a:r>
              <a:rPr lang="en-US" sz="1200" kern="1200">
                <a:solidFill>
                  <a:schemeClr val="tx1"/>
                </a:solidFill>
                <a:effectLst/>
                <a:latin typeface="+mn-lt"/>
                <a:ea typeface="+mn-ea"/>
                <a:cs typeface="+mn-cs"/>
              </a:rPr>
              <a:t> the project's goals.</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Manufacturing Setup</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Sourcing Ingredients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Ingredient procurement, a crucial component of the project, is given the spotlight with a purposeful emphasis on obtaining providers committed to offering high-quality, sustainable, and cost-effective ingredients. The project's success depends on maintaining uncompromising consistency and top-notch quality, which this strategic approach ensures (Popkin and Ng, 2022).</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Production Facility Setup</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project goes above and beyond to develop a production facility that serves as a model of excellence in the </a:t>
            </a:r>
            <a:r>
              <a:rPr lang="en-US" sz="1200" kern="1200" err="1">
                <a:solidFill>
                  <a:schemeClr val="tx1"/>
                </a:solidFill>
                <a:effectLst/>
                <a:latin typeface="+mn-lt"/>
                <a:ea typeface="+mn-ea"/>
                <a:cs typeface="+mn-cs"/>
              </a:rPr>
              <a:t>centre</a:t>
            </a:r>
            <a:r>
              <a:rPr lang="en-US" sz="1200" kern="1200">
                <a:solidFill>
                  <a:schemeClr val="tx1"/>
                </a:solidFill>
                <a:effectLst/>
                <a:latin typeface="+mn-lt"/>
                <a:ea typeface="+mn-ea"/>
                <a:cs typeface="+mn-cs"/>
              </a:rPr>
              <a:t> of the manufacturing process. The facility is intended to be cutting-edge, focusing on cleanliness, effectiveness, and scalability to meet rising demand. Every element, from the layout to the equipment, is planned to assist in creating a product that satisfies the highest requirements for efficiency and quality.</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Quality Control Procedures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foundation of the production process is quality control. In every manufacturing stage, the project rigorously follows strict quality control protocols. These precautions are in place to ensure product uniformity and, most importantly, customer safety. The dedication to upholding the highest standards is unshakeable (Hassoun et al., 2022).</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Marketing and Branding</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Brand Development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Brand creation, a crucial component of the project's identity, is a painstaking process rather than a simple step. The objective is to develop a compelling and enduring brand identity that closely reflects the desires and tastes of health-conscious customers. This branding represents the brand's culture and dedication to customer well-being more than simply a logo.</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Marketing Strategy</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The extensive and complex marketing plan uses various retail and internet media. It has been diligently created to market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to the intended demographic. Every component of the strategy is created with the intention of increasing customer involvement and brand awareness (</a:t>
            </a:r>
            <a:r>
              <a:rPr lang="en-US" sz="1200" kern="1200" err="1">
                <a:solidFill>
                  <a:schemeClr val="tx1"/>
                </a:solidFill>
                <a:effectLst/>
                <a:latin typeface="+mn-lt"/>
                <a:ea typeface="+mn-ea"/>
                <a:cs typeface="+mn-cs"/>
              </a:rPr>
              <a:t>Haralur</a:t>
            </a:r>
            <a:r>
              <a:rPr lang="en-US" sz="1200" kern="1200">
                <a:solidFill>
                  <a:schemeClr val="tx1"/>
                </a:solidFill>
                <a:effectLst/>
                <a:latin typeface="+mn-lt"/>
                <a:ea typeface="+mn-ea"/>
                <a:cs typeface="+mn-cs"/>
              </a:rPr>
              <a:t> et al., 2019).</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Packaging and Promotional Materials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Packaging is an art form that actively engages customers and promotes brand identification. It is not only practical. The project puts much focus on designing eye-catching packaging and marketing materials. These items represent the company by making an impression that sticks and encouraging customer loyalty.</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Distribution and Launch</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Distribution Network Establishment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 strong distribution network is essential for accessing the most significant market possible. The project aims to create a distribution network with broad regional and global reach. This makes it possible for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to reach every area of its target market and deliver the product suitable to customers' homes (</a:t>
            </a:r>
            <a:r>
              <a:rPr lang="en-US" sz="1200" kern="1200" err="1">
                <a:solidFill>
                  <a:schemeClr val="tx1"/>
                </a:solidFill>
                <a:effectLst/>
                <a:latin typeface="+mn-lt"/>
                <a:ea typeface="+mn-ea"/>
                <a:cs typeface="+mn-cs"/>
              </a:rPr>
              <a:t>LeVatte</a:t>
            </a:r>
            <a:r>
              <a:rPr lang="en-US" sz="1200" kern="1200">
                <a:solidFill>
                  <a:schemeClr val="tx1"/>
                </a:solidFill>
                <a:effectLst/>
                <a:latin typeface="+mn-lt"/>
                <a:ea typeface="+mn-ea"/>
                <a:cs typeface="+mn-cs"/>
              </a:rPr>
              <a:t> et al., 2022).</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Market Launch Planning</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market launch is well thought out, with a comprehensive plan that considers variables including time, locations, and various promotional activities. The careful orchestration of each component </a:t>
            </a:r>
            <a:r>
              <a:rPr lang="en-US" sz="1200" kern="1200" err="1">
                <a:solidFill>
                  <a:schemeClr val="tx1"/>
                </a:solidFill>
                <a:effectLst/>
                <a:latin typeface="+mn-lt"/>
                <a:ea typeface="+mn-ea"/>
                <a:cs typeface="+mn-cs"/>
              </a:rPr>
              <a:t>maximises</a:t>
            </a:r>
            <a:r>
              <a:rPr lang="en-US" sz="1200" kern="1200">
                <a:solidFill>
                  <a:schemeClr val="tx1"/>
                </a:solidFill>
                <a:effectLst/>
                <a:latin typeface="+mn-lt"/>
                <a:ea typeface="+mn-ea"/>
                <a:cs typeface="+mn-cs"/>
              </a:rPr>
              <a:t> effect and guarantees a successful launch into the market.</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Regulatory Approvals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project's non-negotiable component is regulatory compliance. Maintaining strict adherence to all applicable laws and regulations and getting the required certifications is essential. These approvals demonstrate the project's dedication to quality and safety and lay the ground for a smooth market entrance (de Oliveira </a:t>
            </a:r>
            <a:r>
              <a:rPr lang="en-US" sz="1200" kern="1200" err="1">
                <a:solidFill>
                  <a:schemeClr val="tx1"/>
                </a:solidFill>
                <a:effectLst/>
                <a:latin typeface="+mn-lt"/>
                <a:ea typeface="+mn-ea"/>
                <a:cs typeface="+mn-cs"/>
              </a:rPr>
              <a:t>Lomeu</a:t>
            </a:r>
            <a:r>
              <a:rPr lang="en-US" sz="1200" kern="1200">
                <a:solidFill>
                  <a:schemeClr val="tx1"/>
                </a:solidFill>
                <a:effectLst/>
                <a:latin typeface="+mn-lt"/>
                <a:ea typeface="+mn-ea"/>
                <a:cs typeface="+mn-cs"/>
              </a:rPr>
              <a:t> et al., 2020).</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Project Success Criteria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project's success is predicated on several critical criteria</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1.On-Time Delivery of High-Quality Product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timely delivery of a product that meets and exceeds customer expectations is the cornerstone of this project's success. Act quickly so the product may be sold while customer demand is at its highest. The unwavering pursuit of the highest quality standards, which ensures that every product bearing 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label stands as a model of excellence in the nutrition beverage sector, is equally important.</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2. Meeting or Exceeding Sales Targets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 clear indicator of the project's success is meeting and surpassing sales goals. The objective is to create a market presence that is solid and long-lasting, not only to meet but to exceed planned sales statistics (Pandey and </a:t>
            </a:r>
            <a:r>
              <a:rPr lang="en-US" sz="1200" kern="1200" err="1">
                <a:solidFill>
                  <a:schemeClr val="tx1"/>
                </a:solidFill>
                <a:effectLst/>
                <a:latin typeface="+mn-lt"/>
                <a:ea typeface="+mn-ea"/>
                <a:cs typeface="+mn-cs"/>
              </a:rPr>
              <a:t>Bolia</a:t>
            </a:r>
            <a:r>
              <a:rPr lang="en-US" sz="1200" kern="1200">
                <a:solidFill>
                  <a:schemeClr val="tx1"/>
                </a:solidFill>
                <a:effectLst/>
                <a:latin typeface="+mn-lt"/>
                <a:ea typeface="+mn-ea"/>
                <a:cs typeface="+mn-cs"/>
              </a:rPr>
              <a:t>, 2023). Exceeding sales goals reflects not only the success of the project but also the resonance of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with a vast and diversified customer base, demonstrating a resounding consumer approval.</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Project Success Criteria</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project's success is predicated on several critical criteria</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3. Achieving Regulatory Compliance and Certifications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Regulatory compliance and gaining necessary certifications are crucial components of the project that cannot be compromised. We are committed to ensuring that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complies with all applicable legal requirements. Obtaining these certifications demonstrates our commitment to product safety and quality while meeting regulatory requirements and giving customers a product, they can depend on.</a:t>
            </a:r>
            <a:endParaRPr lang="en-US" sz="1200" kern="1200">
              <a:solidFill>
                <a:schemeClr val="tx1"/>
              </a:solidFill>
              <a:effectLst/>
              <a:latin typeface="+mn-lt"/>
              <a:ea typeface="+mn-ea"/>
              <a:cs typeface="+mn-cs"/>
            </a:endParaRPr>
          </a:p>
          <a:p>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4. Gaining Market Share</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 clear sign of the success of our </a:t>
            </a:r>
            <a:r>
              <a:rPr lang="en-US" sz="1200" kern="1200" err="1">
                <a:solidFill>
                  <a:schemeClr val="tx1"/>
                </a:solidFill>
                <a:effectLst/>
                <a:latin typeface="+mn-lt"/>
                <a:ea typeface="+mn-ea"/>
                <a:cs typeface="+mn-cs"/>
              </a:rPr>
              <a:t>endeavour</a:t>
            </a:r>
            <a:r>
              <a:rPr lang="en-US" sz="1200" kern="1200">
                <a:solidFill>
                  <a:schemeClr val="tx1"/>
                </a:solidFill>
                <a:effectLst/>
                <a:latin typeface="+mn-lt"/>
                <a:ea typeface="+mn-ea"/>
                <a:cs typeface="+mn-cs"/>
              </a:rPr>
              <a:t> would be if we were to increase our market share significantly in the very competitive nutrition beverage sector. It acts as a verifiable example of a </a:t>
            </a:r>
            <a:r>
              <a:rPr lang="en-US" sz="1200" kern="1200" err="1">
                <a:solidFill>
                  <a:schemeClr val="tx1"/>
                </a:solidFill>
                <a:effectLst/>
                <a:latin typeface="+mn-lt"/>
                <a:ea typeface="+mn-ea"/>
                <a:cs typeface="+mn-cs"/>
              </a:rPr>
              <a:t>favourable</a:t>
            </a:r>
            <a:r>
              <a:rPr lang="en-US" sz="1200" kern="1200">
                <a:solidFill>
                  <a:schemeClr val="tx1"/>
                </a:solidFill>
                <a:effectLst/>
                <a:latin typeface="+mn-lt"/>
                <a:ea typeface="+mn-ea"/>
                <a:cs typeface="+mn-cs"/>
              </a:rPr>
              <a:t> customer response. It means that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has become a well-known and popular option on the market by meeting and exceeding customer expectations. Increasing market share is essential to the project's path to becoming a reputable and well-liked brand (</a:t>
            </a:r>
            <a:r>
              <a:rPr lang="en-US" sz="1200" kern="1200" err="1">
                <a:solidFill>
                  <a:schemeClr val="tx1"/>
                </a:solidFill>
                <a:effectLst/>
                <a:latin typeface="+mn-lt"/>
                <a:ea typeface="+mn-ea"/>
                <a:cs typeface="+mn-cs"/>
              </a:rPr>
              <a:t>Musriha</a:t>
            </a:r>
            <a:r>
              <a:rPr lang="en-US" sz="1200" kern="1200">
                <a:solidFill>
                  <a:schemeClr val="tx1"/>
                </a:solidFill>
                <a:effectLst/>
                <a:latin typeface="+mn-lt"/>
                <a:ea typeface="+mn-ea"/>
                <a:cs typeface="+mn-cs"/>
              </a:rPr>
              <a:t> et al., 2020).</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Quad Chart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project's primary objectives are listed together with the KPIs that measure them in the Quad Chart. The target market share for the nutrition beverage business is 15%; however, at 0%, efforts have yet to be made in that direction. Similar to customer satisfaction, where the goal is to get 85% </a:t>
            </a:r>
            <a:r>
              <a:rPr lang="en-US" sz="1200" kern="1200" err="1">
                <a:solidFill>
                  <a:schemeClr val="tx1"/>
                </a:solidFill>
                <a:effectLst/>
                <a:latin typeface="+mn-lt"/>
                <a:ea typeface="+mn-ea"/>
                <a:cs typeface="+mn-cs"/>
              </a:rPr>
              <a:t>favourable</a:t>
            </a:r>
            <a:r>
              <a:rPr lang="en-US" sz="1200" kern="1200">
                <a:solidFill>
                  <a:schemeClr val="tx1"/>
                </a:solidFill>
                <a:effectLst/>
                <a:latin typeface="+mn-lt"/>
                <a:ea typeface="+mn-ea"/>
                <a:cs typeface="+mn-cs"/>
              </a:rPr>
              <a:t> feedback, the current figure of 0% shows that improvement in this area is necessary. Targets for sales revenue over $200,000 show substantial financial aspiration. A successful marketing plan is indicated by a marketing ROI of 4:1. It is, however, listed as "Not Started," showing the project's infancy and room for development.</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The "</a:t>
            </a:r>
            <a:r>
              <a:rPr lang="en-US" sz="1200" b="0" i="0" kern="1200" err="1">
                <a:solidFill>
                  <a:schemeClr val="tx1"/>
                </a:solidFill>
                <a:effectLst/>
                <a:latin typeface="+mn-lt"/>
                <a:ea typeface="+mn-ea"/>
                <a:cs typeface="+mn-cs"/>
              </a:rPr>
              <a:t>NutriDrink</a:t>
            </a:r>
            <a:r>
              <a:rPr lang="en-US" sz="1200" b="0" i="0" kern="1200">
                <a:solidFill>
                  <a:schemeClr val="tx1"/>
                </a:solidFill>
                <a:effectLst/>
                <a:latin typeface="+mn-lt"/>
                <a:ea typeface="+mn-ea"/>
                <a:cs typeface="+mn-cs"/>
              </a:rPr>
              <a:t>+" project has a 12-month timetable that starts with project initiation and ends with distribution and launch. It includes crucial stages such in-depth market analysis, product development, factory setup, marketing and branding, and the creation of a distribution network. Each month is devoted to a particular set of responsibilities that come together to successfully create and introduce "</a:t>
            </a:r>
            <a:r>
              <a:rPr lang="en-US" sz="1200" b="0" i="0" kern="1200" err="1">
                <a:solidFill>
                  <a:schemeClr val="tx1"/>
                </a:solidFill>
                <a:effectLst/>
                <a:latin typeface="+mn-lt"/>
                <a:ea typeface="+mn-ea"/>
                <a:cs typeface="+mn-cs"/>
              </a:rPr>
              <a:t>NutriDrink</a:t>
            </a:r>
            <a:r>
              <a:rPr lang="en-US" sz="1200" b="0" i="0" kern="1200">
                <a:solidFill>
                  <a:schemeClr val="tx1"/>
                </a:solidFill>
                <a:effectLst/>
                <a:latin typeface="+mn-lt"/>
                <a:ea typeface="+mn-ea"/>
                <a:cs typeface="+mn-cs"/>
              </a:rPr>
              <a:t>+."</a:t>
            </a:r>
            <a:endParaRPr lang="en-US"/>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Conclusion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By providing a product that meets and surpasses consumer expectations, 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initiative offers a compelling chance to transform the nutritious beverage business completely. Our persistent dedication to efficient project management promotes success across all project stages, finally establishing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as a reliable, popular, and significant brand for people who care about their health. We look forward to significantly changing the market and improving customer health and happiness worldwide.</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Conclusion</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By providing a product that meets and surpasses consumer expectations, the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initiative offers a compelling chance to transform the nutritious beverage business completely. Our persistent dedication to efficient project management promotes success across all project stages, finally establishing "</a:t>
            </a:r>
            <a:r>
              <a:rPr lang="en-US" sz="1200" kern="1200" err="1">
                <a:solidFill>
                  <a:schemeClr val="tx1"/>
                </a:solidFill>
                <a:effectLst/>
                <a:latin typeface="+mn-lt"/>
                <a:ea typeface="+mn-ea"/>
                <a:cs typeface="+mn-cs"/>
              </a:rPr>
              <a:t>NutriDrink</a:t>
            </a:r>
            <a:r>
              <a:rPr lang="en-US" sz="1200" kern="1200">
                <a:solidFill>
                  <a:schemeClr val="tx1"/>
                </a:solidFill>
                <a:effectLst/>
                <a:latin typeface="+mn-lt"/>
                <a:ea typeface="+mn-ea"/>
                <a:cs typeface="+mn-cs"/>
              </a:rPr>
              <a:t>+" as a reliable, popular, and significant brand for people who care about their health. We look forward to significantly changing the market and improving customer health and happiness worldwide.</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FCC286-AEE3-4BF8-86CB-1C405911968A}"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9600">
                <a:effectLst/>
              </a:defRPr>
            </a:lvl1pPr>
          </a:lstStyle>
          <a:p>
            <a:r>
              <a:rPr lang="en-US"/>
              <a:t>Click to edit Master title style</a:t>
            </a:r>
            <a:endParaRPr lang="en-US"/>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735">
                <a:solidFill>
                  <a:schemeClr val="tx1"/>
                </a:solidFill>
              </a:defRPr>
            </a:lvl1pPr>
            <a:lvl2pPr marL="812800" indent="0" algn="ctr">
              <a:buNone/>
              <a:defRPr>
                <a:solidFill>
                  <a:schemeClr val="tx1">
                    <a:tint val="75000"/>
                  </a:schemeClr>
                </a:solidFill>
              </a:defRPr>
            </a:lvl2pPr>
            <a:lvl3pPr marL="1625600" indent="0" algn="ctr">
              <a:buNone/>
              <a:defRPr>
                <a:solidFill>
                  <a:schemeClr val="tx1">
                    <a:tint val="75000"/>
                  </a:schemeClr>
                </a:solidFill>
              </a:defRPr>
            </a:lvl3pPr>
            <a:lvl4pPr marL="2438400" indent="0" algn="ctr">
              <a:buNone/>
              <a:defRPr>
                <a:solidFill>
                  <a:schemeClr val="tx1">
                    <a:tint val="75000"/>
                  </a:schemeClr>
                </a:solidFill>
              </a:defRPr>
            </a:lvl4pPr>
            <a:lvl5pPr marL="3251200" indent="0" algn="ctr">
              <a:buNone/>
              <a:defRPr>
                <a:solidFill>
                  <a:schemeClr val="tx1">
                    <a:tint val="75000"/>
                  </a:schemeClr>
                </a:solidFill>
              </a:defRPr>
            </a:lvl5pPr>
            <a:lvl6pPr marL="4064000" indent="0" algn="ctr">
              <a:buNone/>
              <a:defRPr>
                <a:solidFill>
                  <a:schemeClr val="tx1">
                    <a:tint val="75000"/>
                  </a:schemeClr>
                </a:solidFill>
              </a:defRPr>
            </a:lvl6pPr>
            <a:lvl7pPr marL="4876800" indent="0" algn="ctr">
              <a:buNone/>
              <a:defRPr>
                <a:solidFill>
                  <a:schemeClr val="tx1">
                    <a:tint val="75000"/>
                  </a:schemeClr>
                </a:solidFill>
              </a:defRPr>
            </a:lvl7pPr>
            <a:lvl8pPr marL="5689600" indent="0" algn="ctr">
              <a:buNone/>
              <a:defRPr>
                <a:solidFill>
                  <a:schemeClr val="tx1">
                    <a:tint val="75000"/>
                  </a:schemeClr>
                </a:solidFill>
              </a:defRPr>
            </a:lvl8pPr>
            <a:lvl9pPr marL="65024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a:xfrm>
            <a:off x="11974849" y="7556495"/>
            <a:ext cx="1346201" cy="419100"/>
          </a:xfrm>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D57F1E4F-1CFF-5643-939E-217C01CDF565}" type="slidenum">
              <a:rPr lang="en-US" dirty="0"/>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2647F38-B617-4D2F-AE0A-013F0C4D2C5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7820" b="0" cap="none"/>
            </a:lvl1pPr>
          </a:lstStyle>
          <a:p>
            <a:r>
              <a:rPr lang="en-US"/>
              <a:t>Click to edit Master title style</a:t>
            </a:r>
            <a:endParaRPr lang="en-US"/>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4265">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05BFA754-D5C3-4E66-96A6-867B257F58DC}" type="datetimeFigureOut">
              <a:rPr lang="en-US" dirty="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195"/>
              </a:spcBef>
              <a:spcAft>
                <a:spcPts val="1065"/>
              </a:spcAft>
              <a:buNone/>
              <a:defRPr sz="4980" b="0">
                <a:solidFill>
                  <a:schemeClr val="accent1"/>
                </a:solidFill>
              </a:defRPr>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endParaRPr lang="en-US"/>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195"/>
              </a:spcBef>
              <a:spcAft>
                <a:spcPts val="1065"/>
              </a:spcAft>
              <a:buNone/>
              <a:defRPr sz="4980" b="0">
                <a:solidFill>
                  <a:schemeClr val="accent1"/>
                </a:solidFill>
              </a:defRPr>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endParaRPr lang="en-US"/>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4265" b="0"/>
            </a:lvl1pPr>
          </a:lstStyle>
          <a:p>
            <a:r>
              <a:rPr lang="en-US"/>
              <a:t>Click to edit Master title style</a:t>
            </a:r>
            <a:endParaRPr lang="en-US"/>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845"/>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980" b="0"/>
            </a:lvl1pPr>
          </a:lstStyle>
          <a:p>
            <a:r>
              <a:rPr lang="en-US"/>
              <a:t>Click to edit Master title style</a:t>
            </a:r>
            <a:endParaRPr lang="en-US"/>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5"/>
            </a:lvl1pPr>
            <a:lvl2pPr marL="812800" indent="0">
              <a:buNone/>
              <a:defRPr sz="2845"/>
            </a:lvl2pPr>
            <a:lvl3pPr marL="1625600" indent="0">
              <a:buNone/>
              <a:defRPr sz="2845"/>
            </a:lvl3pPr>
            <a:lvl4pPr marL="2438400" indent="0">
              <a:buNone/>
              <a:defRPr sz="2845"/>
            </a:lvl4pPr>
            <a:lvl5pPr marL="3251200" indent="0">
              <a:buNone/>
              <a:defRPr sz="2845"/>
            </a:lvl5pPr>
            <a:lvl6pPr marL="4064000" indent="0">
              <a:buNone/>
              <a:defRPr sz="2845"/>
            </a:lvl6pPr>
            <a:lvl7pPr marL="4876800" indent="0">
              <a:buNone/>
              <a:defRPr sz="2845"/>
            </a:lvl7pPr>
            <a:lvl8pPr marL="5689600" indent="0">
              <a:buNone/>
              <a:defRPr sz="2845"/>
            </a:lvl8pPr>
            <a:lvl9pPr marL="6502400" indent="0">
              <a:buNone/>
              <a:defRPr sz="2845"/>
            </a:lvl9pPr>
          </a:lstStyle>
          <a:p>
            <a:endParaRPr lang="en-US"/>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3200"/>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4265" b="0"/>
            </a:lvl1pPr>
          </a:lstStyle>
          <a:p>
            <a:r>
              <a:rPr lang="en-US"/>
              <a:t>Click to edit Master title style</a:t>
            </a:r>
            <a:endParaRPr lang="en-US"/>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5"/>
            </a:lvl1pPr>
            <a:lvl2pPr marL="812800" indent="0">
              <a:buNone/>
              <a:defRPr sz="2845"/>
            </a:lvl2pPr>
            <a:lvl3pPr marL="1625600" indent="0">
              <a:buNone/>
              <a:defRPr sz="2845"/>
            </a:lvl3pPr>
            <a:lvl4pPr marL="2438400" indent="0">
              <a:buNone/>
              <a:defRPr sz="2845"/>
            </a:lvl4pPr>
            <a:lvl5pPr marL="3251200" indent="0">
              <a:buNone/>
              <a:defRPr sz="2845"/>
            </a:lvl5pPr>
            <a:lvl6pPr marL="4064000" indent="0">
              <a:buNone/>
              <a:defRPr sz="2845"/>
            </a:lvl6pPr>
            <a:lvl7pPr marL="4876800" indent="0">
              <a:buNone/>
              <a:defRPr sz="2845"/>
            </a:lvl7pPr>
            <a:lvl8pPr marL="5689600" indent="0">
              <a:buNone/>
              <a:defRPr sz="2845"/>
            </a:lvl8pPr>
            <a:lvl9pPr marL="6502400" indent="0">
              <a:buNone/>
              <a:defRPr sz="2845"/>
            </a:lvl9pPr>
          </a:lstStyle>
          <a:p>
            <a:endParaRPr lang="en-US"/>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490"/>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5690" b="0" cap="none"/>
            </a:lvl1pPr>
          </a:lstStyle>
          <a:p>
            <a:r>
              <a:rPr lang="en-US"/>
              <a:t>Click to edit Master title style</a:t>
            </a:r>
            <a:endParaRPr lang="en-US"/>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555">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5690" b="0" cap="none">
                <a:solidFill>
                  <a:schemeClr val="tx1"/>
                </a:solidFill>
              </a:defRPr>
            </a:lvl1pPr>
          </a:lstStyle>
          <a:p>
            <a:r>
              <a:rPr lang="en-US"/>
              <a:t>Click to edit Master title style</a:t>
            </a:r>
            <a:endParaRPr lang="en-US"/>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555"/>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555">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sp>
        <p:nvSpPr>
          <p:cNvPr id="14" name="TextBox 13"/>
          <p:cNvSpPr txBox="1"/>
          <p:nvPr/>
        </p:nvSpPr>
        <p:spPr>
          <a:xfrm>
            <a:off x="1293020" y="1319942"/>
            <a:ext cx="914400" cy="877164"/>
          </a:xfrm>
          <a:prstGeom prst="rect">
            <a:avLst/>
          </a:prstGeom>
        </p:spPr>
        <p:txBody>
          <a:bodyPr vert="horz" lIns="162560" tIns="81280" rIns="162560" bIns="81280" rtlCol="0" anchor="ctr">
            <a:noAutofit/>
          </a:bodyPr>
          <a:lstStyle/>
          <a:p>
            <a:pPr lvl="0"/>
            <a:r>
              <a:rPr lang="en-US" sz="14220">
                <a:solidFill>
                  <a:schemeClr val="tx1"/>
                </a:solidFill>
                <a:effectLst/>
              </a:rPr>
              <a:t>“</a:t>
            </a:r>
            <a:endParaRPr lang="en-US" sz="14220">
              <a:solidFill>
                <a:schemeClr val="tx1"/>
              </a:solidFill>
              <a:effectLst/>
            </a:endParaRPr>
          </a:p>
        </p:txBody>
      </p:sp>
      <p:sp>
        <p:nvSpPr>
          <p:cNvPr id="15" name="TextBox 14"/>
          <p:cNvSpPr txBox="1"/>
          <p:nvPr/>
        </p:nvSpPr>
        <p:spPr>
          <a:xfrm>
            <a:off x="15900401" y="4241805"/>
            <a:ext cx="914400" cy="877164"/>
          </a:xfrm>
          <a:prstGeom prst="rect">
            <a:avLst/>
          </a:prstGeom>
        </p:spPr>
        <p:txBody>
          <a:bodyPr vert="horz" lIns="162560" tIns="81280" rIns="162560" bIns="81280" rtlCol="0" anchor="ctr">
            <a:noAutofit/>
          </a:bodyPr>
          <a:lstStyle/>
          <a:p>
            <a:pPr lvl="0" algn="r"/>
            <a:r>
              <a:rPr lang="en-US" sz="14220">
                <a:solidFill>
                  <a:schemeClr val="tx1"/>
                </a:solidFill>
                <a:effectLst/>
              </a:rPr>
              <a:t>”</a:t>
            </a:r>
            <a:endParaRPr lang="en-US" sz="14220">
              <a:solidFill>
                <a:schemeClr val="tx1"/>
              </a:solidFill>
              <a:effectLst/>
            </a:endParaRP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5690" b="0" cap="none"/>
            </a:lvl1pPr>
          </a:lstStyle>
          <a:p>
            <a:r>
              <a:rPr lang="en-US"/>
              <a:t>Click to edit Master title style</a:t>
            </a:r>
            <a:endParaRPr lang="en-US"/>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555">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5690" b="0" cap="none">
                <a:solidFill>
                  <a:schemeClr val="tx1"/>
                </a:solidFill>
              </a:defRPr>
            </a:lvl1pPr>
          </a:lstStyle>
          <a:p>
            <a:r>
              <a:rPr lang="en-US"/>
              <a:t>Click to edit Master title style</a:t>
            </a:r>
            <a:endParaRPr lang="en-US"/>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4265">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3200">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sp>
        <p:nvSpPr>
          <p:cNvPr id="12" name="TextBox 11"/>
          <p:cNvSpPr txBox="1"/>
          <p:nvPr/>
        </p:nvSpPr>
        <p:spPr>
          <a:xfrm>
            <a:off x="1293020" y="1319942"/>
            <a:ext cx="914400" cy="877164"/>
          </a:xfrm>
          <a:prstGeom prst="rect">
            <a:avLst/>
          </a:prstGeom>
        </p:spPr>
        <p:txBody>
          <a:bodyPr vert="horz" lIns="162560" tIns="81280" rIns="162560" bIns="81280" rtlCol="0" anchor="ctr">
            <a:noAutofit/>
          </a:bodyPr>
          <a:lstStyle/>
          <a:p>
            <a:pPr lvl="0"/>
            <a:r>
              <a:rPr lang="en-US" sz="14220">
                <a:solidFill>
                  <a:schemeClr val="tx1"/>
                </a:solidFill>
                <a:effectLst/>
              </a:rPr>
              <a:t>“</a:t>
            </a:r>
            <a:endParaRPr lang="en-US" sz="14220">
              <a:solidFill>
                <a:schemeClr val="tx1"/>
              </a:solidFill>
              <a:effectLst/>
            </a:endParaRPr>
          </a:p>
        </p:txBody>
      </p:sp>
      <p:sp>
        <p:nvSpPr>
          <p:cNvPr id="13" name="TextBox 12"/>
          <p:cNvSpPr txBox="1"/>
          <p:nvPr/>
        </p:nvSpPr>
        <p:spPr>
          <a:xfrm>
            <a:off x="15900401" y="3898892"/>
            <a:ext cx="914400" cy="877164"/>
          </a:xfrm>
          <a:prstGeom prst="rect">
            <a:avLst/>
          </a:prstGeom>
        </p:spPr>
        <p:txBody>
          <a:bodyPr vert="horz" lIns="162560" tIns="81280" rIns="162560" bIns="81280" rtlCol="0" anchor="ctr">
            <a:noAutofit/>
          </a:bodyPr>
          <a:lstStyle/>
          <a:p>
            <a:pPr lvl="0" algn="r"/>
            <a:r>
              <a:rPr lang="en-US" sz="14220">
                <a:solidFill>
                  <a:schemeClr val="tx1"/>
                </a:solidFill>
                <a:effectLst/>
              </a:rPr>
              <a:t>”</a:t>
            </a:r>
            <a:endParaRPr lang="en-US" sz="14220">
              <a:solidFill>
                <a:schemeClr val="tx1"/>
              </a:solidFill>
              <a:effectLst/>
            </a:endParaRP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980">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3200">
                <a:solidFill>
                  <a:schemeClr val="tx1"/>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780" b="0" i="0">
                <a:solidFill>
                  <a:schemeClr val="tx1"/>
                </a:solidFill>
                <a:effectLst/>
                <a:latin typeface="+mn-lt"/>
              </a:defRPr>
            </a:lvl1pPr>
          </a:lstStyle>
          <a:p>
            <a:fld id="{B61BEF0D-F0BB-DE4B-95CE-6DB70DBA9567}" type="datetimeFigureOut">
              <a:rPr lang="en-US" dirty="0"/>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78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780" b="0" i="0">
                <a:solidFill>
                  <a:schemeClr val="tx1"/>
                </a:solidFill>
                <a:effectLst/>
                <a:latin typeface="+mn-lt"/>
              </a:defRPr>
            </a:lvl1pPr>
          </a:lstStyle>
          <a:p>
            <a:fld id="{D57F1E4F-1CFF-5643-939E-217C01CDF565}" type="slidenum">
              <a:rPr lang="en-US" dirty="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8.jpeg"/><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image" Target="../media/image9.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0.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7.xml"/><Relationship Id="rId4" Type="http://schemas.openxmlformats.org/officeDocument/2006/relationships/image" Target="../media/image11.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image" Target="../media/image12.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image" Target="../media/image13.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7.xml"/><Relationship Id="rId4" Type="http://schemas.openxmlformats.org/officeDocument/2006/relationships/image" Target="../media/image14.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image" Target="../media/image15.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16.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7.xml"/><Relationship Id="rId4" Type="http://schemas.openxmlformats.org/officeDocument/2006/relationships/image" Target="../media/image17.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11.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7.xml"/><Relationship Id="rId4" Type="http://schemas.openxmlformats.org/officeDocument/2006/relationships/image" Target="../media/image18.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image" Target="../media/image18.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13.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6.jpeg"/></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13.xml"/><Relationship Id="rId6"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6.jpeg"/></Relationships>
</file>

<file path=ppt/slides/_rels/slide15.xml.rels><?xml version="1.0" encoding="UTF-8" standalone="yes"?>
<Relationships xmlns="http://schemas.openxmlformats.org/package/2006/relationships"><Relationship Id="rId6" Type="http://schemas.openxmlformats.org/officeDocument/2006/relationships/notesSlide" Target="../notesSlides/notesSlide14.xml"/><Relationship Id="rId5" Type="http://schemas.openxmlformats.org/officeDocument/2006/relationships/slideLayout" Target="../slideLayouts/slideLayout7.xml"/><Relationship Id="rId4" Type="http://schemas.openxmlformats.org/officeDocument/2006/relationships/image" Target="../media/image19.jpe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15.xml"/><Relationship Id="rId5" Type="http://schemas.openxmlformats.org/officeDocument/2006/relationships/slideLayout" Target="../slideLayouts/slideLayout7.xml"/><Relationship Id="rId4" Type="http://schemas.openxmlformats.org/officeDocument/2006/relationships/image" Target="../media/image20.jpeg"/><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image" Target="../media/image3.pn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97" name="Group 3078"/>
          <p:cNvGrpSpPr>
            <a:grpSpLocks noGrp="1" noRot="1" noChangeAspect="1" noMove="1" noResize="1" noUngrp="1"/>
          </p:cNvGrpSpPr>
          <p:nvPr/>
        </p:nvGrpSpPr>
        <p:grpSpPr>
          <a:xfrm>
            <a:off x="-23604" y="0"/>
            <a:ext cx="18344944" cy="10284321"/>
            <a:chOff x="-15736" y="0"/>
            <a:chExt cx="12229962" cy="6856214"/>
          </a:xfrm>
        </p:grpSpPr>
        <p:pic>
          <p:nvPicPr>
            <p:cNvPr id="3080" name="Picture 3079"/>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81" name="Rectangle 308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082" name="Picture 3081"/>
            <p:cNvPicPr>
              <a:picLocks noChangeAspect="1"/>
            </p:cNvPicPr>
            <p:nvPr/>
          </p:nvPicPr>
          <p:blipFill rotWithShape="1">
            <a:blip r:embed="rId2">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3083" name="Picture 3082"/>
            <p:cNvPicPr>
              <a:picLocks noChangeAspect="1"/>
            </p:cNvPicPr>
            <p:nvPr/>
          </p:nvPicPr>
          <p:blipFill rotWithShape="1">
            <a:blip r:embed="rId2">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3098" name="Straight Connector 3084"/>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099" name="Rectangle 3086"/>
          <p:cNvSpPr>
            <a:spLocks noGrp="1" noRot="1" noChangeAspect="1" noMove="1" noResize="1" noEditPoints="1" noAdjustHandles="1" noChangeArrowheads="1" noChangeShapeType="1" noTextEdit="1"/>
          </p:cNvSpPr>
          <p:nvPr/>
        </p:nvSpPr>
        <p:spPr>
          <a:xfrm>
            <a:off x="0" y="3"/>
            <a:ext cx="18283428" cy="10287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100" name="Rectangle 3088"/>
          <p:cNvSpPr>
            <a:spLocks noGrp="1" noRot="1" noChangeAspect="1" noMove="1" noResize="1" noEditPoints="1" noAdjustHandles="1" noChangeArrowheads="1" noChangeShapeType="1" noTextEdit="1"/>
          </p:cNvSpPr>
          <p:nvPr/>
        </p:nvSpPr>
        <p:spPr>
          <a:xfrm>
            <a:off x="729207" y="744135"/>
            <a:ext cx="5734822" cy="882494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p:cNvSpPr>
            <a:spLocks noGrp="1" noRot="1" noChangeAspect="1" noMove="1" noResize="1" noEditPoints="1" noAdjustHandles="1" noChangeArrowheads="1" noChangeShapeType="1" noTextEdit="1"/>
          </p:cNvSpPr>
          <p:nvPr/>
        </p:nvSpPr>
        <p:spPr>
          <a:xfrm>
            <a:off x="912018" y="914403"/>
            <a:ext cx="5328009" cy="84582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5" name="TextBox 5"/>
          <p:cNvSpPr txBox="1"/>
          <p:nvPr/>
        </p:nvSpPr>
        <p:spPr>
          <a:xfrm>
            <a:off x="1393711" y="1172329"/>
            <a:ext cx="4253196" cy="7801436"/>
          </a:xfrm>
          <a:prstGeom prst="rect">
            <a:avLst/>
          </a:prstGeom>
        </p:spPr>
        <p:txBody>
          <a:bodyPr vert="horz" lIns="91440" tIns="45720" rIns="91440" bIns="45720" rtlCol="0" anchor="ctr">
            <a:noAutofit/>
          </a:bodyPr>
          <a:lstStyle/>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Module: Managing Projects in the </a:t>
            </a:r>
            <a:r>
              <a:rPr lang="en-US" sz="2400" b="1" err="1">
                <a:solidFill>
                  <a:srgbClr val="262626"/>
                </a:solidFill>
              </a:rPr>
              <a:t>Organisation</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Module Code: BMSW5104</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Lecturer: </a:t>
            </a:r>
            <a:endParaRPr lang="en-US" sz="2400" b="1">
              <a:solidFill>
                <a:srgbClr val="262626"/>
              </a:solidFill>
            </a:endParaRPr>
          </a:p>
          <a:p>
            <a:pPr defTabSz="457200">
              <a:lnSpc>
                <a:spcPct val="90000"/>
              </a:lnSpc>
              <a:spcBef>
                <a:spcPct val="20000"/>
              </a:spcBef>
              <a:spcAft>
                <a:spcPts val="600"/>
              </a:spcAft>
              <a:buClr>
                <a:schemeClr val="accent1"/>
              </a:buClr>
              <a:buSzPct val="115000"/>
            </a:pPr>
            <a:r>
              <a:rPr lang="en-US" sz="2400" b="1" err="1">
                <a:solidFill>
                  <a:srgbClr val="262626"/>
                </a:solidFill>
              </a:rPr>
              <a:t>Adereme</a:t>
            </a:r>
            <a:r>
              <a:rPr lang="en-US" sz="2400" b="1">
                <a:solidFill>
                  <a:srgbClr val="262626"/>
                </a:solidFill>
              </a:rPr>
              <a:t> </a:t>
            </a:r>
            <a:r>
              <a:rPr lang="en-US" sz="2400" b="1" err="1">
                <a:solidFill>
                  <a:srgbClr val="262626"/>
                </a:solidFill>
              </a:rPr>
              <a:t>Ojebode</a:t>
            </a:r>
            <a:endParaRPr lang="en-US" sz="2400" b="1" err="1">
              <a:solidFill>
                <a:srgbClr val="262626"/>
              </a:solidFill>
            </a:endParaRPr>
          </a:p>
          <a:p>
            <a:pPr defTabSz="457200">
              <a:lnSpc>
                <a:spcPct val="90000"/>
              </a:lnSpc>
              <a:spcBef>
                <a:spcPct val="20000"/>
              </a:spcBef>
              <a:spcAft>
                <a:spcPts val="600"/>
              </a:spcAft>
            </a:pPr>
            <a:endParaRPr lang="en-US" sz="2400" b="1">
              <a:solidFill>
                <a:srgbClr val="262626"/>
              </a:solidFill>
            </a:endParaRPr>
          </a:p>
          <a:p>
            <a:pPr defTabSz="457200">
              <a:lnSpc>
                <a:spcPct val="90000"/>
              </a:lnSpc>
              <a:spcBef>
                <a:spcPct val="20000"/>
              </a:spcBef>
              <a:spcAft>
                <a:spcPts val="600"/>
              </a:spcAft>
              <a:buClr>
                <a:schemeClr val="accent1"/>
              </a:buClr>
              <a:buSzPct val="115000"/>
            </a:pPr>
            <a:r>
              <a:rPr lang="en-US" sz="2400" b="1">
                <a:solidFill>
                  <a:srgbClr val="262626"/>
                </a:solidFill>
              </a:rPr>
              <a:t> Students: </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Nicoleta Mocanu (2118432)</a:t>
            </a:r>
            <a:endParaRPr lang="en-US"/>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Natalia Cojocaru (2119063)</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Tatiana Mocanu (2122525)</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r>
              <a:rPr lang="en-US" sz="2400" b="1">
                <a:solidFill>
                  <a:srgbClr val="262626"/>
                </a:solidFill>
              </a:rPr>
              <a:t>  Project Title: </a:t>
            </a:r>
            <a:endParaRPr lang="en-US" sz="2400" b="1">
              <a:solidFill>
                <a:srgbClr val="262626"/>
              </a:solidFill>
            </a:endParaRPr>
          </a:p>
          <a:p>
            <a:pPr defTabSz="457200">
              <a:lnSpc>
                <a:spcPct val="90000"/>
              </a:lnSpc>
              <a:spcBef>
                <a:spcPct val="20000"/>
              </a:spcBef>
              <a:spcAft>
                <a:spcPts val="600"/>
              </a:spcAft>
              <a:buClr>
                <a:schemeClr val="accent1"/>
              </a:buClr>
              <a:buSzPct val="115000"/>
            </a:pPr>
            <a:r>
              <a:rPr lang="en-US" sz="2400" b="1">
                <a:solidFill>
                  <a:srgbClr val="262626"/>
                </a:solidFill>
              </a:rPr>
              <a:t>"</a:t>
            </a:r>
            <a:r>
              <a:rPr lang="en-US" sz="2400" b="1" err="1">
                <a:solidFill>
                  <a:srgbClr val="262626"/>
                </a:solidFill>
              </a:rPr>
              <a:t>NutriDrink</a:t>
            </a:r>
            <a:r>
              <a:rPr lang="en-US" sz="2400" b="1">
                <a:solidFill>
                  <a:srgbClr val="262626"/>
                </a:solidFill>
              </a:rPr>
              <a:t>+" - A Revolutionary Nutritional Beverage</a:t>
            </a: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24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1500" b="1">
              <a:solidFill>
                <a:srgbClr val="262626"/>
              </a:solidFill>
            </a:endParaRPr>
          </a:p>
          <a:p>
            <a:pPr defTabSz="457200">
              <a:lnSpc>
                <a:spcPct val="90000"/>
              </a:lnSpc>
              <a:spcBef>
                <a:spcPct val="20000"/>
              </a:spcBef>
              <a:spcAft>
                <a:spcPts val="600"/>
              </a:spcAft>
              <a:buClr>
                <a:schemeClr val="accent1"/>
              </a:buClr>
              <a:buSzPct val="115000"/>
              <a:buFont typeface="Arial" panose="020B0604020202020204"/>
              <a:buChar char="•"/>
            </a:pPr>
            <a:endParaRPr lang="en-US" sz="1500" b="1">
              <a:solidFill>
                <a:srgbClr val="262626"/>
              </a:solidFill>
            </a:endParaRPr>
          </a:p>
        </p:txBody>
      </p:sp>
      <p:sp useBgFill="1">
        <p:nvSpPr>
          <p:cNvPr id="3093" name="Rectangle 3092"/>
          <p:cNvSpPr>
            <a:spLocks noGrp="1" noRot="1" noChangeAspect="1" noMove="1" noResize="1" noEditPoints="1" noAdjustHandles="1" noChangeArrowheads="1" noChangeShapeType="1" noTextEdit="1"/>
          </p:cNvSpPr>
          <p:nvPr/>
        </p:nvSpPr>
        <p:spPr>
          <a:xfrm>
            <a:off x="7193236" y="0"/>
            <a:ext cx="11094764" cy="102870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op 10 Healthy Drinks to Try Now – A Couple Cooks"/>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74746" y="914403"/>
            <a:ext cx="6705298" cy="8381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4"/>
          <p:cNvSpPr txBox="1"/>
          <p:nvPr/>
        </p:nvSpPr>
        <p:spPr>
          <a:xfrm>
            <a:off x="0" y="8246365"/>
            <a:ext cx="18288000" cy="2040635"/>
          </a:xfrm>
          <a:prstGeom prst="rect">
            <a:avLst/>
          </a:prstGeom>
        </p:spPr>
        <p:txBody>
          <a:bodyPr lIns="50800" tIns="50800" rIns="50800" bIns="50800" rtlCol="0" anchor="ctr"/>
          <a:lstStyle/>
          <a:p>
            <a:pPr algn="ctr">
              <a:lnSpc>
                <a:spcPts val="2660"/>
              </a:lnSpc>
              <a:spcBef>
                <a:spcPct val="0"/>
              </a:spcBef>
            </a:p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4103" name="Group 4102"/>
          <p:cNvGrpSpPr>
            <a:grpSpLocks noGrp="1" noRot="1" noChangeAspect="1" noMove="1" noResize="1" noUngrp="1"/>
          </p:cNvGrpSpPr>
          <p:nvPr/>
        </p:nvGrpSpPr>
        <p:grpSpPr>
          <a:xfrm>
            <a:off x="-23604" y="0"/>
            <a:ext cx="18344944" cy="10284321"/>
            <a:chOff x="-15736" y="0"/>
            <a:chExt cx="12229962" cy="6856214"/>
          </a:xfrm>
        </p:grpSpPr>
        <p:pic>
          <p:nvPicPr>
            <p:cNvPr id="4104" name="Picture 410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05" name="Rectangle 4104"/>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106" name="Picture 4105"/>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4107" name="Picture 410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4109" name="Straight Connector 4108"/>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111" name="Rectangle 4110"/>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13" name="Group 4112"/>
          <p:cNvGrpSpPr>
            <a:grpSpLocks noGrp="1" noRot="1" noChangeAspect="1" noMove="1" noResize="1" noUngrp="1"/>
          </p:cNvGrpSpPr>
          <p:nvPr/>
        </p:nvGrpSpPr>
        <p:grpSpPr>
          <a:xfrm>
            <a:off x="-23604" y="0"/>
            <a:ext cx="18344944" cy="10284321"/>
            <a:chOff x="-15736" y="0"/>
            <a:chExt cx="12229962" cy="6856214"/>
          </a:xfrm>
        </p:grpSpPr>
        <p:pic>
          <p:nvPicPr>
            <p:cNvPr id="4114" name="Picture 41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15" name="Rectangle 4114"/>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116" name="Picture 4115"/>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4117" name="Picture 411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1" name="TextBox 5"/>
          <p:cNvSpPr txBox="1"/>
          <p:nvPr/>
        </p:nvSpPr>
        <p:spPr>
          <a:xfrm>
            <a:off x="11303737" y="1473198"/>
            <a:ext cx="5041158" cy="19558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400" b="1">
                <a:ln w="3175" cmpd="sng">
                  <a:noFill/>
                </a:ln>
                <a:solidFill>
                  <a:schemeClr val="tx1">
                    <a:lumMod val="85000"/>
                    <a:lumOff val="15000"/>
                  </a:schemeClr>
                </a:solidFill>
                <a:latin typeface="+mj-lt"/>
                <a:ea typeface="+mj-ea"/>
                <a:cs typeface="+mj-cs"/>
              </a:rPr>
              <a:t>Introduction</a:t>
            </a:r>
            <a:endParaRPr lang="en-US" sz="4400">
              <a:ln w="3175" cmpd="sng">
                <a:noFill/>
              </a:ln>
              <a:solidFill>
                <a:schemeClr val="tx1">
                  <a:lumMod val="85000"/>
                  <a:lumOff val="15000"/>
                </a:schemeClr>
              </a:solidFill>
              <a:latin typeface="+mj-lt"/>
              <a:ea typeface="+mj-ea"/>
              <a:cs typeface="+mj-cs"/>
            </a:endParaRPr>
          </a:p>
        </p:txBody>
      </p:sp>
      <p:sp>
        <p:nvSpPr>
          <p:cNvPr id="4119" name="Rectangle 4118"/>
          <p:cNvSpPr>
            <a:spLocks noGrp="1" noRot="1" noChangeAspect="1" noMove="1" noResize="1" noEditPoints="1" noAdjustHandles="1" noChangeArrowheads="1" noChangeShapeType="1" noTextEdit="1"/>
          </p:cNvSpPr>
          <p:nvPr/>
        </p:nvSpPr>
        <p:spPr>
          <a:xfrm>
            <a:off x="1638964" y="1638300"/>
            <a:ext cx="8914031" cy="677265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7 cooling drinks to stay calm and relaxed this summer | HealthShots"/>
          <p:cNvPicPr>
            <a:picLocks noChangeAspect="1" noChangeArrowheads="1"/>
          </p:cNvPicPr>
          <p:nvPr/>
        </p:nvPicPr>
        <p:blipFill rotWithShape="1">
          <a:blip r:embed="rId4">
            <a:extLst>
              <a:ext uri="{28A0092B-C50C-407E-A947-70E740481C1C}">
                <a14:useLocalDpi xmlns:a14="http://schemas.microsoft.com/office/drawing/2010/main" val="0"/>
              </a:ext>
            </a:extLst>
          </a:blip>
          <a:srcRect l="12936" r="10114" b="-1"/>
          <a:stretch>
            <a:fillRect/>
          </a:stretch>
        </p:blipFill>
        <p:spPr bwMode="auto">
          <a:xfrm>
            <a:off x="2119024" y="2115312"/>
            <a:ext cx="7918166" cy="5788170"/>
          </a:xfrm>
          <a:prstGeom prst="rect">
            <a:avLst/>
          </a:prstGeom>
          <a:noFill/>
          <a:extLst>
            <a:ext uri="{909E8E84-426E-40DD-AFC4-6F175D3DCCD1}">
              <a14:hiddenFill xmlns:a14="http://schemas.microsoft.com/office/drawing/2010/main">
                <a:solidFill>
                  <a:srgbClr val="FFFFFF"/>
                </a:solidFill>
              </a14:hiddenFill>
            </a:ext>
          </a:extLst>
        </p:spPr>
      </p:pic>
      <p:cxnSp>
        <p:nvCxnSpPr>
          <p:cNvPr id="4121" name="Straight Connector 4120"/>
          <p:cNvCxnSpPr>
            <a:cxnSpLocks noGrp="1" noRot="1" noChangeAspect="1" noMove="1" noResize="1" noEditPoints="1" noAdjustHandles="1" noChangeArrowheads="1" noChangeShapeType="1"/>
          </p:cNvCxnSpPr>
          <p:nvPr/>
        </p:nvCxnSpPr>
        <p:spPr>
          <a:xfrm>
            <a:off x="11280133" y="3600958"/>
            <a:ext cx="5064762" cy="0"/>
          </a:xfrm>
          <a:prstGeom prst="line">
            <a:avLst/>
          </a:prstGeom>
        </p:spPr>
        <p:style>
          <a:lnRef idx="2">
            <a:schemeClr val="accent1"/>
          </a:lnRef>
          <a:fillRef idx="0">
            <a:schemeClr val="accent1"/>
          </a:fillRef>
          <a:effectRef idx="1">
            <a:schemeClr val="accent1"/>
          </a:effectRef>
          <a:fontRef idx="minor">
            <a:schemeClr val="tx1"/>
          </a:fontRef>
        </p:style>
      </p:cxnSp>
      <p:sp>
        <p:nvSpPr>
          <p:cNvPr id="32" name="Rectangle 31"/>
          <p:cNvSpPr/>
          <p:nvPr/>
        </p:nvSpPr>
        <p:spPr>
          <a:xfrm>
            <a:off x="11303736" y="3835398"/>
            <a:ext cx="5041156" cy="4978404"/>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115000"/>
            </a:pPr>
            <a:r>
              <a:rPr lang="en-US" sz="2800">
                <a:solidFill>
                  <a:schemeClr val="tx1">
                    <a:lumMod val="85000"/>
                    <a:lumOff val="15000"/>
                  </a:schemeClr>
                </a:solidFill>
              </a:rPr>
              <a:t>This proposal highlights our goal to create and market "</a:t>
            </a:r>
            <a:r>
              <a:rPr lang="en-US" sz="2800" err="1">
                <a:solidFill>
                  <a:schemeClr val="tx1">
                    <a:lumMod val="85000"/>
                    <a:lumOff val="15000"/>
                  </a:schemeClr>
                </a:solidFill>
              </a:rPr>
              <a:t>NutriDrink</a:t>
            </a:r>
            <a:r>
              <a:rPr lang="en-US" sz="2800">
                <a:solidFill>
                  <a:schemeClr val="tx1">
                    <a:lumMod val="85000"/>
                    <a:lumOff val="15000"/>
                  </a:schemeClr>
                </a:solidFill>
              </a:rPr>
              <a:t>+," a revolutionary nutritious beverage, to meet changing customer tastes. A seasoned project management company has been entrusted with managing the whole project lifecycle, from conception to a successful market launch.</a:t>
            </a:r>
            <a:endParaRPr lang="ru-RU" sz="2800">
              <a:solidFill>
                <a:schemeClr val="tx1">
                  <a:lumMod val="85000"/>
                  <a:lumOff val="1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5127" name="Group 5126"/>
          <p:cNvGrpSpPr>
            <a:grpSpLocks noGrp="1" noRot="1" noChangeAspect="1" noMove="1" noResize="1" noUngrp="1"/>
          </p:cNvGrpSpPr>
          <p:nvPr/>
        </p:nvGrpSpPr>
        <p:grpSpPr>
          <a:xfrm>
            <a:off x="-23604" y="0"/>
            <a:ext cx="18344944" cy="10284321"/>
            <a:chOff x="-15736" y="0"/>
            <a:chExt cx="12229962" cy="6856214"/>
          </a:xfrm>
        </p:grpSpPr>
        <p:pic>
          <p:nvPicPr>
            <p:cNvPr id="5128" name="Picture 512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29" name="Rectangle 512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130" name="Picture 5129"/>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5131" name="Picture 5130"/>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5133" name="Straight Connector 5132"/>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135" name="Rectangle 5134"/>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7" name="Group 5136"/>
          <p:cNvGrpSpPr>
            <a:grpSpLocks noGrp="1" noRot="1" noChangeAspect="1" noMove="1" noResize="1" noUngrp="1"/>
          </p:cNvGrpSpPr>
          <p:nvPr/>
        </p:nvGrpSpPr>
        <p:grpSpPr>
          <a:xfrm>
            <a:off x="-23604" y="0"/>
            <a:ext cx="18344944" cy="10284321"/>
            <a:chOff x="-15736" y="0"/>
            <a:chExt cx="12229962" cy="6856214"/>
          </a:xfrm>
        </p:grpSpPr>
        <p:pic>
          <p:nvPicPr>
            <p:cNvPr id="5138" name="Picture 513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39" name="Rectangle 513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140" name="Picture 5139"/>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5141" name="Picture 5140"/>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7"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4200" b="1">
                <a:ln w="3175" cmpd="sng">
                  <a:noFill/>
                </a:ln>
                <a:solidFill>
                  <a:srgbClr val="262626"/>
                </a:solidFill>
                <a:latin typeface="+mj-lt"/>
                <a:ea typeface="+mj-ea"/>
                <a:cs typeface="+mj-cs"/>
              </a:rPr>
              <a:t>Project Description</a:t>
            </a:r>
            <a:endParaRPr lang="en-US" sz="4200">
              <a:ln w="3175" cmpd="sng">
                <a:noFill/>
              </a:ln>
              <a:solidFill>
                <a:srgbClr val="262626"/>
              </a:solidFill>
              <a:latin typeface="+mj-lt"/>
              <a:ea typeface="+mj-ea"/>
              <a:cs typeface="+mj-cs"/>
            </a:endParaRPr>
          </a:p>
        </p:txBody>
      </p:sp>
      <p:cxnSp>
        <p:nvCxnSpPr>
          <p:cNvPr id="5143" name="Straight Connector 5142"/>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1943101" y="3740661"/>
            <a:ext cx="5490086" cy="5073141"/>
          </a:xfrm>
          <a:prstGeom prst="rect">
            <a:avLst/>
          </a:prstGeom>
        </p:spPr>
        <p:txBody>
          <a:bodyPr vert="horz" lIns="91440" tIns="45720" rIns="91440" bIns="45720" rtlCol="0" anchor="ctr">
            <a:normAutofit/>
          </a:bodyPr>
          <a:lstStyle/>
          <a:p>
            <a:pPr algn="ctr" defTabSz="457200">
              <a:spcBef>
                <a:spcPct val="20000"/>
              </a:spcBef>
              <a:spcAft>
                <a:spcPts val="600"/>
              </a:spcAft>
              <a:buClr>
                <a:schemeClr val="accent1"/>
              </a:buClr>
              <a:buSzPct val="115000"/>
            </a:pPr>
            <a:r>
              <a:rPr lang="en-US" sz="2800">
                <a:solidFill>
                  <a:srgbClr val="262626"/>
                </a:solidFill>
              </a:rPr>
              <a:t>The primary objective of this project is to develop and introduce "</a:t>
            </a:r>
            <a:r>
              <a:rPr lang="en-US" sz="2800" err="1">
                <a:solidFill>
                  <a:srgbClr val="262626"/>
                </a:solidFill>
              </a:rPr>
              <a:t>NutriDrink</a:t>
            </a:r>
            <a:r>
              <a:rPr lang="en-US" sz="2800">
                <a:solidFill>
                  <a:srgbClr val="262626"/>
                </a:solidFill>
              </a:rPr>
              <a:t>+," a ground-breaking nutritional beverage that successfully responds to the growing demand for healthier and more practical options. </a:t>
            </a:r>
            <a:endParaRPr lang="ru-RU" sz="2800"/>
          </a:p>
        </p:txBody>
      </p:sp>
      <p:pic>
        <p:nvPicPr>
          <p:cNvPr id="5122" name="Picture 2" descr="Refreshing Summer Drinks (Easy, No Alcohol) Fifteen, 46% OFF"/>
          <p:cNvPicPr>
            <a:picLocks noChangeAspect="1" noChangeArrowheads="1"/>
          </p:cNvPicPr>
          <p:nvPr/>
        </p:nvPicPr>
        <p:blipFill rotWithShape="1">
          <a:blip r:embed="rId4">
            <a:extLst>
              <a:ext uri="{28A0092B-C50C-407E-A947-70E740481C1C}">
                <a14:useLocalDpi xmlns:a14="http://schemas.microsoft.com/office/drawing/2010/main" val="0"/>
              </a:ext>
            </a:extLst>
          </a:blip>
          <a:srcRect b="9167"/>
          <a:stretch>
            <a:fillRect/>
          </a:stretch>
        </p:blipFill>
        <p:spPr bwMode="auto">
          <a:xfrm>
            <a:off x="9532925" y="1473196"/>
            <a:ext cx="5394353" cy="7340603"/>
          </a:xfrm>
          <a:prstGeom prst="rect">
            <a:avLst/>
          </a:prstGeom>
          <a:noFill/>
          <a:ln w="57150" cmpd="thickThin">
            <a:solidFill>
              <a:srgbClr val="7F7F7F"/>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6151" name="Group 6150"/>
          <p:cNvGrpSpPr>
            <a:grpSpLocks noGrp="1" noRot="1" noChangeAspect="1" noMove="1" noResize="1" noUngrp="1"/>
          </p:cNvGrpSpPr>
          <p:nvPr/>
        </p:nvGrpSpPr>
        <p:grpSpPr>
          <a:xfrm>
            <a:off x="-23604" y="0"/>
            <a:ext cx="18344944" cy="10284321"/>
            <a:chOff x="-15736" y="0"/>
            <a:chExt cx="12229962" cy="6856214"/>
          </a:xfrm>
        </p:grpSpPr>
        <p:pic>
          <p:nvPicPr>
            <p:cNvPr id="6152" name="Picture 615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53" name="Rectangle 615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154" name="Picture 615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6155" name="Picture 615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6157" name="Straight Connector 6156"/>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159" name="Rectangle 6158"/>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1" name="Group 6160"/>
          <p:cNvGrpSpPr>
            <a:grpSpLocks noGrp="1" noRot="1" noChangeAspect="1" noMove="1" noResize="1" noUngrp="1"/>
          </p:cNvGrpSpPr>
          <p:nvPr/>
        </p:nvGrpSpPr>
        <p:grpSpPr>
          <a:xfrm>
            <a:off x="-23604" y="0"/>
            <a:ext cx="18344944" cy="10284321"/>
            <a:chOff x="-15736" y="0"/>
            <a:chExt cx="12229962" cy="6856214"/>
          </a:xfrm>
        </p:grpSpPr>
        <p:pic>
          <p:nvPicPr>
            <p:cNvPr id="6162" name="Picture 616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63" name="Rectangle 616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164" name="Picture 616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6165" name="Picture 616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4"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4200" b="1">
                <a:ln w="3175" cmpd="sng">
                  <a:noFill/>
                </a:ln>
                <a:solidFill>
                  <a:srgbClr val="262626"/>
                </a:solidFill>
                <a:latin typeface="+mj-lt"/>
                <a:ea typeface="+mj-ea"/>
                <a:cs typeface="+mj-cs"/>
              </a:rPr>
              <a:t>Product Conceptualisation </a:t>
            </a:r>
            <a:endParaRPr lang="en-US" sz="4200">
              <a:ln w="3175" cmpd="sng">
                <a:noFill/>
              </a:ln>
              <a:solidFill>
                <a:srgbClr val="262626"/>
              </a:solidFill>
              <a:latin typeface="+mj-lt"/>
              <a:ea typeface="+mj-ea"/>
              <a:cs typeface="+mj-cs"/>
            </a:endParaRPr>
          </a:p>
        </p:txBody>
      </p:sp>
      <p:cxnSp>
        <p:nvCxnSpPr>
          <p:cNvPr id="6167" name="Straight Connector 6166"/>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1943101" y="3740661"/>
            <a:ext cx="5490086" cy="5073141"/>
          </a:xfrm>
          <a:prstGeom prst="rect">
            <a:avLst/>
          </a:prstGeom>
        </p:spPr>
        <p:txBody>
          <a:bodyPr vert="horz" lIns="91440" tIns="45720" rIns="91440" bIns="45720" rtlCol="0" anchor="ctr">
            <a:normAutofit/>
          </a:bodyPr>
          <a:lstStyle/>
          <a:p>
            <a:pPr marL="285750" indent="-285750" algn="ctr" defTabSz="457200">
              <a:spcBef>
                <a:spcPct val="20000"/>
              </a:spcBef>
              <a:spcAft>
                <a:spcPts val="600"/>
              </a:spcAft>
              <a:buClr>
                <a:schemeClr val="accent1"/>
              </a:buClr>
              <a:buSzPct val="115000"/>
              <a:buFont typeface="Arial" panose="020B0604020202020204"/>
              <a:buChar char="•"/>
            </a:pPr>
            <a:r>
              <a:rPr lang="en-US" sz="2400" b="1">
                <a:solidFill>
                  <a:srgbClr val="262626"/>
                </a:solidFill>
              </a:rPr>
              <a:t>Market Research for </a:t>
            </a:r>
            <a:r>
              <a:rPr lang="en-US" sz="2400" b="1" err="1">
                <a:solidFill>
                  <a:srgbClr val="262626"/>
                </a:solidFill>
              </a:rPr>
              <a:t>NutriDrink</a:t>
            </a:r>
            <a:r>
              <a:rPr lang="en-US" sz="2400" b="1">
                <a:solidFill>
                  <a:srgbClr val="262626"/>
                </a:solidFill>
              </a:rPr>
              <a:t>+</a:t>
            </a:r>
            <a:endParaRPr lang="en-US" sz="2400" b="1">
              <a:solidFill>
                <a:srgbClr val="262626"/>
              </a:solidFill>
            </a:endParaRPr>
          </a:p>
          <a:p>
            <a:pPr algn="ctr" defTabSz="457200">
              <a:spcBef>
                <a:spcPct val="20000"/>
              </a:spcBef>
              <a:spcAft>
                <a:spcPts val="600"/>
              </a:spcAft>
              <a:buClr>
                <a:schemeClr val="accent1"/>
              </a:buClr>
              <a:buSzPct val="115000"/>
            </a:pPr>
            <a:r>
              <a:rPr lang="en-US" sz="2400">
                <a:solidFill>
                  <a:srgbClr val="262626"/>
                </a:solidFill>
              </a:rPr>
              <a:t>Launching "</a:t>
            </a:r>
            <a:r>
              <a:rPr lang="en-US" sz="2400" err="1">
                <a:solidFill>
                  <a:srgbClr val="262626"/>
                </a:solidFill>
              </a:rPr>
              <a:t>NutriDrink</a:t>
            </a:r>
            <a:r>
              <a:rPr lang="en-US" sz="2400">
                <a:solidFill>
                  <a:srgbClr val="262626"/>
                </a:solidFill>
              </a:rPr>
              <a:t>+," a cutting-edge nutritious beverage, successfully depends on starting a thorough market research effort. An in-depth understanding of consumer preferences dietary trends, and thorough competitive analysis within the nutrition beverage market are the goals of this significant </a:t>
            </a:r>
            <a:r>
              <a:rPr lang="en-US" sz="2400" err="1">
                <a:solidFill>
                  <a:srgbClr val="262626"/>
                </a:solidFill>
              </a:rPr>
              <a:t>endeavour</a:t>
            </a:r>
            <a:r>
              <a:rPr lang="en-US" sz="2400">
                <a:solidFill>
                  <a:srgbClr val="262626"/>
                </a:solidFill>
              </a:rPr>
              <a:t>. </a:t>
            </a:r>
            <a:endParaRPr lang="en-US" sz="2400">
              <a:solidFill>
                <a:srgbClr val="262626"/>
              </a:solidFill>
            </a:endParaRPr>
          </a:p>
        </p:txBody>
      </p:sp>
      <p:pic>
        <p:nvPicPr>
          <p:cNvPr id="6146" name="Picture 2" descr="32 Cool Drinks for a Hot Day"/>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147048" y="1473196"/>
            <a:ext cx="6166106" cy="7340603"/>
          </a:xfrm>
          <a:prstGeom prst="rect">
            <a:avLst/>
          </a:prstGeom>
          <a:noFill/>
          <a:ln w="57150" cmpd="thickThin">
            <a:solidFill>
              <a:srgbClr val="7F7F7F"/>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4"/>
          <p:cNvSpPr txBox="1"/>
          <p:nvPr/>
        </p:nvSpPr>
        <p:spPr>
          <a:xfrm>
            <a:off x="11353800" y="1386357"/>
            <a:ext cx="6934200" cy="8900644"/>
          </a:xfrm>
          <a:prstGeom prst="rect">
            <a:avLst/>
          </a:prstGeom>
        </p:spPr>
        <p:txBody>
          <a:bodyPr lIns="50800" tIns="50800" rIns="50800" bIns="50800" rtlCol="0" anchor="ctr"/>
          <a:lstStyle/>
          <a:p>
            <a:pPr algn="ctr">
              <a:lnSpc>
                <a:spcPts val="2660"/>
              </a:lnSpc>
              <a:spcBef>
                <a:spcPct val="0"/>
              </a:spcBef>
            </a:p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7175" name="Group 7174"/>
          <p:cNvGrpSpPr>
            <a:grpSpLocks noGrp="1" noRot="1" noChangeAspect="1" noMove="1" noResize="1" noUngrp="1"/>
          </p:cNvGrpSpPr>
          <p:nvPr/>
        </p:nvGrpSpPr>
        <p:grpSpPr>
          <a:xfrm>
            <a:off x="-23604" y="0"/>
            <a:ext cx="18344944" cy="10284321"/>
            <a:chOff x="-15736" y="0"/>
            <a:chExt cx="12229962" cy="6856214"/>
          </a:xfrm>
        </p:grpSpPr>
        <p:pic>
          <p:nvPicPr>
            <p:cNvPr id="7176" name="Picture 717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177" name="Rectangle 7176"/>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78" name="Picture 717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7179" name="Picture 717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7181" name="Straight Connector 7180"/>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7183" name="Rectangle 7182"/>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85" name="Group 7184"/>
          <p:cNvGrpSpPr>
            <a:grpSpLocks noGrp="1" noRot="1" noChangeAspect="1" noMove="1" noResize="1" noUngrp="1"/>
          </p:cNvGrpSpPr>
          <p:nvPr/>
        </p:nvGrpSpPr>
        <p:grpSpPr>
          <a:xfrm>
            <a:off x="-23604" y="0"/>
            <a:ext cx="18344944" cy="10284321"/>
            <a:chOff x="-15736" y="0"/>
            <a:chExt cx="12229962" cy="6856214"/>
          </a:xfrm>
        </p:grpSpPr>
        <p:pic>
          <p:nvPicPr>
            <p:cNvPr id="7186" name="Picture 718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187" name="Rectangle 7186"/>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88" name="Picture 718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7189" name="Picture 718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4"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4200" b="1">
                <a:ln w="3175" cmpd="sng">
                  <a:noFill/>
                </a:ln>
                <a:solidFill>
                  <a:srgbClr val="262626"/>
                </a:solidFill>
                <a:latin typeface="+mj-lt"/>
                <a:ea typeface="+mj-ea"/>
                <a:cs typeface="+mj-cs"/>
              </a:rPr>
              <a:t>Product</a:t>
            </a:r>
            <a:endParaRPr lang="en-US" sz="4200">
              <a:ln w="3175" cmpd="sng">
                <a:noFill/>
              </a:ln>
              <a:solidFill>
                <a:srgbClr val="262626"/>
              </a:solidFill>
              <a:latin typeface="+mj-lt"/>
              <a:ea typeface="+mj-ea"/>
              <a:cs typeface="+mj-cs"/>
            </a:endParaRPr>
          </a:p>
          <a:p>
            <a:pPr algn="ctr" defTabSz="457200">
              <a:spcBef>
                <a:spcPct val="0"/>
              </a:spcBef>
              <a:spcAft>
                <a:spcPts val="600"/>
              </a:spcAft>
            </a:pPr>
            <a:r>
              <a:rPr lang="en-US" sz="4200" b="1">
                <a:ln w="3175" cmpd="sng">
                  <a:noFill/>
                </a:ln>
                <a:solidFill>
                  <a:srgbClr val="262626"/>
                </a:solidFill>
                <a:latin typeface="+mj-lt"/>
                <a:ea typeface="+mj-ea"/>
                <a:cs typeface="+mj-cs"/>
              </a:rPr>
              <a:t> </a:t>
            </a:r>
            <a:r>
              <a:rPr lang="en-US" sz="4200" b="1" err="1">
                <a:ln w="3175" cmpd="sng">
                  <a:noFill/>
                </a:ln>
                <a:solidFill>
                  <a:srgbClr val="262626"/>
                </a:solidFill>
                <a:latin typeface="+mj-lt"/>
                <a:ea typeface="+mj-ea"/>
                <a:cs typeface="+mj-cs"/>
              </a:rPr>
              <a:t>Conceptualisation</a:t>
            </a:r>
            <a:r>
              <a:rPr lang="en-US" sz="4200" b="1">
                <a:ln w="3175" cmpd="sng">
                  <a:noFill/>
                </a:ln>
                <a:solidFill>
                  <a:srgbClr val="262626"/>
                </a:solidFill>
                <a:latin typeface="+mj-lt"/>
                <a:ea typeface="+mj-ea"/>
                <a:cs typeface="+mj-cs"/>
              </a:rPr>
              <a:t> </a:t>
            </a:r>
            <a:endParaRPr lang="en-US" sz="4200">
              <a:ln w="3175" cmpd="sng">
                <a:noFill/>
              </a:ln>
              <a:solidFill>
                <a:srgbClr val="262626"/>
              </a:solidFill>
              <a:latin typeface="+mj-lt"/>
              <a:ea typeface="+mj-ea"/>
              <a:cs typeface="+mj-cs"/>
            </a:endParaRPr>
          </a:p>
        </p:txBody>
      </p:sp>
      <p:cxnSp>
        <p:nvCxnSpPr>
          <p:cNvPr id="7191" name="Straight Connector 7190"/>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1943101" y="3740661"/>
            <a:ext cx="5490086" cy="5073141"/>
          </a:xfrm>
          <a:prstGeom prst="rect">
            <a:avLst/>
          </a:prstGeom>
        </p:spPr>
        <p:txBody>
          <a:bodyPr vert="horz" lIns="91440" tIns="45720" rIns="91440" bIns="45720" rtlCol="0" anchor="ctr">
            <a:normAutofit/>
          </a:bodyPr>
          <a:lstStyle/>
          <a:p>
            <a:pPr algn="ctr" defTabSz="457200">
              <a:spcBef>
                <a:spcPct val="20000"/>
              </a:spcBef>
              <a:spcAft>
                <a:spcPts val="600"/>
              </a:spcAft>
              <a:buClr>
                <a:schemeClr val="accent1"/>
              </a:buClr>
              <a:buSzPct val="115000"/>
              <a:buFont typeface="Arial" panose="020B0604020202020204"/>
              <a:buChar char="•"/>
            </a:pPr>
            <a:endParaRPr lang="en-US" sz="2400">
              <a:solidFill>
                <a:srgbClr val="262626"/>
              </a:solidFill>
            </a:endParaRPr>
          </a:p>
          <a:p>
            <a:pPr marL="285750" indent="-285750" algn="ctr" defTabSz="457200">
              <a:spcBef>
                <a:spcPct val="20000"/>
              </a:spcBef>
              <a:spcAft>
                <a:spcPts val="600"/>
              </a:spcAft>
              <a:buClr>
                <a:schemeClr val="accent1"/>
              </a:buClr>
              <a:buSzPct val="115000"/>
              <a:buFont typeface="Arial" panose="020B0604020202020204"/>
              <a:buChar char="•"/>
            </a:pPr>
            <a:r>
              <a:rPr lang="en-US" sz="2400" b="1">
                <a:solidFill>
                  <a:srgbClr val="262626"/>
                </a:solidFill>
              </a:rPr>
              <a:t>Define Product Features and Nutritional Value</a:t>
            </a:r>
            <a:endParaRPr lang="en-US" sz="2400" b="1">
              <a:solidFill>
                <a:srgbClr val="262626"/>
              </a:solidFill>
            </a:endParaRPr>
          </a:p>
          <a:p>
            <a:pPr algn="ctr" defTabSz="457200">
              <a:spcBef>
                <a:spcPct val="20000"/>
              </a:spcBef>
              <a:spcAft>
                <a:spcPts val="600"/>
              </a:spcAft>
              <a:buClr>
                <a:schemeClr val="accent1"/>
              </a:buClr>
              <a:buSzPct val="115000"/>
            </a:pPr>
            <a:r>
              <a:rPr lang="en-US" sz="2400">
                <a:solidFill>
                  <a:srgbClr val="262626"/>
                </a:solidFill>
              </a:rPr>
              <a:t>The project meticulously crafts a product that seamlessly meshes with the ever-evolving expectations of health-conscious customers by outlining the essential product characteristics and nutritional content. </a:t>
            </a:r>
            <a:endParaRPr lang="en-US" sz="2400">
              <a:solidFill>
                <a:srgbClr val="262626"/>
              </a:solidFill>
            </a:endParaRPr>
          </a:p>
        </p:txBody>
      </p:sp>
      <p:pic>
        <p:nvPicPr>
          <p:cNvPr id="7170" name="Picture 2" descr="Easy, Breezy Drinks to Keep You Cool All Summer | Midwest Livi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91994" y="1473196"/>
            <a:ext cx="6276215" cy="7340603"/>
          </a:xfrm>
          <a:prstGeom prst="rect">
            <a:avLst/>
          </a:prstGeom>
          <a:noFill/>
          <a:ln w="57150" cmpd="thickThin">
            <a:solidFill>
              <a:srgbClr val="7F7F7F"/>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8220" name="Group 8219"/>
          <p:cNvGrpSpPr>
            <a:grpSpLocks noGrp="1" noRot="1" noChangeAspect="1" noMove="1" noResize="1" noUngrp="1"/>
          </p:cNvGrpSpPr>
          <p:nvPr/>
        </p:nvGrpSpPr>
        <p:grpSpPr>
          <a:xfrm>
            <a:off x="-23604" y="0"/>
            <a:ext cx="18344944" cy="10284321"/>
            <a:chOff x="-15736" y="0"/>
            <a:chExt cx="12229962" cy="6856214"/>
          </a:xfrm>
        </p:grpSpPr>
        <p:pic>
          <p:nvPicPr>
            <p:cNvPr id="8221" name="Picture 822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222" name="Rectangle 8221"/>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223" name="Picture 822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8224" name="Picture 822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8226" name="Straight Connector 8225"/>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8228" name="Rectangle 8227"/>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30" name="Group 8229"/>
          <p:cNvGrpSpPr>
            <a:grpSpLocks noGrp="1" noRot="1" noChangeAspect="1" noMove="1" noResize="1" noUngrp="1"/>
          </p:cNvGrpSpPr>
          <p:nvPr/>
        </p:nvGrpSpPr>
        <p:grpSpPr>
          <a:xfrm>
            <a:off x="-23604" y="0"/>
            <a:ext cx="18344944" cy="10284321"/>
            <a:chOff x="-15736" y="0"/>
            <a:chExt cx="12229962" cy="6856214"/>
          </a:xfrm>
        </p:grpSpPr>
        <p:pic>
          <p:nvPicPr>
            <p:cNvPr id="8231" name="Picture 823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232" name="Rectangle 8231"/>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233" name="Picture 823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8234" name="Picture 823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4"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Product </a:t>
            </a:r>
            <a:endParaRPr lang="en-US" sz="3600">
              <a:ln w="3175" cmpd="sng">
                <a:noFill/>
              </a:ln>
              <a:solidFill>
                <a:schemeClr val="tx1">
                  <a:lumMod val="85000"/>
                  <a:lumOff val="15000"/>
                </a:schemeClr>
              </a:solidFill>
              <a:latin typeface="+mj-lt"/>
              <a:ea typeface="+mj-ea"/>
              <a:cs typeface="+mj-cs"/>
            </a:endParaRPr>
          </a:p>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Conceptualisation </a:t>
            </a:r>
            <a:endParaRPr lang="en-US" sz="3600">
              <a:ln w="3175" cmpd="sng">
                <a:noFill/>
              </a:ln>
              <a:solidFill>
                <a:schemeClr val="tx1">
                  <a:lumMod val="85000"/>
                  <a:lumOff val="15000"/>
                </a:schemeClr>
              </a:solidFill>
              <a:latin typeface="+mj-lt"/>
              <a:ea typeface="+mj-ea"/>
              <a:cs typeface="+mj-cs"/>
            </a:endParaRPr>
          </a:p>
        </p:txBody>
      </p:sp>
      <p:cxnSp>
        <p:nvCxnSpPr>
          <p:cNvPr id="8236" name="Straight Connector 8235"/>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1943101" y="3740661"/>
            <a:ext cx="5490086" cy="5073141"/>
          </a:xfrm>
          <a:prstGeom prst="rect">
            <a:avLst/>
          </a:prstGeom>
        </p:spPr>
        <p:txBody>
          <a:bodyPr vert="horz" lIns="91440" tIns="45720" rIns="91440" bIns="45720" rtlCol="0" anchor="ctr">
            <a:normAutofit/>
          </a:bodyPr>
          <a:lstStyle/>
          <a:p>
            <a:pPr marL="285750" indent="-285750" algn="ctr" defTabSz="457200">
              <a:spcBef>
                <a:spcPct val="20000"/>
              </a:spcBef>
              <a:spcAft>
                <a:spcPts val="600"/>
              </a:spcAft>
              <a:buClr>
                <a:schemeClr val="accent1"/>
              </a:buClr>
              <a:buSzPct val="115000"/>
              <a:buFont typeface="Arial" panose="020B0604020202020204"/>
              <a:buChar char="•"/>
            </a:pPr>
            <a:r>
              <a:rPr lang="en-US" sz="2400" b="1">
                <a:solidFill>
                  <a:schemeClr val="tx1">
                    <a:lumMod val="85000"/>
                    <a:lumOff val="15000"/>
                  </a:schemeClr>
                </a:solidFill>
              </a:rPr>
              <a:t>Initial Recipe Formulation</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pPr>
            <a:r>
              <a:rPr lang="en-US" sz="2400">
                <a:solidFill>
                  <a:schemeClr val="tx1">
                    <a:lumMod val="85000"/>
                    <a:lumOff val="15000"/>
                  </a:schemeClr>
                </a:solidFill>
              </a:rPr>
              <a:t>With care and purpose, the project starts the process of developing recipes. This initiative skillfully incorporates the nutritional needs of the current customer by using the priceless insights gained from thorough market research (Suresh et al., 2018). </a:t>
            </a:r>
            <a:endParaRPr lang="en-US" sz="2400">
              <a:solidFill>
                <a:schemeClr val="tx1">
                  <a:lumMod val="85000"/>
                  <a:lumOff val="15000"/>
                </a:schemeClr>
              </a:solidFill>
            </a:endParaRPr>
          </a:p>
        </p:txBody>
      </p:sp>
      <p:pic>
        <p:nvPicPr>
          <p:cNvPr id="8196" name="Picture 4" descr="Happy Diwali 2022: 5 Non-Alcoholic Drinks for Diwali Party"/>
          <p:cNvPicPr>
            <a:picLocks noChangeAspect="1" noChangeArrowheads="1"/>
          </p:cNvPicPr>
          <p:nvPr/>
        </p:nvPicPr>
        <p:blipFill rotWithShape="1">
          <a:blip r:embed="rId4">
            <a:extLst>
              <a:ext uri="{28A0092B-C50C-407E-A947-70E740481C1C}">
                <a14:useLocalDpi xmlns:a14="http://schemas.microsoft.com/office/drawing/2010/main" val="0"/>
              </a:ext>
            </a:extLst>
          </a:blip>
          <a:srcRect l="9527" r="6651" b="1"/>
          <a:stretch>
            <a:fillRect/>
          </a:stretch>
        </p:blipFill>
        <p:spPr bwMode="auto">
          <a:xfrm>
            <a:off x="8128002" y="1473196"/>
            <a:ext cx="8204199" cy="7340603"/>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9" name="Group 18"/>
          <p:cNvGrpSpPr>
            <a:grpSpLocks noGrp="1" noRot="1" noChangeAspect="1" noMove="1" noResize="1" noUngrp="1"/>
          </p:cNvGrpSpPr>
          <p:nvPr/>
        </p:nvGrpSpPr>
        <p:grpSpPr>
          <a:xfrm>
            <a:off x="-23604" y="0"/>
            <a:ext cx="18344944" cy="10284321"/>
            <a:chOff x="-15736" y="0"/>
            <a:chExt cx="12229962" cy="6856214"/>
          </a:xfrm>
        </p:grpSpPr>
        <p:pic>
          <p:nvPicPr>
            <p:cNvPr id="20" name="Picture 1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23" name="Picture 2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25" name="Straight Connector 24"/>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7" name="Rectangle 26"/>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p:cNvGrpSpPr>
            <a:grpSpLocks noGrp="1" noRot="1" noChangeAspect="1" noMove="1" noResize="1" noUngrp="1"/>
          </p:cNvGrpSpPr>
          <p:nvPr/>
        </p:nvGrpSpPr>
        <p:grpSpPr>
          <a:xfrm>
            <a:off x="0" y="0"/>
            <a:ext cx="18344944" cy="10284321"/>
            <a:chOff x="-15736" y="0"/>
            <a:chExt cx="12229962" cy="6856214"/>
          </a:xfrm>
        </p:grpSpPr>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1" name="Rectangle 3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2" name="Picture 3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33" name="Picture 3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12" name="TextBox 5"/>
          <p:cNvSpPr txBox="1"/>
          <p:nvPr/>
        </p:nvSpPr>
        <p:spPr>
          <a:xfrm>
            <a:off x="6939762" y="1473198"/>
            <a:ext cx="9405135" cy="19558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400" b="1">
                <a:ln w="3175" cmpd="sng">
                  <a:noFill/>
                </a:ln>
                <a:solidFill>
                  <a:schemeClr val="tx1">
                    <a:lumMod val="85000"/>
                    <a:lumOff val="15000"/>
                  </a:schemeClr>
                </a:solidFill>
                <a:latin typeface="+mj-lt"/>
                <a:ea typeface="+mj-ea"/>
                <a:cs typeface="+mj-cs"/>
              </a:rPr>
              <a:t>Product Development</a:t>
            </a:r>
            <a:endParaRPr lang="en-US" sz="4400">
              <a:ln w="3175" cmpd="sng">
                <a:noFill/>
              </a:ln>
              <a:solidFill>
                <a:schemeClr val="tx1">
                  <a:lumMod val="85000"/>
                  <a:lumOff val="15000"/>
                </a:schemeClr>
              </a:solidFill>
              <a:latin typeface="+mj-lt"/>
              <a:ea typeface="+mj-ea"/>
              <a:cs typeface="+mj-cs"/>
            </a:endParaRPr>
          </a:p>
        </p:txBody>
      </p:sp>
      <p:sp>
        <p:nvSpPr>
          <p:cNvPr id="35" name="Rectangle 34"/>
          <p:cNvSpPr>
            <a:spLocks noGrp="1" noRot="1" noChangeAspect="1" noMove="1" noResize="1" noEditPoints="1" noAdjustHandles="1" noChangeArrowheads="1" noChangeShapeType="1" noTextEdit="1"/>
          </p:cNvSpPr>
          <p:nvPr/>
        </p:nvSpPr>
        <p:spPr>
          <a:xfrm>
            <a:off x="1638966" y="1638300"/>
            <a:ext cx="4588809" cy="677265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What Are Summer Drinks"/>
          <p:cNvPicPr>
            <a:picLocks noChangeAspect="1" noChangeArrowheads="1"/>
          </p:cNvPicPr>
          <p:nvPr/>
        </p:nvPicPr>
        <p:blipFill rotWithShape="1">
          <a:blip r:embed="rId4">
            <a:extLst>
              <a:ext uri="{28A0092B-C50C-407E-A947-70E740481C1C}">
                <a14:useLocalDpi xmlns:a14="http://schemas.microsoft.com/office/drawing/2010/main" val="0"/>
              </a:ext>
            </a:extLst>
          </a:blip>
          <a:srcRect r="5508" b="-3"/>
          <a:stretch>
            <a:fillRect/>
          </a:stretch>
        </p:blipFill>
        <p:spPr bwMode="auto">
          <a:xfrm>
            <a:off x="2119024" y="2115312"/>
            <a:ext cx="3650690" cy="5788170"/>
          </a:xfrm>
          <a:prstGeom prst="rect">
            <a:avLst/>
          </a:prstGeom>
          <a:noFill/>
          <a:extLst>
            <a:ext uri="{909E8E84-426E-40DD-AFC4-6F175D3DCCD1}">
              <a14:hiddenFill xmlns:a14="http://schemas.microsoft.com/office/drawing/2010/main">
                <a:solidFill>
                  <a:srgbClr val="FFFFFF"/>
                </a:solidFill>
              </a14:hiddenFill>
            </a:ext>
          </a:extLst>
        </p:spPr>
      </p:pic>
      <p:cxnSp>
        <p:nvCxnSpPr>
          <p:cNvPr id="37" name="Straight Connector 36"/>
          <p:cNvCxnSpPr>
            <a:cxnSpLocks noGrp="1" noRot="1" noChangeAspect="1" noMove="1" noResize="1" noEditPoints="1" noAdjustHandles="1" noChangeArrowheads="1" noChangeShapeType="1"/>
          </p:cNvCxnSpPr>
          <p:nvPr/>
        </p:nvCxnSpPr>
        <p:spPr>
          <a:xfrm>
            <a:off x="6939762" y="3600958"/>
            <a:ext cx="9405133" cy="0"/>
          </a:xfrm>
          <a:prstGeom prst="line">
            <a:avLst/>
          </a:prstGeom>
        </p:spPr>
        <p:style>
          <a:lnRef idx="2">
            <a:schemeClr val="accent1"/>
          </a:lnRef>
          <a:fillRef idx="0">
            <a:schemeClr val="accent1"/>
          </a:fillRef>
          <a:effectRef idx="1">
            <a:schemeClr val="accent1"/>
          </a:effectRef>
          <a:fontRef idx="minor">
            <a:schemeClr val="tx1"/>
          </a:fontRef>
        </p:style>
      </p:cxnSp>
      <p:sp>
        <p:nvSpPr>
          <p:cNvPr id="13" name="Rectangle 12"/>
          <p:cNvSpPr/>
          <p:nvPr/>
        </p:nvSpPr>
        <p:spPr>
          <a:xfrm>
            <a:off x="6954723" y="3835398"/>
            <a:ext cx="9390171" cy="4978404"/>
          </a:xfrm>
          <a:prstGeom prst="rect">
            <a:avLst/>
          </a:prstGeom>
        </p:spPr>
        <p:txBody>
          <a:bodyPr vert="horz" lIns="91440" tIns="45720" rIns="91440" bIns="45720" rtlCol="0" anchor="t">
            <a:normAutofit/>
          </a:bodyPr>
          <a:lstStyle/>
          <a:p>
            <a:pPr marL="457200" indent="-4572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Recipe Refinement</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The project aims to achieve a delicate balance between extraordinary </a:t>
            </a:r>
            <a:r>
              <a:rPr lang="en-US" sz="2000" err="1">
                <a:solidFill>
                  <a:schemeClr val="tx1">
                    <a:lumMod val="85000"/>
                    <a:lumOff val="15000"/>
                  </a:schemeClr>
                </a:solidFill>
              </a:rPr>
              <a:t>flavour</a:t>
            </a:r>
            <a:r>
              <a:rPr lang="en-US" sz="2000">
                <a:solidFill>
                  <a:schemeClr val="tx1">
                    <a:lumMod val="85000"/>
                    <a:lumOff val="15000"/>
                  </a:schemeClr>
                </a:solidFill>
              </a:rPr>
              <a:t> and ideal nutritional content by repeatedly iterating and perfecting the formula. </a:t>
            </a:r>
            <a:endParaRPr lang="en-US" sz="2000">
              <a:solidFill>
                <a:schemeClr val="tx1">
                  <a:lumMod val="85000"/>
                  <a:lumOff val="15000"/>
                </a:schemeClr>
              </a:solidFill>
            </a:endParaRPr>
          </a:p>
          <a:p>
            <a:pPr marL="457200" indent="-457200"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457200" indent="-4572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Packaging Design</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Packaging that is visually beautiful, useful, and ecologically responsible is created throughout the development process. </a:t>
            </a:r>
            <a:endParaRPr lang="en-US" sz="2000">
              <a:solidFill>
                <a:schemeClr val="tx1">
                  <a:lumMod val="85000"/>
                  <a:lumOff val="15000"/>
                </a:schemeClr>
              </a:solidFill>
            </a:endParaRPr>
          </a:p>
          <a:p>
            <a:pPr marL="457200" indent="-457200"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457200" indent="-4572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Prototype Development and Testing</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The creation of product prototypes, each of which has been put through a battery of demanding testing, marks the conclusion of the development stage</a:t>
            </a:r>
            <a:endParaRPr lang="en-US" sz="2000">
              <a:solidFill>
                <a:schemeClr val="tx1">
                  <a:lumMod val="85000"/>
                  <a:lumOff val="15000"/>
                </a:schemeClr>
              </a:solidFill>
            </a:endParaRPr>
          </a:p>
        </p:txBody>
      </p:sp>
      <p:sp>
        <p:nvSpPr>
          <p:cNvPr id="4" name="TextBox 4"/>
          <p:cNvSpPr txBox="1"/>
          <p:nvPr/>
        </p:nvSpPr>
        <p:spPr>
          <a:xfrm>
            <a:off x="0" y="8932812"/>
            <a:ext cx="18288000" cy="1354188"/>
          </a:xfrm>
          <a:prstGeom prst="rect">
            <a:avLst/>
          </a:prstGeom>
        </p:spPr>
        <p:txBody>
          <a:bodyPr lIns="50800" tIns="50800" rIns="50800" bIns="50800" rtlCol="0" anchor="ctr"/>
          <a:lstStyle/>
          <a:p>
            <a:pPr algn="ctr">
              <a:lnSpc>
                <a:spcPts val="2660"/>
              </a:lnSpc>
              <a:spcBef>
                <a:spcPct val="0"/>
              </a:spcBef>
            </a:p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0247" name="Group 10246"/>
          <p:cNvGrpSpPr>
            <a:grpSpLocks noGrp="1" noRot="1" noChangeAspect="1" noMove="1" noResize="1" noUngrp="1"/>
          </p:cNvGrpSpPr>
          <p:nvPr/>
        </p:nvGrpSpPr>
        <p:grpSpPr>
          <a:xfrm>
            <a:off x="-23604" y="0"/>
            <a:ext cx="18344944" cy="10284321"/>
            <a:chOff x="-15736" y="0"/>
            <a:chExt cx="12229962" cy="6856214"/>
          </a:xfrm>
        </p:grpSpPr>
        <p:pic>
          <p:nvPicPr>
            <p:cNvPr id="10248" name="Picture 102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49" name="Rectangle 1024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50" name="Picture 10249"/>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0251" name="Picture 10250"/>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0253" name="Straight Connector 10252"/>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9" name="TextBox 5"/>
          <p:cNvSpPr txBox="1"/>
          <p:nvPr/>
        </p:nvSpPr>
        <p:spPr>
          <a:xfrm>
            <a:off x="1943103" y="1473198"/>
            <a:ext cx="14401794" cy="19558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400" b="1">
                <a:ln w="3175" cmpd="sng">
                  <a:noFill/>
                </a:ln>
                <a:solidFill>
                  <a:schemeClr val="tx1">
                    <a:lumMod val="85000"/>
                    <a:lumOff val="15000"/>
                  </a:schemeClr>
                </a:solidFill>
                <a:latin typeface="+mj-lt"/>
                <a:ea typeface="+mj-ea"/>
                <a:cs typeface="+mj-cs"/>
              </a:rPr>
              <a:t>Manufacturing Setup</a:t>
            </a:r>
            <a:endParaRPr lang="en-US" sz="4400">
              <a:ln w="3175" cmpd="sng">
                <a:noFill/>
              </a:ln>
              <a:solidFill>
                <a:schemeClr val="tx1">
                  <a:lumMod val="85000"/>
                  <a:lumOff val="15000"/>
                </a:schemeClr>
              </a:solidFill>
              <a:latin typeface="+mj-lt"/>
              <a:ea typeface="+mj-ea"/>
              <a:cs typeface="+mj-cs"/>
            </a:endParaRPr>
          </a:p>
        </p:txBody>
      </p:sp>
      <p:sp>
        <p:nvSpPr>
          <p:cNvPr id="10" name="Rectangle 9"/>
          <p:cNvSpPr/>
          <p:nvPr/>
        </p:nvSpPr>
        <p:spPr>
          <a:xfrm>
            <a:off x="1943103" y="3835398"/>
            <a:ext cx="9385299" cy="4978404"/>
          </a:xfrm>
          <a:prstGeom prst="rect">
            <a:avLst/>
          </a:prstGeom>
        </p:spPr>
        <p:txBody>
          <a:bodyPr vert="horz" lIns="91440" tIns="45720" rIns="91440" bIns="45720" rtlCol="0" anchor="t">
            <a:normAutofit/>
          </a:bodyPr>
          <a:lstStyle/>
          <a:p>
            <a:pPr marL="285750" indent="-28575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Sourcing Ingredients</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Ingredient procurement, a crucial component of the project, is given the spotlight with a purposeful emphasis on obtaining providers committed to offering high-quality, sustainable, and cost-effective ingredients. </a:t>
            </a:r>
            <a:endParaRPr lang="en-US" sz="2000">
              <a:solidFill>
                <a:schemeClr val="tx1">
                  <a:lumMod val="85000"/>
                  <a:lumOff val="15000"/>
                </a:schemeClr>
              </a:solidFill>
            </a:endParaRPr>
          </a:p>
          <a:p>
            <a:pPr marL="285750" indent="-285750"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285750" indent="-28575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Production Facility Setup</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The project goes above and beyond to develop a production facility that serves as a model of excellence in the </a:t>
            </a:r>
            <a:r>
              <a:rPr lang="en-US" sz="2000" err="1">
                <a:solidFill>
                  <a:schemeClr val="tx1">
                    <a:lumMod val="85000"/>
                    <a:lumOff val="15000"/>
                  </a:schemeClr>
                </a:solidFill>
              </a:rPr>
              <a:t>centre</a:t>
            </a:r>
            <a:r>
              <a:rPr lang="en-US" sz="2000">
                <a:solidFill>
                  <a:schemeClr val="tx1">
                    <a:lumMod val="85000"/>
                    <a:lumOff val="15000"/>
                  </a:schemeClr>
                </a:solidFill>
              </a:rPr>
              <a:t> of the manufacturing process. </a:t>
            </a:r>
            <a:endParaRPr lang="en-US" sz="2000">
              <a:solidFill>
                <a:schemeClr val="tx1">
                  <a:lumMod val="85000"/>
                  <a:lumOff val="15000"/>
                </a:schemeClr>
              </a:solidFill>
            </a:endParaRPr>
          </a:p>
          <a:p>
            <a:pPr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285750" indent="-28575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Quality Control Procedures</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The foundation of the production process is quality control. In every manufacturing stage, the project rigorously follows strict quality control protocols. </a:t>
            </a:r>
            <a:endParaRPr lang="en-US" sz="2000">
              <a:solidFill>
                <a:schemeClr val="tx1">
                  <a:lumMod val="85000"/>
                  <a:lumOff val="15000"/>
                </a:schemeClr>
              </a:solidFill>
            </a:endParaRPr>
          </a:p>
        </p:txBody>
      </p:sp>
      <p:pic>
        <p:nvPicPr>
          <p:cNvPr id="10242" name="Picture 2" descr="20 Fun Mocktails for Kids to Make Them Feel Fancy | LoveToKnow"/>
          <p:cNvPicPr>
            <a:picLocks noChangeAspect="1" noChangeArrowheads="1"/>
          </p:cNvPicPr>
          <p:nvPr/>
        </p:nvPicPr>
        <p:blipFill rotWithShape="1">
          <a:blip r:embed="rId4">
            <a:extLst>
              <a:ext uri="{28A0092B-C50C-407E-A947-70E740481C1C}">
                <a14:useLocalDpi xmlns:a14="http://schemas.microsoft.com/office/drawing/2010/main" val="0"/>
              </a:ext>
            </a:extLst>
          </a:blip>
          <a:srcRect l="16070" r="19807"/>
          <a:stretch>
            <a:fillRect/>
          </a:stretch>
        </p:blipFill>
        <p:spPr bwMode="auto">
          <a:xfrm>
            <a:off x="12127539" y="4051770"/>
            <a:ext cx="4109592" cy="4278960"/>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
        <p:nvSpPr>
          <p:cNvPr id="8" name="TextBox 8"/>
          <p:cNvSpPr txBox="1"/>
          <p:nvPr/>
        </p:nvSpPr>
        <p:spPr>
          <a:xfrm>
            <a:off x="11506200" y="1314001"/>
            <a:ext cx="6781800" cy="7372798"/>
          </a:xfrm>
          <a:prstGeom prst="rect">
            <a:avLst/>
          </a:prstGeom>
        </p:spPr>
        <p:txBody>
          <a:bodyPr lIns="50800" tIns="50800" rIns="50800" bIns="50800" rtlCol="0" anchor="ctr"/>
          <a:lstStyle/>
          <a:p>
            <a:pPr algn="ctr">
              <a:lnSpc>
                <a:spcPts val="2660"/>
              </a:lnSpc>
              <a:spcBef>
                <a:spcPct val="0"/>
              </a:spcBef>
            </a:p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1271" name="Group 11270"/>
          <p:cNvGrpSpPr>
            <a:grpSpLocks noGrp="1" noRot="1" noChangeAspect="1" noMove="1" noResize="1" noUngrp="1"/>
          </p:cNvGrpSpPr>
          <p:nvPr/>
        </p:nvGrpSpPr>
        <p:grpSpPr>
          <a:xfrm>
            <a:off x="-23604" y="0"/>
            <a:ext cx="18344944" cy="10284321"/>
            <a:chOff x="-15736" y="0"/>
            <a:chExt cx="12229962" cy="6856214"/>
          </a:xfrm>
        </p:grpSpPr>
        <p:pic>
          <p:nvPicPr>
            <p:cNvPr id="11272" name="Picture 1127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273" name="Rectangle 1127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274" name="Picture 1127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275" name="Picture 1127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1277" name="Straight Connector 11276"/>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1279" name="Rectangle 11278"/>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81" name="Group 11280"/>
          <p:cNvGrpSpPr>
            <a:grpSpLocks noGrp="1" noRot="1" noChangeAspect="1" noMove="1" noResize="1" noUngrp="1"/>
          </p:cNvGrpSpPr>
          <p:nvPr/>
        </p:nvGrpSpPr>
        <p:grpSpPr>
          <a:xfrm>
            <a:off x="-23604" y="0"/>
            <a:ext cx="18344944" cy="10284321"/>
            <a:chOff x="-15736" y="0"/>
            <a:chExt cx="12229962" cy="6856214"/>
          </a:xfrm>
        </p:grpSpPr>
        <p:pic>
          <p:nvPicPr>
            <p:cNvPr id="11282" name="Picture 1128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283" name="Rectangle 11282"/>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284" name="Picture 11283"/>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285" name="Picture 1128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8" name="TextBox 5"/>
          <p:cNvSpPr txBox="1"/>
          <p:nvPr/>
        </p:nvSpPr>
        <p:spPr>
          <a:xfrm>
            <a:off x="9141618" y="1473198"/>
            <a:ext cx="7203277" cy="1955800"/>
          </a:xfrm>
          <a:prstGeom prst="rect">
            <a:avLst/>
          </a:prstGeom>
        </p:spPr>
        <p:txBody>
          <a:bodyPr vert="horz" lIns="91440" tIns="45720" rIns="91440" bIns="45720" rtlCol="0" anchor="ctr">
            <a:normAutofit/>
          </a:bodyPr>
          <a:lstStyle/>
          <a:p>
            <a:pPr algn="ctr" defTabSz="457200">
              <a:spcBef>
                <a:spcPct val="0"/>
              </a:spcBef>
              <a:spcAft>
                <a:spcPts val="600"/>
              </a:spcAft>
            </a:pPr>
            <a:r>
              <a:rPr lang="en-US" sz="4400" b="1">
                <a:ln w="3175" cmpd="sng">
                  <a:noFill/>
                </a:ln>
                <a:solidFill>
                  <a:schemeClr val="tx1">
                    <a:lumMod val="85000"/>
                    <a:lumOff val="15000"/>
                  </a:schemeClr>
                </a:solidFill>
                <a:latin typeface="+mj-lt"/>
                <a:ea typeface="+mj-ea"/>
                <a:cs typeface="+mj-cs"/>
              </a:rPr>
              <a:t>Marketing strategy</a:t>
            </a:r>
            <a:endParaRPr lang="en-US" sz="4400">
              <a:ln w="3175" cmpd="sng">
                <a:noFill/>
              </a:ln>
              <a:solidFill>
                <a:schemeClr val="tx1">
                  <a:lumMod val="85000"/>
                  <a:lumOff val="15000"/>
                </a:schemeClr>
              </a:solidFill>
              <a:latin typeface="+mj-lt"/>
              <a:ea typeface="+mj-ea"/>
              <a:cs typeface="+mj-cs"/>
            </a:endParaRPr>
          </a:p>
        </p:txBody>
      </p:sp>
      <p:sp>
        <p:nvSpPr>
          <p:cNvPr id="11287" name="Rectangle 11286"/>
          <p:cNvSpPr>
            <a:spLocks noGrp="1" noRot="1" noChangeAspect="1" noMove="1" noResize="1" noEditPoints="1" noAdjustHandles="1" noChangeArrowheads="1" noChangeShapeType="1" noTextEdit="1"/>
          </p:cNvSpPr>
          <p:nvPr/>
        </p:nvSpPr>
        <p:spPr>
          <a:xfrm>
            <a:off x="1638964" y="1638300"/>
            <a:ext cx="6775514" cy="677265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29 Cocktail &amp; Mocktail Recipes For New Year's Eve - Spaceships and Laser  Beams"/>
          <p:cNvPicPr>
            <a:picLocks noChangeAspect="1" noChangeArrowheads="1"/>
          </p:cNvPicPr>
          <p:nvPr/>
        </p:nvPicPr>
        <p:blipFill rotWithShape="1">
          <a:blip r:embed="rId4">
            <a:extLst>
              <a:ext uri="{28A0092B-C50C-407E-A947-70E740481C1C}">
                <a14:useLocalDpi xmlns:a14="http://schemas.microsoft.com/office/drawing/2010/main" val="0"/>
              </a:ext>
            </a:extLst>
          </a:blip>
          <a:srcRect t="12479" r="1" b="21082"/>
          <a:stretch>
            <a:fillRect/>
          </a:stretch>
        </p:blipFill>
        <p:spPr bwMode="auto">
          <a:xfrm>
            <a:off x="2119024" y="2115312"/>
            <a:ext cx="5815202" cy="5788170"/>
          </a:xfrm>
          <a:prstGeom prst="rect">
            <a:avLst/>
          </a:prstGeom>
          <a:noFill/>
          <a:extLst>
            <a:ext uri="{909E8E84-426E-40DD-AFC4-6F175D3DCCD1}">
              <a14:hiddenFill xmlns:a14="http://schemas.microsoft.com/office/drawing/2010/main">
                <a:solidFill>
                  <a:srgbClr val="FFFFFF"/>
                </a:solidFill>
              </a14:hiddenFill>
            </a:ext>
          </a:extLst>
        </p:spPr>
      </p:pic>
      <p:cxnSp>
        <p:nvCxnSpPr>
          <p:cNvPr id="11289" name="Straight Connector 11288"/>
          <p:cNvCxnSpPr>
            <a:cxnSpLocks noGrp="1" noRot="1" noChangeAspect="1" noMove="1" noResize="1" noEditPoints="1" noAdjustHandles="1" noChangeArrowheads="1" noChangeShapeType="1"/>
          </p:cNvCxnSpPr>
          <p:nvPr/>
        </p:nvCxnSpPr>
        <p:spPr>
          <a:xfrm>
            <a:off x="9141618" y="3600958"/>
            <a:ext cx="7203277" cy="0"/>
          </a:xfrm>
          <a:prstGeom prst="line">
            <a:avLst/>
          </a:prstGeom>
        </p:spPr>
        <p:style>
          <a:lnRef idx="2">
            <a:schemeClr val="accent1"/>
          </a:lnRef>
          <a:fillRef idx="0">
            <a:schemeClr val="accent1"/>
          </a:fillRef>
          <a:effectRef idx="1">
            <a:schemeClr val="accent1"/>
          </a:effectRef>
          <a:fontRef idx="minor">
            <a:schemeClr val="tx1"/>
          </a:fontRef>
        </p:style>
      </p:cxnSp>
      <p:sp>
        <p:nvSpPr>
          <p:cNvPr id="39" name="Rectangle 38"/>
          <p:cNvSpPr/>
          <p:nvPr/>
        </p:nvSpPr>
        <p:spPr>
          <a:xfrm>
            <a:off x="9150986" y="3694866"/>
            <a:ext cx="7193908" cy="5118936"/>
          </a:xfrm>
          <a:prstGeom prst="rect">
            <a:avLst/>
          </a:prstGeom>
        </p:spPr>
        <p:txBody>
          <a:bodyPr vert="horz" lIns="91440" tIns="45720" rIns="91440" bIns="45720" rtlCol="0" anchor="t">
            <a:normAutofit/>
          </a:bodyPr>
          <a:lstStyle/>
          <a:p>
            <a:pPr marL="342900" indent="-3429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Brand Development</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Brand creation, a crucial component of the project's identity, is a painstaking process rather than a simple step. </a:t>
            </a:r>
            <a:endParaRPr lang="en-US" sz="2000">
              <a:solidFill>
                <a:schemeClr val="tx1">
                  <a:lumMod val="85000"/>
                  <a:lumOff val="15000"/>
                </a:schemeClr>
              </a:solidFill>
            </a:endParaRPr>
          </a:p>
          <a:p>
            <a:pPr marL="342900" indent="-342900"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342900" indent="-3429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Marketing Strategy</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The extensive and complex marketing plan uses various retail and internet media. It has been diligently created to market "</a:t>
            </a:r>
            <a:r>
              <a:rPr lang="en-US" sz="2000" b="1" err="1">
                <a:solidFill>
                  <a:schemeClr val="tx1">
                    <a:lumMod val="85000"/>
                    <a:lumOff val="15000"/>
                  </a:schemeClr>
                </a:solidFill>
              </a:rPr>
              <a:t>NutriDrink</a:t>
            </a:r>
            <a:r>
              <a:rPr lang="en-US" sz="2000" b="1">
                <a:solidFill>
                  <a:schemeClr val="tx1">
                    <a:lumMod val="85000"/>
                    <a:lumOff val="15000"/>
                  </a:schemeClr>
                </a:solidFill>
              </a:rPr>
              <a:t>+</a:t>
            </a:r>
            <a:r>
              <a:rPr lang="en-US" sz="2000">
                <a:solidFill>
                  <a:schemeClr val="tx1">
                    <a:lumMod val="85000"/>
                    <a:lumOff val="15000"/>
                  </a:schemeClr>
                </a:solidFill>
              </a:rPr>
              <a:t>" to the intended demographic. </a:t>
            </a:r>
            <a:endParaRPr lang="en-US" sz="2000">
              <a:solidFill>
                <a:schemeClr val="tx1">
                  <a:lumMod val="85000"/>
                  <a:lumOff val="15000"/>
                </a:schemeClr>
              </a:solidFill>
            </a:endParaRPr>
          </a:p>
          <a:p>
            <a:pPr defTabSz="457200">
              <a:spcBef>
                <a:spcPct val="20000"/>
              </a:spcBef>
              <a:spcAft>
                <a:spcPts val="600"/>
              </a:spcAft>
              <a:buClr>
                <a:schemeClr val="accent1"/>
              </a:buClr>
              <a:buSzPct val="115000"/>
              <a:buFont typeface="Arial" panose="020B0604020202020204"/>
              <a:buChar char="•"/>
            </a:pPr>
            <a:endParaRPr lang="en-US" sz="2000">
              <a:solidFill>
                <a:schemeClr val="tx1">
                  <a:lumMod val="85000"/>
                  <a:lumOff val="15000"/>
                </a:schemeClr>
              </a:solidFill>
            </a:endParaRPr>
          </a:p>
          <a:p>
            <a:pPr marL="342900" indent="-342900" defTabSz="457200">
              <a:spcBef>
                <a:spcPct val="20000"/>
              </a:spcBef>
              <a:spcAft>
                <a:spcPts val="600"/>
              </a:spcAft>
              <a:buClr>
                <a:schemeClr val="accent1"/>
              </a:buClr>
              <a:buSzPct val="115000"/>
              <a:buFont typeface="Arial" panose="020B0604020202020204"/>
              <a:buChar char="•"/>
            </a:pPr>
            <a:r>
              <a:rPr lang="en-US" sz="2000" b="1">
                <a:solidFill>
                  <a:schemeClr val="tx1">
                    <a:lumMod val="85000"/>
                    <a:lumOff val="15000"/>
                  </a:schemeClr>
                </a:solidFill>
              </a:rPr>
              <a:t>Packaging and Promotional Materials</a:t>
            </a:r>
            <a:endParaRPr lang="en-US" sz="2000" b="1">
              <a:solidFill>
                <a:schemeClr val="tx1">
                  <a:lumMod val="85000"/>
                  <a:lumOff val="15000"/>
                </a:schemeClr>
              </a:solidFill>
            </a:endParaRPr>
          </a:p>
          <a:p>
            <a:pPr defTabSz="457200">
              <a:spcBef>
                <a:spcPct val="20000"/>
              </a:spcBef>
              <a:spcAft>
                <a:spcPts val="600"/>
              </a:spcAft>
              <a:buClr>
                <a:schemeClr val="accent1"/>
              </a:buClr>
              <a:buSzPct val="115000"/>
            </a:pPr>
            <a:r>
              <a:rPr lang="en-US" sz="2000">
                <a:solidFill>
                  <a:schemeClr val="tx1">
                    <a:lumMod val="85000"/>
                    <a:lumOff val="15000"/>
                  </a:schemeClr>
                </a:solidFill>
              </a:rPr>
              <a:t>Packaging is an art form that actively engages customers and promotes brand identification. It is not only practical. </a:t>
            </a:r>
            <a:endParaRPr lang="en-US" sz="2000">
              <a:solidFill>
                <a:schemeClr val="tx1">
                  <a:lumMod val="85000"/>
                  <a:lumOff val="15000"/>
                </a:schemeClr>
              </a:solidFill>
            </a:endParaRPr>
          </a:p>
        </p:txBody>
      </p:sp>
      <p:sp>
        <p:nvSpPr>
          <p:cNvPr id="35" name="TextBox 35"/>
          <p:cNvSpPr txBox="1"/>
          <p:nvPr/>
        </p:nvSpPr>
        <p:spPr>
          <a:xfrm>
            <a:off x="0" y="9222862"/>
            <a:ext cx="18288000" cy="1064138"/>
          </a:xfrm>
          <a:prstGeom prst="rect">
            <a:avLst/>
          </a:prstGeom>
        </p:spPr>
        <p:txBody>
          <a:bodyPr lIns="50800" tIns="50800" rIns="50800" bIns="50800" rtlCol="0" anchor="ctr"/>
          <a:lstStyle/>
          <a:p>
            <a:pPr algn="ctr">
              <a:lnSpc>
                <a:spcPts val="2660"/>
              </a:lnSpc>
              <a:spcBef>
                <a:spcPct val="0"/>
              </a:spcBef>
            </a:p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2295" name="Group 12294"/>
          <p:cNvGrpSpPr>
            <a:grpSpLocks noGrp="1" noRot="1" noChangeAspect="1" noMove="1" noResize="1" noUngrp="1"/>
          </p:cNvGrpSpPr>
          <p:nvPr/>
        </p:nvGrpSpPr>
        <p:grpSpPr>
          <a:xfrm>
            <a:off x="-23604" y="0"/>
            <a:ext cx="18344944" cy="10284321"/>
            <a:chOff x="-15736" y="0"/>
            <a:chExt cx="12229962" cy="6856214"/>
          </a:xfrm>
        </p:grpSpPr>
        <p:pic>
          <p:nvPicPr>
            <p:cNvPr id="12296" name="Picture 1229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297" name="Rectangle 12296"/>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298" name="Picture 1229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2299" name="Picture 1229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2301" name="Straight Connector 12300"/>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2303" name="Rectangle 12302"/>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05" name="Group 12304"/>
          <p:cNvGrpSpPr>
            <a:grpSpLocks noGrp="1" noRot="1" noChangeAspect="1" noMove="1" noResize="1" noUngrp="1"/>
          </p:cNvGrpSpPr>
          <p:nvPr/>
        </p:nvGrpSpPr>
        <p:grpSpPr>
          <a:xfrm>
            <a:off x="-23604" y="0"/>
            <a:ext cx="18344944" cy="10284321"/>
            <a:chOff x="-15736" y="0"/>
            <a:chExt cx="12229962" cy="6856214"/>
          </a:xfrm>
        </p:grpSpPr>
        <p:pic>
          <p:nvPicPr>
            <p:cNvPr id="12306" name="Picture 1230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07" name="Rectangle 12306"/>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308" name="Picture 1230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2309" name="Picture 1230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16"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Distribution and launch</a:t>
            </a:r>
            <a:endParaRPr lang="en-US" sz="3600">
              <a:ln w="3175" cmpd="sng">
                <a:noFill/>
              </a:ln>
              <a:solidFill>
                <a:schemeClr val="tx1">
                  <a:lumMod val="85000"/>
                  <a:lumOff val="15000"/>
                </a:schemeClr>
              </a:solidFill>
              <a:latin typeface="+mj-lt"/>
              <a:ea typeface="+mj-ea"/>
              <a:cs typeface="+mj-cs"/>
            </a:endParaRPr>
          </a:p>
          <a:p>
            <a:pPr algn="ctr" defTabSz="457200">
              <a:spcBef>
                <a:spcPct val="0"/>
              </a:spcBef>
              <a:spcAft>
                <a:spcPts val="600"/>
              </a:spcAft>
            </a:pPr>
            <a:endParaRPr lang="en-US" sz="3600" b="1">
              <a:ln w="3175" cmpd="sng">
                <a:noFill/>
              </a:ln>
              <a:solidFill>
                <a:schemeClr val="tx1">
                  <a:lumMod val="85000"/>
                  <a:lumOff val="15000"/>
                </a:schemeClr>
              </a:solidFill>
              <a:latin typeface="+mj-lt"/>
              <a:ea typeface="+mj-ea"/>
              <a:cs typeface="+mj-cs"/>
            </a:endParaRPr>
          </a:p>
        </p:txBody>
      </p:sp>
      <p:cxnSp>
        <p:nvCxnSpPr>
          <p:cNvPr id="12311" name="Straight Connector 12310"/>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p:cNvSpPr/>
          <p:nvPr/>
        </p:nvSpPr>
        <p:spPr>
          <a:xfrm>
            <a:off x="1943101" y="3740661"/>
            <a:ext cx="5490086" cy="5073141"/>
          </a:xfrm>
          <a:prstGeom prst="rect">
            <a:avLst/>
          </a:prstGeom>
        </p:spPr>
        <p:txBody>
          <a:bodyPr vert="horz" lIns="91440" tIns="45720" rIns="91440" bIns="45720" rtlCol="0" anchor="t">
            <a:normAutofit/>
          </a:bodyPr>
          <a:lstStyle/>
          <a:p>
            <a:pPr marL="285750" indent="-285750" algn="ctr" defTabSz="457200">
              <a:lnSpc>
                <a:spcPct val="90000"/>
              </a:lnSpc>
              <a:spcBef>
                <a:spcPct val="20000"/>
              </a:spcBef>
              <a:spcAft>
                <a:spcPts val="600"/>
              </a:spcAft>
              <a:buClr>
                <a:schemeClr val="accent1"/>
              </a:buClr>
              <a:buSzPct val="115000"/>
              <a:buFont typeface="Arial" panose="020B0604020202020204"/>
              <a:buChar char="•"/>
            </a:pPr>
            <a:r>
              <a:rPr lang="en-US" b="1">
                <a:solidFill>
                  <a:schemeClr val="tx1">
                    <a:lumMod val="85000"/>
                    <a:lumOff val="15000"/>
                  </a:schemeClr>
                </a:solidFill>
              </a:rPr>
              <a:t>Distribution Network Establishment</a:t>
            </a:r>
            <a:endParaRPr lang="en-US" b="1">
              <a:solidFill>
                <a:schemeClr val="tx1">
                  <a:lumMod val="85000"/>
                  <a:lumOff val="15000"/>
                </a:schemeClr>
              </a:solidFill>
            </a:endParaRPr>
          </a:p>
          <a:p>
            <a:pPr algn="ctr" defTabSz="457200">
              <a:lnSpc>
                <a:spcPct val="90000"/>
              </a:lnSpc>
              <a:spcBef>
                <a:spcPct val="20000"/>
              </a:spcBef>
              <a:spcAft>
                <a:spcPts val="600"/>
              </a:spcAft>
              <a:buClr>
                <a:schemeClr val="accent1"/>
              </a:buClr>
              <a:buSzPct val="115000"/>
            </a:pPr>
            <a:r>
              <a:rPr lang="en-US">
                <a:solidFill>
                  <a:schemeClr val="tx1">
                    <a:lumMod val="85000"/>
                    <a:lumOff val="15000"/>
                  </a:schemeClr>
                </a:solidFill>
              </a:rPr>
              <a:t>A strong distribution network is essential for accessing the most significant market possible. The project aims to create a distribution network with broad regional and global reach. </a:t>
            </a:r>
            <a:endParaRPr lang="en-US">
              <a:solidFill>
                <a:schemeClr val="tx1">
                  <a:lumMod val="85000"/>
                  <a:lumOff val="15000"/>
                </a:schemeClr>
              </a:solidFill>
            </a:endParaRPr>
          </a:p>
          <a:p>
            <a:pPr algn="ctr" defTabSz="457200">
              <a:lnSpc>
                <a:spcPct val="90000"/>
              </a:lnSpc>
              <a:spcBef>
                <a:spcPct val="20000"/>
              </a:spcBef>
              <a:spcAft>
                <a:spcPts val="600"/>
              </a:spcAft>
              <a:buClr>
                <a:schemeClr val="accent1"/>
              </a:buClr>
              <a:buSzPct val="115000"/>
              <a:buFont typeface="Arial" panose="020B0604020202020204"/>
              <a:buChar char="•"/>
            </a:pPr>
            <a:endParaRPr lang="en-US">
              <a:solidFill>
                <a:schemeClr val="tx1">
                  <a:lumMod val="85000"/>
                  <a:lumOff val="15000"/>
                </a:schemeClr>
              </a:solidFill>
            </a:endParaRPr>
          </a:p>
          <a:p>
            <a:pPr marL="285750" indent="-285750" algn="ctr" defTabSz="457200">
              <a:lnSpc>
                <a:spcPct val="90000"/>
              </a:lnSpc>
              <a:spcBef>
                <a:spcPct val="20000"/>
              </a:spcBef>
              <a:spcAft>
                <a:spcPts val="600"/>
              </a:spcAft>
              <a:buClr>
                <a:schemeClr val="accent1"/>
              </a:buClr>
              <a:buSzPct val="115000"/>
              <a:buFont typeface="Arial" panose="020B0604020202020204"/>
              <a:buChar char="•"/>
            </a:pPr>
            <a:r>
              <a:rPr lang="en-US" b="1">
                <a:solidFill>
                  <a:schemeClr val="tx1">
                    <a:lumMod val="85000"/>
                    <a:lumOff val="15000"/>
                  </a:schemeClr>
                </a:solidFill>
              </a:rPr>
              <a:t>Market Launch Planning</a:t>
            </a:r>
            <a:endParaRPr lang="en-US" b="1">
              <a:solidFill>
                <a:schemeClr val="tx1">
                  <a:lumMod val="85000"/>
                  <a:lumOff val="15000"/>
                </a:schemeClr>
              </a:solidFill>
            </a:endParaRPr>
          </a:p>
          <a:p>
            <a:pPr algn="ctr" defTabSz="457200">
              <a:lnSpc>
                <a:spcPct val="90000"/>
              </a:lnSpc>
              <a:spcBef>
                <a:spcPct val="20000"/>
              </a:spcBef>
              <a:spcAft>
                <a:spcPts val="600"/>
              </a:spcAft>
              <a:buClr>
                <a:schemeClr val="accent1"/>
              </a:buClr>
              <a:buSzPct val="115000"/>
            </a:pPr>
            <a:r>
              <a:rPr lang="en-US">
                <a:solidFill>
                  <a:schemeClr val="tx1">
                    <a:lumMod val="85000"/>
                    <a:lumOff val="15000"/>
                  </a:schemeClr>
                </a:solidFill>
              </a:rPr>
              <a:t>The market launch is well thought out, with a comprehensive plan that considers variables including time, locations, and various promotional activities. </a:t>
            </a:r>
            <a:endParaRPr lang="en-US">
              <a:solidFill>
                <a:schemeClr val="tx1">
                  <a:lumMod val="85000"/>
                  <a:lumOff val="15000"/>
                </a:schemeClr>
              </a:solidFill>
            </a:endParaRPr>
          </a:p>
          <a:p>
            <a:pPr algn="ctr" defTabSz="457200">
              <a:lnSpc>
                <a:spcPct val="90000"/>
              </a:lnSpc>
              <a:spcBef>
                <a:spcPct val="20000"/>
              </a:spcBef>
              <a:spcAft>
                <a:spcPts val="600"/>
              </a:spcAft>
              <a:buClr>
                <a:schemeClr val="accent1"/>
              </a:buClr>
              <a:buSzPct val="115000"/>
              <a:buFont typeface="Arial" panose="020B0604020202020204"/>
              <a:buChar char="•"/>
            </a:pPr>
            <a:endParaRPr lang="en-US">
              <a:solidFill>
                <a:schemeClr val="tx1">
                  <a:lumMod val="85000"/>
                  <a:lumOff val="15000"/>
                </a:schemeClr>
              </a:solidFill>
            </a:endParaRPr>
          </a:p>
          <a:p>
            <a:pPr marL="285750" indent="-285750" algn="ctr" defTabSz="457200">
              <a:lnSpc>
                <a:spcPct val="90000"/>
              </a:lnSpc>
              <a:spcBef>
                <a:spcPct val="20000"/>
              </a:spcBef>
              <a:spcAft>
                <a:spcPts val="600"/>
              </a:spcAft>
              <a:buClr>
                <a:schemeClr val="accent1"/>
              </a:buClr>
              <a:buSzPct val="115000"/>
              <a:buFont typeface="Arial" panose="020B0604020202020204"/>
              <a:buChar char="•"/>
            </a:pPr>
            <a:r>
              <a:rPr lang="en-US" b="1">
                <a:solidFill>
                  <a:schemeClr val="tx1">
                    <a:lumMod val="85000"/>
                    <a:lumOff val="15000"/>
                  </a:schemeClr>
                </a:solidFill>
              </a:rPr>
              <a:t>Regulatory Approvals</a:t>
            </a:r>
            <a:endParaRPr lang="en-US" b="1">
              <a:solidFill>
                <a:schemeClr val="tx1">
                  <a:lumMod val="85000"/>
                  <a:lumOff val="15000"/>
                </a:schemeClr>
              </a:solidFill>
            </a:endParaRPr>
          </a:p>
          <a:p>
            <a:pPr algn="ctr" defTabSz="457200">
              <a:lnSpc>
                <a:spcPct val="90000"/>
              </a:lnSpc>
              <a:spcBef>
                <a:spcPct val="20000"/>
              </a:spcBef>
              <a:spcAft>
                <a:spcPts val="600"/>
              </a:spcAft>
              <a:buClr>
                <a:schemeClr val="accent1"/>
              </a:buClr>
              <a:buSzPct val="115000"/>
            </a:pPr>
            <a:r>
              <a:rPr lang="en-US">
                <a:solidFill>
                  <a:schemeClr val="tx1">
                    <a:lumMod val="85000"/>
                    <a:lumOff val="15000"/>
                  </a:schemeClr>
                </a:solidFill>
              </a:rPr>
              <a:t>The project's non-negotiable component is regulatory compliance. Maintaining strict adherence to all applicable laws and regulations and getting the required certifications is essential. </a:t>
            </a:r>
            <a:endParaRPr lang="en-US">
              <a:solidFill>
                <a:schemeClr val="tx1">
                  <a:lumMod val="85000"/>
                  <a:lumOff val="15000"/>
                </a:schemeClr>
              </a:solidFill>
            </a:endParaRPr>
          </a:p>
        </p:txBody>
      </p:sp>
      <p:pic>
        <p:nvPicPr>
          <p:cNvPr id="12290" name="Picture 2" descr="Sparkling Strawberry-Ginger Lemonade"/>
          <p:cNvPicPr>
            <a:picLocks noChangeAspect="1" noChangeArrowheads="1"/>
          </p:cNvPicPr>
          <p:nvPr/>
        </p:nvPicPr>
        <p:blipFill rotWithShape="1">
          <a:blip r:embed="rId4">
            <a:extLst>
              <a:ext uri="{28A0092B-C50C-407E-A947-70E740481C1C}">
                <a14:useLocalDpi xmlns:a14="http://schemas.microsoft.com/office/drawing/2010/main" val="0"/>
              </a:ext>
            </a:extLst>
          </a:blip>
          <a:srcRect l="8432" r="16965"/>
          <a:stretch>
            <a:fillRect/>
          </a:stretch>
        </p:blipFill>
        <p:spPr bwMode="auto">
          <a:xfrm>
            <a:off x="8128002" y="1473196"/>
            <a:ext cx="8204199" cy="7340603"/>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3319" name="Group 13318"/>
          <p:cNvGrpSpPr>
            <a:grpSpLocks noGrp="1" noRot="1" noChangeAspect="1" noMove="1" noResize="1" noUngrp="1"/>
          </p:cNvGrpSpPr>
          <p:nvPr/>
        </p:nvGrpSpPr>
        <p:grpSpPr>
          <a:xfrm>
            <a:off x="-23604" y="0"/>
            <a:ext cx="18344944" cy="10284321"/>
            <a:chOff x="-15736" y="0"/>
            <a:chExt cx="12229962" cy="6856214"/>
          </a:xfrm>
        </p:grpSpPr>
        <p:pic>
          <p:nvPicPr>
            <p:cNvPr id="13320" name="Picture 1331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321" name="Rectangle 1332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322" name="Picture 1332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3323" name="Picture 1332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3325" name="Straight Connector 13324"/>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3327" name="Rectangle 13326"/>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29" name="Group 13328"/>
          <p:cNvGrpSpPr>
            <a:grpSpLocks noGrp="1" noRot="1" noChangeAspect="1" noMove="1" noResize="1" noUngrp="1"/>
          </p:cNvGrpSpPr>
          <p:nvPr/>
        </p:nvGrpSpPr>
        <p:grpSpPr>
          <a:xfrm>
            <a:off x="-23604" y="0"/>
            <a:ext cx="18344944" cy="10284321"/>
            <a:chOff x="-15736" y="0"/>
            <a:chExt cx="12229962" cy="6856214"/>
          </a:xfrm>
        </p:grpSpPr>
        <p:pic>
          <p:nvPicPr>
            <p:cNvPr id="13330" name="Picture 133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331" name="Rectangle 1333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332" name="Picture 1333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3333" name="Picture 1333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4"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endParaRPr lang="en-US" sz="3600" b="1">
              <a:ln w="3175" cmpd="sng">
                <a:noFill/>
              </a:ln>
              <a:solidFill>
                <a:schemeClr val="tx1">
                  <a:lumMod val="85000"/>
                  <a:lumOff val="15000"/>
                </a:schemeClr>
              </a:solidFill>
              <a:latin typeface="+mj-lt"/>
              <a:ea typeface="+mj-ea"/>
              <a:cs typeface="+mj-cs"/>
            </a:endParaRPr>
          </a:p>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Project Success Criteria</a:t>
            </a:r>
            <a:endParaRPr lang="en-US" sz="3600">
              <a:ln w="3175" cmpd="sng">
                <a:noFill/>
              </a:ln>
              <a:solidFill>
                <a:schemeClr val="tx1">
                  <a:lumMod val="85000"/>
                  <a:lumOff val="15000"/>
                </a:schemeClr>
              </a:solidFill>
              <a:latin typeface="+mj-lt"/>
              <a:ea typeface="+mj-ea"/>
              <a:cs typeface="+mj-cs"/>
            </a:endParaRPr>
          </a:p>
        </p:txBody>
      </p:sp>
      <p:cxnSp>
        <p:nvCxnSpPr>
          <p:cNvPr id="13335" name="Straight Connector 13334"/>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1943101" y="3740661"/>
            <a:ext cx="5490086" cy="5073141"/>
          </a:xfrm>
          <a:prstGeom prst="rect">
            <a:avLst/>
          </a:prstGeom>
        </p:spPr>
        <p:txBody>
          <a:bodyPr vert="horz" lIns="91440" tIns="45720" rIns="91440" bIns="45720" rtlCol="0" anchor="t">
            <a:normAutofit/>
          </a:bodyPr>
          <a:lstStyle/>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pPr>
            <a:r>
              <a:rPr lang="en-US" sz="2400">
                <a:solidFill>
                  <a:schemeClr val="tx1">
                    <a:lumMod val="85000"/>
                    <a:lumOff val="15000"/>
                  </a:schemeClr>
                </a:solidFill>
              </a:rPr>
              <a:t>The "</a:t>
            </a:r>
            <a:r>
              <a:rPr lang="en-US" sz="2400" err="1">
                <a:solidFill>
                  <a:schemeClr val="tx1">
                    <a:lumMod val="85000"/>
                    <a:lumOff val="15000"/>
                  </a:schemeClr>
                </a:solidFill>
              </a:rPr>
              <a:t>NutriDrink</a:t>
            </a:r>
            <a:r>
              <a:rPr lang="en-US" sz="2400">
                <a:solidFill>
                  <a:schemeClr val="tx1">
                    <a:lumMod val="85000"/>
                    <a:lumOff val="15000"/>
                  </a:schemeClr>
                </a:solidFill>
              </a:rPr>
              <a:t>+" project's success is predicated on several critical criteria</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r>
              <a:rPr lang="en-US" sz="2400">
                <a:solidFill>
                  <a:schemeClr val="tx1">
                    <a:lumMod val="85000"/>
                    <a:lumOff val="15000"/>
                  </a:schemeClr>
                </a:solidFill>
              </a:rPr>
              <a:t>1. On-Time Delivery of High-Quality Product</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r>
              <a:rPr lang="en-US" sz="2400">
                <a:solidFill>
                  <a:schemeClr val="tx1">
                    <a:lumMod val="85000"/>
                    <a:lumOff val="15000"/>
                  </a:schemeClr>
                </a:solidFill>
              </a:rPr>
              <a:t>2. Meeting or Exceeding Sales Targets</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p:txBody>
      </p:sp>
      <p:pic>
        <p:nvPicPr>
          <p:cNvPr id="13314" name="Picture 2" descr="Vodka Cherry Limeade Recipe"/>
          <p:cNvPicPr>
            <a:picLocks noChangeAspect="1" noChangeArrowheads="1"/>
          </p:cNvPicPr>
          <p:nvPr/>
        </p:nvPicPr>
        <p:blipFill rotWithShape="1">
          <a:blip r:embed="rId4">
            <a:extLst>
              <a:ext uri="{28A0092B-C50C-407E-A947-70E740481C1C}">
                <a14:useLocalDpi xmlns:a14="http://schemas.microsoft.com/office/drawing/2010/main" val="0"/>
              </a:ext>
            </a:extLst>
          </a:blip>
          <a:srcRect l="26589" r="10544"/>
          <a:stretch>
            <a:fillRect/>
          </a:stretch>
        </p:blipFill>
        <p:spPr bwMode="auto">
          <a:xfrm>
            <a:off x="8128002" y="1473196"/>
            <a:ext cx="8204199" cy="7340603"/>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3319" name="Group 13318"/>
          <p:cNvGrpSpPr>
            <a:grpSpLocks noGrp="1" noRot="1" noChangeAspect="1" noMove="1" noResize="1" noUngrp="1"/>
          </p:cNvGrpSpPr>
          <p:nvPr/>
        </p:nvGrpSpPr>
        <p:grpSpPr>
          <a:xfrm>
            <a:off x="-23604" y="0"/>
            <a:ext cx="18344944" cy="10284321"/>
            <a:chOff x="-15736" y="0"/>
            <a:chExt cx="12229962" cy="6856214"/>
          </a:xfrm>
        </p:grpSpPr>
        <p:pic>
          <p:nvPicPr>
            <p:cNvPr id="13320" name="Picture 1331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321" name="Rectangle 1332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322" name="Picture 1332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3323" name="Picture 1332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3325" name="Straight Connector 13324"/>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3327" name="Rectangle 13326"/>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29" name="Group 13328"/>
          <p:cNvGrpSpPr>
            <a:grpSpLocks noGrp="1" noRot="1" noChangeAspect="1" noMove="1" noResize="1" noUngrp="1"/>
          </p:cNvGrpSpPr>
          <p:nvPr/>
        </p:nvGrpSpPr>
        <p:grpSpPr>
          <a:xfrm>
            <a:off x="-23604" y="0"/>
            <a:ext cx="18344944" cy="10284321"/>
            <a:chOff x="-15736" y="0"/>
            <a:chExt cx="12229962" cy="6856214"/>
          </a:xfrm>
        </p:grpSpPr>
        <p:pic>
          <p:nvPicPr>
            <p:cNvPr id="13330" name="Picture 133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331" name="Rectangle 13330"/>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332" name="Picture 13331"/>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3333" name="Picture 13332"/>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34"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Project Success Criteria</a:t>
            </a:r>
            <a:endParaRPr lang="en-US" sz="3600">
              <a:ln w="3175" cmpd="sng">
                <a:noFill/>
              </a:ln>
              <a:solidFill>
                <a:schemeClr val="tx1">
                  <a:lumMod val="85000"/>
                  <a:lumOff val="15000"/>
                </a:schemeClr>
              </a:solidFill>
              <a:latin typeface="+mj-lt"/>
              <a:ea typeface="+mj-ea"/>
              <a:cs typeface="+mj-cs"/>
            </a:endParaRPr>
          </a:p>
        </p:txBody>
      </p:sp>
      <p:cxnSp>
        <p:nvCxnSpPr>
          <p:cNvPr id="13335" name="Straight Connector 13334"/>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35" name="Rectangle 34"/>
          <p:cNvSpPr/>
          <p:nvPr/>
        </p:nvSpPr>
        <p:spPr>
          <a:xfrm>
            <a:off x="1943101" y="3740661"/>
            <a:ext cx="5490086" cy="5073141"/>
          </a:xfrm>
          <a:prstGeom prst="rect">
            <a:avLst/>
          </a:prstGeom>
        </p:spPr>
        <p:txBody>
          <a:bodyPr vert="horz" lIns="91440" tIns="45720" rIns="91440" bIns="45720" rtlCol="0" anchor="t">
            <a:normAutofit/>
          </a:bodyPr>
          <a:lstStyle/>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pPr>
            <a:r>
              <a:rPr lang="en-US" sz="2400">
                <a:solidFill>
                  <a:schemeClr val="tx1">
                    <a:lumMod val="85000"/>
                    <a:lumOff val="15000"/>
                  </a:schemeClr>
                </a:solidFill>
              </a:rPr>
              <a:t>The "</a:t>
            </a:r>
            <a:r>
              <a:rPr lang="en-US" sz="2400" err="1">
                <a:solidFill>
                  <a:schemeClr val="tx1">
                    <a:lumMod val="85000"/>
                    <a:lumOff val="15000"/>
                  </a:schemeClr>
                </a:solidFill>
              </a:rPr>
              <a:t>NutriDrink</a:t>
            </a:r>
            <a:r>
              <a:rPr lang="en-US" sz="2400">
                <a:solidFill>
                  <a:schemeClr val="tx1">
                    <a:lumMod val="85000"/>
                    <a:lumOff val="15000"/>
                  </a:schemeClr>
                </a:solidFill>
              </a:rPr>
              <a:t>+" project's success is predicated on several critical criteria</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r>
              <a:rPr lang="en-US" sz="2400">
                <a:solidFill>
                  <a:schemeClr val="tx1">
                    <a:lumMod val="85000"/>
                    <a:lumOff val="15000"/>
                  </a:schemeClr>
                </a:solidFill>
              </a:rPr>
              <a:t>3. Achieving Regulatory Compliance and Certifications</a:t>
            </a:r>
            <a:endParaRPr lang="en-US" sz="2400">
              <a:solidFill>
                <a:schemeClr val="tx1">
                  <a:lumMod val="85000"/>
                  <a:lumOff val="15000"/>
                </a:schemeClr>
              </a:solidFill>
            </a:endParaRPr>
          </a:p>
          <a:p>
            <a:pPr algn="ctr" defTabSz="457200">
              <a:spcBef>
                <a:spcPct val="20000"/>
              </a:spcBef>
              <a:spcAft>
                <a:spcPts val="600"/>
              </a:spcAft>
              <a:buClr>
                <a:schemeClr val="accent1"/>
              </a:buClr>
              <a:buSzPct val="115000"/>
              <a:buFont typeface="Arial" panose="020B0604020202020204"/>
              <a:buChar char="•"/>
            </a:pPr>
            <a:r>
              <a:rPr lang="en-US" sz="2400">
                <a:solidFill>
                  <a:schemeClr val="tx1">
                    <a:lumMod val="85000"/>
                    <a:lumOff val="15000"/>
                  </a:schemeClr>
                </a:solidFill>
              </a:rPr>
              <a:t>4. Gaining Market Share</a:t>
            </a:r>
            <a:endParaRPr lang="en-US" sz="2400">
              <a:solidFill>
                <a:schemeClr val="tx1">
                  <a:lumMod val="85000"/>
                  <a:lumOff val="15000"/>
                </a:schemeClr>
              </a:solidFill>
            </a:endParaRPr>
          </a:p>
        </p:txBody>
      </p:sp>
      <p:pic>
        <p:nvPicPr>
          <p:cNvPr id="13314" name="Picture 2" descr="Vodka Cherry Limeade Recipe"/>
          <p:cNvPicPr>
            <a:picLocks noChangeAspect="1" noChangeArrowheads="1"/>
          </p:cNvPicPr>
          <p:nvPr/>
        </p:nvPicPr>
        <p:blipFill rotWithShape="1">
          <a:blip r:embed="rId4">
            <a:extLst>
              <a:ext uri="{28A0092B-C50C-407E-A947-70E740481C1C}">
                <a14:useLocalDpi xmlns:a14="http://schemas.microsoft.com/office/drawing/2010/main" val="0"/>
              </a:ext>
            </a:extLst>
          </a:blip>
          <a:srcRect l="26589" r="10544"/>
          <a:stretch>
            <a:fillRect/>
          </a:stretch>
        </p:blipFill>
        <p:spPr bwMode="auto">
          <a:xfrm>
            <a:off x="8128002" y="1473196"/>
            <a:ext cx="8204199" cy="7340603"/>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0" name="Group 12"/>
          <p:cNvGrpSpPr>
            <a:grpSpLocks noGrp="1" noRot="1" noChangeAspect="1" noMove="1" noResize="1" noUngrp="1"/>
          </p:cNvGrpSpPr>
          <p:nvPr/>
        </p:nvGrpSpPr>
        <p:grpSpPr>
          <a:xfrm>
            <a:off x="-25401" y="0"/>
            <a:ext cx="18346741" cy="10284321"/>
            <a:chOff x="-16934" y="0"/>
            <a:chExt cx="12231160" cy="6856214"/>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17" name="Picture 1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cxnSp>
        <p:nvCxnSpPr>
          <p:cNvPr id="19" name="Straight Connector 18"/>
          <p:cNvCxnSpPr>
            <a:cxnSpLocks noGrp="1" noRot="1" noChangeAspect="1" noMove="1" noResize="1" noEditPoints="1" noAdjustHandles="1" noChangeArrowheads="1" noChangeShapeType="1"/>
          </p:cNvCxnSpPr>
          <p:nvPr/>
        </p:nvCxnSpPr>
        <p:spPr>
          <a:xfrm>
            <a:off x="4038598" y="5283196"/>
            <a:ext cx="10223502" cy="0"/>
          </a:xfrm>
          <a:prstGeom prst="line">
            <a:avLst/>
          </a:prstGeom>
        </p:spPr>
        <p:style>
          <a:lnRef idx="2">
            <a:schemeClr val="accent1"/>
          </a:lnRef>
          <a:fillRef idx="0">
            <a:schemeClr val="accent1"/>
          </a:fillRef>
          <a:effectRef idx="1">
            <a:schemeClr val="accent1"/>
          </a:effectRef>
          <a:fontRef idx="minor">
            <a:schemeClr val="tx1"/>
          </a:fontRef>
        </p:style>
      </p:cxnSp>
      <p:sp>
        <p:nvSpPr>
          <p:cNvPr id="21" name="Rectangle 20"/>
          <p:cNvSpPr>
            <a:spLocks noGrp="1" noRot="1" noChangeAspect="1" noMove="1" noResize="1" noEditPoints="1" noAdjustHandles="1" noChangeArrowheads="1" noChangeShapeType="1" noTextEdit="1"/>
          </p:cNvSpPr>
          <p:nvPr/>
        </p:nvSpPr>
        <p:spPr>
          <a:xfrm>
            <a:off x="0" y="0"/>
            <a:ext cx="18288000" cy="10287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23" name="Group 22"/>
          <p:cNvGrpSpPr>
            <a:grpSpLocks noGrp="1" noRot="1" noChangeAspect="1" noMove="1" noResize="1" noUngrp="1"/>
          </p:cNvGrpSpPr>
          <p:nvPr/>
        </p:nvGrpSpPr>
        <p:grpSpPr>
          <a:xfrm>
            <a:off x="0" y="2679"/>
            <a:ext cx="18344944" cy="10284321"/>
            <a:chOff x="-15736" y="0"/>
            <a:chExt cx="12229962" cy="6856214"/>
          </a:xfrm>
        </p:grpSpPr>
        <p:pic>
          <p:nvPicPr>
            <p:cNvPr id="11" name="Picture 2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25"/>
            <p:cNvPicPr>
              <a:picLocks noChangeAspect="1"/>
            </p:cNvPicPr>
            <p:nvPr/>
          </p:nvPicPr>
          <p:blipFill rotWithShape="1">
            <a:blip r:embed="rId5">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27" name="Picture 26"/>
            <p:cNvPicPr>
              <a:picLocks noChangeAspect="1"/>
            </p:cNvPicPr>
            <p:nvPr/>
          </p:nvPicPr>
          <p:blipFill rotWithShape="1">
            <a:blip r:embed="rId5">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8" name="TextBox 5"/>
          <p:cNvSpPr txBox="1"/>
          <p:nvPr/>
        </p:nvSpPr>
        <p:spPr>
          <a:xfrm>
            <a:off x="1496292" y="1473198"/>
            <a:ext cx="6141025" cy="4235820"/>
          </a:xfrm>
          <a:prstGeom prst="rect">
            <a:avLst/>
          </a:prstGeom>
        </p:spPr>
        <p:txBody>
          <a:bodyPr vert="horz" lIns="91440" tIns="45720" rIns="91440" bIns="45720" rtlCol="0" anchor="b">
            <a:normAutofit/>
          </a:bodyPr>
          <a:lstStyle/>
          <a:p>
            <a:pPr algn="ctr" defTabSz="457200">
              <a:spcBef>
                <a:spcPct val="0"/>
              </a:spcBef>
              <a:spcAft>
                <a:spcPts val="600"/>
              </a:spcAft>
            </a:pPr>
            <a:endParaRPr lang="en-US" sz="7200" b="1">
              <a:ln w="3175" cmpd="sng">
                <a:noFill/>
              </a:ln>
              <a:solidFill>
                <a:srgbClr val="262626"/>
              </a:solidFill>
              <a:latin typeface="+mj-lt"/>
              <a:ea typeface="+mj-ea"/>
              <a:cs typeface="+mj-cs"/>
            </a:endParaRPr>
          </a:p>
          <a:p>
            <a:pPr algn="ctr" defTabSz="457200">
              <a:spcBef>
                <a:spcPct val="0"/>
              </a:spcBef>
              <a:spcAft>
                <a:spcPts val="600"/>
              </a:spcAft>
            </a:pPr>
            <a:endParaRPr lang="en-US" sz="7200" b="1">
              <a:ln w="3175" cmpd="sng">
                <a:noFill/>
              </a:ln>
              <a:solidFill>
                <a:srgbClr val="262626"/>
              </a:solidFill>
              <a:latin typeface="+mj-lt"/>
              <a:ea typeface="+mj-ea"/>
              <a:cs typeface="+mj-cs"/>
            </a:endParaRPr>
          </a:p>
          <a:p>
            <a:pPr algn="ctr" defTabSz="457200">
              <a:spcBef>
                <a:spcPct val="0"/>
              </a:spcBef>
              <a:spcAft>
                <a:spcPts val="600"/>
              </a:spcAft>
            </a:pPr>
            <a:r>
              <a:rPr lang="en-US" sz="4800" b="1">
                <a:ln w="3175" cmpd="sng">
                  <a:noFill/>
                </a:ln>
                <a:solidFill>
                  <a:srgbClr val="262626"/>
                </a:solidFill>
                <a:latin typeface="Arial Nova" panose="020B0504020202020204"/>
                <a:ea typeface="+mj-ea"/>
                <a:cs typeface="+mj-cs"/>
              </a:rPr>
              <a:t>Quarter Chart</a:t>
            </a:r>
            <a:endParaRPr lang="en-US" sz="4800">
              <a:ln w="3175" cmpd="sng">
                <a:noFill/>
              </a:ln>
              <a:solidFill>
                <a:srgbClr val="262626"/>
              </a:solidFill>
              <a:latin typeface="Arial Nova" panose="020B0504020202020204"/>
              <a:ea typeface="+mj-ea"/>
              <a:cs typeface="+mj-cs"/>
            </a:endParaRPr>
          </a:p>
          <a:p>
            <a:pPr algn="ctr" defTabSz="457200">
              <a:spcBef>
                <a:spcPct val="0"/>
              </a:spcBef>
              <a:spcAft>
                <a:spcPts val="600"/>
              </a:spcAft>
            </a:pPr>
            <a:endParaRPr lang="en-US" sz="7200" b="1">
              <a:ln w="3175" cmpd="sng">
                <a:noFill/>
              </a:ln>
              <a:solidFill>
                <a:srgbClr val="262626"/>
              </a:solidFill>
              <a:latin typeface="+mj-lt"/>
              <a:ea typeface="+mj-ea"/>
              <a:cs typeface="+mj-cs"/>
            </a:endParaRPr>
          </a:p>
        </p:txBody>
      </p:sp>
      <p:graphicFrame>
        <p:nvGraphicFramePr>
          <p:cNvPr id="7" name="Table 6"/>
          <p:cNvGraphicFramePr>
            <a:graphicFrameLocks noGrp="1"/>
          </p:cNvGraphicFramePr>
          <p:nvPr/>
        </p:nvGraphicFramePr>
        <p:xfrm>
          <a:off x="9034078" y="1473196"/>
          <a:ext cx="6392048" cy="7340606"/>
        </p:xfrm>
        <a:graphic>
          <a:graphicData uri="http://schemas.openxmlformats.org/drawingml/2006/table">
            <a:tbl>
              <a:tblPr firstRow="1" firstCol="1" bandRow="1">
                <a:tableStyleId>{3B4B98B0-60AC-42C2-AFA5-B58CD77FA1E5}</a:tableStyleId>
              </a:tblPr>
              <a:tblGrid>
                <a:gridCol w="1619921"/>
                <a:gridCol w="1605680"/>
                <a:gridCol w="1576103"/>
                <a:gridCol w="1590344"/>
              </a:tblGrid>
              <a:tr h="1613314">
                <a:tc>
                  <a:txBody>
                    <a:bodyPr/>
                    <a:lstStyle/>
                    <a:p>
                      <a:pPr marL="0" marR="0" algn="ctr">
                        <a:lnSpc>
                          <a:spcPct val="150000"/>
                        </a:lnSpc>
                        <a:spcBef>
                          <a:spcPts val="0"/>
                        </a:spcBef>
                        <a:spcAft>
                          <a:spcPts val="0"/>
                        </a:spcAft>
                      </a:pPr>
                      <a:r>
                        <a:rPr lang="en-US" sz="2400" b="1">
                          <a:effectLst/>
                        </a:rPr>
                        <a:t>Objective</a:t>
                      </a:r>
                      <a:endParaRPr lang="en-US" sz="2100" b="1">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ctr">
                        <a:lnSpc>
                          <a:spcPct val="150000"/>
                        </a:lnSpc>
                        <a:spcBef>
                          <a:spcPts val="0"/>
                        </a:spcBef>
                        <a:spcAft>
                          <a:spcPts val="0"/>
                        </a:spcAft>
                      </a:pPr>
                      <a:r>
                        <a:rPr lang="en-US" sz="2400" b="1">
                          <a:effectLst/>
                        </a:rPr>
                        <a:t>Key Result Indicator</a:t>
                      </a:r>
                      <a:endParaRPr lang="en-US" sz="2100" b="1">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ctr">
                        <a:lnSpc>
                          <a:spcPct val="150000"/>
                        </a:lnSpc>
                        <a:spcBef>
                          <a:spcPts val="0"/>
                        </a:spcBef>
                        <a:spcAft>
                          <a:spcPts val="0"/>
                        </a:spcAft>
                      </a:pPr>
                      <a:r>
                        <a:rPr lang="en-US" sz="2400" b="1">
                          <a:effectLst/>
                        </a:rPr>
                        <a:t>Target</a:t>
                      </a:r>
                      <a:endParaRPr lang="en-US" sz="2100" b="1">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ctr">
                        <a:lnSpc>
                          <a:spcPct val="150000"/>
                        </a:lnSpc>
                        <a:spcBef>
                          <a:spcPts val="0"/>
                        </a:spcBef>
                        <a:spcAft>
                          <a:spcPts val="0"/>
                        </a:spcAft>
                      </a:pPr>
                      <a:r>
                        <a:rPr lang="en-US" sz="2400" b="1">
                          <a:effectLst/>
                        </a:rPr>
                        <a:t>Current Status</a:t>
                      </a:r>
                      <a:endParaRPr lang="en-US" sz="2100" b="1">
                        <a:effectLst/>
                        <a:latin typeface="+mn-lt"/>
                        <a:ea typeface="Calibri" panose="020F0502020204030204" pitchFamily="34" charset="0"/>
                        <a:cs typeface="Times New Roman" panose="02020603050405020304" pitchFamily="18" charset="0"/>
                      </a:endParaRPr>
                    </a:p>
                  </a:txBody>
                  <a:tcPr marL="46332" marR="46332" marT="0" marB="0"/>
                </a:tc>
              </a:tr>
              <a:tr h="1431823">
                <a:tc>
                  <a:txBody>
                    <a:bodyPr/>
                    <a:lstStyle/>
                    <a:p>
                      <a:pPr marL="0" marR="0" algn="l">
                        <a:lnSpc>
                          <a:spcPct val="150000"/>
                        </a:lnSpc>
                        <a:spcBef>
                          <a:spcPts val="0"/>
                        </a:spcBef>
                        <a:spcAft>
                          <a:spcPts val="0"/>
                        </a:spcAft>
                      </a:pPr>
                      <a:r>
                        <a:rPr lang="en-US" sz="2100">
                          <a:effectLst/>
                        </a:rPr>
                        <a:t>Market Share</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Achieve 15% Market Share</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15%</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0% (Not Started)</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r>
              <a:tr h="1431823">
                <a:tc>
                  <a:txBody>
                    <a:bodyPr/>
                    <a:lstStyle/>
                    <a:p>
                      <a:pPr marL="0" marR="0" algn="l">
                        <a:lnSpc>
                          <a:spcPct val="150000"/>
                        </a:lnSpc>
                        <a:spcBef>
                          <a:spcPts val="0"/>
                        </a:spcBef>
                        <a:spcAft>
                          <a:spcPts val="0"/>
                        </a:spcAft>
                      </a:pPr>
                      <a:r>
                        <a:rPr lang="en-US" sz="2100">
                          <a:effectLst/>
                        </a:rPr>
                        <a:t>Customer Satisfaction</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85% Positive Feedback</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85%</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0% (Not Started)</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r>
              <a:tr h="1431823">
                <a:tc>
                  <a:txBody>
                    <a:bodyPr/>
                    <a:lstStyle/>
                    <a:p>
                      <a:pPr marL="0" marR="0" algn="l">
                        <a:lnSpc>
                          <a:spcPct val="150000"/>
                        </a:lnSpc>
                        <a:spcBef>
                          <a:spcPts val="0"/>
                        </a:spcBef>
                        <a:spcAft>
                          <a:spcPts val="0"/>
                        </a:spcAft>
                      </a:pPr>
                      <a:r>
                        <a:rPr lang="en-US" sz="2100">
                          <a:effectLst/>
                        </a:rPr>
                        <a:t>Sales Revenue</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Achieve 25% Above Target</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£2,000,000</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Not Started</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r>
              <a:tr h="1431823">
                <a:tc>
                  <a:txBody>
                    <a:bodyPr/>
                    <a:lstStyle/>
                    <a:p>
                      <a:pPr marL="0" marR="0" algn="l">
                        <a:lnSpc>
                          <a:spcPct val="150000"/>
                        </a:lnSpc>
                        <a:spcBef>
                          <a:spcPts val="0"/>
                        </a:spcBef>
                        <a:spcAft>
                          <a:spcPts val="0"/>
                        </a:spcAft>
                      </a:pPr>
                      <a:r>
                        <a:rPr lang="en-US" sz="2100">
                          <a:effectLst/>
                        </a:rPr>
                        <a:t>Marketing ROI</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Achieve ROI Above 4:1</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4:1</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c>
                  <a:txBody>
                    <a:bodyPr/>
                    <a:lstStyle/>
                    <a:p>
                      <a:pPr marL="0" marR="0" algn="l">
                        <a:lnSpc>
                          <a:spcPct val="150000"/>
                        </a:lnSpc>
                        <a:spcBef>
                          <a:spcPts val="0"/>
                        </a:spcBef>
                        <a:spcAft>
                          <a:spcPts val="0"/>
                        </a:spcAft>
                      </a:pPr>
                      <a:r>
                        <a:rPr lang="en-US" sz="2100">
                          <a:effectLst/>
                        </a:rPr>
                        <a:t>Not Started</a:t>
                      </a:r>
                      <a:endParaRPr lang="en-US" sz="1900">
                        <a:effectLst/>
                        <a:latin typeface="+mn-lt"/>
                        <a:ea typeface="Calibri" panose="020F0502020204030204" pitchFamily="34" charset="0"/>
                        <a:cs typeface="Times New Roman" panose="02020603050405020304" pitchFamily="18" charset="0"/>
                      </a:endParaRPr>
                    </a:p>
                  </a:txBody>
                  <a:tcPr marL="46332" marR="46332" marT="0" marB="0"/>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56" name="Group 55"/>
          <p:cNvGrpSpPr>
            <a:grpSpLocks noGrp="1" noRot="1" noChangeAspect="1" noMove="1" noResize="1" noUngrp="1"/>
          </p:cNvGrpSpPr>
          <p:nvPr/>
        </p:nvGrpSpPr>
        <p:grpSpPr>
          <a:xfrm>
            <a:off x="-25401" y="0"/>
            <a:ext cx="18346741" cy="10284321"/>
            <a:chOff x="-16934" y="0"/>
            <a:chExt cx="12231160" cy="6856214"/>
          </a:xfrm>
        </p:grpSpPr>
        <p:pic>
          <p:nvPicPr>
            <p:cNvPr id="57" name="Picture 5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8" name="Rectangle 57"/>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9" name="Picture 58"/>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60" name="Picture 59"/>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cxnSp>
        <p:nvCxnSpPr>
          <p:cNvPr id="62" name="Straight Connector 61"/>
          <p:cNvCxnSpPr>
            <a:cxnSpLocks noGrp="1" noRot="1" noChangeAspect="1" noMove="1" noResize="1" noEditPoints="1" noAdjustHandles="1" noChangeArrowheads="1" noChangeShapeType="1"/>
          </p:cNvCxnSpPr>
          <p:nvPr/>
        </p:nvCxnSpPr>
        <p:spPr>
          <a:xfrm>
            <a:off x="4038598" y="5283196"/>
            <a:ext cx="10223502" cy="0"/>
          </a:xfrm>
          <a:prstGeom prst="line">
            <a:avLst/>
          </a:prstGeom>
        </p:spPr>
        <p:style>
          <a:lnRef idx="2">
            <a:schemeClr val="accent1"/>
          </a:lnRef>
          <a:fillRef idx="0">
            <a:schemeClr val="accent1"/>
          </a:fillRef>
          <a:effectRef idx="1">
            <a:schemeClr val="accent1"/>
          </a:effectRef>
          <a:fontRef idx="minor">
            <a:schemeClr val="tx1"/>
          </a:fontRef>
        </p:style>
      </p:cxnSp>
      <p:sp>
        <p:nvSpPr>
          <p:cNvPr id="64" name="Rectangle 63"/>
          <p:cNvSpPr>
            <a:spLocks noGrp="1" noRot="1" noChangeAspect="1" noMove="1" noResize="1" noEditPoints="1" noAdjustHandles="1" noChangeArrowheads="1" noChangeShapeType="1" noTextEdit="1"/>
          </p:cNvSpPr>
          <p:nvPr/>
        </p:nvSpPr>
        <p:spPr>
          <a:xfrm>
            <a:off x="0" y="0"/>
            <a:ext cx="18288000" cy="10287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66" name="Group 65"/>
          <p:cNvGrpSpPr>
            <a:grpSpLocks noGrp="1" noRot="1" noChangeAspect="1" noMove="1" noResize="1" noUngrp="1"/>
          </p:cNvGrpSpPr>
          <p:nvPr/>
        </p:nvGrpSpPr>
        <p:grpSpPr>
          <a:xfrm>
            <a:off x="0" y="2679"/>
            <a:ext cx="18344944" cy="10284321"/>
            <a:chOff x="-15736" y="0"/>
            <a:chExt cx="12229962" cy="6856214"/>
          </a:xfrm>
        </p:grpSpPr>
        <p:pic>
          <p:nvPicPr>
            <p:cNvPr id="67" name="Picture 6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8" name="Rectangle 67"/>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9" name="Picture 68"/>
            <p:cNvPicPr>
              <a:picLocks noChangeAspect="1"/>
            </p:cNvPicPr>
            <p:nvPr/>
          </p:nvPicPr>
          <p:blipFill rotWithShape="1">
            <a:blip r:embed="rId5">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70" name="Picture 69"/>
            <p:cNvPicPr>
              <a:picLocks noChangeAspect="1"/>
            </p:cNvPicPr>
            <p:nvPr/>
          </p:nvPicPr>
          <p:blipFill rotWithShape="1">
            <a:blip r:embed="rId5">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8" name="TextBox 5"/>
          <p:cNvSpPr txBox="1"/>
          <p:nvPr/>
        </p:nvSpPr>
        <p:spPr>
          <a:xfrm>
            <a:off x="1496292" y="1473198"/>
            <a:ext cx="6141025" cy="4235820"/>
          </a:xfrm>
          <a:prstGeom prst="rect">
            <a:avLst/>
          </a:prstGeom>
        </p:spPr>
        <p:txBody>
          <a:bodyPr vert="horz" lIns="91440" tIns="45720" rIns="91440" bIns="45720" rtlCol="0" anchor="b">
            <a:normAutofit/>
          </a:bodyPr>
          <a:lstStyle/>
          <a:p>
            <a:pPr algn="ctr" defTabSz="457200">
              <a:spcBef>
                <a:spcPct val="0"/>
              </a:spcBef>
              <a:spcAft>
                <a:spcPts val="600"/>
              </a:spcAft>
            </a:pPr>
            <a:r>
              <a:rPr lang="en-US" sz="7200" b="1">
                <a:ln w="3175" cmpd="sng">
                  <a:noFill/>
                </a:ln>
                <a:solidFill>
                  <a:srgbClr val="262626"/>
                </a:solidFill>
                <a:latin typeface="+mj-lt"/>
                <a:ea typeface="+mj-ea"/>
                <a:cs typeface="+mj-cs"/>
              </a:rPr>
              <a:t>Project Timeline</a:t>
            </a:r>
            <a:endParaRPr lang="en-US" sz="7200" b="1">
              <a:ln w="3175" cmpd="sng">
                <a:noFill/>
              </a:ln>
              <a:solidFill>
                <a:srgbClr val="262626"/>
              </a:solidFill>
              <a:latin typeface="+mj-lt"/>
              <a:ea typeface="+mj-ea"/>
              <a:cs typeface="+mj-cs"/>
            </a:endParaRPr>
          </a:p>
        </p:txBody>
      </p:sp>
      <p:graphicFrame>
        <p:nvGraphicFramePr>
          <p:cNvPr id="2" name="Table 1"/>
          <p:cNvGraphicFramePr>
            <a:graphicFrameLocks noGrp="1"/>
          </p:cNvGraphicFramePr>
          <p:nvPr/>
        </p:nvGraphicFramePr>
        <p:xfrm>
          <a:off x="7079941" y="1586883"/>
          <a:ext cx="10085284" cy="7624150"/>
        </p:xfrm>
        <a:graphic>
          <a:graphicData uri="http://schemas.openxmlformats.org/drawingml/2006/table">
            <a:tbl>
              <a:tblPr firstRow="1" firstCol="1" bandRow="1">
                <a:tableStyleId>{69012ECD-51FC-41F1-AA8D-1B2483CD663E}</a:tableStyleId>
              </a:tblPr>
              <a:tblGrid>
                <a:gridCol w="912202"/>
                <a:gridCol w="1444759"/>
                <a:gridCol w="1801354"/>
                <a:gridCol w="1360671"/>
                <a:gridCol w="1292155"/>
                <a:gridCol w="1701695"/>
                <a:gridCol w="1572448"/>
              </a:tblGrid>
              <a:tr h="323056">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Months</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solidFill>
                      <a:schemeClr val="accent1">
                        <a:lumMod val="20000"/>
                        <a:lumOff val="80000"/>
                      </a:schemeClr>
                    </a:solidFill>
                  </a:tcPr>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1</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2-3</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4-6</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7-8</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9-10</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c>
                  <a:txBody>
                    <a:bodyPr/>
                    <a:lstStyle/>
                    <a:p>
                      <a:pPr marL="0" marR="0" algn="ctr">
                        <a:lnSpc>
                          <a:spcPct val="107000"/>
                        </a:lnSpc>
                        <a:spcBef>
                          <a:spcPts val="0"/>
                        </a:spcBef>
                        <a:spcAft>
                          <a:spcPts val="0"/>
                        </a:spcAft>
                      </a:pPr>
                      <a:r>
                        <a:rPr lang="en-US" sz="1800" b="0" cap="none" spc="0">
                          <a:solidFill>
                            <a:schemeClr val="tx1"/>
                          </a:solidFill>
                          <a:effectLst/>
                          <a:latin typeface="Arial Nova" panose="020B0504020202020204"/>
                        </a:rPr>
                        <a:t>Month 11-12</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nchor="b"/>
                </a:tc>
              </a:tr>
              <a:tr h="1227618">
                <a:tc>
                  <a:txBody>
                    <a:bodyPr/>
                    <a:lstStyle/>
                    <a:p>
                      <a:pPr marL="0" marR="0">
                        <a:lnSpc>
                          <a:spcPct val="107000"/>
                        </a:lnSpc>
                        <a:spcBef>
                          <a:spcPts val="0"/>
                        </a:spcBef>
                        <a:spcAft>
                          <a:spcPts val="0"/>
                        </a:spcAft>
                      </a:pPr>
                      <a:r>
                        <a:rPr lang="en-US" sz="1800" b="0" cap="none" spc="0">
                          <a:solidFill>
                            <a:schemeClr val="tx1"/>
                          </a:solidFill>
                          <a:effectLst/>
                          <a:latin typeface="Arial Nova" panose="020B0504020202020204"/>
                        </a:rPr>
                        <a:t>Tasks</a:t>
                      </a:r>
                      <a:endParaRPr lang="en-US" sz="1800" b="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solidFill>
                      <a:schemeClr val="accent1">
                        <a:lumMod val="20000"/>
                        <a:lumOff val="80000"/>
                      </a:schemeClr>
                    </a:solidFill>
                  </a:tcPr>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Define project scope and objectives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Conduct comprehensive market research</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Recipe formulation and refinement</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Establish the production facility</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Develop the brand identity</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Establish the distribution network</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r>
              <a:tr h="1518369">
                <a:tc>
                  <a:txBody>
                    <a:bodyPr/>
                    <a:lstStyle/>
                    <a:p>
                      <a:endParaRPr lang="en-US" sz="1800" b="0" cap="none" spc="0">
                        <a:solidFill>
                          <a:schemeClr val="tx1"/>
                        </a:solidFill>
                        <a:effectLst/>
                        <a:latin typeface="Arial Nova" panose="020B0504020202020204"/>
                        <a:cs typeface="Times New Roman" panose="02020603050405020304"/>
                      </a:endParaRPr>
                    </a:p>
                  </a:txBody>
                  <a:tcPr marL="19383" marR="19383" marT="0" marB="38767">
                    <a:solidFill>
                      <a:schemeClr val="accent1">
                        <a:lumMod val="20000"/>
                        <a:lumOff val="80000"/>
                      </a:schemeClr>
                    </a:solidFill>
                  </a:tcPr>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Appoint project manager</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Analyze consumer preferences and trends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Develop product prototypes and testing</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Set up equipment and ensure operational efficiency</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Create a comprehensive marketing strategy</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Obtain necessary regulatory approvals and certifications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r>
              <a:tr h="1518369">
                <a:tc>
                  <a:txBody>
                    <a:bodyPr/>
                    <a:lstStyle/>
                    <a:p>
                      <a:endParaRPr lang="en-US" sz="1800" b="0" cap="none" spc="0">
                        <a:solidFill>
                          <a:schemeClr val="tx1"/>
                        </a:solidFill>
                        <a:effectLst/>
                        <a:latin typeface="Arial Nova" panose="020B0504020202020204"/>
                        <a:cs typeface="Times New Roman" panose="02020603050405020304"/>
                      </a:endParaRPr>
                    </a:p>
                  </a:txBody>
                  <a:tcPr marL="19383" marR="19383" marT="0" marB="38767">
                    <a:solidFill>
                      <a:schemeClr val="accent1">
                        <a:lumMod val="20000"/>
                        <a:lumOff val="80000"/>
                      </a:schemeClr>
                    </a:solidFill>
                  </a:tcPr>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Initial team meetings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Perform competitor analysis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Design packaging</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Implement hygiene and safety protocols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Design promotional materials and marketing collateral</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Plan the market launch, including timing and locations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r>
              <a:tr h="1518369">
                <a:tc>
                  <a:txBody>
                    <a:bodyPr/>
                    <a:lstStyle/>
                    <a:p>
                      <a:endParaRPr lang="en-US" sz="1800" b="0" cap="none" spc="0">
                        <a:solidFill>
                          <a:schemeClr val="tx1"/>
                        </a:solidFill>
                        <a:effectLst/>
                        <a:latin typeface="Arial Nova" panose="020B0504020202020204"/>
                        <a:cs typeface="Times New Roman" panose="02020603050405020304"/>
                      </a:endParaRPr>
                    </a:p>
                  </a:txBody>
                  <a:tcPr marL="19383" marR="19383" marT="0" marB="38767">
                    <a:solidFill>
                      <a:schemeClr val="accent1">
                        <a:lumMod val="20000"/>
                        <a:lumOff val="80000"/>
                      </a:schemeClr>
                    </a:solidFill>
                  </a:tcPr>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Identify key stakeholders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Regulatory research</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Implement quality control procedures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Train production staff</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Plan and execute online and offline marketing campaigns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Initiate the distribution of "</a:t>
                      </a:r>
                      <a:r>
                        <a:rPr lang="en-US" sz="1800" cap="none" spc="0" err="1">
                          <a:solidFill>
                            <a:schemeClr val="tx1"/>
                          </a:solidFill>
                          <a:effectLst/>
                          <a:latin typeface="Arial Nova" panose="020B0504020202020204"/>
                        </a:rPr>
                        <a:t>NutriDrink</a:t>
                      </a:r>
                      <a:r>
                        <a:rPr lang="en-US" sz="1800" cap="none" spc="0">
                          <a:solidFill>
                            <a:schemeClr val="tx1"/>
                          </a:solidFill>
                          <a:effectLst/>
                          <a:latin typeface="Arial Nova" panose="020B0504020202020204"/>
                        </a:rPr>
                        <a:t>+"</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r>
              <a:tr h="1518369">
                <a:tc>
                  <a:txBody>
                    <a:bodyPr/>
                    <a:lstStyle/>
                    <a:p>
                      <a:endParaRPr lang="en-US" sz="1800" b="0" cap="none" spc="0">
                        <a:solidFill>
                          <a:schemeClr val="tx1"/>
                        </a:solidFill>
                        <a:effectLst/>
                        <a:latin typeface="Arial Nova" panose="020B0504020202020204"/>
                        <a:cs typeface="Times New Roman" panose="02020603050405020304"/>
                      </a:endParaRPr>
                    </a:p>
                  </a:txBody>
                  <a:tcPr marL="19383" marR="19383" marT="0" marB="38767">
                    <a:solidFill>
                      <a:schemeClr val="accent1">
                        <a:lumMod val="20000"/>
                        <a:lumOff val="80000"/>
                      </a:schemeClr>
                    </a:solidFill>
                  </a:tcPr>
                </a:tc>
                <a:tc>
                  <a:txBody>
                    <a:bodyPr/>
                    <a:lstStyle/>
                    <a:p>
                      <a:endParaRPr lang="en-US" sz="1800" cap="none" spc="0">
                        <a:solidFill>
                          <a:schemeClr val="tx1"/>
                        </a:solidFill>
                        <a:effectLst/>
                        <a:latin typeface="Arial Nova" panose="020B0504020202020204"/>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Market segmentation and surveys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Source ingredients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endParaRPr lang="en-US" sz="1800" cap="none" spc="0">
                        <a:solidFill>
                          <a:schemeClr val="tx1"/>
                        </a:solidFill>
                        <a:effectLst/>
                        <a:latin typeface="Arial Nova" panose="020B0504020202020204"/>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c>
                  <a:txBody>
                    <a:bodyPr/>
                    <a:lstStyle/>
                    <a:p>
                      <a:pPr marL="0" marR="0">
                        <a:lnSpc>
                          <a:spcPct val="107000"/>
                        </a:lnSpc>
                        <a:spcBef>
                          <a:spcPts val="0"/>
                        </a:spcBef>
                        <a:spcAft>
                          <a:spcPts val="0"/>
                        </a:spcAft>
                      </a:pPr>
                      <a:r>
                        <a:rPr lang="en-US" sz="1800" cap="none" spc="0">
                          <a:solidFill>
                            <a:schemeClr val="tx1"/>
                          </a:solidFill>
                          <a:effectLst/>
                          <a:latin typeface="Arial Nova" panose="020B0504020202020204"/>
                        </a:rPr>
                        <a:t>- Monitor progress and make necessary adjustments</a:t>
                      </a:r>
                      <a:endParaRPr lang="en-US" sz="1800" cap="none" spc="0">
                        <a:solidFill>
                          <a:schemeClr val="tx1"/>
                        </a:solidFill>
                        <a:effectLst/>
                        <a:latin typeface="Arial Nova" panose="020B0504020202020204"/>
                        <a:ea typeface="Calibri" panose="020F0502020204030204" pitchFamily="34" charset="0"/>
                        <a:cs typeface="Times New Roman" panose="02020603050405020304"/>
                      </a:endParaRPr>
                    </a:p>
                  </a:txBody>
                  <a:tcPr marL="19383" marR="19383" marT="0" marB="38767"/>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4382" name="Group 14363"/>
          <p:cNvGrpSpPr>
            <a:grpSpLocks noGrp="1" noRot="1" noChangeAspect="1" noMove="1" noResize="1" noUngrp="1"/>
          </p:cNvGrpSpPr>
          <p:nvPr/>
        </p:nvGrpSpPr>
        <p:grpSpPr>
          <a:xfrm>
            <a:off x="-23604" y="0"/>
            <a:ext cx="18344944" cy="10284321"/>
            <a:chOff x="-15736" y="0"/>
            <a:chExt cx="12229962" cy="6856214"/>
          </a:xfrm>
        </p:grpSpPr>
        <p:pic>
          <p:nvPicPr>
            <p:cNvPr id="14365" name="Picture 143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366" name="Rectangle 14365"/>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367" name="Picture 1436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4368" name="Picture 1436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4383" name="Straight Connector 14369"/>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4384" name="Rectangle 14371"/>
          <p:cNvSpPr>
            <a:spLocks noGrp="1" noRot="1" noChangeAspect="1" noMove="1" noResize="1" noEditPoints="1" noAdjustHandles="1" noChangeArrowheads="1" noChangeShapeType="1" noTextEdit="1"/>
          </p:cNvSpPr>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85" name="Group 14373"/>
          <p:cNvGrpSpPr>
            <a:grpSpLocks noGrp="1" noRot="1" noChangeAspect="1" noMove="1" noResize="1" noUngrp="1"/>
          </p:cNvGrpSpPr>
          <p:nvPr/>
        </p:nvGrpSpPr>
        <p:grpSpPr>
          <a:xfrm>
            <a:off x="-23604" y="0"/>
            <a:ext cx="18344944" cy="10284321"/>
            <a:chOff x="-15736" y="0"/>
            <a:chExt cx="12229962" cy="6856214"/>
          </a:xfrm>
        </p:grpSpPr>
        <p:pic>
          <p:nvPicPr>
            <p:cNvPr id="14375" name="Picture 1437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376" name="Rectangle 14375"/>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377" name="Picture 14376"/>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4378" name="Picture 14377"/>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16" name="TextBox 5"/>
          <p:cNvSpPr txBox="1"/>
          <p:nvPr/>
        </p:nvSpPr>
        <p:spPr>
          <a:xfrm>
            <a:off x="1943103" y="1473198"/>
            <a:ext cx="5490084" cy="1988059"/>
          </a:xfrm>
          <a:prstGeom prst="rect">
            <a:avLst/>
          </a:prstGeom>
        </p:spPr>
        <p:txBody>
          <a:bodyPr vert="horz" lIns="91440" tIns="45720" rIns="91440" bIns="45720" rtlCol="0" anchor="b">
            <a:normAutofit/>
          </a:bodyPr>
          <a:lstStyle/>
          <a:p>
            <a:pPr algn="ctr" defTabSz="457200">
              <a:spcBef>
                <a:spcPct val="0"/>
              </a:spcBef>
              <a:spcAft>
                <a:spcPts val="600"/>
              </a:spcAft>
            </a:pPr>
            <a:r>
              <a:rPr lang="en-US" sz="3600" b="1">
                <a:ln w="3175" cmpd="sng">
                  <a:noFill/>
                </a:ln>
                <a:solidFill>
                  <a:schemeClr val="tx1">
                    <a:lumMod val="85000"/>
                    <a:lumOff val="15000"/>
                  </a:schemeClr>
                </a:solidFill>
                <a:latin typeface="+mj-lt"/>
                <a:ea typeface="+mj-ea"/>
                <a:cs typeface="+mj-cs"/>
              </a:rPr>
              <a:t>Meeting Student’s Need </a:t>
            </a:r>
            <a:endParaRPr lang="en-US" sz="3600" b="1">
              <a:ln w="3175" cmpd="sng">
                <a:noFill/>
              </a:ln>
              <a:solidFill>
                <a:schemeClr val="tx1">
                  <a:lumMod val="85000"/>
                  <a:lumOff val="15000"/>
                </a:schemeClr>
              </a:solidFill>
              <a:latin typeface="+mj-lt"/>
              <a:ea typeface="+mj-ea"/>
              <a:cs typeface="+mj-cs"/>
            </a:endParaRPr>
          </a:p>
        </p:txBody>
      </p:sp>
      <p:cxnSp>
        <p:nvCxnSpPr>
          <p:cNvPr id="14386" name="Straight Connector 14379"/>
          <p:cNvCxnSpPr>
            <a:cxnSpLocks noGrp="1" noRot="1" noChangeAspect="1" noMove="1" noResize="1" noEditPoints="1" noAdjustHandles="1" noChangeArrowheads="1" noChangeShapeType="1"/>
          </p:cNvCxnSpPr>
          <p:nvPr/>
        </p:nvCxnSpPr>
        <p:spPr>
          <a:xfrm>
            <a:off x="1943101" y="3600958"/>
            <a:ext cx="5490086"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Rectangle 1"/>
          <p:cNvSpPr/>
          <p:nvPr/>
        </p:nvSpPr>
        <p:spPr>
          <a:xfrm>
            <a:off x="1943101" y="3740661"/>
            <a:ext cx="5490086" cy="5073141"/>
          </a:xfrm>
          <a:prstGeom prst="rect">
            <a:avLst/>
          </a:prstGeom>
        </p:spPr>
        <p:txBody>
          <a:bodyPr vert="horz" lIns="91440" tIns="45720" rIns="91440" bIns="45720" rtlCol="0" anchor="ctr">
            <a:normAutofit/>
          </a:bodyPr>
          <a:lstStyle/>
          <a:p>
            <a:pPr algn="ctr" defTabSz="457200">
              <a:spcBef>
                <a:spcPct val="20000"/>
              </a:spcBef>
              <a:spcAft>
                <a:spcPts val="600"/>
              </a:spcAft>
              <a:buClr>
                <a:schemeClr val="accent1"/>
              </a:buClr>
              <a:buSzPct val="115000"/>
            </a:pPr>
            <a:r>
              <a:rPr lang="en-US" sz="2400">
                <a:solidFill>
                  <a:schemeClr val="tx1">
                    <a:lumMod val="85000"/>
                    <a:lumOff val="15000"/>
                  </a:schemeClr>
                </a:solidFill>
              </a:rPr>
              <a:t>With a functional, inexpensive, and nutrient-rich beverage that effortlessly doubles as a meal replacement and a nutritious snack, "</a:t>
            </a:r>
            <a:r>
              <a:rPr lang="en-US" sz="2400" err="1">
                <a:solidFill>
                  <a:schemeClr val="tx1">
                    <a:lumMod val="85000"/>
                    <a:lumOff val="15000"/>
                  </a:schemeClr>
                </a:solidFill>
              </a:rPr>
              <a:t>NutriDrink</a:t>
            </a:r>
            <a:r>
              <a:rPr lang="en-US" sz="2400">
                <a:solidFill>
                  <a:schemeClr val="tx1">
                    <a:lumMod val="85000"/>
                    <a:lumOff val="15000"/>
                  </a:schemeClr>
                </a:solidFill>
              </a:rPr>
              <a:t>+" is expertly created to satisfy the specific needs of students. </a:t>
            </a:r>
            <a:endParaRPr lang="ru-RU"/>
          </a:p>
        </p:txBody>
      </p:sp>
      <p:pic>
        <p:nvPicPr>
          <p:cNvPr id="14338" name="Picture 2" descr="14,487 Girl Drinking Red Juice Images, Stock Photos, 3D objects, &amp; Vectors  | Shutterstock"/>
          <p:cNvPicPr>
            <a:picLocks noChangeAspect="1" noChangeArrowheads="1"/>
          </p:cNvPicPr>
          <p:nvPr/>
        </p:nvPicPr>
        <p:blipFill rotWithShape="1">
          <a:blip r:embed="rId4">
            <a:extLst>
              <a:ext uri="{28A0092B-C50C-407E-A947-70E740481C1C}">
                <a14:useLocalDpi xmlns:a14="http://schemas.microsoft.com/office/drawing/2010/main" val="0"/>
              </a:ext>
            </a:extLst>
          </a:blip>
          <a:srcRect l="10008" r="9750" b="-2"/>
          <a:stretch>
            <a:fillRect/>
          </a:stretch>
        </p:blipFill>
        <p:spPr bwMode="auto">
          <a:xfrm>
            <a:off x="8128002" y="1473196"/>
            <a:ext cx="8204199" cy="7529253"/>
          </a:xfrm>
          <a:prstGeom prst="rect">
            <a:avLst/>
          </a:prstGeom>
          <a:noFill/>
          <a:ln w="57150" cmpd="thickThin">
            <a:solidFill>
              <a:schemeClr val="tx1">
                <a:lumMod val="50000"/>
                <a:lumOff val="50000"/>
              </a:schemeClr>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67" name="Group 15366"/>
          <p:cNvGrpSpPr>
            <a:grpSpLocks noGrp="1" noRot="1" noChangeAspect="1" noMove="1" noResize="1" noUngrp="1"/>
          </p:cNvGrpSpPr>
          <p:nvPr/>
        </p:nvGrpSpPr>
        <p:grpSpPr>
          <a:xfrm>
            <a:off x="-23604" y="0"/>
            <a:ext cx="18344944" cy="10284321"/>
            <a:chOff x="-15736" y="0"/>
            <a:chExt cx="12229962" cy="6856214"/>
          </a:xfrm>
        </p:grpSpPr>
        <p:pic>
          <p:nvPicPr>
            <p:cNvPr id="15368" name="Picture 1536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369" name="Rectangle 1536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370" name="Picture 15369"/>
            <p:cNvPicPr>
              <a:picLocks noChangeAspect="1"/>
            </p:cNvPicPr>
            <p:nvPr/>
          </p:nvPicPr>
          <p:blipFill rotWithShape="1">
            <a:blip r:embed="rId2">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5371" name="Picture 15370"/>
            <p:cNvPicPr>
              <a:picLocks noChangeAspect="1"/>
            </p:cNvPicPr>
            <p:nvPr/>
          </p:nvPicPr>
          <p:blipFill rotWithShape="1">
            <a:blip r:embed="rId2">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5373" name="Straight Connector 15372"/>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5375" name="Rectangle 15374"/>
          <p:cNvSpPr>
            <a:spLocks noGrp="1" noRot="1" noChangeAspect="1" noMove="1" noResize="1" noEditPoints="1" noAdjustHandles="1" noChangeArrowheads="1" noChangeShapeType="1" noTextEdit="1"/>
          </p:cNvSpPr>
          <p:nvPr/>
        </p:nvSpPr>
        <p:spPr>
          <a:xfrm>
            <a:off x="0" y="3"/>
            <a:ext cx="18283428" cy="10287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5377" name="Rectangle 15376"/>
          <p:cNvSpPr>
            <a:spLocks noGrp="1" noRot="1" noChangeAspect="1" noMove="1" noResize="1" noEditPoints="1" noAdjustHandles="1" noChangeArrowheads="1" noChangeShapeType="1" noTextEdit="1"/>
          </p:cNvSpPr>
          <p:nvPr/>
        </p:nvSpPr>
        <p:spPr>
          <a:xfrm>
            <a:off x="729207" y="744135"/>
            <a:ext cx="5734822" cy="882494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9" name="Rectangle 15378"/>
          <p:cNvSpPr>
            <a:spLocks noGrp="1" noRot="1" noChangeAspect="1" noMove="1" noResize="1" noEditPoints="1" noAdjustHandles="1" noChangeArrowheads="1" noChangeShapeType="1" noTextEdit="1"/>
          </p:cNvSpPr>
          <p:nvPr/>
        </p:nvSpPr>
        <p:spPr>
          <a:xfrm>
            <a:off x="912018" y="914403"/>
            <a:ext cx="5328009" cy="84582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16" name="TextBox 5"/>
          <p:cNvSpPr txBox="1"/>
          <p:nvPr/>
        </p:nvSpPr>
        <p:spPr>
          <a:xfrm>
            <a:off x="1393710" y="1459149"/>
            <a:ext cx="4253196" cy="1882302"/>
          </a:xfrm>
          <a:prstGeom prst="rect">
            <a:avLst/>
          </a:prstGeom>
        </p:spPr>
        <p:txBody>
          <a:bodyPr vert="horz" lIns="91440" tIns="45720" rIns="91440" bIns="45720" rtlCol="0" anchor="b">
            <a:normAutofit/>
          </a:bodyPr>
          <a:lstStyle/>
          <a:p>
            <a:pPr algn="ctr" defTabSz="457200">
              <a:spcBef>
                <a:spcPct val="0"/>
              </a:spcBef>
              <a:spcAft>
                <a:spcPts val="600"/>
              </a:spcAft>
            </a:pPr>
            <a:r>
              <a:rPr lang="en-US" sz="4200" b="1">
                <a:ln w="3175" cmpd="sng">
                  <a:noFill/>
                </a:ln>
                <a:solidFill>
                  <a:srgbClr val="262626"/>
                </a:solidFill>
                <a:latin typeface="+mj-lt"/>
                <a:ea typeface="+mj-ea"/>
                <a:cs typeface="+mj-cs"/>
              </a:rPr>
              <a:t>Conclusion</a:t>
            </a:r>
            <a:endParaRPr lang="en-US" sz="4200" b="1">
              <a:ln w="3175" cmpd="sng">
                <a:noFill/>
              </a:ln>
              <a:solidFill>
                <a:srgbClr val="262626"/>
              </a:solidFill>
              <a:latin typeface="+mj-lt"/>
              <a:ea typeface="+mj-ea"/>
              <a:cs typeface="+mj-cs"/>
            </a:endParaRPr>
          </a:p>
        </p:txBody>
      </p:sp>
      <p:sp>
        <p:nvSpPr>
          <p:cNvPr id="2" name="Rectangle 1"/>
          <p:cNvSpPr/>
          <p:nvPr/>
        </p:nvSpPr>
        <p:spPr>
          <a:xfrm>
            <a:off x="1393711" y="3645706"/>
            <a:ext cx="4253196" cy="5328059"/>
          </a:xfrm>
          <a:prstGeom prst="rect">
            <a:avLst/>
          </a:prstGeom>
        </p:spPr>
        <p:txBody>
          <a:bodyPr vert="horz" lIns="91440" tIns="45720" rIns="91440" bIns="45720" rtlCol="0" anchor="t">
            <a:normAutofit/>
          </a:bodyPr>
          <a:lstStyle/>
          <a:p>
            <a:pPr defTabSz="457200">
              <a:spcBef>
                <a:spcPct val="20000"/>
              </a:spcBef>
              <a:spcAft>
                <a:spcPts val="600"/>
              </a:spcAft>
              <a:buClr>
                <a:schemeClr val="accent1"/>
              </a:buClr>
              <a:buSzPct val="115000"/>
              <a:buFont typeface="Arial" panose="020B0604020202020204"/>
              <a:buChar char="•"/>
            </a:pPr>
            <a:r>
              <a:rPr lang="en-US" sz="2700">
                <a:solidFill>
                  <a:srgbClr val="262626"/>
                </a:solidFill>
              </a:rPr>
              <a:t>By providing a product that meets and surpasses consumer expectations, the "NutriDrink+" initiative offers a compelling chance to transform the nutritious beverage business completely.</a:t>
            </a:r>
            <a:endParaRPr lang="en-US" sz="2700">
              <a:solidFill>
                <a:srgbClr val="262626"/>
              </a:solidFill>
            </a:endParaRPr>
          </a:p>
        </p:txBody>
      </p:sp>
      <p:sp useBgFill="1">
        <p:nvSpPr>
          <p:cNvPr id="15381" name="Rectangle 15380"/>
          <p:cNvSpPr>
            <a:spLocks noGrp="1" noRot="1" noChangeAspect="1" noMove="1" noResize="1" noEditPoints="1" noAdjustHandles="1" noChangeArrowheads="1" noChangeShapeType="1" noTextEdit="1"/>
          </p:cNvSpPr>
          <p:nvPr/>
        </p:nvSpPr>
        <p:spPr>
          <a:xfrm>
            <a:off x="7193236" y="0"/>
            <a:ext cx="11094764" cy="102870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96,885 Cheers Juice Images, Stock Photos, 3D objects, &amp; Vectors |  Shutterstock"/>
          <p:cNvPicPr>
            <a:picLocks noChangeAspect="1" noChangeArrowheads="1"/>
          </p:cNvPicPr>
          <p:nvPr/>
        </p:nvPicPr>
        <p:blipFill rotWithShape="1">
          <a:blip r:embed="rId4">
            <a:extLst>
              <a:ext uri="{28A0092B-C50C-407E-A947-70E740481C1C}">
                <a14:useLocalDpi xmlns:a14="http://schemas.microsoft.com/office/drawing/2010/main" val="0"/>
              </a:ext>
            </a:extLst>
          </a:blip>
          <a:srcRect l="19547" r="16230" b="6544"/>
          <a:stretch>
            <a:fillRect/>
          </a:stretch>
        </p:blipFill>
        <p:spPr bwMode="auto">
          <a:xfrm>
            <a:off x="9055487" y="914403"/>
            <a:ext cx="7343816" cy="83816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grpSp>
        <p:nvGrpSpPr>
          <p:cNvPr id="12" name="Group 11"/>
          <p:cNvGrpSpPr>
            <a:grpSpLocks noGrp="1" noRot="1" noChangeAspect="1" noMove="1" noResize="1" noUngrp="1"/>
          </p:cNvGrpSpPr>
          <p:nvPr/>
        </p:nvGrpSpPr>
        <p:grpSpPr>
          <a:xfrm>
            <a:off x="-23604" y="0"/>
            <a:ext cx="18344944" cy="10284321"/>
            <a:chOff x="-15736" y="0"/>
            <a:chExt cx="12229962" cy="6856214"/>
          </a:xfrm>
        </p:grpSpPr>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6" name="Picture 15"/>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cxnSp>
        <p:nvCxnSpPr>
          <p:cNvPr id="18" name="Straight Connector 17"/>
          <p:cNvCxnSpPr>
            <a:cxnSpLocks noGrp="1" noRot="1" noChangeAspect="1" noMove="1" noResize="1" noEditPoints="1" noAdjustHandles="1" noChangeArrowheads="1" noChangeShapeType="1"/>
          </p:cNvCxnSpPr>
          <p:nvPr/>
        </p:nvCxnSpPr>
        <p:spPr>
          <a:xfrm>
            <a:off x="2094253"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p:cNvSpPr>
            <a:spLocks noGrp="1" noRot="1" noChangeAspect="1" noMove="1" noResize="1" noEditPoints="1" noAdjustHandles="1" noChangeArrowheads="1" noChangeShapeType="1" noTextEdit="1"/>
          </p:cNvSpPr>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p:cNvSpPr>
            <a:spLocks noGrp="1" noRot="1" noChangeAspect="1" noMove="1" noResize="1" noEditPoints="1" noAdjustHandles="1" noChangeArrowheads="1" noChangeShapeType="1" noTextEdit="1"/>
          </p:cNvSpPr>
          <p:nvPr/>
        </p:nvSpPr>
        <p:spPr>
          <a:xfrm>
            <a:off x="726946" y="726948"/>
            <a:ext cx="16834106" cy="2219452"/>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206631" y="1194561"/>
            <a:ext cx="15874737" cy="1320040"/>
          </a:xfrm>
          <a:prstGeom prst="rect">
            <a:avLst/>
          </a:prstGeom>
          <a:solidFill>
            <a:schemeClr val="accent1"/>
          </a:solidFill>
        </p:spPr>
        <p:txBody>
          <a:bodyPr vert="horz" lIns="91440" tIns="45720" rIns="91440" bIns="45720" rtlCol="0" anchor="ctr">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References</a:t>
            </a:r>
            <a:endParaRPr lang="en-US" sz="4400" b="1">
              <a:ln w="3175" cmpd="sng">
                <a:noFill/>
              </a:ln>
              <a:solidFill>
                <a:srgbClr val="FFFFFF"/>
              </a:solidFill>
              <a:latin typeface="+mj-lt"/>
              <a:ea typeface="+mj-ea"/>
              <a:cs typeface="+mj-cs"/>
            </a:endParaRPr>
          </a:p>
        </p:txBody>
      </p:sp>
      <p:sp>
        <p:nvSpPr>
          <p:cNvPr id="24" name="Rectangle 23"/>
          <p:cNvSpPr>
            <a:spLocks noGrp="1" noRot="1" noChangeAspect="1" noMove="1" noResize="1" noEditPoints="1" noAdjustHandles="1" noChangeArrowheads="1" noChangeShapeType="1" noTextEdit="1"/>
          </p:cNvSpPr>
          <p:nvPr/>
        </p:nvSpPr>
        <p:spPr>
          <a:xfrm>
            <a:off x="976120" y="972565"/>
            <a:ext cx="16335756" cy="1728216"/>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6" name="Rectangle 25"/>
          <p:cNvSpPr>
            <a:spLocks noGrp="1" noRot="1" noChangeAspect="1" noMove="1" noResize="1" noEditPoints="1" noAdjustHandles="1" noChangeArrowheads="1" noChangeShapeType="1" noTextEdit="1"/>
          </p:cNvSpPr>
          <p:nvPr/>
        </p:nvSpPr>
        <p:spPr>
          <a:xfrm>
            <a:off x="0" y="3429000"/>
            <a:ext cx="18288000"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943101" y="3629860"/>
            <a:ext cx="14401794" cy="6937282"/>
          </a:xfrm>
          <a:prstGeom prst="rect">
            <a:avLst/>
          </a:prstGeom>
        </p:spPr>
        <p:txBody>
          <a:bodyPr vert="horz" lIns="91440" tIns="45720" rIns="91440" bIns="45720" rtlCol="0" anchor="t">
            <a:noAutofit/>
          </a:bodyPr>
          <a:lstStyle/>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Geethalakshmi, V. and Chandrasekar, V., 2018. Advanced statistical methods and computational techniques for fisheries research and management.</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Ravishankar, C.N., 2020. CIFT: Its contribution to Indian fishery. ICAR-Central Institute of Fisheries Technology.</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Yount-André, C., 2021. Moral Orders of Multinationals: Registers of Value in Corporate Food Production. </a:t>
            </a:r>
            <a:r>
              <a:rPr lang="en-US" i="1">
                <a:solidFill>
                  <a:schemeClr val="tx1">
                    <a:lumMod val="85000"/>
                    <a:lumOff val="15000"/>
                  </a:schemeClr>
                </a:solidFill>
              </a:rPr>
              <a:t>Signs and Society</a:t>
            </a:r>
            <a:r>
              <a:rPr lang="en-US">
                <a:solidFill>
                  <a:schemeClr val="tx1">
                    <a:lumMod val="85000"/>
                    <a:lumOff val="15000"/>
                  </a:schemeClr>
                </a:solidFill>
              </a:rPr>
              <a:t>, </a:t>
            </a:r>
            <a:r>
              <a:rPr lang="en-US" i="1">
                <a:solidFill>
                  <a:schemeClr val="tx1">
                    <a:lumMod val="85000"/>
                    <a:lumOff val="15000"/>
                  </a:schemeClr>
                </a:solidFill>
              </a:rPr>
              <a:t>9</a:t>
            </a:r>
            <a:r>
              <a:rPr lang="en-US">
                <a:solidFill>
                  <a:schemeClr val="tx1">
                    <a:lumMod val="85000"/>
                    <a:lumOff val="15000"/>
                  </a:schemeClr>
                </a:solidFill>
              </a:rPr>
              <a:t>(1), pp.89-117.</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Suresh, A., Sajeev, M.V. and </a:t>
            </a:r>
            <a:r>
              <a:rPr lang="en-US" err="1">
                <a:solidFill>
                  <a:schemeClr val="tx1">
                    <a:lumMod val="85000"/>
                    <a:lumOff val="15000"/>
                  </a:schemeClr>
                </a:solidFill>
              </a:rPr>
              <a:t>Rejula</a:t>
            </a:r>
            <a:r>
              <a:rPr lang="en-US">
                <a:solidFill>
                  <a:schemeClr val="tx1">
                    <a:lumMod val="85000"/>
                    <a:lumOff val="15000"/>
                  </a:schemeClr>
                </a:solidFill>
              </a:rPr>
              <a:t>, K., 2018. Extension management techniques for up-scaling technology dissemination in fisheries.</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err="1">
                <a:solidFill>
                  <a:schemeClr val="tx1">
                    <a:lumMod val="85000"/>
                    <a:lumOff val="15000"/>
                  </a:schemeClr>
                </a:solidFill>
              </a:rPr>
              <a:t>Mahmudiono</a:t>
            </a:r>
            <a:r>
              <a:rPr lang="en-US">
                <a:solidFill>
                  <a:schemeClr val="tx1">
                    <a:lumMod val="85000"/>
                    <a:lumOff val="15000"/>
                  </a:schemeClr>
                </a:solidFill>
              </a:rPr>
              <a:t>, T., </a:t>
            </a:r>
            <a:r>
              <a:rPr lang="en-US" err="1">
                <a:solidFill>
                  <a:schemeClr val="tx1">
                    <a:lumMod val="85000"/>
                    <a:lumOff val="15000"/>
                  </a:schemeClr>
                </a:solidFill>
              </a:rPr>
              <a:t>Rachmah</a:t>
            </a:r>
            <a:r>
              <a:rPr lang="en-US">
                <a:solidFill>
                  <a:schemeClr val="tx1">
                    <a:lumMod val="85000"/>
                    <a:lumOff val="15000"/>
                  </a:schemeClr>
                </a:solidFill>
              </a:rPr>
              <a:t>, Q., </a:t>
            </a:r>
            <a:r>
              <a:rPr lang="en-US" err="1">
                <a:solidFill>
                  <a:schemeClr val="tx1">
                    <a:lumMod val="85000"/>
                    <a:lumOff val="15000"/>
                  </a:schemeClr>
                </a:solidFill>
              </a:rPr>
              <a:t>Indriani</a:t>
            </a:r>
            <a:r>
              <a:rPr lang="en-US">
                <a:solidFill>
                  <a:schemeClr val="tx1">
                    <a:lumMod val="85000"/>
                    <a:lumOff val="15000"/>
                  </a:schemeClr>
                </a:solidFill>
              </a:rPr>
              <a:t>, D., </a:t>
            </a:r>
            <a:r>
              <a:rPr lang="en-US" err="1">
                <a:solidFill>
                  <a:schemeClr val="tx1">
                    <a:lumMod val="85000"/>
                    <a:lumOff val="15000"/>
                  </a:schemeClr>
                </a:solidFill>
              </a:rPr>
              <a:t>Permatasari</a:t>
            </a:r>
            <a:r>
              <a:rPr lang="en-US">
                <a:solidFill>
                  <a:schemeClr val="tx1">
                    <a:lumMod val="85000"/>
                    <a:lumOff val="15000"/>
                  </a:schemeClr>
                </a:solidFill>
              </a:rPr>
              <a:t>, E.A., Hera, N.A. and Chen, H.L., 2022. Food and beverage consumption habits through the perception of health belief model (grab food or go food) in </a:t>
            </a:r>
            <a:r>
              <a:rPr lang="en-US" err="1">
                <a:solidFill>
                  <a:schemeClr val="tx1">
                    <a:lumMod val="85000"/>
                    <a:lumOff val="15000"/>
                  </a:schemeClr>
                </a:solidFill>
              </a:rPr>
              <a:t>surabaya</a:t>
            </a:r>
            <a:r>
              <a:rPr lang="en-US">
                <a:solidFill>
                  <a:schemeClr val="tx1">
                    <a:lumMod val="85000"/>
                    <a:lumOff val="15000"/>
                  </a:schemeClr>
                </a:solidFill>
              </a:rPr>
              <a:t> and </a:t>
            </a:r>
            <a:r>
              <a:rPr lang="en-US" err="1">
                <a:solidFill>
                  <a:schemeClr val="tx1">
                    <a:lumMod val="85000"/>
                    <a:lumOff val="15000"/>
                  </a:schemeClr>
                </a:solidFill>
              </a:rPr>
              <a:t>pasuruan</a:t>
            </a:r>
            <a:r>
              <a:rPr lang="en-US">
                <a:solidFill>
                  <a:schemeClr val="tx1">
                    <a:lumMod val="85000"/>
                    <a:lumOff val="15000"/>
                  </a:schemeClr>
                </a:solidFill>
              </a:rPr>
              <a:t>. </a:t>
            </a:r>
            <a:r>
              <a:rPr lang="en-US" i="1">
                <a:solidFill>
                  <a:schemeClr val="tx1">
                    <a:lumMod val="85000"/>
                    <a:lumOff val="15000"/>
                  </a:schemeClr>
                </a:solidFill>
              </a:rPr>
              <a:t>Nutrients</a:t>
            </a:r>
            <a:r>
              <a:rPr lang="en-US">
                <a:solidFill>
                  <a:schemeClr val="tx1">
                    <a:lumMod val="85000"/>
                    <a:lumOff val="15000"/>
                  </a:schemeClr>
                </a:solidFill>
              </a:rPr>
              <a:t>, </a:t>
            </a:r>
            <a:r>
              <a:rPr lang="en-US" i="1">
                <a:solidFill>
                  <a:schemeClr val="tx1">
                    <a:lumMod val="85000"/>
                    <a:lumOff val="15000"/>
                  </a:schemeClr>
                </a:solidFill>
              </a:rPr>
              <a:t>14</a:t>
            </a:r>
            <a:r>
              <a:rPr lang="en-US">
                <a:solidFill>
                  <a:schemeClr val="tx1">
                    <a:lumMod val="85000"/>
                    <a:lumOff val="15000"/>
                  </a:schemeClr>
                </a:solidFill>
              </a:rPr>
              <a:t>(21), p.4482.</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Popkin, B.M. and Ng, S.W., 2022. The nutrition transition to a stage of high obesity and noncommunicable disease prevalence dominated by ultra‐processed foods is not inevitable. </a:t>
            </a:r>
            <a:r>
              <a:rPr lang="en-US" i="1">
                <a:solidFill>
                  <a:schemeClr val="tx1">
                    <a:lumMod val="85000"/>
                    <a:lumOff val="15000"/>
                  </a:schemeClr>
                </a:solidFill>
              </a:rPr>
              <a:t>Obesity Reviews</a:t>
            </a:r>
            <a:r>
              <a:rPr lang="en-US">
                <a:solidFill>
                  <a:schemeClr val="tx1">
                    <a:lumMod val="85000"/>
                    <a:lumOff val="15000"/>
                  </a:schemeClr>
                </a:solidFill>
              </a:rPr>
              <a:t>, </a:t>
            </a:r>
            <a:r>
              <a:rPr lang="en-US" i="1">
                <a:solidFill>
                  <a:schemeClr val="tx1">
                    <a:lumMod val="85000"/>
                    <a:lumOff val="15000"/>
                  </a:schemeClr>
                </a:solidFill>
              </a:rPr>
              <a:t>23</a:t>
            </a:r>
            <a:r>
              <a:rPr lang="en-US">
                <a:solidFill>
                  <a:schemeClr val="tx1">
                    <a:lumMod val="85000"/>
                    <a:lumOff val="15000"/>
                  </a:schemeClr>
                </a:solidFill>
              </a:rPr>
              <a:t>(1), p.e13366.</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Hassoun, A., </a:t>
            </a:r>
            <a:r>
              <a:rPr lang="en-US" err="1">
                <a:solidFill>
                  <a:schemeClr val="tx1">
                    <a:lumMod val="85000"/>
                    <a:lumOff val="15000"/>
                  </a:schemeClr>
                </a:solidFill>
              </a:rPr>
              <a:t>Cropotova</a:t>
            </a:r>
            <a:r>
              <a:rPr lang="en-US">
                <a:solidFill>
                  <a:schemeClr val="tx1">
                    <a:lumMod val="85000"/>
                    <a:lumOff val="15000"/>
                  </a:schemeClr>
                </a:solidFill>
              </a:rPr>
              <a:t>, J., Trif, M., Rusu, A.V., </a:t>
            </a:r>
            <a:r>
              <a:rPr lang="en-US" err="1">
                <a:solidFill>
                  <a:schemeClr val="tx1">
                    <a:lumMod val="85000"/>
                    <a:lumOff val="15000"/>
                  </a:schemeClr>
                </a:solidFill>
              </a:rPr>
              <a:t>Bobiş</a:t>
            </a:r>
            <a:r>
              <a:rPr lang="en-US">
                <a:solidFill>
                  <a:schemeClr val="tx1">
                    <a:lumMod val="85000"/>
                    <a:lumOff val="15000"/>
                  </a:schemeClr>
                </a:solidFill>
              </a:rPr>
              <a:t>, O., </a:t>
            </a:r>
            <a:r>
              <a:rPr lang="en-US" err="1">
                <a:solidFill>
                  <a:schemeClr val="tx1">
                    <a:lumMod val="85000"/>
                    <a:lumOff val="15000"/>
                  </a:schemeClr>
                </a:solidFill>
              </a:rPr>
              <a:t>Nayik</a:t>
            </a:r>
            <a:r>
              <a:rPr lang="en-US">
                <a:solidFill>
                  <a:schemeClr val="tx1">
                    <a:lumMod val="85000"/>
                    <a:lumOff val="15000"/>
                  </a:schemeClr>
                </a:solidFill>
              </a:rPr>
              <a:t>, G.A., Jagdale, Y.D., Saeed, F., Afzaal, M., </a:t>
            </a:r>
            <a:r>
              <a:rPr lang="en-US" err="1">
                <a:solidFill>
                  <a:schemeClr val="tx1">
                    <a:lumMod val="85000"/>
                    <a:lumOff val="15000"/>
                  </a:schemeClr>
                </a:solidFill>
              </a:rPr>
              <a:t>Mostashari</a:t>
            </a:r>
            <a:r>
              <a:rPr lang="en-US">
                <a:solidFill>
                  <a:schemeClr val="tx1">
                    <a:lumMod val="85000"/>
                    <a:lumOff val="15000"/>
                  </a:schemeClr>
                </a:solidFill>
              </a:rPr>
              <a:t>, P. and </a:t>
            </a:r>
            <a:r>
              <a:rPr lang="en-US" err="1">
                <a:solidFill>
                  <a:schemeClr val="tx1">
                    <a:lumMod val="85000"/>
                    <a:lumOff val="15000"/>
                  </a:schemeClr>
                </a:solidFill>
              </a:rPr>
              <a:t>Khaneghah</a:t>
            </a:r>
            <a:r>
              <a:rPr lang="en-US">
                <a:solidFill>
                  <a:schemeClr val="tx1">
                    <a:lumMod val="85000"/>
                    <a:lumOff val="15000"/>
                  </a:schemeClr>
                </a:solidFill>
              </a:rPr>
              <a:t>, A.M., 2022. Consumer acceptance of new food trends resulting from the fourth industrial revolution technologies: A narrative review of literature and future perspectives. </a:t>
            </a:r>
            <a:r>
              <a:rPr lang="en-US" i="1">
                <a:solidFill>
                  <a:schemeClr val="tx1">
                    <a:lumMod val="85000"/>
                    <a:lumOff val="15000"/>
                  </a:schemeClr>
                </a:solidFill>
              </a:rPr>
              <a:t>Frontiers in nutrition</a:t>
            </a:r>
            <a:r>
              <a:rPr lang="en-US">
                <a:solidFill>
                  <a:schemeClr val="tx1">
                    <a:lumMod val="85000"/>
                    <a:lumOff val="15000"/>
                  </a:schemeClr>
                </a:solidFill>
              </a:rPr>
              <a:t>, </a:t>
            </a:r>
            <a:r>
              <a:rPr lang="en-US" i="1">
                <a:solidFill>
                  <a:schemeClr val="tx1">
                    <a:lumMod val="85000"/>
                    <a:lumOff val="15000"/>
                  </a:schemeClr>
                </a:solidFill>
              </a:rPr>
              <a:t>9</a:t>
            </a:r>
            <a:r>
              <a:rPr lang="en-US">
                <a:solidFill>
                  <a:schemeClr val="tx1">
                    <a:lumMod val="85000"/>
                    <a:lumOff val="15000"/>
                  </a:schemeClr>
                </a:solidFill>
              </a:rPr>
              <a:t>, p.972154.</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err="1">
                <a:solidFill>
                  <a:schemeClr val="tx1">
                    <a:lumMod val="85000"/>
                    <a:lumOff val="15000"/>
                  </a:schemeClr>
                </a:solidFill>
              </a:rPr>
              <a:t>Haralur</a:t>
            </a:r>
            <a:r>
              <a:rPr lang="en-US">
                <a:solidFill>
                  <a:schemeClr val="tx1">
                    <a:lumMod val="85000"/>
                    <a:lumOff val="15000"/>
                  </a:schemeClr>
                </a:solidFill>
              </a:rPr>
              <a:t>, S.B., </a:t>
            </a:r>
            <a:r>
              <a:rPr lang="en-US" err="1">
                <a:solidFill>
                  <a:schemeClr val="tx1">
                    <a:lumMod val="85000"/>
                    <a:lumOff val="15000"/>
                  </a:schemeClr>
                </a:solidFill>
              </a:rPr>
              <a:t>Raqe</a:t>
            </a:r>
            <a:r>
              <a:rPr lang="en-US">
                <a:solidFill>
                  <a:schemeClr val="tx1">
                    <a:lumMod val="85000"/>
                    <a:lumOff val="15000"/>
                  </a:schemeClr>
                </a:solidFill>
              </a:rPr>
              <a:t> S. Alqahtani, N. and Alhassan </a:t>
            </a:r>
            <a:r>
              <a:rPr lang="en-US" err="1">
                <a:solidFill>
                  <a:schemeClr val="tx1">
                    <a:lumMod val="85000"/>
                    <a:lumOff val="15000"/>
                  </a:schemeClr>
                </a:solidFill>
              </a:rPr>
              <a:t>Mujayri</a:t>
            </a:r>
            <a:r>
              <a:rPr lang="en-US">
                <a:solidFill>
                  <a:schemeClr val="tx1">
                    <a:lumMod val="85000"/>
                    <a:lumOff val="15000"/>
                  </a:schemeClr>
                </a:solidFill>
              </a:rPr>
              <a:t>, F., 2019. Effect of hydrothermal aging and beverages on color stability of lithium disilicate and zirconia based ceramics. </a:t>
            </a:r>
            <a:r>
              <a:rPr lang="en-US" i="1">
                <a:solidFill>
                  <a:schemeClr val="tx1">
                    <a:lumMod val="85000"/>
                    <a:lumOff val="15000"/>
                  </a:schemeClr>
                </a:solidFill>
              </a:rPr>
              <a:t>Medicina</a:t>
            </a:r>
            <a:r>
              <a:rPr lang="en-US">
                <a:solidFill>
                  <a:schemeClr val="tx1">
                    <a:lumMod val="85000"/>
                    <a:lumOff val="15000"/>
                  </a:schemeClr>
                </a:solidFill>
              </a:rPr>
              <a:t>, </a:t>
            </a:r>
            <a:r>
              <a:rPr lang="en-US" i="1">
                <a:solidFill>
                  <a:schemeClr val="tx1">
                    <a:lumMod val="85000"/>
                    <a:lumOff val="15000"/>
                  </a:schemeClr>
                </a:solidFill>
              </a:rPr>
              <a:t>55</a:t>
            </a:r>
            <a:r>
              <a:rPr lang="en-US">
                <a:solidFill>
                  <a:schemeClr val="tx1">
                    <a:lumMod val="85000"/>
                    <a:lumOff val="15000"/>
                  </a:schemeClr>
                </a:solidFill>
              </a:rPr>
              <a:t>(11), p.749.</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err="1">
                <a:solidFill>
                  <a:schemeClr val="tx1">
                    <a:lumMod val="85000"/>
                    <a:lumOff val="15000"/>
                  </a:schemeClr>
                </a:solidFill>
              </a:rPr>
              <a:t>LeVatte</a:t>
            </a:r>
            <a:r>
              <a:rPr lang="en-US">
                <a:solidFill>
                  <a:schemeClr val="tx1">
                    <a:lumMod val="85000"/>
                    <a:lumOff val="15000"/>
                  </a:schemeClr>
                </a:solidFill>
              </a:rPr>
              <a:t>, M., </a:t>
            </a:r>
            <a:r>
              <a:rPr lang="en-US" err="1">
                <a:solidFill>
                  <a:schemeClr val="tx1">
                    <a:lumMod val="85000"/>
                    <a:lumOff val="15000"/>
                  </a:schemeClr>
                </a:solidFill>
              </a:rPr>
              <a:t>Keshteli</a:t>
            </a:r>
            <a:r>
              <a:rPr lang="en-US">
                <a:solidFill>
                  <a:schemeClr val="tx1">
                    <a:lumMod val="85000"/>
                    <a:lumOff val="15000"/>
                  </a:schemeClr>
                </a:solidFill>
              </a:rPr>
              <a:t>, A.H., Zarei, P. and Wishart, D.S., 2022. Applications of metabolomics to precision nutrition. </a:t>
            </a:r>
            <a:r>
              <a:rPr lang="en-US" i="1">
                <a:solidFill>
                  <a:schemeClr val="tx1">
                    <a:lumMod val="85000"/>
                    <a:lumOff val="15000"/>
                  </a:schemeClr>
                </a:solidFill>
              </a:rPr>
              <a:t>Lifestyle Genomics</a:t>
            </a:r>
            <a:r>
              <a:rPr lang="en-US">
                <a:solidFill>
                  <a:schemeClr val="tx1">
                    <a:lumMod val="85000"/>
                    <a:lumOff val="15000"/>
                  </a:schemeClr>
                </a:solidFill>
              </a:rPr>
              <a:t>, </a:t>
            </a:r>
            <a:r>
              <a:rPr lang="en-US" i="1">
                <a:solidFill>
                  <a:schemeClr val="tx1">
                    <a:lumMod val="85000"/>
                    <a:lumOff val="15000"/>
                  </a:schemeClr>
                </a:solidFill>
              </a:rPr>
              <a:t>15</a:t>
            </a:r>
            <a:r>
              <a:rPr lang="en-US">
                <a:solidFill>
                  <a:schemeClr val="tx1">
                    <a:lumMod val="85000"/>
                    <a:lumOff val="15000"/>
                  </a:schemeClr>
                </a:solidFill>
              </a:rPr>
              <a:t>(1), pp.1-9.</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de Oliveira </a:t>
            </a:r>
            <a:r>
              <a:rPr lang="en-US" err="1">
                <a:solidFill>
                  <a:schemeClr val="tx1">
                    <a:lumMod val="85000"/>
                    <a:lumOff val="15000"/>
                  </a:schemeClr>
                </a:solidFill>
              </a:rPr>
              <a:t>Lomeu</a:t>
            </a:r>
            <a:r>
              <a:rPr lang="en-US">
                <a:solidFill>
                  <a:schemeClr val="tx1">
                    <a:lumMod val="85000"/>
                    <a:lumOff val="15000"/>
                  </a:schemeClr>
                </a:solidFill>
              </a:rPr>
              <a:t>, F.L.R., Vieira, C.R., Della Lucia, F., Veiga, S.M.O.M., Martino, H.S.D. and Silva, R.R., 2020. Cocoa and unripe banana flour beverages improve anthropometric and biochemical markers in overweight women: A </a:t>
            </a:r>
            <a:r>
              <a:rPr lang="en-US" err="1">
                <a:solidFill>
                  <a:schemeClr val="tx1">
                    <a:lumMod val="85000"/>
                    <a:lumOff val="15000"/>
                  </a:schemeClr>
                </a:solidFill>
              </a:rPr>
              <a:t>randomised</a:t>
            </a:r>
            <a:r>
              <a:rPr lang="en-US">
                <a:solidFill>
                  <a:schemeClr val="tx1">
                    <a:lumMod val="85000"/>
                    <a:lumOff val="15000"/>
                  </a:schemeClr>
                </a:solidFill>
              </a:rPr>
              <a:t> double-blind study. </a:t>
            </a:r>
            <a:r>
              <a:rPr lang="en-US" i="1">
                <a:solidFill>
                  <a:schemeClr val="tx1">
                    <a:lumMod val="85000"/>
                    <a:lumOff val="15000"/>
                  </a:schemeClr>
                </a:solidFill>
              </a:rPr>
              <a:t>International Journal for Vitamin and Nutrition Research</a:t>
            </a:r>
            <a:r>
              <a:rPr lang="en-US">
                <a:solidFill>
                  <a:schemeClr val="tx1">
                    <a:lumMod val="85000"/>
                    <a:lumOff val="15000"/>
                  </a:schemeClr>
                </a:solidFill>
              </a:rPr>
              <a:t>.</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a:solidFill>
                  <a:schemeClr val="tx1">
                    <a:lumMod val="85000"/>
                    <a:lumOff val="15000"/>
                  </a:schemeClr>
                </a:solidFill>
              </a:rPr>
              <a:t>Pandey, A. and Bolia, N.B., 2023. Millet value chain revolution for sustainability: A proposal for India. </a:t>
            </a:r>
            <a:r>
              <a:rPr lang="en-US" i="1">
                <a:solidFill>
                  <a:schemeClr val="tx1">
                    <a:lumMod val="85000"/>
                    <a:lumOff val="15000"/>
                  </a:schemeClr>
                </a:solidFill>
              </a:rPr>
              <a:t>Socio-Economic Planning Sciences</a:t>
            </a:r>
            <a:r>
              <a:rPr lang="en-US">
                <a:solidFill>
                  <a:schemeClr val="tx1">
                    <a:lumMod val="85000"/>
                    <a:lumOff val="15000"/>
                  </a:schemeClr>
                </a:solidFill>
              </a:rPr>
              <a:t>, p.101592.</a:t>
            </a:r>
            <a:endParaRPr lang="en-US">
              <a:solidFill>
                <a:schemeClr val="tx1">
                  <a:lumMod val="85000"/>
                  <a:lumOff val="15000"/>
                </a:schemeClr>
              </a:solidFill>
            </a:endParaRPr>
          </a:p>
          <a:p>
            <a:pPr marL="285750" indent="-285750" defTabSz="457200">
              <a:lnSpc>
                <a:spcPct val="90000"/>
              </a:lnSpc>
              <a:spcBef>
                <a:spcPct val="20000"/>
              </a:spcBef>
              <a:spcAft>
                <a:spcPts val="600"/>
              </a:spcAft>
              <a:buClr>
                <a:schemeClr val="accent1"/>
              </a:buClr>
              <a:buSzPct val="115000"/>
              <a:buFont typeface="Arial" panose="020B0604020202020204"/>
              <a:buChar char="•"/>
            </a:pPr>
            <a:r>
              <a:rPr lang="en-US" err="1">
                <a:solidFill>
                  <a:schemeClr val="tx1">
                    <a:lumMod val="85000"/>
                    <a:lumOff val="15000"/>
                  </a:schemeClr>
                </a:solidFill>
              </a:rPr>
              <a:t>Musriha</a:t>
            </a:r>
            <a:r>
              <a:rPr lang="en-US">
                <a:solidFill>
                  <a:schemeClr val="tx1">
                    <a:lumMod val="85000"/>
                    <a:lumOff val="15000"/>
                  </a:schemeClr>
                </a:solidFill>
              </a:rPr>
              <a:t>, M., </a:t>
            </a:r>
            <a:r>
              <a:rPr lang="en-US" err="1">
                <a:solidFill>
                  <a:schemeClr val="tx1">
                    <a:lumMod val="85000"/>
                    <a:lumOff val="15000"/>
                  </a:schemeClr>
                </a:solidFill>
              </a:rPr>
              <a:t>Rosyafah</a:t>
            </a:r>
            <a:r>
              <a:rPr lang="en-US">
                <a:solidFill>
                  <a:schemeClr val="tx1">
                    <a:lumMod val="85000"/>
                    <a:lumOff val="15000"/>
                  </a:schemeClr>
                </a:solidFill>
              </a:rPr>
              <a:t>, S. and Rianto, B., 2020. Developing Brand Image For Food And Beverage Products With The Application Of Packaging Design In The Era Of Industrial Revolution 4.0 In </a:t>
            </a:r>
            <a:r>
              <a:rPr lang="en-US" err="1">
                <a:solidFill>
                  <a:schemeClr val="tx1">
                    <a:lumMod val="85000"/>
                    <a:lumOff val="15000"/>
                  </a:schemeClr>
                </a:solidFill>
              </a:rPr>
              <a:t>Sidoarjo</a:t>
            </a:r>
            <a:r>
              <a:rPr lang="en-US">
                <a:solidFill>
                  <a:schemeClr val="tx1">
                    <a:lumMod val="85000"/>
                    <a:lumOff val="15000"/>
                  </a:schemeClr>
                </a:solidFill>
              </a:rPr>
              <a:t>. </a:t>
            </a:r>
            <a:r>
              <a:rPr lang="en-US" i="1">
                <a:solidFill>
                  <a:schemeClr val="tx1">
                    <a:lumMod val="85000"/>
                    <a:lumOff val="15000"/>
                  </a:schemeClr>
                </a:solidFill>
              </a:rPr>
              <a:t>IOSR Journal of Business and Management (IOSR-JBM)</a:t>
            </a:r>
            <a:r>
              <a:rPr lang="en-US">
                <a:solidFill>
                  <a:schemeClr val="tx1">
                    <a:lumMod val="85000"/>
                    <a:lumOff val="15000"/>
                  </a:schemeClr>
                </a:solidFill>
              </a:rPr>
              <a:t>, </a:t>
            </a:r>
            <a:r>
              <a:rPr lang="en-US" i="1">
                <a:solidFill>
                  <a:schemeClr val="tx1">
                    <a:lumMod val="85000"/>
                    <a:lumOff val="15000"/>
                  </a:schemeClr>
                </a:solidFill>
              </a:rPr>
              <a:t>22</a:t>
            </a:r>
            <a:r>
              <a:rPr lang="en-US">
                <a:solidFill>
                  <a:schemeClr val="tx1">
                    <a:lumMod val="85000"/>
                    <a:lumOff val="15000"/>
                  </a:schemeClr>
                </a:solidFill>
              </a:rPr>
              <a:t>(II), pp.52-59.</a:t>
            </a:r>
            <a:endParaRPr lang="en-US">
              <a:solidFill>
                <a:schemeClr val="tx1">
                  <a:lumMod val="85000"/>
                  <a:lumOff val="15000"/>
                </a:schemeClr>
              </a:solidFill>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8564</Words>
  <Application>WPS Presentation</Application>
  <PresentationFormat>Произвольный</PresentationFormat>
  <Paragraphs>247</Paragraphs>
  <Slides>17</Slides>
  <Notes>15</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17</vt:i4>
      </vt:variant>
    </vt:vector>
  </HeadingPairs>
  <TitlesOfParts>
    <vt:vector size="29" baseType="lpstr">
      <vt:lpstr>Arial</vt:lpstr>
      <vt:lpstr>SimSun</vt:lpstr>
      <vt:lpstr>Wingdings</vt:lpstr>
      <vt:lpstr>Arial</vt:lpstr>
      <vt:lpstr>Arial Nova</vt:lpstr>
      <vt:lpstr>Calibri</vt:lpstr>
      <vt:lpstr>Times New Roman</vt:lpstr>
      <vt:lpstr>Times New Roman</vt:lpstr>
      <vt:lpstr>Garamond</vt:lpstr>
      <vt:lpstr>Microsoft YaHei</vt:lpstr>
      <vt:lpstr>Arial Unicode MS</vt:lpstr>
      <vt:lpstr>Organic</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USER</cp:lastModifiedBy>
  <cp:revision>3</cp:revision>
  <dcterms:created xsi:type="dcterms:W3CDTF">2006-08-16T00:00:00Z</dcterms:created>
  <dcterms:modified xsi:type="dcterms:W3CDTF">2023-10-22T14:24:01Z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3C8817BE226349E999E55AD0DC92B5B3_13</vt:lpwstr>
  </property>
  <property fmtid="{D5CDD505-2E9C-101B-9397-08002B2CF9AE}" pid="3" name="KSOProductBuildVer">
    <vt:lpwstr>2057-12.2.0.13266</vt:lpwstr>
  </property>
</Properties>
</file>