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sldIdLst>
    <p:sldId id="256" r:id="rId3"/>
    <p:sldId id="309" r:id="rId4"/>
    <p:sldId id="312" r:id="rId5"/>
    <p:sldId id="313" r:id="rId6"/>
    <p:sldId id="332" r:id="rId7"/>
    <p:sldId id="333" r:id="rId8"/>
    <p:sldId id="348" r:id="rId9"/>
    <p:sldId id="291" r:id="rId10"/>
    <p:sldId id="289" r:id="rId11"/>
    <p:sldId id="298" r:id="rId12"/>
    <p:sldId id="263" r:id="rId13"/>
    <p:sldId id="262" r:id="rId14"/>
    <p:sldId id="269" r:id="rId15"/>
    <p:sldId id="272" r:id="rId16"/>
    <p:sldId id="265" r:id="rId17"/>
    <p:sldId id="270" r:id="rId18"/>
    <p:sldId id="260" r:id="rId19"/>
    <p:sldId id="301" r:id="rId20"/>
    <p:sldId id="283" r:id="rId21"/>
    <p:sldId id="284" r:id="rId22"/>
    <p:sldId id="349" r:id="rId23"/>
    <p:sldId id="288" r:id="rId24"/>
    <p:sldId id="300" r:id="rId25"/>
    <p:sldId id="292" r:id="rId26"/>
    <p:sldId id="297" r:id="rId27"/>
    <p:sldId id="299" r:id="rId28"/>
    <p:sldId id="294" r:id="rId29"/>
    <p:sldId id="259" r:id="rId30"/>
    <p:sldId id="267" r:id="rId31"/>
    <p:sldId id="293" r:id="rId32"/>
    <p:sldId id="295" r:id="rId33"/>
    <p:sldId id="296"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8E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83" autoAdjust="0"/>
    <p:restoredTop sz="94660"/>
  </p:normalViewPr>
  <p:slideViewPr>
    <p:cSldViewPr snapToGrid="0">
      <p:cViewPr varScale="1">
        <p:scale>
          <a:sx n="86" d="100"/>
          <a:sy n="86" d="100"/>
        </p:scale>
        <p:origin x="331"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slide" Target="slides/slide32.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presProps" Target="presProps.xml"/><Relationship Id="rId8" Type="http://schemas.openxmlformats.org/officeDocument/2006/relationships/slide" Target="slides/slide6.xml"/><Relationship Id="rId3" Type="http://schemas.openxmlformats.org/officeDocument/2006/relationships/slide" Target="slides/slid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782201-E39C-4301-8A75-4EBD1F54637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8635337-3A79-49F7-AFDF-1B52942683B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DE13096-9FAE-4406-9D26-E2950515F734}"/>
              </a:ext>
            </a:extLst>
          </p:cNvPr>
          <p:cNvSpPr>
            <a:spLocks noGrp="1"/>
          </p:cNvSpPr>
          <p:nvPr>
            <p:ph type="dt" sz="half" idx="10"/>
          </p:nvPr>
        </p:nvSpPr>
        <p:spPr/>
        <p:txBody>
          <a:bodyPr/>
          <a:lstStyle/>
          <a:p>
            <a:fld id="{DABECE16-1E73-4349-AD10-6AFFBB7F369E}" type="datetimeFigureOut">
              <a:rPr lang="en-GB" smtClean="0"/>
              <a:t>18/01/2024</a:t>
            </a:fld>
            <a:endParaRPr lang="en-GB"/>
          </a:p>
        </p:txBody>
      </p:sp>
      <p:sp>
        <p:nvSpPr>
          <p:cNvPr id="5" name="Footer Placeholder 4">
            <a:extLst>
              <a:ext uri="{FF2B5EF4-FFF2-40B4-BE49-F238E27FC236}">
                <a16:creationId xmlns:a16="http://schemas.microsoft.com/office/drawing/2014/main" id="{718C2F1E-DB61-4B43-86D1-E1D2571CFD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02676B-0CB4-46B1-A0BD-EF668E1FF1CF}"/>
              </a:ext>
            </a:extLst>
          </p:cNvPr>
          <p:cNvSpPr>
            <a:spLocks noGrp="1"/>
          </p:cNvSpPr>
          <p:nvPr>
            <p:ph type="sldNum" sz="quarter" idx="12"/>
          </p:nvPr>
        </p:nvSpPr>
        <p:spPr/>
        <p:txBody>
          <a:bodyPr/>
          <a:lstStyle/>
          <a:p>
            <a:fld id="{49811C29-73AB-489F-8C79-9C1EB8D9CADD}" type="slidenum">
              <a:rPr lang="en-GB" smtClean="0"/>
              <a:t>‹#›</a:t>
            </a:fld>
            <a:endParaRPr lang="en-GB"/>
          </a:p>
        </p:txBody>
      </p:sp>
    </p:spTree>
    <p:extLst>
      <p:ext uri="{BB962C8B-B14F-4D97-AF65-F5344CB8AC3E}">
        <p14:creationId xmlns:p14="http://schemas.microsoft.com/office/powerpoint/2010/main" val="23058286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82C18F-3C80-416E-86DB-2D65584EDAE8}"/>
              </a:ext>
            </a:extLst>
          </p:cNvPr>
          <p:cNvSpPr>
            <a:spLocks noGrp="1"/>
          </p:cNvSpPr>
          <p:nvPr>
            <p:ph type="title"/>
          </p:nvPr>
        </p:nvSpPr>
        <p:spPr>
          <a:xfrm>
            <a:off x="838200" y="365126"/>
            <a:ext cx="10515600" cy="745828"/>
          </a:xfrm>
        </p:spPr>
        <p:txBody>
          <a:bodyPr/>
          <a:lstStyle>
            <a:lvl1pPr>
              <a:lnSpc>
                <a:spcPct val="100000"/>
              </a:lnSpc>
              <a:defRPr b="0">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Content Placeholder 2">
            <a:extLst>
              <a:ext uri="{FF2B5EF4-FFF2-40B4-BE49-F238E27FC236}">
                <a16:creationId xmlns:a16="http://schemas.microsoft.com/office/drawing/2014/main" id="{430860A5-B5A2-4919-8C35-BE3497873B3C}"/>
              </a:ext>
            </a:extLst>
          </p:cNvPr>
          <p:cNvSpPr>
            <a:spLocks noGrp="1"/>
          </p:cNvSpPr>
          <p:nvPr>
            <p:ph idx="1"/>
          </p:nvPr>
        </p:nvSpPr>
        <p:spPr>
          <a:xfrm>
            <a:off x="838200" y="1268451"/>
            <a:ext cx="10515600" cy="4930402"/>
          </a:xfrm>
        </p:spPr>
        <p:txBody>
          <a:bodyPr/>
          <a:lstStyle>
            <a:lvl1pPr marL="228600" indent="-228600">
              <a:lnSpc>
                <a:spcPct val="90000"/>
              </a:lnSpc>
              <a:buFont typeface="Arial" panose="020B0604020202020204" pitchFamily="34" charset="0"/>
              <a:buChar char="►"/>
              <a:defRPr sz="2800">
                <a:latin typeface="Arial" panose="020B0604020202020204" pitchFamily="34" charset="0"/>
                <a:cs typeface="Arial" panose="020B0604020202020204" pitchFamily="34" charset="0"/>
              </a:defRPr>
            </a:lvl1pPr>
            <a:lvl2pPr marL="685800" indent="-228600">
              <a:lnSpc>
                <a:spcPct val="90000"/>
              </a:lnSpc>
              <a:buFont typeface="Wingdings" panose="05000000000000000000" pitchFamily="2" charset="2"/>
              <a:buChar char="§"/>
              <a:defRPr sz="2800">
                <a:latin typeface="Arial" panose="020B0604020202020204" pitchFamily="34" charset="0"/>
                <a:cs typeface="Arial" panose="020B0604020202020204" pitchFamily="34" charset="0"/>
              </a:defRPr>
            </a:lvl2pPr>
            <a:lvl3pPr marL="1143000" indent="-228600">
              <a:lnSpc>
                <a:spcPct val="90000"/>
              </a:lnSpc>
              <a:buFont typeface="Arial" panose="020B0604020202020204" pitchFamily="34" charset="0"/>
              <a:buChar char="○"/>
              <a:defRPr sz="2800">
                <a:latin typeface="Arial" panose="020B0604020202020204" pitchFamily="34" charset="0"/>
                <a:cs typeface="Arial" panose="020B0604020202020204" pitchFamily="34" charset="0"/>
              </a:defRPr>
            </a:lvl3pPr>
            <a:lvl4pPr>
              <a:lnSpc>
                <a:spcPct val="90000"/>
              </a:lnSpc>
              <a:defRPr sz="2800">
                <a:latin typeface="Arial" panose="020B0604020202020204" pitchFamily="34" charset="0"/>
                <a:cs typeface="Arial" panose="020B0604020202020204" pitchFamily="34" charset="0"/>
              </a:defRPr>
            </a:lvl4pPr>
            <a:lvl5pPr>
              <a:lnSpc>
                <a:spcPct val="90000"/>
              </a:lnSpc>
              <a:defRPr sz="280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a:extLst>
              <a:ext uri="{FF2B5EF4-FFF2-40B4-BE49-F238E27FC236}">
                <a16:creationId xmlns:a16="http://schemas.microsoft.com/office/drawing/2014/main" id="{D279C969-E796-4A1C-8DBC-33B6847FCFA3}"/>
              </a:ext>
            </a:extLst>
          </p:cNvPr>
          <p:cNvSpPr>
            <a:spLocks noGrp="1"/>
          </p:cNvSpPr>
          <p:nvPr>
            <p:ph type="dt" sz="half" idx="10"/>
          </p:nvPr>
        </p:nvSpPr>
        <p:spPr/>
        <p:txBody>
          <a:bodyPr/>
          <a:lstStyle/>
          <a:p>
            <a:fld id="{DABECE16-1E73-4349-AD10-6AFFBB7F369E}" type="datetimeFigureOut">
              <a:rPr lang="en-GB" smtClean="0"/>
              <a:t>18/01/2024</a:t>
            </a:fld>
            <a:endParaRPr lang="en-GB"/>
          </a:p>
        </p:txBody>
      </p:sp>
      <p:sp>
        <p:nvSpPr>
          <p:cNvPr id="5" name="Footer Placeholder 4">
            <a:extLst>
              <a:ext uri="{FF2B5EF4-FFF2-40B4-BE49-F238E27FC236}">
                <a16:creationId xmlns:a16="http://schemas.microsoft.com/office/drawing/2014/main" id="{D4E0CD26-CB20-4333-8BB0-A2D300AC8C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1B5BA3-EEC7-47ED-90C6-9BEBAD2EE93B}"/>
              </a:ext>
            </a:extLst>
          </p:cNvPr>
          <p:cNvSpPr>
            <a:spLocks noGrp="1"/>
          </p:cNvSpPr>
          <p:nvPr>
            <p:ph type="sldNum" sz="quarter" idx="12"/>
          </p:nvPr>
        </p:nvSpPr>
        <p:spPr/>
        <p:txBody>
          <a:bodyPr/>
          <a:lstStyle/>
          <a:p>
            <a:fld id="{49811C29-73AB-489F-8C79-9C1EB8D9CADD}" type="slidenum">
              <a:rPr lang="en-GB" smtClean="0"/>
              <a:t>‹#›</a:t>
            </a:fld>
            <a:endParaRPr lang="en-GB"/>
          </a:p>
        </p:txBody>
      </p:sp>
      <p:pic>
        <p:nvPicPr>
          <p:cNvPr id="8" name="Picture 7">
            <a:extLst>
              <a:ext uri="{FF2B5EF4-FFF2-40B4-BE49-F238E27FC236}">
                <a16:creationId xmlns:a16="http://schemas.microsoft.com/office/drawing/2014/main" id="{EBCAFE4F-F6A8-40D7-96F3-C8F3DF22FCE0}"/>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9147000" y="6198853"/>
            <a:ext cx="2664000" cy="554876"/>
          </a:xfrm>
          <a:prstGeom prst="rect">
            <a:avLst/>
          </a:prstGeom>
        </p:spPr>
      </p:pic>
    </p:spTree>
    <p:extLst>
      <p:ext uri="{BB962C8B-B14F-4D97-AF65-F5344CB8AC3E}">
        <p14:creationId xmlns:p14="http://schemas.microsoft.com/office/powerpoint/2010/main" val="40984095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0771E-C39D-4510-B6C6-4F3E9A66400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80C529B-88F8-4A82-89BD-2D8633FFF84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93BA46-ADAD-47DE-809A-89041C51690F}"/>
              </a:ext>
            </a:extLst>
          </p:cNvPr>
          <p:cNvSpPr>
            <a:spLocks noGrp="1"/>
          </p:cNvSpPr>
          <p:nvPr>
            <p:ph type="dt" sz="half" idx="10"/>
          </p:nvPr>
        </p:nvSpPr>
        <p:spPr/>
        <p:txBody>
          <a:bodyPr/>
          <a:lstStyle/>
          <a:p>
            <a:fld id="{DABECE16-1E73-4349-AD10-6AFFBB7F369E}" type="datetimeFigureOut">
              <a:rPr lang="en-GB" smtClean="0"/>
              <a:t>18/01/2024</a:t>
            </a:fld>
            <a:endParaRPr lang="en-GB"/>
          </a:p>
        </p:txBody>
      </p:sp>
      <p:sp>
        <p:nvSpPr>
          <p:cNvPr id="5" name="Footer Placeholder 4">
            <a:extLst>
              <a:ext uri="{FF2B5EF4-FFF2-40B4-BE49-F238E27FC236}">
                <a16:creationId xmlns:a16="http://schemas.microsoft.com/office/drawing/2014/main" id="{008BBE42-2071-4206-9757-AC92810497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6F9025-EB7B-4E1A-A13F-1E340FC9E596}"/>
              </a:ext>
            </a:extLst>
          </p:cNvPr>
          <p:cNvSpPr>
            <a:spLocks noGrp="1"/>
          </p:cNvSpPr>
          <p:nvPr>
            <p:ph type="sldNum" sz="quarter" idx="12"/>
          </p:nvPr>
        </p:nvSpPr>
        <p:spPr/>
        <p:txBody>
          <a:bodyPr/>
          <a:lstStyle/>
          <a:p>
            <a:fld id="{49811C29-73AB-489F-8C79-9C1EB8D9CADD}" type="slidenum">
              <a:rPr lang="en-GB" smtClean="0"/>
              <a:t>‹#›</a:t>
            </a:fld>
            <a:endParaRPr lang="en-GB"/>
          </a:p>
        </p:txBody>
      </p:sp>
    </p:spTree>
    <p:extLst>
      <p:ext uri="{BB962C8B-B14F-4D97-AF65-F5344CB8AC3E}">
        <p14:creationId xmlns:p14="http://schemas.microsoft.com/office/powerpoint/2010/main" val="28578442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DBAC3-DAB4-4475-A2F9-429627818C5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0B74B6A-BAB9-4886-BECC-6BFFBBC9631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FD60482-547F-4385-A2D6-A76616546A1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A3DDB98-928D-4C16-8587-97202765ADD7}"/>
              </a:ext>
            </a:extLst>
          </p:cNvPr>
          <p:cNvSpPr>
            <a:spLocks noGrp="1"/>
          </p:cNvSpPr>
          <p:nvPr>
            <p:ph type="dt" sz="half" idx="10"/>
          </p:nvPr>
        </p:nvSpPr>
        <p:spPr/>
        <p:txBody>
          <a:bodyPr/>
          <a:lstStyle/>
          <a:p>
            <a:fld id="{DABECE16-1E73-4349-AD10-6AFFBB7F369E}" type="datetimeFigureOut">
              <a:rPr lang="en-GB" smtClean="0"/>
              <a:t>18/01/2024</a:t>
            </a:fld>
            <a:endParaRPr lang="en-GB"/>
          </a:p>
        </p:txBody>
      </p:sp>
      <p:sp>
        <p:nvSpPr>
          <p:cNvPr id="6" name="Footer Placeholder 5">
            <a:extLst>
              <a:ext uri="{FF2B5EF4-FFF2-40B4-BE49-F238E27FC236}">
                <a16:creationId xmlns:a16="http://schemas.microsoft.com/office/drawing/2014/main" id="{66D0925D-1532-4178-9AAD-36FB9618499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4F7D53D-10BA-4A1B-B2BB-2BFE2637F444}"/>
              </a:ext>
            </a:extLst>
          </p:cNvPr>
          <p:cNvSpPr>
            <a:spLocks noGrp="1"/>
          </p:cNvSpPr>
          <p:nvPr>
            <p:ph type="sldNum" sz="quarter" idx="12"/>
          </p:nvPr>
        </p:nvSpPr>
        <p:spPr/>
        <p:txBody>
          <a:bodyPr/>
          <a:lstStyle/>
          <a:p>
            <a:fld id="{49811C29-73AB-489F-8C79-9C1EB8D9CADD}" type="slidenum">
              <a:rPr lang="en-GB" smtClean="0"/>
              <a:t>‹#›</a:t>
            </a:fld>
            <a:endParaRPr lang="en-GB"/>
          </a:p>
        </p:txBody>
      </p:sp>
      <p:pic>
        <p:nvPicPr>
          <p:cNvPr id="9" name="Picture 8">
            <a:extLst>
              <a:ext uri="{FF2B5EF4-FFF2-40B4-BE49-F238E27FC236}">
                <a16:creationId xmlns:a16="http://schemas.microsoft.com/office/drawing/2014/main" id="{F68B5696-F4AE-4446-8642-CA49DEC459CD}"/>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9147000" y="6198853"/>
            <a:ext cx="2664000" cy="554876"/>
          </a:xfrm>
          <a:prstGeom prst="rect">
            <a:avLst/>
          </a:prstGeom>
        </p:spPr>
      </p:pic>
    </p:spTree>
    <p:extLst>
      <p:ext uri="{BB962C8B-B14F-4D97-AF65-F5344CB8AC3E}">
        <p14:creationId xmlns:p14="http://schemas.microsoft.com/office/powerpoint/2010/main" val="32810869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CE899-D20A-4B69-8562-54C620FFFC7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338FEAF-CDFB-43B4-AE24-3EEEEB66D5D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4C8572F-CFD3-4187-B3F3-05652350FA7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1FB5435-A252-4780-8093-92279CB8FB9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02F35E9-D482-4050-9200-3B18DC4655B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901961A-7AC6-4564-B374-C1A239E3A3E5}"/>
              </a:ext>
            </a:extLst>
          </p:cNvPr>
          <p:cNvSpPr>
            <a:spLocks noGrp="1"/>
          </p:cNvSpPr>
          <p:nvPr>
            <p:ph type="dt" sz="half" idx="10"/>
          </p:nvPr>
        </p:nvSpPr>
        <p:spPr/>
        <p:txBody>
          <a:bodyPr/>
          <a:lstStyle/>
          <a:p>
            <a:fld id="{DABECE16-1E73-4349-AD10-6AFFBB7F369E}" type="datetimeFigureOut">
              <a:rPr lang="en-GB" smtClean="0"/>
              <a:t>18/01/2024</a:t>
            </a:fld>
            <a:endParaRPr lang="en-GB"/>
          </a:p>
        </p:txBody>
      </p:sp>
      <p:sp>
        <p:nvSpPr>
          <p:cNvPr id="8" name="Footer Placeholder 7">
            <a:extLst>
              <a:ext uri="{FF2B5EF4-FFF2-40B4-BE49-F238E27FC236}">
                <a16:creationId xmlns:a16="http://schemas.microsoft.com/office/drawing/2014/main" id="{FC512B5E-EDFC-4B6A-9FD9-23CE0B0A758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4EA2981-E32B-446B-B7C5-2FFC52095210}"/>
              </a:ext>
            </a:extLst>
          </p:cNvPr>
          <p:cNvSpPr>
            <a:spLocks noGrp="1"/>
          </p:cNvSpPr>
          <p:nvPr>
            <p:ph type="sldNum" sz="quarter" idx="12"/>
          </p:nvPr>
        </p:nvSpPr>
        <p:spPr/>
        <p:txBody>
          <a:bodyPr/>
          <a:lstStyle/>
          <a:p>
            <a:fld id="{49811C29-73AB-489F-8C79-9C1EB8D9CADD}" type="slidenum">
              <a:rPr lang="en-GB" smtClean="0"/>
              <a:t>‹#›</a:t>
            </a:fld>
            <a:endParaRPr lang="en-GB"/>
          </a:p>
        </p:txBody>
      </p:sp>
    </p:spTree>
    <p:extLst>
      <p:ext uri="{BB962C8B-B14F-4D97-AF65-F5344CB8AC3E}">
        <p14:creationId xmlns:p14="http://schemas.microsoft.com/office/powerpoint/2010/main" val="16764917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E1CBD-89F5-41A9-9F60-E928506E8D0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3241DAF-A031-459E-B6AF-E811E448781B}"/>
              </a:ext>
            </a:extLst>
          </p:cNvPr>
          <p:cNvSpPr>
            <a:spLocks noGrp="1"/>
          </p:cNvSpPr>
          <p:nvPr>
            <p:ph type="dt" sz="half" idx="10"/>
          </p:nvPr>
        </p:nvSpPr>
        <p:spPr/>
        <p:txBody>
          <a:bodyPr/>
          <a:lstStyle/>
          <a:p>
            <a:fld id="{DABECE16-1E73-4349-AD10-6AFFBB7F369E}" type="datetimeFigureOut">
              <a:rPr lang="en-GB" smtClean="0"/>
              <a:t>18/01/2024</a:t>
            </a:fld>
            <a:endParaRPr lang="en-GB"/>
          </a:p>
        </p:txBody>
      </p:sp>
      <p:sp>
        <p:nvSpPr>
          <p:cNvPr id="4" name="Footer Placeholder 3">
            <a:extLst>
              <a:ext uri="{FF2B5EF4-FFF2-40B4-BE49-F238E27FC236}">
                <a16:creationId xmlns:a16="http://schemas.microsoft.com/office/drawing/2014/main" id="{8FA872DF-EE7A-4E3F-B739-07C4BF64B9B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D64FC41-A0EA-4F77-9FFD-5B78F86628A0}"/>
              </a:ext>
            </a:extLst>
          </p:cNvPr>
          <p:cNvSpPr>
            <a:spLocks noGrp="1"/>
          </p:cNvSpPr>
          <p:nvPr>
            <p:ph type="sldNum" sz="quarter" idx="12"/>
          </p:nvPr>
        </p:nvSpPr>
        <p:spPr/>
        <p:txBody>
          <a:bodyPr/>
          <a:lstStyle/>
          <a:p>
            <a:fld id="{49811C29-73AB-489F-8C79-9C1EB8D9CADD}" type="slidenum">
              <a:rPr lang="en-GB" smtClean="0"/>
              <a:t>‹#›</a:t>
            </a:fld>
            <a:endParaRPr lang="en-GB"/>
          </a:p>
        </p:txBody>
      </p:sp>
    </p:spTree>
    <p:extLst>
      <p:ext uri="{BB962C8B-B14F-4D97-AF65-F5344CB8AC3E}">
        <p14:creationId xmlns:p14="http://schemas.microsoft.com/office/powerpoint/2010/main" val="25443678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FD377CC-7511-4CC2-B1DA-3F81853CE98A}"/>
              </a:ext>
            </a:extLst>
          </p:cNvPr>
          <p:cNvSpPr>
            <a:spLocks noGrp="1"/>
          </p:cNvSpPr>
          <p:nvPr>
            <p:ph type="dt" sz="half" idx="10"/>
          </p:nvPr>
        </p:nvSpPr>
        <p:spPr/>
        <p:txBody>
          <a:bodyPr/>
          <a:lstStyle/>
          <a:p>
            <a:fld id="{DABECE16-1E73-4349-AD10-6AFFBB7F369E}" type="datetimeFigureOut">
              <a:rPr lang="en-GB" smtClean="0"/>
              <a:t>18/01/2024</a:t>
            </a:fld>
            <a:endParaRPr lang="en-GB"/>
          </a:p>
        </p:txBody>
      </p:sp>
      <p:sp>
        <p:nvSpPr>
          <p:cNvPr id="3" name="Footer Placeholder 2">
            <a:extLst>
              <a:ext uri="{FF2B5EF4-FFF2-40B4-BE49-F238E27FC236}">
                <a16:creationId xmlns:a16="http://schemas.microsoft.com/office/drawing/2014/main" id="{1175EA87-C3B5-41D5-BEE1-ADD9F2491AE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0909BD9-B23D-4277-9362-38D57DE1F98E}"/>
              </a:ext>
            </a:extLst>
          </p:cNvPr>
          <p:cNvSpPr>
            <a:spLocks noGrp="1"/>
          </p:cNvSpPr>
          <p:nvPr>
            <p:ph type="sldNum" sz="quarter" idx="12"/>
          </p:nvPr>
        </p:nvSpPr>
        <p:spPr/>
        <p:txBody>
          <a:bodyPr/>
          <a:lstStyle/>
          <a:p>
            <a:fld id="{49811C29-73AB-489F-8C79-9C1EB8D9CADD}" type="slidenum">
              <a:rPr lang="en-GB" smtClean="0"/>
              <a:t>‹#›</a:t>
            </a:fld>
            <a:endParaRPr lang="en-GB"/>
          </a:p>
        </p:txBody>
      </p:sp>
    </p:spTree>
    <p:extLst>
      <p:ext uri="{BB962C8B-B14F-4D97-AF65-F5344CB8AC3E}">
        <p14:creationId xmlns:p14="http://schemas.microsoft.com/office/powerpoint/2010/main" val="21545436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7E37FF-7910-48A3-9384-87B1B448A26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E0AB017-F82B-44F7-98F6-85434A8DB1B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DDF582B-D7F7-4FB4-9E17-C38F470B83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E2060C3-0FDA-4B68-857A-9B96CFA2D335}"/>
              </a:ext>
            </a:extLst>
          </p:cNvPr>
          <p:cNvSpPr>
            <a:spLocks noGrp="1"/>
          </p:cNvSpPr>
          <p:nvPr>
            <p:ph type="dt" sz="half" idx="10"/>
          </p:nvPr>
        </p:nvSpPr>
        <p:spPr/>
        <p:txBody>
          <a:bodyPr/>
          <a:lstStyle/>
          <a:p>
            <a:fld id="{DABECE16-1E73-4349-AD10-6AFFBB7F369E}" type="datetimeFigureOut">
              <a:rPr lang="en-GB" smtClean="0"/>
              <a:t>18/01/2024</a:t>
            </a:fld>
            <a:endParaRPr lang="en-GB"/>
          </a:p>
        </p:txBody>
      </p:sp>
      <p:sp>
        <p:nvSpPr>
          <p:cNvPr id="6" name="Footer Placeholder 5">
            <a:extLst>
              <a:ext uri="{FF2B5EF4-FFF2-40B4-BE49-F238E27FC236}">
                <a16:creationId xmlns:a16="http://schemas.microsoft.com/office/drawing/2014/main" id="{775CA731-1C61-49DF-8335-8A4F10F995C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15DD82A-B2B6-47FD-A4F8-2648E3602C06}"/>
              </a:ext>
            </a:extLst>
          </p:cNvPr>
          <p:cNvSpPr>
            <a:spLocks noGrp="1"/>
          </p:cNvSpPr>
          <p:nvPr>
            <p:ph type="sldNum" sz="quarter" idx="12"/>
          </p:nvPr>
        </p:nvSpPr>
        <p:spPr/>
        <p:txBody>
          <a:bodyPr/>
          <a:lstStyle/>
          <a:p>
            <a:fld id="{49811C29-73AB-489F-8C79-9C1EB8D9CADD}" type="slidenum">
              <a:rPr lang="en-GB" smtClean="0"/>
              <a:t>‹#›</a:t>
            </a:fld>
            <a:endParaRPr lang="en-GB"/>
          </a:p>
        </p:txBody>
      </p:sp>
    </p:spTree>
    <p:extLst>
      <p:ext uri="{BB962C8B-B14F-4D97-AF65-F5344CB8AC3E}">
        <p14:creationId xmlns:p14="http://schemas.microsoft.com/office/powerpoint/2010/main" val="24408569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C4B2FB-1B37-42D5-A417-EC3BDBCEA1A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7D56068-BC9C-4BC4-99D3-F6623B7C495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06EA062-6DFE-4902-92F8-C7BC0A06975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48C77B1-EEA2-42D0-828C-5CABE4B4D133}"/>
              </a:ext>
            </a:extLst>
          </p:cNvPr>
          <p:cNvSpPr>
            <a:spLocks noGrp="1"/>
          </p:cNvSpPr>
          <p:nvPr>
            <p:ph type="dt" sz="half" idx="10"/>
          </p:nvPr>
        </p:nvSpPr>
        <p:spPr/>
        <p:txBody>
          <a:bodyPr/>
          <a:lstStyle/>
          <a:p>
            <a:fld id="{DABECE16-1E73-4349-AD10-6AFFBB7F369E}" type="datetimeFigureOut">
              <a:rPr lang="en-GB" smtClean="0"/>
              <a:t>18/01/2024</a:t>
            </a:fld>
            <a:endParaRPr lang="en-GB"/>
          </a:p>
        </p:txBody>
      </p:sp>
      <p:sp>
        <p:nvSpPr>
          <p:cNvPr id="6" name="Footer Placeholder 5">
            <a:extLst>
              <a:ext uri="{FF2B5EF4-FFF2-40B4-BE49-F238E27FC236}">
                <a16:creationId xmlns:a16="http://schemas.microsoft.com/office/drawing/2014/main" id="{A2359EA6-4BC7-461A-A1F1-E9D3D97ABD6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E2F40E2-AC62-4276-9440-FB54E25A59CF}"/>
              </a:ext>
            </a:extLst>
          </p:cNvPr>
          <p:cNvSpPr>
            <a:spLocks noGrp="1"/>
          </p:cNvSpPr>
          <p:nvPr>
            <p:ph type="sldNum" sz="quarter" idx="12"/>
          </p:nvPr>
        </p:nvSpPr>
        <p:spPr/>
        <p:txBody>
          <a:bodyPr/>
          <a:lstStyle/>
          <a:p>
            <a:fld id="{49811C29-73AB-489F-8C79-9C1EB8D9CADD}" type="slidenum">
              <a:rPr lang="en-GB" smtClean="0"/>
              <a:t>‹#›</a:t>
            </a:fld>
            <a:endParaRPr lang="en-GB"/>
          </a:p>
        </p:txBody>
      </p:sp>
    </p:spTree>
    <p:extLst>
      <p:ext uri="{BB962C8B-B14F-4D97-AF65-F5344CB8AC3E}">
        <p14:creationId xmlns:p14="http://schemas.microsoft.com/office/powerpoint/2010/main" val="159201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157277-4CC4-45C7-A672-4696ECDA4C0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AF33EE6-0CD6-4F4B-B009-FA0989066B8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5C8A19-FFE2-47CF-84CB-6D05E02156F6}"/>
              </a:ext>
            </a:extLst>
          </p:cNvPr>
          <p:cNvSpPr>
            <a:spLocks noGrp="1"/>
          </p:cNvSpPr>
          <p:nvPr>
            <p:ph type="dt" sz="half" idx="10"/>
          </p:nvPr>
        </p:nvSpPr>
        <p:spPr/>
        <p:txBody>
          <a:bodyPr/>
          <a:lstStyle/>
          <a:p>
            <a:fld id="{DABECE16-1E73-4349-AD10-6AFFBB7F369E}" type="datetimeFigureOut">
              <a:rPr lang="en-GB" smtClean="0"/>
              <a:t>18/01/2024</a:t>
            </a:fld>
            <a:endParaRPr lang="en-GB"/>
          </a:p>
        </p:txBody>
      </p:sp>
      <p:sp>
        <p:nvSpPr>
          <p:cNvPr id="5" name="Footer Placeholder 4">
            <a:extLst>
              <a:ext uri="{FF2B5EF4-FFF2-40B4-BE49-F238E27FC236}">
                <a16:creationId xmlns:a16="http://schemas.microsoft.com/office/drawing/2014/main" id="{A95CE6A7-03C1-4C0A-8963-2CA5ED2CB4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8FF8CA-BFCA-4CB4-8474-589EA199CB4E}"/>
              </a:ext>
            </a:extLst>
          </p:cNvPr>
          <p:cNvSpPr>
            <a:spLocks noGrp="1"/>
          </p:cNvSpPr>
          <p:nvPr>
            <p:ph type="sldNum" sz="quarter" idx="12"/>
          </p:nvPr>
        </p:nvSpPr>
        <p:spPr/>
        <p:txBody>
          <a:bodyPr/>
          <a:lstStyle/>
          <a:p>
            <a:fld id="{49811C29-73AB-489F-8C79-9C1EB8D9CADD}" type="slidenum">
              <a:rPr lang="en-GB" smtClean="0"/>
              <a:t>‹#›</a:t>
            </a:fld>
            <a:endParaRPr lang="en-GB"/>
          </a:p>
        </p:txBody>
      </p:sp>
    </p:spTree>
    <p:extLst>
      <p:ext uri="{BB962C8B-B14F-4D97-AF65-F5344CB8AC3E}">
        <p14:creationId xmlns:p14="http://schemas.microsoft.com/office/powerpoint/2010/main" val="5203911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A4FE283-4119-4DE4-9D8A-6F4411C41E8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4C6533F-B19D-4A98-8234-FC50B4DDBC0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CC0FBD-DF56-4BB8-AE89-39F66D188FFF}"/>
              </a:ext>
            </a:extLst>
          </p:cNvPr>
          <p:cNvSpPr>
            <a:spLocks noGrp="1"/>
          </p:cNvSpPr>
          <p:nvPr>
            <p:ph type="dt" sz="half" idx="10"/>
          </p:nvPr>
        </p:nvSpPr>
        <p:spPr/>
        <p:txBody>
          <a:bodyPr/>
          <a:lstStyle/>
          <a:p>
            <a:fld id="{DABECE16-1E73-4349-AD10-6AFFBB7F369E}" type="datetimeFigureOut">
              <a:rPr lang="en-GB" smtClean="0"/>
              <a:t>18/01/2024</a:t>
            </a:fld>
            <a:endParaRPr lang="en-GB"/>
          </a:p>
        </p:txBody>
      </p:sp>
      <p:sp>
        <p:nvSpPr>
          <p:cNvPr id="5" name="Footer Placeholder 4">
            <a:extLst>
              <a:ext uri="{FF2B5EF4-FFF2-40B4-BE49-F238E27FC236}">
                <a16:creationId xmlns:a16="http://schemas.microsoft.com/office/drawing/2014/main" id="{48A08989-7D82-4E3C-861C-DCD2EDB020B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4CBF76-6072-4FA7-8774-35AF67CB8638}"/>
              </a:ext>
            </a:extLst>
          </p:cNvPr>
          <p:cNvSpPr>
            <a:spLocks noGrp="1"/>
          </p:cNvSpPr>
          <p:nvPr>
            <p:ph type="sldNum" sz="quarter" idx="12"/>
          </p:nvPr>
        </p:nvSpPr>
        <p:spPr/>
        <p:txBody>
          <a:bodyPr/>
          <a:lstStyle/>
          <a:p>
            <a:fld id="{49811C29-73AB-489F-8C79-9C1EB8D9CADD}" type="slidenum">
              <a:rPr lang="en-GB" smtClean="0"/>
              <a:t>‹#›</a:t>
            </a:fld>
            <a:endParaRPr lang="en-GB"/>
          </a:p>
        </p:txBody>
      </p:sp>
    </p:spTree>
    <p:extLst>
      <p:ext uri="{BB962C8B-B14F-4D97-AF65-F5344CB8AC3E}">
        <p14:creationId xmlns:p14="http://schemas.microsoft.com/office/powerpoint/2010/main" val="35343714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13" descr=" Cover.jpg                                                      00B3F7F4Macintosh HD                   C35A0985:">
            <a:extLst>
              <a:ext uri="{FF2B5EF4-FFF2-40B4-BE49-F238E27FC236}">
                <a16:creationId xmlns:a16="http://schemas.microsoft.com/office/drawing/2014/main" id="{2296ED30-DC2A-4A16-9CD8-862EAC907141}"/>
              </a:ext>
            </a:extLst>
          </p:cNvPr>
          <p:cNvPicPr>
            <a:picLocks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87238" cy="6859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6" name="Rectangle 4"/>
          <p:cNvSpPr>
            <a:spLocks noGrp="1" noChangeArrowheads="1"/>
          </p:cNvSpPr>
          <p:nvPr>
            <p:ph type="subTitle" idx="1"/>
          </p:nvPr>
        </p:nvSpPr>
        <p:spPr>
          <a:xfrm>
            <a:off x="958851" y="4800600"/>
            <a:ext cx="8534400" cy="457200"/>
          </a:xfrm>
        </p:spPr>
        <p:txBody>
          <a:bodyPr/>
          <a:lstStyle>
            <a:lvl1pPr>
              <a:defRPr>
                <a:solidFill>
                  <a:schemeClr val="bg1"/>
                </a:solidFill>
              </a:defRPr>
            </a:lvl1pPr>
          </a:lstStyle>
          <a:p>
            <a:r>
              <a:rPr lang="en-US"/>
              <a:t>Click to edit Master subtitle style</a:t>
            </a:r>
          </a:p>
        </p:txBody>
      </p:sp>
      <p:sp>
        <p:nvSpPr>
          <p:cNvPr id="3075" name="Rectangle 3"/>
          <p:cNvSpPr>
            <a:spLocks noGrp="1" noChangeArrowheads="1"/>
          </p:cNvSpPr>
          <p:nvPr>
            <p:ph type="ctrTitle"/>
          </p:nvPr>
        </p:nvSpPr>
        <p:spPr>
          <a:xfrm>
            <a:off x="958851" y="1752600"/>
            <a:ext cx="9042400" cy="1524000"/>
          </a:xfrm>
        </p:spPr>
        <p:txBody>
          <a:bodyPr/>
          <a:lstStyle>
            <a:lvl1pPr>
              <a:lnSpc>
                <a:spcPct val="75000"/>
              </a:lnSpc>
              <a:defRPr sz="4100">
                <a:solidFill>
                  <a:srgbClr val="AFC124"/>
                </a:solidFill>
              </a:defRPr>
            </a:lvl1pPr>
          </a:lstStyle>
          <a:p>
            <a:r>
              <a:rPr lang="en-US"/>
              <a:t>Click to edit Master title style</a:t>
            </a:r>
          </a:p>
        </p:txBody>
      </p:sp>
    </p:spTree>
    <p:extLst>
      <p:ext uri="{BB962C8B-B14F-4D97-AF65-F5344CB8AC3E}">
        <p14:creationId xmlns:p14="http://schemas.microsoft.com/office/powerpoint/2010/main" val="25585082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p>
        </p:txBody>
      </p:sp>
      <p:sp>
        <p:nvSpPr>
          <p:cNvPr id="3" name="Content Placeholder 2"/>
          <p:cNvSpPr>
            <a:spLocks noGrp="1"/>
          </p:cNvSpPr>
          <p:nvPr>
            <p:ph idx="1"/>
          </p:nvPr>
        </p:nvSpPr>
        <p:spPr/>
        <p:txBody>
          <a:bodyPr/>
          <a:lstStyle>
            <a:lvl2pPr marL="727075" indent="-342900">
              <a:defRPr/>
            </a:lvl2pPr>
            <a:lvl3pPr>
              <a:defRPr lang="en-GB" altLang="en-US" sz="2000" dirty="0">
                <a:solidFill>
                  <a:srgbClr val="585555"/>
                </a:solidFill>
                <a:latin typeface="Arial" panose="020B0604020202020204" pitchFamily="34" charset="0"/>
                <a:ea typeface="ヒラギノ角ゴ Pro W3" charset="-128"/>
                <a:cs typeface="Arial" panose="020B0604020202020204" pitchFamily="34" charset="0"/>
              </a:defRPr>
            </a:lvl3pPr>
            <a:lvl4pPr marL="719138" indent="358775">
              <a:buFont typeface="Wingdings" panose="05000000000000000000" pitchFamily="2" charset="2"/>
              <a:buChar char="§"/>
              <a:defRPr/>
            </a:lvl4pPr>
            <a:lvl5pPr marL="828000" indent="324000">
              <a:buFont typeface="Courier New" panose="02070309020205020404" pitchFamily="49" charset="0"/>
              <a:buChar char="o"/>
              <a:defRPr/>
            </a:lvl5pPr>
          </a:lstStyle>
          <a:p>
            <a:pPr lvl="0"/>
            <a:r>
              <a:rPr lang="en-GB" dirty="0"/>
              <a:t>Click to edit Master text styles</a:t>
            </a:r>
          </a:p>
          <a:p>
            <a:pPr lvl="2"/>
            <a:r>
              <a:rPr lang="en-GB" dirty="0"/>
              <a:t>Second level</a:t>
            </a:r>
          </a:p>
          <a:p>
            <a:pPr lvl="3"/>
            <a:r>
              <a:rPr lang="en-GB" dirty="0"/>
              <a:t>Third level</a:t>
            </a:r>
          </a:p>
          <a:p>
            <a:pPr lvl="4"/>
            <a:r>
              <a:rPr lang="en-GB" dirty="0"/>
              <a:t>Fourth level</a:t>
            </a:r>
          </a:p>
          <a:p>
            <a:pPr lvl="4"/>
            <a:r>
              <a:rPr lang="en-GB" dirty="0"/>
              <a:t>Fifth level</a:t>
            </a:r>
          </a:p>
        </p:txBody>
      </p:sp>
    </p:spTree>
    <p:extLst>
      <p:ext uri="{BB962C8B-B14F-4D97-AF65-F5344CB8AC3E}">
        <p14:creationId xmlns:p14="http://schemas.microsoft.com/office/powerpoint/2010/main" val="37428805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Tree>
    <p:extLst>
      <p:ext uri="{BB962C8B-B14F-4D97-AF65-F5344CB8AC3E}">
        <p14:creationId xmlns:p14="http://schemas.microsoft.com/office/powerpoint/2010/main" val="3729237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12800" y="1676400"/>
            <a:ext cx="5080000" cy="44196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096000" y="1676400"/>
            <a:ext cx="5080000" cy="44196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extLst>
      <p:ext uri="{BB962C8B-B14F-4D97-AF65-F5344CB8AC3E}">
        <p14:creationId xmlns:p14="http://schemas.microsoft.com/office/powerpoint/2010/main" val="24450187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extLst>
      <p:ext uri="{BB962C8B-B14F-4D97-AF65-F5344CB8AC3E}">
        <p14:creationId xmlns:p14="http://schemas.microsoft.com/office/powerpoint/2010/main" val="22750364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Tree>
    <p:extLst>
      <p:ext uri="{BB962C8B-B14F-4D97-AF65-F5344CB8AC3E}">
        <p14:creationId xmlns:p14="http://schemas.microsoft.com/office/powerpoint/2010/main" val="37176012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7227936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Tree>
    <p:extLst>
      <p:ext uri="{BB962C8B-B14F-4D97-AF65-F5344CB8AC3E}">
        <p14:creationId xmlns:p14="http://schemas.microsoft.com/office/powerpoint/2010/main" val="35395288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GB"/>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Tree>
    <p:extLst>
      <p:ext uri="{BB962C8B-B14F-4D97-AF65-F5344CB8AC3E}">
        <p14:creationId xmlns:p14="http://schemas.microsoft.com/office/powerpoint/2010/main" val="149372247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extLst>
      <p:ext uri="{BB962C8B-B14F-4D97-AF65-F5344CB8AC3E}">
        <p14:creationId xmlns:p14="http://schemas.microsoft.com/office/powerpoint/2010/main" val="289990103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585200" y="838200"/>
            <a:ext cx="2590800" cy="5257800"/>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12800" y="838200"/>
            <a:ext cx="7569200" cy="5257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extLst>
      <p:ext uri="{BB962C8B-B14F-4D97-AF65-F5344CB8AC3E}">
        <p14:creationId xmlns:p14="http://schemas.microsoft.com/office/powerpoint/2010/main" val="12433759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image" Target="../media/image4.png"/><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12C26B-8751-4358-A320-C9B8AFAF5FB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1E73CE2-FAF1-4C3F-9986-E859BCD3CE5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61EE7B-3729-4B0C-BBB4-6CCB33546C9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ABECE16-1E73-4349-AD10-6AFFBB7F369E}" type="datetimeFigureOut">
              <a:rPr lang="en-GB" smtClean="0"/>
              <a:t>18/01/2024</a:t>
            </a:fld>
            <a:endParaRPr lang="en-GB"/>
          </a:p>
        </p:txBody>
      </p:sp>
      <p:sp>
        <p:nvSpPr>
          <p:cNvPr id="5" name="Footer Placeholder 4">
            <a:extLst>
              <a:ext uri="{FF2B5EF4-FFF2-40B4-BE49-F238E27FC236}">
                <a16:creationId xmlns:a16="http://schemas.microsoft.com/office/drawing/2014/main" id="{35152C1D-5712-4A9E-8CEC-7A70057EE51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84D8E89-BBC7-4471-BC86-F03DEBCF542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9811C29-73AB-489F-8C79-9C1EB8D9CADD}" type="slidenum">
              <a:rPr lang="en-GB" smtClean="0"/>
              <a:t>‹#›</a:t>
            </a:fld>
            <a:endParaRPr lang="en-GB"/>
          </a:p>
        </p:txBody>
      </p:sp>
    </p:spTree>
    <p:extLst>
      <p:ext uri="{BB962C8B-B14F-4D97-AF65-F5344CB8AC3E}">
        <p14:creationId xmlns:p14="http://schemas.microsoft.com/office/powerpoint/2010/main" val="337726732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1">
            <a:extLst>
              <a:ext uri="{FF2B5EF4-FFF2-40B4-BE49-F238E27FC236}">
                <a16:creationId xmlns:a16="http://schemas.microsoft.com/office/drawing/2014/main" id="{7D0B9F90-163F-4DBB-9347-100C1B26026E}"/>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0" y="0"/>
            <a:ext cx="12192000" cy="137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7" name="Rectangle 3">
            <a:extLst>
              <a:ext uri="{FF2B5EF4-FFF2-40B4-BE49-F238E27FC236}">
                <a16:creationId xmlns:a16="http://schemas.microsoft.com/office/drawing/2014/main" id="{97BE7CC5-5F2C-4F0A-A58F-F737EBD6DD6A}"/>
              </a:ext>
            </a:extLst>
          </p:cNvPr>
          <p:cNvSpPr>
            <a:spLocks noGrp="1" noChangeArrowheads="1"/>
          </p:cNvSpPr>
          <p:nvPr>
            <p:ph type="body" idx="1"/>
          </p:nvPr>
        </p:nvSpPr>
        <p:spPr bwMode="auto">
          <a:xfrm>
            <a:off x="812800" y="1676400"/>
            <a:ext cx="10363200" cy="441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2"/>
            <a:r>
              <a:rPr lang="en-US" altLang="en-US" dirty="0"/>
              <a:t>Second level</a:t>
            </a:r>
          </a:p>
          <a:p>
            <a:pPr lvl="3"/>
            <a:r>
              <a:rPr lang="en-US" altLang="en-US" dirty="0"/>
              <a:t> Third level</a:t>
            </a:r>
          </a:p>
          <a:p>
            <a:pPr lvl="3"/>
            <a:r>
              <a:rPr lang="en-US" altLang="en-US" dirty="0"/>
              <a:t>Fourth level</a:t>
            </a:r>
          </a:p>
          <a:p>
            <a:pPr lvl="4"/>
            <a:r>
              <a:rPr lang="en-US" altLang="en-US" dirty="0"/>
              <a:t>Fifth level</a:t>
            </a:r>
          </a:p>
        </p:txBody>
      </p:sp>
      <p:sp>
        <p:nvSpPr>
          <p:cNvPr id="1028" name="Rectangle 23">
            <a:extLst>
              <a:ext uri="{FF2B5EF4-FFF2-40B4-BE49-F238E27FC236}">
                <a16:creationId xmlns:a16="http://schemas.microsoft.com/office/drawing/2014/main" id="{C606F4B5-EC99-4AA8-968C-13ACE64F9E84}"/>
              </a:ext>
            </a:extLst>
          </p:cNvPr>
          <p:cNvSpPr>
            <a:spLocks noGrp="1" noChangeArrowheads="1"/>
          </p:cNvSpPr>
          <p:nvPr>
            <p:ph type="title"/>
          </p:nvPr>
        </p:nvSpPr>
        <p:spPr bwMode="auto">
          <a:xfrm>
            <a:off x="812800" y="838200"/>
            <a:ext cx="10363200"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pic>
        <p:nvPicPr>
          <p:cNvPr id="1029" name="Picture 3">
            <a:extLst>
              <a:ext uri="{FF2B5EF4-FFF2-40B4-BE49-F238E27FC236}">
                <a16:creationId xmlns:a16="http://schemas.microsoft.com/office/drawing/2014/main" id="{C3EAADFA-B896-4B9C-86C3-0E7A9F8D59D3}"/>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144463" y="-95250"/>
            <a:ext cx="2905125" cy="1006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0" name="Picture 5">
            <a:extLst>
              <a:ext uri="{FF2B5EF4-FFF2-40B4-BE49-F238E27FC236}">
                <a16:creationId xmlns:a16="http://schemas.microsoft.com/office/drawing/2014/main" id="{53676EF1-BA55-42B5-952C-8EE0DCA2FCFD}"/>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10907713" y="44450"/>
            <a:ext cx="949325" cy="792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692999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0" fontAlgn="base" hangingPunct="0">
        <a:spcBef>
          <a:spcPct val="0"/>
        </a:spcBef>
        <a:spcAft>
          <a:spcPct val="0"/>
        </a:spcAft>
        <a:defRPr lang="en-US" altLang="en-US" sz="2000" b="1" dirty="0">
          <a:solidFill>
            <a:schemeClr val="bg1"/>
          </a:solidFill>
          <a:latin typeface="Arial" panose="020B0604020202020204" pitchFamily="34" charset="0"/>
          <a:ea typeface="ヒラギノ角ゴ Pro W3" charset="-128"/>
          <a:cs typeface="Arial" panose="020B0604020202020204" pitchFamily="34" charset="0"/>
        </a:defRPr>
      </a:lvl1pPr>
      <a:lvl2pPr algn="l" rtl="0" eaLnBrk="0" fontAlgn="base" hangingPunct="0">
        <a:spcBef>
          <a:spcPct val="0"/>
        </a:spcBef>
        <a:spcAft>
          <a:spcPct val="0"/>
        </a:spcAft>
        <a:defRPr sz="2000" b="1">
          <a:solidFill>
            <a:schemeClr val="bg1"/>
          </a:solidFill>
          <a:latin typeface="Arial" panose="020B0604020202020204" pitchFamily="34" charset="0"/>
          <a:ea typeface="ヒラギノ角ゴ Pro W3" charset="-128"/>
          <a:cs typeface="Arial" panose="020B0604020202020204" pitchFamily="34" charset="0"/>
        </a:defRPr>
      </a:lvl2pPr>
      <a:lvl3pPr algn="l" rtl="0" eaLnBrk="0" fontAlgn="base" hangingPunct="0">
        <a:spcBef>
          <a:spcPct val="0"/>
        </a:spcBef>
        <a:spcAft>
          <a:spcPct val="0"/>
        </a:spcAft>
        <a:defRPr sz="2000" b="1">
          <a:solidFill>
            <a:schemeClr val="bg1"/>
          </a:solidFill>
          <a:latin typeface="Arial" panose="020B0604020202020204" pitchFamily="34" charset="0"/>
          <a:ea typeface="ヒラギノ角ゴ Pro W3" charset="-128"/>
          <a:cs typeface="Arial" panose="020B0604020202020204" pitchFamily="34" charset="0"/>
        </a:defRPr>
      </a:lvl3pPr>
      <a:lvl4pPr algn="l" rtl="0" eaLnBrk="0" fontAlgn="base" hangingPunct="0">
        <a:spcBef>
          <a:spcPct val="0"/>
        </a:spcBef>
        <a:spcAft>
          <a:spcPct val="0"/>
        </a:spcAft>
        <a:defRPr sz="2000" b="1">
          <a:solidFill>
            <a:schemeClr val="bg1"/>
          </a:solidFill>
          <a:latin typeface="Arial" panose="020B0604020202020204" pitchFamily="34" charset="0"/>
          <a:ea typeface="ヒラギノ角ゴ Pro W3" charset="-128"/>
          <a:cs typeface="Arial" panose="020B0604020202020204" pitchFamily="34" charset="0"/>
        </a:defRPr>
      </a:lvl4pPr>
      <a:lvl5pPr algn="l" rtl="0" eaLnBrk="0" fontAlgn="base" hangingPunct="0">
        <a:spcBef>
          <a:spcPct val="0"/>
        </a:spcBef>
        <a:spcAft>
          <a:spcPct val="0"/>
        </a:spcAft>
        <a:defRPr sz="2000" b="1">
          <a:solidFill>
            <a:schemeClr val="bg1"/>
          </a:solidFill>
          <a:latin typeface="Arial" panose="020B0604020202020204" pitchFamily="34" charset="0"/>
          <a:ea typeface="ヒラギノ角ゴ Pro W3" charset="-128"/>
          <a:cs typeface="Arial" panose="020B0604020202020204" pitchFamily="34" charset="0"/>
        </a:defRPr>
      </a:lvl5pPr>
      <a:lvl6pPr marL="457200" algn="l" rtl="0" fontAlgn="base">
        <a:spcBef>
          <a:spcPct val="0"/>
        </a:spcBef>
        <a:spcAft>
          <a:spcPct val="0"/>
        </a:spcAft>
        <a:defRPr sz="2000">
          <a:solidFill>
            <a:schemeClr val="bg1"/>
          </a:solidFill>
          <a:latin typeface="Arial MT Bd" charset="0"/>
        </a:defRPr>
      </a:lvl6pPr>
      <a:lvl7pPr marL="914400" algn="l" rtl="0" fontAlgn="base">
        <a:spcBef>
          <a:spcPct val="0"/>
        </a:spcBef>
        <a:spcAft>
          <a:spcPct val="0"/>
        </a:spcAft>
        <a:defRPr sz="2000">
          <a:solidFill>
            <a:schemeClr val="bg1"/>
          </a:solidFill>
          <a:latin typeface="Arial MT Bd" charset="0"/>
        </a:defRPr>
      </a:lvl7pPr>
      <a:lvl8pPr marL="1371600" algn="l" rtl="0" fontAlgn="base">
        <a:spcBef>
          <a:spcPct val="0"/>
        </a:spcBef>
        <a:spcAft>
          <a:spcPct val="0"/>
        </a:spcAft>
        <a:defRPr sz="2000">
          <a:solidFill>
            <a:schemeClr val="bg1"/>
          </a:solidFill>
          <a:latin typeface="Arial MT Bd" charset="0"/>
        </a:defRPr>
      </a:lvl8pPr>
      <a:lvl9pPr marL="1828800" algn="l" rtl="0" fontAlgn="base">
        <a:spcBef>
          <a:spcPct val="0"/>
        </a:spcBef>
        <a:spcAft>
          <a:spcPct val="0"/>
        </a:spcAft>
        <a:defRPr sz="2000">
          <a:solidFill>
            <a:schemeClr val="bg1"/>
          </a:solidFill>
          <a:latin typeface="Arial MT Bd" charset="0"/>
        </a:defRPr>
      </a:lvl9pPr>
    </p:titleStyle>
    <p:bodyStyle>
      <a:lvl1pPr algn="l" rtl="0" eaLnBrk="0" fontAlgn="base" hangingPunct="0">
        <a:spcBef>
          <a:spcPct val="0"/>
        </a:spcBef>
        <a:spcAft>
          <a:spcPct val="75000"/>
        </a:spcAft>
        <a:defRPr sz="2100">
          <a:solidFill>
            <a:schemeClr val="tx1">
              <a:lumMod val="95000"/>
              <a:lumOff val="5000"/>
            </a:schemeClr>
          </a:solidFill>
          <a:latin typeface="Arial" panose="020B0604020202020204" pitchFamily="34" charset="0"/>
          <a:ea typeface="ヒラギノ角ゴ Pro W3" charset="-128"/>
          <a:cs typeface="Arial" panose="020B0604020202020204" pitchFamily="34" charset="0"/>
        </a:defRPr>
      </a:lvl1pPr>
      <a:lvl2pPr marL="534988" indent="-342900" algn="l" rtl="0" eaLnBrk="0" fontAlgn="base" hangingPunct="0">
        <a:spcBef>
          <a:spcPct val="0"/>
        </a:spcBef>
        <a:spcAft>
          <a:spcPct val="50000"/>
        </a:spcAft>
        <a:buChar char="–"/>
        <a:defRPr sz="1900">
          <a:solidFill>
            <a:srgbClr val="585555"/>
          </a:solidFill>
          <a:latin typeface="Arial MT" charset="0"/>
          <a:ea typeface="ヒラギノ角ゴ Pro W3" charset="-128"/>
        </a:defRPr>
      </a:lvl2pPr>
      <a:lvl3pPr marL="727075" indent="-342900" algn="l" rtl="0" eaLnBrk="0" fontAlgn="base" hangingPunct="0">
        <a:lnSpc>
          <a:spcPct val="75000"/>
        </a:lnSpc>
        <a:spcBef>
          <a:spcPct val="20000"/>
        </a:spcBef>
        <a:spcAft>
          <a:spcPct val="0"/>
        </a:spcAft>
        <a:buClr>
          <a:srgbClr val="B6BF00"/>
        </a:buClr>
        <a:buChar char="&gt;"/>
        <a:defRPr lang="en-US" altLang="en-US" sz="2000" dirty="0">
          <a:solidFill>
            <a:srgbClr val="585555"/>
          </a:solidFill>
          <a:latin typeface="Arial" panose="020B0604020202020204" pitchFamily="34" charset="0"/>
          <a:ea typeface="ヒラギノ角ゴ Pro W3" charset="-128"/>
          <a:cs typeface="Arial" panose="020B0604020202020204" pitchFamily="34" charset="0"/>
        </a:defRPr>
      </a:lvl3pPr>
      <a:lvl4pPr marL="719138" indent="358775" algn="l" rtl="0" eaLnBrk="0" fontAlgn="base" hangingPunct="0">
        <a:spcBef>
          <a:spcPct val="20000"/>
        </a:spcBef>
        <a:spcAft>
          <a:spcPct val="0"/>
        </a:spcAft>
        <a:buFont typeface="Courier New" panose="02070309020205020404" pitchFamily="49" charset="0"/>
        <a:buChar char="o"/>
        <a:defRPr lang="en-US" altLang="en-US" sz="2000" dirty="0">
          <a:solidFill>
            <a:srgbClr val="585555"/>
          </a:solidFill>
          <a:latin typeface="Arial" panose="020B0604020202020204" pitchFamily="34" charset="0"/>
          <a:ea typeface="ヒラギノ角ゴ Pro W3" charset="-128"/>
          <a:cs typeface="Arial" panose="020B0604020202020204" pitchFamily="34" charset="0"/>
        </a:defRPr>
      </a:lvl4pPr>
      <a:lvl5pPr marL="765175" indent="1063625" algn="l" rtl="0" eaLnBrk="0" fontAlgn="base" hangingPunct="0">
        <a:spcBef>
          <a:spcPct val="20000"/>
        </a:spcBef>
        <a:spcAft>
          <a:spcPct val="0"/>
        </a:spcAft>
        <a:buChar char="&gt;"/>
        <a:defRPr sz="2000">
          <a:solidFill>
            <a:srgbClr val="585555"/>
          </a:solidFill>
          <a:latin typeface="Arial MT" charset="0"/>
          <a:ea typeface="ヒラギノ角ゴ Pro W3" charset="-128"/>
          <a:cs typeface="Arial" panose="020B0604020202020204" pitchFamily="34" charset="0"/>
        </a:defRPr>
      </a:lvl5pPr>
      <a:lvl6pPr marL="1222375" algn="l" rtl="0" fontAlgn="base">
        <a:spcBef>
          <a:spcPct val="20000"/>
        </a:spcBef>
        <a:spcAft>
          <a:spcPct val="0"/>
        </a:spcAft>
        <a:buChar char="&gt;"/>
        <a:defRPr sz="1100">
          <a:solidFill>
            <a:srgbClr val="585555"/>
          </a:solidFill>
          <a:latin typeface="Arial MT" charset="0"/>
          <a:ea typeface="ヒラギノ角ゴ Pro W3" charset="-128"/>
        </a:defRPr>
      </a:lvl6pPr>
      <a:lvl7pPr marL="1679575" algn="l" rtl="0" fontAlgn="base">
        <a:spcBef>
          <a:spcPct val="20000"/>
        </a:spcBef>
        <a:spcAft>
          <a:spcPct val="0"/>
        </a:spcAft>
        <a:buChar char="&gt;"/>
        <a:defRPr sz="1100">
          <a:solidFill>
            <a:srgbClr val="585555"/>
          </a:solidFill>
          <a:latin typeface="Arial MT" charset="0"/>
          <a:ea typeface="ヒラギノ角ゴ Pro W3" charset="-128"/>
        </a:defRPr>
      </a:lvl7pPr>
      <a:lvl8pPr marL="2136775" algn="l" rtl="0" fontAlgn="base">
        <a:spcBef>
          <a:spcPct val="20000"/>
        </a:spcBef>
        <a:spcAft>
          <a:spcPct val="0"/>
        </a:spcAft>
        <a:buChar char="&gt;"/>
        <a:defRPr sz="1100">
          <a:solidFill>
            <a:srgbClr val="585555"/>
          </a:solidFill>
          <a:latin typeface="Arial MT" charset="0"/>
          <a:ea typeface="ヒラギノ角ゴ Pro W3" charset="-128"/>
        </a:defRPr>
      </a:lvl8pPr>
      <a:lvl9pPr marL="2593975" algn="l" rtl="0" fontAlgn="base">
        <a:spcBef>
          <a:spcPct val="20000"/>
        </a:spcBef>
        <a:spcAft>
          <a:spcPct val="0"/>
        </a:spcAft>
        <a:buChar char="&gt;"/>
        <a:defRPr sz="1100">
          <a:solidFill>
            <a:srgbClr val="585555"/>
          </a:solidFill>
          <a:latin typeface="Arial MT" charset="0"/>
          <a:ea typeface="ヒラギノ角ゴ Pro W3" charset="-128"/>
        </a:defRPr>
      </a:lvl9pPr>
    </p:bodyStyle>
    <p:otherStyle>
      <a:defPPr>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image" Target="../media/image6.tiff"/><Relationship Id="rId1" Type="http://schemas.openxmlformats.org/officeDocument/2006/relationships/slideLayout" Target="../slideLayouts/slideLayout6.xml"/><Relationship Id="rId4" Type="http://schemas.openxmlformats.org/officeDocument/2006/relationships/image" Target="../media/image8.tiff"/></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padlet.com/sampath4/what-is-a-strategy-in-business-or-company-nid6rt4pcv98kx4n" TargetMode="Externa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hyperlink" Target="https://www.youtube.com/watch?v=xOvMVWUv3cQ" TargetMode="Externa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www.youtube.com/watch?v=I8nwNcCfyig" TargetMode="Externa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7D73DE-44D8-4B5F-8224-968642F53CD5}"/>
              </a:ext>
            </a:extLst>
          </p:cNvPr>
          <p:cNvSpPr>
            <a:spLocks noGrp="1"/>
          </p:cNvSpPr>
          <p:nvPr>
            <p:ph type="ctrTitle"/>
          </p:nvPr>
        </p:nvSpPr>
        <p:spPr>
          <a:xfrm>
            <a:off x="741873" y="1122363"/>
            <a:ext cx="10877908" cy="2387600"/>
          </a:xfrm>
        </p:spPr>
        <p:txBody>
          <a:bodyPr>
            <a:normAutofit/>
          </a:bodyPr>
          <a:lstStyle/>
          <a:p>
            <a:r>
              <a:rPr lang="en-GB" sz="4800" b="1" dirty="0">
                <a:latin typeface="Arial" panose="020B0604020202020204" pitchFamily="34" charset="0"/>
                <a:cs typeface="Arial" panose="020B0604020202020204" pitchFamily="34" charset="0"/>
              </a:rPr>
              <a:t>Strategic Management for SMEs</a:t>
            </a:r>
            <a:br>
              <a:rPr lang="en-GB" sz="4800" b="1" dirty="0">
                <a:latin typeface="Arial" panose="020B0604020202020204" pitchFamily="34" charset="0"/>
                <a:cs typeface="Arial" panose="020B0604020202020204" pitchFamily="34" charset="0"/>
              </a:rPr>
            </a:br>
            <a:r>
              <a:rPr lang="en-GB" sz="4800" b="1" dirty="0">
                <a:latin typeface="Arial" panose="020B0604020202020204" pitchFamily="34" charset="0"/>
                <a:cs typeface="Arial" panose="020B0604020202020204" pitchFamily="34" charset="0"/>
              </a:rPr>
              <a:t>BMSW6104</a:t>
            </a:r>
          </a:p>
        </p:txBody>
      </p:sp>
      <p:sp>
        <p:nvSpPr>
          <p:cNvPr id="3" name="Subtitle 2">
            <a:extLst>
              <a:ext uri="{FF2B5EF4-FFF2-40B4-BE49-F238E27FC236}">
                <a16:creationId xmlns:a16="http://schemas.microsoft.com/office/drawing/2014/main" id="{1F654F73-1B60-4CD6-BC30-6E1AFBB68307}"/>
              </a:ext>
            </a:extLst>
          </p:cNvPr>
          <p:cNvSpPr>
            <a:spLocks noGrp="1"/>
          </p:cNvSpPr>
          <p:nvPr>
            <p:ph type="subTitle" idx="1"/>
          </p:nvPr>
        </p:nvSpPr>
        <p:spPr/>
        <p:txBody>
          <a:bodyPr/>
          <a:lstStyle/>
          <a:p>
            <a:r>
              <a:rPr lang="en-US" dirty="0"/>
              <a:t>Dr Liyanage Sampath Rodrigo</a:t>
            </a:r>
            <a:endParaRPr lang="en-GB" dirty="0"/>
          </a:p>
        </p:txBody>
      </p:sp>
      <p:pic>
        <p:nvPicPr>
          <p:cNvPr id="5" name="Picture 4">
            <a:extLst>
              <a:ext uri="{FF2B5EF4-FFF2-40B4-BE49-F238E27FC236}">
                <a16:creationId xmlns:a16="http://schemas.microsoft.com/office/drawing/2014/main" id="{2E341DBB-896A-4095-8A61-9517D1A5E2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78470" y="4986800"/>
            <a:ext cx="5004402" cy="1042330"/>
          </a:xfrm>
          <a:prstGeom prst="rect">
            <a:avLst/>
          </a:prstGeom>
        </p:spPr>
      </p:pic>
    </p:spTree>
    <p:extLst>
      <p:ext uri="{BB962C8B-B14F-4D97-AF65-F5344CB8AC3E}">
        <p14:creationId xmlns:p14="http://schemas.microsoft.com/office/powerpoint/2010/main" val="41371624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2670A-17AE-9B2E-A031-9601BA73D7BA}"/>
              </a:ext>
            </a:extLst>
          </p:cNvPr>
          <p:cNvSpPr>
            <a:spLocks noGrp="1"/>
          </p:cNvSpPr>
          <p:nvPr>
            <p:ph type="title"/>
          </p:nvPr>
        </p:nvSpPr>
        <p:spPr/>
        <p:txBody>
          <a:bodyPr/>
          <a:lstStyle/>
          <a:p>
            <a:r>
              <a:rPr lang="en-US" sz="3600" b="1" dirty="0"/>
              <a:t>Attendance</a:t>
            </a:r>
          </a:p>
        </p:txBody>
      </p:sp>
      <p:sp>
        <p:nvSpPr>
          <p:cNvPr id="3" name="Content Placeholder 2">
            <a:extLst>
              <a:ext uri="{FF2B5EF4-FFF2-40B4-BE49-F238E27FC236}">
                <a16:creationId xmlns:a16="http://schemas.microsoft.com/office/drawing/2014/main" id="{BFBB9073-FD69-E21F-7C39-303CB6B105A7}"/>
              </a:ext>
            </a:extLst>
          </p:cNvPr>
          <p:cNvSpPr>
            <a:spLocks noGrp="1"/>
          </p:cNvSpPr>
          <p:nvPr>
            <p:ph idx="1"/>
          </p:nvPr>
        </p:nvSpPr>
        <p:spPr/>
        <p:txBody>
          <a:bodyPr/>
          <a:lstStyle/>
          <a:p>
            <a:pPr>
              <a:defRPr/>
            </a:pPr>
            <a:r>
              <a:rPr lang="en-GB" sz="2400" dirty="0"/>
              <a:t>Students are required to attend all term classes.</a:t>
            </a:r>
          </a:p>
          <a:p>
            <a:pPr>
              <a:defRPr/>
            </a:pPr>
            <a:r>
              <a:rPr lang="en-GB" sz="2400" dirty="0"/>
              <a:t>Students will be marked LATE if </a:t>
            </a:r>
            <a:r>
              <a:rPr lang="en-GB" sz="2400" b="1" dirty="0"/>
              <a:t>arriving</a:t>
            </a:r>
            <a:r>
              <a:rPr lang="en-GB" sz="2400" dirty="0"/>
              <a:t> between 10 to 40 minutes after the beginning of their class. OR if</a:t>
            </a:r>
            <a:r>
              <a:rPr lang="en-GB" sz="2400" b="1" dirty="0"/>
              <a:t> leaving </a:t>
            </a:r>
            <a:r>
              <a:rPr lang="en-GB" sz="2400" dirty="0"/>
              <a:t>a class between 10 to 40 minutes before the end.</a:t>
            </a:r>
          </a:p>
          <a:p>
            <a:pPr>
              <a:defRPr/>
            </a:pPr>
            <a:r>
              <a:rPr lang="en-GB" sz="2400" dirty="0"/>
              <a:t>Two late marks will be treated as an ABSENT mark.</a:t>
            </a:r>
          </a:p>
          <a:p>
            <a:pPr>
              <a:defRPr/>
            </a:pPr>
            <a:r>
              <a:rPr lang="en-GB" sz="2400" dirty="0"/>
              <a:t>If your attendance mark is incorrect, only the </a:t>
            </a:r>
            <a:r>
              <a:rPr lang="en-GB" sz="2400" b="1" dirty="0"/>
              <a:t>lecturer</a:t>
            </a:r>
            <a:r>
              <a:rPr lang="en-GB" sz="2400" dirty="0"/>
              <a:t> can ask Student Services to change the mark.</a:t>
            </a:r>
          </a:p>
          <a:p>
            <a:endParaRPr lang="en-US" dirty="0"/>
          </a:p>
        </p:txBody>
      </p:sp>
      <p:sp>
        <p:nvSpPr>
          <p:cNvPr id="4" name="Date Placeholder 3">
            <a:extLst>
              <a:ext uri="{FF2B5EF4-FFF2-40B4-BE49-F238E27FC236}">
                <a16:creationId xmlns:a16="http://schemas.microsoft.com/office/drawing/2014/main" id="{385CEB22-A9E2-9FFD-59AC-CCEFBD8405D5}"/>
              </a:ext>
            </a:extLst>
          </p:cNvPr>
          <p:cNvSpPr>
            <a:spLocks noGrp="1"/>
          </p:cNvSpPr>
          <p:nvPr>
            <p:ph type="dt" sz="half" idx="10"/>
          </p:nvPr>
        </p:nvSpPr>
        <p:spPr/>
        <p:txBody>
          <a:bodyPr/>
          <a:lstStyle/>
          <a:p>
            <a:pPr>
              <a:defRPr/>
            </a:pPr>
            <a:fld id="{130ADD5E-52E0-0D44-B721-F95AB1FBEECE}" type="datetime1">
              <a:rPr lang="en-GB" altLang="en-US" smtClean="0"/>
              <a:pPr>
                <a:defRPr/>
              </a:pPr>
              <a:t>18/01/2024</a:t>
            </a:fld>
            <a:endParaRPr lang="en-GB" altLang="en-US"/>
          </a:p>
        </p:txBody>
      </p:sp>
      <p:sp>
        <p:nvSpPr>
          <p:cNvPr id="5" name="Slide Number Placeholder 4">
            <a:extLst>
              <a:ext uri="{FF2B5EF4-FFF2-40B4-BE49-F238E27FC236}">
                <a16:creationId xmlns:a16="http://schemas.microsoft.com/office/drawing/2014/main" id="{2F51873B-3777-141F-8563-158269C8FCFC}"/>
              </a:ext>
            </a:extLst>
          </p:cNvPr>
          <p:cNvSpPr>
            <a:spLocks noGrp="1"/>
          </p:cNvSpPr>
          <p:nvPr>
            <p:ph type="sldNum" sz="quarter" idx="12"/>
          </p:nvPr>
        </p:nvSpPr>
        <p:spPr/>
        <p:txBody>
          <a:bodyPr/>
          <a:lstStyle/>
          <a:p>
            <a:pPr>
              <a:defRPr/>
            </a:pPr>
            <a:fld id="{E420D319-DD93-554E-8F0D-BBCEB2ABB842}" type="slidenum">
              <a:rPr lang="en-GB" altLang="en-US" smtClean="0"/>
              <a:pPr>
                <a:defRPr/>
              </a:pPr>
              <a:t>2</a:t>
            </a:fld>
            <a:endParaRPr lang="en-GB" altLang="en-US"/>
          </a:p>
        </p:txBody>
      </p:sp>
    </p:spTree>
    <p:extLst>
      <p:ext uri="{BB962C8B-B14F-4D97-AF65-F5344CB8AC3E}">
        <p14:creationId xmlns:p14="http://schemas.microsoft.com/office/powerpoint/2010/main" val="27042677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1">
            <a:extLst>
              <a:ext uri="{FF2B5EF4-FFF2-40B4-BE49-F238E27FC236}">
                <a16:creationId xmlns:a16="http://schemas.microsoft.com/office/drawing/2014/main" id="{EDFD3A71-B2C7-F540-8768-182EF2A9D5DC}"/>
              </a:ext>
            </a:extLst>
          </p:cNvPr>
          <p:cNvSpPr>
            <a:spLocks noGrp="1"/>
          </p:cNvSpPr>
          <p:nvPr>
            <p:ph type="title"/>
          </p:nvPr>
        </p:nvSpPr>
        <p:spPr/>
        <p:txBody>
          <a:bodyPr>
            <a:normAutofit fontScale="90000"/>
          </a:bodyPr>
          <a:lstStyle/>
          <a:p>
            <a:pPr eaLnBrk="1" hangingPunct="1"/>
            <a:r>
              <a:rPr lang="en-GB" altLang="en-US" sz="3600" b="1" dirty="0"/>
              <a:t>Example: Class starts at 9.00am</a:t>
            </a:r>
            <a:br>
              <a:rPr lang="en-GB" altLang="en-US" b="1" dirty="0"/>
            </a:br>
            <a:endParaRPr lang="en-GB" altLang="en-US" b="1" dirty="0"/>
          </a:p>
        </p:txBody>
      </p:sp>
      <p:sp>
        <p:nvSpPr>
          <p:cNvPr id="3" name="Content Placeholder 2">
            <a:extLst>
              <a:ext uri="{FF2B5EF4-FFF2-40B4-BE49-F238E27FC236}">
                <a16:creationId xmlns:a16="http://schemas.microsoft.com/office/drawing/2014/main" id="{D6D9B477-02E8-AB45-A9D3-EA1B856AF2F7}"/>
              </a:ext>
            </a:extLst>
          </p:cNvPr>
          <p:cNvSpPr>
            <a:spLocks noGrp="1"/>
          </p:cNvSpPr>
          <p:nvPr>
            <p:ph idx="1"/>
          </p:nvPr>
        </p:nvSpPr>
        <p:spPr>
          <a:xfrm>
            <a:off x="1981200" y="1600201"/>
            <a:ext cx="8229600" cy="3916363"/>
          </a:xfrm>
        </p:spPr>
        <p:txBody>
          <a:bodyPr/>
          <a:lstStyle/>
          <a:p>
            <a:pPr marL="0" indent="0">
              <a:buNone/>
              <a:defRPr/>
            </a:pPr>
            <a:r>
              <a:rPr lang="en-GB" altLang="en-US" sz="2400" dirty="0"/>
              <a:t>Student arrives at 9.05 - full attendance</a:t>
            </a:r>
          </a:p>
          <a:p>
            <a:pPr marL="0" indent="0">
              <a:buNone/>
              <a:defRPr/>
            </a:pPr>
            <a:r>
              <a:rPr lang="en-GB" altLang="en-US" sz="2400" dirty="0"/>
              <a:t>Student arrives at 9.20 – marked as late</a:t>
            </a:r>
          </a:p>
          <a:p>
            <a:pPr marL="0" indent="0">
              <a:buNone/>
              <a:defRPr/>
            </a:pPr>
            <a:r>
              <a:rPr lang="en-GB" altLang="en-US" sz="2400" dirty="0"/>
              <a:t>Student arrives at 9.45 – marked as absent </a:t>
            </a:r>
          </a:p>
          <a:p>
            <a:pPr marL="0" indent="0">
              <a:buNone/>
              <a:defRPr/>
            </a:pPr>
            <a:r>
              <a:rPr lang="en-GB" altLang="en-US" sz="2400" dirty="0"/>
              <a:t>NOTE:</a:t>
            </a:r>
          </a:p>
          <a:p>
            <a:pPr marL="0" indent="0">
              <a:buNone/>
              <a:defRPr/>
            </a:pPr>
            <a:r>
              <a:rPr lang="en-GB" altLang="en-US" sz="2400" dirty="0"/>
              <a:t>Same rules if you leave early</a:t>
            </a:r>
          </a:p>
          <a:p>
            <a:pPr eaLnBrk="1" hangingPunct="1">
              <a:defRPr/>
            </a:pPr>
            <a:endParaRPr lang="en-GB" dirty="0"/>
          </a:p>
        </p:txBody>
      </p:sp>
      <p:sp>
        <p:nvSpPr>
          <p:cNvPr id="5" name="Date Placeholder 4">
            <a:extLst>
              <a:ext uri="{FF2B5EF4-FFF2-40B4-BE49-F238E27FC236}">
                <a16:creationId xmlns:a16="http://schemas.microsoft.com/office/drawing/2014/main" id="{292E13C1-8E9D-E64D-A547-17E32BB1E065}"/>
              </a:ext>
            </a:extLst>
          </p:cNvPr>
          <p:cNvSpPr>
            <a:spLocks noGrp="1"/>
          </p:cNvSpPr>
          <p:nvPr>
            <p:ph type="dt" sz="quarter" idx="10"/>
          </p:nvPr>
        </p:nvSpPr>
        <p:spPr/>
        <p:txBody>
          <a:bodyPr/>
          <a:lstStyle/>
          <a:p>
            <a:pPr>
              <a:defRPr/>
            </a:pPr>
            <a:fld id="{00BA5387-BDC0-481B-86B8-25A2F1852DE2}" type="datetime1">
              <a:rPr lang="en-GB" altLang="en-US"/>
              <a:pPr>
                <a:defRPr/>
              </a:pPr>
              <a:t>18/01/2024</a:t>
            </a:fld>
            <a:endParaRPr lang="en-GB" altLang="en-US"/>
          </a:p>
        </p:txBody>
      </p:sp>
      <p:sp>
        <p:nvSpPr>
          <p:cNvPr id="18436" name="Slide Number Placeholder 5">
            <a:extLst>
              <a:ext uri="{FF2B5EF4-FFF2-40B4-BE49-F238E27FC236}">
                <a16:creationId xmlns:a16="http://schemas.microsoft.com/office/drawing/2014/main" id="{6A699047-9C14-41DE-CC04-2EBEF17EB6D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7AE5CEFA-4685-3A42-95C4-48C0324B14BE}" type="slidenum">
              <a:rPr lang="en-GB" altLang="en-US" sz="1200">
                <a:solidFill>
                  <a:srgbClr val="898989"/>
                </a:solidFill>
              </a:rPr>
              <a:pPr>
                <a:spcBef>
                  <a:spcPct val="0"/>
                </a:spcBef>
                <a:buFontTx/>
                <a:buNone/>
              </a:pPr>
              <a:t>3</a:t>
            </a:fld>
            <a:endParaRPr lang="en-GB" altLang="en-US" sz="1200">
              <a:solidFill>
                <a:srgbClr val="898989"/>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a:extLst>
              <a:ext uri="{FF2B5EF4-FFF2-40B4-BE49-F238E27FC236}">
                <a16:creationId xmlns:a16="http://schemas.microsoft.com/office/drawing/2014/main" id="{C9CAE0DA-D875-C4D2-9A00-44A7A03677CF}"/>
              </a:ext>
            </a:extLst>
          </p:cNvPr>
          <p:cNvSpPr>
            <a:spLocks noGrp="1"/>
          </p:cNvSpPr>
          <p:nvPr>
            <p:ph type="title"/>
          </p:nvPr>
        </p:nvSpPr>
        <p:spPr/>
        <p:txBody>
          <a:bodyPr/>
          <a:lstStyle/>
          <a:p>
            <a:pPr eaLnBrk="1" hangingPunct="1"/>
            <a:r>
              <a:rPr lang="en-GB" altLang="en-US" sz="3600" b="1" dirty="0"/>
              <a:t>Important</a:t>
            </a:r>
          </a:p>
        </p:txBody>
      </p:sp>
      <p:sp>
        <p:nvSpPr>
          <p:cNvPr id="19458" name="Content Placeholder 2">
            <a:extLst>
              <a:ext uri="{FF2B5EF4-FFF2-40B4-BE49-F238E27FC236}">
                <a16:creationId xmlns:a16="http://schemas.microsoft.com/office/drawing/2014/main" id="{DB47850C-3642-3647-08CF-588A0BC5A513}"/>
              </a:ext>
            </a:extLst>
          </p:cNvPr>
          <p:cNvSpPr>
            <a:spLocks noGrp="1"/>
          </p:cNvSpPr>
          <p:nvPr>
            <p:ph idx="1"/>
          </p:nvPr>
        </p:nvSpPr>
        <p:spPr>
          <a:xfrm>
            <a:off x="1965325" y="1341438"/>
            <a:ext cx="8229600" cy="3916362"/>
          </a:xfrm>
        </p:spPr>
        <p:txBody>
          <a:bodyPr/>
          <a:lstStyle/>
          <a:p>
            <a:pPr eaLnBrk="1" hangingPunct="1"/>
            <a:r>
              <a:rPr lang="en-GB" altLang="en-US" sz="2400" dirty="0"/>
              <a:t>You</a:t>
            </a:r>
            <a:r>
              <a:rPr lang="en-GB" altLang="en-US" dirty="0"/>
              <a:t> </a:t>
            </a:r>
            <a:r>
              <a:rPr lang="en-GB" altLang="en-US" sz="2400" dirty="0"/>
              <a:t>MUST stay connected for the entire session</a:t>
            </a:r>
          </a:p>
          <a:p>
            <a:pPr eaLnBrk="1" hangingPunct="1"/>
            <a:r>
              <a:rPr lang="en-GB" altLang="en-US" sz="2400" dirty="0"/>
              <a:t>Prepare in advance – look at Moodle before the class starts</a:t>
            </a:r>
          </a:p>
          <a:p>
            <a:pPr eaLnBrk="1" hangingPunct="1"/>
            <a:r>
              <a:rPr lang="en-GB" altLang="en-US" sz="2400" dirty="0"/>
              <a:t>Make notes during the session</a:t>
            </a:r>
          </a:p>
          <a:p>
            <a:pPr eaLnBrk="1" hangingPunct="1"/>
            <a:r>
              <a:rPr lang="en-GB" altLang="en-US" sz="2400" dirty="0"/>
              <a:t>Correspondence – name, student number, module – make sure you check your TSD email frequently</a:t>
            </a:r>
          </a:p>
          <a:p>
            <a:pPr eaLnBrk="1" hangingPunct="1"/>
            <a:endParaRPr lang="en-GB" altLang="en-US" dirty="0"/>
          </a:p>
        </p:txBody>
      </p:sp>
      <p:sp>
        <p:nvSpPr>
          <p:cNvPr id="5" name="Date Placeholder 4">
            <a:extLst>
              <a:ext uri="{FF2B5EF4-FFF2-40B4-BE49-F238E27FC236}">
                <a16:creationId xmlns:a16="http://schemas.microsoft.com/office/drawing/2014/main" id="{B751D327-2BDA-984D-8CFD-5B5AD8676EE7}"/>
              </a:ext>
            </a:extLst>
          </p:cNvPr>
          <p:cNvSpPr>
            <a:spLocks noGrp="1"/>
          </p:cNvSpPr>
          <p:nvPr>
            <p:ph type="dt" sz="quarter" idx="10"/>
          </p:nvPr>
        </p:nvSpPr>
        <p:spPr/>
        <p:txBody>
          <a:bodyPr/>
          <a:lstStyle/>
          <a:p>
            <a:pPr>
              <a:defRPr/>
            </a:pPr>
            <a:fld id="{F3D86518-6479-48A0-A9D3-08C8076AEFA7}" type="datetime1">
              <a:rPr lang="en-GB" altLang="en-US"/>
              <a:pPr>
                <a:defRPr/>
              </a:pPr>
              <a:t>18/01/2024</a:t>
            </a:fld>
            <a:endParaRPr lang="en-GB" altLang="en-US"/>
          </a:p>
        </p:txBody>
      </p:sp>
      <p:sp>
        <p:nvSpPr>
          <p:cNvPr id="19460" name="Slide Number Placeholder 5">
            <a:extLst>
              <a:ext uri="{FF2B5EF4-FFF2-40B4-BE49-F238E27FC236}">
                <a16:creationId xmlns:a16="http://schemas.microsoft.com/office/drawing/2014/main" id="{D4C72E8E-0F46-3BD9-142E-E971FC0EDB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70D0D00-08ED-9745-AA13-96EEFA5EE389}" type="slidenum">
              <a:rPr lang="en-GB" altLang="en-US" sz="1200">
                <a:solidFill>
                  <a:srgbClr val="898989"/>
                </a:solidFill>
              </a:rPr>
              <a:pPr>
                <a:spcBef>
                  <a:spcPct val="0"/>
                </a:spcBef>
                <a:buFontTx/>
                <a:buNone/>
              </a:pPr>
              <a:t>4</a:t>
            </a:fld>
            <a:endParaRPr lang="en-GB" altLang="en-US" sz="1200">
              <a:solidFill>
                <a:srgbClr val="898989"/>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1" name="Rectangle 1026">
            <a:extLst>
              <a:ext uri="{FF2B5EF4-FFF2-40B4-BE49-F238E27FC236}">
                <a16:creationId xmlns:a16="http://schemas.microsoft.com/office/drawing/2014/main" id="{40308CCC-1E25-2F7E-FFD0-FDEEEEEE47B2}"/>
              </a:ext>
            </a:extLst>
          </p:cNvPr>
          <p:cNvSpPr>
            <a:spLocks noGrp="1"/>
          </p:cNvSpPr>
          <p:nvPr>
            <p:ph type="title"/>
          </p:nvPr>
        </p:nvSpPr>
        <p:spPr/>
        <p:txBody>
          <a:bodyPr/>
          <a:lstStyle/>
          <a:p>
            <a:r>
              <a:rPr lang="en-GB" altLang="en-US" sz="3600" b="1" dirty="0"/>
              <a:t>Teaching</a:t>
            </a:r>
            <a:r>
              <a:rPr lang="en-GB" altLang="en-US" b="1" dirty="0"/>
              <a:t> </a:t>
            </a:r>
            <a:r>
              <a:rPr lang="en-GB" altLang="en-US" sz="3600" b="1" dirty="0"/>
              <a:t>and</a:t>
            </a:r>
            <a:r>
              <a:rPr lang="en-GB" altLang="en-US" b="1" dirty="0"/>
              <a:t> </a:t>
            </a:r>
            <a:r>
              <a:rPr lang="en-GB" altLang="en-US" sz="3600" b="1" dirty="0"/>
              <a:t>Learning</a:t>
            </a:r>
          </a:p>
        </p:txBody>
      </p:sp>
      <p:sp>
        <p:nvSpPr>
          <p:cNvPr id="17410" name="Rectangle 1027">
            <a:extLst>
              <a:ext uri="{FF2B5EF4-FFF2-40B4-BE49-F238E27FC236}">
                <a16:creationId xmlns:a16="http://schemas.microsoft.com/office/drawing/2014/main" id="{2F8BC44B-0C60-9D3C-3E2C-9E61D6490870}"/>
              </a:ext>
            </a:extLst>
          </p:cNvPr>
          <p:cNvSpPr>
            <a:spLocks noGrp="1"/>
          </p:cNvSpPr>
          <p:nvPr>
            <p:ph idx="4294967295"/>
          </p:nvPr>
        </p:nvSpPr>
        <p:spPr>
          <a:xfrm>
            <a:off x="1981200" y="1417638"/>
            <a:ext cx="8229600" cy="3916362"/>
          </a:xfrm>
        </p:spPr>
        <p:txBody>
          <a:bodyPr/>
          <a:lstStyle/>
          <a:p>
            <a:pPr>
              <a:buFont typeface="Wingdings 3" pitchFamily="2" charset="2"/>
              <a:buNone/>
            </a:pPr>
            <a:r>
              <a:rPr lang="en-GB" altLang="en-US" sz="2400" b="1" dirty="0"/>
              <a:t>Mixture of:</a:t>
            </a:r>
          </a:p>
          <a:p>
            <a:pPr lvl="1"/>
            <a:r>
              <a:rPr lang="en-GB" altLang="en-US" dirty="0"/>
              <a:t>Lectures</a:t>
            </a:r>
          </a:p>
          <a:p>
            <a:pPr lvl="1"/>
            <a:r>
              <a:rPr lang="en-GB" altLang="en-US" dirty="0"/>
              <a:t>Seminars</a:t>
            </a:r>
          </a:p>
          <a:p>
            <a:pPr lvl="1"/>
            <a:r>
              <a:rPr lang="en-GB" altLang="en-US" dirty="0"/>
              <a:t>Discussions </a:t>
            </a:r>
          </a:p>
          <a:p>
            <a:pPr lvl="1"/>
            <a:r>
              <a:rPr lang="en-GB" altLang="en-US" dirty="0"/>
              <a:t>Group work</a:t>
            </a:r>
          </a:p>
          <a:p>
            <a:pPr lvl="1"/>
            <a:r>
              <a:rPr lang="en-GB" altLang="en-US" dirty="0"/>
              <a:t>Pair work</a:t>
            </a:r>
          </a:p>
          <a:p>
            <a:pPr lvl="1"/>
            <a:r>
              <a:rPr lang="en-GB" altLang="en-US" dirty="0"/>
              <a:t>Case studies</a:t>
            </a:r>
          </a:p>
        </p:txBody>
      </p:sp>
      <p:pic>
        <p:nvPicPr>
          <p:cNvPr id="20483" name="Picture 2">
            <a:extLst>
              <a:ext uri="{FF2B5EF4-FFF2-40B4-BE49-F238E27FC236}">
                <a16:creationId xmlns:a16="http://schemas.microsoft.com/office/drawing/2014/main" id="{4117F5DE-5B47-4E94-8E44-E601C1CCE11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72489" y="1657350"/>
            <a:ext cx="1368425" cy="1366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4" name="Picture 3">
            <a:extLst>
              <a:ext uri="{FF2B5EF4-FFF2-40B4-BE49-F238E27FC236}">
                <a16:creationId xmlns:a16="http://schemas.microsoft.com/office/drawing/2014/main" id="{68272E80-D34C-62F4-50F2-F645397EDA0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19738" y="1920875"/>
            <a:ext cx="1879600" cy="1079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5" name="Picture 4">
            <a:extLst>
              <a:ext uri="{FF2B5EF4-FFF2-40B4-BE49-F238E27FC236}">
                <a16:creationId xmlns:a16="http://schemas.microsoft.com/office/drawing/2014/main" id="{46382267-1E36-B299-62E0-8E26B8A8E46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48525" y="3490913"/>
            <a:ext cx="1651000" cy="1231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7410">
                                            <p:txEl>
                                              <p:pRg st="0" end="0"/>
                                            </p:txEl>
                                          </p:spTgt>
                                        </p:tgtEl>
                                        <p:attrNameLst>
                                          <p:attrName>style.visibility</p:attrName>
                                        </p:attrNameLst>
                                      </p:cBhvr>
                                      <p:to>
                                        <p:strVal val="visible"/>
                                      </p:to>
                                    </p:set>
                                    <p:anim calcmode="lin" valueType="num">
                                      <p:cBhvr additive="base">
                                        <p:cTn id="7" dur="500" fill="hold"/>
                                        <p:tgtEl>
                                          <p:spTgt spid="17410">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7410">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7410">
                                            <p:txEl>
                                              <p:pRg st="1" end="1"/>
                                            </p:txEl>
                                          </p:spTgt>
                                        </p:tgtEl>
                                        <p:attrNameLst>
                                          <p:attrName>style.visibility</p:attrName>
                                        </p:attrNameLst>
                                      </p:cBhvr>
                                      <p:to>
                                        <p:strVal val="visible"/>
                                      </p:to>
                                    </p:set>
                                    <p:anim calcmode="lin" valueType="num">
                                      <p:cBhvr additive="base">
                                        <p:cTn id="11" dur="500" fill="hold"/>
                                        <p:tgtEl>
                                          <p:spTgt spid="17410">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7410">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7410">
                                            <p:txEl>
                                              <p:pRg st="2" end="2"/>
                                            </p:txEl>
                                          </p:spTgt>
                                        </p:tgtEl>
                                        <p:attrNameLst>
                                          <p:attrName>style.visibility</p:attrName>
                                        </p:attrNameLst>
                                      </p:cBhvr>
                                      <p:to>
                                        <p:strVal val="visible"/>
                                      </p:to>
                                    </p:set>
                                    <p:anim calcmode="lin" valueType="num">
                                      <p:cBhvr additive="base">
                                        <p:cTn id="15" dur="500" fill="hold"/>
                                        <p:tgtEl>
                                          <p:spTgt spid="17410">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7410">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7410">
                                            <p:txEl>
                                              <p:pRg st="3" end="3"/>
                                            </p:txEl>
                                          </p:spTgt>
                                        </p:tgtEl>
                                        <p:attrNameLst>
                                          <p:attrName>style.visibility</p:attrName>
                                        </p:attrNameLst>
                                      </p:cBhvr>
                                      <p:to>
                                        <p:strVal val="visible"/>
                                      </p:to>
                                    </p:set>
                                    <p:anim calcmode="lin" valueType="num">
                                      <p:cBhvr additive="base">
                                        <p:cTn id="19" dur="500" fill="hold"/>
                                        <p:tgtEl>
                                          <p:spTgt spid="17410">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7410">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7410">
                                            <p:txEl>
                                              <p:pRg st="4" end="4"/>
                                            </p:txEl>
                                          </p:spTgt>
                                        </p:tgtEl>
                                        <p:attrNameLst>
                                          <p:attrName>style.visibility</p:attrName>
                                        </p:attrNameLst>
                                      </p:cBhvr>
                                      <p:to>
                                        <p:strVal val="visible"/>
                                      </p:to>
                                    </p:set>
                                    <p:anim calcmode="lin" valueType="num">
                                      <p:cBhvr additive="base">
                                        <p:cTn id="23" dur="500" fill="hold"/>
                                        <p:tgtEl>
                                          <p:spTgt spid="17410">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7410">
                                            <p:txEl>
                                              <p:pRg st="4" end="4"/>
                                            </p:txEl>
                                          </p:spTgt>
                                        </p:tgtEl>
                                        <p:attrNameLst>
                                          <p:attrName>ppt_y</p:attrName>
                                        </p:attrNameLst>
                                      </p:cBhvr>
                                      <p:tavLst>
                                        <p:tav tm="0">
                                          <p:val>
                                            <p:strVal val="#ppt_y"/>
                                          </p:val>
                                        </p:tav>
                                        <p:tav tm="100000">
                                          <p:val>
                                            <p:strVal val="#ppt_y"/>
                                          </p:val>
                                        </p:tav>
                                      </p:tavLst>
                                    </p:anim>
                                  </p:childTnLst>
                                </p:cTn>
                              </p:par>
                              <p:par>
                                <p:cTn id="25" presetID="2" presetClass="entr" presetSubtype="8" fill="hold" nodeType="withEffect">
                                  <p:stCondLst>
                                    <p:cond delay="0"/>
                                  </p:stCondLst>
                                  <p:childTnLst>
                                    <p:set>
                                      <p:cBhvr>
                                        <p:cTn id="26" dur="1" fill="hold">
                                          <p:stCondLst>
                                            <p:cond delay="0"/>
                                          </p:stCondLst>
                                        </p:cTn>
                                        <p:tgtEl>
                                          <p:spTgt spid="17410">
                                            <p:txEl>
                                              <p:pRg st="5" end="5"/>
                                            </p:txEl>
                                          </p:spTgt>
                                        </p:tgtEl>
                                        <p:attrNameLst>
                                          <p:attrName>style.visibility</p:attrName>
                                        </p:attrNameLst>
                                      </p:cBhvr>
                                      <p:to>
                                        <p:strVal val="visible"/>
                                      </p:to>
                                    </p:set>
                                    <p:anim calcmode="lin" valueType="num">
                                      <p:cBhvr additive="base">
                                        <p:cTn id="27" dur="500" fill="hold"/>
                                        <p:tgtEl>
                                          <p:spTgt spid="17410">
                                            <p:txEl>
                                              <p:pRg st="5" end="5"/>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17410">
                                            <p:txEl>
                                              <p:pRg st="5" end="5"/>
                                            </p:txEl>
                                          </p:spTgt>
                                        </p:tgtEl>
                                        <p:attrNameLst>
                                          <p:attrName>ppt_y</p:attrName>
                                        </p:attrNameLst>
                                      </p:cBhvr>
                                      <p:tavLst>
                                        <p:tav tm="0">
                                          <p:val>
                                            <p:strVal val="#ppt_y"/>
                                          </p:val>
                                        </p:tav>
                                        <p:tav tm="100000">
                                          <p:val>
                                            <p:strVal val="#ppt_y"/>
                                          </p:val>
                                        </p:tav>
                                      </p:tavLst>
                                    </p:anim>
                                  </p:childTnLst>
                                </p:cTn>
                              </p:par>
                              <p:par>
                                <p:cTn id="29" presetID="2" presetClass="entr" presetSubtype="8" fill="hold" nodeType="withEffect">
                                  <p:stCondLst>
                                    <p:cond delay="0"/>
                                  </p:stCondLst>
                                  <p:childTnLst>
                                    <p:set>
                                      <p:cBhvr>
                                        <p:cTn id="30" dur="1" fill="hold">
                                          <p:stCondLst>
                                            <p:cond delay="0"/>
                                          </p:stCondLst>
                                        </p:cTn>
                                        <p:tgtEl>
                                          <p:spTgt spid="17410">
                                            <p:txEl>
                                              <p:pRg st="6" end="6"/>
                                            </p:txEl>
                                          </p:spTgt>
                                        </p:tgtEl>
                                        <p:attrNameLst>
                                          <p:attrName>style.visibility</p:attrName>
                                        </p:attrNameLst>
                                      </p:cBhvr>
                                      <p:to>
                                        <p:strVal val="visible"/>
                                      </p:to>
                                    </p:set>
                                    <p:anim calcmode="lin" valueType="num">
                                      <p:cBhvr additive="base">
                                        <p:cTn id="31" dur="500" fill="hold"/>
                                        <p:tgtEl>
                                          <p:spTgt spid="17410">
                                            <p:txEl>
                                              <p:pRg st="6" end="6"/>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7410">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0" grpId="0" build="p" autoUpdateAnimBg="0"/>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5" name="Rectangle 2">
            <a:extLst>
              <a:ext uri="{FF2B5EF4-FFF2-40B4-BE49-F238E27FC236}">
                <a16:creationId xmlns:a16="http://schemas.microsoft.com/office/drawing/2014/main" id="{2AF0C26D-3D8A-3A22-501B-DDCA107CA299}"/>
              </a:ext>
            </a:extLst>
          </p:cNvPr>
          <p:cNvSpPr>
            <a:spLocks noGrp="1"/>
          </p:cNvSpPr>
          <p:nvPr>
            <p:ph type="title"/>
          </p:nvPr>
        </p:nvSpPr>
        <p:spPr/>
        <p:txBody>
          <a:bodyPr/>
          <a:lstStyle/>
          <a:p>
            <a:pPr eaLnBrk="1" hangingPunct="1"/>
            <a:r>
              <a:rPr lang="en-GB" altLang="en-US" sz="3600" b="1" dirty="0"/>
              <a:t>Resources</a:t>
            </a:r>
          </a:p>
        </p:txBody>
      </p:sp>
      <p:sp>
        <p:nvSpPr>
          <p:cNvPr id="35843" name="Rectangle 3">
            <a:extLst>
              <a:ext uri="{FF2B5EF4-FFF2-40B4-BE49-F238E27FC236}">
                <a16:creationId xmlns:a16="http://schemas.microsoft.com/office/drawing/2014/main" id="{DBAD96B3-29B0-B249-B9E5-39687FB864CE}"/>
              </a:ext>
            </a:extLst>
          </p:cNvPr>
          <p:cNvSpPr>
            <a:spLocks noGrp="1"/>
          </p:cNvSpPr>
          <p:nvPr>
            <p:ph type="body" idx="4294967295"/>
          </p:nvPr>
        </p:nvSpPr>
        <p:spPr>
          <a:xfrm>
            <a:off x="2279650" y="1600201"/>
            <a:ext cx="7473950" cy="3916363"/>
          </a:xfrm>
        </p:spPr>
        <p:txBody>
          <a:bodyPr/>
          <a:lstStyle/>
          <a:p>
            <a:pPr eaLnBrk="1" hangingPunct="1">
              <a:defRPr/>
            </a:pPr>
            <a:endParaRPr lang="en-GB" altLang="en-US" sz="2300" dirty="0"/>
          </a:p>
          <a:p>
            <a:pPr eaLnBrk="1" hangingPunct="1">
              <a:defRPr/>
            </a:pPr>
            <a:r>
              <a:rPr lang="en-GB" altLang="en-US" sz="2400" dirty="0"/>
              <a:t>All resources and teaching materials  available to you on Moodle</a:t>
            </a:r>
          </a:p>
          <a:p>
            <a:pPr marL="0" indent="0">
              <a:buNone/>
              <a:defRPr/>
            </a:pPr>
            <a:endParaRPr lang="en-GB" altLang="en-US" sz="2400" dirty="0"/>
          </a:p>
          <a:p>
            <a:pPr eaLnBrk="1" hangingPunct="1">
              <a:defRPr/>
            </a:pPr>
            <a:r>
              <a:rPr lang="en-GB" altLang="en-US" sz="2400" dirty="0"/>
              <a:t>Important – </a:t>
            </a:r>
            <a:r>
              <a:rPr lang="en-GB" altLang="en-US" sz="2400" b="1" dirty="0"/>
              <a:t>Prepare</a:t>
            </a:r>
            <a:r>
              <a:rPr lang="en-GB" altLang="en-US" sz="2400" dirty="0"/>
              <a:t> - Check the Lesson schedule before coming to class</a:t>
            </a:r>
          </a:p>
          <a:p>
            <a:pPr marL="0" indent="0">
              <a:buNone/>
              <a:defRPr/>
            </a:pPr>
            <a:endParaRPr lang="en-GB" altLang="en-US" dirty="0"/>
          </a:p>
        </p:txBody>
      </p:sp>
      <p:sp>
        <p:nvSpPr>
          <p:cNvPr id="2" name="Date Placeholder 1">
            <a:extLst>
              <a:ext uri="{FF2B5EF4-FFF2-40B4-BE49-F238E27FC236}">
                <a16:creationId xmlns:a16="http://schemas.microsoft.com/office/drawing/2014/main" id="{1D8618BA-60DD-0641-941D-70EEA2602A2A}"/>
              </a:ext>
            </a:extLst>
          </p:cNvPr>
          <p:cNvSpPr>
            <a:spLocks noGrp="1"/>
          </p:cNvSpPr>
          <p:nvPr>
            <p:ph type="dt" sz="quarter" idx="10"/>
          </p:nvPr>
        </p:nvSpPr>
        <p:spPr/>
        <p:txBody>
          <a:bodyPr/>
          <a:lstStyle/>
          <a:p>
            <a:pPr>
              <a:defRPr/>
            </a:pPr>
            <a:fld id="{8101D040-07EB-4244-BDC1-1D0A8A056BF4}" type="datetime1">
              <a:rPr lang="en-GB" altLang="en-US"/>
              <a:pPr>
                <a:defRPr/>
              </a:pPr>
              <a:t>18/01/2024</a:t>
            </a:fld>
            <a:endParaRPr lang="en-GB" altLang="en-US"/>
          </a:p>
        </p:txBody>
      </p:sp>
      <p:sp>
        <p:nvSpPr>
          <p:cNvPr id="21508" name="Slide Number Placeholder 2">
            <a:extLst>
              <a:ext uri="{FF2B5EF4-FFF2-40B4-BE49-F238E27FC236}">
                <a16:creationId xmlns:a16="http://schemas.microsoft.com/office/drawing/2014/main" id="{8E03D86D-13AF-57F1-904D-09F2898D8D41}"/>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31697EE-F3B8-EA44-B2BC-1B315DA03A12}" type="slidenum">
              <a:rPr lang="en-GB" altLang="en-US" sz="1200">
                <a:solidFill>
                  <a:srgbClr val="898989"/>
                </a:solidFill>
              </a:rPr>
              <a:pPr>
                <a:spcBef>
                  <a:spcPct val="0"/>
                </a:spcBef>
                <a:buFontTx/>
                <a:buNone/>
              </a:pPr>
              <a:t>6</a:t>
            </a:fld>
            <a:endParaRPr lang="en-GB" altLang="en-US" sz="1200">
              <a:solidFill>
                <a:srgbClr val="898989"/>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35843">
                                            <p:txEl>
                                              <p:pRg st="1" end="1"/>
                                            </p:txEl>
                                          </p:spTgt>
                                        </p:tgtEl>
                                        <p:attrNameLst>
                                          <p:attrName>style.visibility</p:attrName>
                                        </p:attrNameLst>
                                      </p:cBhvr>
                                      <p:to>
                                        <p:strVal val="visible"/>
                                      </p:to>
                                    </p:set>
                                    <p:anim calcmode="lin" valueType="num">
                                      <p:cBhvr additive="base">
                                        <p:cTn id="7" dur="500" fill="hold"/>
                                        <p:tgtEl>
                                          <p:spTgt spid="35843">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584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35843">
                                            <p:txEl>
                                              <p:pRg st="3" end="3"/>
                                            </p:txEl>
                                          </p:spTgt>
                                        </p:tgtEl>
                                        <p:attrNameLst>
                                          <p:attrName>style.visibility</p:attrName>
                                        </p:attrNameLst>
                                      </p:cBhvr>
                                      <p:to>
                                        <p:strVal val="visible"/>
                                      </p:to>
                                    </p:set>
                                    <p:anim calcmode="lin" valueType="num">
                                      <p:cBhvr additive="base">
                                        <p:cTn id="13" dur="500" fill="hold"/>
                                        <p:tgtEl>
                                          <p:spTgt spid="35843">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584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3" grpId="0" build="p" autoUpdateAnimBg="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D3A550-68DD-E7D1-18A2-8DEDC7F6B594}"/>
              </a:ext>
            </a:extLst>
          </p:cNvPr>
          <p:cNvSpPr>
            <a:spLocks noGrp="1"/>
          </p:cNvSpPr>
          <p:nvPr>
            <p:ph type="title"/>
          </p:nvPr>
        </p:nvSpPr>
        <p:spPr/>
        <p:txBody>
          <a:bodyPr/>
          <a:lstStyle/>
          <a:p>
            <a:r>
              <a:rPr lang="en-US" sz="3600" b="1" dirty="0"/>
              <a:t>Aim of the Module</a:t>
            </a:r>
          </a:p>
        </p:txBody>
      </p:sp>
      <p:sp>
        <p:nvSpPr>
          <p:cNvPr id="3" name="Content Placeholder 2">
            <a:extLst>
              <a:ext uri="{FF2B5EF4-FFF2-40B4-BE49-F238E27FC236}">
                <a16:creationId xmlns:a16="http://schemas.microsoft.com/office/drawing/2014/main" id="{DBA5703E-6DCB-6D65-E283-0B6F2BECA92A}"/>
              </a:ext>
            </a:extLst>
          </p:cNvPr>
          <p:cNvSpPr>
            <a:spLocks noGrp="1"/>
          </p:cNvSpPr>
          <p:nvPr>
            <p:ph idx="1"/>
          </p:nvPr>
        </p:nvSpPr>
        <p:spPr/>
        <p:txBody>
          <a:bodyPr/>
          <a:lstStyle/>
          <a:p>
            <a:pPr marR="71755">
              <a:lnSpc>
                <a:spcPct val="104000"/>
              </a:lnSpc>
              <a:defRPr/>
            </a:pPr>
            <a:r>
              <a:rPr lang="en-GB" sz="2400" dirty="0"/>
              <a:t>To introduce the traditional and contemporary viewpoints on management and leadership and develop an understanding of the link between these two concepts.  </a:t>
            </a:r>
          </a:p>
          <a:p>
            <a:endParaRPr lang="en-US" dirty="0"/>
          </a:p>
        </p:txBody>
      </p:sp>
      <p:sp>
        <p:nvSpPr>
          <p:cNvPr id="4" name="Date Placeholder 3">
            <a:extLst>
              <a:ext uri="{FF2B5EF4-FFF2-40B4-BE49-F238E27FC236}">
                <a16:creationId xmlns:a16="http://schemas.microsoft.com/office/drawing/2014/main" id="{7A14FF42-45B5-1263-E3E5-0CFC29B05EC1}"/>
              </a:ext>
            </a:extLst>
          </p:cNvPr>
          <p:cNvSpPr>
            <a:spLocks noGrp="1"/>
          </p:cNvSpPr>
          <p:nvPr>
            <p:ph type="dt" sz="half" idx="10"/>
          </p:nvPr>
        </p:nvSpPr>
        <p:spPr/>
        <p:txBody>
          <a:bodyPr/>
          <a:lstStyle/>
          <a:p>
            <a:pPr>
              <a:defRPr/>
            </a:pPr>
            <a:fld id="{130ADD5E-52E0-0D44-B721-F95AB1FBEECE}" type="datetime1">
              <a:rPr lang="en-GB" altLang="en-US" smtClean="0"/>
              <a:pPr>
                <a:defRPr/>
              </a:pPr>
              <a:t>18/01/2024</a:t>
            </a:fld>
            <a:endParaRPr lang="en-GB" altLang="en-US"/>
          </a:p>
        </p:txBody>
      </p:sp>
      <p:sp>
        <p:nvSpPr>
          <p:cNvPr id="5" name="Slide Number Placeholder 4">
            <a:extLst>
              <a:ext uri="{FF2B5EF4-FFF2-40B4-BE49-F238E27FC236}">
                <a16:creationId xmlns:a16="http://schemas.microsoft.com/office/drawing/2014/main" id="{06001C57-3950-8491-4CC4-F7F6BDDB9B43}"/>
              </a:ext>
            </a:extLst>
          </p:cNvPr>
          <p:cNvSpPr>
            <a:spLocks noGrp="1"/>
          </p:cNvSpPr>
          <p:nvPr>
            <p:ph type="sldNum" sz="quarter" idx="12"/>
          </p:nvPr>
        </p:nvSpPr>
        <p:spPr/>
        <p:txBody>
          <a:bodyPr/>
          <a:lstStyle/>
          <a:p>
            <a:pPr>
              <a:defRPr/>
            </a:pPr>
            <a:fld id="{E420D319-DD93-554E-8F0D-BBCEB2ABB842}" type="slidenum">
              <a:rPr lang="en-GB" altLang="en-US" smtClean="0"/>
              <a:pPr>
                <a:defRPr/>
              </a:pPr>
              <a:t>7</a:t>
            </a:fld>
            <a:endParaRPr lang="en-GB" altLang="en-US"/>
          </a:p>
        </p:txBody>
      </p:sp>
    </p:spTree>
    <p:extLst>
      <p:ext uri="{BB962C8B-B14F-4D97-AF65-F5344CB8AC3E}">
        <p14:creationId xmlns:p14="http://schemas.microsoft.com/office/powerpoint/2010/main" val="40492436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7D73DE-44D8-4B5F-8224-968642F53CD5}"/>
              </a:ext>
            </a:extLst>
          </p:cNvPr>
          <p:cNvSpPr>
            <a:spLocks noGrp="1"/>
          </p:cNvSpPr>
          <p:nvPr>
            <p:ph type="ctrTitle"/>
          </p:nvPr>
        </p:nvSpPr>
        <p:spPr>
          <a:xfrm>
            <a:off x="741873" y="1122363"/>
            <a:ext cx="10877908" cy="2387600"/>
          </a:xfrm>
        </p:spPr>
        <p:txBody>
          <a:bodyPr>
            <a:normAutofit/>
          </a:bodyPr>
          <a:lstStyle/>
          <a:p>
            <a:r>
              <a:rPr lang="en-GB" sz="4800" b="1" dirty="0">
                <a:latin typeface="Arial" panose="020B0604020202020204" pitchFamily="34" charset="0"/>
                <a:cs typeface="Arial" panose="020B0604020202020204" pitchFamily="34" charset="0"/>
              </a:rPr>
              <a:t>What Is Strategic Management?</a:t>
            </a:r>
            <a:br>
              <a:rPr lang="en-GB" sz="4800" b="1" dirty="0">
                <a:latin typeface="Arial" panose="020B0604020202020204" pitchFamily="34" charset="0"/>
                <a:cs typeface="Arial" panose="020B0604020202020204" pitchFamily="34" charset="0"/>
              </a:rPr>
            </a:br>
            <a:r>
              <a:rPr lang="en-GB" sz="4800" b="1">
                <a:latin typeface="Arial" panose="020B0604020202020204" pitchFamily="34" charset="0"/>
                <a:cs typeface="Arial" panose="020B0604020202020204" pitchFamily="34" charset="0"/>
              </a:rPr>
              <a:t>(Key Concepts)</a:t>
            </a:r>
            <a:endParaRPr lang="en-GB" sz="4800" b="1"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2E341DBB-896A-4095-8A61-9517D1A5E2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78470" y="4986800"/>
            <a:ext cx="5004402" cy="1042330"/>
          </a:xfrm>
          <a:prstGeom prst="rect">
            <a:avLst/>
          </a:prstGeom>
        </p:spPr>
      </p:pic>
    </p:spTree>
    <p:extLst>
      <p:ext uri="{BB962C8B-B14F-4D97-AF65-F5344CB8AC3E}">
        <p14:creationId xmlns:p14="http://schemas.microsoft.com/office/powerpoint/2010/main" val="30843530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4CE86-5CFE-4CD5-BCFF-564157EF98D0}"/>
              </a:ext>
            </a:extLst>
          </p:cNvPr>
          <p:cNvSpPr>
            <a:spLocks noGrp="1"/>
          </p:cNvSpPr>
          <p:nvPr>
            <p:ph type="title"/>
          </p:nvPr>
        </p:nvSpPr>
        <p:spPr/>
        <p:txBody>
          <a:bodyPr>
            <a:normAutofit/>
          </a:bodyPr>
          <a:lstStyle/>
          <a:p>
            <a:r>
              <a:rPr lang="en-US" dirty="0">
                <a:latin typeface="Arial" panose="020B0604020202020204" pitchFamily="34" charset="0"/>
                <a:cs typeface="Arial" panose="020B0604020202020204" pitchFamily="34" charset="0"/>
              </a:rPr>
              <a:t>Learning Objectives</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85D9622-45B1-4B6C-87DE-3B9C1356EE13}"/>
              </a:ext>
            </a:extLst>
          </p:cNvPr>
          <p:cNvSpPr>
            <a:spLocks noGrp="1"/>
          </p:cNvSpPr>
          <p:nvPr>
            <p:ph idx="1"/>
          </p:nvPr>
        </p:nvSpPr>
        <p:spPr/>
        <p:txBody>
          <a:bodyPr>
            <a:normAutofit/>
          </a:bodyPr>
          <a:lstStyle/>
          <a:p>
            <a:pPr>
              <a:buFont typeface="Arial" panose="020B0604020202020204" pitchFamily="34" charset="0"/>
              <a:buChar char="►"/>
            </a:pPr>
            <a:r>
              <a:rPr lang="en-US" sz="2000" dirty="0">
                <a:latin typeface="Arial" panose="020B0604020202020204" pitchFamily="34" charset="0"/>
                <a:cs typeface="Arial" panose="020B0604020202020204" pitchFamily="34" charset="0"/>
              </a:rPr>
              <a:t>By the end of this session you will be able to…</a:t>
            </a:r>
          </a:p>
          <a:p>
            <a:pPr>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lvl="1">
              <a:buFont typeface="Wingdings" panose="05000000000000000000" pitchFamily="2" charset="2"/>
              <a:buChar char="§"/>
            </a:pPr>
            <a:r>
              <a:rPr lang="en-US" sz="2000" dirty="0">
                <a:latin typeface="Arial" panose="020B0604020202020204" pitchFamily="34" charset="0"/>
                <a:cs typeface="Arial" panose="020B0604020202020204" pitchFamily="34" charset="0"/>
              </a:rPr>
              <a:t>Define SMEs</a:t>
            </a:r>
          </a:p>
          <a:p>
            <a:pPr lvl="1">
              <a:buFont typeface="Wingdings" panose="05000000000000000000" pitchFamily="2" charset="2"/>
              <a:buChar char="§"/>
            </a:pPr>
            <a:r>
              <a:rPr lang="en-US" sz="2000" dirty="0">
                <a:latin typeface="Arial" panose="020B0604020202020204" pitchFamily="34" charset="0"/>
                <a:cs typeface="Arial" panose="020B0604020202020204" pitchFamily="34" charset="0"/>
              </a:rPr>
              <a:t>Explain the concept of </a:t>
            </a:r>
            <a:r>
              <a:rPr lang="en-US" sz="2000" dirty="0">
                <a:solidFill>
                  <a:srgbClr val="C00000"/>
                </a:solidFill>
                <a:latin typeface="Arial" panose="020B0604020202020204" pitchFamily="34" charset="0"/>
                <a:cs typeface="Arial" panose="020B0604020202020204" pitchFamily="34" charset="0"/>
              </a:rPr>
              <a:t>strategic management </a:t>
            </a:r>
            <a:r>
              <a:rPr lang="en-US" sz="2000" dirty="0">
                <a:latin typeface="Arial" panose="020B0604020202020204" pitchFamily="34" charset="0"/>
                <a:cs typeface="Arial" panose="020B0604020202020204" pitchFamily="34" charset="0"/>
              </a:rPr>
              <a:t>and its key activities</a:t>
            </a:r>
          </a:p>
          <a:p>
            <a:pPr lvl="1">
              <a:buFont typeface="Wingdings" panose="05000000000000000000" pitchFamily="2" charset="2"/>
              <a:buChar char="§"/>
            </a:pPr>
            <a:r>
              <a:rPr lang="en-US" sz="2000" dirty="0">
                <a:latin typeface="Arial" panose="020B0604020202020204" pitchFamily="34" charset="0"/>
                <a:cs typeface="Arial" panose="020B0604020202020204" pitchFamily="34" charset="0"/>
              </a:rPr>
              <a:t>Explain how </a:t>
            </a:r>
            <a:r>
              <a:rPr lang="en-US" sz="2000" dirty="0">
                <a:solidFill>
                  <a:srgbClr val="C00000"/>
                </a:solidFill>
                <a:latin typeface="Arial" panose="020B0604020202020204" pitchFamily="34" charset="0"/>
                <a:cs typeface="Arial" panose="020B0604020202020204" pitchFamily="34" charset="0"/>
              </a:rPr>
              <a:t>strategy</a:t>
            </a:r>
            <a:r>
              <a:rPr lang="en-US" sz="2000" dirty="0">
                <a:latin typeface="Arial" panose="020B0604020202020204" pitchFamily="34" charset="0"/>
                <a:cs typeface="Arial" panose="020B0604020202020204" pitchFamily="34" charset="0"/>
              </a:rPr>
              <a:t> is defined by different experts, referring to concepts such as </a:t>
            </a:r>
            <a:r>
              <a:rPr lang="en-US" sz="2000" dirty="0" err="1">
                <a:solidFill>
                  <a:srgbClr val="C00000"/>
                </a:solidFill>
                <a:latin typeface="Arial" panose="020B0604020202020204" pitchFamily="34" charset="0"/>
                <a:cs typeface="Arial" panose="020B0604020202020204" pitchFamily="34" charset="0"/>
              </a:rPr>
              <a:t>Minzberg’s</a:t>
            </a:r>
            <a:r>
              <a:rPr lang="en-US" sz="2000" dirty="0">
                <a:solidFill>
                  <a:srgbClr val="C00000"/>
                </a:solidFill>
                <a:latin typeface="Arial" panose="020B0604020202020204" pitchFamily="34" charset="0"/>
                <a:cs typeface="Arial" panose="020B0604020202020204" pitchFamily="34" charset="0"/>
              </a:rPr>
              <a:t> 5Ps</a:t>
            </a:r>
            <a:endParaRPr lang="en-US" sz="2000" dirty="0">
              <a:solidFill>
                <a:schemeClr val="tx1"/>
              </a:solidFill>
              <a:latin typeface="Arial" panose="020B0604020202020204" pitchFamily="34" charset="0"/>
              <a:cs typeface="Arial" panose="020B0604020202020204" pitchFamily="34" charset="0"/>
            </a:endParaRPr>
          </a:p>
          <a:p>
            <a:pPr lvl="1">
              <a:buFont typeface="Wingdings" panose="05000000000000000000" pitchFamily="2" charset="2"/>
              <a:buChar char="§"/>
            </a:pPr>
            <a:r>
              <a:rPr lang="en-US" sz="2000" dirty="0">
                <a:solidFill>
                  <a:schemeClr val="tx1"/>
                </a:solidFill>
                <a:latin typeface="Arial" panose="020B0604020202020204" pitchFamily="34" charset="0"/>
                <a:cs typeface="Arial" panose="020B0604020202020204" pitchFamily="34" charset="0"/>
              </a:rPr>
              <a:t>Business Model Canvas</a:t>
            </a:r>
          </a:p>
          <a:p>
            <a:endParaRPr lang="en-US"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441425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0C6223-A0FC-326B-EAA9-585AA43C00DD}"/>
              </a:ext>
            </a:extLst>
          </p:cNvPr>
          <p:cNvSpPr>
            <a:spLocks noGrp="1"/>
          </p:cNvSpPr>
          <p:nvPr>
            <p:ph type="title"/>
          </p:nvPr>
        </p:nvSpPr>
        <p:spPr/>
        <p:txBody>
          <a:bodyPr/>
          <a:lstStyle/>
          <a:p>
            <a:r>
              <a:rPr lang="en-US" dirty="0"/>
              <a:t>Small And Medium Sized Enterprises (SMEs)</a:t>
            </a:r>
            <a:endParaRPr lang="en-GB" dirty="0"/>
          </a:p>
        </p:txBody>
      </p:sp>
      <p:sp>
        <p:nvSpPr>
          <p:cNvPr id="3" name="Content Placeholder 2">
            <a:extLst>
              <a:ext uri="{FF2B5EF4-FFF2-40B4-BE49-F238E27FC236}">
                <a16:creationId xmlns:a16="http://schemas.microsoft.com/office/drawing/2014/main" id="{DDC20249-E8B9-9988-E82E-D4F7E5680BB3}"/>
              </a:ext>
            </a:extLst>
          </p:cNvPr>
          <p:cNvSpPr>
            <a:spLocks noGrp="1"/>
          </p:cNvSpPr>
          <p:nvPr>
            <p:ph idx="1"/>
          </p:nvPr>
        </p:nvSpPr>
        <p:spPr>
          <a:xfrm>
            <a:off x="214184" y="1474572"/>
            <a:ext cx="11607112" cy="5383427"/>
          </a:xfrm>
        </p:spPr>
        <p:txBody>
          <a:bodyPr/>
          <a:lstStyle/>
          <a:p>
            <a:r>
              <a:rPr lang="en-US" b="1" dirty="0"/>
              <a:t>Definition for SME</a:t>
            </a:r>
          </a:p>
          <a:p>
            <a:pPr marL="171450" indent="-171450" algn="l">
              <a:buFont typeface="Arial" panose="020B0604020202020204" pitchFamily="34" charset="0"/>
              <a:buChar char="•"/>
            </a:pPr>
            <a:r>
              <a:rPr lang="en-US" sz="1200" b="0" i="0" dirty="0">
                <a:solidFill>
                  <a:schemeClr val="tx1"/>
                </a:solidFill>
                <a:effectLst/>
              </a:rPr>
              <a:t>SME meaning defined by the EU is a business with fewer than 250 employees, and a turnover of less than €50 million, or a balance sheet total of less than €43 million.</a:t>
            </a:r>
          </a:p>
          <a:p>
            <a:pPr marL="171450" indent="-171450" algn="l">
              <a:buFont typeface="Arial" panose="020B0604020202020204" pitchFamily="34" charset="0"/>
              <a:buChar char="•"/>
            </a:pPr>
            <a:r>
              <a:rPr lang="en-US" sz="1200" b="0" i="0" dirty="0">
                <a:solidFill>
                  <a:srgbClr val="0B0C0C"/>
                </a:solidFill>
                <a:effectLst/>
              </a:rPr>
              <a:t>At the Start of 2021, 5.5 million businesses were small (0 to 49 employees). 35,600 businesses were medium-sized (50 to 249 employees). Only, 7,700 businesses were large (250 or more employees)</a:t>
            </a:r>
          </a:p>
          <a:p>
            <a:pPr algn="l"/>
            <a:r>
              <a:rPr lang="en-US" sz="1200" b="1" dirty="0">
                <a:solidFill>
                  <a:srgbClr val="0B0C0C"/>
                </a:solidFill>
              </a:rPr>
              <a:t>                         Business Statistics in the UK</a:t>
            </a:r>
          </a:p>
          <a:p>
            <a:pPr algn="l"/>
            <a:endParaRPr lang="en-US" sz="1200" b="1" dirty="0">
              <a:solidFill>
                <a:srgbClr val="0B0C0C"/>
              </a:solidFill>
            </a:endParaRPr>
          </a:p>
          <a:p>
            <a:pPr algn="l"/>
            <a:endParaRPr lang="en-US" sz="1200" b="1" dirty="0">
              <a:solidFill>
                <a:srgbClr val="0B0C0C"/>
              </a:solidFill>
            </a:endParaRPr>
          </a:p>
          <a:p>
            <a:pPr algn="l"/>
            <a:endParaRPr lang="en-US" sz="1200" b="1" i="0" dirty="0">
              <a:solidFill>
                <a:srgbClr val="0B0C0C"/>
              </a:solidFill>
              <a:effectLst/>
            </a:endParaRPr>
          </a:p>
          <a:p>
            <a:pPr algn="l"/>
            <a:endParaRPr lang="en-US" sz="1200" b="1" dirty="0">
              <a:solidFill>
                <a:srgbClr val="0B0C0C"/>
              </a:solidFill>
            </a:endParaRPr>
          </a:p>
          <a:p>
            <a:pPr algn="l"/>
            <a:endParaRPr lang="en-US" sz="1200" b="1" i="0" dirty="0">
              <a:solidFill>
                <a:srgbClr val="0B0C0C"/>
              </a:solidFill>
              <a:effectLst/>
            </a:endParaRPr>
          </a:p>
          <a:p>
            <a:pPr algn="l"/>
            <a:endParaRPr lang="en-US" sz="1200" b="1" dirty="0">
              <a:solidFill>
                <a:srgbClr val="0B0C0C"/>
              </a:solidFill>
            </a:endParaRPr>
          </a:p>
          <a:p>
            <a:pPr algn="l"/>
            <a:endParaRPr lang="en-US" sz="1200" b="1" i="0" dirty="0">
              <a:solidFill>
                <a:srgbClr val="0B0C0C"/>
              </a:solidFill>
              <a:effectLst/>
            </a:endParaRPr>
          </a:p>
          <a:p>
            <a:pPr algn="l"/>
            <a:endParaRPr lang="en-US" sz="1200" b="1" dirty="0">
              <a:solidFill>
                <a:srgbClr val="0B0C0C"/>
              </a:solidFill>
            </a:endParaRPr>
          </a:p>
          <a:p>
            <a:pPr marL="171450" indent="-171450" algn="l">
              <a:buFont typeface="Arial" panose="020B0604020202020204" pitchFamily="34" charset="0"/>
              <a:buChar char="•"/>
            </a:pPr>
            <a:r>
              <a:rPr lang="en-US" sz="1200" i="0" dirty="0">
                <a:solidFill>
                  <a:srgbClr val="0B0C0C"/>
                </a:solidFill>
                <a:effectLst/>
              </a:rPr>
              <a:t>SMEs plays a significant role in any economy in the world.</a:t>
            </a:r>
          </a:p>
          <a:p>
            <a:pPr marL="171450" indent="-171450" algn="l">
              <a:buFont typeface="Arial" panose="020B0604020202020204" pitchFamily="34" charset="0"/>
              <a:buChar char="•"/>
            </a:pPr>
            <a:r>
              <a:rPr lang="en-US" sz="1200" b="0" i="0" dirty="0">
                <a:solidFill>
                  <a:srgbClr val="000000"/>
                </a:solidFill>
                <a:effectLst/>
              </a:rPr>
              <a:t>In the UK, 20% of small businesses fail in their first year. Around 60% of small businesses fail within the first three years</a:t>
            </a:r>
            <a:endParaRPr lang="en-US" sz="1200" i="0" dirty="0">
              <a:solidFill>
                <a:srgbClr val="0B0C0C"/>
              </a:solidFill>
              <a:effectLst/>
            </a:endParaRPr>
          </a:p>
          <a:p>
            <a:pPr algn="l"/>
            <a:endParaRPr lang="en-US" sz="1400" b="1" i="0" dirty="0">
              <a:solidFill>
                <a:srgbClr val="0B0C0C"/>
              </a:solidFill>
              <a:effectLst/>
            </a:endParaRPr>
          </a:p>
          <a:p>
            <a:pPr algn="l"/>
            <a:endParaRPr lang="en-US" b="0" i="0" dirty="0">
              <a:solidFill>
                <a:srgbClr val="0B0C0C"/>
              </a:solidFill>
              <a:effectLst/>
              <a:latin typeface="GDS Transport"/>
            </a:endParaRPr>
          </a:p>
          <a:p>
            <a:endParaRPr lang="en-US" b="1" dirty="0"/>
          </a:p>
          <a:p>
            <a:endParaRPr lang="en-GB" dirty="0"/>
          </a:p>
        </p:txBody>
      </p:sp>
      <p:pic>
        <p:nvPicPr>
          <p:cNvPr id="5" name="Picture 4">
            <a:extLst>
              <a:ext uri="{FF2B5EF4-FFF2-40B4-BE49-F238E27FC236}">
                <a16:creationId xmlns:a16="http://schemas.microsoft.com/office/drawing/2014/main" id="{73B3761F-C323-99F7-2580-A97F6FBC2356}"/>
              </a:ext>
            </a:extLst>
          </p:cNvPr>
          <p:cNvPicPr>
            <a:picLocks noChangeAspect="1"/>
          </p:cNvPicPr>
          <p:nvPr/>
        </p:nvPicPr>
        <p:blipFill>
          <a:blip r:embed="rId2"/>
          <a:stretch>
            <a:fillRect/>
          </a:stretch>
        </p:blipFill>
        <p:spPr>
          <a:xfrm>
            <a:off x="296563" y="3447536"/>
            <a:ext cx="4043868" cy="1935892"/>
          </a:xfrm>
          <a:prstGeom prst="rect">
            <a:avLst/>
          </a:prstGeom>
        </p:spPr>
      </p:pic>
      <p:sp>
        <p:nvSpPr>
          <p:cNvPr id="6" name="Rectangle 5">
            <a:extLst>
              <a:ext uri="{FF2B5EF4-FFF2-40B4-BE49-F238E27FC236}">
                <a16:creationId xmlns:a16="http://schemas.microsoft.com/office/drawing/2014/main" id="{08A171D5-44D0-EB48-4E3F-CA87551008BB}"/>
              </a:ext>
            </a:extLst>
          </p:cNvPr>
          <p:cNvSpPr/>
          <p:nvPr/>
        </p:nvSpPr>
        <p:spPr bwMode="auto">
          <a:xfrm>
            <a:off x="370704" y="5383428"/>
            <a:ext cx="9045146" cy="362464"/>
          </a:xfrm>
          <a:prstGeom prst="rect">
            <a:avLst/>
          </a:prstGeom>
          <a:solidFill>
            <a:schemeClr val="bg1"/>
          </a:solidFill>
          <a:ln w="9525" cap="flat" cmpd="sng" algn="ctr">
            <a:solidFill>
              <a:schemeClr val="bg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r>
              <a:rPr kumimoji="0" lang="en-US" sz="1400" b="0" i="0" u="none" strike="noStrike" cap="none" normalizeH="0" baseline="0" dirty="0">
                <a:ln>
                  <a:noFill/>
                </a:ln>
                <a:solidFill>
                  <a:schemeClr val="tx1"/>
                </a:solidFill>
                <a:effectLst/>
                <a:latin typeface="Times" charset="0"/>
              </a:rPr>
              <a:t>Source: (Department for Busines</a:t>
            </a:r>
            <a:r>
              <a:rPr lang="en-US" sz="1400" dirty="0">
                <a:latin typeface="Times" charset="0"/>
              </a:rPr>
              <a:t>s, Energy and Industrial Strategy, 2023)</a:t>
            </a:r>
            <a:endParaRPr kumimoji="0" lang="en-GB" sz="1400" b="0" i="0" u="none" strike="noStrike" cap="none" normalizeH="0" baseline="0" dirty="0">
              <a:ln>
                <a:noFill/>
              </a:ln>
              <a:solidFill>
                <a:schemeClr val="tx1"/>
              </a:solidFill>
              <a:effectLst/>
              <a:latin typeface="Times" charset="0"/>
            </a:endParaRPr>
          </a:p>
        </p:txBody>
      </p:sp>
      <p:sp>
        <p:nvSpPr>
          <p:cNvPr id="7" name="Rectangle: Rounded Corners 6">
            <a:extLst>
              <a:ext uri="{FF2B5EF4-FFF2-40B4-BE49-F238E27FC236}">
                <a16:creationId xmlns:a16="http://schemas.microsoft.com/office/drawing/2014/main" id="{14020CD5-D446-836E-6599-EAEA78D599F2}"/>
              </a:ext>
            </a:extLst>
          </p:cNvPr>
          <p:cNvSpPr/>
          <p:nvPr/>
        </p:nvSpPr>
        <p:spPr bwMode="auto">
          <a:xfrm>
            <a:off x="7051589" y="3204519"/>
            <a:ext cx="4226011" cy="2541373"/>
          </a:xfrm>
          <a:prstGeom prst="roundRect">
            <a:avLst/>
          </a:prstGeom>
          <a:solidFill>
            <a:schemeClr val="bg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r>
              <a:rPr kumimoji="0" lang="en-US" sz="2400" b="0" i="0" u="none" strike="noStrike" cap="none" normalizeH="0" baseline="0" dirty="0">
                <a:ln>
                  <a:noFill/>
                </a:ln>
                <a:solidFill>
                  <a:schemeClr val="tx1"/>
                </a:solidFill>
                <a:effectLst/>
                <a:latin typeface="Times" charset="0"/>
              </a:rPr>
              <a:t>Main Reason for Business Failure is </a:t>
            </a:r>
            <a:r>
              <a:rPr kumimoji="0" lang="en-US" sz="2400" b="0" i="0" u="none" strike="noStrike" cap="none" normalizeH="0" baseline="0" dirty="0">
                <a:ln>
                  <a:noFill/>
                </a:ln>
                <a:solidFill>
                  <a:srgbClr val="FF0000"/>
                </a:solidFill>
                <a:effectLst/>
                <a:latin typeface="Times" charset="0"/>
              </a:rPr>
              <a:t>Poor Strategic Business Plan and Execution</a:t>
            </a:r>
            <a:endParaRPr kumimoji="0" lang="en-GB" sz="2400" b="0" i="0" u="none" strike="noStrike" cap="none" normalizeH="0" baseline="0" dirty="0">
              <a:ln>
                <a:noFill/>
              </a:ln>
              <a:solidFill>
                <a:srgbClr val="FF0000"/>
              </a:solidFill>
              <a:effectLst/>
              <a:latin typeface="Times" charset="0"/>
            </a:endParaRPr>
          </a:p>
        </p:txBody>
      </p:sp>
    </p:spTree>
    <p:extLst>
      <p:ext uri="{BB962C8B-B14F-4D97-AF65-F5344CB8AC3E}">
        <p14:creationId xmlns:p14="http://schemas.microsoft.com/office/powerpoint/2010/main" val="8077626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4CE86-5CFE-4CD5-BCFF-564157EF98D0}"/>
              </a:ext>
            </a:extLst>
          </p:cNvPr>
          <p:cNvSpPr>
            <a:spLocks noGrp="1"/>
          </p:cNvSpPr>
          <p:nvPr>
            <p:ph type="title"/>
          </p:nvPr>
        </p:nvSpPr>
        <p:spPr/>
        <p:txBody>
          <a:bodyPr>
            <a:normAutofit/>
          </a:bodyPr>
          <a:lstStyle/>
          <a:p>
            <a:r>
              <a:rPr lang="en-US" dirty="0">
                <a:latin typeface="Arial" panose="020B0604020202020204" pitchFamily="34" charset="0"/>
                <a:cs typeface="Arial" panose="020B0604020202020204" pitchFamily="34" charset="0"/>
              </a:rPr>
              <a:t>What Is Strategic Management?</a:t>
            </a:r>
          </a:p>
        </p:txBody>
      </p:sp>
      <p:sp>
        <p:nvSpPr>
          <p:cNvPr id="3" name="Content Placeholder 2">
            <a:extLst>
              <a:ext uri="{FF2B5EF4-FFF2-40B4-BE49-F238E27FC236}">
                <a16:creationId xmlns:a16="http://schemas.microsoft.com/office/drawing/2014/main" id="{E85D9622-45B1-4B6C-87DE-3B9C1356EE13}"/>
              </a:ext>
            </a:extLst>
          </p:cNvPr>
          <p:cNvSpPr>
            <a:spLocks noGrp="1"/>
          </p:cNvSpPr>
          <p:nvPr>
            <p:ph idx="1"/>
          </p:nvPr>
        </p:nvSpPr>
        <p:spPr/>
        <p:txBody>
          <a:bodyPr>
            <a:noAutofit/>
          </a:bodyPr>
          <a:lstStyle/>
          <a:p>
            <a:pPr>
              <a:buFont typeface="Arial" panose="020B0604020202020204" pitchFamily="34" charset="0"/>
              <a:buChar char="►"/>
            </a:pPr>
            <a:r>
              <a:rPr lang="en-US" sz="2000" dirty="0">
                <a:latin typeface="Arial" panose="020B0604020202020204" pitchFamily="34" charset="0"/>
                <a:cs typeface="Arial" panose="020B0604020202020204" pitchFamily="34" charset="0"/>
              </a:rPr>
              <a:t>Strategic management is… </a:t>
            </a:r>
          </a:p>
          <a:p>
            <a:pPr>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0" indent="0">
              <a:buNone/>
            </a:pPr>
            <a:r>
              <a:rPr lang="en-US" sz="2000" i="1" dirty="0">
                <a:latin typeface="Arial" panose="020B0604020202020204" pitchFamily="34" charset="0"/>
                <a:cs typeface="Arial" panose="020B0604020202020204" pitchFamily="34" charset="0"/>
              </a:rPr>
              <a:t>…a </a:t>
            </a:r>
            <a:r>
              <a:rPr lang="en-US" sz="2000" i="1" dirty="0">
                <a:solidFill>
                  <a:srgbClr val="C00000"/>
                </a:solidFill>
                <a:latin typeface="Arial" panose="020B0604020202020204" pitchFamily="34" charset="0"/>
                <a:cs typeface="Arial" panose="020B0604020202020204" pitchFamily="34" charset="0"/>
              </a:rPr>
              <a:t>systematic approach </a:t>
            </a:r>
            <a:r>
              <a:rPr lang="en-US" sz="2000" i="1" dirty="0">
                <a:latin typeface="Arial" panose="020B0604020202020204" pitchFamily="34" charset="0"/>
                <a:cs typeface="Arial" panose="020B0604020202020204" pitchFamily="34" charset="0"/>
              </a:rPr>
              <a:t>to a major and increasingly important responsibility of general management to position and relate the firm to its environment in a way that will assure its </a:t>
            </a:r>
            <a:r>
              <a:rPr lang="en-US" sz="2000" i="1" dirty="0">
                <a:solidFill>
                  <a:srgbClr val="C00000"/>
                </a:solidFill>
                <a:latin typeface="Arial" panose="020B0604020202020204" pitchFamily="34" charset="0"/>
                <a:cs typeface="Arial" panose="020B0604020202020204" pitchFamily="34" charset="0"/>
              </a:rPr>
              <a:t>continued success </a:t>
            </a:r>
            <a:r>
              <a:rPr lang="en-US" sz="2000" i="1" dirty="0">
                <a:latin typeface="Arial" panose="020B0604020202020204" pitchFamily="34" charset="0"/>
                <a:cs typeface="Arial" panose="020B0604020202020204" pitchFamily="34" charset="0"/>
              </a:rPr>
              <a:t>and make it secure from surprises.</a:t>
            </a:r>
          </a:p>
          <a:p>
            <a:pPr marL="0" indent="0">
              <a:buNone/>
            </a:pPr>
            <a:r>
              <a:rPr lang="en-GB" sz="2000" dirty="0">
                <a:latin typeface="Arial" panose="020B0604020202020204" pitchFamily="34" charset="0"/>
                <a:cs typeface="Arial" panose="020B0604020202020204" pitchFamily="34" charset="0"/>
              </a:rPr>
              <a:t>(Ansoff, 1984, p. xv)</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US" sz="2000" i="1" dirty="0">
                <a:latin typeface="Arial" panose="020B0604020202020204" pitchFamily="34" charset="0"/>
                <a:cs typeface="Arial" panose="020B0604020202020204" pitchFamily="34" charset="0"/>
              </a:rPr>
              <a:t>…is fundamentally about setting the </a:t>
            </a:r>
            <a:r>
              <a:rPr lang="en-US" sz="2000" i="1" dirty="0">
                <a:solidFill>
                  <a:srgbClr val="C00000"/>
                </a:solidFill>
                <a:latin typeface="Arial" panose="020B0604020202020204" pitchFamily="34" charset="0"/>
                <a:cs typeface="Arial" panose="020B0604020202020204" pitchFamily="34" charset="0"/>
              </a:rPr>
              <a:t>underpinning aims </a:t>
            </a:r>
            <a:r>
              <a:rPr lang="en-US" sz="2000" i="1" dirty="0">
                <a:latin typeface="Arial" panose="020B0604020202020204" pitchFamily="34" charset="0"/>
                <a:cs typeface="Arial" panose="020B0604020202020204" pitchFamily="34" charset="0"/>
              </a:rPr>
              <a:t>of an </a:t>
            </a:r>
            <a:r>
              <a:rPr lang="en-US" sz="2000" i="1" dirty="0" err="1">
                <a:latin typeface="Arial" panose="020B0604020202020204" pitchFamily="34" charset="0"/>
                <a:cs typeface="Arial" panose="020B0604020202020204" pitchFamily="34" charset="0"/>
              </a:rPr>
              <a:t>organisation</a:t>
            </a:r>
            <a:r>
              <a:rPr lang="en-US" sz="2000" i="1" dirty="0">
                <a:latin typeface="Arial" panose="020B0604020202020204" pitchFamily="34" charset="0"/>
                <a:cs typeface="Arial" panose="020B0604020202020204" pitchFamily="34" charset="0"/>
              </a:rPr>
              <a:t>, choosing the most appropriate </a:t>
            </a:r>
            <a:r>
              <a:rPr lang="en-US" sz="2000" i="1" dirty="0">
                <a:solidFill>
                  <a:srgbClr val="C00000"/>
                </a:solidFill>
                <a:latin typeface="Arial" panose="020B0604020202020204" pitchFamily="34" charset="0"/>
                <a:cs typeface="Arial" panose="020B0604020202020204" pitchFamily="34" charset="0"/>
              </a:rPr>
              <a:t>goals</a:t>
            </a:r>
            <a:r>
              <a:rPr lang="en-US" sz="2000" i="1" dirty="0">
                <a:latin typeface="Arial" panose="020B0604020202020204" pitchFamily="34" charset="0"/>
                <a:cs typeface="Arial" panose="020B0604020202020204" pitchFamily="34" charset="0"/>
              </a:rPr>
              <a:t> towards those aims, and fulfilling both </a:t>
            </a:r>
            <a:r>
              <a:rPr lang="en-US" sz="2000" i="1" dirty="0">
                <a:solidFill>
                  <a:srgbClr val="C00000"/>
                </a:solidFill>
                <a:latin typeface="Arial" panose="020B0604020202020204" pitchFamily="34" charset="0"/>
                <a:cs typeface="Arial" panose="020B0604020202020204" pitchFamily="34" charset="0"/>
              </a:rPr>
              <a:t>over time</a:t>
            </a:r>
            <a:r>
              <a:rPr lang="en-US" sz="2000" i="1" dirty="0">
                <a:latin typeface="Arial" panose="020B0604020202020204" pitchFamily="34" charset="0"/>
                <a:cs typeface="Arial" panose="020B0604020202020204" pitchFamily="34" charset="0"/>
              </a:rPr>
              <a:t>.</a:t>
            </a:r>
          </a:p>
          <a:p>
            <a:pPr marL="0" indent="0">
              <a:buNone/>
            </a:pPr>
            <a:r>
              <a:rPr lang="en-US" sz="2000" dirty="0">
                <a:latin typeface="Arial" panose="020B0604020202020204" pitchFamily="34" charset="0"/>
                <a:cs typeface="Arial" panose="020B0604020202020204" pitchFamily="34" charset="0"/>
              </a:rPr>
              <a:t>(Cole, 2003, p. 3)</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258212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4CE86-5CFE-4CD5-BCFF-564157EF98D0}"/>
              </a:ext>
            </a:extLst>
          </p:cNvPr>
          <p:cNvSpPr>
            <a:spLocks noGrp="1"/>
          </p:cNvSpPr>
          <p:nvPr>
            <p:ph type="title"/>
          </p:nvPr>
        </p:nvSpPr>
        <p:spPr/>
        <p:txBody>
          <a:bodyPr>
            <a:normAutofit/>
          </a:bodyPr>
          <a:lstStyle/>
          <a:p>
            <a:r>
              <a:rPr lang="en-US" dirty="0">
                <a:latin typeface="Arial" panose="020B0604020202020204" pitchFamily="34" charset="0"/>
                <a:cs typeface="Arial" panose="020B0604020202020204" pitchFamily="34" charset="0"/>
              </a:rPr>
              <a:t>What Is Strategic Management?</a:t>
            </a:r>
          </a:p>
        </p:txBody>
      </p:sp>
      <p:sp>
        <p:nvSpPr>
          <p:cNvPr id="3" name="Content Placeholder 2">
            <a:extLst>
              <a:ext uri="{FF2B5EF4-FFF2-40B4-BE49-F238E27FC236}">
                <a16:creationId xmlns:a16="http://schemas.microsoft.com/office/drawing/2014/main" id="{E85D9622-45B1-4B6C-87DE-3B9C1356EE13}"/>
              </a:ext>
            </a:extLst>
          </p:cNvPr>
          <p:cNvSpPr>
            <a:spLocks noGrp="1"/>
          </p:cNvSpPr>
          <p:nvPr>
            <p:ph idx="1"/>
          </p:nvPr>
        </p:nvSpPr>
        <p:spPr/>
        <p:txBody>
          <a:bodyPr>
            <a:noAutofit/>
          </a:bodyPr>
          <a:lstStyle/>
          <a:p>
            <a:pPr>
              <a:buFont typeface="Arial" panose="020B0604020202020204" pitchFamily="34" charset="0"/>
              <a:buChar char="►"/>
            </a:pPr>
            <a:r>
              <a:rPr lang="en-US" sz="2000" dirty="0">
                <a:latin typeface="Arial" panose="020B0604020202020204" pitchFamily="34" charset="0"/>
                <a:cs typeface="Arial" panose="020B0604020202020204" pitchFamily="34" charset="0"/>
              </a:rPr>
              <a:t>Strategic management is… </a:t>
            </a:r>
          </a:p>
          <a:p>
            <a:pPr>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0" indent="0">
              <a:buNone/>
            </a:pPr>
            <a:r>
              <a:rPr lang="en-US" sz="2000" i="1" dirty="0">
                <a:latin typeface="Arial" panose="020B0604020202020204" pitchFamily="34" charset="0"/>
                <a:cs typeface="Arial" panose="020B0604020202020204" pitchFamily="34" charset="0"/>
              </a:rPr>
              <a:t>…the identification of the </a:t>
            </a:r>
            <a:r>
              <a:rPr lang="en-US" sz="2000" i="1" dirty="0">
                <a:solidFill>
                  <a:srgbClr val="C00000"/>
                </a:solidFill>
                <a:latin typeface="Arial" panose="020B0604020202020204" pitchFamily="34" charset="0"/>
                <a:cs typeface="Arial" panose="020B0604020202020204" pitchFamily="34" charset="0"/>
              </a:rPr>
              <a:t>purpose</a:t>
            </a:r>
            <a:r>
              <a:rPr lang="en-US" sz="2000" i="1" dirty="0">
                <a:latin typeface="Arial" panose="020B0604020202020204" pitchFamily="34" charset="0"/>
                <a:cs typeface="Arial" panose="020B0604020202020204" pitchFamily="34" charset="0"/>
              </a:rPr>
              <a:t> of the organization and the </a:t>
            </a:r>
            <a:r>
              <a:rPr lang="en-US" sz="2000" i="1" dirty="0">
                <a:solidFill>
                  <a:srgbClr val="C00000"/>
                </a:solidFill>
                <a:latin typeface="Arial" panose="020B0604020202020204" pitchFamily="34" charset="0"/>
                <a:cs typeface="Arial" panose="020B0604020202020204" pitchFamily="34" charset="0"/>
              </a:rPr>
              <a:t>plans</a:t>
            </a:r>
            <a:r>
              <a:rPr lang="en-US" sz="2000" i="1" dirty="0">
                <a:latin typeface="Arial" panose="020B0604020202020204" pitchFamily="34" charset="0"/>
                <a:cs typeface="Arial" panose="020B0604020202020204" pitchFamily="34" charset="0"/>
              </a:rPr>
              <a:t> and actions to achieve that purpose.</a:t>
            </a:r>
            <a:endParaRPr lang="en-US" sz="2000" dirty="0">
              <a:latin typeface="Arial" panose="020B0604020202020204" pitchFamily="34" charset="0"/>
              <a:cs typeface="Arial" panose="020B0604020202020204" pitchFamily="34" charset="0"/>
            </a:endParaRPr>
          </a:p>
          <a:p>
            <a:pPr marL="0" indent="0">
              <a:buNone/>
            </a:pPr>
            <a:r>
              <a:rPr lang="en-US" sz="2000" dirty="0">
                <a:latin typeface="Arial" panose="020B0604020202020204" pitchFamily="34" charset="0"/>
                <a:cs typeface="Arial" panose="020B0604020202020204" pitchFamily="34" charset="0"/>
              </a:rPr>
              <a:t>(Lynch, 2018, p. 9)</a:t>
            </a:r>
          </a:p>
          <a:p>
            <a:pPr>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0" indent="0">
              <a:buNone/>
            </a:pPr>
            <a:r>
              <a:rPr lang="en-US" sz="2000" i="1" dirty="0">
                <a:latin typeface="Arial" panose="020B0604020202020204" pitchFamily="34" charset="0"/>
                <a:cs typeface="Arial" panose="020B0604020202020204" pitchFamily="34" charset="0"/>
              </a:rPr>
              <a:t>The strategic management process is a sequential set of analyses and choices that can increase the likelihood that a firm will choose a good strategy; that is, a strategy that generates </a:t>
            </a:r>
            <a:r>
              <a:rPr lang="en-US" sz="2000" i="1" dirty="0">
                <a:solidFill>
                  <a:srgbClr val="C00000"/>
                </a:solidFill>
                <a:latin typeface="Arial" panose="020B0604020202020204" pitchFamily="34" charset="0"/>
                <a:cs typeface="Arial" panose="020B0604020202020204" pitchFamily="34" charset="0"/>
              </a:rPr>
              <a:t>competitive advantages</a:t>
            </a:r>
            <a:r>
              <a:rPr lang="en-US" sz="2000" i="1" dirty="0">
                <a:latin typeface="Arial" panose="020B0604020202020204" pitchFamily="34" charset="0"/>
                <a:cs typeface="Arial" panose="020B0604020202020204" pitchFamily="34" charset="0"/>
              </a:rPr>
              <a:t>. </a:t>
            </a:r>
          </a:p>
          <a:p>
            <a:pPr marL="0" indent="0">
              <a:buNone/>
            </a:pPr>
            <a:r>
              <a:rPr lang="en-US" sz="2000" dirty="0">
                <a:latin typeface="Arial" panose="020B0604020202020204" pitchFamily="34" charset="0"/>
                <a:cs typeface="Arial" panose="020B0604020202020204" pitchFamily="34" charset="0"/>
              </a:rPr>
              <a:t>(Barney &amp; </a:t>
            </a:r>
            <a:r>
              <a:rPr lang="en-US" sz="2000" dirty="0" err="1">
                <a:latin typeface="Arial" panose="020B0604020202020204" pitchFamily="34" charset="0"/>
                <a:cs typeface="Arial" panose="020B0604020202020204" pitchFamily="34" charset="0"/>
              </a:rPr>
              <a:t>Hesterly</a:t>
            </a:r>
            <a:r>
              <a:rPr lang="en-US" sz="2000" dirty="0">
                <a:latin typeface="Arial" panose="020B0604020202020204" pitchFamily="34" charset="0"/>
                <a:cs typeface="Arial" panose="020B0604020202020204" pitchFamily="34" charset="0"/>
              </a:rPr>
              <a:t>, 2018, p. 27)</a:t>
            </a:r>
          </a:p>
          <a:p>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042014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4CE86-5CFE-4CD5-BCFF-564157EF98D0}"/>
              </a:ext>
            </a:extLst>
          </p:cNvPr>
          <p:cNvSpPr>
            <a:spLocks noGrp="1"/>
          </p:cNvSpPr>
          <p:nvPr>
            <p:ph type="title"/>
          </p:nvPr>
        </p:nvSpPr>
        <p:spPr/>
        <p:txBody>
          <a:bodyPr>
            <a:normAutofit/>
          </a:bodyPr>
          <a:lstStyle/>
          <a:p>
            <a:r>
              <a:rPr lang="en-US" dirty="0">
                <a:latin typeface="Arial" panose="020B0604020202020204" pitchFamily="34" charset="0"/>
                <a:cs typeface="Arial" panose="020B0604020202020204" pitchFamily="34" charset="0"/>
              </a:rPr>
              <a:t>What Is Strategic Management?</a:t>
            </a:r>
          </a:p>
        </p:txBody>
      </p:sp>
      <p:sp>
        <p:nvSpPr>
          <p:cNvPr id="3" name="Content Placeholder 2">
            <a:extLst>
              <a:ext uri="{FF2B5EF4-FFF2-40B4-BE49-F238E27FC236}">
                <a16:creationId xmlns:a16="http://schemas.microsoft.com/office/drawing/2014/main" id="{E85D9622-45B1-4B6C-87DE-3B9C1356EE13}"/>
              </a:ext>
            </a:extLst>
          </p:cNvPr>
          <p:cNvSpPr>
            <a:spLocks noGrp="1"/>
          </p:cNvSpPr>
          <p:nvPr>
            <p:ph idx="1"/>
          </p:nvPr>
        </p:nvSpPr>
        <p:spPr/>
        <p:txBody>
          <a:bodyPr>
            <a:noAutofit/>
          </a:bodyPr>
          <a:lstStyle/>
          <a:p>
            <a:pPr>
              <a:buFont typeface="Arial" panose="020B0604020202020204" pitchFamily="34" charset="0"/>
              <a:buChar char="►"/>
            </a:pPr>
            <a:r>
              <a:rPr lang="en-US" sz="2000" dirty="0">
                <a:latin typeface="Arial" panose="020B0604020202020204" pitchFamily="34" charset="0"/>
                <a:cs typeface="Arial" panose="020B0604020202020204" pitchFamily="34" charset="0"/>
              </a:rPr>
              <a:t>To </a:t>
            </a:r>
            <a:r>
              <a:rPr lang="en-US" sz="2000" dirty="0" err="1">
                <a:latin typeface="Arial" panose="020B0604020202020204" pitchFamily="34" charset="0"/>
                <a:cs typeface="Arial" panose="020B0604020202020204" pitchFamily="34" charset="0"/>
              </a:rPr>
              <a:t>summarise</a:t>
            </a:r>
            <a:r>
              <a:rPr lang="en-US" sz="2000" dirty="0">
                <a:latin typeface="Arial" panose="020B0604020202020204" pitchFamily="34" charset="0"/>
                <a:cs typeface="Arial" panose="020B0604020202020204" pitchFamily="34" charset="0"/>
              </a:rPr>
              <a:t>: strategic management is… </a:t>
            </a:r>
            <a:endParaRPr lang="en-US" sz="2000" dirty="0">
              <a:solidFill>
                <a:schemeClr val="tx1"/>
              </a:solidFill>
              <a:latin typeface="Arial" panose="020B0604020202020204" pitchFamily="34" charset="0"/>
              <a:cs typeface="Arial" panose="020B0604020202020204" pitchFamily="34" charset="0"/>
            </a:endParaRPr>
          </a:p>
          <a:p>
            <a:pPr lvl="1">
              <a:buFont typeface="Wingdings" panose="05000000000000000000" pitchFamily="2" charset="2"/>
              <a:buChar char="§"/>
            </a:pPr>
            <a:r>
              <a:rPr lang="en-US" sz="2000" dirty="0">
                <a:solidFill>
                  <a:schemeClr val="tx1"/>
                </a:solidFill>
                <a:latin typeface="Arial" panose="020B0604020202020204" pitchFamily="34" charset="0"/>
                <a:cs typeface="Arial" panose="020B0604020202020204" pitchFamily="34" charset="0"/>
              </a:rPr>
              <a:t>A systematic process</a:t>
            </a:r>
          </a:p>
          <a:p>
            <a:pPr lvl="1">
              <a:buFont typeface="Wingdings" panose="05000000000000000000" pitchFamily="2" charset="2"/>
              <a:buChar char="§"/>
            </a:pPr>
            <a:r>
              <a:rPr lang="en-US" sz="2000" dirty="0">
                <a:solidFill>
                  <a:schemeClr val="tx1"/>
                </a:solidFill>
                <a:latin typeface="Arial" panose="020B0604020202020204" pitchFamily="34" charset="0"/>
                <a:cs typeface="Arial" panose="020B0604020202020204" pitchFamily="34" charset="0"/>
              </a:rPr>
              <a:t>Involves determining the purpose/aims of the organization</a:t>
            </a:r>
          </a:p>
          <a:p>
            <a:pPr lvl="1">
              <a:buFont typeface="Wingdings" panose="05000000000000000000" pitchFamily="2" charset="2"/>
              <a:buChar char="§"/>
            </a:pPr>
            <a:r>
              <a:rPr lang="en-US" sz="2000" dirty="0">
                <a:solidFill>
                  <a:schemeClr val="tx1"/>
                </a:solidFill>
                <a:latin typeface="Arial" panose="020B0604020202020204" pitchFamily="34" charset="0"/>
                <a:cs typeface="Arial" panose="020B0604020202020204" pitchFamily="34" charset="0"/>
              </a:rPr>
              <a:t>Involves planning how to achieve goals over time</a:t>
            </a:r>
          </a:p>
          <a:p>
            <a:pPr lvl="1">
              <a:buFont typeface="Wingdings" panose="05000000000000000000" pitchFamily="2" charset="2"/>
              <a:buChar char="§"/>
            </a:pPr>
            <a:r>
              <a:rPr lang="en-US" sz="2000" dirty="0">
                <a:solidFill>
                  <a:schemeClr val="tx1"/>
                </a:solidFill>
                <a:latin typeface="Arial" panose="020B0604020202020204" pitchFamily="34" charset="0"/>
                <a:cs typeface="Arial" panose="020B0604020202020204" pitchFamily="34" charset="0"/>
              </a:rPr>
              <a:t>Assuring continued success</a:t>
            </a:r>
          </a:p>
          <a:p>
            <a:pPr lvl="1">
              <a:buFont typeface="Wingdings" panose="05000000000000000000" pitchFamily="2" charset="2"/>
              <a:buChar char="§"/>
            </a:pPr>
            <a:r>
              <a:rPr lang="en-US" sz="2000" dirty="0">
                <a:solidFill>
                  <a:schemeClr val="tx1"/>
                </a:solidFill>
                <a:latin typeface="Arial" panose="020B0604020202020204" pitchFamily="34" charset="0"/>
                <a:cs typeface="Arial" panose="020B0604020202020204" pitchFamily="34" charset="0"/>
              </a:rPr>
              <a:t>Protecting the organization from “surprises”</a:t>
            </a:r>
          </a:p>
          <a:p>
            <a:pPr lvl="1">
              <a:buFont typeface="Wingdings" panose="05000000000000000000" pitchFamily="2" charset="2"/>
              <a:buChar char="§"/>
            </a:pPr>
            <a:r>
              <a:rPr lang="en-US" sz="2000" dirty="0">
                <a:solidFill>
                  <a:schemeClr val="tx1"/>
                </a:solidFill>
                <a:latin typeface="Arial" panose="020B0604020202020204" pitchFamily="34" charset="0"/>
                <a:cs typeface="Arial" panose="020B0604020202020204" pitchFamily="34" charset="0"/>
              </a:rPr>
              <a:t>Achieving competitive advantage</a:t>
            </a:r>
          </a:p>
          <a:p>
            <a:pPr lvl="1">
              <a:buFont typeface="Arial" panose="020B0604020202020204" pitchFamily="34" charset="0"/>
              <a:buChar char="□"/>
            </a:pPr>
            <a:endParaRPr lang="en-US" sz="2000" dirty="0">
              <a:solidFill>
                <a:schemeClr val="tx1"/>
              </a:solidFill>
              <a:latin typeface="Arial" panose="020B0604020202020204" pitchFamily="34" charset="0"/>
              <a:cs typeface="Arial" panose="020B0604020202020204" pitchFamily="34" charset="0"/>
            </a:endParaRPr>
          </a:p>
          <a:p>
            <a:pPr marL="228600" lvl="1">
              <a:spcBef>
                <a:spcPts val="1000"/>
              </a:spcBef>
              <a:buFont typeface="Arial" panose="020B0604020202020204" pitchFamily="34" charset="0"/>
              <a:buChar char="►"/>
            </a:pPr>
            <a:r>
              <a:rPr lang="en-US" sz="2000" dirty="0">
                <a:solidFill>
                  <a:schemeClr val="tx1"/>
                </a:solidFill>
                <a:latin typeface="Arial" panose="020B0604020202020204" pitchFamily="34" charset="0"/>
                <a:cs typeface="Arial" panose="020B0604020202020204" pitchFamily="34" charset="0"/>
              </a:rPr>
              <a:t>Strategic management can be illustrated in lots of ways…</a:t>
            </a:r>
          </a:p>
          <a:p>
            <a:pPr lvl="1">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0" indent="0">
              <a:buNone/>
            </a:pPr>
            <a:endParaRPr lang="en-US"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766225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4CE86-5CFE-4CD5-BCFF-564157EF98D0}"/>
              </a:ext>
            </a:extLst>
          </p:cNvPr>
          <p:cNvSpPr>
            <a:spLocks noGrp="1"/>
          </p:cNvSpPr>
          <p:nvPr>
            <p:ph type="title"/>
          </p:nvPr>
        </p:nvSpPr>
        <p:spPr/>
        <p:txBody>
          <a:bodyPr>
            <a:normAutofit/>
          </a:bodyPr>
          <a:lstStyle/>
          <a:p>
            <a:r>
              <a:rPr lang="en-US" dirty="0">
                <a:latin typeface="Arial" panose="020B0604020202020204" pitchFamily="34" charset="0"/>
                <a:cs typeface="Arial" panose="020B0604020202020204" pitchFamily="34" charset="0"/>
              </a:rPr>
              <a:t>What Is Strategic Management?</a:t>
            </a:r>
          </a:p>
        </p:txBody>
      </p:sp>
      <p:sp>
        <p:nvSpPr>
          <p:cNvPr id="3" name="Content Placeholder 2">
            <a:extLst>
              <a:ext uri="{FF2B5EF4-FFF2-40B4-BE49-F238E27FC236}">
                <a16:creationId xmlns:a16="http://schemas.microsoft.com/office/drawing/2014/main" id="{E85D9622-45B1-4B6C-87DE-3B9C1356EE13}"/>
              </a:ext>
            </a:extLst>
          </p:cNvPr>
          <p:cNvSpPr>
            <a:spLocks noGrp="1"/>
          </p:cNvSpPr>
          <p:nvPr>
            <p:ph idx="1"/>
          </p:nvPr>
        </p:nvSpPr>
        <p:spPr/>
        <p:txBody>
          <a:bodyPr>
            <a:normAutofit/>
          </a:bodyPr>
          <a:lstStyle/>
          <a:p>
            <a:pPr marL="228600" lvl="1">
              <a:spcBef>
                <a:spcPts val="1000"/>
              </a:spcBef>
              <a:buFont typeface="Arial" panose="020B0604020202020204" pitchFamily="34" charset="0"/>
              <a:buChar char="►"/>
            </a:pPr>
            <a:r>
              <a:rPr lang="en-US" sz="2000" dirty="0">
                <a:solidFill>
                  <a:schemeClr val="tx1"/>
                </a:solidFill>
                <a:latin typeface="Arial" panose="020B0604020202020204" pitchFamily="34" charset="0"/>
                <a:cs typeface="Arial" panose="020B0604020202020204" pitchFamily="34" charset="0"/>
              </a:rPr>
              <a:t>As a set of set of steps…</a:t>
            </a:r>
          </a:p>
          <a:p>
            <a:pPr marL="228600" lvl="1">
              <a:spcBef>
                <a:spcPts val="1000"/>
              </a:spcBef>
              <a:buFont typeface="Arial" panose="020B0604020202020204" pitchFamily="34" charset="0"/>
              <a:buChar char="►"/>
            </a:pPr>
            <a:endParaRPr lang="en-US" sz="2000" dirty="0">
              <a:solidFill>
                <a:schemeClr val="tx1"/>
              </a:solidFill>
              <a:latin typeface="Arial" panose="020B0604020202020204" pitchFamily="34" charset="0"/>
              <a:cs typeface="Arial" panose="020B0604020202020204" pitchFamily="34" charset="0"/>
            </a:endParaRPr>
          </a:p>
          <a:p>
            <a:pPr marL="514350" lvl="1" indent="-514350">
              <a:spcBef>
                <a:spcPts val="1000"/>
              </a:spcBef>
              <a:buFont typeface="+mj-lt"/>
              <a:buAutoNum type="arabicPeriod"/>
            </a:pPr>
            <a:r>
              <a:rPr lang="en-US" sz="2000" dirty="0">
                <a:solidFill>
                  <a:schemeClr val="tx1"/>
                </a:solidFill>
                <a:latin typeface="Arial" panose="020B0604020202020204" pitchFamily="34" charset="0"/>
                <a:cs typeface="Arial" panose="020B0604020202020204" pitchFamily="34" charset="0"/>
              </a:rPr>
              <a:t>Environmental Scanning – external factors</a:t>
            </a:r>
          </a:p>
          <a:p>
            <a:pPr marL="514350" lvl="1" indent="-514350">
              <a:spcBef>
                <a:spcPts val="1000"/>
              </a:spcBef>
              <a:buFont typeface="+mj-lt"/>
              <a:buAutoNum type="arabicPeriod"/>
            </a:pPr>
            <a:r>
              <a:rPr lang="en-US" sz="2000" dirty="0">
                <a:solidFill>
                  <a:schemeClr val="tx1"/>
                </a:solidFill>
                <a:latin typeface="Arial" panose="020B0604020202020204" pitchFamily="34" charset="0"/>
                <a:cs typeface="Arial" panose="020B0604020202020204" pitchFamily="34" charset="0"/>
              </a:rPr>
              <a:t>Internal Scanning – strengths &amp; weaknesses</a:t>
            </a:r>
          </a:p>
          <a:p>
            <a:pPr marL="514350" lvl="1" indent="-514350">
              <a:spcBef>
                <a:spcPts val="1000"/>
              </a:spcBef>
              <a:buFont typeface="+mj-lt"/>
              <a:buAutoNum type="arabicPeriod"/>
            </a:pPr>
            <a:r>
              <a:rPr lang="en-US" sz="2000" dirty="0">
                <a:solidFill>
                  <a:schemeClr val="tx1"/>
                </a:solidFill>
                <a:latin typeface="Arial" panose="020B0604020202020204" pitchFamily="34" charset="0"/>
                <a:cs typeface="Arial" panose="020B0604020202020204" pitchFamily="34" charset="0"/>
              </a:rPr>
              <a:t>Strategy Formulation</a:t>
            </a:r>
          </a:p>
          <a:p>
            <a:pPr marL="514350" lvl="1" indent="-514350">
              <a:spcBef>
                <a:spcPts val="1000"/>
              </a:spcBef>
              <a:buFont typeface="+mj-lt"/>
              <a:buAutoNum type="arabicPeriod"/>
            </a:pPr>
            <a:r>
              <a:rPr lang="en-US" sz="2000" dirty="0">
                <a:solidFill>
                  <a:schemeClr val="tx1"/>
                </a:solidFill>
                <a:latin typeface="Arial" panose="020B0604020202020204" pitchFamily="34" charset="0"/>
                <a:cs typeface="Arial" panose="020B0604020202020204" pitchFamily="34" charset="0"/>
              </a:rPr>
              <a:t>Strategy Implementation</a:t>
            </a:r>
          </a:p>
          <a:p>
            <a:pPr marL="514350" lvl="1" indent="-514350">
              <a:spcBef>
                <a:spcPts val="1000"/>
              </a:spcBef>
              <a:buFont typeface="+mj-lt"/>
              <a:buAutoNum type="arabicPeriod"/>
            </a:pPr>
            <a:r>
              <a:rPr lang="en-US" sz="2000" dirty="0">
                <a:solidFill>
                  <a:schemeClr val="tx1"/>
                </a:solidFill>
                <a:latin typeface="Arial" panose="020B0604020202020204" pitchFamily="34" charset="0"/>
                <a:cs typeface="Arial" panose="020B0604020202020204" pitchFamily="34" charset="0"/>
              </a:rPr>
              <a:t>Evaluation And Control</a:t>
            </a:r>
          </a:p>
          <a:p>
            <a:pPr marL="0" indent="0">
              <a:buNone/>
            </a:pPr>
            <a:endParaRPr lang="en-US"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F0987AB6-7BD7-4E74-947E-96BCDE0D973F}"/>
              </a:ext>
            </a:extLst>
          </p:cNvPr>
          <p:cNvSpPr txBox="1"/>
          <p:nvPr/>
        </p:nvSpPr>
        <p:spPr>
          <a:xfrm>
            <a:off x="5544766" y="6492875"/>
            <a:ext cx="1629677" cy="276999"/>
          </a:xfrm>
          <a:prstGeom prst="rect">
            <a:avLst/>
          </a:prstGeom>
          <a:noFill/>
        </p:spPr>
        <p:txBody>
          <a:bodyPr wrap="none" rtlCol="0">
            <a:spAutoFit/>
          </a:bodyPr>
          <a:lstStyle/>
          <a:p>
            <a:r>
              <a:rPr lang="en-US" sz="1200" dirty="0">
                <a:latin typeface="Arial" panose="020B0604020202020204" pitchFamily="34" charset="0"/>
                <a:cs typeface="Arial" panose="020B0604020202020204" pitchFamily="34" charset="0"/>
              </a:rPr>
              <a:t>(Lynch, 2018, p. 355)</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477111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4CE86-5CFE-4CD5-BCFF-564157EF98D0}"/>
              </a:ext>
            </a:extLst>
          </p:cNvPr>
          <p:cNvSpPr>
            <a:spLocks noGrp="1"/>
          </p:cNvSpPr>
          <p:nvPr>
            <p:ph type="title"/>
          </p:nvPr>
        </p:nvSpPr>
        <p:spPr/>
        <p:txBody>
          <a:bodyPr>
            <a:normAutofit/>
          </a:bodyPr>
          <a:lstStyle/>
          <a:p>
            <a:r>
              <a:rPr lang="en-US" dirty="0">
                <a:latin typeface="Arial" panose="020B0604020202020204" pitchFamily="34" charset="0"/>
                <a:cs typeface="Arial" panose="020B0604020202020204" pitchFamily="34" charset="0"/>
              </a:rPr>
              <a:t>Strategic Management Process</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85D9622-45B1-4B6C-87DE-3B9C1356EE13}"/>
              </a:ext>
            </a:extLst>
          </p:cNvPr>
          <p:cNvSpPr>
            <a:spLocks noGrp="1"/>
          </p:cNvSpPr>
          <p:nvPr>
            <p:ph idx="1"/>
          </p:nvPr>
        </p:nvSpPr>
        <p:spPr/>
        <p:txBody>
          <a:bodyPr/>
          <a:lstStyle/>
          <a:p>
            <a:pPr>
              <a:buFont typeface="Arial" panose="020B0604020202020204" pitchFamily="34" charset="0"/>
              <a:buChar char="►"/>
            </a:pPr>
            <a:r>
              <a:rPr lang="en-US" sz="2000" dirty="0">
                <a:latin typeface="Arial" panose="020B0604020202020204" pitchFamily="34" charset="0"/>
                <a:cs typeface="Arial" panose="020B0604020202020204" pitchFamily="34" charset="0"/>
              </a:rPr>
              <a:t>As a cycle…</a:t>
            </a:r>
            <a:endParaRPr lang="en-GB" sz="20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A47C008A-B07B-4ACA-BB2B-DEAFC1FB4663}"/>
              </a:ext>
            </a:extLst>
          </p:cNvPr>
          <p:cNvPicPr>
            <a:picLocks noChangeAspect="1"/>
          </p:cNvPicPr>
          <p:nvPr/>
        </p:nvPicPr>
        <p:blipFill>
          <a:blip r:embed="rId2"/>
          <a:stretch>
            <a:fillRect/>
          </a:stretch>
        </p:blipFill>
        <p:spPr>
          <a:xfrm>
            <a:off x="2513717" y="1737780"/>
            <a:ext cx="7460378" cy="4461273"/>
          </a:xfrm>
          <a:prstGeom prst="rect">
            <a:avLst/>
          </a:prstGeom>
        </p:spPr>
      </p:pic>
      <p:sp>
        <p:nvSpPr>
          <p:cNvPr id="6" name="TextBox 5">
            <a:extLst>
              <a:ext uri="{FF2B5EF4-FFF2-40B4-BE49-F238E27FC236}">
                <a16:creationId xmlns:a16="http://schemas.microsoft.com/office/drawing/2014/main" id="{162C4D59-4239-45F0-B33F-016A53696003}"/>
              </a:ext>
            </a:extLst>
          </p:cNvPr>
          <p:cNvSpPr txBox="1"/>
          <p:nvPr/>
        </p:nvSpPr>
        <p:spPr>
          <a:xfrm>
            <a:off x="5751479" y="6445343"/>
            <a:ext cx="1904189" cy="276999"/>
          </a:xfrm>
          <a:prstGeom prst="rect">
            <a:avLst/>
          </a:prstGeom>
          <a:noFill/>
        </p:spPr>
        <p:txBody>
          <a:bodyPr wrap="square">
            <a:spAutoFit/>
          </a:bodyPr>
          <a:lstStyle/>
          <a:p>
            <a:r>
              <a:rPr lang="en-GB" sz="1200" dirty="0">
                <a:latin typeface="Arial" panose="020B0604020202020204" pitchFamily="34" charset="0"/>
                <a:cs typeface="Arial" panose="020B0604020202020204" pitchFamily="34" charset="0"/>
              </a:rPr>
              <a:t>(Cole, 2003, p. 3)</a:t>
            </a:r>
          </a:p>
        </p:txBody>
      </p:sp>
      <p:sp>
        <p:nvSpPr>
          <p:cNvPr id="7" name="TextBox 6">
            <a:extLst>
              <a:ext uri="{FF2B5EF4-FFF2-40B4-BE49-F238E27FC236}">
                <a16:creationId xmlns:a16="http://schemas.microsoft.com/office/drawing/2014/main" id="{611CE4CE-0D4C-409F-9250-9B10A661C67F}"/>
              </a:ext>
            </a:extLst>
          </p:cNvPr>
          <p:cNvSpPr txBox="1"/>
          <p:nvPr/>
        </p:nvSpPr>
        <p:spPr>
          <a:xfrm>
            <a:off x="222406" y="4553306"/>
            <a:ext cx="1674487" cy="1015663"/>
          </a:xfrm>
          <a:prstGeom prst="rect">
            <a:avLst/>
          </a:prstGeom>
          <a:solidFill>
            <a:srgbClr val="FFF8E5"/>
          </a:solidFill>
          <a:ln>
            <a:solidFill>
              <a:schemeClr val="accent1">
                <a:shade val="50000"/>
              </a:schemeClr>
            </a:solidFill>
          </a:ln>
        </p:spPr>
        <p:txBody>
          <a:bodyPr wrap="square" rtlCol="0">
            <a:spAutoFit/>
          </a:bodyPr>
          <a:lstStyle/>
          <a:p>
            <a:r>
              <a:rPr lang="en-US" sz="2000" dirty="0">
                <a:latin typeface="Arial" panose="020B0604020202020204" pitchFamily="34" charset="0"/>
                <a:cs typeface="Arial" panose="020B0604020202020204" pitchFamily="34" charset="0"/>
              </a:rPr>
              <a:t>Environment important in this model</a:t>
            </a:r>
            <a:endParaRPr lang="en-GB" sz="2000" dirty="0">
              <a:latin typeface="Arial" panose="020B0604020202020204" pitchFamily="34" charset="0"/>
              <a:cs typeface="Arial" panose="020B0604020202020204" pitchFamily="34" charset="0"/>
            </a:endParaRPr>
          </a:p>
        </p:txBody>
      </p:sp>
      <p:cxnSp>
        <p:nvCxnSpPr>
          <p:cNvPr id="8" name="Straight Arrow Connector 7">
            <a:extLst>
              <a:ext uri="{FF2B5EF4-FFF2-40B4-BE49-F238E27FC236}">
                <a16:creationId xmlns:a16="http://schemas.microsoft.com/office/drawing/2014/main" id="{52FDCEA9-CBC2-4661-98E3-0652574ED418}"/>
              </a:ext>
            </a:extLst>
          </p:cNvPr>
          <p:cNvCxnSpPr>
            <a:cxnSpLocks/>
          </p:cNvCxnSpPr>
          <p:nvPr/>
        </p:nvCxnSpPr>
        <p:spPr>
          <a:xfrm>
            <a:off x="1896893" y="4954542"/>
            <a:ext cx="1196503" cy="201526"/>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D0B1DD23-8E75-4968-A1B9-121360FAC906}"/>
              </a:ext>
            </a:extLst>
          </p:cNvPr>
          <p:cNvSpPr txBox="1"/>
          <p:nvPr/>
        </p:nvSpPr>
        <p:spPr>
          <a:xfrm>
            <a:off x="1016000" y="2170414"/>
            <a:ext cx="1801144" cy="707886"/>
          </a:xfrm>
          <a:prstGeom prst="rect">
            <a:avLst/>
          </a:prstGeom>
          <a:solidFill>
            <a:srgbClr val="FFF8E5"/>
          </a:solidFill>
          <a:ln>
            <a:solidFill>
              <a:schemeClr val="accent1">
                <a:shade val="50000"/>
              </a:schemeClr>
            </a:solidFill>
          </a:ln>
        </p:spPr>
        <p:txBody>
          <a:bodyPr wrap="square" rtlCol="0">
            <a:spAutoFit/>
          </a:bodyPr>
          <a:lstStyle/>
          <a:p>
            <a:r>
              <a:rPr lang="en-US" sz="2000" dirty="0">
                <a:latin typeface="Arial" panose="020B0604020202020204" pitchFamily="34" charset="0"/>
                <a:cs typeface="Arial" panose="020B0604020202020204" pitchFamily="34" charset="0"/>
              </a:rPr>
              <a:t>Iterative – cycle repeats</a:t>
            </a:r>
            <a:endParaRPr lang="en-GB" sz="2000" dirty="0">
              <a:latin typeface="Arial" panose="020B0604020202020204" pitchFamily="34" charset="0"/>
              <a:cs typeface="Arial" panose="020B0604020202020204" pitchFamily="34" charset="0"/>
            </a:endParaRPr>
          </a:p>
        </p:txBody>
      </p:sp>
      <p:cxnSp>
        <p:nvCxnSpPr>
          <p:cNvPr id="12" name="Straight Arrow Connector 11">
            <a:extLst>
              <a:ext uri="{FF2B5EF4-FFF2-40B4-BE49-F238E27FC236}">
                <a16:creationId xmlns:a16="http://schemas.microsoft.com/office/drawing/2014/main" id="{2A00B809-A99E-412A-9CA6-414230DFCCBB}"/>
              </a:ext>
            </a:extLst>
          </p:cNvPr>
          <p:cNvCxnSpPr>
            <a:cxnSpLocks/>
            <a:stCxn id="11" idx="3"/>
          </p:cNvCxnSpPr>
          <p:nvPr/>
        </p:nvCxnSpPr>
        <p:spPr>
          <a:xfrm flipV="1">
            <a:off x="2817144" y="2410346"/>
            <a:ext cx="1335811" cy="11401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3A79ADE4-1777-46B1-97DE-66FCB1CB36A0}"/>
              </a:ext>
            </a:extLst>
          </p:cNvPr>
          <p:cNvSpPr txBox="1"/>
          <p:nvPr/>
        </p:nvSpPr>
        <p:spPr>
          <a:xfrm>
            <a:off x="504065" y="3649368"/>
            <a:ext cx="1912248" cy="400110"/>
          </a:xfrm>
          <a:prstGeom prst="rect">
            <a:avLst/>
          </a:prstGeom>
          <a:solidFill>
            <a:srgbClr val="FFF8E5"/>
          </a:solidFill>
          <a:ln>
            <a:solidFill>
              <a:schemeClr val="accent1">
                <a:shade val="50000"/>
              </a:schemeClr>
            </a:solidFill>
          </a:ln>
        </p:spPr>
        <p:txBody>
          <a:bodyPr wrap="square" rtlCol="0">
            <a:spAutoFit/>
          </a:bodyPr>
          <a:lstStyle/>
          <a:p>
            <a:r>
              <a:rPr lang="en-US" sz="2000" dirty="0">
                <a:latin typeface="Arial" panose="020B0604020202020204" pitchFamily="34" charset="0"/>
                <a:cs typeface="Arial" panose="020B0604020202020204" pitchFamily="34" charset="0"/>
              </a:rPr>
              <a:t>Idea of </a:t>
            </a:r>
            <a:r>
              <a:rPr lang="en-US" sz="2000" b="1" dirty="0">
                <a:solidFill>
                  <a:srgbClr val="C00000"/>
                </a:solidFill>
                <a:latin typeface="Arial" panose="020B0604020202020204" pitchFamily="34" charset="0"/>
                <a:cs typeface="Arial" panose="020B0604020202020204" pitchFamily="34" charset="0"/>
              </a:rPr>
              <a:t>control</a:t>
            </a:r>
            <a:endParaRPr lang="en-GB" sz="2000" b="1" dirty="0">
              <a:solidFill>
                <a:srgbClr val="C00000"/>
              </a:solidFill>
              <a:latin typeface="Arial" panose="020B0604020202020204" pitchFamily="34" charset="0"/>
              <a:cs typeface="Arial" panose="020B0604020202020204" pitchFamily="34" charset="0"/>
            </a:endParaRPr>
          </a:p>
        </p:txBody>
      </p:sp>
      <p:cxnSp>
        <p:nvCxnSpPr>
          <p:cNvPr id="16" name="Straight Arrow Connector 15">
            <a:extLst>
              <a:ext uri="{FF2B5EF4-FFF2-40B4-BE49-F238E27FC236}">
                <a16:creationId xmlns:a16="http://schemas.microsoft.com/office/drawing/2014/main" id="{D4C86B4D-5296-4864-951F-9D4302CD5F94}"/>
              </a:ext>
            </a:extLst>
          </p:cNvPr>
          <p:cNvCxnSpPr>
            <a:cxnSpLocks/>
            <a:stCxn id="15" idx="3"/>
          </p:cNvCxnSpPr>
          <p:nvPr/>
        </p:nvCxnSpPr>
        <p:spPr>
          <a:xfrm flipV="1">
            <a:off x="2416313" y="3372314"/>
            <a:ext cx="1327551" cy="477109"/>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869931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4CE86-5CFE-4CD5-BCFF-564157EF98D0}"/>
              </a:ext>
            </a:extLst>
          </p:cNvPr>
          <p:cNvSpPr>
            <a:spLocks noGrp="1"/>
          </p:cNvSpPr>
          <p:nvPr>
            <p:ph type="title"/>
          </p:nvPr>
        </p:nvSpPr>
        <p:spPr/>
        <p:txBody>
          <a:bodyPr>
            <a:normAutofit/>
          </a:bodyPr>
          <a:lstStyle/>
          <a:p>
            <a:r>
              <a:rPr lang="en-US" dirty="0">
                <a:latin typeface="Arial" panose="020B0604020202020204" pitchFamily="34" charset="0"/>
                <a:cs typeface="Arial" panose="020B0604020202020204" pitchFamily="34" charset="0"/>
              </a:rPr>
              <a:t>What Is Strategic Management?</a:t>
            </a:r>
          </a:p>
        </p:txBody>
      </p:sp>
      <p:sp>
        <p:nvSpPr>
          <p:cNvPr id="3" name="Content Placeholder 2">
            <a:extLst>
              <a:ext uri="{FF2B5EF4-FFF2-40B4-BE49-F238E27FC236}">
                <a16:creationId xmlns:a16="http://schemas.microsoft.com/office/drawing/2014/main" id="{E85D9622-45B1-4B6C-87DE-3B9C1356EE13}"/>
              </a:ext>
            </a:extLst>
          </p:cNvPr>
          <p:cNvSpPr>
            <a:spLocks noGrp="1"/>
          </p:cNvSpPr>
          <p:nvPr>
            <p:ph idx="1"/>
          </p:nvPr>
        </p:nvSpPr>
        <p:spPr/>
        <p:txBody>
          <a:bodyPr>
            <a:normAutofit/>
          </a:bodyPr>
          <a:lstStyle/>
          <a:p>
            <a:pPr marL="228600" lvl="1">
              <a:spcBef>
                <a:spcPts val="1000"/>
              </a:spcBef>
              <a:buFont typeface="Arial" panose="020B0604020202020204" pitchFamily="34" charset="0"/>
              <a:buChar char="►"/>
            </a:pPr>
            <a:r>
              <a:rPr lang="en-US" sz="2000" dirty="0">
                <a:latin typeface="Arial" panose="020B0604020202020204" pitchFamily="34" charset="0"/>
                <a:cs typeface="Arial" panose="020B0604020202020204" pitchFamily="34" charset="0"/>
              </a:rPr>
              <a:t>As a set of questions…</a:t>
            </a:r>
          </a:p>
          <a:p>
            <a:pPr lvl="1">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0" indent="0">
              <a:buNone/>
            </a:pPr>
            <a:endParaRPr lang="en-US"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5592AA3F-8800-439B-83B8-30D2CD6B4469}"/>
              </a:ext>
            </a:extLst>
          </p:cNvPr>
          <p:cNvPicPr>
            <a:picLocks noChangeAspect="1"/>
          </p:cNvPicPr>
          <p:nvPr/>
        </p:nvPicPr>
        <p:blipFill>
          <a:blip r:embed="rId2"/>
          <a:stretch>
            <a:fillRect/>
          </a:stretch>
        </p:blipFill>
        <p:spPr>
          <a:xfrm>
            <a:off x="1337553" y="2117729"/>
            <a:ext cx="9516893" cy="4435531"/>
          </a:xfrm>
          <a:prstGeom prst="rect">
            <a:avLst/>
          </a:prstGeom>
        </p:spPr>
      </p:pic>
      <p:sp>
        <p:nvSpPr>
          <p:cNvPr id="5" name="TextBox 4">
            <a:extLst>
              <a:ext uri="{FF2B5EF4-FFF2-40B4-BE49-F238E27FC236}">
                <a16:creationId xmlns:a16="http://schemas.microsoft.com/office/drawing/2014/main" id="{F0987AB6-7BD7-4E74-947E-96BCDE0D973F}"/>
              </a:ext>
            </a:extLst>
          </p:cNvPr>
          <p:cNvSpPr txBox="1"/>
          <p:nvPr/>
        </p:nvSpPr>
        <p:spPr>
          <a:xfrm>
            <a:off x="5544766" y="6492875"/>
            <a:ext cx="1459759" cy="276999"/>
          </a:xfrm>
          <a:prstGeom prst="rect">
            <a:avLst/>
          </a:prstGeom>
          <a:noFill/>
        </p:spPr>
        <p:txBody>
          <a:bodyPr wrap="none" rtlCol="0">
            <a:spAutoFit/>
          </a:bodyPr>
          <a:lstStyle/>
          <a:p>
            <a:r>
              <a:rPr lang="en-US" sz="1200" dirty="0">
                <a:latin typeface="Arial" panose="020B0604020202020204" pitchFamily="34" charset="0"/>
                <a:cs typeface="Arial" panose="020B0604020202020204" pitchFamily="34" charset="0"/>
              </a:rPr>
              <a:t>(Lynch, 2018, p. 9)</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45608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4CE86-5CFE-4CD5-BCFF-564157EF98D0}"/>
              </a:ext>
            </a:extLst>
          </p:cNvPr>
          <p:cNvSpPr>
            <a:spLocks noGrp="1"/>
          </p:cNvSpPr>
          <p:nvPr>
            <p:ph type="title"/>
          </p:nvPr>
        </p:nvSpPr>
        <p:spPr/>
        <p:txBody>
          <a:bodyPr>
            <a:normAutofit/>
          </a:bodyPr>
          <a:lstStyle/>
          <a:p>
            <a:r>
              <a:rPr lang="en-US" dirty="0">
                <a:latin typeface="Arial" panose="020B0604020202020204" pitchFamily="34" charset="0"/>
                <a:cs typeface="Arial" panose="020B0604020202020204" pitchFamily="34" charset="0"/>
              </a:rPr>
              <a:t>Strategic Management Process</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85D9622-45B1-4B6C-87DE-3B9C1356EE13}"/>
              </a:ext>
            </a:extLst>
          </p:cNvPr>
          <p:cNvSpPr>
            <a:spLocks noGrp="1"/>
          </p:cNvSpPr>
          <p:nvPr>
            <p:ph idx="1"/>
          </p:nvPr>
        </p:nvSpPr>
        <p:spPr/>
        <p:txBody>
          <a:bodyPr/>
          <a:lstStyle/>
          <a:p>
            <a:pPr>
              <a:buFont typeface="Arial" panose="020B0604020202020204" pitchFamily="34" charset="0"/>
              <a:buChar char="►"/>
            </a:pPr>
            <a:r>
              <a:rPr lang="en-US" sz="2000" dirty="0">
                <a:latin typeface="Arial" panose="020B0604020202020204" pitchFamily="34" charset="0"/>
                <a:cs typeface="Arial" panose="020B0604020202020204" pitchFamily="34" charset="0"/>
              </a:rPr>
              <a:t>The preferred view…</a:t>
            </a:r>
            <a:endParaRPr lang="en-GB" sz="20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4B07017C-6008-4865-A707-DB9C7EE4A0CB}"/>
              </a:ext>
            </a:extLst>
          </p:cNvPr>
          <p:cNvPicPr>
            <a:picLocks noChangeAspect="1"/>
          </p:cNvPicPr>
          <p:nvPr/>
        </p:nvPicPr>
        <p:blipFill>
          <a:blip r:embed="rId2"/>
          <a:stretch>
            <a:fillRect/>
          </a:stretch>
        </p:blipFill>
        <p:spPr>
          <a:xfrm>
            <a:off x="203985" y="2908955"/>
            <a:ext cx="11784029" cy="3187045"/>
          </a:xfrm>
          <a:prstGeom prst="rect">
            <a:avLst/>
          </a:prstGeom>
        </p:spPr>
      </p:pic>
      <p:sp>
        <p:nvSpPr>
          <p:cNvPr id="5" name="TextBox 4">
            <a:extLst>
              <a:ext uri="{FF2B5EF4-FFF2-40B4-BE49-F238E27FC236}">
                <a16:creationId xmlns:a16="http://schemas.microsoft.com/office/drawing/2014/main" id="{A09B7226-C1F7-44F3-B4D7-E91E1AB710A3}"/>
              </a:ext>
            </a:extLst>
          </p:cNvPr>
          <p:cNvSpPr txBox="1"/>
          <p:nvPr/>
        </p:nvSpPr>
        <p:spPr>
          <a:xfrm>
            <a:off x="5013460" y="6354375"/>
            <a:ext cx="2367764" cy="276999"/>
          </a:xfrm>
          <a:prstGeom prst="rect">
            <a:avLst/>
          </a:prstGeom>
          <a:noFill/>
        </p:spPr>
        <p:txBody>
          <a:bodyPr wrap="none" rtlCol="0">
            <a:spAutoFit/>
          </a:bodyPr>
          <a:lstStyle/>
          <a:p>
            <a:r>
              <a:rPr lang="en-US" sz="1200" dirty="0">
                <a:latin typeface="Arial" panose="020B0604020202020204" pitchFamily="34" charset="0"/>
                <a:cs typeface="Arial" panose="020B0604020202020204" pitchFamily="34" charset="0"/>
              </a:rPr>
              <a:t>(Barney &amp; </a:t>
            </a:r>
            <a:r>
              <a:rPr lang="en-US" sz="1200" dirty="0" err="1">
                <a:latin typeface="Arial" panose="020B0604020202020204" pitchFamily="34" charset="0"/>
                <a:cs typeface="Arial" panose="020B0604020202020204" pitchFamily="34" charset="0"/>
              </a:rPr>
              <a:t>Hesterly</a:t>
            </a:r>
            <a:r>
              <a:rPr lang="en-US" sz="1200" dirty="0">
                <a:latin typeface="Arial" panose="020B0604020202020204" pitchFamily="34" charset="0"/>
                <a:cs typeface="Arial" panose="020B0604020202020204" pitchFamily="34" charset="0"/>
              </a:rPr>
              <a:t>, 2018, p. 27)</a:t>
            </a:r>
            <a:endParaRPr lang="en-GB" sz="12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2669645A-9388-4730-8627-3D210B4C34CC}"/>
              </a:ext>
            </a:extLst>
          </p:cNvPr>
          <p:cNvSpPr txBox="1"/>
          <p:nvPr/>
        </p:nvSpPr>
        <p:spPr>
          <a:xfrm>
            <a:off x="203985" y="2405328"/>
            <a:ext cx="1157591" cy="400110"/>
          </a:xfrm>
          <a:prstGeom prst="rect">
            <a:avLst/>
          </a:prstGeom>
          <a:solidFill>
            <a:srgbClr val="FFF8E5"/>
          </a:solidFill>
          <a:ln>
            <a:solidFill>
              <a:schemeClr val="accent1">
                <a:shade val="50000"/>
              </a:schemeClr>
            </a:solidFill>
          </a:ln>
        </p:spPr>
        <p:txBody>
          <a:bodyPr wrap="square" rtlCol="0">
            <a:spAutoFit/>
          </a:bodyPr>
          <a:lstStyle/>
          <a:p>
            <a:r>
              <a:rPr lang="en-US" sz="2000" dirty="0">
                <a:latin typeface="Arial" panose="020B0604020202020204" pitchFamily="34" charset="0"/>
                <a:cs typeface="Arial" panose="020B0604020202020204" pitchFamily="34" charset="0"/>
              </a:rPr>
              <a:t>Purpose</a:t>
            </a:r>
            <a:endParaRPr lang="en-GB" sz="2000" dirty="0">
              <a:latin typeface="Arial" panose="020B0604020202020204" pitchFamily="34" charset="0"/>
              <a:cs typeface="Arial" panose="020B0604020202020204" pitchFamily="34" charset="0"/>
            </a:endParaRPr>
          </a:p>
        </p:txBody>
      </p:sp>
      <p:cxnSp>
        <p:nvCxnSpPr>
          <p:cNvPr id="9" name="Straight Arrow Connector 8">
            <a:extLst>
              <a:ext uri="{FF2B5EF4-FFF2-40B4-BE49-F238E27FC236}">
                <a16:creationId xmlns:a16="http://schemas.microsoft.com/office/drawing/2014/main" id="{D5A85690-66DE-45C0-AB42-024AF341CA73}"/>
              </a:ext>
            </a:extLst>
          </p:cNvPr>
          <p:cNvCxnSpPr>
            <a:cxnSpLocks/>
            <a:stCxn id="7" idx="2"/>
          </p:cNvCxnSpPr>
          <p:nvPr/>
        </p:nvCxnSpPr>
        <p:spPr>
          <a:xfrm>
            <a:off x="782781" y="2805438"/>
            <a:ext cx="428222" cy="130731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0872A311-326B-4713-8F75-99E20BAF88A3}"/>
              </a:ext>
            </a:extLst>
          </p:cNvPr>
          <p:cNvSpPr txBox="1"/>
          <p:nvPr/>
        </p:nvSpPr>
        <p:spPr>
          <a:xfrm>
            <a:off x="2224096" y="2405328"/>
            <a:ext cx="1157591" cy="400110"/>
          </a:xfrm>
          <a:prstGeom prst="rect">
            <a:avLst/>
          </a:prstGeom>
          <a:solidFill>
            <a:srgbClr val="FFF8E5"/>
          </a:solidFill>
          <a:ln>
            <a:solidFill>
              <a:schemeClr val="accent1">
                <a:shade val="50000"/>
              </a:schemeClr>
            </a:solidFill>
          </a:ln>
        </p:spPr>
        <p:txBody>
          <a:bodyPr wrap="square" rtlCol="0">
            <a:spAutoFit/>
          </a:bodyPr>
          <a:lstStyle/>
          <a:p>
            <a:r>
              <a:rPr lang="en-US" sz="2000" dirty="0">
                <a:latin typeface="Arial" panose="020B0604020202020204" pitchFamily="34" charset="0"/>
                <a:cs typeface="Arial" panose="020B0604020202020204" pitchFamily="34" charset="0"/>
              </a:rPr>
              <a:t>Goals</a:t>
            </a:r>
            <a:endParaRPr lang="en-GB" sz="2000" dirty="0">
              <a:latin typeface="Arial" panose="020B0604020202020204" pitchFamily="34" charset="0"/>
              <a:cs typeface="Arial" panose="020B0604020202020204" pitchFamily="34" charset="0"/>
            </a:endParaRPr>
          </a:p>
        </p:txBody>
      </p:sp>
      <p:cxnSp>
        <p:nvCxnSpPr>
          <p:cNvPr id="13" name="Straight Arrow Connector 12">
            <a:extLst>
              <a:ext uri="{FF2B5EF4-FFF2-40B4-BE49-F238E27FC236}">
                <a16:creationId xmlns:a16="http://schemas.microsoft.com/office/drawing/2014/main" id="{44060B7F-DCB9-4A2B-B43D-F384FFACF608}"/>
              </a:ext>
            </a:extLst>
          </p:cNvPr>
          <p:cNvCxnSpPr>
            <a:cxnSpLocks/>
            <a:stCxn id="12" idx="2"/>
          </p:cNvCxnSpPr>
          <p:nvPr/>
        </p:nvCxnSpPr>
        <p:spPr>
          <a:xfrm>
            <a:off x="2802892" y="2805438"/>
            <a:ext cx="253124" cy="1421825"/>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9884E375-F848-4E00-B12E-DDA99EC4A074}"/>
              </a:ext>
            </a:extLst>
          </p:cNvPr>
          <p:cNvSpPr txBox="1"/>
          <p:nvPr/>
        </p:nvSpPr>
        <p:spPr>
          <a:xfrm>
            <a:off x="5788609" y="2405328"/>
            <a:ext cx="1255747" cy="400110"/>
          </a:xfrm>
          <a:prstGeom prst="rect">
            <a:avLst/>
          </a:prstGeom>
          <a:solidFill>
            <a:srgbClr val="FFF8E5"/>
          </a:solidFill>
          <a:ln>
            <a:solidFill>
              <a:schemeClr val="accent1">
                <a:shade val="50000"/>
              </a:schemeClr>
            </a:solidFill>
          </a:ln>
        </p:spPr>
        <p:txBody>
          <a:bodyPr wrap="square" rtlCol="0">
            <a:spAutoFit/>
          </a:bodyPr>
          <a:lstStyle/>
          <a:p>
            <a:r>
              <a:rPr lang="en-US" sz="2000" dirty="0">
                <a:latin typeface="Arial" panose="020B0604020202020204" pitchFamily="34" charset="0"/>
                <a:cs typeface="Arial" panose="020B0604020202020204" pitchFamily="34" charset="0"/>
              </a:rPr>
              <a:t>Planning</a:t>
            </a:r>
            <a:endParaRPr lang="en-GB" sz="2000" dirty="0">
              <a:latin typeface="Arial" panose="020B0604020202020204" pitchFamily="34" charset="0"/>
              <a:cs typeface="Arial" panose="020B0604020202020204" pitchFamily="34" charset="0"/>
            </a:endParaRPr>
          </a:p>
        </p:txBody>
      </p:sp>
      <p:cxnSp>
        <p:nvCxnSpPr>
          <p:cNvPr id="15" name="Straight Arrow Connector 14">
            <a:extLst>
              <a:ext uri="{FF2B5EF4-FFF2-40B4-BE49-F238E27FC236}">
                <a16:creationId xmlns:a16="http://schemas.microsoft.com/office/drawing/2014/main" id="{FB68A581-2C90-43E4-BB90-4C6E0C95CDC9}"/>
              </a:ext>
            </a:extLst>
          </p:cNvPr>
          <p:cNvCxnSpPr>
            <a:cxnSpLocks/>
            <a:stCxn id="14" idx="2"/>
          </p:cNvCxnSpPr>
          <p:nvPr/>
        </p:nvCxnSpPr>
        <p:spPr>
          <a:xfrm>
            <a:off x="6416483" y="2805438"/>
            <a:ext cx="384682" cy="130731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FC00AB3E-93C8-4213-A968-051AA6EBD8AF}"/>
              </a:ext>
            </a:extLst>
          </p:cNvPr>
          <p:cNvSpPr txBox="1"/>
          <p:nvPr/>
        </p:nvSpPr>
        <p:spPr>
          <a:xfrm>
            <a:off x="9451278" y="2097552"/>
            <a:ext cx="1475636" cy="707886"/>
          </a:xfrm>
          <a:prstGeom prst="rect">
            <a:avLst/>
          </a:prstGeom>
          <a:solidFill>
            <a:srgbClr val="FFF8E5"/>
          </a:solidFill>
          <a:ln>
            <a:solidFill>
              <a:schemeClr val="accent1">
                <a:shade val="50000"/>
              </a:schemeClr>
            </a:solidFill>
          </a:ln>
        </p:spPr>
        <p:txBody>
          <a:bodyPr wrap="square" rtlCol="0">
            <a:spAutoFit/>
          </a:bodyPr>
          <a:lstStyle/>
          <a:p>
            <a:r>
              <a:rPr lang="en-US" sz="2000" dirty="0">
                <a:latin typeface="Arial" panose="020B0604020202020204" pitchFamily="34" charset="0"/>
                <a:cs typeface="Arial" panose="020B0604020202020204" pitchFamily="34" charset="0"/>
              </a:rPr>
              <a:t>Continued Success</a:t>
            </a:r>
            <a:endParaRPr lang="en-GB" sz="2000" dirty="0">
              <a:latin typeface="Arial" panose="020B0604020202020204" pitchFamily="34" charset="0"/>
              <a:cs typeface="Arial" panose="020B0604020202020204" pitchFamily="34" charset="0"/>
            </a:endParaRPr>
          </a:p>
        </p:txBody>
      </p:sp>
      <p:cxnSp>
        <p:nvCxnSpPr>
          <p:cNvPr id="21" name="Straight Arrow Connector 20">
            <a:extLst>
              <a:ext uri="{FF2B5EF4-FFF2-40B4-BE49-F238E27FC236}">
                <a16:creationId xmlns:a16="http://schemas.microsoft.com/office/drawing/2014/main" id="{E42CA15E-EB70-42BE-A832-76CBC26A5869}"/>
              </a:ext>
            </a:extLst>
          </p:cNvPr>
          <p:cNvCxnSpPr>
            <a:cxnSpLocks/>
            <a:stCxn id="20" idx="2"/>
          </p:cNvCxnSpPr>
          <p:nvPr/>
        </p:nvCxnSpPr>
        <p:spPr>
          <a:xfrm>
            <a:off x="10189096" y="2805438"/>
            <a:ext cx="293919" cy="114903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5" name="TextBox 24">
            <a:extLst>
              <a:ext uri="{FF2B5EF4-FFF2-40B4-BE49-F238E27FC236}">
                <a16:creationId xmlns:a16="http://schemas.microsoft.com/office/drawing/2014/main" id="{96B223DE-BCBA-4B9B-909B-6BA9B277DE71}"/>
              </a:ext>
            </a:extLst>
          </p:cNvPr>
          <p:cNvSpPr txBox="1"/>
          <p:nvPr/>
        </p:nvSpPr>
        <p:spPr>
          <a:xfrm>
            <a:off x="1780166" y="5615151"/>
            <a:ext cx="1475636" cy="707886"/>
          </a:xfrm>
          <a:prstGeom prst="rect">
            <a:avLst/>
          </a:prstGeom>
          <a:solidFill>
            <a:srgbClr val="FFF8E5"/>
          </a:solidFill>
          <a:ln>
            <a:solidFill>
              <a:schemeClr val="accent1">
                <a:shade val="50000"/>
              </a:schemeClr>
            </a:solidFill>
          </a:ln>
        </p:spPr>
        <p:txBody>
          <a:bodyPr wrap="square" rtlCol="0">
            <a:spAutoFit/>
          </a:bodyPr>
          <a:lstStyle/>
          <a:p>
            <a:r>
              <a:rPr lang="en-US" sz="2000" dirty="0">
                <a:latin typeface="Arial" panose="020B0604020202020204" pitchFamily="34" charset="0"/>
                <a:cs typeface="Arial" panose="020B0604020202020204" pitchFamily="34" charset="0"/>
              </a:rPr>
              <a:t>Systematic Approach</a:t>
            </a:r>
            <a:endParaRPr lang="en-GB" sz="2000" dirty="0">
              <a:latin typeface="Arial" panose="020B0604020202020204" pitchFamily="34" charset="0"/>
              <a:cs typeface="Arial" panose="020B0604020202020204" pitchFamily="34" charset="0"/>
            </a:endParaRPr>
          </a:p>
        </p:txBody>
      </p:sp>
      <p:cxnSp>
        <p:nvCxnSpPr>
          <p:cNvPr id="26" name="Straight Arrow Connector 25">
            <a:extLst>
              <a:ext uri="{FF2B5EF4-FFF2-40B4-BE49-F238E27FC236}">
                <a16:creationId xmlns:a16="http://schemas.microsoft.com/office/drawing/2014/main" id="{757C0FAF-113D-4579-A74E-08DB131F1773}"/>
              </a:ext>
            </a:extLst>
          </p:cNvPr>
          <p:cNvCxnSpPr>
            <a:cxnSpLocks/>
            <a:stCxn id="25" idx="3"/>
          </p:cNvCxnSpPr>
          <p:nvPr/>
        </p:nvCxnSpPr>
        <p:spPr>
          <a:xfrm flipV="1">
            <a:off x="3255802" y="5147462"/>
            <a:ext cx="724881" cy="821632"/>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223532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ADBD9-BA32-3D37-D51F-B33C2A814BE5}"/>
              </a:ext>
            </a:extLst>
          </p:cNvPr>
          <p:cNvSpPr>
            <a:spLocks noGrp="1"/>
          </p:cNvSpPr>
          <p:nvPr>
            <p:ph type="title"/>
          </p:nvPr>
        </p:nvSpPr>
        <p:spPr/>
        <p:txBody>
          <a:bodyPr/>
          <a:lstStyle/>
          <a:p>
            <a:endParaRPr lang="en-GB"/>
          </a:p>
        </p:txBody>
      </p:sp>
      <p:sp>
        <p:nvSpPr>
          <p:cNvPr id="4" name="Content Placeholder 2">
            <a:extLst>
              <a:ext uri="{FF2B5EF4-FFF2-40B4-BE49-F238E27FC236}">
                <a16:creationId xmlns:a16="http://schemas.microsoft.com/office/drawing/2014/main" id="{D4BDC2E1-5816-5527-AECA-97327035A835}"/>
              </a:ext>
            </a:extLst>
          </p:cNvPr>
          <p:cNvSpPr>
            <a:spLocks noGrp="1"/>
          </p:cNvSpPr>
          <p:nvPr>
            <p:ph idx="1"/>
          </p:nvPr>
        </p:nvSpPr>
        <p:spPr>
          <a:xfrm>
            <a:off x="448322" y="1848776"/>
            <a:ext cx="5274860" cy="3917032"/>
          </a:xfrm>
        </p:spPr>
        <p:txBody>
          <a:bodyPr>
            <a:normAutofit fontScale="92500" lnSpcReduction="20000"/>
          </a:bodyPr>
          <a:lstStyle/>
          <a:p>
            <a:pPr marL="0" indent="0">
              <a:buNone/>
            </a:pPr>
            <a:r>
              <a:rPr lang="en-GB" sz="2000" b="1" dirty="0"/>
              <a:t>Activity 1.1</a:t>
            </a:r>
          </a:p>
          <a:p>
            <a:endParaRPr lang="en-GB" sz="2000" dirty="0"/>
          </a:p>
          <a:p>
            <a:r>
              <a:rPr lang="en-GB" sz="2000" dirty="0"/>
              <a:t>Go to the Internet and search for the definition of Strategy. Highlight the key words / phrases in the strategy definition and let’s discuss. </a:t>
            </a:r>
          </a:p>
          <a:p>
            <a:endParaRPr lang="en-GB" sz="2000" dirty="0"/>
          </a:p>
          <a:p>
            <a:r>
              <a:rPr lang="en-GB" sz="2000" dirty="0"/>
              <a:t>Send your comments to the </a:t>
            </a:r>
            <a:r>
              <a:rPr lang="en-GB" sz="2000" dirty="0" err="1"/>
              <a:t>padlet</a:t>
            </a:r>
            <a:r>
              <a:rPr lang="en-GB" sz="2000" dirty="0"/>
              <a:t> below: </a:t>
            </a:r>
          </a:p>
          <a:p>
            <a:pPr marL="0" indent="0">
              <a:buNone/>
            </a:pP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https://padlet.com/sampath4/what-is-a-strategy-in-business-or-company-nid6rt4pcv98kx4n</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rPr>
              <a:t> </a:t>
            </a:r>
            <a:r>
              <a:rPr lang="en-GB" sz="2000" dirty="0"/>
              <a:t>or use the QR Code here.</a:t>
            </a:r>
          </a:p>
          <a:p>
            <a:pPr marL="0" indent="0">
              <a:buNone/>
            </a:pPr>
            <a:endParaRPr lang="en-GB" sz="2000" dirty="0"/>
          </a:p>
        </p:txBody>
      </p:sp>
      <p:pic>
        <p:nvPicPr>
          <p:cNvPr id="5" name="Picture 4" descr="A screenshot of a qr code&#10;&#10;Description automatically generated">
            <a:extLst>
              <a:ext uri="{FF2B5EF4-FFF2-40B4-BE49-F238E27FC236}">
                <a16:creationId xmlns:a16="http://schemas.microsoft.com/office/drawing/2014/main" id="{A91F377A-C281-FDFC-A781-C49FB376E70A}"/>
              </a:ext>
            </a:extLst>
          </p:cNvPr>
          <p:cNvPicPr>
            <a:picLocks noChangeAspect="1"/>
          </p:cNvPicPr>
          <p:nvPr/>
        </p:nvPicPr>
        <p:blipFill rotWithShape="1">
          <a:blip r:embed="rId3"/>
          <a:srcRect l="29780" t="12526" r="30069" b="14438"/>
          <a:stretch/>
        </p:blipFill>
        <p:spPr bwMode="auto">
          <a:xfrm>
            <a:off x="6969760" y="1592631"/>
            <a:ext cx="4326878" cy="442717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8843400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4CE86-5CFE-4CD5-BCFF-564157EF98D0}"/>
              </a:ext>
            </a:extLst>
          </p:cNvPr>
          <p:cNvSpPr>
            <a:spLocks noGrp="1"/>
          </p:cNvSpPr>
          <p:nvPr>
            <p:ph type="title"/>
          </p:nvPr>
        </p:nvSpPr>
        <p:spPr/>
        <p:txBody>
          <a:bodyPr>
            <a:normAutofit/>
          </a:bodyPr>
          <a:lstStyle/>
          <a:p>
            <a:r>
              <a:rPr lang="en-US" dirty="0">
                <a:latin typeface="Arial" panose="020B0604020202020204" pitchFamily="34" charset="0"/>
                <a:cs typeface="Arial" panose="020B0604020202020204" pitchFamily="34" charset="0"/>
              </a:rPr>
              <a:t>Key Ideas – Strategy</a:t>
            </a:r>
            <a:endParaRPr lang="en-GB" dirty="0">
              <a:latin typeface="Arial" panose="020B0604020202020204" pitchFamily="34" charset="0"/>
              <a:cs typeface="Arial" panose="020B0604020202020204" pitchFamily="34" charset="0"/>
            </a:endParaRPr>
          </a:p>
        </p:txBody>
      </p:sp>
      <p:sp>
        <p:nvSpPr>
          <p:cNvPr id="6" name="Content Placeholder 2">
            <a:extLst>
              <a:ext uri="{FF2B5EF4-FFF2-40B4-BE49-F238E27FC236}">
                <a16:creationId xmlns:a16="http://schemas.microsoft.com/office/drawing/2014/main" id="{AF1F228E-F552-4177-BE7E-FEDE4B837275}"/>
              </a:ext>
            </a:extLst>
          </p:cNvPr>
          <p:cNvSpPr>
            <a:spLocks noGrp="1"/>
          </p:cNvSpPr>
          <p:nvPr>
            <p:ph idx="1"/>
          </p:nvPr>
        </p:nvSpPr>
        <p:spPr/>
        <p:txBody>
          <a:bodyPr>
            <a:normAutofit/>
          </a:bodyPr>
          <a:lstStyle/>
          <a:p>
            <a:pPr>
              <a:buFont typeface="Arial" panose="020B0604020202020204" pitchFamily="34" charset="0"/>
              <a:buChar char="►"/>
            </a:pPr>
            <a:r>
              <a:rPr lang="en-US" sz="2000" dirty="0">
                <a:latin typeface="Arial" panose="020B0604020202020204" pitchFamily="34" charset="0"/>
                <a:cs typeface="Arial" panose="020B0604020202020204" pitchFamily="34" charset="0"/>
              </a:rPr>
              <a:t>Strategy is… </a:t>
            </a:r>
          </a:p>
          <a:p>
            <a:pPr>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22D8F0D6-07A5-43C9-8350-D04F07A2B256}"/>
              </a:ext>
            </a:extLst>
          </p:cNvPr>
          <p:cNvPicPr>
            <a:picLocks noChangeAspect="1"/>
          </p:cNvPicPr>
          <p:nvPr/>
        </p:nvPicPr>
        <p:blipFill>
          <a:blip r:embed="rId2"/>
          <a:stretch>
            <a:fillRect/>
          </a:stretch>
        </p:blipFill>
        <p:spPr>
          <a:xfrm>
            <a:off x="1015999" y="2070340"/>
            <a:ext cx="10074065" cy="4260747"/>
          </a:xfrm>
          <a:prstGeom prst="rect">
            <a:avLst/>
          </a:prstGeom>
        </p:spPr>
      </p:pic>
      <p:sp>
        <p:nvSpPr>
          <p:cNvPr id="8" name="TextBox 7">
            <a:extLst>
              <a:ext uri="{FF2B5EF4-FFF2-40B4-BE49-F238E27FC236}">
                <a16:creationId xmlns:a16="http://schemas.microsoft.com/office/drawing/2014/main" id="{620ABC90-241E-4B27-92BA-BD4E35933342}"/>
              </a:ext>
            </a:extLst>
          </p:cNvPr>
          <p:cNvSpPr txBox="1"/>
          <p:nvPr/>
        </p:nvSpPr>
        <p:spPr>
          <a:xfrm>
            <a:off x="4848281" y="6331087"/>
            <a:ext cx="1968809" cy="276999"/>
          </a:xfrm>
          <a:prstGeom prst="rect">
            <a:avLst/>
          </a:prstGeom>
          <a:noFill/>
        </p:spPr>
        <p:txBody>
          <a:bodyPr wrap="none" rtlCol="0">
            <a:spAutoFit/>
          </a:bodyPr>
          <a:lstStyle/>
          <a:p>
            <a:r>
              <a:rPr lang="en-US" sz="1200" dirty="0">
                <a:latin typeface="Arial" panose="020B0604020202020204" pitchFamily="34" charset="0"/>
                <a:cs typeface="Arial" panose="020B0604020202020204" pitchFamily="34" charset="0"/>
              </a:rPr>
              <a:t>(Johnson et al, 2016, p. 4)</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36817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4CE86-5CFE-4CD5-BCFF-564157EF98D0}"/>
              </a:ext>
            </a:extLst>
          </p:cNvPr>
          <p:cNvSpPr>
            <a:spLocks noGrp="1"/>
          </p:cNvSpPr>
          <p:nvPr>
            <p:ph type="title"/>
          </p:nvPr>
        </p:nvSpPr>
        <p:spPr/>
        <p:txBody>
          <a:bodyPr>
            <a:normAutofit/>
          </a:bodyPr>
          <a:lstStyle/>
          <a:p>
            <a:r>
              <a:rPr lang="en-US" dirty="0">
                <a:latin typeface="Arial" panose="020B0604020202020204" pitchFamily="34" charset="0"/>
                <a:cs typeface="Arial" panose="020B0604020202020204" pitchFamily="34" charset="0"/>
              </a:rPr>
              <a:t>Key Ideas – Strategy</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85D9622-45B1-4B6C-87DE-3B9C1356EE13}"/>
              </a:ext>
            </a:extLst>
          </p:cNvPr>
          <p:cNvSpPr>
            <a:spLocks noGrp="1"/>
          </p:cNvSpPr>
          <p:nvPr>
            <p:ph idx="1"/>
          </p:nvPr>
        </p:nvSpPr>
        <p:spPr>
          <a:xfrm>
            <a:off x="812800" y="1676399"/>
            <a:ext cx="10363200" cy="4857565"/>
          </a:xfrm>
        </p:spPr>
        <p:txBody>
          <a:bodyPr/>
          <a:lstStyle/>
          <a:p>
            <a:pPr>
              <a:buFont typeface="Arial" panose="020B0604020202020204" pitchFamily="34" charset="0"/>
              <a:buChar char="►"/>
            </a:pPr>
            <a:r>
              <a:rPr lang="en-US" sz="2000" dirty="0">
                <a:latin typeface="Arial" panose="020B0604020202020204" pitchFamily="34" charset="0"/>
                <a:cs typeface="Arial" panose="020B0604020202020204" pitchFamily="34" charset="0"/>
              </a:rPr>
              <a:t>Strategy</a:t>
            </a:r>
          </a:p>
          <a:p>
            <a:pPr lvl="1">
              <a:buFont typeface="Wingdings" panose="05000000000000000000" pitchFamily="2" charset="2"/>
              <a:buChar char="§"/>
            </a:pPr>
            <a:r>
              <a:rPr lang="en-US" sz="2000" dirty="0">
                <a:latin typeface="Arial" panose="020B0604020202020204" pitchFamily="34" charset="0"/>
                <a:cs typeface="Arial" panose="020B0604020202020204" pitchFamily="34" charset="0"/>
              </a:rPr>
              <a:t>Describes how to achieve the mission (and/or objectives)</a:t>
            </a:r>
          </a:p>
          <a:p>
            <a:pPr lvl="1">
              <a:buFont typeface="Wingdings" panose="05000000000000000000" pitchFamily="2" charset="2"/>
              <a:buChar char="§"/>
            </a:pPr>
            <a:r>
              <a:rPr lang="en-US" sz="2000" dirty="0">
                <a:latin typeface="Arial" panose="020B0604020202020204" pitchFamily="34" charset="0"/>
                <a:cs typeface="Arial" panose="020B0604020202020204" pitchFamily="34" charset="0"/>
              </a:rPr>
              <a:t>Long term planning</a:t>
            </a:r>
            <a:endParaRPr lang="en-US" sz="2000" dirty="0">
              <a:solidFill>
                <a:srgbClr val="C00000"/>
              </a:solidFill>
              <a:latin typeface="Arial" panose="020B0604020202020204" pitchFamily="34" charset="0"/>
              <a:cs typeface="Arial" panose="020B0604020202020204" pitchFamily="34" charset="0"/>
            </a:endParaRPr>
          </a:p>
          <a:p>
            <a:pPr lvl="1">
              <a:buFont typeface="Wingdings" panose="05000000000000000000" pitchFamily="2" charset="2"/>
              <a:buChar char="§"/>
            </a:pPr>
            <a:r>
              <a:rPr lang="en-US" sz="2000" dirty="0">
                <a:latin typeface="Arial" panose="020B0604020202020204" pitchFamily="34" charset="0"/>
                <a:cs typeface="Arial" panose="020B0604020202020204" pitchFamily="34" charset="0"/>
              </a:rPr>
              <a:t>Is about </a:t>
            </a:r>
            <a:r>
              <a:rPr lang="en-US" sz="2000" dirty="0">
                <a:solidFill>
                  <a:srgbClr val="C00000"/>
                </a:solidFill>
                <a:latin typeface="Arial" panose="020B0604020202020204" pitchFamily="34" charset="0"/>
                <a:cs typeface="Arial" panose="020B0604020202020204" pitchFamily="34" charset="0"/>
              </a:rPr>
              <a:t>competitive advantage</a:t>
            </a:r>
          </a:p>
          <a:p>
            <a:pPr lvl="1">
              <a:buFont typeface="Wingdings" panose="05000000000000000000" pitchFamily="2" charset="2"/>
              <a:buChar char="§"/>
            </a:pPr>
            <a:r>
              <a:rPr lang="en-US" sz="2000" dirty="0">
                <a:latin typeface="Arial" panose="020B0604020202020204" pitchFamily="34" charset="0"/>
                <a:cs typeface="Arial" panose="020B0604020202020204" pitchFamily="34" charset="0"/>
              </a:rPr>
              <a:t>Involves managing/allocating resources</a:t>
            </a:r>
          </a:p>
          <a:p>
            <a:pPr marL="384175" lvl="1" indent="0">
              <a:buNone/>
            </a:pPr>
            <a:endParaRPr lang="en-US" sz="2000" dirty="0">
              <a:latin typeface="Arial" panose="020B0604020202020204" pitchFamily="34" charset="0"/>
              <a:cs typeface="Arial" panose="020B0604020202020204" pitchFamily="34" charset="0"/>
            </a:endParaRPr>
          </a:p>
          <a:p>
            <a:pPr lvl="1">
              <a:buFont typeface="Wingdings" panose="05000000000000000000" pitchFamily="2" charset="2"/>
              <a:buChar char="§"/>
            </a:pPr>
            <a:r>
              <a:rPr lang="en-US" sz="2000" dirty="0">
                <a:latin typeface="Arial" panose="020B0604020202020204" pitchFamily="34" charset="0"/>
                <a:cs typeface="Arial" panose="020B0604020202020204" pitchFamily="34" charset="0"/>
              </a:rPr>
              <a:t>What is Competitive Advantage? </a:t>
            </a:r>
          </a:p>
          <a:p>
            <a:pPr marL="384175" lvl="1" indent="0">
              <a:buNone/>
            </a:pPr>
            <a:r>
              <a:rPr lang="en-US" sz="2000" b="0" i="0" dirty="0">
                <a:solidFill>
                  <a:srgbClr val="57595D"/>
                </a:solidFill>
                <a:effectLst/>
                <a:latin typeface="Open Sans" panose="020B0606030504020204" pitchFamily="34" charset="0"/>
              </a:rPr>
              <a:t>Competitive advantage refers to the ways that a company can produce goods or deliver services better than and outperform over its competitors. </a:t>
            </a:r>
            <a:r>
              <a:rPr lang="en-US" sz="2000" dirty="0">
                <a:solidFill>
                  <a:srgbClr val="57595D"/>
                </a:solidFill>
                <a:latin typeface="Open Sans" panose="020B0606030504020204" pitchFamily="34" charset="0"/>
              </a:rPr>
              <a:t>(With more added values) </a:t>
            </a:r>
          </a:p>
          <a:p>
            <a:pPr marL="384175" lvl="1" indent="0">
              <a:buNone/>
            </a:pPr>
            <a:endParaRPr lang="en-US" sz="2000" dirty="0">
              <a:latin typeface="Arial" panose="020B0604020202020204" pitchFamily="34" charset="0"/>
              <a:cs typeface="Arial" panose="020B0604020202020204" pitchFamily="34" charset="0"/>
            </a:endParaRPr>
          </a:p>
          <a:p>
            <a:pPr lvl="1">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lvl="1">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lvl="1">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72682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83CA8A-B478-626E-2CBD-1F13226F2FA4}"/>
              </a:ext>
            </a:extLst>
          </p:cNvPr>
          <p:cNvSpPr>
            <a:spLocks noGrp="1"/>
          </p:cNvSpPr>
          <p:nvPr>
            <p:ph type="title"/>
          </p:nvPr>
        </p:nvSpPr>
        <p:spPr>
          <a:xfrm>
            <a:off x="812800" y="1731146"/>
            <a:ext cx="10363200" cy="1697854"/>
          </a:xfrm>
        </p:spPr>
        <p:txBody>
          <a:bodyPr/>
          <a:lstStyle/>
          <a:p>
            <a:r>
              <a:rPr lang="en-US" dirty="0">
                <a:solidFill>
                  <a:srgbClr val="FF0000"/>
                </a:solidFill>
              </a:rPr>
              <a:t>Group Activity: </a:t>
            </a:r>
            <a:br>
              <a:rPr lang="en-US" dirty="0">
                <a:solidFill>
                  <a:schemeClr val="tx1"/>
                </a:solidFill>
              </a:rPr>
            </a:br>
            <a:br>
              <a:rPr lang="en-US" dirty="0">
                <a:solidFill>
                  <a:schemeClr val="tx1"/>
                </a:solidFill>
              </a:rPr>
            </a:br>
            <a:r>
              <a:rPr lang="en-US" b="0" dirty="0">
                <a:solidFill>
                  <a:schemeClr val="tx1"/>
                </a:solidFill>
              </a:rPr>
              <a:t>Select a any company and explain how that company achieves the competitive advantage over its competitors in the market? </a:t>
            </a:r>
            <a:endParaRPr lang="en-GB" b="0" dirty="0">
              <a:solidFill>
                <a:schemeClr val="tx1"/>
              </a:solidFill>
            </a:endParaRPr>
          </a:p>
        </p:txBody>
      </p:sp>
    </p:spTree>
    <p:extLst>
      <p:ext uri="{BB962C8B-B14F-4D97-AF65-F5344CB8AC3E}">
        <p14:creationId xmlns:p14="http://schemas.microsoft.com/office/powerpoint/2010/main" val="40772506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B703711-5E27-4508-9FC3-3AFCB5D99993}"/>
              </a:ext>
            </a:extLst>
          </p:cNvPr>
          <p:cNvPicPr>
            <a:picLocks noChangeAspect="1"/>
          </p:cNvPicPr>
          <p:nvPr/>
        </p:nvPicPr>
        <p:blipFill>
          <a:blip r:embed="rId2"/>
          <a:stretch>
            <a:fillRect/>
          </a:stretch>
        </p:blipFill>
        <p:spPr>
          <a:xfrm>
            <a:off x="2289196" y="2313767"/>
            <a:ext cx="7613608" cy="4087033"/>
          </a:xfrm>
          <a:prstGeom prst="rect">
            <a:avLst/>
          </a:prstGeom>
        </p:spPr>
      </p:pic>
      <p:sp>
        <p:nvSpPr>
          <p:cNvPr id="2" name="Title 1">
            <a:extLst>
              <a:ext uri="{FF2B5EF4-FFF2-40B4-BE49-F238E27FC236}">
                <a16:creationId xmlns:a16="http://schemas.microsoft.com/office/drawing/2014/main" id="{8944CE86-5CFE-4CD5-BCFF-564157EF98D0}"/>
              </a:ext>
            </a:extLst>
          </p:cNvPr>
          <p:cNvSpPr>
            <a:spLocks noGrp="1"/>
          </p:cNvSpPr>
          <p:nvPr>
            <p:ph type="title"/>
          </p:nvPr>
        </p:nvSpPr>
        <p:spPr/>
        <p:txBody>
          <a:bodyPr>
            <a:normAutofit/>
          </a:bodyPr>
          <a:lstStyle/>
          <a:p>
            <a:r>
              <a:rPr lang="en-US" dirty="0">
                <a:latin typeface="Arial" panose="020B0604020202020204" pitchFamily="34" charset="0"/>
                <a:cs typeface="Arial" panose="020B0604020202020204" pitchFamily="34" charset="0"/>
              </a:rPr>
              <a:t>Types Of Strategy</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85D9622-45B1-4B6C-87DE-3B9C1356EE13}"/>
              </a:ext>
            </a:extLst>
          </p:cNvPr>
          <p:cNvSpPr>
            <a:spLocks noGrp="1"/>
          </p:cNvSpPr>
          <p:nvPr>
            <p:ph idx="1"/>
          </p:nvPr>
        </p:nvSpPr>
        <p:spPr/>
        <p:txBody>
          <a:bodyPr/>
          <a:lstStyle/>
          <a:p>
            <a:pPr>
              <a:buFont typeface="Arial" panose="020B0604020202020204" pitchFamily="34" charset="0"/>
              <a:buChar char="►"/>
            </a:pPr>
            <a:r>
              <a:rPr lang="en-US" sz="2000" dirty="0">
                <a:latin typeface="Arial" panose="020B0604020202020204" pitchFamily="34" charset="0"/>
                <a:cs typeface="Arial" panose="020B0604020202020204" pitchFamily="34" charset="0"/>
              </a:rPr>
              <a:t>Way of illustrating strategy is like this:</a:t>
            </a:r>
          </a:p>
        </p:txBody>
      </p:sp>
      <p:sp>
        <p:nvSpPr>
          <p:cNvPr id="5" name="TextBox 4">
            <a:extLst>
              <a:ext uri="{FF2B5EF4-FFF2-40B4-BE49-F238E27FC236}">
                <a16:creationId xmlns:a16="http://schemas.microsoft.com/office/drawing/2014/main" id="{89C6B690-6A40-4BBF-A361-8CB8D3428ABE}"/>
              </a:ext>
            </a:extLst>
          </p:cNvPr>
          <p:cNvSpPr txBox="1"/>
          <p:nvPr/>
        </p:nvSpPr>
        <p:spPr>
          <a:xfrm>
            <a:off x="5287992" y="6457892"/>
            <a:ext cx="2432649" cy="276999"/>
          </a:xfrm>
          <a:prstGeom prst="rect">
            <a:avLst/>
          </a:prstGeom>
          <a:noFill/>
        </p:spPr>
        <p:txBody>
          <a:bodyPr wrap="square" rtlCol="0">
            <a:spAutoFit/>
          </a:bodyPr>
          <a:lstStyle/>
          <a:p>
            <a:r>
              <a:rPr lang="en-US" sz="1200" dirty="0"/>
              <a:t>Source: (</a:t>
            </a:r>
            <a:r>
              <a:rPr lang="en-US" sz="1200" dirty="0" err="1"/>
              <a:t>Ritson</a:t>
            </a:r>
            <a:r>
              <a:rPr lang="en-US" sz="1200" dirty="0"/>
              <a:t>, 2018, p. 20)</a:t>
            </a:r>
            <a:endParaRPr lang="en-GB" sz="1200" dirty="0"/>
          </a:p>
        </p:txBody>
      </p:sp>
      <p:sp>
        <p:nvSpPr>
          <p:cNvPr id="11" name="TextBox 10">
            <a:extLst>
              <a:ext uri="{FF2B5EF4-FFF2-40B4-BE49-F238E27FC236}">
                <a16:creationId xmlns:a16="http://schemas.microsoft.com/office/drawing/2014/main" id="{3C1622AF-9880-4180-8B68-46479FFF0E66}"/>
              </a:ext>
            </a:extLst>
          </p:cNvPr>
          <p:cNvSpPr txBox="1"/>
          <p:nvPr/>
        </p:nvSpPr>
        <p:spPr>
          <a:xfrm>
            <a:off x="948905" y="5067334"/>
            <a:ext cx="2129132" cy="400110"/>
          </a:xfrm>
          <a:prstGeom prst="rect">
            <a:avLst/>
          </a:prstGeom>
          <a:solidFill>
            <a:srgbClr val="FFF8E5"/>
          </a:solidFill>
          <a:ln>
            <a:solidFill>
              <a:schemeClr val="accent1">
                <a:shade val="50000"/>
              </a:schemeClr>
            </a:solidFill>
          </a:ln>
        </p:spPr>
        <p:txBody>
          <a:bodyPr wrap="square" rtlCol="0">
            <a:spAutoFit/>
          </a:bodyPr>
          <a:lstStyle/>
          <a:p>
            <a:r>
              <a:rPr lang="en-US" sz="2000" dirty="0">
                <a:latin typeface="Arial" panose="020B0604020202020204" pitchFamily="34" charset="0"/>
                <a:cs typeface="Arial" panose="020B0604020202020204" pitchFamily="34" charset="0"/>
              </a:rPr>
              <a:t>Two main types</a:t>
            </a:r>
            <a:endParaRPr lang="en-GB" sz="2000" dirty="0">
              <a:latin typeface="Arial" panose="020B0604020202020204" pitchFamily="34" charset="0"/>
              <a:cs typeface="Arial" panose="020B0604020202020204" pitchFamily="34" charset="0"/>
            </a:endParaRPr>
          </a:p>
        </p:txBody>
      </p:sp>
      <p:cxnSp>
        <p:nvCxnSpPr>
          <p:cNvPr id="12" name="Straight Arrow Connector 11">
            <a:extLst>
              <a:ext uri="{FF2B5EF4-FFF2-40B4-BE49-F238E27FC236}">
                <a16:creationId xmlns:a16="http://schemas.microsoft.com/office/drawing/2014/main" id="{A84E09AE-0CB2-41A6-A376-ECEC47E6BCBD}"/>
              </a:ext>
            </a:extLst>
          </p:cNvPr>
          <p:cNvCxnSpPr>
            <a:cxnSpLocks/>
            <a:stCxn id="11" idx="3"/>
          </p:cNvCxnSpPr>
          <p:nvPr/>
        </p:nvCxnSpPr>
        <p:spPr>
          <a:xfrm flipV="1">
            <a:off x="3078037" y="4438778"/>
            <a:ext cx="504645" cy="82861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C6C19E86-1486-4489-9FBA-5054754F390B}"/>
              </a:ext>
            </a:extLst>
          </p:cNvPr>
          <p:cNvCxnSpPr>
            <a:cxnSpLocks/>
            <a:stCxn id="11" idx="3"/>
          </p:cNvCxnSpPr>
          <p:nvPr/>
        </p:nvCxnSpPr>
        <p:spPr>
          <a:xfrm flipV="1">
            <a:off x="3078037" y="5067334"/>
            <a:ext cx="1562974" cy="200055"/>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697160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C4661-7DE4-7E5A-A658-C6672EDF864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BB9ACD2-3717-781C-2E61-463FCD37689C}"/>
              </a:ext>
            </a:extLst>
          </p:cNvPr>
          <p:cNvSpPr>
            <a:spLocks noGrp="1"/>
          </p:cNvSpPr>
          <p:nvPr>
            <p:ph idx="1"/>
          </p:nvPr>
        </p:nvSpPr>
        <p:spPr>
          <a:xfrm>
            <a:off x="152400" y="1466335"/>
            <a:ext cx="11602995" cy="5239261"/>
          </a:xfrm>
        </p:spPr>
        <p:txBody>
          <a:bodyPr/>
          <a:lstStyle/>
          <a:p>
            <a:r>
              <a:rPr lang="en-US" sz="1400" dirty="0">
                <a:hlinkClick r:id="rId2"/>
              </a:rPr>
              <a:t>Strategic planning and focus - YouTube</a:t>
            </a:r>
            <a:endParaRPr lang="en-US" sz="1800" b="1" dirty="0">
              <a:solidFill>
                <a:srgbClr val="373D3F"/>
              </a:solidFill>
              <a:latin typeface="Lora" pitchFamily="2" charset="0"/>
            </a:endParaRPr>
          </a:p>
          <a:p>
            <a:r>
              <a:rPr lang="en-US" sz="1800" b="1" i="0" dirty="0">
                <a:solidFill>
                  <a:schemeClr val="tx1"/>
                </a:solidFill>
                <a:effectLst/>
              </a:rPr>
              <a:t>Intended Strategy </a:t>
            </a:r>
            <a:r>
              <a:rPr lang="en-US" sz="1800" b="0" i="0" dirty="0">
                <a:solidFill>
                  <a:schemeClr val="tx1"/>
                </a:solidFill>
                <a:effectLst/>
              </a:rPr>
              <a:t>is the strategy that an organization hopes to execute. Intended strategies are usually described in detail within an organization’s strategic plan. </a:t>
            </a:r>
            <a:endParaRPr lang="en-GB" sz="1800" dirty="0">
              <a:solidFill>
                <a:schemeClr val="tx1"/>
              </a:solidFill>
            </a:endParaRPr>
          </a:p>
          <a:p>
            <a:r>
              <a:rPr lang="en-US" sz="1800" b="1" i="0" dirty="0">
                <a:solidFill>
                  <a:schemeClr val="tx1"/>
                </a:solidFill>
                <a:effectLst/>
              </a:rPr>
              <a:t>An emergent strategy </a:t>
            </a:r>
            <a:r>
              <a:rPr lang="en-US" sz="1800" b="0" i="0" dirty="0">
                <a:solidFill>
                  <a:schemeClr val="tx1"/>
                </a:solidFill>
                <a:effectLst/>
              </a:rPr>
              <a:t>is an unplanned strategy that arises in response to unexpected opportunities and/or challenges. </a:t>
            </a:r>
          </a:p>
          <a:p>
            <a:r>
              <a:rPr lang="en-US" sz="1800" b="1" i="0" dirty="0" err="1">
                <a:solidFill>
                  <a:schemeClr val="tx1"/>
                </a:solidFill>
                <a:effectLst/>
              </a:rPr>
              <a:t>Realised</a:t>
            </a:r>
            <a:r>
              <a:rPr lang="en-US" sz="1800" b="1" i="0" dirty="0">
                <a:solidFill>
                  <a:schemeClr val="tx1"/>
                </a:solidFill>
                <a:effectLst/>
              </a:rPr>
              <a:t> strategy </a:t>
            </a:r>
            <a:r>
              <a:rPr lang="en-US" sz="1800" b="0" i="0" dirty="0">
                <a:solidFill>
                  <a:schemeClr val="tx1"/>
                </a:solidFill>
                <a:effectLst/>
              </a:rPr>
              <a:t>is the strategy that an organization actually follows. Realized strategies are a product of a firm’s intended strategy (i.e., what the firm planned to do), the firm’s deliberate strategy (i.e., the parts of the intended strategy that the firm continues to pursue over time), and its emergent strategy (i.e., what the firm did in reaction to unexpected opportunities and challenges).</a:t>
            </a:r>
          </a:p>
          <a:p>
            <a:r>
              <a:rPr lang="en-US" sz="1800" b="1" i="0" dirty="0">
                <a:solidFill>
                  <a:schemeClr val="tx1"/>
                </a:solidFill>
                <a:effectLst/>
              </a:rPr>
              <a:t>Deliberate strategy </a:t>
            </a:r>
            <a:r>
              <a:rPr lang="en-US" sz="1800" b="0" i="0" dirty="0">
                <a:solidFill>
                  <a:schemeClr val="tx1"/>
                </a:solidFill>
                <a:effectLst/>
              </a:rPr>
              <a:t>are the elements of the intended strategy that remain a constant part of the firm's continued strategy. </a:t>
            </a:r>
          </a:p>
          <a:p>
            <a:pPr algn="l"/>
            <a:r>
              <a:rPr lang="en-US" sz="1800" b="1" i="0" dirty="0">
                <a:solidFill>
                  <a:srgbClr val="222222"/>
                </a:solidFill>
                <a:effectLst/>
              </a:rPr>
              <a:t>Imposed strategy </a:t>
            </a:r>
            <a:r>
              <a:rPr lang="en-US" sz="1800" b="0" i="0" dirty="0">
                <a:solidFill>
                  <a:srgbClr val="222222"/>
                </a:solidFill>
                <a:effectLst/>
              </a:rPr>
              <a:t>is when a company is forced to adopt a certain strategy in response to strong external factors (government policies) in its business environment. In other words, this is a reactive strategy.</a:t>
            </a:r>
          </a:p>
          <a:p>
            <a:pPr algn="l"/>
            <a:r>
              <a:rPr lang="en-US" sz="1800" b="1" dirty="0">
                <a:solidFill>
                  <a:srgbClr val="222222"/>
                </a:solidFill>
              </a:rPr>
              <a:t>Opportunistic Strategy </a:t>
            </a:r>
            <a:r>
              <a:rPr lang="en-US" sz="1800" dirty="0">
                <a:solidFill>
                  <a:srgbClr val="222222"/>
                </a:solidFill>
              </a:rPr>
              <a:t>- strategies that takes advantages of changes in the environment or recognize new skills in an opportunistic manner. </a:t>
            </a:r>
            <a:endParaRPr lang="en-US" sz="1800" b="0" i="0" dirty="0">
              <a:solidFill>
                <a:srgbClr val="222222"/>
              </a:solidFill>
              <a:effectLst/>
            </a:endParaRPr>
          </a:p>
          <a:p>
            <a:br>
              <a:rPr lang="en-US" sz="1400" dirty="0"/>
            </a:br>
            <a:endParaRPr lang="en-US" sz="1800" b="0" i="0" dirty="0">
              <a:solidFill>
                <a:srgbClr val="373D3F"/>
              </a:solidFill>
              <a:effectLst/>
              <a:latin typeface="Lora" pitchFamily="2" charset="0"/>
            </a:endParaRPr>
          </a:p>
          <a:p>
            <a:endParaRPr lang="en-GB" dirty="0"/>
          </a:p>
        </p:txBody>
      </p:sp>
      <p:sp>
        <p:nvSpPr>
          <p:cNvPr id="6" name="Rectangle 3">
            <a:extLst>
              <a:ext uri="{FF2B5EF4-FFF2-40B4-BE49-F238E27FC236}">
                <a16:creationId xmlns:a16="http://schemas.microsoft.com/office/drawing/2014/main" id="{B101CD38-B13E-9586-2CE3-CE85E9140A32}"/>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300" b="0" i="0" u="none" strike="noStrike" cap="none" normalizeH="0" baseline="0">
                <a:ln>
                  <a:noFill/>
                </a:ln>
                <a:solidFill>
                  <a:srgbClr val="373D3F"/>
                </a:solidFill>
                <a:effectLst/>
                <a:latin typeface="Lora" pitchFamily="2" charset="0"/>
              </a:rPr>
              <a:t>A  is the strategy that an organization actually follows. Realized strategies are a product of a firm’s intended strategy (i.e., what the firm planned to do), the firm’s deliberate strategy (i.e., the parts of the intended strategy that the firm continues to pursue over time), and its emergent strategy (i.e., what the firm did in reaction to unexpected opportunities and challenges).</a:t>
            </a:r>
            <a:r>
              <a:rPr kumimoji="0" lang="en-US" altLang="en-US" sz="800" b="0" i="0" u="none" strike="noStrike" cap="none" normalizeH="0" baseline="0">
                <a:ln>
                  <a:noFill/>
                </a:ln>
                <a:solidFill>
                  <a:schemeClr val="tx1"/>
                </a:solidFill>
                <a:effectLst/>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7" name="Rectangle 4">
            <a:extLst>
              <a:ext uri="{FF2B5EF4-FFF2-40B4-BE49-F238E27FC236}">
                <a16:creationId xmlns:a16="http://schemas.microsoft.com/office/drawing/2014/main" id="{C87DA05C-03D7-865E-0789-158EA8A506C1}"/>
              </a:ext>
            </a:extLst>
          </p:cNvPr>
          <p:cNvSpPr>
            <a:spLocks noChangeArrowheads="1"/>
          </p:cNvSpPr>
          <p:nvPr/>
        </p:nvSpPr>
        <p:spPr bwMode="auto">
          <a:xfrm>
            <a:off x="152400" y="1524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300" b="0" i="0" u="none" strike="noStrike" cap="none" normalizeH="0" baseline="0">
                <a:ln>
                  <a:noFill/>
                </a:ln>
                <a:solidFill>
                  <a:srgbClr val="373D3F"/>
                </a:solidFill>
                <a:effectLst/>
                <a:latin typeface="Lora" pitchFamily="2" charset="0"/>
              </a:rPr>
              <a:t>An  refers to the abandoned parts of the intended strategy.</a:t>
            </a:r>
            <a:r>
              <a:rPr kumimoji="0" lang="en-US" altLang="en-US" sz="800" b="0" i="0" u="none" strike="noStrike" cap="none" normalizeH="0" baseline="0">
                <a:ln>
                  <a:noFill/>
                </a:ln>
                <a:solidFill>
                  <a:schemeClr val="tx1"/>
                </a:solidFill>
                <a:effectLst/>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8" name="Rectangle 5">
            <a:extLst>
              <a:ext uri="{FF2B5EF4-FFF2-40B4-BE49-F238E27FC236}">
                <a16:creationId xmlns:a16="http://schemas.microsoft.com/office/drawing/2014/main" id="{907DD8FA-700F-603B-6808-3D3F24AA9904}"/>
              </a:ext>
            </a:extLst>
          </p:cNvPr>
          <p:cNvSpPr>
            <a:spLocks noChangeArrowheads="1"/>
          </p:cNvSpPr>
          <p:nvPr/>
        </p:nvSpPr>
        <p:spPr bwMode="auto">
          <a:xfrm>
            <a:off x="304800" y="3048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300" b="0" i="0" u="none" strike="noStrike" cap="none" normalizeH="0" baseline="0">
                <a:ln>
                  <a:noFill/>
                </a:ln>
                <a:solidFill>
                  <a:srgbClr val="373D3F"/>
                </a:solidFill>
                <a:effectLst/>
                <a:latin typeface="Lora" pitchFamily="2" charset="0"/>
              </a:rPr>
              <a:t>An  refers to the abandoned parts of the intended strategy.</a:t>
            </a:r>
            <a:r>
              <a:rPr kumimoji="0" lang="en-US" altLang="en-US" sz="800" b="0" i="0" u="none" strike="noStrike" cap="none" normalizeH="0" baseline="0">
                <a:ln>
                  <a:noFill/>
                </a:ln>
                <a:solidFill>
                  <a:schemeClr val="tx1"/>
                </a:solidFill>
                <a:effectLst/>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1956955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4CE86-5CFE-4CD5-BCFF-564157EF98D0}"/>
              </a:ext>
            </a:extLst>
          </p:cNvPr>
          <p:cNvSpPr>
            <a:spLocks noGrp="1"/>
          </p:cNvSpPr>
          <p:nvPr>
            <p:ph type="title"/>
          </p:nvPr>
        </p:nvSpPr>
        <p:spPr/>
        <p:txBody>
          <a:bodyPr>
            <a:normAutofit/>
          </a:bodyPr>
          <a:lstStyle/>
          <a:p>
            <a:r>
              <a:rPr lang="en-US" dirty="0">
                <a:latin typeface="Arial" panose="020B0604020202020204" pitchFamily="34" charset="0"/>
                <a:cs typeface="Arial" panose="020B0604020202020204" pitchFamily="34" charset="0"/>
              </a:rPr>
              <a:t>Key Ideas – Strategy</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85D9622-45B1-4B6C-87DE-3B9C1356EE13}"/>
              </a:ext>
            </a:extLst>
          </p:cNvPr>
          <p:cNvSpPr>
            <a:spLocks noGrp="1"/>
          </p:cNvSpPr>
          <p:nvPr>
            <p:ph idx="1"/>
          </p:nvPr>
        </p:nvSpPr>
        <p:spPr/>
        <p:txBody>
          <a:bodyPr>
            <a:normAutofit/>
          </a:bodyPr>
          <a:lstStyle/>
          <a:p>
            <a:pPr>
              <a:buFont typeface="Arial" panose="020B0604020202020204" pitchFamily="34" charset="0"/>
              <a:buChar char="►"/>
            </a:pPr>
            <a:r>
              <a:rPr lang="en-US" sz="2000" dirty="0"/>
              <a:t>Mintzberg “5 Ps” has five strategic types:</a:t>
            </a:r>
          </a:p>
          <a:p>
            <a:pPr lvl="1">
              <a:lnSpc>
                <a:spcPct val="100000"/>
              </a:lnSpc>
              <a:buFont typeface="Wingdings" panose="05000000000000000000" pitchFamily="2" charset="2"/>
              <a:buChar char="§"/>
            </a:pPr>
            <a:r>
              <a:rPr lang="en-US" sz="2000" i="1" dirty="0"/>
              <a:t>Strategy as </a:t>
            </a:r>
            <a:r>
              <a:rPr lang="en-US" sz="2000" i="1" dirty="0">
                <a:solidFill>
                  <a:srgbClr val="C00000"/>
                </a:solidFill>
              </a:rPr>
              <a:t>plan</a:t>
            </a:r>
            <a:r>
              <a:rPr lang="en-US" sz="2000" dirty="0"/>
              <a:t>: a directed course of action</a:t>
            </a:r>
          </a:p>
          <a:p>
            <a:pPr lvl="1">
              <a:lnSpc>
                <a:spcPct val="100000"/>
              </a:lnSpc>
              <a:buFont typeface="Wingdings" panose="05000000000000000000" pitchFamily="2" charset="2"/>
              <a:buChar char="§"/>
            </a:pPr>
            <a:r>
              <a:rPr lang="en-US" sz="2000" i="1" dirty="0"/>
              <a:t>Strategy as </a:t>
            </a:r>
            <a:r>
              <a:rPr lang="en-US" sz="2000" i="1" dirty="0">
                <a:solidFill>
                  <a:srgbClr val="C00000"/>
                </a:solidFill>
              </a:rPr>
              <a:t>pattern</a:t>
            </a:r>
            <a:r>
              <a:rPr lang="en-US" sz="2000" dirty="0"/>
              <a:t>: a consistent pattern of past behavior, where strategy evolves over time. Emergent strategy is when the strategy is different to the intent</a:t>
            </a:r>
          </a:p>
          <a:p>
            <a:pPr lvl="1">
              <a:lnSpc>
                <a:spcPct val="100000"/>
              </a:lnSpc>
              <a:buFont typeface="Wingdings" panose="05000000000000000000" pitchFamily="2" charset="2"/>
              <a:buChar char="§"/>
            </a:pPr>
            <a:r>
              <a:rPr lang="en-US" sz="2000" i="1" dirty="0"/>
              <a:t>Strategy as </a:t>
            </a:r>
            <a:r>
              <a:rPr lang="en-US" sz="2000" i="1" dirty="0">
                <a:solidFill>
                  <a:srgbClr val="C00000"/>
                </a:solidFill>
              </a:rPr>
              <a:t>position</a:t>
            </a:r>
            <a:r>
              <a:rPr lang="en-US" sz="2000" dirty="0"/>
              <a:t>: choosing brands, products, etc. in keeping with how consumers/stakeholders are perceived. Largely external facing.</a:t>
            </a:r>
          </a:p>
          <a:p>
            <a:pPr lvl="1">
              <a:lnSpc>
                <a:spcPct val="100000"/>
              </a:lnSpc>
              <a:buFont typeface="Wingdings" panose="05000000000000000000" pitchFamily="2" charset="2"/>
              <a:buChar char="§"/>
            </a:pPr>
            <a:r>
              <a:rPr lang="en-US" sz="2000" i="1" dirty="0"/>
              <a:t>Strategy as </a:t>
            </a:r>
            <a:r>
              <a:rPr lang="en-US" sz="2000" i="1" dirty="0">
                <a:solidFill>
                  <a:srgbClr val="C00000"/>
                </a:solidFill>
              </a:rPr>
              <a:t>ploy</a:t>
            </a:r>
            <a:r>
              <a:rPr lang="en-US" sz="2000" dirty="0"/>
              <a:t>: trying to outwit a competitor</a:t>
            </a:r>
          </a:p>
          <a:p>
            <a:pPr lvl="1">
              <a:lnSpc>
                <a:spcPct val="100000"/>
              </a:lnSpc>
              <a:buFont typeface="Wingdings" panose="05000000000000000000" pitchFamily="2" charset="2"/>
              <a:buChar char="§"/>
            </a:pPr>
            <a:r>
              <a:rPr lang="en-US" sz="2000" i="1" dirty="0"/>
              <a:t>Strategy as </a:t>
            </a:r>
            <a:r>
              <a:rPr lang="en-US" sz="2000" i="1" dirty="0">
                <a:solidFill>
                  <a:srgbClr val="C00000"/>
                </a:solidFill>
              </a:rPr>
              <a:t>perspective</a:t>
            </a:r>
            <a:r>
              <a:rPr lang="en-US" sz="2000" dirty="0"/>
              <a:t>: strategy in keeping with the mindset/ideological view of the organization</a:t>
            </a:r>
          </a:p>
          <a:p>
            <a:pPr lvl="1">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13B3F1E0-FBC9-4FB5-9541-8325BDFD6B11}"/>
              </a:ext>
            </a:extLst>
          </p:cNvPr>
          <p:cNvSpPr txBox="1"/>
          <p:nvPr/>
        </p:nvSpPr>
        <p:spPr>
          <a:xfrm>
            <a:off x="2222464" y="6354375"/>
            <a:ext cx="6356227" cy="276999"/>
          </a:xfrm>
          <a:prstGeom prst="rect">
            <a:avLst/>
          </a:prstGeom>
          <a:noFill/>
        </p:spPr>
        <p:txBody>
          <a:bodyPr wrap="none" rtlCol="0">
            <a:spAutoFit/>
          </a:bodyPr>
          <a:lstStyle/>
          <a:p>
            <a:r>
              <a:rPr lang="en-GB" sz="1200" dirty="0">
                <a:solidFill>
                  <a:srgbClr val="111111"/>
                </a:solidFill>
                <a:latin typeface="Arial" panose="020B0604020202020204" pitchFamily="34" charset="0"/>
                <a:cs typeface="Arial" panose="020B0604020202020204" pitchFamily="34" charset="0"/>
              </a:rPr>
              <a:t>Mintzberg, </a:t>
            </a:r>
            <a:r>
              <a:rPr lang="en-GB" sz="1200" b="0" i="0" dirty="0">
                <a:solidFill>
                  <a:srgbClr val="212121"/>
                </a:solidFill>
                <a:effectLst/>
                <a:latin typeface="Arial" panose="020B0604020202020204" pitchFamily="34" charset="0"/>
                <a:cs typeface="Arial" panose="020B0604020202020204" pitchFamily="34" charset="0"/>
              </a:rPr>
              <a:t>(1978). </a:t>
            </a:r>
            <a:r>
              <a:rPr lang="en-GB" sz="1200" b="0" i="1" dirty="0">
                <a:solidFill>
                  <a:srgbClr val="212121"/>
                </a:solidFill>
                <a:effectLst/>
                <a:latin typeface="Arial" panose="020B0604020202020204" pitchFamily="34" charset="0"/>
                <a:cs typeface="Arial" panose="020B0604020202020204" pitchFamily="34" charset="0"/>
              </a:rPr>
              <a:t>Patterns in strategy formation</a:t>
            </a:r>
            <a:r>
              <a:rPr lang="en-GB" sz="1200" b="0" i="0" dirty="0">
                <a:solidFill>
                  <a:srgbClr val="212121"/>
                </a:solidFill>
                <a:effectLst/>
                <a:latin typeface="Arial" panose="020B0604020202020204" pitchFamily="34" charset="0"/>
                <a:cs typeface="Arial" panose="020B0604020202020204" pitchFamily="34" charset="0"/>
              </a:rPr>
              <a:t>. Management science, 24(9), 934-948.</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9791709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0AE8C-FFBE-4D44-A908-A5BE582C6EC7}"/>
              </a:ext>
            </a:extLst>
          </p:cNvPr>
          <p:cNvSpPr>
            <a:spLocks noGrp="1"/>
          </p:cNvSpPr>
          <p:nvPr>
            <p:ph type="title"/>
          </p:nvPr>
        </p:nvSpPr>
        <p:spPr/>
        <p:txBody>
          <a:bodyPr/>
          <a:lstStyle/>
          <a:p>
            <a:r>
              <a:rPr lang="en-US" dirty="0"/>
              <a:t>Business Model Canvas</a:t>
            </a:r>
            <a:endParaRPr lang="en-GB" dirty="0"/>
          </a:p>
        </p:txBody>
      </p:sp>
      <p:sp>
        <p:nvSpPr>
          <p:cNvPr id="3" name="Content Placeholder 2">
            <a:extLst>
              <a:ext uri="{FF2B5EF4-FFF2-40B4-BE49-F238E27FC236}">
                <a16:creationId xmlns:a16="http://schemas.microsoft.com/office/drawing/2014/main" id="{8E9FB5AD-228E-1C92-8B62-50A6BF0B8083}"/>
              </a:ext>
            </a:extLst>
          </p:cNvPr>
          <p:cNvSpPr>
            <a:spLocks noGrp="1"/>
          </p:cNvSpPr>
          <p:nvPr>
            <p:ph idx="1"/>
          </p:nvPr>
        </p:nvSpPr>
        <p:spPr>
          <a:xfrm>
            <a:off x="172995" y="1676400"/>
            <a:ext cx="11003005" cy="4988011"/>
          </a:xfrm>
        </p:spPr>
        <p:txBody>
          <a:bodyPr/>
          <a:lstStyle/>
          <a:p>
            <a:endParaRPr lang="en-US" dirty="0"/>
          </a:p>
          <a:p>
            <a:endParaRPr lang="en-GB" dirty="0"/>
          </a:p>
          <a:p>
            <a:endParaRPr lang="en-GB" dirty="0"/>
          </a:p>
          <a:p>
            <a:endParaRPr lang="en-GB" dirty="0"/>
          </a:p>
          <a:p>
            <a:endParaRPr lang="en-GB" dirty="0"/>
          </a:p>
          <a:p>
            <a:endParaRPr lang="en-GB" dirty="0"/>
          </a:p>
          <a:p>
            <a:endParaRPr lang="en-GB" dirty="0"/>
          </a:p>
          <a:p>
            <a:r>
              <a:rPr lang="en-US" dirty="0">
                <a:hlinkClick r:id="rId2"/>
              </a:rPr>
              <a:t>Introduction to the Business Model Canvas – YouTube</a:t>
            </a:r>
            <a:r>
              <a:rPr lang="en-GB" dirty="0"/>
              <a:t> </a:t>
            </a:r>
          </a:p>
        </p:txBody>
      </p:sp>
      <p:pic>
        <p:nvPicPr>
          <p:cNvPr id="5" name="Picture 4">
            <a:extLst>
              <a:ext uri="{FF2B5EF4-FFF2-40B4-BE49-F238E27FC236}">
                <a16:creationId xmlns:a16="http://schemas.microsoft.com/office/drawing/2014/main" id="{BE5CB78E-A4A3-C467-7A0D-EE716FB0A773}"/>
              </a:ext>
            </a:extLst>
          </p:cNvPr>
          <p:cNvPicPr>
            <a:picLocks noChangeAspect="1"/>
          </p:cNvPicPr>
          <p:nvPr/>
        </p:nvPicPr>
        <p:blipFill>
          <a:blip r:embed="rId3"/>
          <a:stretch>
            <a:fillRect/>
          </a:stretch>
        </p:blipFill>
        <p:spPr>
          <a:xfrm>
            <a:off x="346247" y="1676400"/>
            <a:ext cx="7427161" cy="3875903"/>
          </a:xfrm>
          <a:prstGeom prst="rect">
            <a:avLst/>
          </a:prstGeom>
        </p:spPr>
      </p:pic>
    </p:spTree>
    <p:extLst>
      <p:ext uri="{BB962C8B-B14F-4D97-AF65-F5344CB8AC3E}">
        <p14:creationId xmlns:p14="http://schemas.microsoft.com/office/powerpoint/2010/main" val="75989143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770E36-7931-B7C1-EE02-920C9737727A}"/>
              </a:ext>
            </a:extLst>
          </p:cNvPr>
          <p:cNvSpPr>
            <a:spLocks noGrp="1"/>
          </p:cNvSpPr>
          <p:nvPr>
            <p:ph type="title"/>
          </p:nvPr>
        </p:nvSpPr>
        <p:spPr/>
        <p:txBody>
          <a:bodyPr/>
          <a:lstStyle/>
          <a:p>
            <a:r>
              <a:rPr lang="en-US" dirty="0"/>
              <a:t>Activity – 60 minutes</a:t>
            </a:r>
            <a:endParaRPr lang="en-GB" dirty="0"/>
          </a:p>
        </p:txBody>
      </p:sp>
      <p:sp>
        <p:nvSpPr>
          <p:cNvPr id="3" name="Content Placeholder 2">
            <a:extLst>
              <a:ext uri="{FF2B5EF4-FFF2-40B4-BE49-F238E27FC236}">
                <a16:creationId xmlns:a16="http://schemas.microsoft.com/office/drawing/2014/main" id="{9166A560-084F-BCED-12DD-04B51A60F4D4}"/>
              </a:ext>
            </a:extLst>
          </p:cNvPr>
          <p:cNvSpPr>
            <a:spLocks noGrp="1"/>
          </p:cNvSpPr>
          <p:nvPr>
            <p:ph idx="1"/>
          </p:nvPr>
        </p:nvSpPr>
        <p:spPr/>
        <p:txBody>
          <a:bodyPr/>
          <a:lstStyle/>
          <a:p>
            <a:r>
              <a:rPr lang="en-US" dirty="0"/>
              <a:t>Using the Business model canvas we discussed before, Please create your own business model canvas. Please ensure your business idea is an innovative and creative one. </a:t>
            </a:r>
            <a:endParaRPr lang="en-GB" dirty="0"/>
          </a:p>
        </p:txBody>
      </p:sp>
    </p:spTree>
    <p:extLst>
      <p:ext uri="{BB962C8B-B14F-4D97-AF65-F5344CB8AC3E}">
        <p14:creationId xmlns:p14="http://schemas.microsoft.com/office/powerpoint/2010/main" val="187707203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4CE86-5CFE-4CD5-BCFF-564157EF98D0}"/>
              </a:ext>
            </a:extLst>
          </p:cNvPr>
          <p:cNvSpPr>
            <a:spLocks noGrp="1"/>
          </p:cNvSpPr>
          <p:nvPr>
            <p:ph type="title"/>
          </p:nvPr>
        </p:nvSpPr>
        <p:spPr/>
        <p:txBody>
          <a:bodyPr>
            <a:normAutofit/>
          </a:bodyPr>
          <a:lstStyle/>
          <a:p>
            <a:r>
              <a:rPr lang="en-US" dirty="0">
                <a:latin typeface="Arial" panose="020B0604020202020204" pitchFamily="34" charset="0"/>
                <a:cs typeface="Arial" panose="020B0604020202020204" pitchFamily="34" charset="0"/>
              </a:rPr>
              <a:t>Summary</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85D9622-45B1-4B6C-87DE-3B9C1356EE13}"/>
              </a:ext>
            </a:extLst>
          </p:cNvPr>
          <p:cNvSpPr>
            <a:spLocks noGrp="1"/>
          </p:cNvSpPr>
          <p:nvPr>
            <p:ph idx="1"/>
          </p:nvPr>
        </p:nvSpPr>
        <p:spPr/>
        <p:txBody>
          <a:bodyPr/>
          <a:lstStyle/>
          <a:p>
            <a:pPr>
              <a:buClr>
                <a:schemeClr val="tx1"/>
              </a:buClr>
            </a:pPr>
            <a:r>
              <a:rPr lang="en-US" sz="2000" dirty="0">
                <a:solidFill>
                  <a:srgbClr val="C00000"/>
                </a:solidFill>
              </a:rPr>
              <a:t>      Strategic management </a:t>
            </a:r>
            <a:r>
              <a:rPr lang="en-US" sz="2000" dirty="0"/>
              <a:t>involves planning for the long term future of an organization</a:t>
            </a:r>
          </a:p>
          <a:p>
            <a:pPr lvl="1">
              <a:buClr>
                <a:schemeClr val="tx1"/>
              </a:buClr>
              <a:buFont typeface="Wingdings" panose="05000000000000000000" pitchFamily="2" charset="2"/>
              <a:buChar char="§"/>
            </a:pPr>
            <a:r>
              <a:rPr lang="en-US" sz="2000" dirty="0">
                <a:solidFill>
                  <a:schemeClr val="tx1"/>
                </a:solidFill>
                <a:latin typeface="Arial" panose="020B0604020202020204" pitchFamily="34" charset="0"/>
                <a:cs typeface="Arial" panose="020B0604020202020204" pitchFamily="34" charset="0"/>
              </a:rPr>
              <a:t>It can be conceptualized in many ways e.g. as a set of steps, a process or even a set of questions</a:t>
            </a:r>
          </a:p>
          <a:p>
            <a:pPr marL="384175" lvl="1" indent="0">
              <a:buClr>
                <a:schemeClr val="tx1"/>
              </a:buClr>
              <a:buNone/>
            </a:pPr>
            <a:endParaRPr lang="en-US" sz="2000" dirty="0">
              <a:solidFill>
                <a:schemeClr val="tx1"/>
              </a:solidFill>
              <a:latin typeface="Arial" panose="020B0604020202020204" pitchFamily="34" charset="0"/>
              <a:cs typeface="Arial" panose="020B0604020202020204" pitchFamily="34" charset="0"/>
            </a:endParaRPr>
          </a:p>
          <a:p>
            <a:pPr>
              <a:buClr>
                <a:schemeClr val="tx1"/>
              </a:buClr>
            </a:pPr>
            <a:r>
              <a:rPr lang="en-US" sz="2000" dirty="0">
                <a:solidFill>
                  <a:srgbClr val="C00000"/>
                </a:solidFill>
              </a:rPr>
              <a:t>     Strategy</a:t>
            </a:r>
            <a:r>
              <a:rPr lang="en-US" sz="2000" dirty="0"/>
              <a:t> is often described in relation to competitive advantage and as a plan for an organization’s long term survival.</a:t>
            </a:r>
          </a:p>
          <a:p>
            <a:pPr lvl="1">
              <a:buFont typeface="Wingdings" panose="05000000000000000000" pitchFamily="2" charset="2"/>
              <a:buChar char="§"/>
            </a:pPr>
            <a:r>
              <a:rPr lang="en-US" sz="2000" dirty="0">
                <a:solidFill>
                  <a:schemeClr val="tx1"/>
                </a:solidFill>
                <a:latin typeface="Arial" panose="020B0604020202020204" pitchFamily="34" charset="0"/>
                <a:cs typeface="Arial" panose="020B0604020202020204" pitchFamily="34" charset="0"/>
              </a:rPr>
              <a:t>There are many different types of strategy including planned (deliberate) and emergent (</a:t>
            </a:r>
            <a:r>
              <a:rPr lang="en-US" sz="2000">
                <a:solidFill>
                  <a:schemeClr val="tx1"/>
                </a:solidFill>
                <a:latin typeface="Arial" panose="020B0604020202020204" pitchFamily="34" charset="0"/>
                <a:cs typeface="Arial" panose="020B0604020202020204" pitchFamily="34" charset="0"/>
              </a:rPr>
              <a:t>unplanned)</a:t>
            </a:r>
          </a:p>
          <a:p>
            <a:pPr marL="384175" lvl="1" indent="0">
              <a:buNone/>
            </a:pPr>
            <a:endParaRPr lang="en-US" sz="2000" dirty="0">
              <a:solidFill>
                <a:schemeClr val="tx1"/>
              </a:solidFill>
              <a:latin typeface="Arial" panose="020B0604020202020204" pitchFamily="34" charset="0"/>
              <a:cs typeface="Arial" panose="020B0604020202020204" pitchFamily="34" charset="0"/>
            </a:endParaRPr>
          </a:p>
          <a:p>
            <a:pPr marL="384175" lvl="1" indent="0">
              <a:buNone/>
            </a:pPr>
            <a:r>
              <a:rPr lang="en-US" sz="2000" dirty="0">
                <a:solidFill>
                  <a:srgbClr val="C00000"/>
                </a:solidFill>
              </a:rPr>
              <a:t>Business Model Canvas </a:t>
            </a:r>
            <a:r>
              <a:rPr lang="en-US" sz="2000" dirty="0">
                <a:solidFill>
                  <a:schemeClr val="tx1"/>
                </a:solidFill>
              </a:rPr>
              <a:t>facilitates entrepreneurs to develop their innovative and creative business ideas more systematic way. </a:t>
            </a:r>
          </a:p>
          <a:p>
            <a:pPr marL="384175" lvl="1" indent="0">
              <a:buNone/>
            </a:pPr>
            <a:endParaRPr lang="en-US" sz="2000" dirty="0">
              <a:solidFill>
                <a:schemeClr val="tx1"/>
              </a:solidFill>
              <a:latin typeface="Arial" panose="020B0604020202020204" pitchFamily="34" charset="0"/>
              <a:cs typeface="Arial" panose="020B0604020202020204" pitchFamily="34" charset="0"/>
            </a:endParaRPr>
          </a:p>
          <a:p>
            <a:endParaRPr lang="en-GB" sz="2000" dirty="0"/>
          </a:p>
        </p:txBody>
      </p:sp>
    </p:spTree>
    <p:extLst>
      <p:ext uri="{BB962C8B-B14F-4D97-AF65-F5344CB8AC3E}">
        <p14:creationId xmlns:p14="http://schemas.microsoft.com/office/powerpoint/2010/main" val="32280070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4CE86-5CFE-4CD5-BCFF-564157EF98D0}"/>
              </a:ext>
            </a:extLst>
          </p:cNvPr>
          <p:cNvSpPr>
            <a:spLocks noGrp="1"/>
          </p:cNvSpPr>
          <p:nvPr>
            <p:ph type="title"/>
          </p:nvPr>
        </p:nvSpPr>
        <p:spPr/>
        <p:txBody>
          <a:bodyPr>
            <a:normAutofit/>
          </a:bodyPr>
          <a:lstStyle/>
          <a:p>
            <a:r>
              <a:rPr lang="en-US" dirty="0">
                <a:latin typeface="Arial" panose="020B0604020202020204" pitchFamily="34" charset="0"/>
                <a:cs typeface="Arial" panose="020B0604020202020204" pitchFamily="34" charset="0"/>
              </a:rPr>
              <a:t>Next Time</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85D9622-45B1-4B6C-87DE-3B9C1356EE13}"/>
              </a:ext>
            </a:extLst>
          </p:cNvPr>
          <p:cNvSpPr>
            <a:spLocks noGrp="1"/>
          </p:cNvSpPr>
          <p:nvPr>
            <p:ph idx="1"/>
          </p:nvPr>
        </p:nvSpPr>
        <p:spPr/>
        <p:txBody>
          <a:bodyPr>
            <a:normAutofit/>
          </a:bodyPr>
          <a:lstStyle/>
          <a:p>
            <a:pPr>
              <a:buFont typeface="Arial" panose="020B0604020202020204" pitchFamily="34" charset="0"/>
              <a:buChar char="►"/>
            </a:pPr>
            <a:r>
              <a:rPr lang="en-US" sz="2000" dirty="0"/>
              <a:t>We will look at:</a:t>
            </a:r>
          </a:p>
          <a:p>
            <a:pPr marL="342900" indent="-342900">
              <a:buFont typeface="Wingdings" panose="05000000000000000000" pitchFamily="2" charset="2"/>
              <a:buChar char="§"/>
            </a:pPr>
            <a:endParaRPr lang="en-US" sz="2000" dirty="0"/>
          </a:p>
          <a:p>
            <a:pPr lvl="1">
              <a:buFont typeface="Wingdings" panose="05000000000000000000" pitchFamily="2" charset="2"/>
              <a:buChar char="§"/>
            </a:pPr>
            <a:r>
              <a:rPr lang="en-US" sz="2000" dirty="0"/>
              <a:t>How managerial decision making varies according to level in an organization.</a:t>
            </a:r>
          </a:p>
          <a:p>
            <a:pPr lvl="1">
              <a:buFont typeface="Wingdings" panose="05000000000000000000" pitchFamily="2" charset="2"/>
              <a:buChar char="§"/>
            </a:pPr>
            <a:r>
              <a:rPr lang="en-US" sz="2000" dirty="0">
                <a:latin typeface="Arial" panose="020B0604020202020204" pitchFamily="34" charset="0"/>
                <a:cs typeface="Arial" panose="020B0604020202020204" pitchFamily="34" charset="0"/>
              </a:rPr>
              <a:t>How the </a:t>
            </a:r>
            <a:r>
              <a:rPr lang="en-US" sz="2000" dirty="0">
                <a:solidFill>
                  <a:srgbClr val="C00000"/>
                </a:solidFill>
                <a:latin typeface="Arial" panose="020B0604020202020204" pitchFamily="34" charset="0"/>
                <a:cs typeface="Arial" panose="020B0604020202020204" pitchFamily="34" charset="0"/>
              </a:rPr>
              <a:t>environment</a:t>
            </a:r>
            <a:r>
              <a:rPr lang="en-US" sz="2000" dirty="0">
                <a:latin typeface="Arial" panose="020B0604020202020204" pitchFamily="34" charset="0"/>
                <a:cs typeface="Arial" panose="020B0604020202020204" pitchFamily="34" charset="0"/>
              </a:rPr>
              <a:t> within which an organization functions affects or is affected by the organization.</a:t>
            </a:r>
          </a:p>
          <a:p>
            <a:pPr lvl="1">
              <a:buFont typeface="Wingdings" panose="05000000000000000000" pitchFamily="2" charset="2"/>
              <a:buChar char="§"/>
            </a:pPr>
            <a:r>
              <a:rPr lang="en-US" sz="2000" dirty="0">
                <a:latin typeface="Arial" panose="020B0604020202020204" pitchFamily="34" charset="0"/>
                <a:cs typeface="Arial" panose="020B0604020202020204" pitchFamily="34" charset="0"/>
              </a:rPr>
              <a:t>The relationship between an organization’s </a:t>
            </a:r>
            <a:r>
              <a:rPr lang="en-US" sz="2000" dirty="0">
                <a:solidFill>
                  <a:srgbClr val="C00000"/>
                </a:solidFill>
                <a:latin typeface="Arial" panose="020B0604020202020204" pitchFamily="34" charset="0"/>
                <a:cs typeface="Arial" panose="020B0604020202020204" pitchFamily="34" charset="0"/>
              </a:rPr>
              <a:t>mission</a:t>
            </a:r>
            <a:r>
              <a:rPr lang="en-US" sz="2000" dirty="0">
                <a:latin typeface="Arial" panose="020B0604020202020204" pitchFamily="34" charset="0"/>
                <a:cs typeface="Arial" panose="020B0604020202020204" pitchFamily="34" charset="0"/>
              </a:rPr>
              <a:t>, </a:t>
            </a:r>
            <a:r>
              <a:rPr lang="en-US" sz="2000" dirty="0">
                <a:solidFill>
                  <a:srgbClr val="C00000"/>
                </a:solidFill>
                <a:latin typeface="Arial" panose="020B0604020202020204" pitchFamily="34" charset="0"/>
                <a:cs typeface="Arial" panose="020B0604020202020204" pitchFamily="34" charset="0"/>
              </a:rPr>
              <a:t>vision</a:t>
            </a:r>
            <a:r>
              <a:rPr lang="en-US" sz="2000" dirty="0">
                <a:latin typeface="Arial" panose="020B0604020202020204" pitchFamily="34" charset="0"/>
                <a:cs typeface="Arial" panose="020B0604020202020204" pitchFamily="34" charset="0"/>
              </a:rPr>
              <a:t> and </a:t>
            </a:r>
            <a:r>
              <a:rPr lang="en-US" sz="2000" dirty="0">
                <a:solidFill>
                  <a:srgbClr val="C00000"/>
                </a:solidFill>
                <a:latin typeface="Arial" panose="020B0604020202020204" pitchFamily="34" charset="0"/>
                <a:cs typeface="Arial" panose="020B0604020202020204" pitchFamily="34" charset="0"/>
              </a:rPr>
              <a:t>objectives.</a:t>
            </a:r>
          </a:p>
          <a:p>
            <a:endParaRPr lang="en-GB" sz="2000" dirty="0"/>
          </a:p>
        </p:txBody>
      </p:sp>
    </p:spTree>
    <p:extLst>
      <p:ext uri="{BB962C8B-B14F-4D97-AF65-F5344CB8AC3E}">
        <p14:creationId xmlns:p14="http://schemas.microsoft.com/office/powerpoint/2010/main" val="36435692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4CE86-5CFE-4CD5-BCFF-564157EF98D0}"/>
              </a:ext>
            </a:extLst>
          </p:cNvPr>
          <p:cNvSpPr>
            <a:spLocks noGrp="1"/>
          </p:cNvSpPr>
          <p:nvPr>
            <p:ph type="title"/>
          </p:nvPr>
        </p:nvSpPr>
        <p:spPr/>
        <p:txBody>
          <a:bodyPr>
            <a:normAutofit/>
          </a:bodyPr>
          <a:lstStyle/>
          <a:p>
            <a:r>
              <a:rPr lang="en-US" dirty="0">
                <a:latin typeface="Arial" panose="020B0604020202020204" pitchFamily="34" charset="0"/>
                <a:cs typeface="Arial" panose="020B0604020202020204" pitchFamily="34" charset="0"/>
              </a:rPr>
              <a:t>Reading</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85D9622-45B1-4B6C-87DE-3B9C1356EE13}"/>
              </a:ext>
            </a:extLst>
          </p:cNvPr>
          <p:cNvSpPr>
            <a:spLocks noGrp="1"/>
          </p:cNvSpPr>
          <p:nvPr>
            <p:ph idx="1"/>
          </p:nvPr>
        </p:nvSpPr>
        <p:spPr/>
        <p:txBody>
          <a:bodyPr/>
          <a:lstStyle/>
          <a:p>
            <a:r>
              <a:rPr lang="en-US" sz="2000" dirty="0"/>
              <a:t>Lynch </a:t>
            </a:r>
            <a:r>
              <a:rPr lang="en-GB" sz="2000" dirty="0"/>
              <a:t>(</a:t>
            </a:r>
            <a:r>
              <a:rPr lang="en-US" sz="2000" i="1" dirty="0">
                <a:effectLst/>
                <a:ea typeface="Calibri" panose="020F0502020204030204" pitchFamily="34" charset="0"/>
              </a:rPr>
              <a:t>Strategic Management</a:t>
            </a:r>
            <a:r>
              <a:rPr lang="en-US" sz="2000" dirty="0">
                <a:effectLst/>
                <a:ea typeface="Calibri" panose="020F0502020204030204" pitchFamily="34" charset="0"/>
              </a:rPr>
              <a:t>)</a:t>
            </a:r>
            <a:endParaRPr lang="en-GB" sz="2000" dirty="0"/>
          </a:p>
          <a:p>
            <a:pPr lvl="1">
              <a:buFont typeface="Wingdings" panose="05000000000000000000" pitchFamily="2" charset="2"/>
              <a:buChar char="§"/>
            </a:pPr>
            <a:r>
              <a:rPr lang="en-US" sz="2000" dirty="0"/>
              <a:t>Chapter 1</a:t>
            </a:r>
          </a:p>
          <a:p>
            <a:endParaRPr lang="en-GB" sz="2000" dirty="0"/>
          </a:p>
          <a:p>
            <a:r>
              <a:rPr lang="en-GB" sz="2000" dirty="0"/>
              <a:t>Barney &amp; </a:t>
            </a:r>
            <a:r>
              <a:rPr lang="en-GB" sz="2000" dirty="0" err="1"/>
              <a:t>Hesterly</a:t>
            </a:r>
            <a:r>
              <a:rPr lang="en-GB" sz="2000" dirty="0"/>
              <a:t> (</a:t>
            </a:r>
            <a:r>
              <a:rPr lang="en-US" sz="2000" i="1" dirty="0">
                <a:effectLst/>
                <a:ea typeface="Calibri" panose="020F0502020204030204" pitchFamily="34" charset="0"/>
              </a:rPr>
              <a:t>Strategic Management &amp; Competitive Advantage</a:t>
            </a:r>
            <a:r>
              <a:rPr lang="en-US" sz="2000" dirty="0">
                <a:effectLst/>
                <a:ea typeface="Calibri" panose="020F0502020204030204" pitchFamily="34" charset="0"/>
              </a:rPr>
              <a:t>)</a:t>
            </a:r>
            <a:endParaRPr lang="en-GB" sz="2000" dirty="0"/>
          </a:p>
          <a:p>
            <a:pPr lvl="1">
              <a:buFont typeface="Wingdings" panose="05000000000000000000" pitchFamily="2" charset="2"/>
              <a:buChar char="§"/>
            </a:pPr>
            <a:r>
              <a:rPr lang="en-US" sz="2000" dirty="0"/>
              <a:t>Chapter 1</a:t>
            </a:r>
          </a:p>
          <a:p>
            <a:endParaRPr lang="en-GB" sz="2000" dirty="0"/>
          </a:p>
          <a:p>
            <a:r>
              <a:rPr lang="en-GB" sz="2000" dirty="0"/>
              <a:t>Johnson, et al (</a:t>
            </a:r>
            <a:r>
              <a:rPr lang="en-US" sz="2000" i="1" dirty="0">
                <a:effectLst/>
                <a:ea typeface="Calibri" panose="020F0502020204030204" pitchFamily="34" charset="0"/>
              </a:rPr>
              <a:t>Exploring Strategy: Text and Cases</a:t>
            </a:r>
            <a:r>
              <a:rPr lang="en-US" sz="2000" dirty="0">
                <a:effectLst/>
                <a:ea typeface="Calibri" panose="020F0502020204030204" pitchFamily="34" charset="0"/>
              </a:rPr>
              <a:t>)</a:t>
            </a:r>
            <a:endParaRPr lang="en-GB" sz="2000" dirty="0"/>
          </a:p>
          <a:p>
            <a:pPr lvl="1">
              <a:buFont typeface="Wingdings" panose="05000000000000000000" pitchFamily="2" charset="2"/>
              <a:buChar char="§"/>
            </a:pPr>
            <a:r>
              <a:rPr lang="en-US" sz="2000" dirty="0"/>
              <a:t>Chapter 1</a:t>
            </a:r>
          </a:p>
          <a:p>
            <a:endParaRPr lang="en-GB" sz="2000" dirty="0"/>
          </a:p>
        </p:txBody>
      </p:sp>
    </p:spTree>
    <p:extLst>
      <p:ext uri="{BB962C8B-B14F-4D97-AF65-F5344CB8AC3E}">
        <p14:creationId xmlns:p14="http://schemas.microsoft.com/office/powerpoint/2010/main" val="187512079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4CE86-5CFE-4CD5-BCFF-564157EF98D0}"/>
              </a:ext>
            </a:extLst>
          </p:cNvPr>
          <p:cNvSpPr>
            <a:spLocks noGrp="1"/>
          </p:cNvSpPr>
          <p:nvPr>
            <p:ph type="title"/>
          </p:nvPr>
        </p:nvSpPr>
        <p:spPr/>
        <p:txBody>
          <a:bodyPr>
            <a:normAutofit/>
          </a:bodyPr>
          <a:lstStyle/>
          <a:p>
            <a:r>
              <a:rPr lang="en-US" dirty="0">
                <a:latin typeface="Arial" panose="020B0604020202020204" pitchFamily="34" charset="0"/>
                <a:cs typeface="Arial" panose="020B0604020202020204" pitchFamily="34" charset="0"/>
              </a:rPr>
              <a:t>Open Educational Resources</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85D9622-45B1-4B6C-87DE-3B9C1356EE13}"/>
              </a:ext>
            </a:extLst>
          </p:cNvPr>
          <p:cNvSpPr>
            <a:spLocks noGrp="1"/>
          </p:cNvSpPr>
          <p:nvPr>
            <p:ph idx="1"/>
          </p:nvPr>
        </p:nvSpPr>
        <p:spPr/>
        <p:txBody>
          <a:bodyPr>
            <a:noAutofit/>
          </a:bodyPr>
          <a:lstStyle/>
          <a:p>
            <a:r>
              <a:rPr lang="en-US" sz="2000" dirty="0"/>
              <a:t>Some of the materials used in this module are OER, made freely available under a Creative Commons or similar </a:t>
            </a:r>
            <a:r>
              <a:rPr lang="en-US" sz="2000" dirty="0" err="1"/>
              <a:t>licence</a:t>
            </a:r>
            <a:r>
              <a:rPr lang="en-US" sz="2000" dirty="0"/>
              <a:t>.</a:t>
            </a:r>
          </a:p>
          <a:p>
            <a:endParaRPr lang="en-US" sz="2000" dirty="0"/>
          </a:p>
          <a:p>
            <a:endParaRPr lang="en-US" sz="2000" dirty="0"/>
          </a:p>
          <a:p>
            <a:pPr marL="0" indent="0">
              <a:buNone/>
            </a:pPr>
            <a:endParaRPr lang="en-US" sz="2000" i="1" dirty="0"/>
          </a:p>
          <a:p>
            <a:pPr marL="0" indent="0">
              <a:buNone/>
            </a:pPr>
            <a:r>
              <a:rPr lang="en-US" sz="2000" i="1" dirty="0"/>
              <a:t>Strategic Management Evaluation and Execution </a:t>
            </a:r>
            <a:r>
              <a:rPr lang="en-US" sz="2000" dirty="0"/>
              <a:t>v. 1.0</a:t>
            </a:r>
            <a:endParaRPr lang="en-GB" sz="2000" dirty="0"/>
          </a:p>
          <a:p>
            <a:pPr marL="0" indent="0">
              <a:buNone/>
            </a:pPr>
            <a:r>
              <a:rPr lang="en-US" sz="2000" i="1" dirty="0"/>
              <a:t>Genesis Of Strategic Management</a:t>
            </a:r>
            <a:r>
              <a:rPr lang="en-US" sz="2000" dirty="0"/>
              <a:t> by </a:t>
            </a:r>
            <a:r>
              <a:rPr lang="en-US" sz="2000" dirty="0" err="1"/>
              <a:t>Elitsa</a:t>
            </a:r>
            <a:r>
              <a:rPr lang="en-US" sz="2000" dirty="0"/>
              <a:t> </a:t>
            </a:r>
            <a:r>
              <a:rPr lang="en-US" sz="2000" dirty="0" err="1"/>
              <a:t>Petrova</a:t>
            </a:r>
            <a:r>
              <a:rPr lang="en-US" sz="2000" dirty="0"/>
              <a:t> (Bookboon)</a:t>
            </a:r>
          </a:p>
          <a:p>
            <a:pPr marL="0" indent="0">
              <a:buNone/>
            </a:pPr>
            <a:r>
              <a:rPr lang="en-US" sz="2000" i="1" dirty="0"/>
              <a:t>Mastering Strategic Management </a:t>
            </a:r>
            <a:r>
              <a:rPr lang="en-US" sz="2000" dirty="0"/>
              <a:t>by J. Edwards, et al</a:t>
            </a:r>
          </a:p>
          <a:p>
            <a:pPr marL="0" indent="0">
              <a:buNone/>
            </a:pPr>
            <a:r>
              <a:rPr lang="en-US" sz="2000" i="1" dirty="0"/>
              <a:t>Principles of Management </a:t>
            </a:r>
            <a:r>
              <a:rPr lang="en-US" sz="2000" dirty="0"/>
              <a:t>via OpenStax</a:t>
            </a:r>
          </a:p>
        </p:txBody>
      </p:sp>
      <p:pic>
        <p:nvPicPr>
          <p:cNvPr id="4" name="Picture 3">
            <a:extLst>
              <a:ext uri="{FF2B5EF4-FFF2-40B4-BE49-F238E27FC236}">
                <a16:creationId xmlns:a16="http://schemas.microsoft.com/office/drawing/2014/main" id="{6812D5F7-A484-4E83-B430-436D67B56DE1}"/>
              </a:ext>
            </a:extLst>
          </p:cNvPr>
          <p:cNvPicPr>
            <a:picLocks noChangeAspect="1"/>
          </p:cNvPicPr>
          <p:nvPr/>
        </p:nvPicPr>
        <p:blipFill>
          <a:blip r:embed="rId2"/>
          <a:stretch>
            <a:fillRect/>
          </a:stretch>
        </p:blipFill>
        <p:spPr>
          <a:xfrm>
            <a:off x="4322015" y="2640349"/>
            <a:ext cx="2915548" cy="1245851"/>
          </a:xfrm>
          <a:prstGeom prst="rect">
            <a:avLst/>
          </a:prstGeom>
        </p:spPr>
      </p:pic>
    </p:spTree>
    <p:extLst>
      <p:ext uri="{BB962C8B-B14F-4D97-AF65-F5344CB8AC3E}">
        <p14:creationId xmlns:p14="http://schemas.microsoft.com/office/powerpoint/2010/main" val="239297059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4CE86-5CFE-4CD5-BCFF-564157EF98D0}"/>
              </a:ext>
            </a:extLst>
          </p:cNvPr>
          <p:cNvSpPr>
            <a:spLocks noGrp="1"/>
          </p:cNvSpPr>
          <p:nvPr>
            <p:ph type="title"/>
          </p:nvPr>
        </p:nvSpPr>
        <p:spPr/>
        <p:txBody>
          <a:bodyPr>
            <a:normAutofit/>
          </a:bodyPr>
          <a:lstStyle/>
          <a:p>
            <a:r>
              <a:rPr lang="en-US" dirty="0">
                <a:latin typeface="Arial" panose="020B0604020202020204" pitchFamily="34" charset="0"/>
                <a:cs typeface="Arial" panose="020B0604020202020204" pitchFamily="34" charset="0"/>
              </a:rPr>
              <a:t>References</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85D9622-45B1-4B6C-87DE-3B9C1356EE13}"/>
              </a:ext>
            </a:extLst>
          </p:cNvPr>
          <p:cNvSpPr>
            <a:spLocks noGrp="1"/>
          </p:cNvSpPr>
          <p:nvPr>
            <p:ph idx="1"/>
          </p:nvPr>
        </p:nvSpPr>
        <p:spPr/>
        <p:txBody>
          <a:bodyPr/>
          <a:lstStyle/>
          <a:p>
            <a:pPr marL="0" indent="0">
              <a:buNone/>
            </a:pPr>
            <a:r>
              <a:rPr lang="en-GB" sz="2000" dirty="0">
                <a:latin typeface="Arial" panose="020B0604020202020204" pitchFamily="34" charset="0"/>
                <a:cs typeface="Arial" panose="020B0604020202020204" pitchFamily="34" charset="0"/>
              </a:rPr>
              <a:t>Ansoff,  H. I. (1984), Implanting Strategic Management, London: Prentice-Hall, p xv</a:t>
            </a:r>
          </a:p>
          <a:p>
            <a:pPr marL="0" indent="0">
              <a:buNone/>
            </a:pPr>
            <a:r>
              <a:rPr lang="en-US" sz="2000" dirty="0">
                <a:latin typeface="Arial" panose="020B0604020202020204" pitchFamily="34" charset="0"/>
                <a:cs typeface="Arial" panose="020B0604020202020204" pitchFamily="34" charset="0"/>
              </a:rPr>
              <a:t>Gerald A. Cole, G. A. (2003). Strategic Management. Andover: Cengage Learning EMEA</a:t>
            </a:r>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13943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4CE86-5CFE-4CD5-BCFF-564157EF98D0}"/>
              </a:ext>
            </a:extLst>
          </p:cNvPr>
          <p:cNvSpPr>
            <a:spLocks noGrp="1"/>
          </p:cNvSpPr>
          <p:nvPr>
            <p:ph type="title"/>
          </p:nvPr>
        </p:nvSpPr>
        <p:spPr/>
        <p:txBody>
          <a:bodyPr>
            <a:normAutofit/>
          </a:bodyPr>
          <a:lstStyle/>
          <a:p>
            <a:r>
              <a:rPr lang="en-US" dirty="0">
                <a:latin typeface="Arial" panose="020B0604020202020204" pitchFamily="34" charset="0"/>
                <a:cs typeface="Arial" panose="020B0604020202020204" pitchFamily="34" charset="0"/>
              </a:rPr>
              <a:t>End</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85D9622-45B1-4B6C-87DE-3B9C1356EE13}"/>
              </a:ext>
            </a:extLst>
          </p:cNvPr>
          <p:cNvSpPr>
            <a:spLocks noGrp="1"/>
          </p:cNvSpPr>
          <p:nvPr>
            <p:ph idx="1"/>
          </p:nvPr>
        </p:nvSpPr>
        <p:spPr>
          <a:xfrm>
            <a:off x="812800" y="2193985"/>
            <a:ext cx="10363200" cy="4419600"/>
          </a:xfrm>
        </p:spPr>
        <p:txBody>
          <a:bodyPr/>
          <a:lstStyle/>
          <a:p>
            <a:pPr marL="0" indent="0" algn="ctr">
              <a:buNone/>
            </a:pPr>
            <a:r>
              <a:rPr lang="en-US" sz="6000" b="1" dirty="0">
                <a:latin typeface="Arial" panose="020B0604020202020204" pitchFamily="34" charset="0"/>
                <a:cs typeface="Arial" panose="020B0604020202020204" pitchFamily="34" charset="0"/>
              </a:rPr>
              <a:t>Thank you</a:t>
            </a:r>
            <a:endParaRPr lang="en-GB" dirty="0">
              <a:latin typeface="Arial" panose="020B0604020202020204" pitchFamily="34" charset="0"/>
              <a:cs typeface="Arial" panose="020B0604020202020204" pitchFamily="34" charset="0"/>
            </a:endParaRPr>
          </a:p>
        </p:txBody>
      </p:sp>
      <p:pic>
        <p:nvPicPr>
          <p:cNvPr id="1026" name="Picture 2">
            <a:extLst>
              <a:ext uri="{FF2B5EF4-FFF2-40B4-BE49-F238E27FC236}">
                <a16:creationId xmlns:a16="http://schemas.microsoft.com/office/drawing/2014/main" id="{DA44038B-5474-4BEB-B1B8-37BEEA1EAFE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86174" y="3316297"/>
            <a:ext cx="3219651" cy="32196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918822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Blank Presentation">
  <a:themeElements>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Blank Presentation">
      <a:majorFont>
        <a:latin typeface="Arial MT Bd"/>
        <a:ea typeface=""/>
        <a:cs typeface=""/>
      </a:majorFont>
      <a:minorFont>
        <a:latin typeface="Arial MT Bd"/>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Times"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Times" charset="0"/>
          </a:defRPr>
        </a:defPPr>
      </a:lstStyle>
    </a:lnDef>
  </a:objectDefaults>
  <a:extraClrSchemeLst>
    <a:extraClrScheme>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lank Presentatio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lank Presentatio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lank Presentation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lank Presentatio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lank Presentatio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lank Presentatio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lank Presentatio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lank Presentatio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otalTime>0</TotalTime>
  <Words>1723</Words>
  <Application>Microsoft Office PowerPoint</Application>
  <PresentationFormat>Widescreen</PresentationFormat>
  <Paragraphs>216</Paragraphs>
  <Slides>32</Slides>
  <Notes>0</Notes>
  <HiddenSlides>0</HiddenSlides>
  <MMClips>0</MMClips>
  <ScaleCrop>false</ScaleCrop>
  <HeadingPairs>
    <vt:vector size="6" baseType="variant">
      <vt:variant>
        <vt:lpstr>Fonts Used</vt:lpstr>
      </vt:variant>
      <vt:variant>
        <vt:i4>12</vt:i4>
      </vt:variant>
      <vt:variant>
        <vt:lpstr>Theme</vt:lpstr>
      </vt:variant>
      <vt:variant>
        <vt:i4>2</vt:i4>
      </vt:variant>
      <vt:variant>
        <vt:lpstr>Slide Titles</vt:lpstr>
      </vt:variant>
      <vt:variant>
        <vt:i4>32</vt:i4>
      </vt:variant>
    </vt:vector>
  </HeadingPairs>
  <TitlesOfParts>
    <vt:vector size="46" baseType="lpstr">
      <vt:lpstr>Arial</vt:lpstr>
      <vt:lpstr>Arial MT</vt:lpstr>
      <vt:lpstr>Arial MT Bd</vt:lpstr>
      <vt:lpstr>Calibri</vt:lpstr>
      <vt:lpstr>Calibri Light</vt:lpstr>
      <vt:lpstr>Courier New</vt:lpstr>
      <vt:lpstr>GDS Transport</vt:lpstr>
      <vt:lpstr>Lora</vt:lpstr>
      <vt:lpstr>Open Sans</vt:lpstr>
      <vt:lpstr>Times</vt:lpstr>
      <vt:lpstr>Wingdings</vt:lpstr>
      <vt:lpstr>Wingdings 3</vt:lpstr>
      <vt:lpstr>Office Theme</vt:lpstr>
      <vt:lpstr>Blank Presentation</vt:lpstr>
      <vt:lpstr>Strategic Management for SMEs BMSW6104</vt:lpstr>
      <vt:lpstr>Attendance</vt:lpstr>
      <vt:lpstr>Example: Class starts at 9.00am </vt:lpstr>
      <vt:lpstr>Important</vt:lpstr>
      <vt:lpstr>Teaching and Learning</vt:lpstr>
      <vt:lpstr>Resources</vt:lpstr>
      <vt:lpstr>Aim of the Module</vt:lpstr>
      <vt:lpstr>What Is Strategic Management? (Key Concepts)</vt:lpstr>
      <vt:lpstr>Learning Objectives</vt:lpstr>
      <vt:lpstr>Small And Medium Sized Enterprises (SMEs)</vt:lpstr>
      <vt:lpstr>What Is Strategic Management?</vt:lpstr>
      <vt:lpstr>What Is Strategic Management?</vt:lpstr>
      <vt:lpstr>What Is Strategic Management?</vt:lpstr>
      <vt:lpstr>What Is Strategic Management?</vt:lpstr>
      <vt:lpstr>Strategic Management Process</vt:lpstr>
      <vt:lpstr>What Is Strategic Management?</vt:lpstr>
      <vt:lpstr>Strategic Management Process</vt:lpstr>
      <vt:lpstr>PowerPoint Presentation</vt:lpstr>
      <vt:lpstr>Key Ideas – Strategy</vt:lpstr>
      <vt:lpstr>Key Ideas – Strategy</vt:lpstr>
      <vt:lpstr>Group Activity:   Select a any company and explain how that company achieves the competitive advantage over its competitors in the market? </vt:lpstr>
      <vt:lpstr>Types Of Strategy</vt:lpstr>
      <vt:lpstr>PowerPoint Presentation</vt:lpstr>
      <vt:lpstr>Key Ideas – Strategy</vt:lpstr>
      <vt:lpstr>Business Model Canvas</vt:lpstr>
      <vt:lpstr>Activity – 60 minutes</vt:lpstr>
      <vt:lpstr>Summary</vt:lpstr>
      <vt:lpstr>Next Time</vt:lpstr>
      <vt:lpstr>Reading</vt:lpstr>
      <vt:lpstr>Open Educational Resources</vt:lpstr>
      <vt:lpstr>References</vt:lpstr>
      <vt:lpstr>End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Strategic Management for SMEs BMSW6104</dc:title>
  <dc:creator>Bocij, Paul</dc:creator>
  <cp:lastModifiedBy>Liyanage</cp:lastModifiedBy>
  <cp:revision>95</cp:revision>
  <dcterms:created xsi:type="dcterms:W3CDTF">2020-08-14T09:54:27Z</dcterms:created>
  <dcterms:modified xsi:type="dcterms:W3CDTF">2024-01-18T08:20:54Z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NXPowerLiteLastOptimized">
    <vt:lpwstr>624544</vt:lpwstr>
  </property>
  <property fmtid="{D5CDD505-2E9C-101B-9397-08002B2CF9AE}" pid="3" name="NXPowerLiteSettings">
    <vt:lpwstr>C700052003A000</vt:lpwstr>
  </property>
  <property fmtid="{D5CDD505-2E9C-101B-9397-08002B2CF9AE}" pid="4" name="NXPowerLiteVersion">
    <vt:lpwstr>D8.0.11</vt:lpwstr>
  </property>
</Properties>
</file>