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C260524-CE3B-4B99-8EAC-934E20E0301C}"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473026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260524-CE3B-4B99-8EAC-934E20E0301C}"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251914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260524-CE3B-4B99-8EAC-934E20E0301C}"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3277238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C260524-CE3B-4B99-8EAC-934E20E0301C}"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414380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C260524-CE3B-4B99-8EAC-934E20E0301C}" type="datetimeFigureOut">
              <a:rPr lang="en-GB" smtClean="0"/>
              <a:t>14/02/2018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818994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C260524-CE3B-4B99-8EAC-934E20E0301C}" type="datetimeFigureOut">
              <a:rPr lang="en-GB" smtClean="0"/>
              <a:t>14/02/2018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1316076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260524-CE3B-4B99-8EAC-934E20E0301C}" type="datetimeFigureOut">
              <a:rPr lang="en-GB" smtClean="0"/>
              <a:t>14/02/2018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4044250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260524-CE3B-4B99-8EAC-934E20E0301C}"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3088483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260524-CE3B-4B99-8EAC-934E20E0301C}"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2018389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260524-CE3B-4B99-8EAC-934E20E0301C}"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2671500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260524-CE3B-4B99-8EAC-934E20E0301C}"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80E53-A8B0-4FD6-987F-837FB8BA28AA}" type="slidenum">
              <a:rPr lang="en-GB" smtClean="0"/>
              <a:t>‹#›</a:t>
            </a:fld>
            <a:endParaRPr lang="en-GB"/>
          </a:p>
        </p:txBody>
      </p:sp>
    </p:spTree>
    <p:extLst>
      <p:ext uri="{BB962C8B-B14F-4D97-AF65-F5344CB8AC3E}">
        <p14:creationId xmlns:p14="http://schemas.microsoft.com/office/powerpoint/2010/main" val="593627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260524-CE3B-4B99-8EAC-934E20E0301C}" type="datetimeFigureOut">
              <a:rPr lang="en-GB" smtClean="0"/>
              <a:t>14/02/2018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F80E53-A8B0-4FD6-987F-837FB8BA28AA}" type="slidenum">
              <a:rPr lang="en-GB" smtClean="0"/>
              <a:t>‹#›</a:t>
            </a:fld>
            <a:endParaRPr lang="en-GB"/>
          </a:p>
        </p:txBody>
      </p:sp>
    </p:spTree>
    <p:extLst>
      <p:ext uri="{BB962C8B-B14F-4D97-AF65-F5344CB8AC3E}">
        <p14:creationId xmlns:p14="http://schemas.microsoft.com/office/powerpoint/2010/main" val="25331148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ukessays.com/essays/marketing/the-relationship-between-transportation-and-logistics.php"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people.hofstra.edu/geotrans/eng/ch6en/conc6en/img/evolurbanform.gif" TargetMode="External"/><Relationship Id="rId2" Type="http://schemas.openxmlformats.org/officeDocument/2006/relationships/hyperlink" Target="http://www.people.hofstra.edu/geotrans/eng/ch6en/conc6en/img/15largestcities.gif"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link.springer.com/chapter/10.1007/11603412_5" TargetMode="External"/><Relationship Id="rId2" Type="http://schemas.openxmlformats.org/officeDocument/2006/relationships/hyperlink" Target="https://books.google.co.uk/books?hl=en&amp;lr=&amp;id=_wBSAQAAMAAJ&amp;oi=fnd&amp;pg=PA2&amp;dq=discuss+the+inter-relationships+between+Warehousing+%26+Distribution&amp;ots=DNVG-Q-g1b&amp;sig=G04PgbpOHDjOgBE2w8fiAY0hjzI#v=onepage&amp;q&amp;f=false"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researchgate.net/profile/David_Sundaram/publication/228784511_Sustainable_Enterprise_Modelling_and_Simulation_in_a_Warehousing_Context/links/09e4151074fd8130df000000.pdf"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people.hofstra.edu/geotrans/eng/ch5en/conc5en/ch5c4en.html" TargetMode="External"/><Relationship Id="rId2" Type="http://schemas.openxmlformats.org/officeDocument/2006/relationships/hyperlink" Target="https://www.bayt.com/en/specialties/q/317357/what-is-the-relationship-between-logistics-warehousing-and-distribution/"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www.scdigest.com/assets/Experts/Holste_09-12-16.php"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hbr.org/1990/07/the-strategic-benefits-of-logistics-alliances" TargetMode="External"/><Relationship Id="rId1" Type="http://schemas.openxmlformats.org/officeDocument/2006/relationships/slideLayout" Target="../slideLayouts/slideLayout7.xml"/><Relationship Id="rId4" Type="http://schemas.openxmlformats.org/officeDocument/2006/relationships/hyperlink" Target="http://www.ikea.com/ms/en_US/jobs/business_types/distribution_logistics/index.html"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www.netmba.com/strategy/value-chain/"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pubs.opengroup.org/architecture/archimate3-doc/chap11.html"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teconomiceuoradea.ro/anale/volume/2014/n1/003.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640960" cy="6309420"/>
          </a:xfrm>
          <a:prstGeom prst="rect">
            <a:avLst/>
          </a:prstGeom>
        </p:spPr>
        <p:txBody>
          <a:bodyPr wrap="square">
            <a:spAutoFit/>
          </a:bodyPr>
          <a:lstStyle/>
          <a:p>
            <a:pPr algn="just"/>
            <a:endParaRPr lang="en-GB" sz="1600" dirty="0" smtClean="0">
              <a:latin typeface="Arial" panose="020B0604020202020204" pitchFamily="34" charset="0"/>
              <a:cs typeface="Arial" panose="020B0604020202020204" pitchFamily="34" charset="0"/>
            </a:endParaRPr>
          </a:p>
          <a:p>
            <a:pPr algn="ctr"/>
            <a:r>
              <a:rPr lang="en-GB" sz="2000" b="1" dirty="0" smtClean="0">
                <a:latin typeface="Arial" panose="020B0604020202020204" pitchFamily="34" charset="0"/>
                <a:cs typeface="Arial" panose="020B0604020202020204" pitchFamily="34" charset="0"/>
              </a:rPr>
              <a:t>Definitions</a:t>
            </a:r>
            <a:endParaRPr lang="en-GB" sz="2000" b="1"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Logistics includes the wide set of activities involved in the transformation and circulation of goods, for example, the core distribution, the material supply of production and transport function, retail and wholesale and they also cover the provision of households with customer goods also with the related information flows. (Hesse and Rodrigue, 2004)</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The function responsible for all movement of materials through the supply chain is called Logistics.</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Logistic is the function responsible for moving materials through their supply chains.</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A supply chain is the series of activities and organizations that materials-both tangible and intangible-move through on their journey from initial suppliers to final customers..</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Inbound logistics- The movement of materials received from suppliers.</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Material management-The movements of materials and components within a firm.</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Physical Distribution-The movement of goods outwards from the end of the assembly line to the customers.</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hlinkClick r:id="rId2"/>
              </a:rPr>
              <a:t>https://www.ukessays.com/essays/marketing/the-relationship-between-transportation-and-logistics.php</a:t>
            </a:r>
            <a:r>
              <a:rPr lang="en-GB" sz="1600" dirty="0" smtClean="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78751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659011"/>
            <a:ext cx="8712968" cy="5539978"/>
          </a:xfrm>
          <a:prstGeom prst="rect">
            <a:avLst/>
          </a:prstGeom>
        </p:spPr>
        <p:txBody>
          <a:bodyPr wrap="square">
            <a:spAutoFit/>
          </a:bodyPr>
          <a:lstStyle/>
          <a:p>
            <a:pPr algn="ctr"/>
            <a:r>
              <a:rPr lang="en-GB" sz="2400" dirty="0" smtClean="0">
                <a:latin typeface="Arial" panose="020B0604020202020204" pitchFamily="34" charset="0"/>
                <a:cs typeface="Arial" panose="020B0604020202020204" pitchFamily="34" charset="0"/>
              </a:rPr>
              <a:t>1960s 1980s	</a:t>
            </a:r>
            <a:r>
              <a:rPr lang="en-GB" sz="2400" b="1" dirty="0" smtClean="0">
                <a:latin typeface="Arial" panose="020B0604020202020204" pitchFamily="34" charset="0"/>
                <a:cs typeface="Arial" panose="020B0604020202020204" pitchFamily="34" charset="0"/>
              </a:rPr>
              <a:t>Evolution</a:t>
            </a:r>
          </a:p>
          <a:p>
            <a:r>
              <a:rPr lang="en-GB" sz="1600" dirty="0" smtClean="0">
                <a:latin typeface="Arial" panose="020B0604020202020204" pitchFamily="34" charset="0"/>
                <a:cs typeface="Arial" panose="020B0604020202020204" pitchFamily="34" charset="0"/>
              </a:rPr>
              <a:t>Materials Management Demand Forecasting</a:t>
            </a:r>
          </a:p>
          <a:p>
            <a:r>
              <a:rPr lang="en-GB" sz="1600" dirty="0" smtClean="0">
                <a:latin typeface="Arial" panose="020B0604020202020204" pitchFamily="34" charset="0"/>
                <a:cs typeface="Arial" panose="020B0604020202020204" pitchFamily="34" charset="0"/>
              </a:rPr>
              <a:t>Purchasing</a:t>
            </a:r>
          </a:p>
          <a:p>
            <a:r>
              <a:rPr lang="en-GB" sz="1600" dirty="0" smtClean="0">
                <a:latin typeface="Arial" panose="020B0604020202020204" pitchFamily="34" charset="0"/>
                <a:cs typeface="Arial" panose="020B0604020202020204" pitchFamily="34" charset="0"/>
              </a:rPr>
              <a:t>Requirements Planning</a:t>
            </a:r>
          </a:p>
          <a:p>
            <a:r>
              <a:rPr lang="en-GB" sz="1600" dirty="0" smtClean="0">
                <a:latin typeface="Arial" panose="020B0604020202020204" pitchFamily="34" charset="0"/>
                <a:cs typeface="Arial" panose="020B0604020202020204" pitchFamily="34" charset="0"/>
              </a:rPr>
              <a:t>Production Planning</a:t>
            </a:r>
          </a:p>
          <a:p>
            <a:r>
              <a:rPr lang="en-GB" sz="1600" dirty="0" smtClean="0">
                <a:latin typeface="Arial" panose="020B0604020202020204" pitchFamily="34" charset="0"/>
                <a:cs typeface="Arial" panose="020B0604020202020204" pitchFamily="34" charset="0"/>
              </a:rPr>
              <a:t>Supply Chain Management Manufacturing Inventory</a:t>
            </a:r>
          </a:p>
          <a:p>
            <a:r>
              <a:rPr lang="en-GB" sz="1600" dirty="0" smtClean="0">
                <a:latin typeface="Arial" panose="020B0604020202020204" pitchFamily="34" charset="0"/>
                <a:cs typeface="Arial" panose="020B0604020202020204" pitchFamily="34" charset="0"/>
              </a:rPr>
              <a:t>Logistics/Warehousing</a:t>
            </a:r>
          </a:p>
          <a:p>
            <a:r>
              <a:rPr lang="en-GB" sz="1600" dirty="0" smtClean="0">
                <a:latin typeface="Arial" panose="020B0604020202020204" pitchFamily="34" charset="0"/>
                <a:cs typeface="Arial" panose="020B0604020202020204" pitchFamily="34" charset="0"/>
              </a:rPr>
              <a:t>Materials Handling</a:t>
            </a:r>
          </a:p>
          <a:p>
            <a:r>
              <a:rPr lang="en-GB" sz="1600" dirty="0" smtClean="0">
                <a:latin typeface="Arial" panose="020B0604020202020204" pitchFamily="34" charset="0"/>
                <a:cs typeface="Arial" panose="020B0604020202020204" pitchFamily="34" charset="0"/>
              </a:rPr>
              <a:t>Packaging</a:t>
            </a:r>
          </a:p>
          <a:p>
            <a:r>
              <a:rPr lang="en-GB" sz="1600" dirty="0" smtClean="0">
                <a:latin typeface="Arial" panose="020B0604020202020204" pitchFamily="34" charset="0"/>
                <a:cs typeface="Arial" panose="020B0604020202020204" pitchFamily="34" charset="0"/>
              </a:rPr>
              <a:t>Physical Distribution Inventory</a:t>
            </a:r>
          </a:p>
          <a:p>
            <a:r>
              <a:rPr lang="en-GB" sz="1600" dirty="0" smtClean="0">
                <a:latin typeface="Arial" panose="020B0604020202020204" pitchFamily="34" charset="0"/>
                <a:cs typeface="Arial" panose="020B0604020202020204" pitchFamily="34" charset="0"/>
              </a:rPr>
              <a:t>Distribution Planning</a:t>
            </a:r>
          </a:p>
          <a:p>
            <a:r>
              <a:rPr lang="en-GB" sz="1600" dirty="0" smtClean="0">
                <a:latin typeface="Arial" panose="020B0604020202020204" pitchFamily="34" charset="0"/>
                <a:cs typeface="Arial" panose="020B0604020202020204" pitchFamily="34" charset="0"/>
              </a:rPr>
              <a:t>Order Processing</a:t>
            </a:r>
          </a:p>
          <a:p>
            <a:r>
              <a:rPr lang="en-GB" sz="1600" dirty="0" smtClean="0">
                <a:latin typeface="Arial" panose="020B0604020202020204" pitchFamily="34" charset="0"/>
                <a:cs typeface="Arial" panose="020B0604020202020204" pitchFamily="34" charset="0"/>
              </a:rPr>
              <a:t>Transportation</a:t>
            </a:r>
          </a:p>
          <a:p>
            <a:r>
              <a:rPr lang="en-GB" sz="1600" dirty="0" smtClean="0">
                <a:latin typeface="Arial" panose="020B0604020202020204" pitchFamily="34" charset="0"/>
                <a:cs typeface="Arial" panose="020B0604020202020204" pitchFamily="34" charset="0"/>
              </a:rPr>
              <a:t>Customer Service</a:t>
            </a:r>
          </a:p>
          <a:p>
            <a:endParaRPr lang="en-GB" sz="1600" dirty="0">
              <a:latin typeface="Arial" panose="020B0604020202020204" pitchFamily="34" charset="0"/>
              <a:cs typeface="Arial" panose="020B0604020202020204" pitchFamily="34" charset="0"/>
            </a:endParaRPr>
          </a:p>
          <a:p>
            <a:endParaRPr lang="en-GB" sz="1600" dirty="0" smtClean="0">
              <a:latin typeface="Arial" panose="020B0604020202020204" pitchFamily="34" charset="0"/>
              <a:cs typeface="Arial" panose="020B0604020202020204" pitchFamily="34" charset="0"/>
            </a:endParaRPr>
          </a:p>
          <a:p>
            <a:pPr algn="ctr"/>
            <a:r>
              <a:rPr lang="en-GB" sz="2400" b="1" dirty="0" smtClean="0">
                <a:latin typeface="Arial" panose="020B0604020202020204" pitchFamily="34" charset="0"/>
                <a:cs typeface="Arial" panose="020B0604020202020204" pitchFamily="34" charset="0"/>
              </a:rPr>
              <a:t>1990s/2000s</a:t>
            </a:r>
          </a:p>
          <a:p>
            <a:r>
              <a:rPr lang="en-GB" sz="1600" dirty="0" smtClean="0">
                <a:latin typeface="Arial" panose="020B0604020202020204" pitchFamily="34" charset="0"/>
                <a:cs typeface="Arial" panose="020B0604020202020204" pitchFamily="34" charset="0"/>
              </a:rPr>
              <a:t>Strategic Planning</a:t>
            </a:r>
          </a:p>
          <a:p>
            <a:r>
              <a:rPr lang="en-GB" sz="1600" dirty="0" smtClean="0">
                <a:latin typeface="Arial" panose="020B0604020202020204" pitchFamily="34" charset="0"/>
                <a:cs typeface="Arial" panose="020B0604020202020204" pitchFamily="34" charset="0"/>
              </a:rPr>
              <a:t>Marketing</a:t>
            </a:r>
          </a:p>
          <a:p>
            <a:r>
              <a:rPr lang="en-GB" sz="1600" dirty="0" smtClean="0">
                <a:latin typeface="Arial" panose="020B0604020202020204" pitchFamily="34" charset="0"/>
                <a:cs typeface="Arial" panose="020B0604020202020204" pitchFamily="34" charset="0"/>
              </a:rPr>
              <a:t>Information Technology</a:t>
            </a:r>
          </a:p>
          <a:p>
            <a:endParaRPr lang="en-GB" dirty="0"/>
          </a:p>
        </p:txBody>
      </p:sp>
    </p:spTree>
    <p:extLst>
      <p:ext uri="{BB962C8B-B14F-4D97-AF65-F5344CB8AC3E}">
        <p14:creationId xmlns:p14="http://schemas.microsoft.com/office/powerpoint/2010/main" val="42404207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5"/>
            <a:ext cx="8784976" cy="6863417"/>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The Role of Transportation-</a:t>
            </a:r>
          </a:p>
          <a:p>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The movement of any product from one place to another is referred as Transportation. As a growing share of the global population lives in cities, one of the prevalent processes has been urbanization. Taking this into consideration, urban transportation becomes an essential to support the passengers and freight mobility requirement of huge urban agglomerations. The term Global Urbanization is a process of:-</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Transition from a rural to a more urban societies , It's a trend reflected in the growing size of cities </a:t>
            </a:r>
            <a:r>
              <a:rPr lang="en-GB" sz="1600" dirty="0" smtClean="0">
                <a:latin typeface="Arial" panose="020B0604020202020204" pitchFamily="34" charset="0"/>
                <a:cs typeface="Arial" panose="020B0604020202020204" pitchFamily="34" charset="0"/>
                <a:hlinkClick r:id="rId2"/>
              </a:rPr>
              <a:t>http://www.people.hofstra.edu/geotrans/eng/ch6en/conc6en/img/15largestcities.gif</a:t>
            </a:r>
            <a:r>
              <a:rPr lang="en-GB" sz="1600" dirty="0" smtClean="0">
                <a:latin typeface="Arial" panose="020B0604020202020204" pitchFamily="34" charset="0"/>
                <a:cs typeface="Arial" panose="020B0604020202020204" pitchFamily="34" charset="0"/>
              </a:rPr>
              <a:t> </a:t>
            </a:r>
          </a:p>
          <a:p>
            <a:pPr algn="just"/>
            <a:r>
              <a:rPr lang="en-GB" sz="1600" dirty="0" smtClean="0">
                <a:latin typeface="Arial" panose="020B0604020202020204" pitchFamily="34" charset="0"/>
                <a:cs typeface="Arial" panose="020B0604020202020204" pitchFamily="34" charset="0"/>
              </a:rPr>
              <a:t>(Rodrigue et al, .2009)</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Cities with more than 10 million inhabitants, 2007 (in millions)</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hlinkClick r:id="rId3"/>
              </a:rPr>
              <a:t>http://people.hofstra.edu/geotrans/eng/ch6en/conc6en/img/evolurbanform.gif</a:t>
            </a:r>
            <a:r>
              <a:rPr lang="en-GB" sz="1600" dirty="0" smtClean="0">
                <a:latin typeface="Arial" panose="020B0604020202020204" pitchFamily="34" charset="0"/>
                <a:cs typeface="Arial" panose="020B0604020202020204" pitchFamily="34" charset="0"/>
              </a:rPr>
              <a:t>                (Rodrigue et al., 2009)  </a:t>
            </a:r>
            <a:endParaRPr lang="en-GB" sz="1600" dirty="0">
              <a:latin typeface="Arial" panose="020B0604020202020204" pitchFamily="34" charset="0"/>
              <a:cs typeface="Arial" panose="020B0604020202020204" pitchFamily="34" charset="0"/>
            </a:endParaRPr>
          </a:p>
          <a:p>
            <a:pPr algn="ctr"/>
            <a:r>
              <a:rPr lang="en-GB" sz="1600" b="1" dirty="0" smtClean="0">
                <a:latin typeface="Arial" panose="020B0604020202020204" pitchFamily="34" charset="0"/>
                <a:cs typeface="Arial" panose="020B0604020202020204" pitchFamily="34" charset="0"/>
              </a:rPr>
              <a:t>LOGISTICS: TRANSPORT PRINCIPLES-</a:t>
            </a:r>
          </a:p>
          <a:p>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"Transportation can be seen not only as part of the logistics function within the supply chain but also, on another level, as a mechanism to deal with three dimensional movements in space and time. This latter perspective addresses the time and place utilities of getting goods to the right place at the right time in response to the customer requirements and values while keeping in mind competitive factors and the need for profits." (Mentzer, 2001)</a:t>
            </a:r>
          </a:p>
          <a:p>
            <a:pPr algn="just"/>
            <a:endParaRPr lang="en-GB" sz="1600" dirty="0" smtClean="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smtClean="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46395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1"/>
            <a:ext cx="7632848" cy="3908762"/>
          </a:xfrm>
          <a:prstGeom prst="rect">
            <a:avLst/>
          </a:prstGeom>
        </p:spPr>
        <p:txBody>
          <a:bodyPr wrap="square">
            <a:spAutoFit/>
          </a:bodyPr>
          <a:lstStyle/>
          <a:p>
            <a:pPr algn="ctr"/>
            <a:r>
              <a:rPr lang="en-GB" sz="2400" dirty="0" smtClean="0">
                <a:latin typeface="Arial" panose="020B0604020202020204" pitchFamily="34" charset="0"/>
                <a:cs typeface="Arial" panose="020B0604020202020204" pitchFamily="34" charset="0"/>
              </a:rPr>
              <a:t>TRANSPORTATION MODE-</a:t>
            </a: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SMALL PACKAGES</a:t>
            </a: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AIR CARGO</a:t>
            </a: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TRUCKLOAD</a:t>
            </a: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RAIL / ROAD/ TRAIN</a:t>
            </a: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PIPELINE</a:t>
            </a: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INTERMODEL (combination)</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95208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064896" cy="3416320"/>
          </a:xfrm>
          <a:prstGeom prst="rect">
            <a:avLst/>
          </a:prstGeom>
        </p:spPr>
        <p:txBody>
          <a:bodyPr wrap="square">
            <a:spAutoFit/>
          </a:bodyPr>
          <a:lstStyle/>
          <a:p>
            <a:r>
              <a:rPr lang="en-GB" dirty="0" smtClean="0">
                <a:hlinkClick r:id="rId2"/>
              </a:rPr>
              <a:t>https://books.google.co.uk/books?hl=en&amp;lr=&amp;id=_wBSAQAAMAAJ&amp;oi=fnd&amp;pg=PA2&amp;dq=discuss+the+inter-relationships+between+Warehousing+%26+Distribution&amp;ots=DNVG-Q-g1b&amp;sig=G04PgbpOHDjOgBE2w8fiAY0hjzI#v=onepage&amp;q&amp;f=false</a:t>
            </a:r>
            <a:r>
              <a:rPr lang="en-GB" dirty="0" smtClean="0"/>
              <a:t> </a:t>
            </a:r>
          </a:p>
          <a:p>
            <a:endParaRPr lang="en-GB" dirty="0"/>
          </a:p>
          <a:p>
            <a:r>
              <a:rPr lang="en-GB" dirty="0" smtClean="0">
                <a:hlinkClick r:id="rId3"/>
              </a:rPr>
              <a:t>https://link.springer.com/chapter/10.1007/11603412_5</a:t>
            </a:r>
            <a:r>
              <a:rPr lang="en-GB" dirty="0" smtClean="0"/>
              <a:t> </a:t>
            </a:r>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2091101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765"/>
            <a:ext cx="9144000" cy="5653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0" y="5877272"/>
            <a:ext cx="8964488" cy="923330"/>
          </a:xfrm>
          <a:prstGeom prst="rect">
            <a:avLst/>
          </a:prstGeom>
          <a:noFill/>
        </p:spPr>
        <p:txBody>
          <a:bodyPr wrap="square" rtlCol="0">
            <a:spAutoFit/>
          </a:bodyPr>
          <a:lstStyle/>
          <a:p>
            <a:r>
              <a:rPr lang="en-GB" dirty="0" smtClean="0">
                <a:hlinkClick r:id="rId3"/>
              </a:rPr>
              <a:t>https://www.researchgate.net/profile/David_Sundaram/publication/228784511_Sustainable_Enterprise_Modelling_and_Simulation_in_a_Warehousing_Context/links/09e4151074fd8130df000000.pdf</a:t>
            </a:r>
            <a:r>
              <a:rPr lang="en-GB" dirty="0" smtClean="0"/>
              <a:t> </a:t>
            </a:r>
            <a:endParaRPr lang="en-GB" dirty="0"/>
          </a:p>
        </p:txBody>
      </p:sp>
    </p:spTree>
    <p:extLst>
      <p:ext uri="{BB962C8B-B14F-4D97-AF65-F5344CB8AC3E}">
        <p14:creationId xmlns:p14="http://schemas.microsoft.com/office/powerpoint/2010/main" val="35838599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496944"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83484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568952" cy="6186309"/>
          </a:xfrm>
          <a:prstGeom prst="rect">
            <a:avLst/>
          </a:prstGeom>
        </p:spPr>
        <p:txBody>
          <a:bodyPr wrap="square">
            <a:spAutoFit/>
          </a:bodyPr>
          <a:lstStyle/>
          <a:p>
            <a:pPr algn="just"/>
            <a:r>
              <a:rPr lang="en-GB" dirty="0" smtClean="0"/>
              <a:t>Logistic is the process of planning, controlling and implementation of storage goods from the starting points and movement of the final product. </a:t>
            </a:r>
          </a:p>
          <a:p>
            <a:pPr algn="just"/>
            <a:endParaRPr lang="en-GB" dirty="0"/>
          </a:p>
          <a:p>
            <a:pPr algn="just"/>
            <a:r>
              <a:rPr lang="en-GB" dirty="0" smtClean="0"/>
              <a:t>Warehousing is a planned space for the handling and storage of goods and material. By storing the goods throughout the year and releasing them as and when they are needed, warehousing creates time utility.</a:t>
            </a:r>
          </a:p>
          <a:p>
            <a:pPr algn="just"/>
            <a:endParaRPr lang="en-GB" dirty="0" smtClean="0"/>
          </a:p>
          <a:p>
            <a:pPr algn="just"/>
            <a:r>
              <a:rPr lang="en-GB" dirty="0" smtClean="0"/>
              <a:t>Warehousing is holding inventory in a location. Logistics is the entire process of obtaining material from sources to putting it in the hands of users.</a:t>
            </a:r>
          </a:p>
          <a:p>
            <a:pPr algn="just"/>
            <a:endParaRPr lang="en-GB" dirty="0"/>
          </a:p>
          <a:p>
            <a:pPr algn="just"/>
            <a:r>
              <a:rPr lang="en-GB" dirty="0" smtClean="0"/>
              <a:t>Logistics includes transportation, information systems, warehousing and distribution, procurement, finance, performance metrics and so on</a:t>
            </a:r>
          </a:p>
          <a:p>
            <a:pPr algn="just"/>
            <a:endParaRPr lang="en-GB" dirty="0" smtClean="0"/>
          </a:p>
          <a:p>
            <a:pPr algn="just"/>
            <a:r>
              <a:rPr lang="en-GB" dirty="0" smtClean="0"/>
              <a:t>Distribution is a way of selling a company's product either directly or via distributors; "possible distribution channels are wholesalers or small retailers or retail chains or direct mailers or your own stores" </a:t>
            </a:r>
          </a:p>
          <a:p>
            <a:pPr algn="just"/>
            <a:endParaRPr lang="en-GB" dirty="0"/>
          </a:p>
          <a:p>
            <a:pPr algn="just"/>
            <a:r>
              <a:rPr lang="en-GB" dirty="0" smtClean="0"/>
              <a:t>Distribution affects the place or path through which consumers can buy and receive the product. A distribution channel may be an on-site store, a virtual store, a retailer, a wholesaler, an agent, a telemarketer, or direct mail.</a:t>
            </a:r>
          </a:p>
          <a:p>
            <a:endParaRPr lang="en-GB" dirty="0" smtClean="0"/>
          </a:p>
          <a:p>
            <a:r>
              <a:rPr lang="en-GB" dirty="0" smtClean="0"/>
              <a:t> </a:t>
            </a:r>
            <a:endParaRPr lang="en-GB" dirty="0"/>
          </a:p>
        </p:txBody>
      </p:sp>
    </p:spTree>
    <p:extLst>
      <p:ext uri="{BB962C8B-B14F-4D97-AF65-F5344CB8AC3E}">
        <p14:creationId xmlns:p14="http://schemas.microsoft.com/office/powerpoint/2010/main" val="39809829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1"/>
            <a:ext cx="8784976" cy="6740307"/>
          </a:xfrm>
          <a:prstGeom prst="rect">
            <a:avLst/>
          </a:prstGeom>
        </p:spPr>
        <p:txBody>
          <a:bodyPr wrap="square">
            <a:spAutoFit/>
          </a:bodyPr>
          <a:lstStyle/>
          <a:p>
            <a:r>
              <a:rPr lang="en-GB" dirty="0" smtClean="0"/>
              <a:t>The relationship between distribution, Warehousing and logistics is conceived as a breakeven point at which goods/services/ideas and persons can be conveyed from the place of production to the society/final consumers/customers; through many means of communication such as the use of mobile phones, the internet, and other communication pipelines.</a:t>
            </a:r>
          </a:p>
          <a:p>
            <a:endParaRPr lang="en-GB" dirty="0"/>
          </a:p>
          <a:p>
            <a:r>
              <a:rPr lang="en-GB" dirty="0" smtClean="0"/>
              <a:t>Many modes of transportation are used to move the items: trucks are used as a means of transporting products to a storage warehouse for safety, to avoid theft and exposure in certain climates.</a:t>
            </a:r>
          </a:p>
          <a:p>
            <a:endParaRPr lang="en-GB" dirty="0"/>
          </a:p>
          <a:p>
            <a:r>
              <a:rPr lang="en-GB" dirty="0" smtClean="0">
                <a:hlinkClick r:id="rId2"/>
              </a:rPr>
              <a:t>https://www.bayt.com/en/specialties/q/317357/what-is-the-relationship-between-logistics-warehousing-and-distribution/</a:t>
            </a:r>
            <a:r>
              <a:rPr lang="en-GB" dirty="0" smtClean="0"/>
              <a:t> </a:t>
            </a:r>
          </a:p>
          <a:p>
            <a:endParaRPr lang="en-GB" dirty="0"/>
          </a:p>
          <a:p>
            <a:endParaRPr lang="en-GB" dirty="0" smtClean="0"/>
          </a:p>
          <a:p>
            <a:r>
              <a:rPr lang="en-GB" dirty="0" smtClean="0">
                <a:hlinkClick r:id="rId3"/>
              </a:rPr>
              <a:t>https://people.hofstra.edu/geotrans/eng/ch5en/conc5en/ch5c4en.html</a:t>
            </a:r>
            <a:r>
              <a:rPr lang="en-GB" dirty="0" smtClean="0"/>
              <a:t> </a:t>
            </a:r>
            <a:endParaRPr lang="en-GB" dirty="0"/>
          </a:p>
          <a:p>
            <a:endParaRPr lang="en-GB" dirty="0" smtClean="0"/>
          </a:p>
          <a:p>
            <a:r>
              <a:rPr lang="en-GB" dirty="0" smtClean="0"/>
              <a:t>https://books.google.co.uk/books?id=sbjxauoU918C&amp;pg=PA66&amp;lpg=PA66&amp;dq=inter-relationships+warehouse+%26+distribution&amp;source=bl&amp;ots=JlTRQvC5o6&amp;sig=s-5t29pDkAJtaags59tHFB0o56A&amp;hl=en&amp;sa=X&amp;ved=0ahUKEwjxisXByKXZAhUpC8AKHaTQDMU4ChDoAQhJMAQ#v=onepage&amp;q=inter-relationships%20warehouse%20%26%20distribution&amp;f=false  </a:t>
            </a:r>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20008755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7504" y="1268760"/>
            <a:ext cx="8856984" cy="4524315"/>
          </a:xfrm>
          <a:prstGeom prst="rect">
            <a:avLst/>
          </a:prstGeom>
        </p:spPr>
        <p:txBody>
          <a:bodyPr wrap="square">
            <a:spAutoFit/>
          </a:bodyPr>
          <a:lstStyle/>
          <a:p>
            <a:endParaRPr lang="en-GB" dirty="0" smtClean="0"/>
          </a:p>
          <a:p>
            <a:r>
              <a:rPr lang="en-GB" dirty="0" smtClean="0"/>
              <a:t>Logistics News: Warehouse or Distribution Center: What Is It – Really?</a:t>
            </a:r>
          </a:p>
          <a:p>
            <a:r>
              <a:rPr lang="en-GB" dirty="0" smtClean="0"/>
              <a:t> </a:t>
            </a:r>
          </a:p>
          <a:p>
            <a:endParaRPr lang="en-GB" dirty="0" smtClean="0"/>
          </a:p>
          <a:p>
            <a:r>
              <a:rPr lang="en-GB" dirty="0" smtClean="0"/>
              <a:t>Is There Much Difference Between A Warehouse and A Distribution Center? Try Ordering Your Next Pair of Fuzzy Slippers from a Warehouse and You’ll Find Out</a:t>
            </a:r>
          </a:p>
          <a:p>
            <a:r>
              <a:rPr lang="en-GB" dirty="0" smtClean="0"/>
              <a:t> </a:t>
            </a:r>
          </a:p>
          <a:p>
            <a:r>
              <a:rPr lang="en-GB" dirty="0" smtClean="0"/>
              <a:t> </a:t>
            </a:r>
          </a:p>
          <a:p>
            <a:endParaRPr lang="en-GB" dirty="0" smtClean="0"/>
          </a:p>
          <a:p>
            <a:r>
              <a:rPr lang="en-GB" dirty="0" smtClean="0"/>
              <a:t>Have you ever noticed that the terms “Warehouse” and “Distribution Center” are often used interchangeably by many logistics professionals? Some will say - so what’s the big deal? Still others might think that the differences between the two are so obvious they're hardly worth mentioning. But they’d be wrong. I once heard an “expert” casually comment - "The term Distribution Center is virtually synonymous with Warehouse". Really??? – I don’t think so!</a:t>
            </a:r>
          </a:p>
          <a:p>
            <a:endParaRPr lang="en-GB" dirty="0" smtClean="0"/>
          </a:p>
          <a:p>
            <a:r>
              <a:rPr lang="en-GB" dirty="0" smtClean="0"/>
              <a:t> </a:t>
            </a:r>
            <a:endParaRPr lang="en-GB" dirty="0"/>
          </a:p>
        </p:txBody>
      </p:sp>
    </p:spTree>
    <p:extLst>
      <p:ext uri="{BB962C8B-B14F-4D97-AF65-F5344CB8AC3E}">
        <p14:creationId xmlns:p14="http://schemas.microsoft.com/office/powerpoint/2010/main" val="27641858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280920" cy="5078313"/>
          </a:xfrm>
          <a:prstGeom prst="rect">
            <a:avLst/>
          </a:prstGeom>
        </p:spPr>
        <p:txBody>
          <a:bodyPr wrap="square">
            <a:spAutoFit/>
          </a:bodyPr>
          <a:lstStyle/>
          <a:p>
            <a:endParaRPr lang="en-GB" dirty="0" smtClean="0"/>
          </a:p>
          <a:p>
            <a:r>
              <a:rPr lang="en-GB" dirty="0" smtClean="0"/>
              <a:t>What's The Difference?</a:t>
            </a:r>
          </a:p>
          <a:p>
            <a:r>
              <a:rPr lang="en-GB" dirty="0" smtClean="0"/>
              <a:t> </a:t>
            </a:r>
          </a:p>
          <a:p>
            <a:endParaRPr lang="en-GB" dirty="0" smtClean="0"/>
          </a:p>
          <a:p>
            <a:pPr algn="just"/>
            <a:r>
              <a:rPr lang="en-GB" dirty="0" smtClean="0"/>
              <a:t> Physically - not so much. They each have four walls, a roof and floors, dock space and truck doors. And, from the outside the structures might even look quite similar. But as the following definition (from a glossary of terms by K. B. Ackerman called “Words of Warehousing”) makes clear, what happens inside those four walls is really quite different. That glossary defines a distribution </a:t>
            </a:r>
            <a:r>
              <a:rPr lang="en-GB" dirty="0" err="1" smtClean="0"/>
              <a:t>center</a:t>
            </a:r>
            <a:r>
              <a:rPr lang="en-GB" dirty="0" smtClean="0"/>
              <a:t> as a "facility from which wholesale and retail orders are filled”, adding that "the term is used to describe a high-velocity operation as opposed to a static storage warehouse."</a:t>
            </a:r>
          </a:p>
          <a:p>
            <a:pPr algn="just"/>
            <a:endParaRPr lang="en-GB" dirty="0" smtClean="0"/>
          </a:p>
          <a:p>
            <a:pPr algn="just"/>
            <a:r>
              <a:rPr lang="en-GB" dirty="0" smtClean="0"/>
              <a:t> </a:t>
            </a:r>
          </a:p>
          <a:p>
            <a:pPr algn="just"/>
            <a:endParaRPr lang="en-GB" dirty="0" smtClean="0"/>
          </a:p>
          <a:p>
            <a:pPr algn="just"/>
            <a:r>
              <a:rPr lang="en-GB" dirty="0" smtClean="0"/>
              <a:t>While you could argue that DCs evolved from warehousing and share much of the same DNA, a look at the primary functions of a true distribution </a:t>
            </a:r>
            <a:r>
              <a:rPr lang="en-GB" dirty="0" err="1" smtClean="0"/>
              <a:t>center</a:t>
            </a:r>
            <a:r>
              <a:rPr lang="en-GB" dirty="0" smtClean="0"/>
              <a:t> should make the difference quite clear:</a:t>
            </a:r>
          </a:p>
          <a:p>
            <a:r>
              <a:rPr lang="en-GB" dirty="0" smtClean="0"/>
              <a:t> </a:t>
            </a:r>
            <a:endParaRPr lang="en-GB" dirty="0"/>
          </a:p>
        </p:txBody>
      </p:sp>
    </p:spTree>
    <p:extLst>
      <p:ext uri="{BB962C8B-B14F-4D97-AF65-F5344CB8AC3E}">
        <p14:creationId xmlns:p14="http://schemas.microsoft.com/office/powerpoint/2010/main" val="11829958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4"/>
            <a:ext cx="8784976" cy="6186309"/>
          </a:xfrm>
          <a:prstGeom prst="rect">
            <a:avLst/>
          </a:prstGeom>
        </p:spPr>
        <p:txBody>
          <a:bodyPr wrap="square">
            <a:spAutoFit/>
          </a:bodyPr>
          <a:lstStyle/>
          <a:p>
            <a:pPr algn="just"/>
            <a:r>
              <a:rPr lang="en-GB" dirty="0" smtClean="0"/>
              <a:t>(The following bullet points were taken from an article written by Clifford F. Lynch of C.F. Lynch &amp; Associates.)</a:t>
            </a:r>
          </a:p>
          <a:p>
            <a:pPr algn="just"/>
            <a:endParaRPr lang="en-GB" dirty="0" smtClean="0"/>
          </a:p>
          <a:p>
            <a:pPr algn="just"/>
            <a:r>
              <a:rPr lang="en-GB" dirty="0" smtClean="0"/>
              <a:t>•A distribution centre offers value-added services: Rather than simply offering static storage, DCs provide a myriad of services for clients, whether those customers are external or internal company departments and functions. A well-organized and managed distribution centre will provide such services as transportation, cross-docking, order-fulfilment, labelling and packaging along with whatever services are necessary to complete the order cycle, including order processing, order preparation, shipping, receiving, transportation, returned goods processing and performance measurement.</a:t>
            </a:r>
          </a:p>
          <a:p>
            <a:pPr algn="just"/>
            <a:endParaRPr lang="en-GB" dirty="0" smtClean="0"/>
          </a:p>
          <a:p>
            <a:pPr algn="just"/>
            <a:r>
              <a:rPr lang="en-GB" dirty="0" smtClean="0"/>
              <a:t>•A distribution centre is customer focused: While a warehouse is focused on the most efficient cost effective methods of storing products within its walls, a distribution centre's sole mission is to provide outstanding service to its customers.</a:t>
            </a:r>
          </a:p>
          <a:p>
            <a:pPr algn="just"/>
            <a:endParaRPr lang="en-GB" dirty="0" smtClean="0"/>
          </a:p>
          <a:p>
            <a:pPr algn="just"/>
            <a:r>
              <a:rPr lang="en-GB" dirty="0" smtClean="0"/>
              <a:t>•A distribution centre is technology-driven: The distribution centre of today must have in place state-of-the-art order processing, transportation management and warehouse management systems if it is to receive, scan bar codes, locate and store product efficiently, pick/pack and process orders, and plan loads.</a:t>
            </a:r>
          </a:p>
          <a:p>
            <a:pPr algn="just"/>
            <a:endParaRPr lang="en-GB" dirty="0"/>
          </a:p>
          <a:p>
            <a:r>
              <a:rPr lang="en-GB" dirty="0" smtClean="0">
                <a:hlinkClick r:id="rId2"/>
              </a:rPr>
              <a:t>http://www.scdigest.com/assets/Experts/Holste_09-12-16.php</a:t>
            </a:r>
            <a:r>
              <a:rPr lang="en-GB" dirty="0" smtClean="0"/>
              <a:t> </a:t>
            </a:r>
          </a:p>
          <a:p>
            <a:endParaRPr lang="en-GB" dirty="0"/>
          </a:p>
        </p:txBody>
      </p:sp>
    </p:spTree>
    <p:extLst>
      <p:ext uri="{BB962C8B-B14F-4D97-AF65-F5344CB8AC3E}">
        <p14:creationId xmlns:p14="http://schemas.microsoft.com/office/powerpoint/2010/main" val="19770293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97346"/>
            <a:ext cx="8496944" cy="4247317"/>
          </a:xfrm>
          <a:prstGeom prst="rect">
            <a:avLst/>
          </a:prstGeom>
        </p:spPr>
        <p:txBody>
          <a:bodyPr wrap="square">
            <a:spAutoFit/>
          </a:bodyPr>
          <a:lstStyle/>
          <a:p>
            <a:endParaRPr lang="en-GB" dirty="0" smtClean="0"/>
          </a:p>
          <a:p>
            <a:endParaRPr lang="en-GB" dirty="0"/>
          </a:p>
          <a:p>
            <a:endParaRPr lang="en-GB" dirty="0" smtClean="0"/>
          </a:p>
          <a:p>
            <a:pPr algn="just"/>
            <a:r>
              <a:rPr lang="en-GB" dirty="0" smtClean="0"/>
              <a:t>A distribution centre is relationship-centric: Whether its clients are outside companies or other intra-company units, a distribution centre must remain focused on its customers' requirements. A distribution centre is the principal link between suppliers and customers, and its management must be conversant not only with the customers' needs but also with the most efficient and cost-effective methods of meeting those needs. By contrast, a storage warehouse is so inwardly focused, in most cases, that there is very little understanding of what customer service really means.</a:t>
            </a:r>
          </a:p>
          <a:p>
            <a:pPr algn="just"/>
            <a:endParaRPr lang="en-GB" dirty="0" smtClean="0"/>
          </a:p>
          <a:p>
            <a:pPr algn="just"/>
            <a:r>
              <a:rPr lang="en-GB" dirty="0" smtClean="0"/>
              <a:t>Given all of the above, the distinction between Warehouse and Distribution Center is great. Today’s DCs have evolved into crucial hubs in supply chain networks. They're moving goods to market more effectively than ever before and taking on value-added functions that they can perform more efficiently than any other link in the supply chain.</a:t>
            </a:r>
            <a:endParaRPr lang="en-GB" dirty="0"/>
          </a:p>
        </p:txBody>
      </p:sp>
    </p:spTree>
    <p:extLst>
      <p:ext uri="{BB962C8B-B14F-4D97-AF65-F5344CB8AC3E}">
        <p14:creationId xmlns:p14="http://schemas.microsoft.com/office/powerpoint/2010/main" val="37036076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92696"/>
            <a:ext cx="8496944" cy="3693319"/>
          </a:xfrm>
          <a:prstGeom prst="rect">
            <a:avLst/>
          </a:prstGeom>
        </p:spPr>
        <p:txBody>
          <a:bodyPr wrap="square">
            <a:spAutoFit/>
          </a:bodyPr>
          <a:lstStyle/>
          <a:p>
            <a:pPr algn="just"/>
            <a:r>
              <a:rPr lang="en-GB" dirty="0" smtClean="0"/>
              <a:t>There's no doubt that the business world has migrated away from traditional warehouse-based stockpiling of inventory to a rapid flow-through distribution centre model. We now think of a warehouse as "inventory at zero velocity". Compare that with the high-velocity activity level, customer focus, and sophistication of today's distribution centre. Not that I have anything against warehousing, but which would you rather be identified with?</a:t>
            </a:r>
          </a:p>
          <a:p>
            <a:pPr algn="just"/>
            <a:endParaRPr lang="en-GB" dirty="0" smtClean="0"/>
          </a:p>
          <a:p>
            <a:pPr algn="just"/>
            <a:r>
              <a:rPr lang="en-GB" dirty="0" smtClean="0"/>
              <a:t> </a:t>
            </a:r>
          </a:p>
          <a:p>
            <a:pPr algn="just"/>
            <a:r>
              <a:rPr lang="en-GB" dirty="0" smtClean="0"/>
              <a:t>And, there's more change to come. But keeping up is not going to be easy. Cost pressures won't ease anytime soon. The complexity of the technology involved demands a better educated workforce and increasingly sophisticated support (see – Automated Case Picking 2009). And all too often, senior management still doesn't “get it” as too many CEOs see logistics operations as a mere cost centre - as if goods have much value if they don't get to the sales shelf on time.</a:t>
            </a:r>
            <a:endParaRPr lang="en-GB" dirty="0"/>
          </a:p>
        </p:txBody>
      </p:sp>
    </p:spTree>
    <p:extLst>
      <p:ext uri="{BB962C8B-B14F-4D97-AF65-F5344CB8AC3E}">
        <p14:creationId xmlns:p14="http://schemas.microsoft.com/office/powerpoint/2010/main" val="42852657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496944" cy="369332"/>
          </a:xfrm>
          <a:prstGeom prst="rect">
            <a:avLst/>
          </a:prstGeom>
        </p:spPr>
        <p:txBody>
          <a:bodyPr wrap="square">
            <a:spAutoFit/>
          </a:bodyPr>
          <a:lstStyle/>
          <a:p>
            <a:r>
              <a:rPr lang="en-GB" dirty="0" smtClean="0">
                <a:hlinkClick r:id="rId2"/>
              </a:rPr>
              <a:t>https://hbr.org/1990/07/the-strategic-benefits-of-logistics-alliances</a:t>
            </a:r>
            <a:r>
              <a:rPr lang="en-GB" dirty="0" smtClean="0"/>
              <a:t> </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908720"/>
            <a:ext cx="8640960"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95536" y="6093296"/>
            <a:ext cx="8496944" cy="369332"/>
          </a:xfrm>
          <a:prstGeom prst="rect">
            <a:avLst/>
          </a:prstGeom>
          <a:noFill/>
        </p:spPr>
        <p:txBody>
          <a:bodyPr wrap="square" rtlCol="0">
            <a:spAutoFit/>
          </a:bodyPr>
          <a:lstStyle/>
          <a:p>
            <a:r>
              <a:rPr lang="en-GB" dirty="0" smtClean="0">
                <a:hlinkClick r:id="rId4"/>
              </a:rPr>
              <a:t>http://www.ikea.com/ms/en_US/jobs/business_types/distribution_logistics/index.html</a:t>
            </a:r>
            <a:r>
              <a:rPr lang="en-GB" dirty="0" smtClean="0"/>
              <a:t> </a:t>
            </a:r>
            <a:endParaRPr lang="en-GB" dirty="0"/>
          </a:p>
        </p:txBody>
      </p:sp>
    </p:spTree>
    <p:extLst>
      <p:ext uri="{BB962C8B-B14F-4D97-AF65-F5344CB8AC3E}">
        <p14:creationId xmlns:p14="http://schemas.microsoft.com/office/powerpoint/2010/main" val="13909728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118" y="620688"/>
            <a:ext cx="8352928"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01379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24744"/>
            <a:ext cx="8712968"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5949280"/>
            <a:ext cx="8712968" cy="369332"/>
          </a:xfrm>
          <a:prstGeom prst="rect">
            <a:avLst/>
          </a:prstGeom>
          <a:noFill/>
        </p:spPr>
        <p:txBody>
          <a:bodyPr wrap="square" rtlCol="0">
            <a:spAutoFit/>
          </a:bodyPr>
          <a:lstStyle/>
          <a:p>
            <a:r>
              <a:rPr lang="en-GB" dirty="0" smtClean="0">
                <a:hlinkClick r:id="rId3"/>
              </a:rPr>
              <a:t>http://www.netmba.com/strategy/value-chain/</a:t>
            </a:r>
            <a:r>
              <a:rPr lang="en-GB" dirty="0" smtClean="0"/>
              <a:t> </a:t>
            </a:r>
            <a:endParaRPr lang="en-GB" dirty="0"/>
          </a:p>
        </p:txBody>
      </p:sp>
    </p:spTree>
    <p:extLst>
      <p:ext uri="{BB962C8B-B14F-4D97-AF65-F5344CB8AC3E}">
        <p14:creationId xmlns:p14="http://schemas.microsoft.com/office/powerpoint/2010/main" val="32222311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424936" cy="5230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44063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12968" cy="626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399327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1" y="476672"/>
            <a:ext cx="8856985" cy="4536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5589240"/>
            <a:ext cx="8784976" cy="369332"/>
          </a:xfrm>
          <a:prstGeom prst="rect">
            <a:avLst/>
          </a:prstGeom>
          <a:noFill/>
        </p:spPr>
        <p:txBody>
          <a:bodyPr wrap="square" rtlCol="0">
            <a:spAutoFit/>
          </a:bodyPr>
          <a:lstStyle/>
          <a:p>
            <a:r>
              <a:rPr lang="en-GB" dirty="0" smtClean="0">
                <a:hlinkClick r:id="rId3"/>
              </a:rPr>
              <a:t>http://pubs.opengroup.org/architecture/archimate3-doc/chap11.html</a:t>
            </a:r>
            <a:r>
              <a:rPr lang="en-GB" dirty="0" smtClean="0"/>
              <a:t> </a:t>
            </a:r>
            <a:endParaRPr lang="en-GB" dirty="0"/>
          </a:p>
        </p:txBody>
      </p:sp>
    </p:spTree>
    <p:extLst>
      <p:ext uri="{BB962C8B-B14F-4D97-AF65-F5344CB8AC3E}">
        <p14:creationId xmlns:p14="http://schemas.microsoft.com/office/powerpoint/2010/main" val="11337446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496944" cy="369332"/>
          </a:xfrm>
          <a:prstGeom prst="rect">
            <a:avLst/>
          </a:prstGeom>
        </p:spPr>
        <p:txBody>
          <a:bodyPr wrap="square">
            <a:spAutoFit/>
          </a:bodyPr>
          <a:lstStyle/>
          <a:p>
            <a:r>
              <a:rPr lang="en-GB" dirty="0" smtClean="0">
                <a:hlinkClick r:id="rId2"/>
              </a:rPr>
              <a:t>http://steconomiceuoradea.ro/anale/volume/2014/n1/003.pdf</a:t>
            </a:r>
            <a:r>
              <a:rPr lang="en-GB" dirty="0" smtClean="0"/>
              <a:t> </a:t>
            </a:r>
            <a:endParaRPr lang="en-GB" dirty="0"/>
          </a:p>
        </p:txBody>
      </p:sp>
    </p:spTree>
    <p:extLst>
      <p:ext uri="{BB962C8B-B14F-4D97-AF65-F5344CB8AC3E}">
        <p14:creationId xmlns:p14="http://schemas.microsoft.com/office/powerpoint/2010/main" val="26355832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TotalTime>
  <Words>1520</Words>
  <Application>Microsoft Office PowerPoint</Application>
  <PresentationFormat>On-screen Show (4:3)</PresentationFormat>
  <Paragraphs>143</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Windows</cp:lastModifiedBy>
  <cp:revision>20</cp:revision>
  <dcterms:created xsi:type="dcterms:W3CDTF">2018-02-14T13:17:31Z</dcterms:created>
  <dcterms:modified xsi:type="dcterms:W3CDTF">2018-02-14T14:47:20Z</dcterms:modified>
</cp:coreProperties>
</file>