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4"/>
  </p:notesMasterIdLst>
  <p:sldIdLst>
    <p:sldId id="256" r:id="rId2"/>
    <p:sldId id="257" r:id="rId3"/>
    <p:sldId id="365" r:id="rId4"/>
    <p:sldId id="260" r:id="rId5"/>
    <p:sldId id="336" r:id="rId6"/>
    <p:sldId id="337" r:id="rId7"/>
    <p:sldId id="338" r:id="rId8"/>
    <p:sldId id="339" r:id="rId9"/>
    <p:sldId id="340" r:id="rId10"/>
    <p:sldId id="357" r:id="rId11"/>
    <p:sldId id="341" r:id="rId12"/>
    <p:sldId id="342" r:id="rId13"/>
    <p:sldId id="343" r:id="rId14"/>
    <p:sldId id="345" r:id="rId15"/>
    <p:sldId id="344" r:id="rId16"/>
    <p:sldId id="364" r:id="rId17"/>
    <p:sldId id="363" r:id="rId18"/>
    <p:sldId id="362" r:id="rId19"/>
    <p:sldId id="361" r:id="rId20"/>
    <p:sldId id="360" r:id="rId21"/>
    <p:sldId id="359" r:id="rId22"/>
    <p:sldId id="358" r:id="rId23"/>
    <p:sldId id="322" r:id="rId24"/>
    <p:sldId id="321" r:id="rId25"/>
    <p:sldId id="323" r:id="rId26"/>
    <p:sldId id="390" r:id="rId27"/>
    <p:sldId id="387" r:id="rId28"/>
    <p:sldId id="379" r:id="rId29"/>
    <p:sldId id="378" r:id="rId30"/>
    <p:sldId id="366" r:id="rId31"/>
    <p:sldId id="367" r:id="rId32"/>
    <p:sldId id="368" r:id="rId33"/>
    <p:sldId id="369" r:id="rId34"/>
    <p:sldId id="370" r:id="rId35"/>
    <p:sldId id="371" r:id="rId36"/>
    <p:sldId id="372" r:id="rId37"/>
    <p:sldId id="373" r:id="rId38"/>
    <p:sldId id="374" r:id="rId39"/>
    <p:sldId id="375" r:id="rId40"/>
    <p:sldId id="376" r:id="rId41"/>
    <p:sldId id="377" r:id="rId42"/>
    <p:sldId id="380" r:id="rId43"/>
    <p:sldId id="381" r:id="rId44"/>
    <p:sldId id="382" r:id="rId45"/>
    <p:sldId id="383" r:id="rId46"/>
    <p:sldId id="384" r:id="rId47"/>
    <p:sldId id="388" r:id="rId48"/>
    <p:sldId id="389" r:id="rId49"/>
    <p:sldId id="391" r:id="rId50"/>
    <p:sldId id="392" r:id="rId51"/>
    <p:sldId id="298" r:id="rId52"/>
    <p:sldId id="299" r:id="rId53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257"/>
            <p14:sldId id="365"/>
            <p14:sldId id="260"/>
            <p14:sldId id="336"/>
            <p14:sldId id="337"/>
            <p14:sldId id="338"/>
            <p14:sldId id="339"/>
            <p14:sldId id="340"/>
            <p14:sldId id="357"/>
            <p14:sldId id="341"/>
            <p14:sldId id="342"/>
            <p14:sldId id="343"/>
            <p14:sldId id="345"/>
            <p14:sldId id="344"/>
            <p14:sldId id="364"/>
            <p14:sldId id="363"/>
            <p14:sldId id="362"/>
            <p14:sldId id="361"/>
            <p14:sldId id="360"/>
            <p14:sldId id="359"/>
            <p14:sldId id="358"/>
            <p14:sldId id="322"/>
            <p14:sldId id="321"/>
            <p14:sldId id="323"/>
            <p14:sldId id="390"/>
            <p14:sldId id="387"/>
            <p14:sldId id="379"/>
            <p14:sldId id="378"/>
            <p14:sldId id="366"/>
            <p14:sldId id="367"/>
            <p14:sldId id="368"/>
            <p14:sldId id="369"/>
            <p14:sldId id="370"/>
            <p14:sldId id="371"/>
            <p14:sldId id="372"/>
            <p14:sldId id="373"/>
            <p14:sldId id="374"/>
            <p14:sldId id="375"/>
            <p14:sldId id="376"/>
            <p14:sldId id="377"/>
            <p14:sldId id="380"/>
            <p14:sldId id="381"/>
            <p14:sldId id="382"/>
            <p14:sldId id="383"/>
            <p14:sldId id="384"/>
            <p14:sldId id="388"/>
            <p14:sldId id="389"/>
          </p14:sldIdLst>
        </p14:section>
        <p14:section name="Untitled Section" id="{FBA9ED2F-54F1-4A74-B6C4-CF000303B1BB}">
          <p14:sldIdLst>
            <p14:sldId id="391"/>
            <p14:sldId id="392"/>
            <p14:sldId id="298"/>
            <p14:sldId id="29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E864D9-4958-408A-B75F-30C8ADA697C1}" v="79" dt="2024-02-09T20:37:44.160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83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iteme Botu" userId="9d4c5795901b0203" providerId="LiveId" clId="{64E864D9-4958-408A-B75F-30C8ADA697C1}"/>
    <pc:docChg chg="custSel delSld modSld modSection">
      <pc:chgData name="Ebiteme Botu" userId="9d4c5795901b0203" providerId="LiveId" clId="{64E864D9-4958-408A-B75F-30C8ADA697C1}" dt="2024-06-19T22:05:24.043" v="82" actId="47"/>
      <pc:docMkLst>
        <pc:docMk/>
      </pc:docMkLst>
      <pc:sldChg chg="modSp">
        <pc:chgData name="Ebiteme Botu" userId="9d4c5795901b0203" providerId="LiveId" clId="{64E864D9-4958-408A-B75F-30C8ADA697C1}" dt="2024-01-30T14:44:45.726" v="0" actId="6549"/>
        <pc:sldMkLst>
          <pc:docMk/>
          <pc:sldMk cId="0" sldId="256"/>
        </pc:sldMkLst>
        <pc:spChg chg="mod">
          <ac:chgData name="Ebiteme Botu" userId="9d4c5795901b0203" providerId="LiveId" clId="{64E864D9-4958-408A-B75F-30C8ADA697C1}" dt="2024-01-30T14:44:45.726" v="0" actId="6549"/>
          <ac:spMkLst>
            <pc:docMk/>
            <pc:sldMk cId="0" sldId="256"/>
            <ac:spMk id="112" creationId="{00000000-0000-0000-0000-000000000000}"/>
          </ac:spMkLst>
        </pc:spChg>
      </pc:sldChg>
      <pc:sldChg chg="del">
        <pc:chgData name="Ebiteme Botu" userId="9d4c5795901b0203" providerId="LiveId" clId="{64E864D9-4958-408A-B75F-30C8ADA697C1}" dt="2024-06-19T22:05:15.603" v="81" actId="47"/>
        <pc:sldMkLst>
          <pc:docMk/>
          <pc:sldMk cId="2946292393" sldId="385"/>
        </pc:sldMkLst>
      </pc:sldChg>
      <pc:sldChg chg="del">
        <pc:chgData name="Ebiteme Botu" userId="9d4c5795901b0203" providerId="LiveId" clId="{64E864D9-4958-408A-B75F-30C8ADA697C1}" dt="2024-06-19T22:05:24.043" v="82" actId="47"/>
        <pc:sldMkLst>
          <pc:docMk/>
          <pc:sldMk cId="67475351" sldId="386"/>
        </pc:sldMkLst>
      </pc:sldChg>
      <pc:sldChg chg="modSp mod modAnim">
        <pc:chgData name="Ebiteme Botu" userId="9d4c5795901b0203" providerId="LiveId" clId="{64E864D9-4958-408A-B75F-30C8ADA697C1}" dt="2024-02-09T20:37:44.160" v="80" actId="313"/>
        <pc:sldMkLst>
          <pc:docMk/>
          <pc:sldMk cId="1626612080" sldId="391"/>
        </pc:sldMkLst>
        <pc:spChg chg="mod">
          <ac:chgData name="Ebiteme Botu" userId="9d4c5795901b0203" providerId="LiveId" clId="{64E864D9-4958-408A-B75F-30C8ADA697C1}" dt="2024-02-09T20:37:44.160" v="80" actId="313"/>
          <ac:spMkLst>
            <pc:docMk/>
            <pc:sldMk cId="1626612080" sldId="391"/>
            <ac:spMk id="27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commons.biola.edu/open-textbooks/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1058516" y="2565080"/>
            <a:ext cx="7772401" cy="345436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r>
              <a:rPr lang="en-GB" dirty="0"/>
              <a:t>LCLM 5004</a:t>
            </a:r>
            <a:br>
              <a:rPr dirty="0"/>
            </a:br>
            <a:r>
              <a:rPr dirty="0">
                <a:solidFill>
                  <a:srgbClr val="000000"/>
                </a:solidFill>
              </a:rPr>
              <a:t> </a:t>
            </a:r>
            <a:r>
              <a:rPr lang="en-GB" dirty="0"/>
              <a:t>Managing Business Information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dirty="0"/>
          </a:p>
          <a:p>
            <a:pPr defTabSz="562355">
              <a:defRPr sz="262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Week 2</a:t>
            </a:r>
            <a:r>
              <a:rPr lang="en-GB" sz="3100" b="1" dirty="0"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Information Systems and Technologies</a:t>
            </a:r>
            <a:br>
              <a:rPr lang="en-GB" sz="3100" dirty="0"/>
            </a:br>
            <a:br>
              <a:rPr lang="en-GB" sz="3100"/>
            </a:br>
            <a:br>
              <a:rPr sz="3034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3" y="965771"/>
            <a:ext cx="8235017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349321" y="1880172"/>
            <a:ext cx="8421464" cy="364162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algn="just"/>
            <a:r>
              <a:rPr lang="en-GB" sz="3200" dirty="0"/>
              <a:t>Introduction to the module – LCLM 5004</a:t>
            </a:r>
          </a:p>
          <a:p>
            <a:pPr algn="just"/>
            <a:r>
              <a:rPr lang="en-GB" sz="3200" dirty="0"/>
              <a:t>Introduction to business information management.</a:t>
            </a:r>
          </a:p>
          <a:p>
            <a:pPr algn="just"/>
            <a:r>
              <a:rPr lang="en-GB" sz="3200" dirty="0"/>
              <a:t>The role of information management in business.</a:t>
            </a:r>
          </a:p>
          <a:p>
            <a:pPr algn="just"/>
            <a:r>
              <a:rPr lang="en-GB" sz="3200" dirty="0"/>
              <a:t>The historical development of information technology in business.</a:t>
            </a:r>
            <a:endParaRPr sz="3200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1456454" y="250298"/>
            <a:ext cx="6172201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L</a:t>
            </a:r>
            <a:r>
              <a:rPr lang="en-GB" dirty="0" err="1"/>
              <a:t>ast</a:t>
            </a:r>
            <a:r>
              <a:rPr lang="en-GB" dirty="0"/>
              <a:t> Week (i.e., W</a:t>
            </a:r>
            <a:r>
              <a:rPr dirty="0"/>
              <a:t>eek 1</a:t>
            </a:r>
            <a:r>
              <a:rPr lang="en-GB" dirty="0"/>
              <a:t>)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1300158"/>
            <a:ext cx="8172159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200" dirty="0"/>
              <a:t>We examined ……………</a:t>
            </a:r>
            <a:endParaRPr sz="3200"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246579" y="1379469"/>
            <a:ext cx="8722760" cy="4281591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Information Systems and Technologies.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Overview of Information Systems (IS) and their components.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Introduction to Enterprise Resource Planning (ERP) systems.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Integration of information technologies for efficient business operations.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Discussion on the assessment.</a:t>
            </a:r>
            <a:endParaRPr lang="en-GB" sz="2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1456454" y="250299"/>
            <a:ext cx="6172201" cy="584776"/>
          </a:xfrm>
          <a:prstGeom prst="rect">
            <a:avLst/>
          </a:prstGeom>
        </p:spPr>
        <p:txBody>
          <a:bodyPr>
            <a:normAutofit fontScale="90000"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This Week (i.e., W</a:t>
            </a:r>
            <a:r>
              <a:rPr dirty="0"/>
              <a:t>eek </a:t>
            </a:r>
            <a:r>
              <a:rPr lang="en-GB" dirty="0"/>
              <a:t>2)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210620" y="794694"/>
            <a:ext cx="8722759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200" dirty="0"/>
              <a:t>We will examine ……………</a:t>
            </a:r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3740442994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4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1029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850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431514" y="1592493"/>
            <a:ext cx="8465905" cy="32316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marL="257175" indent="-257175" defTabSz="685800">
              <a:buSzPct val="100000"/>
              <a:buFont typeface="Arial"/>
              <a:buChar char="•"/>
              <a:defRPr sz="2400"/>
            </a:pPr>
            <a:endParaRPr lang="en-GB" sz="3600" dirty="0"/>
          </a:p>
          <a:p>
            <a:pPr marL="257175" indent="-257175" defTabSz="685800">
              <a:buSzPct val="100000"/>
              <a:buFont typeface="Arial"/>
              <a:buChar char="•"/>
              <a:defRPr sz="2400"/>
            </a:pPr>
            <a:r>
              <a:rPr lang="en-GB" sz="3600" dirty="0"/>
              <a:t>Information systems/management helps in the stability, growth and in guaranteeing the future of business entity.</a:t>
            </a:r>
          </a:p>
          <a:p>
            <a:pPr marL="257175" indent="-257175" defTabSz="685800">
              <a:buSzPct val="100000"/>
              <a:buFont typeface="Arial"/>
              <a:buChar char="•"/>
              <a:defRPr sz="2400"/>
            </a:pP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5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133564" y="977879"/>
            <a:ext cx="8763855" cy="45243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marL="257175" indent="-257175" algn="just" defTabSz="685800">
              <a:buSzPct val="100000"/>
              <a:buFont typeface="Arial"/>
              <a:buChar char="•"/>
              <a:defRPr sz="2400"/>
            </a:pPr>
            <a:r>
              <a:rPr lang="en-GB" sz="3200" b="0" i="0" u="none" strike="noStrike" baseline="0" dirty="0">
                <a:solidFill>
                  <a:srgbClr val="000000"/>
                </a:solidFill>
              </a:rPr>
              <a:t>Information systems surround you almost every day. </a:t>
            </a:r>
          </a:p>
          <a:p>
            <a:pPr marL="257175" indent="-257175" algn="just" defTabSz="685800">
              <a:buSzPct val="100000"/>
              <a:buFont typeface="Arial"/>
              <a:buChar char="•"/>
              <a:defRPr sz="2400"/>
            </a:pPr>
            <a:r>
              <a:rPr lang="en-GB" sz="3200" b="0" i="0" u="none" strike="noStrike" baseline="0" dirty="0">
                <a:solidFill>
                  <a:srgbClr val="000000"/>
                </a:solidFill>
              </a:rPr>
              <a:t>Wi-fi networks on your university campus, database search services in the learning resource </a:t>
            </a:r>
            <a:r>
              <a:rPr lang="en-GB" sz="3200" b="0" i="0" u="none" strike="noStrike" baseline="0" dirty="0" err="1">
                <a:solidFill>
                  <a:srgbClr val="000000"/>
                </a:solidFill>
              </a:rPr>
              <a:t>center</a:t>
            </a:r>
            <a:r>
              <a:rPr lang="en-GB" sz="3200" b="0" i="0" u="none" strike="noStrike" baseline="0" dirty="0">
                <a:solidFill>
                  <a:srgbClr val="000000"/>
                </a:solidFill>
              </a:rPr>
              <a:t>, and printers in computer labs are good examples. </a:t>
            </a:r>
          </a:p>
          <a:p>
            <a:pPr marL="257175" indent="-257175" algn="just" defTabSz="685800">
              <a:buSzPct val="100000"/>
              <a:buFont typeface="Arial"/>
              <a:buChar char="•"/>
              <a:defRPr sz="2400"/>
            </a:pPr>
            <a:r>
              <a:rPr lang="en-GB" sz="3200" b="0" i="0" u="none" strike="noStrike" baseline="0" dirty="0">
                <a:solidFill>
                  <a:srgbClr val="000000"/>
                </a:solidFill>
              </a:rPr>
              <a:t>Every time you go shopping you are interacting with an information system that manages inventory and sales.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7360447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6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318498" y="977879"/>
            <a:ext cx="8681664" cy="4955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marL="257175" indent="-257175" algn="just" defTabSz="685800">
              <a:buSzPct val="100000"/>
              <a:buFont typeface="Arial"/>
              <a:buChar char="•"/>
              <a:defRPr sz="2400"/>
            </a:pPr>
            <a:r>
              <a:rPr lang="en-GB" sz="3600" b="0" i="0" u="none" strike="noStrike" baseline="0" dirty="0">
                <a:solidFill>
                  <a:srgbClr val="000000"/>
                </a:solidFill>
              </a:rPr>
              <a:t>Even driving to school or work results in an interaction with the transportation information system, impacting traffic lights, cameras, etc.</a:t>
            </a:r>
          </a:p>
          <a:p>
            <a:pPr marL="257175" indent="-257175" algn="just" defTabSz="685800">
              <a:buSzPct val="100000"/>
              <a:buFont typeface="Arial"/>
              <a:buChar char="•"/>
              <a:defRPr sz="2400"/>
            </a:pPr>
            <a:endParaRPr lang="en-GB" sz="3600" b="0" i="0" u="none" strike="noStrike" baseline="0" dirty="0">
              <a:solidFill>
                <a:srgbClr val="000000"/>
              </a:solidFill>
            </a:endParaRPr>
          </a:p>
          <a:p>
            <a:pPr marL="257175" indent="-257175" algn="just" defTabSz="685800">
              <a:buSzPct val="100000"/>
              <a:buFont typeface="Arial"/>
              <a:buChar char="•"/>
              <a:defRPr sz="2400"/>
            </a:pPr>
            <a:r>
              <a:rPr lang="en-GB" sz="3600" b="0" i="0" u="none" strike="noStrike" baseline="0" dirty="0">
                <a:solidFill>
                  <a:srgbClr val="000000"/>
                </a:solidFill>
              </a:rPr>
              <a:t> Vending machines connect and communicate using the Internet of Things (IoT). </a:t>
            </a:r>
          </a:p>
          <a:p>
            <a:pPr marL="257175" indent="-257175" defTabSz="685800">
              <a:buSzPct val="100000"/>
              <a:buFont typeface="Arial"/>
              <a:buChar char="•"/>
              <a:defRPr sz="2400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0930579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7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318498" y="977879"/>
            <a:ext cx="8578921" cy="40318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marL="257175" indent="-257175" algn="just" defTabSz="685800">
              <a:buSzPct val="100000"/>
              <a:buFont typeface="Arial"/>
              <a:buChar char="•"/>
              <a:defRPr sz="2400"/>
            </a:pPr>
            <a:r>
              <a:rPr lang="en-GB" sz="3200" b="0" i="0" u="none" strike="noStrike" baseline="0" dirty="0">
                <a:solidFill>
                  <a:srgbClr val="000000"/>
                </a:solidFill>
              </a:rPr>
              <a:t>Your car’s computer system does more than just control the engine – acceleration, shifting, and braking data is always recorded. </a:t>
            </a:r>
          </a:p>
          <a:p>
            <a:pPr marL="257175" indent="-257175" algn="just" defTabSz="685800">
              <a:buSzPct val="100000"/>
              <a:buFont typeface="Arial"/>
              <a:buChar char="•"/>
              <a:defRPr sz="2400"/>
            </a:pPr>
            <a:endParaRPr lang="en-GB" sz="3200" dirty="0"/>
          </a:p>
          <a:p>
            <a:pPr marL="257175" indent="-257175" algn="just" defTabSz="685800">
              <a:buSzPct val="100000"/>
              <a:buFont typeface="Arial"/>
              <a:buChar char="•"/>
              <a:defRPr sz="2400"/>
            </a:pPr>
            <a:r>
              <a:rPr lang="en-GB" sz="3200" b="0" i="0" u="none" strike="noStrike" baseline="0" dirty="0">
                <a:solidFill>
                  <a:srgbClr val="000000"/>
                </a:solidFill>
              </a:rPr>
              <a:t>And, of course, everyone’s smartphone is constantly connecting to available networks via Wi-fi, recording your location and other data.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978068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8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318498" y="977879"/>
            <a:ext cx="8578921" cy="37240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algn="l"/>
            <a:r>
              <a:rPr lang="en-GB" sz="3600" b="0" i="0" u="none" strike="noStrike" baseline="0" dirty="0">
                <a:solidFill>
                  <a:srgbClr val="000000"/>
                </a:solidFill>
              </a:rPr>
              <a:t>According to Laudon, and Laudon (2012),</a:t>
            </a:r>
          </a:p>
          <a:p>
            <a:pPr algn="just"/>
            <a:endParaRPr lang="en-GB" sz="3600" b="0" i="1" u="none" strike="noStrike" baseline="0" dirty="0">
              <a:solidFill>
                <a:srgbClr val="000000"/>
              </a:solidFill>
            </a:endParaRPr>
          </a:p>
          <a:p>
            <a:pPr algn="just"/>
            <a:r>
              <a:rPr lang="en-GB" sz="3600" b="0" i="1" u="none" strike="noStrike" baseline="0" dirty="0">
                <a:solidFill>
                  <a:srgbClr val="000000"/>
                </a:solidFill>
              </a:rPr>
              <a:t>“</a:t>
            </a:r>
            <a:r>
              <a:rPr lang="en-GB" sz="3200" b="0" i="1" u="none" strike="noStrike" baseline="0" dirty="0">
                <a:solidFill>
                  <a:srgbClr val="000000"/>
                </a:solidFill>
              </a:rPr>
              <a:t>Information systems are interrelated components working together to collect, process, store, and disseminate information to support decision making, coordination, control, analysis, and visualization in an organization.” </a:t>
            </a: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7681363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9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318498" y="977879"/>
            <a:ext cx="8578921" cy="56323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l"/>
            <a:r>
              <a:rPr lang="en-GB" sz="4400" dirty="0"/>
              <a:t>Information systems can be viewed from :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altLang="en-US" sz="4000" dirty="0"/>
              <a:t>Input-process-output perspective.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altLang="en-US" sz="4000" dirty="0"/>
              <a:t>People-organization-technology perspective.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altLang="en-US" sz="4000" dirty="0"/>
              <a:t>Business perspective on information systems.</a:t>
            </a:r>
          </a:p>
          <a:p>
            <a:pPr algn="l"/>
            <a:endParaRPr lang="en-GB" sz="3600" dirty="0"/>
          </a:p>
          <a:p>
            <a:pPr algn="l"/>
            <a:endParaRPr lang="en-GB" sz="3600" b="0" i="0" u="none" strike="noStrike" baseline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0539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10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318498" y="977879"/>
            <a:ext cx="8578921" cy="50783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altLang="en-US" sz="3600" b="1" dirty="0">
                <a:solidFill>
                  <a:srgbClr val="FF0000"/>
                </a:solidFill>
              </a:rPr>
              <a:t>Input-process-output perspective</a:t>
            </a:r>
          </a:p>
          <a:p>
            <a:pPr eaLnBrk="1" hangingPunct="1">
              <a:spcBef>
                <a:spcPct val="25000"/>
              </a:spcBef>
            </a:pPr>
            <a:r>
              <a:rPr lang="en-US" altLang="en-US" sz="2800" b="1" dirty="0"/>
              <a:t>Views information system (IS) as </a:t>
            </a:r>
            <a:r>
              <a:rPr lang="en-US" altLang="en-US" sz="2800" dirty="0"/>
              <a:t>three (3) activities that produce information organizations need.</a:t>
            </a:r>
          </a:p>
          <a:p>
            <a:pPr eaLnBrk="1" hangingPunct="1">
              <a:spcBef>
                <a:spcPct val="25000"/>
              </a:spcBef>
            </a:pPr>
            <a:r>
              <a:rPr lang="en-US" altLang="en-US" sz="2800" b="1" dirty="0"/>
              <a:t>Input</a:t>
            </a:r>
            <a:r>
              <a:rPr lang="en-US" altLang="en-US" sz="2800" dirty="0"/>
              <a:t>: Captures raw data from organization or external environment.</a:t>
            </a:r>
          </a:p>
          <a:p>
            <a:pPr eaLnBrk="1" hangingPunct="1">
              <a:spcBef>
                <a:spcPct val="25000"/>
              </a:spcBef>
            </a:pPr>
            <a:r>
              <a:rPr lang="en-US" altLang="en-US" sz="2800" b="1" dirty="0"/>
              <a:t>Processing</a:t>
            </a:r>
            <a:r>
              <a:rPr lang="en-US" altLang="en-US" sz="2800" dirty="0"/>
              <a:t>: Converts raw data into meaningful forms.</a:t>
            </a:r>
          </a:p>
          <a:p>
            <a:pPr eaLnBrk="1" hangingPunct="1">
              <a:spcBef>
                <a:spcPct val="25000"/>
              </a:spcBef>
            </a:pPr>
            <a:r>
              <a:rPr lang="en-US" altLang="en-US" sz="2800" b="1" dirty="0"/>
              <a:t>Output</a:t>
            </a:r>
            <a:r>
              <a:rPr lang="en-US" altLang="en-US" sz="2800" dirty="0"/>
              <a:t>: Transfers processed information to people or activities that use it.</a:t>
            </a:r>
          </a:p>
          <a:p>
            <a:pPr algn="l"/>
            <a:endParaRPr lang="en-GB" sz="2800" dirty="0"/>
          </a:p>
          <a:p>
            <a:pPr algn="l"/>
            <a:endParaRPr lang="en-GB" sz="3600" b="0" i="0" u="none" strike="noStrike" baseline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02002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11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318498" y="977879"/>
            <a:ext cx="8578921" cy="34163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US" altLang="en-US" sz="3600" dirty="0"/>
              <a:t>Input-process-output perspective takes the form of</a:t>
            </a:r>
            <a:r>
              <a:rPr lang="en-GB" sz="3600" dirty="0"/>
              <a:t>:</a:t>
            </a:r>
          </a:p>
          <a:p>
            <a:endParaRPr lang="en-GB" sz="3600" dirty="0"/>
          </a:p>
          <a:p>
            <a:endParaRPr lang="en-GB" sz="3600" dirty="0"/>
          </a:p>
          <a:p>
            <a:endParaRPr lang="en-GB" sz="3600" dirty="0"/>
          </a:p>
          <a:p>
            <a:pPr algn="l"/>
            <a:endParaRPr lang="en-GB" sz="3600" b="0" i="0" u="none" strike="noStrike" baseline="0" dirty="0">
              <a:solidFill>
                <a:srgbClr val="000000"/>
              </a:solidFill>
            </a:endParaRPr>
          </a:p>
        </p:txBody>
      </p:sp>
      <p:graphicFrame>
        <p:nvGraphicFramePr>
          <p:cNvPr id="3" name="Object 8">
            <a:extLst>
              <a:ext uri="{FF2B5EF4-FFF2-40B4-BE49-F238E27FC236}">
                <a16:creationId xmlns:a16="http://schemas.microsoft.com/office/drawing/2014/main" id="{A23325F9-5297-85BF-0403-3D2C6F66C85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40831097"/>
              </p:ext>
            </p:extLst>
          </p:nvPr>
        </p:nvGraphicFramePr>
        <p:xfrm>
          <a:off x="976045" y="2172822"/>
          <a:ext cx="7253555" cy="34163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9142857" imgH="6501587" progId="Photoshop.Image.7">
                  <p:embed/>
                </p:oleObj>
              </mc:Choice>
              <mc:Fallback>
                <p:oleObj name="Image" r:id="rId2" imgW="9142857" imgH="6501587" progId="Photoshop.Image.7">
                  <p:embed/>
                  <p:pic>
                    <p:nvPicPr>
                      <p:cNvPr id="3" name="Object 8">
                        <a:extLst>
                          <a:ext uri="{FF2B5EF4-FFF2-40B4-BE49-F238E27FC236}">
                            <a16:creationId xmlns:a16="http://schemas.microsoft.com/office/drawing/2014/main" id="{A23325F9-5297-85BF-0403-3D2C6F66C85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6045" y="2172822"/>
                        <a:ext cx="7253555" cy="341631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2306082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12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318498" y="977879"/>
            <a:ext cx="8578921" cy="11387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US" altLang="en-US" sz="3600" b="1" dirty="0"/>
              <a:t>Example of Input-process-output</a:t>
            </a:r>
            <a:r>
              <a:rPr lang="en-GB" sz="3600" b="1" dirty="0"/>
              <a:t>:</a:t>
            </a:r>
          </a:p>
          <a:p>
            <a:r>
              <a:rPr lang="en-US" altLang="en-US" sz="3200" b="1" dirty="0">
                <a:solidFill>
                  <a:srgbClr val="FF0000"/>
                </a:solidFill>
              </a:rPr>
              <a:t>Choice Hotels Reservation System</a:t>
            </a:r>
            <a:endParaRPr lang="en-GB" sz="3200" b="0" i="0" u="none" strike="noStrike" baseline="0" dirty="0">
              <a:solidFill>
                <a:srgbClr val="FF0000"/>
              </a:solidFill>
            </a:endParaRPr>
          </a:p>
        </p:txBody>
      </p:sp>
      <p:graphicFrame>
        <p:nvGraphicFramePr>
          <p:cNvPr id="2" name="Object 3">
            <a:extLst>
              <a:ext uri="{FF2B5EF4-FFF2-40B4-BE49-F238E27FC236}">
                <a16:creationId xmlns:a16="http://schemas.microsoft.com/office/drawing/2014/main" id="{9713EC0C-5FCA-4DCE-4FE2-DA104A95AD3D}"/>
              </a:ext>
            </a:extLst>
          </p:cNvPr>
          <p:cNvGraphicFramePr>
            <a:graphicFrameLocks noGrp="1" noChangeAspect="1"/>
          </p:cNvGraphicFramePr>
          <p:nvPr>
            <p:ph type="body" idx="1"/>
            <p:extLst>
              <p:ext uri="{D42A27DB-BD31-4B8C-83A1-F6EECF244321}">
                <p14:modId xmlns:p14="http://schemas.microsoft.com/office/powerpoint/2010/main" val="146442274"/>
              </p:ext>
            </p:extLst>
          </p:nvPr>
        </p:nvGraphicFramePr>
        <p:xfrm>
          <a:off x="760288" y="2116652"/>
          <a:ext cx="7613150" cy="33286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7666667" imgH="7314286" progId="MSPhotoEd.3">
                  <p:embed/>
                </p:oleObj>
              </mc:Choice>
              <mc:Fallback>
                <p:oleObj name="Photo Editor Photo" r:id="rId2" imgW="7666667" imgH="7314286" progId="MSPhotoEd.3">
                  <p:embed/>
                  <p:pic>
                    <p:nvPicPr>
                      <p:cNvPr id="2" name="Object 3">
                        <a:extLst>
                          <a:ext uri="{FF2B5EF4-FFF2-40B4-BE49-F238E27FC236}">
                            <a16:creationId xmlns:a16="http://schemas.microsoft.com/office/drawing/2014/main" id="{9713EC0C-5FCA-4DCE-4FE2-DA104A95AD3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0288" y="2116652"/>
                        <a:ext cx="7613150" cy="332865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7292492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13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318498" y="977879"/>
            <a:ext cx="8578921" cy="28623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US" altLang="en-US" sz="3600" b="1" dirty="0"/>
              <a:t>People-organization-technology perspective reflects:</a:t>
            </a:r>
          </a:p>
          <a:p>
            <a:endParaRPr lang="en-US" altLang="en-US" sz="3600" b="1" dirty="0"/>
          </a:p>
          <a:p>
            <a:endParaRPr lang="en-US" altLang="en-US" sz="3600" b="1" dirty="0"/>
          </a:p>
          <a:p>
            <a:pPr algn="l"/>
            <a:endParaRPr lang="en-GB" sz="3600" b="0" i="0" u="none" strike="noStrike" baseline="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48003B6-66B0-8484-368E-8BE57F2F97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9897" y="2188395"/>
            <a:ext cx="5589141" cy="3462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44723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14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318498" y="977879"/>
            <a:ext cx="8578921" cy="56692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US" altLang="en-US" sz="3200" b="1" dirty="0">
                <a:solidFill>
                  <a:srgbClr val="FF0000"/>
                </a:solidFill>
              </a:rPr>
              <a:t>A typical people-organization-technology involves:</a:t>
            </a:r>
            <a:endParaRPr lang="en-GB" sz="3200" b="1" dirty="0">
              <a:solidFill>
                <a:srgbClr val="FF0000"/>
              </a:solidFill>
            </a:endParaRPr>
          </a:p>
          <a:p>
            <a:pPr>
              <a:spcAft>
                <a:spcPct val="50000"/>
              </a:spcAft>
              <a:buFont typeface="Monotype Sorts" pitchFamily="2" charset="2"/>
              <a:buChar char="y"/>
            </a:pPr>
            <a:r>
              <a:rPr lang="en-US" altLang="en-US" sz="2400" dirty="0"/>
              <a:t>Technology – the means by which data is transformed and organized for business use:</a:t>
            </a:r>
          </a:p>
          <a:p>
            <a:pPr lvl="1">
              <a:lnSpc>
                <a:spcPct val="40000"/>
              </a:lnSpc>
              <a:spcAft>
                <a:spcPct val="50000"/>
              </a:spcAft>
            </a:pPr>
            <a:r>
              <a:rPr lang="en-US" altLang="en-US" sz="2400" dirty="0"/>
              <a:t>Hardware</a:t>
            </a:r>
          </a:p>
          <a:p>
            <a:pPr lvl="1">
              <a:lnSpc>
                <a:spcPct val="40000"/>
              </a:lnSpc>
              <a:spcAft>
                <a:spcPct val="50000"/>
              </a:spcAft>
            </a:pPr>
            <a:r>
              <a:rPr lang="en-US" altLang="en-US" sz="2400" dirty="0"/>
              <a:t>Software</a:t>
            </a:r>
          </a:p>
          <a:p>
            <a:pPr lvl="1">
              <a:lnSpc>
                <a:spcPct val="40000"/>
              </a:lnSpc>
              <a:spcAft>
                <a:spcPct val="50000"/>
              </a:spcAft>
            </a:pPr>
            <a:r>
              <a:rPr lang="en-US" altLang="en-US" sz="2400" dirty="0"/>
              <a:t>Database</a:t>
            </a:r>
          </a:p>
          <a:p>
            <a:pPr lvl="1">
              <a:lnSpc>
                <a:spcPct val="40000"/>
              </a:lnSpc>
              <a:spcAft>
                <a:spcPct val="50000"/>
              </a:spcAft>
            </a:pPr>
            <a:r>
              <a:rPr lang="en-US" altLang="en-US" sz="2400" dirty="0"/>
              <a:t>Telecommunication</a:t>
            </a:r>
          </a:p>
          <a:p>
            <a:pPr>
              <a:buFont typeface="Monotype Sorts" pitchFamily="2" charset="2"/>
              <a:buChar char="y"/>
            </a:pPr>
            <a:r>
              <a:rPr lang="en-US" altLang="en-US" sz="2400" dirty="0"/>
              <a:t>People – the users of IS</a:t>
            </a:r>
          </a:p>
          <a:p>
            <a:pPr>
              <a:buFont typeface="Monotype Sorts" pitchFamily="2" charset="2"/>
              <a:buChar char="y"/>
            </a:pPr>
            <a:r>
              <a:rPr lang="en-US" altLang="en-US" sz="2400" dirty="0"/>
              <a:t>Organization/Business -  a collection of functional units working together to achieve a common goal</a:t>
            </a:r>
          </a:p>
          <a:p>
            <a:endParaRPr lang="en-GB" sz="3600" dirty="0"/>
          </a:p>
          <a:p>
            <a:pPr algn="l"/>
            <a:endParaRPr lang="en-GB" sz="3600" b="0" i="0" u="none" strike="noStrike" baseline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3282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15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102742" y="893852"/>
            <a:ext cx="8917968" cy="44350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eaLnBrk="1" hangingPunct="1">
              <a:spcBef>
                <a:spcPct val="15000"/>
              </a:spcBef>
            </a:pPr>
            <a:r>
              <a:rPr lang="en-US" altLang="en-US" sz="3200" b="1" dirty="0"/>
              <a:t>Technology</a:t>
            </a:r>
          </a:p>
          <a:p>
            <a:pPr algn="just" eaLnBrk="1" hangingPunct="1"/>
            <a:r>
              <a:rPr lang="en-US" altLang="en-US" sz="2800" dirty="0"/>
              <a:t>Information technology is at the heart of information systems.  </a:t>
            </a:r>
          </a:p>
          <a:p>
            <a:pPr algn="just" eaLnBrk="1" hangingPunct="1"/>
            <a:endParaRPr lang="en-US" altLang="en-US" sz="2800" dirty="0"/>
          </a:p>
          <a:p>
            <a:pPr algn="just" eaLnBrk="1" hangingPunct="1"/>
            <a:r>
              <a:rPr lang="en-US" altLang="en-US" sz="2800" dirty="0"/>
              <a:t>While organization and management are important too, it’s the technology that enables the systems and the organizations and managers who use the technology in a timely manner to meet customer demands.  </a:t>
            </a:r>
          </a:p>
          <a:p>
            <a:pPr eaLnBrk="1" hangingPunct="1"/>
            <a:endParaRPr lang="en-US" altLang="en-US" sz="2200" dirty="0"/>
          </a:p>
          <a:p>
            <a:pPr lvl="2" indent="0" eaLnBrk="1" hangingPunct="1">
              <a:spcBef>
                <a:spcPct val="15000"/>
              </a:spcBef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4117975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16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102742" y="893852"/>
            <a:ext cx="8917968" cy="489364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eaLnBrk="1" hangingPunct="1">
              <a:spcBef>
                <a:spcPct val="15000"/>
              </a:spcBef>
            </a:pPr>
            <a:r>
              <a:rPr lang="en-US" altLang="en-US" sz="3200" b="1" dirty="0"/>
              <a:t>Technology </a:t>
            </a:r>
            <a:r>
              <a:rPr lang="en-US" altLang="en-US" sz="3200" dirty="0"/>
              <a:t>can take distinctive forms…</a:t>
            </a:r>
            <a:endParaRPr lang="en-US" altLang="en-US" sz="2200" dirty="0"/>
          </a:p>
          <a:p>
            <a:pPr algn="just" eaLnBrk="1" hangingPunct="1"/>
            <a:endParaRPr lang="en-US" altLang="en-US" sz="2800" dirty="0"/>
          </a:p>
          <a:p>
            <a:pPr algn="just" eaLnBrk="1" hangingPunct="1"/>
            <a:r>
              <a:rPr lang="en-US" altLang="en-US" sz="2800" dirty="0"/>
              <a:t>For instance, the distinction between the Internet and intranets &amp; extranets has to do with their scope. </a:t>
            </a:r>
          </a:p>
          <a:p>
            <a:pPr algn="just" eaLnBrk="1" hangingPunct="1"/>
            <a:endParaRPr lang="en-US" altLang="en-US" sz="2800" dirty="0"/>
          </a:p>
          <a:p>
            <a:pPr algn="just" eaLnBrk="1" hangingPunct="1"/>
            <a:r>
              <a:rPr lang="en-US" altLang="en-US" sz="2800" dirty="0"/>
              <a:t>Intranets are private networks used by corporations and extranets are similar except that they are directed at external users (like customers and suppliers). </a:t>
            </a:r>
          </a:p>
          <a:p>
            <a:pPr algn="just" eaLnBrk="1" hangingPunct="1"/>
            <a:endParaRPr lang="en-US" altLang="en-US" sz="2800" dirty="0"/>
          </a:p>
          <a:p>
            <a:pPr algn="just" eaLnBrk="1" hangingPunct="1"/>
            <a:r>
              <a:rPr lang="en-US" altLang="en-US" sz="2800" dirty="0"/>
              <a:t>In contrast, the Internet connects millions of different networks across the globe. </a:t>
            </a: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9472649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17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102742" y="893852"/>
            <a:ext cx="8917968" cy="45458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eaLnBrk="1" hangingPunct="1">
              <a:spcBef>
                <a:spcPct val="15000"/>
              </a:spcBef>
            </a:pPr>
            <a:r>
              <a:rPr lang="en-US" altLang="en-US" sz="3200" b="1" dirty="0"/>
              <a:t>Organizational dimension of information systems</a:t>
            </a:r>
          </a:p>
          <a:p>
            <a:pPr lvl="1" eaLnBrk="1" hangingPunct="1">
              <a:spcBef>
                <a:spcPct val="15000"/>
              </a:spcBef>
            </a:pPr>
            <a:r>
              <a:rPr lang="en-US" altLang="en-US" sz="2800" dirty="0"/>
              <a:t>Hierarchy of authority, responsibility</a:t>
            </a:r>
          </a:p>
          <a:p>
            <a:pPr marL="457200" lvl="2" indent="-457200" eaLnBrk="1" hangingPunct="1">
              <a:spcBef>
                <a:spcPct val="15000"/>
              </a:spcBef>
              <a:buFont typeface="Wingdings" panose="05000000000000000000" pitchFamily="2" charset="2"/>
              <a:buChar char="ü"/>
            </a:pPr>
            <a:r>
              <a:rPr lang="en-US" altLang="en-US" sz="2800" dirty="0"/>
              <a:t>Senior management</a:t>
            </a:r>
          </a:p>
          <a:p>
            <a:pPr marL="457200" lvl="2" indent="-457200" eaLnBrk="1" hangingPunct="1">
              <a:spcBef>
                <a:spcPct val="15000"/>
              </a:spcBef>
              <a:buFont typeface="Wingdings" panose="05000000000000000000" pitchFamily="2" charset="2"/>
              <a:buChar char="ü"/>
            </a:pPr>
            <a:r>
              <a:rPr lang="en-US" altLang="en-US" sz="2800" dirty="0"/>
              <a:t>Middle management</a:t>
            </a:r>
          </a:p>
          <a:p>
            <a:pPr marL="457200" lvl="2" indent="-457200" eaLnBrk="1" hangingPunct="1">
              <a:spcBef>
                <a:spcPct val="15000"/>
              </a:spcBef>
              <a:buFont typeface="Wingdings" panose="05000000000000000000" pitchFamily="2" charset="2"/>
              <a:buChar char="ü"/>
            </a:pPr>
            <a:r>
              <a:rPr lang="en-US" altLang="en-US" sz="2800" dirty="0"/>
              <a:t>Operational management</a:t>
            </a:r>
          </a:p>
          <a:p>
            <a:pPr marL="457200" lvl="2" indent="-457200" eaLnBrk="1" hangingPunct="1">
              <a:spcBef>
                <a:spcPct val="15000"/>
              </a:spcBef>
              <a:buFont typeface="Wingdings" panose="05000000000000000000" pitchFamily="2" charset="2"/>
              <a:buChar char="ü"/>
            </a:pPr>
            <a:r>
              <a:rPr lang="en-US" altLang="en-US" sz="2800" dirty="0"/>
              <a:t>Knowledge workers</a:t>
            </a:r>
          </a:p>
          <a:p>
            <a:pPr marL="457200" lvl="2" indent="-457200" eaLnBrk="1" hangingPunct="1">
              <a:spcBef>
                <a:spcPct val="15000"/>
              </a:spcBef>
              <a:buFont typeface="Wingdings" panose="05000000000000000000" pitchFamily="2" charset="2"/>
              <a:buChar char="ü"/>
            </a:pPr>
            <a:r>
              <a:rPr lang="en-US" altLang="en-US" sz="2800" dirty="0"/>
              <a:t>Data workers</a:t>
            </a:r>
          </a:p>
          <a:p>
            <a:pPr marL="457200" lvl="2" indent="-457200" eaLnBrk="1" hangingPunct="1">
              <a:spcBef>
                <a:spcPct val="15000"/>
              </a:spcBef>
              <a:buFont typeface="Wingdings" panose="05000000000000000000" pitchFamily="2" charset="2"/>
              <a:buChar char="ü"/>
            </a:pPr>
            <a:r>
              <a:rPr lang="en-US" altLang="en-US" sz="2800" dirty="0"/>
              <a:t>Production or service workers</a:t>
            </a: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3556973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18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102742" y="893852"/>
            <a:ext cx="8917968" cy="41765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eaLnBrk="1" hangingPunct="1">
              <a:spcBef>
                <a:spcPct val="15000"/>
              </a:spcBef>
            </a:pPr>
            <a:r>
              <a:rPr lang="en-US" altLang="en-US" sz="2800" b="1" dirty="0"/>
              <a:t>Organizational dimension of information systems (cont.)</a:t>
            </a:r>
          </a:p>
          <a:p>
            <a:pPr lvl="1" eaLnBrk="1" hangingPunct="1">
              <a:spcBef>
                <a:spcPct val="15000"/>
              </a:spcBef>
            </a:pPr>
            <a:r>
              <a:rPr lang="en-US" altLang="en-US" sz="2400" dirty="0"/>
              <a:t>Separation of business functions</a:t>
            </a:r>
          </a:p>
          <a:p>
            <a:pPr lvl="2" eaLnBrk="1" hangingPunct="1">
              <a:spcBef>
                <a:spcPct val="15000"/>
              </a:spcBef>
            </a:pPr>
            <a:r>
              <a:rPr lang="en-US" altLang="en-US" sz="2000" dirty="0"/>
              <a:t>- Sales and marketing</a:t>
            </a:r>
          </a:p>
          <a:p>
            <a:pPr lvl="2" eaLnBrk="1" hangingPunct="1">
              <a:spcBef>
                <a:spcPct val="15000"/>
              </a:spcBef>
            </a:pPr>
            <a:r>
              <a:rPr lang="en-US" altLang="en-US" sz="2000" dirty="0"/>
              <a:t>- Human resources</a:t>
            </a:r>
          </a:p>
          <a:p>
            <a:pPr lvl="2" eaLnBrk="1" hangingPunct="1">
              <a:spcBef>
                <a:spcPct val="15000"/>
              </a:spcBef>
            </a:pPr>
            <a:r>
              <a:rPr lang="en-US" altLang="en-US" sz="2000" dirty="0"/>
              <a:t>- Finance and accounting</a:t>
            </a:r>
          </a:p>
          <a:p>
            <a:pPr lvl="2" eaLnBrk="1" hangingPunct="1">
              <a:spcBef>
                <a:spcPct val="15000"/>
              </a:spcBef>
            </a:pPr>
            <a:r>
              <a:rPr lang="en-US" altLang="en-US" sz="2000" dirty="0"/>
              <a:t>- Manufacturing and production</a:t>
            </a:r>
          </a:p>
          <a:p>
            <a:pPr lvl="1" eaLnBrk="1" hangingPunct="1">
              <a:spcBef>
                <a:spcPct val="15000"/>
              </a:spcBef>
            </a:pPr>
            <a:r>
              <a:rPr lang="en-US" altLang="en-US" sz="2400" dirty="0"/>
              <a:t>Unique business processes</a:t>
            </a:r>
          </a:p>
          <a:p>
            <a:pPr lvl="1" eaLnBrk="1" hangingPunct="1">
              <a:spcBef>
                <a:spcPct val="15000"/>
              </a:spcBef>
            </a:pPr>
            <a:r>
              <a:rPr lang="en-US" altLang="en-US" sz="2400" dirty="0"/>
              <a:t>Unique business culture</a:t>
            </a:r>
          </a:p>
          <a:p>
            <a:pPr lvl="1" eaLnBrk="1" hangingPunct="1">
              <a:spcBef>
                <a:spcPct val="15000"/>
              </a:spcBef>
            </a:pPr>
            <a:r>
              <a:rPr lang="en-US" altLang="en-US" sz="2400" dirty="0"/>
              <a:t>Organizational politics</a:t>
            </a: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72591307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19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102742" y="893852"/>
            <a:ext cx="8917968" cy="47951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algn="ctr" hangingPunct="1">
              <a:defRPr/>
            </a:pPr>
            <a:r>
              <a:rPr lang="en-US" altLang="en-US" sz="2400" b="1" dirty="0"/>
              <a:t>Organizational dimension of information systems (cont.)</a:t>
            </a:r>
          </a:p>
          <a:p>
            <a:pPr algn="ctr" eaLnBrk="1" hangingPunct="1">
              <a:defRPr/>
            </a:pPr>
            <a:r>
              <a:rPr lang="en-US" sz="2400" b="1" dirty="0">
                <a:solidFill>
                  <a:srgbClr val="9F0F1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Levels in a Firm</a:t>
            </a:r>
          </a:p>
          <a:p>
            <a:pPr lvl="1" eaLnBrk="1" hangingPunct="1">
              <a:spcBef>
                <a:spcPct val="15000"/>
              </a:spcBef>
            </a:pPr>
            <a:endParaRPr lang="en-US" altLang="en-US" sz="2800" b="1" dirty="0"/>
          </a:p>
          <a:p>
            <a:pPr lvl="1" eaLnBrk="1" hangingPunct="1">
              <a:spcBef>
                <a:spcPct val="15000"/>
              </a:spcBef>
            </a:pPr>
            <a:endParaRPr lang="en-US" altLang="en-US" sz="2800" b="1" dirty="0"/>
          </a:p>
          <a:p>
            <a:pPr lvl="1" eaLnBrk="1" hangingPunct="1">
              <a:spcBef>
                <a:spcPct val="15000"/>
              </a:spcBef>
            </a:pPr>
            <a:endParaRPr lang="en-US" altLang="en-US" sz="2800" b="1" dirty="0"/>
          </a:p>
          <a:p>
            <a:pPr lvl="1" eaLnBrk="1" hangingPunct="1">
              <a:spcBef>
                <a:spcPct val="15000"/>
              </a:spcBef>
            </a:pPr>
            <a:endParaRPr lang="en-US" altLang="en-US" sz="2800" b="1" dirty="0"/>
          </a:p>
          <a:p>
            <a:pPr lvl="1" eaLnBrk="1" hangingPunct="1">
              <a:spcBef>
                <a:spcPct val="15000"/>
              </a:spcBef>
            </a:pPr>
            <a:endParaRPr lang="en-US" altLang="en-US" sz="2800" b="1" dirty="0"/>
          </a:p>
          <a:p>
            <a:pPr lvl="1" eaLnBrk="1" hangingPunct="1">
              <a:spcBef>
                <a:spcPct val="15000"/>
              </a:spcBef>
            </a:pPr>
            <a:endParaRPr lang="en-US" altLang="en-US" sz="2800" b="1" dirty="0"/>
          </a:p>
          <a:p>
            <a:pPr lvl="1" eaLnBrk="1" hangingPunct="1">
              <a:spcBef>
                <a:spcPct val="15000"/>
              </a:spcBef>
            </a:pPr>
            <a:endParaRPr lang="en-US" altLang="en-US" sz="2800" b="1" dirty="0"/>
          </a:p>
          <a:p>
            <a:pPr lvl="1" eaLnBrk="1" hangingPunct="1">
              <a:spcBef>
                <a:spcPct val="15000"/>
              </a:spcBef>
            </a:pPr>
            <a:endParaRPr lang="en-US" altLang="en-US" sz="2800" b="1" dirty="0"/>
          </a:p>
        </p:txBody>
      </p:sp>
      <p:sp>
        <p:nvSpPr>
          <p:cNvPr id="2" name="Text Box 4">
            <a:extLst>
              <a:ext uri="{FF2B5EF4-FFF2-40B4-BE49-F238E27FC236}">
                <a16:creationId xmlns:a16="http://schemas.microsoft.com/office/drawing/2014/main" id="{75EC03CC-09C0-5BBB-48E6-26AF368EF4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90445" y="5139180"/>
            <a:ext cx="5348555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900" b="1" dirty="0"/>
              <a:t>Business organizations are hierarchies consisting of three principal levels: senior management, middle management, and operational management. Information systems serve each of these levels. Scientists and knowledge workers often work with middle management.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4DB687-F560-5BC8-0B1A-3AA3C0477D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9592" y="1718820"/>
            <a:ext cx="5024061" cy="3420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1017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20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102742" y="893852"/>
            <a:ext cx="8917968" cy="36379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3200" b="1" dirty="0"/>
              <a:t>Business perspective on information systems: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3200" dirty="0"/>
              <a:t>Information system as an instrument for creating </a:t>
            </a:r>
            <a:r>
              <a:rPr lang="en-US" altLang="en-US" sz="3200" b="1" dirty="0">
                <a:solidFill>
                  <a:srgbClr val="FF0000"/>
                </a:solidFill>
              </a:rPr>
              <a:t>value</a:t>
            </a:r>
            <a:r>
              <a:rPr lang="en-US" altLang="en-US" sz="3200" dirty="0">
                <a:solidFill>
                  <a:srgbClr val="FF0000"/>
                </a:solidFill>
              </a:rPr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3200" dirty="0"/>
              <a:t>Investments in information technology will result in superior returns: </a:t>
            </a:r>
            <a:r>
              <a:rPr lang="en-US" altLang="en-US" sz="3200" b="1" dirty="0">
                <a:solidFill>
                  <a:srgbClr val="FF0000"/>
                </a:solidFill>
              </a:rPr>
              <a:t>(short, long strategic run)</a:t>
            </a:r>
          </a:p>
          <a:p>
            <a:pPr marL="457200" lvl="2" indent="-457200"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3200" dirty="0"/>
              <a:t>Productivity increases</a:t>
            </a:r>
          </a:p>
          <a:p>
            <a:pPr marL="457200" lvl="2" indent="-457200"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3200" dirty="0"/>
              <a:t>Revenue increases</a:t>
            </a:r>
          </a:p>
          <a:p>
            <a:pPr marL="457200" lvl="2" indent="-457200"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3200" dirty="0"/>
              <a:t>Superior long-term strategic positioning</a:t>
            </a:r>
            <a:endParaRPr lang="en-GB" sz="3200" b="0" i="0" u="none" strike="noStrike" baseline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2093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21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102742" y="893852"/>
            <a:ext cx="8917968" cy="54107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3200" b="1" dirty="0"/>
              <a:t>Business information value chain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3200" dirty="0"/>
              <a:t>Raw data acquired and transformed through stages that add value to that information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3200" dirty="0"/>
              <a:t>Value of information system determined in part by extent to which it leads to better: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US" altLang="en-US" sz="3200" dirty="0"/>
              <a:t> 1- </a:t>
            </a:r>
            <a:r>
              <a:rPr lang="en-US" altLang="en-US" sz="3200" b="1" dirty="0">
                <a:solidFill>
                  <a:srgbClr val="FF0000"/>
                </a:solidFill>
              </a:rPr>
              <a:t>decisions</a:t>
            </a:r>
            <a:r>
              <a:rPr lang="en-US" altLang="en-US" sz="3200" dirty="0"/>
              <a:t>, 2- </a:t>
            </a:r>
            <a:r>
              <a:rPr lang="en-US" altLang="en-US" sz="3200" b="1" dirty="0">
                <a:solidFill>
                  <a:srgbClr val="FF0000"/>
                </a:solidFill>
              </a:rPr>
              <a:t>greater efficiency</a:t>
            </a:r>
            <a:r>
              <a:rPr lang="en-US" altLang="en-US" sz="3200" dirty="0"/>
              <a:t>, 3- </a:t>
            </a:r>
            <a:r>
              <a:rPr lang="en-US" altLang="en-US" sz="3200" b="1" dirty="0">
                <a:solidFill>
                  <a:srgbClr val="FF0000"/>
                </a:solidFill>
              </a:rPr>
              <a:t>higher profits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US" altLang="en-US" sz="32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3200" b="1" dirty="0"/>
              <a:t>Business perspective</a:t>
            </a:r>
            <a:r>
              <a:rPr lang="en-US" altLang="en-US" sz="3200" dirty="0"/>
              <a:t>: Calls attention to organizational and managerial nature of information systems.</a:t>
            </a:r>
          </a:p>
          <a:p>
            <a:pPr lvl="2" indent="0" eaLnBrk="1" hangingPunct="1">
              <a:lnSpc>
                <a:spcPct val="90000"/>
              </a:lnSpc>
            </a:pPr>
            <a:endParaRPr lang="en-GB" sz="3200" b="0" i="0" u="none" strike="noStrike" baseline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4574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22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44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sz="4600" dirty="0"/>
              <a:t>Business Information Management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297952" y="893852"/>
            <a:ext cx="8568646" cy="4708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US" altLang="en-US" sz="3600" b="1" dirty="0"/>
              <a:t>Business perspective also covers….. </a:t>
            </a:r>
            <a:r>
              <a:rPr lang="en-US" altLang="en-US" sz="3600" b="1" dirty="0">
                <a:solidFill>
                  <a:schemeClr val="tx1"/>
                </a:solidFill>
              </a:rPr>
              <a:t>Functional units of business organizations:</a:t>
            </a:r>
          </a:p>
          <a:p>
            <a:pPr marL="457200" lvl="1" indent="-457200">
              <a:buFont typeface="Wingdings" panose="05000000000000000000" pitchFamily="2" charset="2"/>
              <a:buChar char="§"/>
            </a:pPr>
            <a:r>
              <a:rPr lang="en-US" altLang="en-US" sz="3200" dirty="0"/>
              <a:t>production</a:t>
            </a:r>
          </a:p>
          <a:p>
            <a:pPr marL="457200" lvl="1" indent="-457200">
              <a:buFont typeface="Wingdings" panose="05000000000000000000" pitchFamily="2" charset="2"/>
              <a:buChar char="§"/>
            </a:pPr>
            <a:r>
              <a:rPr lang="en-US" altLang="en-US" sz="3200" dirty="0"/>
              <a:t>sales/marketing </a:t>
            </a:r>
          </a:p>
          <a:p>
            <a:pPr marL="457200" lvl="1" indent="-457200">
              <a:buFont typeface="Wingdings" panose="05000000000000000000" pitchFamily="2" charset="2"/>
              <a:buChar char="§"/>
            </a:pPr>
            <a:r>
              <a:rPr lang="en-US" altLang="en-US" sz="3200" dirty="0"/>
              <a:t>finance/accounting</a:t>
            </a:r>
          </a:p>
          <a:p>
            <a:pPr marL="457200" lvl="1" indent="-457200">
              <a:buFont typeface="Wingdings" panose="05000000000000000000" pitchFamily="2" charset="2"/>
              <a:buChar char="§"/>
            </a:pPr>
            <a:r>
              <a:rPr lang="en-US" altLang="en-US" sz="3200" dirty="0"/>
              <a:t>human resources.</a:t>
            </a:r>
            <a:br>
              <a:rPr lang="en-US" altLang="en-US" sz="3200" dirty="0"/>
            </a:br>
            <a:r>
              <a:rPr lang="en-US" altLang="en-US" sz="3200" dirty="0">
                <a:sym typeface="Wingdings" panose="05000000000000000000" pitchFamily="2" charset="2"/>
              </a:rPr>
              <a:t> maximize profit by producing goods and/or services.</a:t>
            </a:r>
            <a:endParaRPr lang="en-GB" sz="3600" b="0" i="0" u="none" strike="noStrike" baseline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9909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457200" y="102742"/>
            <a:ext cx="8229600" cy="1037691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lang="en-GB" dirty="0"/>
              <a:t>Class Exercise</a:t>
            </a:r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986319"/>
            <a:ext cx="8856323" cy="45309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800" b="1" dirty="0"/>
              <a:t>Task To do:</a:t>
            </a:r>
          </a:p>
          <a:p>
            <a:pPr marL="0" indent="0" algn="just">
              <a:buNone/>
            </a:pPr>
            <a:r>
              <a:rPr lang="en-GB" sz="2800" dirty="0"/>
              <a:t>Considering what you learned today, read the UPS case study on week 2 folder on LCLM 5004 Moodle page.</a:t>
            </a:r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In your own words, how important is information management to UPS business?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Task duration = 20 minutes</a:t>
            </a:r>
          </a:p>
        </p:txBody>
      </p:sp>
    </p:spTree>
    <p:extLst>
      <p:ext uri="{BB962C8B-B14F-4D97-AF65-F5344CB8AC3E}">
        <p14:creationId xmlns:p14="http://schemas.microsoft.com/office/powerpoint/2010/main" val="51145051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457200" y="102743"/>
            <a:ext cx="8229600" cy="1037690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dirty="0"/>
              <a:t>Key Highlights from the Case Study - Information Management in Business.</a:t>
            </a:r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1140432"/>
            <a:ext cx="8804953" cy="4376802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2800" b="1" dirty="0"/>
              <a:t>Dimensions of UPS tracking system</a:t>
            </a:r>
          </a:p>
          <a:p>
            <a:pPr algn="just"/>
            <a:r>
              <a:rPr lang="en-GB" sz="2800" b="1" dirty="0"/>
              <a:t>Organizational: </a:t>
            </a:r>
          </a:p>
          <a:p>
            <a:pPr marL="0" indent="0" algn="just">
              <a:buNone/>
            </a:pPr>
            <a:r>
              <a:rPr lang="en-GB" sz="2800" dirty="0"/>
              <a:t>   - Procedures for tracking packages and managing</a:t>
            </a:r>
          </a:p>
          <a:p>
            <a:pPr marL="0" indent="0" algn="just">
              <a:buNone/>
            </a:pPr>
            <a:r>
              <a:rPr lang="en-GB" sz="2800" dirty="0"/>
              <a:t>      inventory and provide information.</a:t>
            </a:r>
          </a:p>
          <a:p>
            <a:pPr algn="just"/>
            <a:r>
              <a:rPr lang="en-GB" sz="2800" b="1" dirty="0"/>
              <a:t>Management: </a:t>
            </a:r>
          </a:p>
          <a:p>
            <a:pPr marL="0" indent="0" algn="just">
              <a:buNone/>
            </a:pPr>
            <a:r>
              <a:rPr lang="en-GB" sz="2800" dirty="0"/>
              <a:t> - Monitor service levels and costs.</a:t>
            </a:r>
          </a:p>
          <a:p>
            <a:pPr algn="just"/>
            <a:r>
              <a:rPr lang="en-GB" sz="2800" b="1" dirty="0"/>
              <a:t>Technology: </a:t>
            </a:r>
          </a:p>
          <a:p>
            <a:pPr marL="0" indent="0" algn="just">
              <a:buNone/>
            </a:pPr>
            <a:r>
              <a:rPr lang="en-GB" sz="2800" dirty="0"/>
              <a:t>  -Handheld computers, bar-code scanners, networks,</a:t>
            </a:r>
          </a:p>
          <a:p>
            <a:pPr marL="0" indent="0" algn="just">
              <a:buNone/>
            </a:pPr>
            <a:r>
              <a:rPr lang="en-GB" sz="2800" dirty="0"/>
              <a:t>   desktop computers, etc.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1873518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Next, …..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4" y="986318"/>
            <a:ext cx="8691937" cy="45309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Break Time!</a:t>
            </a:r>
          </a:p>
          <a:p>
            <a:pPr marL="0" indent="0" algn="ctr">
              <a:lnSpc>
                <a:spcPct val="125000"/>
              </a:lnSpc>
              <a:buNone/>
            </a:pPr>
            <a:endParaRPr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Break Time Images – Browse 199,151 Stock Photos, Vectors, and Video | Adobe  Stock">
            <a:extLst>
              <a:ext uri="{FF2B5EF4-FFF2-40B4-BE49-F238E27FC236}">
                <a16:creationId xmlns:a16="http://schemas.microsoft.com/office/drawing/2014/main" id="{B62AFB69-D520-24E6-2131-5F8515125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234" y="2875961"/>
            <a:ext cx="4726111" cy="240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04955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Next, …..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635310" y="1119412"/>
            <a:ext cx="8178230" cy="434597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r>
              <a:rPr lang="en-GB" sz="44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Welcome Back</a:t>
            </a: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</a:p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endParaRPr sz="44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Welcome Back Star - Logo Kit - WINDOW-KIT">
            <a:extLst>
              <a:ext uri="{FF2B5EF4-FFF2-40B4-BE49-F238E27FC236}">
                <a16:creationId xmlns:a16="http://schemas.microsoft.com/office/drawing/2014/main" id="{CF924CAA-17A8-AD18-81D1-873BF2580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008" y="2891694"/>
            <a:ext cx="4274048" cy="2348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60751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Next, We Consider…..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986319"/>
            <a:ext cx="8691937" cy="45309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Introduction to Enterprise Resource Planning (ERP) Systems.</a:t>
            </a:r>
            <a:endParaRPr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14535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657546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 algn="ctr">
              <a:buNone/>
            </a:pPr>
            <a:r>
              <a:rPr lang="en-GB" sz="40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Introduction to Enterprise Resource Planning (ERP) Systems.</a:t>
            </a:r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986319"/>
            <a:ext cx="8691937" cy="4530915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60000"/>
              </a:lnSpc>
            </a:pPr>
            <a:r>
              <a:rPr lang="en-US" dirty="0"/>
              <a:t>Sengupta (2015) defines “Enterprise Resource Planning is a corporate business analysis and planning software which is typically a module of integrated applications that a company can use to collect, store, manage and interpret data.</a:t>
            </a:r>
          </a:p>
          <a:p>
            <a:pPr algn="just">
              <a:lnSpc>
                <a:spcPct val="160000"/>
              </a:lnSpc>
            </a:pPr>
            <a:r>
              <a:rPr lang="en-US" dirty="0"/>
              <a:t>Some of the business activities that can use ERP includes:</a:t>
            </a:r>
          </a:p>
          <a:p>
            <a:pPr lvl="1" algn="just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US" dirty="0"/>
              <a:t>Production   </a:t>
            </a:r>
          </a:p>
          <a:p>
            <a:pPr lvl="1" algn="just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US" dirty="0"/>
              <a:t>Supply chain planning</a:t>
            </a:r>
          </a:p>
          <a:p>
            <a:pPr lvl="1" algn="just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US" dirty="0"/>
              <a:t>Human resources</a:t>
            </a:r>
          </a:p>
          <a:p>
            <a:pPr lvl="1" algn="just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US" dirty="0"/>
              <a:t>Manufacturing </a:t>
            </a:r>
          </a:p>
          <a:p>
            <a:pPr lvl="1" algn="just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US" dirty="0"/>
              <a:t>Customer Services, etc.”.</a:t>
            </a:r>
          </a:p>
          <a:p>
            <a:pPr marL="0" indent="0" algn="ctr">
              <a:lnSpc>
                <a:spcPct val="125000"/>
              </a:lnSpc>
              <a:buNone/>
            </a:pPr>
            <a:endParaRPr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42978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-1" y="102742"/>
            <a:ext cx="8959065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Introduction to Enterprise Resource Planning (ERP) Systems.</a:t>
            </a:r>
            <a:endParaRPr lang="en-GB" sz="28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986319"/>
            <a:ext cx="8501865" cy="45309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lnSpc>
                <a:spcPct val="125000"/>
              </a:lnSpc>
              <a:buNone/>
            </a:pPr>
            <a:r>
              <a:rPr lang="en-US" altLang="en-US" sz="3200" dirty="0"/>
              <a:t>This means…..</a:t>
            </a:r>
          </a:p>
          <a:p>
            <a:pPr>
              <a:lnSpc>
                <a:spcPct val="125000"/>
              </a:lnSpc>
            </a:pPr>
            <a:r>
              <a:rPr lang="en-US" altLang="en-US" sz="3200" dirty="0"/>
              <a:t>An ERP system is an attempt to </a:t>
            </a:r>
            <a:r>
              <a:rPr lang="en-US" altLang="en-US" sz="3200" b="1" i="1" dirty="0"/>
              <a:t>integrate</a:t>
            </a:r>
            <a:r>
              <a:rPr lang="en-US" altLang="en-US" sz="3200" dirty="0"/>
              <a:t> </a:t>
            </a:r>
            <a:r>
              <a:rPr lang="en-US" altLang="en-US" sz="3200" b="1" dirty="0">
                <a:solidFill>
                  <a:srgbClr val="FF0000"/>
                </a:solidFill>
              </a:rPr>
              <a:t>all functions </a:t>
            </a:r>
            <a:r>
              <a:rPr lang="en-US" altLang="en-US" sz="3200" dirty="0"/>
              <a:t>across a company to a single computer system that can serve all those functions’ specific needs. </a:t>
            </a:r>
          </a:p>
          <a:p>
            <a:pPr>
              <a:lnSpc>
                <a:spcPct val="125000"/>
              </a:lnSpc>
            </a:pPr>
            <a:r>
              <a:rPr lang="en-US" altLang="en-US" sz="3200" dirty="0"/>
              <a:t>“</a:t>
            </a:r>
            <a:r>
              <a:rPr lang="en-US" altLang="en-US" sz="3200" dirty="0">
                <a:solidFill>
                  <a:schemeClr val="tx1"/>
                </a:solidFill>
              </a:rPr>
              <a:t>Integration</a:t>
            </a:r>
            <a:r>
              <a:rPr lang="en-US" altLang="en-US" sz="3200" dirty="0"/>
              <a:t>” is the key word for ERP implementation.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413322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-1" y="102742"/>
            <a:ext cx="8959065" cy="1037691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Introduction to Enterprise Resource Planning (ERP) Systems</a:t>
            </a: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1140433"/>
            <a:ext cx="8774129" cy="4376801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US" altLang="en-US" sz="4000" dirty="0"/>
              <a:t>It may also </a:t>
            </a:r>
            <a:r>
              <a:rPr lang="en-US" altLang="en-US" sz="4000" i="1" dirty="0"/>
              <a:t>integrate</a:t>
            </a:r>
            <a:r>
              <a:rPr lang="en-US" altLang="en-US" sz="4000" dirty="0"/>
              <a:t> key </a:t>
            </a:r>
            <a:r>
              <a:rPr lang="en-US" altLang="en-US" sz="4000" b="1" dirty="0">
                <a:solidFill>
                  <a:srgbClr val="FF0000"/>
                </a:solidFill>
              </a:rPr>
              <a:t>customers</a:t>
            </a:r>
            <a:r>
              <a:rPr lang="en-US" altLang="en-US" sz="4000" dirty="0"/>
              <a:t> and </a:t>
            </a:r>
            <a:r>
              <a:rPr lang="en-US" altLang="en-US" sz="4000" b="1" dirty="0">
                <a:solidFill>
                  <a:srgbClr val="FF0000"/>
                </a:solidFill>
              </a:rPr>
              <a:t>suppliers</a:t>
            </a:r>
            <a:r>
              <a:rPr lang="en-US" altLang="en-US" sz="4000" dirty="0"/>
              <a:t> as part of the enterprise’s operation. </a:t>
            </a:r>
          </a:p>
          <a:p>
            <a:pPr>
              <a:lnSpc>
                <a:spcPct val="120000"/>
              </a:lnSpc>
            </a:pPr>
            <a:r>
              <a:rPr lang="en-US" altLang="en-US" sz="4000" dirty="0"/>
              <a:t>It provides integrated database and custom-designed report systems.</a:t>
            </a:r>
          </a:p>
          <a:p>
            <a:pPr>
              <a:lnSpc>
                <a:spcPct val="120000"/>
              </a:lnSpc>
            </a:pPr>
            <a:r>
              <a:rPr lang="en-US" altLang="en-US" sz="4000" dirty="0"/>
              <a:t>It adopts a set of “best practices” for carrying out all business processes.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2247445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US" altLang="en-US" sz="4000" dirty="0"/>
              <a:t>Major Reasons for Adopting ERP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1140433"/>
            <a:ext cx="8501865" cy="4376801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>
              <a:lnSpc>
                <a:spcPct val="110000"/>
              </a:lnSpc>
            </a:pPr>
            <a:r>
              <a:rPr lang="en-US" altLang="en-US" sz="4800" dirty="0"/>
              <a:t>Integrate financial information.</a:t>
            </a:r>
          </a:p>
          <a:p>
            <a:pPr>
              <a:lnSpc>
                <a:spcPct val="110000"/>
              </a:lnSpc>
            </a:pPr>
            <a:endParaRPr lang="en-US" altLang="en-US" sz="4800" dirty="0"/>
          </a:p>
          <a:p>
            <a:pPr>
              <a:lnSpc>
                <a:spcPct val="110000"/>
              </a:lnSpc>
            </a:pPr>
            <a:r>
              <a:rPr lang="en-US" altLang="en-US" sz="4800" dirty="0"/>
              <a:t>Integrate customer order information.</a:t>
            </a:r>
          </a:p>
          <a:p>
            <a:pPr>
              <a:lnSpc>
                <a:spcPct val="110000"/>
              </a:lnSpc>
            </a:pPr>
            <a:endParaRPr lang="en-US" altLang="en-US" sz="4800" dirty="0"/>
          </a:p>
          <a:p>
            <a:pPr>
              <a:lnSpc>
                <a:spcPct val="110000"/>
              </a:lnSpc>
            </a:pPr>
            <a:r>
              <a:rPr lang="en-US" altLang="en-US" sz="4800" dirty="0"/>
              <a:t>Standardize and speed up operations processes.</a:t>
            </a:r>
          </a:p>
          <a:p>
            <a:pPr>
              <a:lnSpc>
                <a:spcPct val="110000"/>
              </a:lnSpc>
            </a:pPr>
            <a:r>
              <a:rPr lang="en-US" altLang="en-US" sz="4800" dirty="0"/>
              <a:t>Reduce inventory.</a:t>
            </a:r>
          </a:p>
          <a:p>
            <a:pPr>
              <a:lnSpc>
                <a:spcPct val="110000"/>
              </a:lnSpc>
            </a:pPr>
            <a:endParaRPr lang="en-US" altLang="en-US" sz="4800" dirty="0"/>
          </a:p>
          <a:p>
            <a:pPr>
              <a:lnSpc>
                <a:spcPct val="110000"/>
              </a:lnSpc>
            </a:pPr>
            <a:r>
              <a:rPr lang="en-US" altLang="en-US" sz="4800" dirty="0"/>
              <a:t>Standardize Human Resources information.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39828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83220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US" altLang="en-US" sz="4000" dirty="0"/>
              <a:t>Potential Benefits of ERP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1140433"/>
            <a:ext cx="8501865" cy="4376801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05000"/>
              </a:lnSpc>
            </a:pPr>
            <a:r>
              <a:rPr lang="en-US" altLang="en-US" sz="3600" b="1" dirty="0"/>
              <a:t>Internal Benefits</a:t>
            </a:r>
          </a:p>
          <a:p>
            <a:pPr lvl="1">
              <a:lnSpc>
                <a:spcPct val="105000"/>
              </a:lnSpc>
            </a:pPr>
            <a:r>
              <a:rPr lang="en-US" altLang="en-US" sz="2800" dirty="0"/>
              <a:t>Integration of a single source of data</a:t>
            </a:r>
          </a:p>
          <a:p>
            <a:pPr lvl="1">
              <a:lnSpc>
                <a:spcPct val="105000"/>
              </a:lnSpc>
            </a:pPr>
            <a:r>
              <a:rPr lang="en-US" altLang="en-US" sz="2800" dirty="0"/>
              <a:t>Common data definition</a:t>
            </a:r>
          </a:p>
          <a:p>
            <a:pPr lvl="1">
              <a:lnSpc>
                <a:spcPct val="105000"/>
              </a:lnSpc>
            </a:pPr>
            <a:r>
              <a:rPr lang="en-US" altLang="en-US" sz="2800" dirty="0"/>
              <a:t>A real-time system</a:t>
            </a:r>
          </a:p>
          <a:p>
            <a:pPr lvl="1">
              <a:lnSpc>
                <a:spcPct val="105000"/>
              </a:lnSpc>
            </a:pPr>
            <a:r>
              <a:rPr lang="en-US" altLang="en-US" dirty="0"/>
              <a:t>Increased productivity</a:t>
            </a:r>
            <a:r>
              <a:rPr lang="en-US" altLang="en-US" sz="2800" dirty="0"/>
              <a:t> </a:t>
            </a:r>
          </a:p>
          <a:p>
            <a:pPr lvl="1">
              <a:lnSpc>
                <a:spcPct val="105000"/>
              </a:lnSpc>
            </a:pPr>
            <a:r>
              <a:rPr lang="en-US" altLang="en-US" sz="2800" dirty="0"/>
              <a:t>Reduced operating costs</a:t>
            </a:r>
          </a:p>
          <a:p>
            <a:pPr lvl="1">
              <a:lnSpc>
                <a:spcPct val="105000"/>
              </a:lnSpc>
            </a:pPr>
            <a:r>
              <a:rPr lang="en-US" altLang="en-US" sz="2800" dirty="0"/>
              <a:t>Improved internal communication</a:t>
            </a:r>
          </a:p>
          <a:p>
            <a:pPr lvl="1">
              <a:lnSpc>
                <a:spcPct val="105000"/>
              </a:lnSpc>
            </a:pPr>
            <a:r>
              <a:rPr lang="en-US" altLang="en-US" sz="2800" dirty="0"/>
              <a:t>Foundation for future improvement</a:t>
            </a:r>
            <a:endParaRPr lang="en-US" altLang="en-US" dirty="0"/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3638978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73973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US" altLang="en-US" sz="4000" dirty="0"/>
              <a:t>Potential Benefits of ERP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934949"/>
            <a:ext cx="8774129" cy="4582286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altLang="en-US" sz="3200" b="1" dirty="0"/>
              <a:t>External Benefits</a:t>
            </a:r>
          </a:p>
          <a:p>
            <a:pPr lvl="1">
              <a:lnSpc>
                <a:spcPct val="120000"/>
              </a:lnSpc>
            </a:pPr>
            <a:r>
              <a:rPr lang="en-US" altLang="en-US" sz="2800" dirty="0"/>
              <a:t>Improved customer service and order fulfillment</a:t>
            </a:r>
          </a:p>
          <a:p>
            <a:pPr lvl="1">
              <a:lnSpc>
                <a:spcPct val="120000"/>
              </a:lnSpc>
            </a:pPr>
            <a:r>
              <a:rPr lang="en-US" altLang="en-US" sz="2800" dirty="0"/>
              <a:t>Improved communication with suppliers and customers</a:t>
            </a:r>
          </a:p>
          <a:p>
            <a:pPr lvl="1">
              <a:lnSpc>
                <a:spcPct val="120000"/>
              </a:lnSpc>
            </a:pPr>
            <a:r>
              <a:rPr lang="en-US" altLang="en-US" sz="2800" dirty="0"/>
              <a:t>Enhanced competitive position</a:t>
            </a:r>
          </a:p>
          <a:p>
            <a:pPr lvl="1">
              <a:lnSpc>
                <a:spcPct val="120000"/>
              </a:lnSpc>
            </a:pPr>
            <a:r>
              <a:rPr lang="en-US" altLang="en-US" sz="2800" dirty="0"/>
              <a:t>Increased sales and profits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0550270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75001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US" altLang="en-US" sz="4000" dirty="0"/>
              <a:t>ERP Implementation Approaches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955497"/>
            <a:ext cx="8774129" cy="4561737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>
              <a:lnSpc>
                <a:spcPct val="105000"/>
              </a:lnSpc>
            </a:pPr>
            <a:r>
              <a:rPr lang="en-US" altLang="en-US" sz="4000" dirty="0"/>
              <a:t>The big bang – install a single ERP system across the entire organization.</a:t>
            </a:r>
          </a:p>
          <a:p>
            <a:pPr>
              <a:lnSpc>
                <a:spcPct val="105000"/>
              </a:lnSpc>
            </a:pPr>
            <a:endParaRPr lang="en-US" altLang="en-US" sz="4000" dirty="0"/>
          </a:p>
          <a:p>
            <a:pPr>
              <a:lnSpc>
                <a:spcPct val="105000"/>
              </a:lnSpc>
            </a:pPr>
            <a:r>
              <a:rPr lang="en-US" altLang="en-US" sz="4000" dirty="0"/>
              <a:t>Franchising – Independent ERP systems are installed in different units linked by common processes, e.g., bookkeeping.</a:t>
            </a:r>
          </a:p>
          <a:p>
            <a:pPr>
              <a:lnSpc>
                <a:spcPct val="105000"/>
              </a:lnSpc>
            </a:pPr>
            <a:endParaRPr lang="en-US" altLang="en-US" sz="4000" dirty="0"/>
          </a:p>
          <a:p>
            <a:pPr>
              <a:lnSpc>
                <a:spcPct val="105000"/>
              </a:lnSpc>
            </a:pPr>
            <a:r>
              <a:rPr lang="en-US" altLang="en-US" sz="4000" dirty="0"/>
              <a:t>Slam dunk – install one or several ERP modules for phased implementation of key business processes.</a:t>
            </a:r>
          </a:p>
        </p:txBody>
      </p:sp>
    </p:spTree>
    <p:extLst>
      <p:ext uri="{BB962C8B-B14F-4D97-AF65-F5344CB8AC3E}">
        <p14:creationId xmlns:p14="http://schemas.microsoft.com/office/powerpoint/2010/main" val="41117172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739738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br>
              <a:rPr lang="en-US" altLang="en-US" sz="3200" dirty="0"/>
            </a:br>
            <a:r>
              <a:rPr lang="en-US" altLang="en-US" sz="3600" dirty="0"/>
              <a:t>Major Phases of ERP Implementation </a:t>
            </a:r>
            <a:br>
              <a:rPr lang="en-US" altLang="en-US" sz="3200" dirty="0"/>
            </a:b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1140433"/>
            <a:ext cx="8501865" cy="4376801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 altLang="en-US" sz="4800" dirty="0"/>
              <a:t>Initiation – develop business case, project scope, and implementation strategy.</a:t>
            </a:r>
          </a:p>
          <a:p>
            <a:endParaRPr lang="en-US" altLang="en-US" sz="4800" dirty="0"/>
          </a:p>
          <a:p>
            <a:r>
              <a:rPr lang="en-US" altLang="en-US" sz="4800" dirty="0"/>
              <a:t>Planning – establish implementation team, determine goals and objectives, establish metrics.</a:t>
            </a:r>
          </a:p>
          <a:p>
            <a:endParaRPr lang="en-US" altLang="en-US" sz="4800" dirty="0"/>
          </a:p>
          <a:p>
            <a:r>
              <a:rPr lang="en-US" altLang="en-US" sz="4800" dirty="0"/>
              <a:t>Analysis and process design – analyze and improve existing processes, map new processes to be adopted by the system</a:t>
            </a:r>
          </a:p>
        </p:txBody>
      </p:sp>
    </p:spTree>
    <p:extLst>
      <p:ext uri="{BB962C8B-B14F-4D97-AF65-F5344CB8AC3E}">
        <p14:creationId xmlns:p14="http://schemas.microsoft.com/office/powerpoint/2010/main" val="216588049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78083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br>
              <a:rPr lang="en-US" altLang="en-US" sz="3200" dirty="0"/>
            </a:br>
            <a:r>
              <a:rPr lang="en-US" altLang="en-US" sz="3600" dirty="0"/>
              <a:t>Major Phases of ERP Implementation </a:t>
            </a:r>
            <a:br>
              <a:rPr lang="en-US" altLang="en-US" sz="3200" dirty="0"/>
            </a:b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1140433"/>
            <a:ext cx="8501865" cy="4376801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 altLang="en-US" sz="3600" dirty="0"/>
              <a:t>Realization – install a base system, customization, and test the system.</a:t>
            </a:r>
          </a:p>
          <a:p>
            <a:endParaRPr lang="en-US" altLang="en-US" sz="3600" dirty="0"/>
          </a:p>
          <a:p>
            <a:r>
              <a:rPr lang="en-US" altLang="en-US" sz="3600" dirty="0"/>
              <a:t>Transition – replace the formal system with the new system, data conversion.</a:t>
            </a:r>
          </a:p>
          <a:p>
            <a:endParaRPr lang="en-US" altLang="en-US" sz="3600" dirty="0"/>
          </a:p>
          <a:p>
            <a:r>
              <a:rPr lang="en-US" altLang="en-US" sz="3600" dirty="0"/>
              <a:t>Operation – monitor and improve system performance, provide continued training and technical support.</a:t>
            </a:r>
          </a:p>
        </p:txBody>
      </p:sp>
    </p:spTree>
    <p:extLst>
      <p:ext uri="{BB962C8B-B14F-4D97-AF65-F5344CB8AC3E}">
        <p14:creationId xmlns:p14="http://schemas.microsoft.com/office/powerpoint/2010/main" val="13774615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73973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US" altLang="en-US" sz="3200" dirty="0"/>
              <a:t>Major Challenges to ERP Implementation</a:t>
            </a: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842481"/>
            <a:ext cx="8501865" cy="4839128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05000"/>
              </a:lnSpc>
            </a:pPr>
            <a:r>
              <a:rPr lang="en-US" altLang="en-US" sz="2500" dirty="0"/>
              <a:t>Limitations of ERP technical capabilities.</a:t>
            </a:r>
          </a:p>
          <a:p>
            <a:pPr>
              <a:lnSpc>
                <a:spcPct val="105000"/>
              </a:lnSpc>
            </a:pPr>
            <a:endParaRPr lang="en-US" altLang="en-US" sz="2500" dirty="0"/>
          </a:p>
          <a:p>
            <a:pPr>
              <a:lnSpc>
                <a:spcPct val="105000"/>
              </a:lnSpc>
            </a:pPr>
            <a:r>
              <a:rPr lang="en-US" altLang="en-US" sz="2500" dirty="0"/>
              <a:t>Inconsistency with existing business processes.</a:t>
            </a:r>
          </a:p>
          <a:p>
            <a:pPr>
              <a:lnSpc>
                <a:spcPct val="105000"/>
              </a:lnSpc>
            </a:pPr>
            <a:endParaRPr lang="en-US" altLang="en-US" sz="2500" dirty="0"/>
          </a:p>
          <a:p>
            <a:pPr>
              <a:lnSpc>
                <a:spcPct val="105000"/>
              </a:lnSpc>
            </a:pPr>
            <a:r>
              <a:rPr lang="en-US" altLang="en-US" sz="2500" dirty="0"/>
              <a:t>Costs - implementation (hardware, software, training, consulting) and maintenance.</a:t>
            </a:r>
          </a:p>
          <a:p>
            <a:pPr>
              <a:lnSpc>
                <a:spcPct val="105000"/>
              </a:lnSpc>
            </a:pPr>
            <a:endParaRPr lang="en-US" altLang="en-US" sz="2500" dirty="0"/>
          </a:p>
          <a:p>
            <a:pPr>
              <a:lnSpc>
                <a:spcPct val="105000"/>
              </a:lnSpc>
            </a:pPr>
            <a:r>
              <a:rPr lang="en-US" altLang="en-US" sz="2500" dirty="0"/>
              <a:t>Impact on organizational structure (front office vs. back office, product lines, etc.)</a:t>
            </a:r>
          </a:p>
          <a:p>
            <a:pPr>
              <a:lnSpc>
                <a:spcPct val="105000"/>
              </a:lnSpc>
            </a:pPr>
            <a:endParaRPr lang="en-US" altLang="en-US" sz="2500" dirty="0"/>
          </a:p>
          <a:p>
            <a:pPr>
              <a:lnSpc>
                <a:spcPct val="105000"/>
              </a:lnSpc>
            </a:pPr>
            <a:r>
              <a:rPr lang="en-US" altLang="en-US" sz="2500" dirty="0"/>
              <a:t>Changes in employee responsibilities.</a:t>
            </a:r>
          </a:p>
        </p:txBody>
      </p:sp>
    </p:spTree>
    <p:extLst>
      <p:ext uri="{BB962C8B-B14F-4D97-AF65-F5344CB8AC3E}">
        <p14:creationId xmlns:p14="http://schemas.microsoft.com/office/powerpoint/2010/main" val="16285807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65754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US" altLang="en-US" sz="3200" dirty="0"/>
              <a:t>Major Challenges to ERP Implementation</a:t>
            </a: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760289"/>
            <a:ext cx="8501866" cy="5085706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altLang="en-US" dirty="0"/>
              <a:t>Flexibility of software system upgrades.</a:t>
            </a:r>
          </a:p>
          <a:p>
            <a:pPr>
              <a:lnSpc>
                <a:spcPct val="110000"/>
              </a:lnSpc>
            </a:pPr>
            <a:endParaRPr lang="en-US" altLang="en-US" dirty="0"/>
          </a:p>
          <a:p>
            <a:pPr>
              <a:lnSpc>
                <a:spcPct val="110000"/>
              </a:lnSpc>
            </a:pPr>
            <a:r>
              <a:rPr lang="en-US" altLang="en-US" dirty="0"/>
              <a:t>Implementation timelines.</a:t>
            </a:r>
          </a:p>
          <a:p>
            <a:pPr>
              <a:lnSpc>
                <a:spcPct val="110000"/>
              </a:lnSpc>
            </a:pPr>
            <a:endParaRPr lang="en-US" altLang="en-US" dirty="0"/>
          </a:p>
          <a:p>
            <a:pPr>
              <a:lnSpc>
                <a:spcPct val="110000"/>
              </a:lnSpc>
            </a:pPr>
            <a:r>
              <a:rPr lang="en-US" altLang="en-US" dirty="0"/>
              <a:t>Availability of internal technical knowledge and resources.</a:t>
            </a:r>
          </a:p>
          <a:p>
            <a:pPr>
              <a:lnSpc>
                <a:spcPct val="110000"/>
              </a:lnSpc>
            </a:pPr>
            <a:endParaRPr lang="en-US" altLang="en-US" dirty="0"/>
          </a:p>
          <a:p>
            <a:pPr>
              <a:lnSpc>
                <a:spcPct val="110000"/>
              </a:lnSpc>
            </a:pPr>
            <a:r>
              <a:rPr lang="en-US" altLang="en-US" dirty="0"/>
              <a:t>Education and training.</a:t>
            </a:r>
          </a:p>
          <a:p>
            <a:pPr>
              <a:lnSpc>
                <a:spcPct val="110000"/>
              </a:lnSpc>
            </a:pPr>
            <a:endParaRPr lang="en-US" altLang="en-US" dirty="0"/>
          </a:p>
          <a:p>
            <a:pPr>
              <a:lnSpc>
                <a:spcPct val="110000"/>
              </a:lnSpc>
            </a:pPr>
            <a:r>
              <a:rPr lang="en-US" altLang="en-US" dirty="0"/>
              <a:t>Implementation strategy and execution.</a:t>
            </a:r>
          </a:p>
          <a:p>
            <a:pPr>
              <a:lnSpc>
                <a:spcPct val="110000"/>
              </a:lnSpc>
            </a:pPr>
            <a:r>
              <a:rPr lang="en-US" altLang="en-US" b="1" dirty="0">
                <a:solidFill>
                  <a:srgbClr val="FF0066"/>
                </a:solidFill>
              </a:rPr>
              <a:t>Resistance to change.</a:t>
            </a:r>
          </a:p>
        </p:txBody>
      </p:sp>
    </p:spTree>
    <p:extLst>
      <p:ext uri="{BB962C8B-B14F-4D97-AF65-F5344CB8AC3E}">
        <p14:creationId xmlns:p14="http://schemas.microsoft.com/office/powerpoint/2010/main" val="40161058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78083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US" altLang="en-US" sz="3200" dirty="0"/>
              <a:t>Benefits of ERP Systems</a:t>
            </a: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986319"/>
            <a:ext cx="8774129" cy="4530915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 altLang="en-US" sz="5400" dirty="0">
                <a:cs typeface="Times New Roman" panose="02020603050405020304" pitchFamily="18" charset="0"/>
              </a:rPr>
              <a:t>Improving integration, flexibility.</a:t>
            </a:r>
          </a:p>
          <a:p>
            <a:endParaRPr lang="en-US" altLang="en-US" sz="5400" dirty="0"/>
          </a:p>
          <a:p>
            <a:r>
              <a:rPr lang="en-US" altLang="en-US" sz="5400" dirty="0">
                <a:cs typeface="Times New Roman" panose="02020603050405020304" pitchFamily="18" charset="0"/>
              </a:rPr>
              <a:t>Fewer errors.</a:t>
            </a:r>
          </a:p>
          <a:p>
            <a:endParaRPr lang="en-US" altLang="en-US" sz="5400" dirty="0"/>
          </a:p>
          <a:p>
            <a:r>
              <a:rPr lang="en-US" altLang="en-US" sz="5400" dirty="0">
                <a:cs typeface="Times New Roman" panose="02020603050405020304" pitchFamily="18" charset="0"/>
              </a:rPr>
              <a:t>Improved speed and efficiency.</a:t>
            </a:r>
          </a:p>
          <a:p>
            <a:endParaRPr lang="en-US" altLang="en-US" sz="5400" dirty="0"/>
          </a:p>
          <a:p>
            <a:r>
              <a:rPr lang="en-US" altLang="en-US" sz="5400" dirty="0">
                <a:cs typeface="Times New Roman" panose="02020603050405020304" pitchFamily="18" charset="0"/>
              </a:rPr>
              <a:t>More complete access to information.</a:t>
            </a:r>
          </a:p>
          <a:p>
            <a:endParaRPr lang="en-US" altLang="en-US" sz="5400" dirty="0"/>
          </a:p>
          <a:p>
            <a:r>
              <a:rPr lang="en-US" altLang="en-US" sz="5400" dirty="0"/>
              <a:t>Lower total costs in the complete supply chain.</a:t>
            </a:r>
          </a:p>
          <a:p>
            <a:endParaRPr lang="en-US" altLang="en-US" sz="5400" dirty="0"/>
          </a:p>
          <a:p>
            <a:r>
              <a:rPr lang="en-US" altLang="en-US" sz="5400" dirty="0"/>
              <a:t>Shorten throughput times.</a:t>
            </a:r>
          </a:p>
          <a:p>
            <a:endParaRPr lang="en-US" altLang="en-US" sz="5400" dirty="0"/>
          </a:p>
          <a:p>
            <a:r>
              <a:rPr lang="en-US" altLang="en-US" sz="5400" dirty="0"/>
              <a:t>Sustained involvement and commitment of the top management.</a:t>
            </a:r>
          </a:p>
        </p:txBody>
      </p:sp>
    </p:spTree>
    <p:extLst>
      <p:ext uri="{BB962C8B-B14F-4D97-AF65-F5344CB8AC3E}">
        <p14:creationId xmlns:p14="http://schemas.microsoft.com/office/powerpoint/2010/main" val="374942613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83220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US" altLang="en-US" sz="3200" dirty="0"/>
              <a:t>Benefits of ERP Systems</a:t>
            </a: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1140433"/>
            <a:ext cx="8501865" cy="4376801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 altLang="en-US" sz="6600" dirty="0"/>
              <a:t>Reduce stock to a minimum.</a:t>
            </a:r>
          </a:p>
          <a:p>
            <a:endParaRPr lang="en-US" altLang="en-US" sz="6600" dirty="0"/>
          </a:p>
          <a:p>
            <a:r>
              <a:rPr lang="en-US" altLang="en-US" sz="6600" dirty="0"/>
              <a:t>Enlarge product assortment.</a:t>
            </a:r>
          </a:p>
          <a:p>
            <a:endParaRPr lang="en-US" altLang="en-US" sz="6600" dirty="0"/>
          </a:p>
          <a:p>
            <a:r>
              <a:rPr lang="en-US" altLang="en-US" sz="6600" dirty="0"/>
              <a:t>Improve product quality.</a:t>
            </a:r>
          </a:p>
          <a:p>
            <a:endParaRPr lang="en-US" altLang="en-US" sz="6600" dirty="0"/>
          </a:p>
          <a:p>
            <a:r>
              <a:rPr lang="en-US" altLang="en-US" sz="6600" dirty="0"/>
              <a:t>Provide more reliable delivery dates and higher service to the customer.</a:t>
            </a:r>
          </a:p>
          <a:p>
            <a:endParaRPr lang="en-US" altLang="en-US" sz="6600" dirty="0"/>
          </a:p>
          <a:p>
            <a:r>
              <a:rPr lang="en-US" altLang="en-US" sz="6600" dirty="0"/>
              <a:t>Efficiently coordinate global demand, supply and production.</a:t>
            </a:r>
          </a:p>
        </p:txBody>
      </p:sp>
    </p:spTree>
    <p:extLst>
      <p:ext uri="{BB962C8B-B14F-4D97-AF65-F5344CB8AC3E}">
        <p14:creationId xmlns:p14="http://schemas.microsoft.com/office/powerpoint/2010/main" val="4295590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US" altLang="en-US" sz="3200" dirty="0"/>
              <a:t>Risks with ERP Implementation</a:t>
            </a: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2193" y="873303"/>
            <a:ext cx="8876871" cy="4869951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altLang="en-US" sz="2800" dirty="0">
                <a:cs typeface="Times New Roman" panose="02020603050405020304" pitchFamily="18" charset="0"/>
              </a:rPr>
              <a:t>Expensive (can costs 100 thousands to millions of dollars).</a:t>
            </a:r>
          </a:p>
          <a:p>
            <a:endParaRPr lang="en-US" altLang="en-US" sz="2800" dirty="0"/>
          </a:p>
          <a:p>
            <a:r>
              <a:rPr lang="en-US" altLang="en-US" sz="2800" dirty="0">
                <a:cs typeface="Times New Roman" panose="02020603050405020304" pitchFamily="18" charset="0"/>
              </a:rPr>
              <a:t>Time-consuming (can take months to years).</a:t>
            </a:r>
          </a:p>
          <a:p>
            <a:endParaRPr lang="en-US" altLang="en-US" sz="2800" dirty="0"/>
          </a:p>
          <a:p>
            <a:r>
              <a:rPr lang="en-US" altLang="en-US" sz="2800" dirty="0">
                <a:cs typeface="Times New Roman" panose="02020603050405020304" pitchFamily="18" charset="0"/>
              </a:rPr>
              <a:t>Great risk for the organization.</a:t>
            </a:r>
          </a:p>
          <a:p>
            <a:endParaRPr lang="en-US" altLang="en-US" sz="2800" dirty="0"/>
          </a:p>
          <a:p>
            <a:r>
              <a:rPr lang="en-US" altLang="en-US" sz="2800" dirty="0"/>
              <a:t>Transfer of Knowledge (could be challenging).</a:t>
            </a:r>
          </a:p>
          <a:p>
            <a:endParaRPr lang="en-US" altLang="en-US" sz="2800" dirty="0"/>
          </a:p>
          <a:p>
            <a:r>
              <a:rPr lang="en-US" altLang="en-US" sz="2800" dirty="0"/>
              <a:t>Acceptance with the company(could be an issue).</a:t>
            </a:r>
            <a:endParaRPr lang="en-US" altLang="en-US" sz="28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887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84248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GB" altLang="en-US" sz="3200" dirty="0"/>
              <a:t>Integration of Information Technologies for Efficient Business Operations </a:t>
            </a: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2193" y="873303"/>
            <a:ext cx="8876871" cy="4869951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dirty="0"/>
              <a:t>Businesses conduct integration projects in different contexts depending on the parts, objectives, and platforms that integration brings together.</a:t>
            </a:r>
          </a:p>
          <a:p>
            <a:endParaRPr lang="en-GB" altLang="en-US" b="1" dirty="0">
              <a:solidFill>
                <a:srgbClr val="FF0000"/>
              </a:solidFill>
            </a:endParaRPr>
          </a:p>
          <a:p>
            <a:r>
              <a:rPr lang="en-GB" altLang="en-US" b="1" dirty="0">
                <a:solidFill>
                  <a:srgbClr val="FF0000"/>
                </a:solidFill>
              </a:rPr>
              <a:t>There are dimensions and sub-dimensions of integration…</a:t>
            </a:r>
          </a:p>
          <a:p>
            <a:endParaRPr lang="en-US" altLang="en-US" dirty="0">
              <a:solidFill>
                <a:srgbClr val="FF0066"/>
              </a:solidFill>
            </a:endParaRPr>
          </a:p>
        </p:txBody>
      </p:sp>
      <p:pic>
        <p:nvPicPr>
          <p:cNvPr id="2" name="Picture 1" descr="A close-up of a list of questions&#10;&#10;Description automatically generated">
            <a:extLst>
              <a:ext uri="{FF2B5EF4-FFF2-40B4-BE49-F238E27FC236}">
                <a16:creationId xmlns:a16="http://schemas.microsoft.com/office/drawing/2014/main" id="{9538EC10-0367-D9E9-919E-EEF7BE0075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933" y="3071973"/>
            <a:ext cx="7397393" cy="2229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3860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84248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GB" altLang="en-US" sz="3200" dirty="0"/>
              <a:t>Integration of Information Technologies for Efficient Business Operations </a:t>
            </a: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2193" y="1068512"/>
            <a:ext cx="8876871" cy="467474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altLang="en-US" sz="3200" b="1" dirty="0">
                <a:solidFill>
                  <a:srgbClr val="FF0000"/>
                </a:solidFill>
              </a:rPr>
              <a:t>Scope:</a:t>
            </a:r>
          </a:p>
          <a:p>
            <a:pPr algn="just"/>
            <a:r>
              <a:rPr lang="en-GB" dirty="0"/>
              <a:t>Scope defines the boundaries of integration projects. The scope has two sub-dimensions: horizontal and vertical. The horizontal scope of an integration project may have a range that may cover the whole organization, activities of a single department, or processes of a single type of functional information system. </a:t>
            </a:r>
          </a:p>
          <a:p>
            <a:pPr algn="just"/>
            <a:r>
              <a:rPr lang="en-GB" dirty="0"/>
              <a:t>The vertical scope of an integration project may span over more than one of the levels of the organizational structure, which is generally classified as top, middle, and lower. </a:t>
            </a:r>
            <a:endParaRPr lang="en-US" altLang="en-US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19120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84248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GB" altLang="en-US" sz="3200" dirty="0"/>
              <a:t>Integration of Information Technologies for Efficient Business Operations </a:t>
            </a: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2193" y="1068512"/>
            <a:ext cx="8876871" cy="467474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altLang="en-US" sz="3200" b="1" dirty="0">
                <a:solidFill>
                  <a:srgbClr val="FF0000"/>
                </a:solidFill>
              </a:rPr>
              <a:t>Object:</a:t>
            </a:r>
          </a:p>
          <a:p>
            <a:pPr algn="just"/>
            <a:r>
              <a:rPr lang="en-GB" dirty="0"/>
              <a:t>Object defines the parts or components that integration brings together. Objects may be classified into two subdimensions: physical and logical.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The physical sub-dimension may include objects, such as networks, data bases, and humans. On the other hand, the logical sub-dimension may have objects such as concepts, for example Decision Support Systems (DSS) and Expert Systems (ES), and functions such as customer relations, inventory control and manufacturing. </a:t>
            </a:r>
            <a:endParaRPr lang="en-US" altLang="en-US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2347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84248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GB" altLang="en-US" sz="3200" dirty="0"/>
              <a:t>Integration of Information Technologies for Efficient Business Operations </a:t>
            </a: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2193" y="1068512"/>
            <a:ext cx="8876871" cy="467474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altLang="en-US" sz="3200" b="1" dirty="0">
                <a:solidFill>
                  <a:srgbClr val="FF0000"/>
                </a:solidFill>
              </a:rPr>
              <a:t>Object:</a:t>
            </a:r>
          </a:p>
          <a:p>
            <a:pPr algn="just"/>
            <a:r>
              <a:rPr lang="en-GB" sz="2800" dirty="0"/>
              <a:t>Objects are linked together by some means of either automated communication media, such as Electronic Data Interchange (EDI) or conceptual communication links, such as </a:t>
            </a:r>
            <a:r>
              <a:rPr lang="en-GB" sz="2800" dirty="0" err="1"/>
              <a:t>modeling</a:t>
            </a:r>
            <a:r>
              <a:rPr lang="en-GB" sz="2800" dirty="0"/>
              <a:t> techniques, group dynamics, walkthroughs and interviews.</a:t>
            </a:r>
            <a:endParaRPr lang="en-US" altLang="en-US" sz="28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9959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84248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GB" altLang="en-US" sz="3200" dirty="0"/>
              <a:t>Integration of Information Technologies for Efficient Business Operations </a:t>
            </a:r>
            <a:endParaRPr lang="en-GB" sz="32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2193" y="1068512"/>
            <a:ext cx="8876871" cy="467474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altLang="en-US" sz="3200" b="1" dirty="0">
                <a:solidFill>
                  <a:srgbClr val="FF0000"/>
                </a:solidFill>
              </a:rPr>
              <a:t>Organisation:</a:t>
            </a:r>
          </a:p>
          <a:p>
            <a:pPr algn="just"/>
            <a:r>
              <a:rPr lang="en-GB" sz="2800" dirty="0"/>
              <a:t>The organizational dimension has two sub-dimensions: internal and external. Internal integration links objects within the organization, such as data and humans;</a:t>
            </a:r>
          </a:p>
          <a:p>
            <a:pPr algn="just"/>
            <a:r>
              <a:rPr lang="en-GB" sz="2800" dirty="0"/>
              <a:t>While external integration links objects outside the organization, such as customers and vendors. Figure 1 shows the relationship between the dimensions of integration and levels of management. </a:t>
            </a:r>
            <a:endParaRPr lang="en-US" altLang="en-US" sz="28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1202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9933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marL="0" indent="0">
              <a:buNone/>
            </a:pPr>
            <a:r>
              <a:rPr lang="en-GB" altLang="en-US" sz="3200" b="1" dirty="0">
                <a:solidFill>
                  <a:srgbClr val="FF0000"/>
                </a:solidFill>
              </a:rPr>
              <a:t>Examples of Organisations that have used integration of information technologies for efficient business operations:</a:t>
            </a:r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2193" y="1510300"/>
            <a:ext cx="8876871" cy="423295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400" dirty="0"/>
              <a:t>Travelers Insurance Co. achieved competitive capacity by establishing an integrated IS infrastructure to meet long-term business needs while providing the possibilities of exploiting specific medium- and short-term market opportunities.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dirty="0"/>
              <a:t>Those opportunities were exploited with the same flexibility, economies of scale, and ability to innovate as in computer-integrated factories</a:t>
            </a:r>
            <a:endParaRPr lang="en-GB" altLang="en-US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672772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3"/>
            <a:ext cx="8774129" cy="163359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GB" altLang="en-US" sz="3200" dirty="0">
                <a:solidFill>
                  <a:srgbClr val="FF0000"/>
                </a:solidFill>
              </a:rPr>
              <a:t>Examples of Organisations that have used integration of information technologies for efficient business operations:</a:t>
            </a:r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2193" y="1900719"/>
            <a:ext cx="8969340" cy="368842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800" dirty="0"/>
              <a:t>General Motors Corporation used Manufacturing Automation Protocol -MAP  (as a form of business information systems) to gain a competitive edge. </a:t>
            </a:r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MAP controls information exchange among a number of vendors' products and operating systems by linking data processing, networking, office automation, engineering and manufacturing.</a:t>
            </a:r>
            <a:endParaRPr lang="en-GB" altLang="en-US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7990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143838"/>
            <a:ext cx="8229600" cy="7191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dirty="0"/>
              <a:t>Discussion on the Assessment</a:t>
            </a:r>
            <a:endParaRPr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74661" y="863029"/>
            <a:ext cx="8784403" cy="48185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2800" b="1" dirty="0"/>
              <a:t>2 Assessments to be completed on this module.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b="1" dirty="0"/>
              <a:t>The first assessment is Group Presentation explaining the features of different information systems, comparison/evaluation of different information systems, etc., (50% weightings).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b="1" dirty="0">
                <a:solidFill>
                  <a:srgbClr val="FF0000"/>
                </a:solidFill>
              </a:rPr>
              <a:t>     Class presentation in Wk. 6.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AutoNum type="arabicPeriod" startAt="2"/>
            </a:pPr>
            <a:r>
              <a:rPr lang="en-US" b="1" dirty="0"/>
              <a:t>The second assessment is 2,000 (+/- 10%) words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b="1" dirty="0"/>
              <a:t>      individual report (50% weightings).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6120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143838"/>
            <a:ext cx="8229600" cy="7191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dirty="0"/>
              <a:t>Discussion on the Assessment</a:t>
            </a:r>
            <a:endParaRPr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74661" y="863029"/>
            <a:ext cx="8784403" cy="48185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3600" b="1" dirty="0">
                <a:solidFill>
                  <a:srgbClr val="FF0000"/>
                </a:solidFill>
              </a:rPr>
              <a:t>For further details about the assessments….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US" sz="3600" b="1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en-US" sz="3600" b="1" dirty="0">
                <a:solidFill>
                  <a:srgbClr val="FF0000"/>
                </a:solidFill>
              </a:rPr>
              <a:t>Please see the assignment briefs in the assignment folder on the LCLM 5004 Moodle page</a:t>
            </a:r>
            <a:r>
              <a:rPr lang="en-US" sz="3600" b="1" dirty="0"/>
              <a:t>.</a:t>
            </a:r>
            <a:endParaRPr lang="en-GB" sz="3600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5161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154112"/>
            <a:ext cx="8229600" cy="821933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dirty="0"/>
              <a:t>Summary</a:t>
            </a:r>
            <a:r>
              <a:rPr lang="en-GB" dirty="0"/>
              <a:t>…Today we have looked at…</a:t>
            </a:r>
            <a:endParaRPr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287675" y="976045"/>
            <a:ext cx="8671389" cy="4541189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Information Systems and Technologies.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Information Systems (IS) and their components.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Enterprise Resource Planning (ERP) systems.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Integration of information technologies for efficient business operations.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altLang="en-US" sz="3200" dirty="0">
                <a:solidFill>
                  <a:schemeClr val="tx1"/>
                </a:solidFill>
              </a:rPr>
              <a:t>Scope/Object/Organisation Dimensions.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Discussion on the assessments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>
          <a:xfrm>
            <a:off x="164387" y="1202076"/>
            <a:ext cx="8804951" cy="4315157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pPr algn="just"/>
            <a:r>
              <a:rPr lang="en-GB" sz="4000" b="0" i="0" u="none" strike="noStrike" baseline="0" dirty="0">
                <a:solidFill>
                  <a:srgbClr val="000000"/>
                </a:solidFill>
              </a:rPr>
              <a:t>Bourgeois, D., T., Smith, J., L., Wang, S., and </a:t>
            </a:r>
            <a:r>
              <a:rPr lang="en-GB" sz="4000" b="0" i="0" u="none" strike="noStrike" baseline="0" dirty="0" err="1">
                <a:solidFill>
                  <a:srgbClr val="000000"/>
                </a:solidFill>
              </a:rPr>
              <a:t>Mortati</a:t>
            </a:r>
            <a:r>
              <a:rPr lang="en-GB" sz="4000" b="0" i="0" u="none" strike="noStrike" baseline="0" dirty="0">
                <a:solidFill>
                  <a:srgbClr val="000000"/>
                </a:solidFill>
              </a:rPr>
              <a:t>, J., (2019). "Information Systems for Business and Beyond“, Open Textbooks. 1, available @: </a:t>
            </a:r>
            <a:r>
              <a:rPr lang="en-GB" sz="4000" b="0" i="0" u="none" strike="noStrike" baseline="0" dirty="0">
                <a:solidFill>
                  <a:srgbClr val="000000"/>
                </a:solidFill>
                <a:hlinkClick r:id="rId2"/>
              </a:rPr>
              <a:t>https://digitalcommons.biola.edu/open-textbooks/1</a:t>
            </a:r>
            <a:r>
              <a:rPr lang="en-GB" sz="4000" b="0" i="0" u="none" strike="noStrike" baseline="0" dirty="0">
                <a:solidFill>
                  <a:srgbClr val="000000"/>
                </a:solidFill>
              </a:rPr>
              <a:t> , (Accessed on 22/11/2023).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Coughlan, J., Lycett, M., and </a:t>
            </a:r>
            <a:r>
              <a:rPr lang="en-GB" sz="40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Macredie</a:t>
            </a:r>
            <a:r>
              <a:rPr lang="en-GB" sz="4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, R., D., (2005).  Understanding the Business–IT Relationship, International Journal of Information Management, Vol. 25, pp.303–319.</a:t>
            </a:r>
            <a:endParaRPr lang="en-GB" sz="4000" b="0" i="0" u="none" strike="noStrike" baseline="0" dirty="0">
              <a:solidFill>
                <a:srgbClr val="000000"/>
              </a:solidFill>
            </a:endParaRPr>
          </a:p>
          <a:p>
            <a:pPr marL="0" indent="0" algn="just">
              <a:buNone/>
            </a:pPr>
            <a:endParaRPr lang="en-GB" sz="4000" b="0" i="0" u="none" strike="noStrike" baseline="0" dirty="0">
              <a:solidFill>
                <a:srgbClr val="000000"/>
              </a:solidFill>
            </a:endParaRPr>
          </a:p>
          <a:p>
            <a:r>
              <a:rPr lang="en-GB" sz="4000" b="0" i="0" u="none" strike="noStrike" baseline="0" dirty="0">
                <a:solidFill>
                  <a:srgbClr val="000000"/>
                </a:solidFill>
              </a:rPr>
              <a:t>Laudon, K.C. and Laudon, J. P. (2012). </a:t>
            </a:r>
            <a:r>
              <a:rPr lang="en-GB" sz="4000" b="0" i="1" u="none" strike="noStrike" baseline="0" dirty="0">
                <a:solidFill>
                  <a:srgbClr val="000000"/>
                </a:solidFill>
              </a:rPr>
              <a:t>Management Information Systems</a:t>
            </a:r>
            <a:r>
              <a:rPr lang="en-GB" sz="4000" b="0" i="0" u="none" strike="noStrike" baseline="0" dirty="0">
                <a:solidFill>
                  <a:srgbClr val="000000"/>
                </a:solidFill>
              </a:rPr>
              <a:t>, twelfth edition. Upper Saddle River, New Jersey: Prentice-Hall. </a:t>
            </a:r>
          </a:p>
          <a:p>
            <a:endParaRPr lang="en-GB" sz="4000" b="0" i="0" u="none" strike="noStrike" baseline="0" dirty="0">
              <a:solidFill>
                <a:srgbClr val="000000"/>
              </a:solidFill>
            </a:endParaRPr>
          </a:p>
          <a:p>
            <a:r>
              <a:rPr lang="en-GB" sz="4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Sengupta, S., (2015). Value Additive Activities in ERP Projects: A Consultant’s View, International Journal of Computer Applications, Vol. 121 (19), </a:t>
            </a:r>
          </a:p>
          <a:p>
            <a:endParaRPr lang="en-GB" sz="2000" b="0" i="0" u="none" strike="noStrike" baseline="0" dirty="0">
              <a:solidFill>
                <a:srgbClr val="000000"/>
              </a:solidFill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GillSansMTPro-Bold"/>
                <a:ea typeface="Calibri" panose="020F0502020204030204" pitchFamily="34" charset="0"/>
                <a:cs typeface="GillSansMTPro-Bold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885" indent="-228885" defTabSz="610361">
              <a:defRPr sz="2136"/>
            </a:pPr>
            <a:endParaRPr i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" grpId="0" animBg="1"/>
      <p:bldP spid="281" grpId="0" build="p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3109</TotalTime>
  <Words>2460</Words>
  <Application>Microsoft Office PowerPoint</Application>
  <PresentationFormat>On-screen Show (4:3)</PresentationFormat>
  <Paragraphs>343</Paragraphs>
  <Slides>52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52</vt:i4>
      </vt:variant>
    </vt:vector>
  </HeadingPairs>
  <TitlesOfParts>
    <vt:vector size="61" baseType="lpstr">
      <vt:lpstr>Arial</vt:lpstr>
      <vt:lpstr>Calibri</vt:lpstr>
      <vt:lpstr>GillSansMTPro-Bold</vt:lpstr>
      <vt:lpstr>Monotype Sorts</vt:lpstr>
      <vt:lpstr>Myriad Pro</vt:lpstr>
      <vt:lpstr>Wingdings</vt:lpstr>
      <vt:lpstr>20140311PresentationUWTSDTemplate</vt:lpstr>
      <vt:lpstr>Image</vt:lpstr>
      <vt:lpstr>Photo Editor Photo</vt:lpstr>
      <vt:lpstr>  LCLM 5004  Managing Business Information  Week 2:  Information Systems and Technologies      </vt:lpstr>
      <vt:lpstr>Last Week (i.e., Week 1)</vt:lpstr>
      <vt:lpstr>This Week (i.e., Week 2)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Class Exercise</vt:lpstr>
      <vt:lpstr>Key Highlights from the Case Study - Information Management in Business.</vt:lpstr>
      <vt:lpstr>Next, …..</vt:lpstr>
      <vt:lpstr>Next, …..</vt:lpstr>
      <vt:lpstr>Next, We Consider…..</vt:lpstr>
      <vt:lpstr>Introduction to Enterprise Resource Planning (ERP) Systems.</vt:lpstr>
      <vt:lpstr>Introduction to Enterprise Resource Planning (ERP) Systems.</vt:lpstr>
      <vt:lpstr>Introduction to Enterprise Resource Planning (ERP) Systems</vt:lpstr>
      <vt:lpstr>Major Reasons for Adopting ERP</vt:lpstr>
      <vt:lpstr>Potential Benefits of ERP</vt:lpstr>
      <vt:lpstr>Potential Benefits of ERP</vt:lpstr>
      <vt:lpstr>ERP Implementation Approaches</vt:lpstr>
      <vt:lpstr> Major Phases of ERP Implementation  </vt:lpstr>
      <vt:lpstr> Major Phases of ERP Implementation  </vt:lpstr>
      <vt:lpstr>Major Challenges to ERP Implementation</vt:lpstr>
      <vt:lpstr>Major Challenges to ERP Implementation</vt:lpstr>
      <vt:lpstr>Benefits of ERP Systems</vt:lpstr>
      <vt:lpstr>Benefits of ERP Systems</vt:lpstr>
      <vt:lpstr>Risks with ERP Implementation</vt:lpstr>
      <vt:lpstr>Integration of Information Technologies for Efficient Business Operations </vt:lpstr>
      <vt:lpstr>Integration of Information Technologies for Efficient Business Operations </vt:lpstr>
      <vt:lpstr>Integration of Information Technologies for Efficient Business Operations </vt:lpstr>
      <vt:lpstr>Integration of Information Technologies for Efficient Business Operations </vt:lpstr>
      <vt:lpstr>Integration of Information Technologies for Efficient Business Operations </vt:lpstr>
      <vt:lpstr>Examples of Organisations that have used integration of information technologies for efficient business operations:</vt:lpstr>
      <vt:lpstr>Examples of Organisations that have used integration of information technologies for efficient business operations:</vt:lpstr>
      <vt:lpstr>Discussion on the Assessment</vt:lpstr>
      <vt:lpstr>Discussion on the Assessment</vt:lpstr>
      <vt:lpstr>Summary…Today we have looked at…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Ebiteme Botu</cp:lastModifiedBy>
  <cp:revision>191</cp:revision>
  <dcterms:modified xsi:type="dcterms:W3CDTF">2024-06-19T22:05:24Z</dcterms:modified>
</cp:coreProperties>
</file>