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5300" autoAdjust="0"/>
  </p:normalViewPr>
  <p:slideViewPr>
    <p:cSldViewPr snapToGrid="0">
      <p:cViewPr varScale="1">
        <p:scale>
          <a:sx n="103" d="100"/>
          <a:sy n="103" d="100"/>
        </p:scale>
        <p:origin x="120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FCD5157-81F8-40BD-B0B2-6C755DE4D63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5FA9F6B-FBF4-457B-8E1F-9B91DF153D42}">
      <dgm:prSet/>
      <dgm:spPr/>
      <dgm:t>
        <a:bodyPr/>
        <a:lstStyle/>
        <a:p>
          <a:r>
            <a:rPr lang="en-GB"/>
            <a:t>Fear of continued crime</a:t>
          </a:r>
          <a:endParaRPr lang="en-US"/>
        </a:p>
      </dgm:t>
    </dgm:pt>
    <dgm:pt modelId="{EC7546A2-47FD-48A8-9E32-3EE46BD7967C}" type="parTrans" cxnId="{6E4ED9BC-6E53-4DC1-B8A0-FD49E5E40B3F}">
      <dgm:prSet/>
      <dgm:spPr/>
      <dgm:t>
        <a:bodyPr/>
        <a:lstStyle/>
        <a:p>
          <a:endParaRPr lang="en-US"/>
        </a:p>
      </dgm:t>
    </dgm:pt>
    <dgm:pt modelId="{792FB2CE-C2B1-48AE-BB09-DC2E91E7EC06}" type="sibTrans" cxnId="{6E4ED9BC-6E53-4DC1-B8A0-FD49E5E40B3F}">
      <dgm:prSet/>
      <dgm:spPr/>
      <dgm:t>
        <a:bodyPr/>
        <a:lstStyle/>
        <a:p>
          <a:endParaRPr lang="en-US"/>
        </a:p>
      </dgm:t>
    </dgm:pt>
    <dgm:pt modelId="{895F94F5-8E34-4DBF-8005-97CFE09F1363}">
      <dgm:prSet/>
      <dgm:spPr/>
      <dgm:t>
        <a:bodyPr/>
        <a:lstStyle/>
        <a:p>
          <a:r>
            <a:rPr lang="en-GB"/>
            <a:t>Vulnerability &amp; fear or a repeat attack</a:t>
          </a:r>
          <a:endParaRPr lang="en-US"/>
        </a:p>
      </dgm:t>
    </dgm:pt>
    <dgm:pt modelId="{97065EFA-DA95-4202-A15A-5FCA0C819623}" type="parTrans" cxnId="{238B0F6E-F320-4B57-9131-8F7FFFDD25DA}">
      <dgm:prSet/>
      <dgm:spPr/>
      <dgm:t>
        <a:bodyPr/>
        <a:lstStyle/>
        <a:p>
          <a:endParaRPr lang="en-US"/>
        </a:p>
      </dgm:t>
    </dgm:pt>
    <dgm:pt modelId="{F13B2F20-FB25-4D61-BE2F-0FE50B6AEA0F}" type="sibTrans" cxnId="{238B0F6E-F320-4B57-9131-8F7FFFDD25DA}">
      <dgm:prSet/>
      <dgm:spPr/>
      <dgm:t>
        <a:bodyPr/>
        <a:lstStyle/>
        <a:p>
          <a:endParaRPr lang="en-US"/>
        </a:p>
      </dgm:t>
    </dgm:pt>
    <dgm:pt modelId="{84D3D2DF-4D57-4A99-BE73-CF2289144D18}">
      <dgm:prSet/>
      <dgm:spPr/>
      <dgm:t>
        <a:bodyPr/>
        <a:lstStyle/>
        <a:p>
          <a:r>
            <a:rPr lang="en-GB"/>
            <a:t>Psychological trauma</a:t>
          </a:r>
          <a:endParaRPr lang="en-US"/>
        </a:p>
      </dgm:t>
    </dgm:pt>
    <dgm:pt modelId="{5E932AFB-13DC-440E-9F03-8D0512FEBF15}" type="parTrans" cxnId="{2E544220-F2AA-46B1-94FF-B0C2E30CF3BB}">
      <dgm:prSet/>
      <dgm:spPr/>
      <dgm:t>
        <a:bodyPr/>
        <a:lstStyle/>
        <a:p>
          <a:endParaRPr lang="en-US"/>
        </a:p>
      </dgm:t>
    </dgm:pt>
    <dgm:pt modelId="{3C422B7B-EFF7-4CF7-B9B6-94A3624905CB}" type="sibTrans" cxnId="{2E544220-F2AA-46B1-94FF-B0C2E30CF3BB}">
      <dgm:prSet/>
      <dgm:spPr/>
      <dgm:t>
        <a:bodyPr/>
        <a:lstStyle/>
        <a:p>
          <a:endParaRPr lang="en-US"/>
        </a:p>
      </dgm:t>
    </dgm:pt>
    <dgm:pt modelId="{C7D6EA92-C961-46FC-B1CD-FAD9E051071E}">
      <dgm:prSet/>
      <dgm:spPr/>
      <dgm:t>
        <a:bodyPr/>
        <a:lstStyle/>
        <a:p>
          <a:r>
            <a:rPr lang="en-GB"/>
            <a:t>Risk of ill-health</a:t>
          </a:r>
          <a:endParaRPr lang="en-US"/>
        </a:p>
      </dgm:t>
    </dgm:pt>
    <dgm:pt modelId="{DB416457-B2BE-433F-B902-F2898DB50CE7}" type="parTrans" cxnId="{11187B49-E42C-4879-9C4F-A1D6C96C7C11}">
      <dgm:prSet/>
      <dgm:spPr/>
      <dgm:t>
        <a:bodyPr/>
        <a:lstStyle/>
        <a:p>
          <a:endParaRPr lang="en-US"/>
        </a:p>
      </dgm:t>
    </dgm:pt>
    <dgm:pt modelId="{5682C55D-A783-4A98-8AC4-F5AC0A0C4468}" type="sibTrans" cxnId="{11187B49-E42C-4879-9C4F-A1D6C96C7C11}">
      <dgm:prSet/>
      <dgm:spPr/>
      <dgm:t>
        <a:bodyPr/>
        <a:lstStyle/>
        <a:p>
          <a:endParaRPr lang="en-US"/>
        </a:p>
      </dgm:t>
    </dgm:pt>
    <dgm:pt modelId="{8BB2EDD2-CECD-429D-88C8-234026909009}">
      <dgm:prSet/>
      <dgm:spPr/>
      <dgm:t>
        <a:bodyPr/>
        <a:lstStyle/>
        <a:p>
          <a:r>
            <a:rPr lang="en-GB"/>
            <a:t>Sense of powerlessness</a:t>
          </a:r>
          <a:endParaRPr lang="en-US"/>
        </a:p>
      </dgm:t>
    </dgm:pt>
    <dgm:pt modelId="{91B8A813-11FF-412C-AC07-3DC205FCD147}" type="parTrans" cxnId="{058A1A44-D084-4881-BFF3-5A24F35AD5DF}">
      <dgm:prSet/>
      <dgm:spPr/>
      <dgm:t>
        <a:bodyPr/>
        <a:lstStyle/>
        <a:p>
          <a:endParaRPr lang="en-US"/>
        </a:p>
      </dgm:t>
    </dgm:pt>
    <dgm:pt modelId="{7A059BFF-DC1A-4811-9836-BC9244453262}" type="sibTrans" cxnId="{058A1A44-D084-4881-BFF3-5A24F35AD5DF}">
      <dgm:prSet/>
      <dgm:spPr/>
      <dgm:t>
        <a:bodyPr/>
        <a:lstStyle/>
        <a:p>
          <a:endParaRPr lang="en-US"/>
        </a:p>
      </dgm:t>
    </dgm:pt>
    <dgm:pt modelId="{1C49C726-97CD-4D4E-B654-83EC5514E451}">
      <dgm:prSet/>
      <dgm:spPr/>
      <dgm:t>
        <a:bodyPr/>
        <a:lstStyle/>
        <a:p>
          <a:r>
            <a:rPr lang="en-GB"/>
            <a:t>Self-exclusion </a:t>
          </a:r>
          <a:endParaRPr lang="en-US"/>
        </a:p>
      </dgm:t>
    </dgm:pt>
    <dgm:pt modelId="{DA0AE963-3A90-4659-A413-708E0C38D5AF}" type="parTrans" cxnId="{799872C4-953D-47A1-B528-BDD5765A3C99}">
      <dgm:prSet/>
      <dgm:spPr/>
      <dgm:t>
        <a:bodyPr/>
        <a:lstStyle/>
        <a:p>
          <a:endParaRPr lang="en-US"/>
        </a:p>
      </dgm:t>
    </dgm:pt>
    <dgm:pt modelId="{4963A645-087C-4117-973E-386E76B5BDD2}" type="sibTrans" cxnId="{799872C4-953D-47A1-B528-BDD5765A3C99}">
      <dgm:prSet/>
      <dgm:spPr/>
      <dgm:t>
        <a:bodyPr/>
        <a:lstStyle/>
        <a:p>
          <a:endParaRPr lang="en-US"/>
        </a:p>
      </dgm:t>
    </dgm:pt>
    <dgm:pt modelId="{127B013C-0C58-413D-AE34-B2B3BB7D6D99}">
      <dgm:prSet/>
      <dgm:spPr/>
      <dgm:t>
        <a:bodyPr/>
        <a:lstStyle/>
        <a:p>
          <a:r>
            <a:rPr lang="en-GB"/>
            <a:t>Fear of attending court</a:t>
          </a:r>
          <a:endParaRPr lang="en-US"/>
        </a:p>
      </dgm:t>
    </dgm:pt>
    <dgm:pt modelId="{92FA807C-2A48-44CE-A768-518316A69041}" type="parTrans" cxnId="{661DC44C-4A44-4529-8D6C-97303FAE3AB3}">
      <dgm:prSet/>
      <dgm:spPr/>
      <dgm:t>
        <a:bodyPr/>
        <a:lstStyle/>
        <a:p>
          <a:endParaRPr lang="en-US"/>
        </a:p>
      </dgm:t>
    </dgm:pt>
    <dgm:pt modelId="{BCCD3B94-164B-40F2-8F3B-AD0AA73118C9}" type="sibTrans" cxnId="{661DC44C-4A44-4529-8D6C-97303FAE3AB3}">
      <dgm:prSet/>
      <dgm:spPr/>
      <dgm:t>
        <a:bodyPr/>
        <a:lstStyle/>
        <a:p>
          <a:endParaRPr lang="en-US"/>
        </a:p>
      </dgm:t>
    </dgm:pt>
    <dgm:pt modelId="{83957E96-27D8-48A3-A939-884E53279D9A}">
      <dgm:prSet/>
      <dgm:spPr/>
      <dgm:t>
        <a:bodyPr/>
        <a:lstStyle/>
        <a:p>
          <a:r>
            <a:rPr lang="en-GB"/>
            <a:t>Lack of faith in the police/ other responsible authorities</a:t>
          </a:r>
          <a:endParaRPr lang="en-US"/>
        </a:p>
      </dgm:t>
    </dgm:pt>
    <dgm:pt modelId="{8F67BD2A-17EF-44D8-B2C9-DEA840E0DCE7}" type="parTrans" cxnId="{C9B209BD-04F9-4D3A-86DE-0FE76A88106C}">
      <dgm:prSet/>
      <dgm:spPr/>
      <dgm:t>
        <a:bodyPr/>
        <a:lstStyle/>
        <a:p>
          <a:endParaRPr lang="en-US"/>
        </a:p>
      </dgm:t>
    </dgm:pt>
    <dgm:pt modelId="{A1BA3ADE-2B92-4D83-8358-DA43B56ADECB}" type="sibTrans" cxnId="{C9B209BD-04F9-4D3A-86DE-0FE76A88106C}">
      <dgm:prSet/>
      <dgm:spPr/>
      <dgm:t>
        <a:bodyPr/>
        <a:lstStyle/>
        <a:p>
          <a:endParaRPr lang="en-US"/>
        </a:p>
      </dgm:t>
    </dgm:pt>
    <dgm:pt modelId="{1E54DFD2-65A2-4AAC-A5F4-708F25501334}">
      <dgm:prSet/>
      <dgm:spPr/>
      <dgm:t>
        <a:bodyPr/>
        <a:lstStyle/>
        <a:p>
          <a:r>
            <a:rPr lang="en-GB"/>
            <a:t>Or possibly much worse…</a:t>
          </a:r>
          <a:endParaRPr lang="en-US"/>
        </a:p>
      </dgm:t>
    </dgm:pt>
    <dgm:pt modelId="{EACF7075-EB9E-4348-AB24-BAF38628B8BC}" type="parTrans" cxnId="{2E7EDBA3-8DE2-426A-83AC-D4EBA8BE171A}">
      <dgm:prSet/>
      <dgm:spPr/>
      <dgm:t>
        <a:bodyPr/>
        <a:lstStyle/>
        <a:p>
          <a:endParaRPr lang="en-US"/>
        </a:p>
      </dgm:t>
    </dgm:pt>
    <dgm:pt modelId="{CEFE0E32-7C8A-46E9-A12F-474B1DB35B2E}" type="sibTrans" cxnId="{2E7EDBA3-8DE2-426A-83AC-D4EBA8BE171A}">
      <dgm:prSet/>
      <dgm:spPr/>
      <dgm:t>
        <a:bodyPr/>
        <a:lstStyle/>
        <a:p>
          <a:endParaRPr lang="en-US"/>
        </a:p>
      </dgm:t>
    </dgm:pt>
    <dgm:pt modelId="{61C24869-54B9-485D-85EE-9C182F054F51}" type="pres">
      <dgm:prSet presAssocID="{7FCD5157-81F8-40BD-B0B2-6C755DE4D630}" presName="linear" presStyleCnt="0">
        <dgm:presLayoutVars>
          <dgm:animLvl val="lvl"/>
          <dgm:resizeHandles val="exact"/>
        </dgm:presLayoutVars>
      </dgm:prSet>
      <dgm:spPr/>
    </dgm:pt>
    <dgm:pt modelId="{4CD9630E-4022-4318-A2FB-CE4C802D92BC}" type="pres">
      <dgm:prSet presAssocID="{05FA9F6B-FBF4-457B-8E1F-9B91DF153D42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5EBB2E25-93A9-4C31-B3C5-2DAC2EDEC88F}" type="pres">
      <dgm:prSet presAssocID="{792FB2CE-C2B1-48AE-BB09-DC2E91E7EC06}" presName="spacer" presStyleCnt="0"/>
      <dgm:spPr/>
    </dgm:pt>
    <dgm:pt modelId="{BBA66A8F-A326-40BE-99F3-FDFC8F4FEA67}" type="pres">
      <dgm:prSet presAssocID="{895F94F5-8E34-4DBF-8005-97CFE09F1363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8C5169CE-421E-41B2-90E2-48F7EB570FA4}" type="pres">
      <dgm:prSet presAssocID="{F13B2F20-FB25-4D61-BE2F-0FE50B6AEA0F}" presName="spacer" presStyleCnt="0"/>
      <dgm:spPr/>
    </dgm:pt>
    <dgm:pt modelId="{E4180B8E-C318-4B3E-8E80-2268FECFF483}" type="pres">
      <dgm:prSet presAssocID="{84D3D2DF-4D57-4A99-BE73-CF2289144D18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75372801-7562-40BE-BDAD-11229E4E81F5}" type="pres">
      <dgm:prSet presAssocID="{3C422B7B-EFF7-4CF7-B9B6-94A3624905CB}" presName="spacer" presStyleCnt="0"/>
      <dgm:spPr/>
    </dgm:pt>
    <dgm:pt modelId="{C8036486-D7AC-471E-814C-996881F52CEB}" type="pres">
      <dgm:prSet presAssocID="{C7D6EA92-C961-46FC-B1CD-FAD9E051071E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D4E07316-1674-486B-AD41-A5A2ABD14CE6}" type="pres">
      <dgm:prSet presAssocID="{5682C55D-A783-4A98-8AC4-F5AC0A0C4468}" presName="spacer" presStyleCnt="0"/>
      <dgm:spPr/>
    </dgm:pt>
    <dgm:pt modelId="{BAA71348-34D5-4881-BB7D-9B9E11151094}" type="pres">
      <dgm:prSet presAssocID="{8BB2EDD2-CECD-429D-88C8-234026909009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E5BEBA58-0FE5-4A73-BB3B-954C17B461FF}" type="pres">
      <dgm:prSet presAssocID="{7A059BFF-DC1A-4811-9836-BC9244453262}" presName="spacer" presStyleCnt="0"/>
      <dgm:spPr/>
    </dgm:pt>
    <dgm:pt modelId="{28DC4CBF-C49E-47B5-8083-B2C3240A37AD}" type="pres">
      <dgm:prSet presAssocID="{1C49C726-97CD-4D4E-B654-83EC5514E451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B6D88E4C-CD2B-4C8A-9D5B-F3F84DE98890}" type="pres">
      <dgm:prSet presAssocID="{4963A645-087C-4117-973E-386E76B5BDD2}" presName="spacer" presStyleCnt="0"/>
      <dgm:spPr/>
    </dgm:pt>
    <dgm:pt modelId="{D12452AE-9A17-4C93-A784-BAC34554D643}" type="pres">
      <dgm:prSet presAssocID="{127B013C-0C58-413D-AE34-B2B3BB7D6D99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083B0E12-BD45-487D-86D5-224FEF9D58FA}" type="pres">
      <dgm:prSet presAssocID="{BCCD3B94-164B-40F2-8F3B-AD0AA73118C9}" presName="spacer" presStyleCnt="0"/>
      <dgm:spPr/>
    </dgm:pt>
    <dgm:pt modelId="{9DEABC4B-9CBE-47E8-9C67-F90E90452CF3}" type="pres">
      <dgm:prSet presAssocID="{83957E96-27D8-48A3-A939-884E53279D9A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2E673DA9-7B4F-4F74-93C5-1488FE0D12FE}" type="pres">
      <dgm:prSet presAssocID="{A1BA3ADE-2B92-4D83-8358-DA43B56ADECB}" presName="spacer" presStyleCnt="0"/>
      <dgm:spPr/>
    </dgm:pt>
    <dgm:pt modelId="{36FB2E39-74F9-4BDE-86D5-40B73337A026}" type="pres">
      <dgm:prSet presAssocID="{1E54DFD2-65A2-4AAC-A5F4-708F25501334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6122690B-8580-485F-A291-006ED7AB2554}" type="presOf" srcId="{1E54DFD2-65A2-4AAC-A5F4-708F25501334}" destId="{36FB2E39-74F9-4BDE-86D5-40B73337A026}" srcOrd="0" destOrd="0" presId="urn:microsoft.com/office/officeart/2005/8/layout/vList2"/>
    <dgm:cxn modelId="{15E57F19-CFA8-4CE6-A05B-C438789C091A}" type="presOf" srcId="{C7D6EA92-C961-46FC-B1CD-FAD9E051071E}" destId="{C8036486-D7AC-471E-814C-996881F52CEB}" srcOrd="0" destOrd="0" presId="urn:microsoft.com/office/officeart/2005/8/layout/vList2"/>
    <dgm:cxn modelId="{EE90A61F-17A5-4829-AAEF-BC569BEF7435}" type="presOf" srcId="{8BB2EDD2-CECD-429D-88C8-234026909009}" destId="{BAA71348-34D5-4881-BB7D-9B9E11151094}" srcOrd="0" destOrd="0" presId="urn:microsoft.com/office/officeart/2005/8/layout/vList2"/>
    <dgm:cxn modelId="{2E544220-F2AA-46B1-94FF-B0C2E30CF3BB}" srcId="{7FCD5157-81F8-40BD-B0B2-6C755DE4D630}" destId="{84D3D2DF-4D57-4A99-BE73-CF2289144D18}" srcOrd="2" destOrd="0" parTransId="{5E932AFB-13DC-440E-9F03-8D0512FEBF15}" sibTransId="{3C422B7B-EFF7-4CF7-B9B6-94A3624905CB}"/>
    <dgm:cxn modelId="{2A106C5C-DA6F-4236-8146-4C0B1F2CA62D}" type="presOf" srcId="{127B013C-0C58-413D-AE34-B2B3BB7D6D99}" destId="{D12452AE-9A17-4C93-A784-BAC34554D643}" srcOrd="0" destOrd="0" presId="urn:microsoft.com/office/officeart/2005/8/layout/vList2"/>
    <dgm:cxn modelId="{058A1A44-D084-4881-BFF3-5A24F35AD5DF}" srcId="{7FCD5157-81F8-40BD-B0B2-6C755DE4D630}" destId="{8BB2EDD2-CECD-429D-88C8-234026909009}" srcOrd="4" destOrd="0" parTransId="{91B8A813-11FF-412C-AC07-3DC205FCD147}" sibTransId="{7A059BFF-DC1A-4811-9836-BC9244453262}"/>
    <dgm:cxn modelId="{11187B49-E42C-4879-9C4F-A1D6C96C7C11}" srcId="{7FCD5157-81F8-40BD-B0B2-6C755DE4D630}" destId="{C7D6EA92-C961-46FC-B1CD-FAD9E051071E}" srcOrd="3" destOrd="0" parTransId="{DB416457-B2BE-433F-B902-F2898DB50CE7}" sibTransId="{5682C55D-A783-4A98-8AC4-F5AC0A0C4468}"/>
    <dgm:cxn modelId="{661DC44C-4A44-4529-8D6C-97303FAE3AB3}" srcId="{7FCD5157-81F8-40BD-B0B2-6C755DE4D630}" destId="{127B013C-0C58-413D-AE34-B2B3BB7D6D99}" srcOrd="6" destOrd="0" parTransId="{92FA807C-2A48-44CE-A768-518316A69041}" sibTransId="{BCCD3B94-164B-40F2-8F3B-AD0AA73118C9}"/>
    <dgm:cxn modelId="{238B0F6E-F320-4B57-9131-8F7FFFDD25DA}" srcId="{7FCD5157-81F8-40BD-B0B2-6C755DE4D630}" destId="{895F94F5-8E34-4DBF-8005-97CFE09F1363}" srcOrd="1" destOrd="0" parTransId="{97065EFA-DA95-4202-A15A-5FCA0C819623}" sibTransId="{F13B2F20-FB25-4D61-BE2F-0FE50B6AEA0F}"/>
    <dgm:cxn modelId="{06544977-E858-45FA-9EB0-7AA3C7952867}" type="presOf" srcId="{84D3D2DF-4D57-4A99-BE73-CF2289144D18}" destId="{E4180B8E-C318-4B3E-8E80-2268FECFF483}" srcOrd="0" destOrd="0" presId="urn:microsoft.com/office/officeart/2005/8/layout/vList2"/>
    <dgm:cxn modelId="{00CC5077-76FB-4D1A-875E-8A00C2910230}" type="presOf" srcId="{1C49C726-97CD-4D4E-B654-83EC5514E451}" destId="{28DC4CBF-C49E-47B5-8083-B2C3240A37AD}" srcOrd="0" destOrd="0" presId="urn:microsoft.com/office/officeart/2005/8/layout/vList2"/>
    <dgm:cxn modelId="{9720BC9F-70E7-4F3D-9A43-570F92944A04}" type="presOf" srcId="{05FA9F6B-FBF4-457B-8E1F-9B91DF153D42}" destId="{4CD9630E-4022-4318-A2FB-CE4C802D92BC}" srcOrd="0" destOrd="0" presId="urn:microsoft.com/office/officeart/2005/8/layout/vList2"/>
    <dgm:cxn modelId="{2E7EDBA3-8DE2-426A-83AC-D4EBA8BE171A}" srcId="{7FCD5157-81F8-40BD-B0B2-6C755DE4D630}" destId="{1E54DFD2-65A2-4AAC-A5F4-708F25501334}" srcOrd="8" destOrd="0" parTransId="{EACF7075-EB9E-4348-AB24-BAF38628B8BC}" sibTransId="{CEFE0E32-7C8A-46E9-A12F-474B1DB35B2E}"/>
    <dgm:cxn modelId="{AAD738B8-86A7-4DB9-B8D1-4AF60E7F6390}" type="presOf" srcId="{83957E96-27D8-48A3-A939-884E53279D9A}" destId="{9DEABC4B-9CBE-47E8-9C67-F90E90452CF3}" srcOrd="0" destOrd="0" presId="urn:microsoft.com/office/officeart/2005/8/layout/vList2"/>
    <dgm:cxn modelId="{6E4ED9BC-6E53-4DC1-B8A0-FD49E5E40B3F}" srcId="{7FCD5157-81F8-40BD-B0B2-6C755DE4D630}" destId="{05FA9F6B-FBF4-457B-8E1F-9B91DF153D42}" srcOrd="0" destOrd="0" parTransId="{EC7546A2-47FD-48A8-9E32-3EE46BD7967C}" sibTransId="{792FB2CE-C2B1-48AE-BB09-DC2E91E7EC06}"/>
    <dgm:cxn modelId="{C9B209BD-04F9-4D3A-86DE-0FE76A88106C}" srcId="{7FCD5157-81F8-40BD-B0B2-6C755DE4D630}" destId="{83957E96-27D8-48A3-A939-884E53279D9A}" srcOrd="7" destOrd="0" parTransId="{8F67BD2A-17EF-44D8-B2C9-DEA840E0DCE7}" sibTransId="{A1BA3ADE-2B92-4D83-8358-DA43B56ADECB}"/>
    <dgm:cxn modelId="{799872C4-953D-47A1-B528-BDD5765A3C99}" srcId="{7FCD5157-81F8-40BD-B0B2-6C755DE4D630}" destId="{1C49C726-97CD-4D4E-B654-83EC5514E451}" srcOrd="5" destOrd="0" parTransId="{DA0AE963-3A90-4659-A413-708E0C38D5AF}" sibTransId="{4963A645-087C-4117-973E-386E76B5BDD2}"/>
    <dgm:cxn modelId="{B6EA6BE7-73BE-4184-8E40-603D62425994}" type="presOf" srcId="{7FCD5157-81F8-40BD-B0B2-6C755DE4D630}" destId="{61C24869-54B9-485D-85EE-9C182F054F51}" srcOrd="0" destOrd="0" presId="urn:microsoft.com/office/officeart/2005/8/layout/vList2"/>
    <dgm:cxn modelId="{CC6FDAF8-D759-4C33-830F-9F445DF3B52D}" type="presOf" srcId="{895F94F5-8E34-4DBF-8005-97CFE09F1363}" destId="{BBA66A8F-A326-40BE-99F3-FDFC8F4FEA67}" srcOrd="0" destOrd="0" presId="urn:microsoft.com/office/officeart/2005/8/layout/vList2"/>
    <dgm:cxn modelId="{D1860AAF-8860-489E-A129-A2E65FA325C7}" type="presParOf" srcId="{61C24869-54B9-485D-85EE-9C182F054F51}" destId="{4CD9630E-4022-4318-A2FB-CE4C802D92BC}" srcOrd="0" destOrd="0" presId="urn:microsoft.com/office/officeart/2005/8/layout/vList2"/>
    <dgm:cxn modelId="{3CB7463B-F062-4B56-BB6A-B7BB99FE9BCC}" type="presParOf" srcId="{61C24869-54B9-485D-85EE-9C182F054F51}" destId="{5EBB2E25-93A9-4C31-B3C5-2DAC2EDEC88F}" srcOrd="1" destOrd="0" presId="urn:microsoft.com/office/officeart/2005/8/layout/vList2"/>
    <dgm:cxn modelId="{BD6F6B14-1EBF-409F-A478-36A5F0081E70}" type="presParOf" srcId="{61C24869-54B9-485D-85EE-9C182F054F51}" destId="{BBA66A8F-A326-40BE-99F3-FDFC8F4FEA67}" srcOrd="2" destOrd="0" presId="urn:microsoft.com/office/officeart/2005/8/layout/vList2"/>
    <dgm:cxn modelId="{D71CFB65-7F25-4DA1-ADF7-3ADDF458C991}" type="presParOf" srcId="{61C24869-54B9-485D-85EE-9C182F054F51}" destId="{8C5169CE-421E-41B2-90E2-48F7EB570FA4}" srcOrd="3" destOrd="0" presId="urn:microsoft.com/office/officeart/2005/8/layout/vList2"/>
    <dgm:cxn modelId="{E39E53E0-EEC6-4220-A24D-F9315232301A}" type="presParOf" srcId="{61C24869-54B9-485D-85EE-9C182F054F51}" destId="{E4180B8E-C318-4B3E-8E80-2268FECFF483}" srcOrd="4" destOrd="0" presId="urn:microsoft.com/office/officeart/2005/8/layout/vList2"/>
    <dgm:cxn modelId="{4CC79B00-1DEF-48F9-836E-7AFC84C8C171}" type="presParOf" srcId="{61C24869-54B9-485D-85EE-9C182F054F51}" destId="{75372801-7562-40BE-BDAD-11229E4E81F5}" srcOrd="5" destOrd="0" presId="urn:microsoft.com/office/officeart/2005/8/layout/vList2"/>
    <dgm:cxn modelId="{50F04FF4-070A-40CA-BA0C-B23577D3AEA3}" type="presParOf" srcId="{61C24869-54B9-485D-85EE-9C182F054F51}" destId="{C8036486-D7AC-471E-814C-996881F52CEB}" srcOrd="6" destOrd="0" presId="urn:microsoft.com/office/officeart/2005/8/layout/vList2"/>
    <dgm:cxn modelId="{05C0CBDD-A028-43F2-87E5-5DC18A6AC1D0}" type="presParOf" srcId="{61C24869-54B9-485D-85EE-9C182F054F51}" destId="{D4E07316-1674-486B-AD41-A5A2ABD14CE6}" srcOrd="7" destOrd="0" presId="urn:microsoft.com/office/officeart/2005/8/layout/vList2"/>
    <dgm:cxn modelId="{B79E01BB-C39C-468F-B73E-3F35F1E0E5EC}" type="presParOf" srcId="{61C24869-54B9-485D-85EE-9C182F054F51}" destId="{BAA71348-34D5-4881-BB7D-9B9E11151094}" srcOrd="8" destOrd="0" presId="urn:microsoft.com/office/officeart/2005/8/layout/vList2"/>
    <dgm:cxn modelId="{F4E0E227-0EEC-4766-B469-7DF0AC96204E}" type="presParOf" srcId="{61C24869-54B9-485D-85EE-9C182F054F51}" destId="{E5BEBA58-0FE5-4A73-BB3B-954C17B461FF}" srcOrd="9" destOrd="0" presId="urn:microsoft.com/office/officeart/2005/8/layout/vList2"/>
    <dgm:cxn modelId="{5D2C3288-8CE1-4830-AD6B-076BDD2FF995}" type="presParOf" srcId="{61C24869-54B9-485D-85EE-9C182F054F51}" destId="{28DC4CBF-C49E-47B5-8083-B2C3240A37AD}" srcOrd="10" destOrd="0" presId="urn:microsoft.com/office/officeart/2005/8/layout/vList2"/>
    <dgm:cxn modelId="{487ADE54-D5DC-4375-A9A2-0AC874A2A975}" type="presParOf" srcId="{61C24869-54B9-485D-85EE-9C182F054F51}" destId="{B6D88E4C-CD2B-4C8A-9D5B-F3F84DE98890}" srcOrd="11" destOrd="0" presId="urn:microsoft.com/office/officeart/2005/8/layout/vList2"/>
    <dgm:cxn modelId="{170EB459-BA93-4C6B-A8E5-EFBF71513977}" type="presParOf" srcId="{61C24869-54B9-485D-85EE-9C182F054F51}" destId="{D12452AE-9A17-4C93-A784-BAC34554D643}" srcOrd="12" destOrd="0" presId="urn:microsoft.com/office/officeart/2005/8/layout/vList2"/>
    <dgm:cxn modelId="{2A893176-6BBC-4EC1-B44C-6B00DB1C2529}" type="presParOf" srcId="{61C24869-54B9-485D-85EE-9C182F054F51}" destId="{083B0E12-BD45-487D-86D5-224FEF9D58FA}" srcOrd="13" destOrd="0" presId="urn:microsoft.com/office/officeart/2005/8/layout/vList2"/>
    <dgm:cxn modelId="{C0E52A0F-7E25-4A13-B2AC-78A997C364EB}" type="presParOf" srcId="{61C24869-54B9-485D-85EE-9C182F054F51}" destId="{9DEABC4B-9CBE-47E8-9C67-F90E90452CF3}" srcOrd="14" destOrd="0" presId="urn:microsoft.com/office/officeart/2005/8/layout/vList2"/>
    <dgm:cxn modelId="{0548AB36-FDEF-4DA6-9D50-FFBC2CD4DD09}" type="presParOf" srcId="{61C24869-54B9-485D-85EE-9C182F054F51}" destId="{2E673DA9-7B4F-4F74-93C5-1488FE0D12FE}" srcOrd="15" destOrd="0" presId="urn:microsoft.com/office/officeart/2005/8/layout/vList2"/>
    <dgm:cxn modelId="{80309138-227C-4C9D-AD8D-730991EE7050}" type="presParOf" srcId="{61C24869-54B9-485D-85EE-9C182F054F51}" destId="{36FB2E39-74F9-4BDE-86D5-40B73337A026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D9630E-4022-4318-A2FB-CE4C802D92BC}">
      <dsp:nvSpPr>
        <dsp:cNvPr id="0" name=""/>
        <dsp:cNvSpPr/>
      </dsp:nvSpPr>
      <dsp:spPr>
        <a:xfrm>
          <a:off x="0" y="25523"/>
          <a:ext cx="10515600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Fear of continued crime</a:t>
          </a:r>
          <a:endParaRPr lang="en-US" sz="1800" kern="1200"/>
        </a:p>
      </dsp:txBody>
      <dsp:txXfrm>
        <a:off x="21075" y="46598"/>
        <a:ext cx="10473450" cy="389580"/>
      </dsp:txXfrm>
    </dsp:sp>
    <dsp:sp modelId="{BBA66A8F-A326-40BE-99F3-FDFC8F4FEA67}">
      <dsp:nvSpPr>
        <dsp:cNvPr id="0" name=""/>
        <dsp:cNvSpPr/>
      </dsp:nvSpPr>
      <dsp:spPr>
        <a:xfrm>
          <a:off x="0" y="509093"/>
          <a:ext cx="10515600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Vulnerability &amp; fear or a repeat attack</a:t>
          </a:r>
          <a:endParaRPr lang="en-US" sz="1800" kern="1200"/>
        </a:p>
      </dsp:txBody>
      <dsp:txXfrm>
        <a:off x="21075" y="530168"/>
        <a:ext cx="10473450" cy="389580"/>
      </dsp:txXfrm>
    </dsp:sp>
    <dsp:sp modelId="{E4180B8E-C318-4B3E-8E80-2268FECFF483}">
      <dsp:nvSpPr>
        <dsp:cNvPr id="0" name=""/>
        <dsp:cNvSpPr/>
      </dsp:nvSpPr>
      <dsp:spPr>
        <a:xfrm>
          <a:off x="0" y="992664"/>
          <a:ext cx="10515600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Psychological trauma</a:t>
          </a:r>
          <a:endParaRPr lang="en-US" sz="1800" kern="1200"/>
        </a:p>
      </dsp:txBody>
      <dsp:txXfrm>
        <a:off x="21075" y="1013739"/>
        <a:ext cx="10473450" cy="389580"/>
      </dsp:txXfrm>
    </dsp:sp>
    <dsp:sp modelId="{C8036486-D7AC-471E-814C-996881F52CEB}">
      <dsp:nvSpPr>
        <dsp:cNvPr id="0" name=""/>
        <dsp:cNvSpPr/>
      </dsp:nvSpPr>
      <dsp:spPr>
        <a:xfrm>
          <a:off x="0" y="1476233"/>
          <a:ext cx="10515600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Risk of ill-health</a:t>
          </a:r>
          <a:endParaRPr lang="en-US" sz="1800" kern="1200"/>
        </a:p>
      </dsp:txBody>
      <dsp:txXfrm>
        <a:off x="21075" y="1497308"/>
        <a:ext cx="10473450" cy="389580"/>
      </dsp:txXfrm>
    </dsp:sp>
    <dsp:sp modelId="{BAA71348-34D5-4881-BB7D-9B9E11151094}">
      <dsp:nvSpPr>
        <dsp:cNvPr id="0" name=""/>
        <dsp:cNvSpPr/>
      </dsp:nvSpPr>
      <dsp:spPr>
        <a:xfrm>
          <a:off x="0" y="1959803"/>
          <a:ext cx="10515600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Sense of powerlessness</a:t>
          </a:r>
          <a:endParaRPr lang="en-US" sz="1800" kern="1200"/>
        </a:p>
      </dsp:txBody>
      <dsp:txXfrm>
        <a:off x="21075" y="1980878"/>
        <a:ext cx="10473450" cy="389580"/>
      </dsp:txXfrm>
    </dsp:sp>
    <dsp:sp modelId="{28DC4CBF-C49E-47B5-8083-B2C3240A37AD}">
      <dsp:nvSpPr>
        <dsp:cNvPr id="0" name=""/>
        <dsp:cNvSpPr/>
      </dsp:nvSpPr>
      <dsp:spPr>
        <a:xfrm>
          <a:off x="0" y="2443374"/>
          <a:ext cx="10515600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Self-exclusion </a:t>
          </a:r>
          <a:endParaRPr lang="en-US" sz="1800" kern="1200"/>
        </a:p>
      </dsp:txBody>
      <dsp:txXfrm>
        <a:off x="21075" y="2464449"/>
        <a:ext cx="10473450" cy="389580"/>
      </dsp:txXfrm>
    </dsp:sp>
    <dsp:sp modelId="{D12452AE-9A17-4C93-A784-BAC34554D643}">
      <dsp:nvSpPr>
        <dsp:cNvPr id="0" name=""/>
        <dsp:cNvSpPr/>
      </dsp:nvSpPr>
      <dsp:spPr>
        <a:xfrm>
          <a:off x="0" y="2926944"/>
          <a:ext cx="10515600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Fear of attending court</a:t>
          </a:r>
          <a:endParaRPr lang="en-US" sz="1800" kern="1200"/>
        </a:p>
      </dsp:txBody>
      <dsp:txXfrm>
        <a:off x="21075" y="2948019"/>
        <a:ext cx="10473450" cy="389580"/>
      </dsp:txXfrm>
    </dsp:sp>
    <dsp:sp modelId="{9DEABC4B-9CBE-47E8-9C67-F90E90452CF3}">
      <dsp:nvSpPr>
        <dsp:cNvPr id="0" name=""/>
        <dsp:cNvSpPr/>
      </dsp:nvSpPr>
      <dsp:spPr>
        <a:xfrm>
          <a:off x="0" y="3410514"/>
          <a:ext cx="10515600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Lack of faith in the police/ other responsible authorities</a:t>
          </a:r>
          <a:endParaRPr lang="en-US" sz="1800" kern="1200"/>
        </a:p>
      </dsp:txBody>
      <dsp:txXfrm>
        <a:off x="21075" y="3431589"/>
        <a:ext cx="10473450" cy="389580"/>
      </dsp:txXfrm>
    </dsp:sp>
    <dsp:sp modelId="{36FB2E39-74F9-4BDE-86D5-40B73337A026}">
      <dsp:nvSpPr>
        <dsp:cNvPr id="0" name=""/>
        <dsp:cNvSpPr/>
      </dsp:nvSpPr>
      <dsp:spPr>
        <a:xfrm>
          <a:off x="0" y="3894084"/>
          <a:ext cx="10515600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Or possibly much worse…</a:t>
          </a:r>
          <a:endParaRPr lang="en-US" sz="1800" kern="1200"/>
        </a:p>
      </dsp:txBody>
      <dsp:txXfrm>
        <a:off x="21075" y="3915159"/>
        <a:ext cx="10473450" cy="3895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AF956-D79B-36A6-41FD-7CB7702C02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A07FFE-2D0C-2882-4647-478E94FAC6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78EEE3-DED0-901E-B12D-77BE8F8877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A8B0F-EBF2-4961-9488-A41910E9FCE5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A7A5F8-23FF-45E6-9C5E-A4BC7926BF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DBA4E6-34D6-197A-03DD-0FC9B69A6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80231-93A2-407A-845B-A9D69941E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0051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D24DA-FC44-F878-D038-D1CA36AEC1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52CA42-2663-30A3-194A-9A878FE597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BE1197-7199-5D86-E7F2-99BC3C9C8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A8B0F-EBF2-4961-9488-A41910E9FCE5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532D51-4604-BC6B-7E91-F900DAE145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7A4BD0-7DCA-9E39-2986-904198FDB5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80231-93A2-407A-845B-A9D69941E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349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00DC0-F971-84D0-3C95-157B11D857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BB419A-12A9-2BA0-389F-CC83DF8C6B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3DC1D-D0B3-991D-B3DE-8172EA1010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A8B0F-EBF2-4961-9488-A41910E9FCE5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02A445-52E6-3D0C-67F9-3C848C4C86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086BE0-BA82-BC30-4FF3-5F4DE86C4B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80231-93A2-407A-845B-A9D69941E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241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24F75-95E3-B529-BB69-07256F0519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0E88EB-7C35-21A8-2710-8BA1A80741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792BF4-9A83-A330-0522-474BA22DB1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7B5D95-494B-FDFB-4057-23F126BED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A8B0F-EBF2-4961-9488-A41910E9FCE5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989550-6814-D29A-28BA-EBF4D020AD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292548-D084-0E5A-6066-C02CAF67DB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80231-93A2-407A-845B-A9D69941E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1639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2DD96-2D6E-94E5-4206-4802545A2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902D0A-ADCF-646C-3FE6-C2A405CDB1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8A0454-3701-2958-6F85-B81457F457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F237AD-7FFA-EE15-1A53-DB348EFDF1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4FEDB43-42DE-A19D-98FD-DB977FF3075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EA2877B-95B4-80EF-0715-91D0103C5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A8B0F-EBF2-4961-9488-A41910E9FCE5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1B65925-BEAE-41FE-DFBB-A680728EF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4D9E32C-B29C-9C48-0ED6-C7ED10197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80231-93A2-407A-845B-A9D69941E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7702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2CA10-13F1-05C3-5B87-23A8AD64D3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25B0169-C41F-3695-C1B5-9B1F0E7A5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A8B0F-EBF2-4961-9488-A41910E9FCE5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73B0A2-853B-A92A-9D26-29BA5CCF4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D30913-7633-64FB-A6AF-F866577985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80231-93A2-407A-845B-A9D69941E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091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F221583-7995-A6BE-0119-19F61B9DE0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A8B0F-EBF2-4961-9488-A41910E9FCE5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B2AA0F4-FBB1-98C1-D092-53F554EE1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340399-84F9-87C5-8BBE-925ACD8A66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80231-93A2-407A-845B-A9D69941E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983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DC9A3-4F1D-1BBF-85B2-DF6A7A8B1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2F5DBB-5F02-3F66-68ED-9501B73A2A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FDB397-1FB6-8026-F9B2-73422CB717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19FE9B-0356-0AF6-AA4D-B6B98995D0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A8B0F-EBF2-4961-9488-A41910E9FCE5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539BF4-D618-91DF-30A0-8480BE8B17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65A11D-3857-ED55-AC5D-E18C0EAF44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80231-93A2-407A-845B-A9D69941E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328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4EBE5-B8B4-ABEC-EBA7-2382F323D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229BA93-04BA-0478-87BD-1C22189EBA8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A0EA37-2D14-444F-5D8A-216BCAA32D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6EE828-F42C-232A-4172-28042E80CF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A8B0F-EBF2-4961-9488-A41910E9FCE5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A93CB7-E785-3255-CD34-E25199524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9D8B93-A3A8-E5B5-7319-4A86849B7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80231-93A2-407A-845B-A9D69941E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773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949BA-68D1-E0C7-CB5F-D835C4A7E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C20C84-3ABC-0AD8-FD60-68152CAEC4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DF0848-0131-D8C4-3B86-FED475CA59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A8B0F-EBF2-4961-9488-A41910E9FCE5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2AE7BA-0733-863A-78EF-853E26BF21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5CA411-7AC8-778B-E7BF-03BCB20CA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80231-93A2-407A-845B-A9D69941E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4981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1BC64AD-056F-4A3F-60EC-5BA7924A85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357F07-5738-9D06-7E3A-302EA57793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27B4F7-ED75-D807-60E7-3465ADFEDF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A8B0F-EBF2-4961-9488-A41910E9FCE5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1A1BD9-1FAF-07E6-DD63-1A843DDF86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D48E7-2429-A078-8E51-BD5106BB21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80231-93A2-407A-845B-A9D69941E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3027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4B1EAEF-42DA-3267-190E-1BC413591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357EC4-4198-9243-03FB-FFD1543DFC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E83C9A-DDE9-21E2-1AB5-289C2770716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6A8B0F-EBF2-4961-9488-A41910E9FCE5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88089E-BBEA-02D1-D8E6-26F1467BEB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CE2560-D4C5-0C3C-8FF9-D0268ADFADE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480231-93A2-407A-845B-A9D69941E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2440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61F9BE-1A64-986B-F748-D03851A13C3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l="8925" r="15538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6FD9A4-B604-5678-A143-0759748030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en-GB" sz="6600">
                <a:solidFill>
                  <a:schemeClr val="bg1"/>
                </a:solidFill>
              </a:rPr>
              <a:t>Anti-social behaviour recap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F71902-51C7-447E-FA64-32A3829BF6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By Kelly Andrews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77338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green speech bubble with black text&#10;&#10;Description automatically generated">
            <a:extLst>
              <a:ext uri="{FF2B5EF4-FFF2-40B4-BE49-F238E27FC236}">
                <a16:creationId xmlns:a16="http://schemas.microsoft.com/office/drawing/2014/main" id="{78B87721-BCAF-B2A6-9BEB-81C8A8713F9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446" b="19095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A0B7B7-BFF8-500E-EE7C-C60CEE1DC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What is anti-social behaviour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BC79853-BB61-EE32-9D3E-9E760341E2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9502124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41EFB7-8866-EBA5-E269-C80D8A810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/>
              <a:t>What is Anti-social Behaviour?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67D9D-BBA9-CFFA-55B5-20E9A134DE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r>
              <a:rPr lang="en-GB" sz="2000"/>
              <a:t>Conduct that has caused, or is likely to cause, harassment, alarm or distress to any person</a:t>
            </a:r>
          </a:p>
          <a:p>
            <a:endParaRPr lang="en-GB" sz="2000"/>
          </a:p>
          <a:p>
            <a:r>
              <a:rPr lang="en-GB" sz="2000"/>
              <a:t>In a housing related context, it is: Conduct capable of causing nuisance or annoyance to a person in relation to that person’s occupation of residential premises Or Conduct capable of causing housing-related nuisance or annoyance to any person</a:t>
            </a:r>
          </a:p>
          <a:p>
            <a:endParaRPr lang="en-GB" sz="20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5A5BB37-EB8C-879F-449B-1CFFAB2E84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2901659"/>
            <a:ext cx="4788505" cy="2322424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27628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C6DD195-95C6-1C02-D6FC-0F38336D49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Categories of Anti-social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4B1103-B262-9551-9425-07013C0F59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 dirty="0"/>
              <a:t>Anti-social behaviour is a broad term used to describe the day-to-day incidents of crime, nuisance and disorder that make many people’s lives a misery – from</a:t>
            </a:r>
          </a:p>
          <a:p>
            <a:pPr marL="0" indent="0">
              <a:buNone/>
            </a:pPr>
            <a:r>
              <a:rPr lang="en-GB" sz="2000" dirty="0"/>
              <a:t>• litter and vandalism, to</a:t>
            </a:r>
          </a:p>
          <a:p>
            <a:pPr marL="0" indent="0">
              <a:buNone/>
            </a:pPr>
            <a:r>
              <a:rPr lang="en-GB" sz="2000" dirty="0"/>
              <a:t>• public drunkenness or </a:t>
            </a:r>
          </a:p>
          <a:p>
            <a:pPr marL="0" indent="0">
              <a:buNone/>
            </a:pPr>
            <a:r>
              <a:rPr lang="en-GB" sz="2000" dirty="0"/>
              <a:t>• aggressive dogs, </a:t>
            </a:r>
          </a:p>
          <a:p>
            <a:pPr marL="0" indent="0">
              <a:buNone/>
            </a:pPr>
            <a:r>
              <a:rPr lang="en-GB" sz="2000" dirty="0"/>
              <a:t>• to noisy or abusive neighbours</a:t>
            </a:r>
          </a:p>
          <a:p>
            <a:pPr marL="0" indent="0">
              <a:buNone/>
            </a:pPr>
            <a:r>
              <a:rPr lang="en-GB" sz="2000" dirty="0"/>
              <a:t>Such a wide range of behaviours means that responsibility for dealing with anti-social behaviour is shared between a number of agencies, particularly the Police, Local Authorities (or Councils) and Social Landlords (or Housing Associations)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8732198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1112C1-EBB2-A2B6-A5F0-FCD6D131DC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600"/>
            <a:ext cx="4784796" cy="1330840"/>
          </a:xfrm>
        </p:spPr>
        <p:txBody>
          <a:bodyPr>
            <a:normAutofit/>
          </a:bodyPr>
          <a:lstStyle/>
          <a:p>
            <a:r>
              <a:rPr lang="en-GB" dirty="0"/>
              <a:t>Categories of Anti-social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105069-0874-3BCB-5F52-3851F526C4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4102"/>
            <a:ext cx="4438036" cy="3908585"/>
          </a:xfrm>
        </p:spPr>
        <p:txBody>
          <a:bodyPr>
            <a:normAutofit/>
          </a:bodyPr>
          <a:lstStyle/>
          <a:p>
            <a:r>
              <a:rPr lang="en-GB" sz="2400" dirty="0"/>
              <a:t>Misuse of Public Spaces – including</a:t>
            </a:r>
          </a:p>
          <a:p>
            <a:r>
              <a:rPr lang="en-GB" sz="2400" dirty="0"/>
              <a:t>Drug misuse</a:t>
            </a:r>
          </a:p>
          <a:p>
            <a:r>
              <a:rPr lang="en-GB" sz="2400" dirty="0"/>
              <a:t>Sexual Acts</a:t>
            </a:r>
          </a:p>
          <a:p>
            <a:r>
              <a:rPr lang="en-GB" sz="2400" dirty="0"/>
              <a:t>Drinking/begging</a:t>
            </a:r>
          </a:p>
          <a:p>
            <a:r>
              <a:rPr lang="en-GB" sz="2400" dirty="0"/>
              <a:t>Prostitution</a:t>
            </a:r>
          </a:p>
          <a:p>
            <a:r>
              <a:rPr lang="en-GB" sz="2400" dirty="0"/>
              <a:t>Acts directed towards people – including harassment, verbal abuse</a:t>
            </a:r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9701F81-021B-FF8A-95BC-232079952B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0610" y="725122"/>
            <a:ext cx="4737650" cy="5429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987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2DA99-B2AB-525D-DA35-3CB283D4D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Potential Impact of Anti-social Behaviour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0325B3-73EE-C4F0-BC7A-C4C82F0D35E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778268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roken window in a brick building&#10;&#10;Description automatically generated">
            <a:extLst>
              <a:ext uri="{FF2B5EF4-FFF2-40B4-BE49-F238E27FC236}">
                <a16:creationId xmlns:a16="http://schemas.microsoft.com/office/drawing/2014/main" id="{E0F4135B-CB37-F44C-640B-4351C79575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152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968B15-8216-2AA7-E929-0C8D796A9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Broken Window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31F3F1-9F9D-0A35-2F44-91AAD7247A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Over to you</a:t>
            </a:r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1952052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487C4E-01D7-A225-3380-CFB90B1BA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Kelling and Wilson 1982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D4D7E6F3-E7EB-B1E8-CFCB-109FA1E533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400" dirty="0"/>
              <a:t>This theory suggests that low level disorder must be tackled</a:t>
            </a:r>
          </a:p>
          <a:p>
            <a:r>
              <a:rPr lang="en-GB" sz="2400" dirty="0"/>
              <a:t>Or the issues in the area will escalate</a:t>
            </a:r>
          </a:p>
          <a:p>
            <a:r>
              <a:rPr lang="en-GB" sz="2400" dirty="0"/>
              <a:t>The community will become anxious and concerned</a:t>
            </a:r>
          </a:p>
          <a:p>
            <a:endParaRPr lang="en-GB" sz="2400" dirty="0"/>
          </a:p>
          <a:p>
            <a:r>
              <a:rPr lang="en-GB" sz="2400" dirty="0"/>
              <a:t>However: </a:t>
            </a:r>
          </a:p>
          <a:p>
            <a:r>
              <a:rPr lang="en-GB" sz="2400" dirty="0"/>
              <a:t>Although if not addressed disorder will increase</a:t>
            </a:r>
          </a:p>
          <a:p>
            <a:r>
              <a:rPr lang="en-GB" sz="2400" dirty="0"/>
              <a:t>Research has questioned the theory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1053716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728B9D-6B81-0582-C583-1E66757872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0414" y="640080"/>
            <a:ext cx="4758458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/>
              <a:t>How can the issue be addressed?</a:t>
            </a:r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289C21C4-6797-BC5A-B377-90F5D87132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774" r="23126"/>
          <a:stretch/>
        </p:blipFill>
        <p:spPr>
          <a:xfrm>
            <a:off x="20" y="10"/>
            <a:ext cx="6108141" cy="6857990"/>
          </a:xfrm>
          <a:custGeom>
            <a:avLst/>
            <a:gdLst/>
            <a:ahLst/>
            <a:cxnLst/>
            <a:rect l="l" t="t" r="r" b="b"/>
            <a:pathLst>
              <a:path w="6108161" h="6858000">
                <a:moveTo>
                  <a:pt x="0" y="0"/>
                </a:moveTo>
                <a:lnTo>
                  <a:pt x="2058355" y="0"/>
                </a:lnTo>
                <a:lnTo>
                  <a:pt x="3299791" y="0"/>
                </a:lnTo>
                <a:lnTo>
                  <a:pt x="6076880" y="0"/>
                </a:lnTo>
                <a:lnTo>
                  <a:pt x="6078171" y="10931"/>
                </a:lnTo>
                <a:cubicBezTo>
                  <a:pt x="6093300" y="94836"/>
                  <a:pt x="6090630" y="179884"/>
                  <a:pt x="6094698" y="264297"/>
                </a:cubicBezTo>
                <a:cubicBezTo>
                  <a:pt x="6099656" y="367652"/>
                  <a:pt x="6093427" y="471135"/>
                  <a:pt x="6091266" y="574617"/>
                </a:cubicBezTo>
                <a:cubicBezTo>
                  <a:pt x="6089359" y="662717"/>
                  <a:pt x="6080587" y="750690"/>
                  <a:pt x="6083384" y="838916"/>
                </a:cubicBezTo>
                <a:cubicBezTo>
                  <a:pt x="6083384" y="841968"/>
                  <a:pt x="6083384" y="845019"/>
                  <a:pt x="6083384" y="848070"/>
                </a:cubicBezTo>
                <a:cubicBezTo>
                  <a:pt x="6075375" y="945068"/>
                  <a:pt x="6075375" y="1042576"/>
                  <a:pt x="6083384" y="1139574"/>
                </a:cubicBezTo>
                <a:cubicBezTo>
                  <a:pt x="6085964" y="1179950"/>
                  <a:pt x="6085240" y="1220466"/>
                  <a:pt x="6081223" y="1260728"/>
                </a:cubicBezTo>
                <a:cubicBezTo>
                  <a:pt x="6077409" y="1311960"/>
                  <a:pt x="6065204" y="1364083"/>
                  <a:pt x="6073976" y="1414934"/>
                </a:cubicBezTo>
                <a:cubicBezTo>
                  <a:pt x="6079722" y="1456784"/>
                  <a:pt x="6082913" y="1498940"/>
                  <a:pt x="6083511" y="1541172"/>
                </a:cubicBezTo>
                <a:cubicBezTo>
                  <a:pt x="6087833" y="1635755"/>
                  <a:pt x="6083638" y="1730847"/>
                  <a:pt x="6082112" y="1825685"/>
                </a:cubicBezTo>
                <a:cubicBezTo>
                  <a:pt x="6080205" y="1936286"/>
                  <a:pt x="6083002" y="2046634"/>
                  <a:pt x="6074103" y="2157235"/>
                </a:cubicBezTo>
                <a:cubicBezTo>
                  <a:pt x="6069145" y="2246581"/>
                  <a:pt x="6069145" y="2336130"/>
                  <a:pt x="6074103" y="2425476"/>
                </a:cubicBezTo>
                <a:cubicBezTo>
                  <a:pt x="6076519" y="2507473"/>
                  <a:pt x="6088850" y="2588454"/>
                  <a:pt x="6086816" y="2671214"/>
                </a:cubicBezTo>
                <a:cubicBezTo>
                  <a:pt x="6084401" y="2767832"/>
                  <a:pt x="6072959" y="2863940"/>
                  <a:pt x="6076519" y="2960685"/>
                </a:cubicBezTo>
                <a:cubicBezTo>
                  <a:pt x="6078171" y="3006832"/>
                  <a:pt x="6078299" y="3052980"/>
                  <a:pt x="6079316" y="3099127"/>
                </a:cubicBezTo>
                <a:cubicBezTo>
                  <a:pt x="6080333" y="3154682"/>
                  <a:pt x="6090376" y="3210110"/>
                  <a:pt x="6084782" y="3265665"/>
                </a:cubicBezTo>
                <a:cubicBezTo>
                  <a:pt x="6075502" y="3358087"/>
                  <a:pt x="6051475" y="3448857"/>
                  <a:pt x="6066476" y="3543567"/>
                </a:cubicBezTo>
                <a:cubicBezTo>
                  <a:pt x="6074739" y="3595690"/>
                  <a:pt x="6084146" y="3647940"/>
                  <a:pt x="6088850" y="3700571"/>
                </a:cubicBezTo>
                <a:cubicBezTo>
                  <a:pt x="6093045" y="3747608"/>
                  <a:pt x="6103724" y="3795408"/>
                  <a:pt x="6095588" y="3842191"/>
                </a:cubicBezTo>
                <a:cubicBezTo>
                  <a:pt x="6088723" y="3882237"/>
                  <a:pt x="6092410" y="3922282"/>
                  <a:pt x="6087070" y="3962327"/>
                </a:cubicBezTo>
                <a:cubicBezTo>
                  <a:pt x="6080078" y="4014831"/>
                  <a:pt x="6076265" y="4068352"/>
                  <a:pt x="6071052" y="4121111"/>
                </a:cubicBezTo>
                <a:cubicBezTo>
                  <a:pt x="6066221" y="4169038"/>
                  <a:pt x="6062662" y="4216838"/>
                  <a:pt x="6075375" y="4261841"/>
                </a:cubicBezTo>
                <a:cubicBezTo>
                  <a:pt x="6106394" y="4375112"/>
                  <a:pt x="6089359" y="4487748"/>
                  <a:pt x="6077663" y="4600257"/>
                </a:cubicBezTo>
                <a:cubicBezTo>
                  <a:pt x="6071942" y="4655049"/>
                  <a:pt x="6063552" y="4712765"/>
                  <a:pt x="6076265" y="4762853"/>
                </a:cubicBezTo>
                <a:cubicBezTo>
                  <a:pt x="6099783" y="4851716"/>
                  <a:pt x="6081350" y="4936764"/>
                  <a:pt x="6071179" y="5021432"/>
                </a:cubicBezTo>
                <a:cubicBezTo>
                  <a:pt x="6061009" y="5106099"/>
                  <a:pt x="6058594" y="5189495"/>
                  <a:pt x="6076392" y="5272637"/>
                </a:cubicBezTo>
                <a:cubicBezTo>
                  <a:pt x="6088850" y="5331116"/>
                  <a:pt x="6088850" y="5390612"/>
                  <a:pt x="6090376" y="5449600"/>
                </a:cubicBezTo>
                <a:cubicBezTo>
                  <a:pt x="6091266" y="5486339"/>
                  <a:pt x="6077663" y="5523842"/>
                  <a:pt x="6068637" y="5560582"/>
                </a:cubicBezTo>
                <a:cubicBezTo>
                  <a:pt x="6052364" y="5626943"/>
                  <a:pt x="6046517" y="5694321"/>
                  <a:pt x="6068637" y="5759029"/>
                </a:cubicBezTo>
                <a:cubicBezTo>
                  <a:pt x="6099148" y="5848655"/>
                  <a:pt x="6116691" y="5938407"/>
                  <a:pt x="6103978" y="6033117"/>
                </a:cubicBezTo>
                <a:cubicBezTo>
                  <a:pt x="6096732" y="6091724"/>
                  <a:pt x="6094952" y="6151347"/>
                  <a:pt x="6084019" y="6209190"/>
                </a:cubicBezTo>
                <a:cubicBezTo>
                  <a:pt x="6065713" y="6304790"/>
                  <a:pt x="6072196" y="6399882"/>
                  <a:pt x="6086816" y="6494211"/>
                </a:cubicBezTo>
                <a:cubicBezTo>
                  <a:pt x="6096897" y="6573081"/>
                  <a:pt x="6097965" y="6652829"/>
                  <a:pt x="6089994" y="6731941"/>
                </a:cubicBezTo>
                <a:lnTo>
                  <a:pt x="6081268" y="6858000"/>
                </a:lnTo>
                <a:lnTo>
                  <a:pt x="3299791" y="6858000"/>
                </a:lnTo>
                <a:lnTo>
                  <a:pt x="205835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82580482-BA80-420A-8A05-C58E97F2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1142" y="4409267"/>
            <a:ext cx="4242816" cy="18288"/>
          </a:xfrm>
          <a:custGeom>
            <a:avLst/>
            <a:gdLst>
              <a:gd name="connsiteX0" fmla="*/ 0 w 4242816"/>
              <a:gd name="connsiteY0" fmla="*/ 0 h 18288"/>
              <a:gd name="connsiteX1" fmla="*/ 690973 w 4242816"/>
              <a:gd name="connsiteY1" fmla="*/ 0 h 18288"/>
              <a:gd name="connsiteX2" fmla="*/ 1212233 w 4242816"/>
              <a:gd name="connsiteY2" fmla="*/ 0 h 18288"/>
              <a:gd name="connsiteX3" fmla="*/ 1860778 w 4242816"/>
              <a:gd name="connsiteY3" fmla="*/ 0 h 18288"/>
              <a:gd name="connsiteX4" fmla="*/ 2424466 w 4242816"/>
              <a:gd name="connsiteY4" fmla="*/ 0 h 18288"/>
              <a:gd name="connsiteX5" fmla="*/ 3115439 w 4242816"/>
              <a:gd name="connsiteY5" fmla="*/ 0 h 18288"/>
              <a:gd name="connsiteX6" fmla="*/ 3636699 w 4242816"/>
              <a:gd name="connsiteY6" fmla="*/ 0 h 18288"/>
              <a:gd name="connsiteX7" fmla="*/ 4242816 w 4242816"/>
              <a:gd name="connsiteY7" fmla="*/ 0 h 18288"/>
              <a:gd name="connsiteX8" fmla="*/ 4242816 w 4242816"/>
              <a:gd name="connsiteY8" fmla="*/ 18288 h 18288"/>
              <a:gd name="connsiteX9" fmla="*/ 3636699 w 4242816"/>
              <a:gd name="connsiteY9" fmla="*/ 18288 h 18288"/>
              <a:gd name="connsiteX10" fmla="*/ 3030583 w 4242816"/>
              <a:gd name="connsiteY10" fmla="*/ 18288 h 18288"/>
              <a:gd name="connsiteX11" fmla="*/ 2466894 w 4242816"/>
              <a:gd name="connsiteY11" fmla="*/ 18288 h 18288"/>
              <a:gd name="connsiteX12" fmla="*/ 1988062 w 4242816"/>
              <a:gd name="connsiteY12" fmla="*/ 18288 h 18288"/>
              <a:gd name="connsiteX13" fmla="*/ 1466802 w 4242816"/>
              <a:gd name="connsiteY13" fmla="*/ 18288 h 18288"/>
              <a:gd name="connsiteX14" fmla="*/ 860686 w 4242816"/>
              <a:gd name="connsiteY14" fmla="*/ 18288 h 18288"/>
              <a:gd name="connsiteX15" fmla="*/ 0 w 4242816"/>
              <a:gd name="connsiteY15" fmla="*/ 18288 h 18288"/>
              <a:gd name="connsiteX16" fmla="*/ 0 w 4242816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2816" h="18288" fill="none" extrusionOk="0">
                <a:moveTo>
                  <a:pt x="0" y="0"/>
                </a:moveTo>
                <a:cubicBezTo>
                  <a:pt x="249934" y="1471"/>
                  <a:pt x="379877" y="-29444"/>
                  <a:pt x="690973" y="0"/>
                </a:cubicBezTo>
                <a:cubicBezTo>
                  <a:pt x="1002069" y="29444"/>
                  <a:pt x="1021583" y="17501"/>
                  <a:pt x="1212233" y="0"/>
                </a:cubicBezTo>
                <a:cubicBezTo>
                  <a:pt x="1402883" y="-17501"/>
                  <a:pt x="1678760" y="5386"/>
                  <a:pt x="1860778" y="0"/>
                </a:cubicBezTo>
                <a:cubicBezTo>
                  <a:pt x="2042796" y="-5386"/>
                  <a:pt x="2245608" y="-22401"/>
                  <a:pt x="2424466" y="0"/>
                </a:cubicBezTo>
                <a:cubicBezTo>
                  <a:pt x="2603324" y="22401"/>
                  <a:pt x="2890020" y="33806"/>
                  <a:pt x="3115439" y="0"/>
                </a:cubicBezTo>
                <a:cubicBezTo>
                  <a:pt x="3340858" y="-33806"/>
                  <a:pt x="3428300" y="18628"/>
                  <a:pt x="3636699" y="0"/>
                </a:cubicBezTo>
                <a:cubicBezTo>
                  <a:pt x="3845098" y="-18628"/>
                  <a:pt x="4108824" y="5541"/>
                  <a:pt x="4242816" y="0"/>
                </a:cubicBezTo>
                <a:cubicBezTo>
                  <a:pt x="4242066" y="4160"/>
                  <a:pt x="4243125" y="10356"/>
                  <a:pt x="4242816" y="18288"/>
                </a:cubicBezTo>
                <a:cubicBezTo>
                  <a:pt x="4113424" y="32735"/>
                  <a:pt x="3768327" y="47567"/>
                  <a:pt x="3636699" y="18288"/>
                </a:cubicBezTo>
                <a:cubicBezTo>
                  <a:pt x="3505071" y="-10991"/>
                  <a:pt x="3294208" y="-4990"/>
                  <a:pt x="3030583" y="18288"/>
                </a:cubicBezTo>
                <a:cubicBezTo>
                  <a:pt x="2766958" y="41566"/>
                  <a:pt x="2649277" y="20974"/>
                  <a:pt x="2466894" y="18288"/>
                </a:cubicBezTo>
                <a:cubicBezTo>
                  <a:pt x="2284511" y="15602"/>
                  <a:pt x="2151277" y="1154"/>
                  <a:pt x="1988062" y="18288"/>
                </a:cubicBezTo>
                <a:cubicBezTo>
                  <a:pt x="1824847" y="35422"/>
                  <a:pt x="1691359" y="9265"/>
                  <a:pt x="1466802" y="18288"/>
                </a:cubicBezTo>
                <a:cubicBezTo>
                  <a:pt x="1242245" y="27311"/>
                  <a:pt x="1006161" y="36605"/>
                  <a:pt x="860686" y="18288"/>
                </a:cubicBezTo>
                <a:cubicBezTo>
                  <a:pt x="715211" y="-29"/>
                  <a:pt x="242774" y="46538"/>
                  <a:pt x="0" y="18288"/>
                </a:cubicBezTo>
                <a:cubicBezTo>
                  <a:pt x="-146" y="11482"/>
                  <a:pt x="-422" y="5192"/>
                  <a:pt x="0" y="0"/>
                </a:cubicBezTo>
                <a:close/>
              </a:path>
              <a:path w="4242816" h="18288" stroke="0" extrusionOk="0">
                <a:moveTo>
                  <a:pt x="0" y="0"/>
                </a:moveTo>
                <a:cubicBezTo>
                  <a:pt x="259751" y="-14018"/>
                  <a:pt x="356632" y="-15007"/>
                  <a:pt x="521260" y="0"/>
                </a:cubicBezTo>
                <a:cubicBezTo>
                  <a:pt x="685888" y="15007"/>
                  <a:pt x="885786" y="5167"/>
                  <a:pt x="1212233" y="0"/>
                </a:cubicBezTo>
                <a:cubicBezTo>
                  <a:pt x="1538680" y="-5167"/>
                  <a:pt x="1458849" y="7951"/>
                  <a:pt x="1691065" y="0"/>
                </a:cubicBezTo>
                <a:cubicBezTo>
                  <a:pt x="1923281" y="-7951"/>
                  <a:pt x="1985780" y="-16303"/>
                  <a:pt x="2169897" y="0"/>
                </a:cubicBezTo>
                <a:cubicBezTo>
                  <a:pt x="2354014" y="16303"/>
                  <a:pt x="2633054" y="-2739"/>
                  <a:pt x="2776014" y="0"/>
                </a:cubicBezTo>
                <a:cubicBezTo>
                  <a:pt x="2918974" y="2739"/>
                  <a:pt x="3112688" y="-15682"/>
                  <a:pt x="3339702" y="0"/>
                </a:cubicBezTo>
                <a:cubicBezTo>
                  <a:pt x="3566716" y="15682"/>
                  <a:pt x="4015278" y="-28467"/>
                  <a:pt x="4242816" y="0"/>
                </a:cubicBezTo>
                <a:cubicBezTo>
                  <a:pt x="4243501" y="7633"/>
                  <a:pt x="4242294" y="10002"/>
                  <a:pt x="4242816" y="18288"/>
                </a:cubicBezTo>
                <a:cubicBezTo>
                  <a:pt x="3924964" y="16283"/>
                  <a:pt x="3746362" y="-1805"/>
                  <a:pt x="3551843" y="18288"/>
                </a:cubicBezTo>
                <a:cubicBezTo>
                  <a:pt x="3357324" y="38381"/>
                  <a:pt x="3126422" y="47156"/>
                  <a:pt x="2860870" y="18288"/>
                </a:cubicBezTo>
                <a:cubicBezTo>
                  <a:pt x="2595318" y="-10580"/>
                  <a:pt x="2572437" y="11441"/>
                  <a:pt x="2297182" y="18288"/>
                </a:cubicBezTo>
                <a:cubicBezTo>
                  <a:pt x="2021927" y="25135"/>
                  <a:pt x="1916908" y="33601"/>
                  <a:pt x="1733493" y="18288"/>
                </a:cubicBezTo>
                <a:cubicBezTo>
                  <a:pt x="1550078" y="2975"/>
                  <a:pt x="1412440" y="27896"/>
                  <a:pt x="1212233" y="18288"/>
                </a:cubicBezTo>
                <a:cubicBezTo>
                  <a:pt x="1012026" y="8680"/>
                  <a:pt x="914386" y="13859"/>
                  <a:pt x="648545" y="18288"/>
                </a:cubicBezTo>
                <a:cubicBezTo>
                  <a:pt x="382704" y="22717"/>
                  <a:pt x="233522" y="39342"/>
                  <a:pt x="0" y="18288"/>
                </a:cubicBezTo>
                <a:cubicBezTo>
                  <a:pt x="-772" y="13661"/>
                  <a:pt x="-839" y="849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1820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293</Words>
  <Application>Microsoft Office PowerPoint</Application>
  <PresentationFormat>Widescreen</PresentationFormat>
  <Paragraphs>42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Anti-social behaviour recap</vt:lpstr>
      <vt:lpstr>What is anti-social behaviour</vt:lpstr>
      <vt:lpstr>What is Anti-social Behaviour?</vt:lpstr>
      <vt:lpstr>Categories of Anti-social Behaviour</vt:lpstr>
      <vt:lpstr>Categories of Anti-social Behaviour</vt:lpstr>
      <vt:lpstr>Potential Impact of Anti-social Behaviour</vt:lpstr>
      <vt:lpstr>Broken Window Theory</vt:lpstr>
      <vt:lpstr>Kelling and Wilson 1982</vt:lpstr>
      <vt:lpstr>How can the issue be addressed?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Anti-social behaviour recap</dc:title>
  <dc:creator>Kelly Andrews</dc:creator>
  <cp:lastModifiedBy>Kelly Andrews</cp:lastModifiedBy>
  <cp:revision>1</cp:revision>
  <dcterms:created xsi:type="dcterms:W3CDTF">2023-09-11T11:44:46Z</dcterms:created>
  <dcterms:modified xsi:type="dcterms:W3CDTF">2023-09-11T12:52:33Z</dcterms:modified>
</cp:coreProperties>
</file>