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bookmarkIdSeed="2">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3" d="100"/>
          <a:sy n="63" d="100"/>
        </p:scale>
        <p:origin x="80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0D3655-8A89-44A9-92B6-059BB0AB3CF6}" type="datetimeFigureOut">
              <a:rPr lang="en-US" smtClean="0"/>
              <a:t>3/23/2021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DAF69-419C-4A4A-B86A-24BF003ED649}" type="slidenum">
              <a:rPr lang="en-US" smtClean="0"/>
              <a:t>‹#›</a:t>
            </a:fld>
            <a:endParaRPr lang="en-US"/>
          </a:p>
        </p:txBody>
      </p:sp>
    </p:spTree>
    <p:extLst>
      <p:ext uri="{BB962C8B-B14F-4D97-AF65-F5344CB8AC3E}">
        <p14:creationId xmlns:p14="http://schemas.microsoft.com/office/powerpoint/2010/main" val="16959335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influence of the technology is very impactful which develop the need to innovate an accurate information system.</a:t>
            </a:r>
          </a:p>
          <a:p>
            <a:r>
              <a:rPr lang="en-US" dirty="0"/>
              <a:t> This kind of information system would be helpful to get the data quickly on demand. </a:t>
            </a:r>
          </a:p>
          <a:p>
            <a:r>
              <a:rPr lang="en-US" dirty="0"/>
              <a:t>Therefore, the effective information system helps the top management to make the better decision regarding situation. </a:t>
            </a:r>
          </a:p>
          <a:p>
            <a:r>
              <a:rPr lang="en-US" dirty="0"/>
              <a:t>The change in business practices along with the requirement and preferences of customers influence the organisation to make the new practices by incorporating the technology. Therefore, the implementation of information is very beneficial to control and monitored the business practices.</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2</a:t>
            </a:fld>
            <a:endParaRPr lang="en-US"/>
          </a:p>
        </p:txBody>
      </p:sp>
    </p:spTree>
    <p:extLst>
      <p:ext uri="{BB962C8B-B14F-4D97-AF65-F5344CB8AC3E}">
        <p14:creationId xmlns:p14="http://schemas.microsoft.com/office/powerpoint/2010/main" val="3734568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Jack Cohen had established the Tesco in 1919, by using the demob money after leaving the Royal Flying Corporation. The organisation had initiated as grocery store in the East End of London.  From the last two decades, Tesco is considered as the largest retailing store in England and third in entire world by revenue. The Tesco earned £56.5 billion from its sales, and exceptional and other items of £2,959 million. There are multiple operational activities of the Tesco regarding its businesses</a:t>
            </a:r>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3</a:t>
            </a:fld>
            <a:endParaRPr lang="en-US"/>
          </a:p>
        </p:txBody>
      </p:sp>
    </p:spTree>
    <p:extLst>
      <p:ext uri="{BB962C8B-B14F-4D97-AF65-F5344CB8AC3E}">
        <p14:creationId xmlns:p14="http://schemas.microsoft.com/office/powerpoint/2010/main" val="4029878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is based on the information management system with the context of Tesco. PLC. </a:t>
            </a:r>
          </a:p>
          <a:p>
            <a:r>
              <a:rPr lang="en-US" dirty="0"/>
              <a:t>It aims to provide the analysis about the information system regarding Tesco. PLC.</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4</a:t>
            </a:fld>
            <a:endParaRPr lang="en-US"/>
          </a:p>
        </p:txBody>
      </p:sp>
    </p:spTree>
    <p:extLst>
      <p:ext uri="{BB962C8B-B14F-4D97-AF65-F5344CB8AC3E}">
        <p14:creationId xmlns:p14="http://schemas.microsoft.com/office/powerpoint/2010/main" val="33100449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the information system is based on mechanism to make sure that the information would be readily available to the managers when they require. In addition to this, the entire management system would be designed according to organisational processes. With the context of the Tesco, the organisation has 6,809 stores in Asian, European, and British countries. There are 423,092 employees in the organisation and it is operating its business activities in 13 countries. The organisation serves over 79 million shopping trips every week.   Therefore, the organisation has big data regarding customers, sales, and finance. It would be hard for organisation to manage this kind of data without any appropriate information system. </a:t>
            </a:r>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5</a:t>
            </a:fld>
            <a:endParaRPr lang="en-US"/>
          </a:p>
        </p:txBody>
      </p:sp>
    </p:spTree>
    <p:extLst>
      <p:ext uri="{BB962C8B-B14F-4D97-AF65-F5344CB8AC3E}">
        <p14:creationId xmlns:p14="http://schemas.microsoft.com/office/powerpoint/2010/main" val="31263062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are the information systems implemented by Tesco and describe the input, Processing, and output of such a system?</a:t>
            </a:r>
          </a:p>
          <a:p>
            <a:r>
              <a:rPr lang="en-US" dirty="0"/>
              <a:t>There are multiple information systems are implementing in the organisation, which helps to support the entire information system of the organisation and assist the managers to make any decision.  With the context of the Tesco. PLC. TPS and ESS </a:t>
            </a:r>
          </a:p>
          <a:p>
            <a:r>
              <a:rPr lang="en-US" dirty="0"/>
              <a:t>TPS (Transaction processing system) and ESS Executive support systems are widely used and helps the managers to make the decisions. The both system are essential for the organisation (TESCO , 2019). </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6</a:t>
            </a:fld>
            <a:endParaRPr lang="en-US"/>
          </a:p>
        </p:txBody>
      </p:sp>
    </p:spTree>
    <p:extLst>
      <p:ext uri="{BB962C8B-B14F-4D97-AF65-F5344CB8AC3E}">
        <p14:creationId xmlns:p14="http://schemas.microsoft.com/office/powerpoint/2010/main" val="1195199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TPS, it is considered as the computerised information system which have been implemented to manage the large data of daily transaction. In the system of large organisation, there is large amount of data is gathered regarding payrolls and inventories. TPS system helps to reduce the time duration for processing the information as compared to manual transaction process. </a:t>
            </a:r>
          </a:p>
          <a:p>
            <a:r>
              <a:rPr lang="en-US" dirty="0"/>
              <a:t>Hence, TPS is used to manage the large operational data. The transaction process in MIS includes the product cost, product change information, and expenditure data, which would be develop in the form of reports. These reports would assist the managers and save the time (</a:t>
            </a:r>
            <a:r>
              <a:rPr lang="en-US" dirty="0" err="1"/>
              <a:t>Franjo</a:t>
            </a:r>
            <a:r>
              <a:rPr lang="en-US" dirty="0"/>
              <a:t>, et al., 2013). The working capacity is increased due to smooth information system of TPS</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7</a:t>
            </a:fld>
            <a:endParaRPr lang="en-US"/>
          </a:p>
        </p:txBody>
      </p:sp>
    </p:spTree>
    <p:extLst>
      <p:ext uri="{BB962C8B-B14F-4D97-AF65-F5344CB8AC3E}">
        <p14:creationId xmlns:p14="http://schemas.microsoft.com/office/powerpoint/2010/main" val="21809284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ESS (Executive support system), as the name suggest that ESS is based on the software system which helps the executives for identify the effective ways to make decision at the executive level. </a:t>
            </a:r>
          </a:p>
          <a:p>
            <a:r>
              <a:rPr lang="en-US" dirty="0"/>
              <a:t>Concerning with TESCO.PLC. The support system manages the work according to the external environment. There are multiple tools of communication in the organisation including graphics has used.  The decision can be tracked by using the cause and effect relationship in this system.  EPS support system helps the organisation by providing the information about the situational analyse that may affect the decision and helps to take better decision-making process.  However, ESS is relied on the other systems MIS, and TPS.  Therefore, Tesco has implemented the ESS for enhancing the decision making, and other operational activities of the organisation such as cash flow activities, revenue making, closing and opening inventories </a:t>
            </a:r>
            <a:r>
              <a:rPr lang="en-US" dirty="0" err="1"/>
              <a:t>etc</a:t>
            </a:r>
            <a:r>
              <a:rPr lang="en-US" dirty="0"/>
              <a:t> (TESCO, 2015)</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8</a:t>
            </a:fld>
            <a:endParaRPr lang="en-US"/>
          </a:p>
        </p:txBody>
      </p:sp>
    </p:spTree>
    <p:extLst>
      <p:ext uri="{BB962C8B-B14F-4D97-AF65-F5344CB8AC3E}">
        <p14:creationId xmlns:p14="http://schemas.microsoft.com/office/powerpoint/2010/main" val="13791841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sz="1200" kern="1200" dirty="0">
                <a:solidFill>
                  <a:schemeClr val="tx1"/>
                </a:solidFill>
                <a:effectLst/>
                <a:latin typeface="+mn-lt"/>
                <a:ea typeface="+mn-ea"/>
                <a:cs typeface="+mn-cs"/>
              </a:rPr>
              <a:t>The organisation should implement the easy process for finding the information and processing the information, what they are looking for.</a:t>
            </a:r>
          </a:p>
          <a:p>
            <a:pPr lvl="0"/>
            <a:r>
              <a:rPr lang="en-US" sz="1200" kern="1200" dirty="0">
                <a:solidFill>
                  <a:schemeClr val="tx1"/>
                </a:solidFill>
                <a:effectLst/>
                <a:latin typeface="+mn-lt"/>
                <a:ea typeface="+mn-ea"/>
                <a:cs typeface="+mn-cs"/>
              </a:rPr>
              <a:t>The organisation should encourage and motivate the people for sharing and using the information. The sharing between the authentic information for business practices develop the trust within employees as well organisation, and it would improve the efficiency (</a:t>
            </a:r>
            <a:r>
              <a:rPr lang="en-US" sz="1200" kern="1200" dirty="0" err="1">
                <a:solidFill>
                  <a:schemeClr val="tx1"/>
                </a:solidFill>
                <a:effectLst/>
                <a:latin typeface="+mn-lt"/>
                <a:ea typeface="+mn-ea"/>
                <a:cs typeface="+mn-cs"/>
              </a:rPr>
              <a:t>Holtshouse</a:t>
            </a:r>
            <a:r>
              <a:rPr lang="en-US" sz="1200" kern="1200" dirty="0">
                <a:solidFill>
                  <a:schemeClr val="tx1"/>
                </a:solidFill>
                <a:effectLst/>
                <a:latin typeface="+mn-lt"/>
                <a:ea typeface="+mn-ea"/>
                <a:cs typeface="+mn-cs"/>
              </a:rPr>
              <a:t>, 2013).</a:t>
            </a:r>
          </a:p>
          <a:p>
            <a:pPr lvl="0"/>
            <a:r>
              <a:rPr lang="en-US" sz="1200" kern="1200" dirty="0">
                <a:solidFill>
                  <a:schemeClr val="tx1"/>
                </a:solidFill>
                <a:effectLst/>
                <a:latin typeface="+mn-lt"/>
                <a:ea typeface="+mn-ea"/>
                <a:cs typeface="+mn-cs"/>
              </a:rPr>
              <a:t>For learning process of the organisation, the organisation should implement the training while updating the technology for development and implementation of knowledge management. </a:t>
            </a:r>
          </a:p>
          <a:p>
            <a:pPr lvl="0"/>
            <a:r>
              <a:rPr lang="en-US" sz="1200" kern="1200" dirty="0">
                <a:solidFill>
                  <a:schemeClr val="tx1"/>
                </a:solidFill>
                <a:effectLst/>
                <a:latin typeface="+mn-lt"/>
                <a:ea typeface="+mn-ea"/>
                <a:cs typeface="+mn-cs"/>
              </a:rPr>
              <a:t>The inter and intra collaboration in department is essential for effective team working for achieving the organisational goal. Therefore, the organisation should ensure as well as supports the inter collaboration.</a:t>
            </a:r>
          </a:p>
          <a:p>
            <a:pPr lvl="0"/>
            <a:r>
              <a:rPr lang="en-US" sz="1200" kern="1200" dirty="0">
                <a:solidFill>
                  <a:schemeClr val="tx1"/>
                </a:solidFill>
                <a:effectLst/>
                <a:latin typeface="+mn-lt"/>
                <a:ea typeface="+mn-ea"/>
                <a:cs typeface="+mn-cs"/>
              </a:rPr>
              <a:t>Reward system, which is a based on the knowledge contribution, is very necessary for the participation of employees and customers (</a:t>
            </a:r>
            <a:r>
              <a:rPr lang="en-US" sz="1200" kern="1200" dirty="0" err="1">
                <a:solidFill>
                  <a:schemeClr val="tx1"/>
                </a:solidFill>
                <a:effectLst/>
                <a:latin typeface="+mn-lt"/>
                <a:ea typeface="+mn-ea"/>
                <a:cs typeface="+mn-cs"/>
              </a:rPr>
              <a:t>Dalkir</a:t>
            </a:r>
            <a:r>
              <a:rPr lang="en-US" sz="1200" kern="1200" dirty="0">
                <a:solidFill>
                  <a:schemeClr val="tx1"/>
                </a:solidFill>
                <a:effectLst/>
                <a:latin typeface="+mn-lt"/>
                <a:ea typeface="+mn-ea"/>
                <a:cs typeface="+mn-cs"/>
              </a:rPr>
              <a:t>, 2017).</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9</a:t>
            </a:fld>
            <a:endParaRPr lang="en-US"/>
          </a:p>
        </p:txBody>
      </p:sp>
    </p:spTree>
    <p:extLst>
      <p:ext uri="{BB962C8B-B14F-4D97-AF65-F5344CB8AC3E}">
        <p14:creationId xmlns:p14="http://schemas.microsoft.com/office/powerpoint/2010/main" val="3207267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Concerning the Tesco, the organisation is based on the innovation and technology. The DIKW model is based on the components that moves in hierarchal manner moving from data, to information, knowledge and wisdom. These components are associated with the decision and actions of the managers and top management. In the organisational management system, the innovation, and knowledge management is essential process. By implementing DIKW model, the information can be flow from hierarchal manner; the theatrical system is implemented in the organisational structure, which is suitable for the organisation to manage the data, information, knowledge and wisdom. The decision making process can be done along with knowledge management framework for innovation, implementation of policies and other processes.</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10</a:t>
            </a:fld>
            <a:endParaRPr lang="en-US"/>
          </a:p>
        </p:txBody>
      </p:sp>
    </p:spTree>
    <p:extLst>
      <p:ext uri="{BB962C8B-B14F-4D97-AF65-F5344CB8AC3E}">
        <p14:creationId xmlns:p14="http://schemas.microsoft.com/office/powerpoint/2010/main" val="60369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Tesco used the cost leadership and differentiation marketing strategy </a:t>
            </a:r>
          </a:p>
          <a:p>
            <a:r>
              <a:rPr lang="en-US" dirty="0"/>
              <a:t>Tesco has cost leadership, the organisation provides the best pricing strategy to have the largest market share of 42.7 % in the Supermarket stores. The cost leadership can be achieved by incorporating the different processes of the business strategies for the organisation while incorporating the IT, and MIS systems of the organisation (TESCO , 2019).</a:t>
            </a:r>
          </a:p>
          <a:p>
            <a:r>
              <a:rPr lang="en-US" dirty="0"/>
              <a:t>Tesco has expanded its product line and services due to the customer concerns for differentiation processes within the industry.  As Tesco has a large number of customers and it would be in millions per day. Therefore, it would be hard for the organisation to manage a large number of customers. Therefore, the organisation has implemented the information and technology system to implement to manage them. For instance, the company launched the club card for managing the big data regarding customers (TESCO, 2015).</a:t>
            </a:r>
          </a:p>
          <a:p>
            <a:r>
              <a:rPr lang="en-US" dirty="0"/>
              <a:t>Differentiation strategy associated with the IT system and cost leadership, which ultimately enhance the customer base. The company is investing a large amount on innovation, technology, marketing and advertisement, which differentiate the organisation. For instance, the recent investment on innovation is robot delivery, and use of the IoT and online system. Recently, Tesco online sales have been increased by double due to COVID-19 circumstances. </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11</a:t>
            </a:fld>
            <a:endParaRPr lang="en-US"/>
          </a:p>
        </p:txBody>
      </p:sp>
    </p:spTree>
    <p:extLst>
      <p:ext uri="{BB962C8B-B14F-4D97-AF65-F5344CB8AC3E}">
        <p14:creationId xmlns:p14="http://schemas.microsoft.com/office/powerpoint/2010/main" val="37060207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ERP system is widely used for the source searching and it can be specified for identify the supplier regarding the acquired sources. On the other hand, tendering is an essential process for offering, negotiation with the key suppliers of the organisation. The supplier’s bids, offers and other proposals can be identified through the system for selecting the best vendor. The Oracle powers Tesco’s ERP system</a:t>
            </a:r>
          </a:p>
          <a:p>
            <a:r>
              <a:rPr lang="en-US" sz="1200" dirty="0"/>
              <a:t>Tesco has a large number of the customers, which require different items.</a:t>
            </a:r>
          </a:p>
          <a:p>
            <a:r>
              <a:rPr lang="en-US" sz="1200" dirty="0"/>
              <a:t> The ERP system enable the Tesco to attain the low inventory levels by reducing the cost as well as achieve the greater value index.</a:t>
            </a:r>
          </a:p>
          <a:p>
            <a:r>
              <a:rPr lang="en-US" sz="1200" dirty="0"/>
              <a:t>The management of inventory level should be maintained through ERP system, which assist to reduce the distribution over transportation and logistics control (Chou Huey-Wen, 2014).</a:t>
            </a:r>
          </a:p>
          <a:p>
            <a:r>
              <a:rPr lang="en-US" sz="1200" dirty="0"/>
              <a:t> Human resource management is another application of ERP system of the organisation, it helps to manage the human resource of the organisation by evaluating the performances of the employees, and it helps to protect the social workers. </a:t>
            </a:r>
          </a:p>
          <a:p>
            <a:r>
              <a:rPr lang="en-US" sz="1200" dirty="0"/>
              <a:t>Logistics and distribution is another example of the application of ERP system, it helps to manage the raw material, products, and flow of goods and it smooth the physical flow of goods from raw material to the consumer end. (TESCO</a:t>
            </a:r>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12</a:t>
            </a:fld>
            <a:endParaRPr lang="en-US"/>
          </a:p>
        </p:txBody>
      </p:sp>
    </p:spTree>
    <p:extLst>
      <p:ext uri="{BB962C8B-B14F-4D97-AF65-F5344CB8AC3E}">
        <p14:creationId xmlns:p14="http://schemas.microsoft.com/office/powerpoint/2010/main" val="3973063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Knowledge management and business information is very crucial to manage the workplace activities in the organisation.</a:t>
            </a:r>
          </a:p>
          <a:p>
            <a:r>
              <a:rPr lang="en-US" dirty="0"/>
              <a:t>it has been concluded that the information system plays a very crucial role to manage the organisational activities. As information, system is very essential for managing the organisation. </a:t>
            </a:r>
          </a:p>
          <a:p>
            <a:r>
              <a:rPr lang="en-US" dirty="0"/>
              <a:t> TPS and ESS has been implemented which assist the manager to make the decision making process.  </a:t>
            </a:r>
          </a:p>
          <a:p>
            <a:r>
              <a:rPr lang="en-US" dirty="0"/>
              <a:t>The potential challenges regarding the knowledge management process, and the recommendation has been given to improve the knowledge management process.  </a:t>
            </a:r>
          </a:p>
          <a:p>
            <a:r>
              <a:rPr lang="en-US" dirty="0"/>
              <a:t>The DIKW model for knowledge management has been implemented according to the organisational structure and culture. </a:t>
            </a:r>
          </a:p>
          <a:p>
            <a:r>
              <a:rPr lang="en-US" dirty="0"/>
              <a:t> The porter’s generic competitive strategy has been discussed which elaborate the cost leadership, and differentiation strategy with the association of IT and innovation technology.  The ERP system has been discussed according to organisational structure. </a:t>
            </a:r>
          </a:p>
          <a:p>
            <a:endParaRPr lang="en-US" dirty="0"/>
          </a:p>
        </p:txBody>
      </p:sp>
      <p:sp>
        <p:nvSpPr>
          <p:cNvPr id="4" name="Slide Number Placeholder 3"/>
          <p:cNvSpPr>
            <a:spLocks noGrp="1"/>
          </p:cNvSpPr>
          <p:nvPr>
            <p:ph type="sldNum" sz="quarter" idx="10"/>
          </p:nvPr>
        </p:nvSpPr>
        <p:spPr/>
        <p:txBody>
          <a:bodyPr/>
          <a:lstStyle/>
          <a:p>
            <a:fld id="{F9FDAF69-419C-4A4A-B86A-24BF003ED649}" type="slidenum">
              <a:rPr lang="en-US" smtClean="0"/>
              <a:t>13</a:t>
            </a:fld>
            <a:endParaRPr lang="en-US"/>
          </a:p>
        </p:txBody>
      </p:sp>
    </p:spTree>
    <p:extLst>
      <p:ext uri="{BB962C8B-B14F-4D97-AF65-F5344CB8AC3E}">
        <p14:creationId xmlns:p14="http://schemas.microsoft.com/office/powerpoint/2010/main" val="199504319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3/23/2021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7" y="1862666"/>
            <a:ext cx="6815669" cy="1515533"/>
          </a:xfrm>
        </p:spPr>
        <p:txBody>
          <a:bodyPr/>
          <a:lstStyle/>
          <a:p>
            <a:br>
              <a:rPr lang="en-US" sz="3600" dirty="0">
                <a:solidFill>
                  <a:prstClr val="black">
                    <a:lumMod val="85000"/>
                    <a:lumOff val="15000"/>
                  </a:prstClr>
                </a:solidFill>
              </a:rPr>
            </a:br>
            <a:br>
              <a:rPr lang="en-US" sz="3600" dirty="0">
                <a:solidFill>
                  <a:prstClr val="black">
                    <a:lumMod val="85000"/>
                    <a:lumOff val="15000"/>
                  </a:prstClr>
                </a:solidFill>
              </a:rPr>
            </a:br>
            <a:r>
              <a:rPr lang="en-US" sz="2000" b="1" dirty="0">
                <a:solidFill>
                  <a:prstClr val="black">
                    <a:lumMod val="85000"/>
                    <a:lumOff val="15000"/>
                  </a:prstClr>
                </a:solidFill>
                <a:latin typeface="Arial" panose="020B0604020202020204" pitchFamily="34" charset="0"/>
                <a:cs typeface="Arial" panose="020B0604020202020204" pitchFamily="34" charset="0"/>
              </a:rPr>
              <a:t>BA (Hons) Leadership and Management Skills for the Workplace</a:t>
            </a:r>
            <a:br>
              <a:rPr lang="en-US" sz="2000" b="1" dirty="0">
                <a:solidFill>
                  <a:prstClr val="black">
                    <a:lumMod val="85000"/>
                    <a:lumOff val="15000"/>
                  </a:prstClr>
                </a:solidFill>
                <a:latin typeface="Arial" panose="020B0604020202020204" pitchFamily="34" charset="0"/>
                <a:cs typeface="Arial" panose="020B0604020202020204" pitchFamily="34" charset="0"/>
              </a:rPr>
            </a:br>
            <a:r>
              <a:rPr lang="en-US" sz="2000" b="1" dirty="0">
                <a:solidFill>
                  <a:prstClr val="black">
                    <a:lumMod val="85000"/>
                    <a:lumOff val="15000"/>
                  </a:prstClr>
                </a:solidFill>
                <a:latin typeface="Arial" panose="020B0604020202020204" pitchFamily="34" charset="0"/>
                <a:cs typeface="Arial" panose="020B0604020202020204" pitchFamily="34" charset="0"/>
              </a:rPr>
              <a:t>Knowledge and Information Management of Tesco</a:t>
            </a:r>
            <a:endParaRPr lang="en-US" sz="20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692396" y="3594099"/>
            <a:ext cx="6815669" cy="1320802"/>
          </a:xfrm>
        </p:spPr>
        <p:txBody>
          <a:bodyPr>
            <a:normAutofit/>
          </a:bodyPr>
          <a:lstStyle/>
          <a:p>
            <a:r>
              <a:rPr lang="en-US" sz="2000" b="1" dirty="0">
                <a:solidFill>
                  <a:prstClr val="black">
                    <a:lumMod val="85000"/>
                    <a:lumOff val="15000"/>
                  </a:prstClr>
                </a:solidFill>
                <a:latin typeface="Arial" panose="020B0604020202020204" pitchFamily="34" charset="0"/>
                <a:cs typeface="Arial" panose="020B0604020202020204" pitchFamily="34" charset="0"/>
              </a:rPr>
              <a:t>Student Name: Golam Ahmed</a:t>
            </a:r>
          </a:p>
          <a:p>
            <a:r>
              <a:rPr lang="en-US" sz="2000" b="1" dirty="0">
                <a:solidFill>
                  <a:prstClr val="black">
                    <a:lumMod val="85000"/>
                    <a:lumOff val="15000"/>
                  </a:prstClr>
                </a:solidFill>
                <a:latin typeface="Arial" panose="020B0604020202020204" pitchFamily="34" charset="0"/>
                <a:cs typeface="Arial" panose="020B0604020202020204" pitchFamily="34" charset="0"/>
              </a:rPr>
              <a:t>Student ID: 1817762</a:t>
            </a:r>
          </a:p>
          <a:p>
            <a:r>
              <a:rPr lang="en-US" sz="2000" b="1" dirty="0">
                <a:solidFill>
                  <a:prstClr val="black">
                    <a:lumMod val="85000"/>
                    <a:lumOff val="15000"/>
                  </a:prstClr>
                </a:solidFill>
                <a:latin typeface="Arial" panose="020B0604020202020204" pitchFamily="34" charset="0"/>
                <a:cs typeface="Arial" panose="020B0604020202020204" pitchFamily="34" charset="0"/>
              </a:rPr>
              <a:t>Lecturer’s Name: </a:t>
            </a:r>
            <a:r>
              <a:rPr lang="en-US" sz="2000" b="1" dirty="0" err="1">
                <a:solidFill>
                  <a:prstClr val="black">
                    <a:lumMod val="85000"/>
                    <a:lumOff val="15000"/>
                  </a:prstClr>
                </a:solidFill>
                <a:latin typeface="Arial" panose="020B0604020202020204" pitchFamily="34" charset="0"/>
                <a:cs typeface="Arial" panose="020B0604020202020204" pitchFamily="34" charset="0"/>
              </a:rPr>
              <a:t>Vajira</a:t>
            </a:r>
            <a:r>
              <a:rPr lang="en-US" sz="2000" b="1" dirty="0">
                <a:solidFill>
                  <a:prstClr val="black">
                    <a:lumMod val="85000"/>
                    <a:lumOff val="15000"/>
                  </a:prstClr>
                </a:solidFill>
                <a:latin typeface="Arial" panose="020B0604020202020204" pitchFamily="34" charset="0"/>
                <a:cs typeface="Arial" panose="020B0604020202020204" pitchFamily="34" charset="0"/>
              </a:rPr>
              <a:t> </a:t>
            </a:r>
            <a:r>
              <a:rPr lang="en-US" sz="2000" b="1" dirty="0" err="1">
                <a:solidFill>
                  <a:prstClr val="black">
                    <a:lumMod val="85000"/>
                    <a:lumOff val="15000"/>
                  </a:prstClr>
                </a:solidFill>
                <a:latin typeface="Arial" panose="020B0604020202020204" pitchFamily="34" charset="0"/>
                <a:cs typeface="Arial" panose="020B0604020202020204" pitchFamily="34" charset="0"/>
              </a:rPr>
              <a:t>Balasuriya</a:t>
            </a: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6008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Introduction </a:t>
            </a:r>
            <a:br>
              <a:rPr lang="en-US" b="1"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Influence of the technology is impactful</a:t>
            </a:r>
          </a:p>
          <a:p>
            <a:r>
              <a:rPr lang="en-US" sz="2000" dirty="0">
                <a:latin typeface="Arial" panose="020B0604020202020204" pitchFamily="34" charset="0"/>
                <a:cs typeface="Arial" panose="020B0604020202020204" pitchFamily="34" charset="0"/>
              </a:rPr>
              <a:t>Need to innovate an accurate information system.</a:t>
            </a:r>
          </a:p>
          <a:p>
            <a:r>
              <a:rPr lang="en-US" sz="2000" dirty="0">
                <a:latin typeface="Arial" panose="020B0604020202020204" pitchFamily="34" charset="0"/>
                <a:cs typeface="Arial" panose="020B0604020202020204" pitchFamily="34" charset="0"/>
              </a:rPr>
              <a:t>Information helps the top management to make the better decision </a:t>
            </a:r>
          </a:p>
          <a:p>
            <a:r>
              <a:rPr lang="en-US" sz="2000" dirty="0">
                <a:latin typeface="Arial" panose="020B0604020202020204" pitchFamily="34" charset="0"/>
                <a:cs typeface="Arial" panose="020B0604020202020204" pitchFamily="34" charset="0"/>
              </a:rPr>
              <a:t>The implementation of information is very beneficial </a:t>
            </a:r>
          </a:p>
          <a:p>
            <a:r>
              <a:rPr lang="en-US" sz="2000" dirty="0">
                <a:latin typeface="Arial" panose="020B0604020202020204" pitchFamily="34" charset="0"/>
                <a:cs typeface="Arial" panose="020B0604020202020204" pitchFamily="34" charset="0"/>
              </a:rPr>
              <a:t>To control and monitored the business practices.</a:t>
            </a:r>
          </a:p>
        </p:txBody>
      </p:sp>
    </p:spTree>
    <p:extLst>
      <p:ext uri="{BB962C8B-B14F-4D97-AF65-F5344CB8AC3E}">
        <p14:creationId xmlns:p14="http://schemas.microsoft.com/office/powerpoint/2010/main" val="25382562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Arial" panose="020B0604020202020204" pitchFamily="34" charset="0"/>
                <a:cs typeface="Arial" panose="020B0604020202020204" pitchFamily="34" charset="0"/>
              </a:rPr>
              <a:t>Background of company and objective </a:t>
            </a:r>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Jack Cohen had established the Tesco in 1919, </a:t>
            </a:r>
          </a:p>
          <a:p>
            <a:r>
              <a:rPr lang="en-US" sz="2000" dirty="0">
                <a:latin typeface="Arial" panose="020B0604020202020204" pitchFamily="34" charset="0"/>
                <a:cs typeface="Arial" panose="020B0604020202020204" pitchFamily="34" charset="0"/>
              </a:rPr>
              <a:t>The organisation had initiated as grocery store in the East End of London.  </a:t>
            </a:r>
          </a:p>
          <a:p>
            <a:r>
              <a:rPr lang="en-US" sz="2000" dirty="0">
                <a:latin typeface="Arial" panose="020B0604020202020204" pitchFamily="34" charset="0"/>
                <a:cs typeface="Arial" panose="020B0604020202020204" pitchFamily="34" charset="0"/>
              </a:rPr>
              <a:t>Tesco is considered as the largest retailing store in England </a:t>
            </a:r>
          </a:p>
          <a:p>
            <a:r>
              <a:rPr lang="en-US" sz="2000" dirty="0">
                <a:latin typeface="Arial" panose="020B0604020202020204" pitchFamily="34" charset="0"/>
                <a:cs typeface="Arial" panose="020B0604020202020204" pitchFamily="34" charset="0"/>
              </a:rPr>
              <a:t>Third in entire world by revenue. </a:t>
            </a:r>
          </a:p>
          <a:p>
            <a:r>
              <a:rPr lang="en-US" sz="2000" dirty="0">
                <a:latin typeface="Arial" panose="020B0604020202020204" pitchFamily="34" charset="0"/>
                <a:cs typeface="Arial" panose="020B0604020202020204" pitchFamily="34" charset="0"/>
              </a:rPr>
              <a:t> Tesco earned £56.5 billion from its sales, and exceptional and other items of £2,959 million. </a:t>
            </a:r>
          </a:p>
          <a:p>
            <a:r>
              <a:rPr lang="en-US" sz="2000" dirty="0">
                <a:latin typeface="Arial" panose="020B0604020202020204" pitchFamily="34" charset="0"/>
                <a:cs typeface="Arial" panose="020B0604020202020204" pitchFamily="34" charset="0"/>
              </a:rPr>
              <a:t>Multiple operational activities of the Tesco regarding its businesses</a:t>
            </a:r>
          </a:p>
        </p:txBody>
      </p:sp>
    </p:spTree>
    <p:extLst>
      <p:ext uri="{BB962C8B-B14F-4D97-AF65-F5344CB8AC3E}">
        <p14:creationId xmlns:p14="http://schemas.microsoft.com/office/powerpoint/2010/main" val="41078122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Aim &amp; objective</a:t>
            </a:r>
          </a:p>
        </p:txBody>
      </p:sp>
      <p:sp>
        <p:nvSpPr>
          <p:cNvPr id="3" name="Content Placeholder 2"/>
          <p:cNvSpPr>
            <a:spLocks noGrp="1"/>
          </p:cNvSpPr>
          <p:nvPr>
            <p:ph idx="1"/>
          </p:nvPr>
        </p:nvSpPr>
        <p:spPr/>
        <p:txBody>
          <a:bodyPr/>
          <a:lstStyle/>
          <a:p>
            <a:r>
              <a:rPr lang="en-US" sz="2000" dirty="0">
                <a:latin typeface="Arial" panose="020B0604020202020204" pitchFamily="34" charset="0"/>
                <a:cs typeface="Arial" panose="020B0604020202020204" pitchFamily="34" charset="0"/>
              </a:rPr>
              <a:t>This presentation is based on the information management system with the context of Tesco. PLC.</a:t>
            </a:r>
          </a:p>
          <a:p>
            <a:r>
              <a:rPr lang="en-US" sz="2000" dirty="0">
                <a:latin typeface="Arial" panose="020B0604020202020204" pitchFamily="34" charset="0"/>
                <a:cs typeface="Arial" panose="020B0604020202020204" pitchFamily="34" charset="0"/>
              </a:rPr>
              <a:t>Aims to provide the analysis about the information system regarding Tesco. PLC.</a:t>
            </a:r>
          </a:p>
          <a:p>
            <a:pPr marL="0" indent="0">
              <a:buNone/>
            </a:pPr>
            <a:endParaRPr lang="en-US" dirty="0"/>
          </a:p>
        </p:txBody>
      </p:sp>
    </p:spTree>
    <p:extLst>
      <p:ext uri="{BB962C8B-B14F-4D97-AF65-F5344CB8AC3E}">
        <p14:creationId xmlns:p14="http://schemas.microsoft.com/office/powerpoint/2010/main" val="1673991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358744" cy="1123758"/>
          </a:xfrm>
        </p:spPr>
        <p:txBody>
          <a:bodyPr>
            <a:normAutofit fontScale="90000"/>
          </a:bodyPr>
          <a:lstStyle/>
          <a:p>
            <a:r>
              <a:rPr lang="en-US" b="1" dirty="0">
                <a:latin typeface="Arial" panose="020B0604020202020204" pitchFamily="34" charset="0"/>
                <a:cs typeface="Arial" panose="020B0604020202020204" pitchFamily="34" charset="0"/>
              </a:rPr>
              <a:t>Why are information systems being essential for Tesco?</a:t>
            </a:r>
            <a:br>
              <a:rPr lang="en-US" b="1" dirty="0"/>
            </a:br>
            <a:endParaRPr lang="en-US" dirty="0"/>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Information system helps to get data on time </a:t>
            </a:r>
          </a:p>
          <a:p>
            <a:r>
              <a:rPr lang="en-US" sz="2000" dirty="0">
                <a:latin typeface="Arial" panose="020B0604020202020204" pitchFamily="34" charset="0"/>
                <a:cs typeface="Arial" panose="020B0604020202020204" pitchFamily="34" charset="0"/>
              </a:rPr>
              <a:t>Entire management system  is based on organisational processes.</a:t>
            </a:r>
          </a:p>
          <a:p>
            <a:r>
              <a:rPr lang="en-US" sz="2000" dirty="0">
                <a:latin typeface="Arial" panose="020B0604020202020204" pitchFamily="34" charset="0"/>
                <a:cs typeface="Arial" panose="020B0604020202020204" pitchFamily="34" charset="0"/>
              </a:rPr>
              <a:t>Tesco has 6,809 stores in Asian, European, and British countries. </a:t>
            </a:r>
          </a:p>
          <a:p>
            <a:r>
              <a:rPr lang="en-US" sz="2000" dirty="0">
                <a:latin typeface="Arial" panose="020B0604020202020204" pitchFamily="34" charset="0"/>
                <a:cs typeface="Arial" panose="020B0604020202020204" pitchFamily="34" charset="0"/>
              </a:rPr>
              <a:t>423,092 employees and operates in 13 countries. </a:t>
            </a:r>
          </a:p>
          <a:p>
            <a:r>
              <a:rPr lang="en-US" sz="2000" dirty="0">
                <a:latin typeface="Arial" panose="020B0604020202020204" pitchFamily="34" charset="0"/>
                <a:cs typeface="Arial" panose="020B0604020202020204" pitchFamily="34" charset="0"/>
              </a:rPr>
              <a:t> It serves over 79 million shopping trips every week. </a:t>
            </a:r>
          </a:p>
          <a:p>
            <a:r>
              <a:rPr lang="en-US" sz="2000" dirty="0">
                <a:latin typeface="Arial" panose="020B0604020202020204" pitchFamily="34" charset="0"/>
                <a:cs typeface="Arial" panose="020B0604020202020204" pitchFamily="34" charset="0"/>
              </a:rPr>
              <a:t>It has big data regarding customers, sales, and finance. </a:t>
            </a:r>
          </a:p>
          <a:p>
            <a:r>
              <a:rPr lang="en-US" sz="2000" dirty="0">
                <a:latin typeface="Arial" panose="020B0604020202020204" pitchFamily="34" charset="0"/>
                <a:cs typeface="Arial" panose="020B0604020202020204" pitchFamily="34" charset="0"/>
              </a:rPr>
              <a:t> Organisation require appropriate information</a:t>
            </a:r>
          </a:p>
        </p:txBody>
      </p:sp>
    </p:spTree>
    <p:extLst>
      <p:ext uri="{BB962C8B-B14F-4D97-AF65-F5344CB8AC3E}">
        <p14:creationId xmlns:p14="http://schemas.microsoft.com/office/powerpoint/2010/main" val="38387780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845654"/>
            <a:ext cx="9601196" cy="1303867"/>
          </a:xfrm>
        </p:spPr>
        <p:txBody>
          <a:bodyPr>
            <a:normAutofit/>
          </a:bodyPr>
          <a:lstStyle/>
          <a:p>
            <a:r>
              <a:rPr lang="en-US" sz="2000" b="1" dirty="0">
                <a:latin typeface="Arial" panose="020B0604020202020204" pitchFamily="34" charset="0"/>
                <a:cs typeface="Arial" panose="020B0604020202020204" pitchFamily="34" charset="0"/>
              </a:rPr>
              <a:t>What are the information systems implemented by Tesco and describe the input, Processing, and output of such a system?</a:t>
            </a:r>
          </a:p>
        </p:txBody>
      </p:sp>
      <p:sp>
        <p:nvSpPr>
          <p:cNvPr id="3" name="Content Placeholder 2"/>
          <p:cNvSpPr>
            <a:spLocks noGrp="1"/>
          </p:cNvSpPr>
          <p:nvPr>
            <p:ph idx="1"/>
          </p:nvPr>
        </p:nvSpPr>
        <p:spPr/>
        <p:txBody>
          <a:bodyPr/>
          <a:lstStyle/>
          <a:p>
            <a:r>
              <a:rPr lang="en-US" sz="2000" dirty="0">
                <a:latin typeface="Arial" panose="020B0604020202020204" pitchFamily="34" charset="0"/>
                <a:cs typeface="Arial" panose="020B0604020202020204" pitchFamily="34" charset="0"/>
              </a:rPr>
              <a:t>Multiple information systems are implementing in the organisation, </a:t>
            </a:r>
          </a:p>
          <a:p>
            <a:r>
              <a:rPr lang="en-US" sz="2000" dirty="0">
                <a:latin typeface="Arial" panose="020B0604020202020204" pitchFamily="34" charset="0"/>
                <a:cs typeface="Arial" panose="020B0604020202020204" pitchFamily="34" charset="0"/>
              </a:rPr>
              <a:t>TPS (Transaction processing system) </a:t>
            </a:r>
          </a:p>
          <a:p>
            <a:r>
              <a:rPr lang="en-US" sz="2000" dirty="0">
                <a:latin typeface="Arial" panose="020B0604020202020204" pitchFamily="34" charset="0"/>
                <a:cs typeface="Arial" panose="020B0604020202020204" pitchFamily="34" charset="0"/>
              </a:rPr>
              <a:t> ESS Executive support systems are widely used and helps the managers to make the decisions. </a:t>
            </a:r>
          </a:p>
          <a:p>
            <a:r>
              <a:rPr lang="en-US" sz="2000" dirty="0">
                <a:latin typeface="Arial" panose="020B0604020202020204" pitchFamily="34" charset="0"/>
                <a:cs typeface="Arial" panose="020B0604020202020204" pitchFamily="34" charset="0"/>
              </a:rPr>
              <a:t>The both system are essential for the organisation (TESCO , 2019). </a:t>
            </a:r>
          </a:p>
          <a:p>
            <a:endParaRPr lang="en-US" dirty="0"/>
          </a:p>
        </p:txBody>
      </p:sp>
    </p:spTree>
    <p:extLst>
      <p:ext uri="{BB962C8B-B14F-4D97-AF65-F5344CB8AC3E}">
        <p14:creationId xmlns:p14="http://schemas.microsoft.com/office/powerpoint/2010/main" val="1215006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TPS (Transaction Processing System)</a:t>
            </a:r>
          </a:p>
        </p:txBody>
      </p:sp>
      <p:sp>
        <p:nvSpPr>
          <p:cNvPr id="3" name="Content Placeholder 2"/>
          <p:cNvSpPr>
            <a:spLocks noGrp="1"/>
          </p:cNvSpPr>
          <p:nvPr>
            <p:ph idx="1"/>
          </p:nvPr>
        </p:nvSpPr>
        <p:spPr>
          <a:xfrm>
            <a:off x="1295401" y="2556932"/>
            <a:ext cx="9601196" cy="3640668"/>
          </a:xfrm>
        </p:spPr>
        <p:txBody>
          <a:bodyPr>
            <a:normAutofit fontScale="85000" lnSpcReduction="10000"/>
          </a:bodyPr>
          <a:lstStyle/>
          <a:p>
            <a:r>
              <a:rPr lang="en-US" dirty="0">
                <a:latin typeface="Arial" panose="020B0604020202020204" pitchFamily="34" charset="0"/>
                <a:cs typeface="Arial" panose="020B0604020202020204" pitchFamily="34" charset="0"/>
              </a:rPr>
              <a:t>TPS as computerised information system</a:t>
            </a:r>
          </a:p>
          <a:p>
            <a:r>
              <a:rPr lang="en-US" dirty="0">
                <a:latin typeface="Arial" panose="020B0604020202020204" pitchFamily="34" charset="0"/>
                <a:cs typeface="Arial" panose="020B0604020202020204" pitchFamily="34" charset="0"/>
              </a:rPr>
              <a:t> It is implemented to manage the large data of daily transaction. </a:t>
            </a:r>
          </a:p>
          <a:p>
            <a:r>
              <a:rPr lang="en-US" dirty="0">
                <a:latin typeface="Arial" panose="020B0604020202020204" pitchFamily="34" charset="0"/>
                <a:cs typeface="Arial" panose="020B0604020202020204" pitchFamily="34" charset="0"/>
              </a:rPr>
              <a:t> Large amount of data is gathered regarding payrolls and inventories. </a:t>
            </a:r>
          </a:p>
          <a:p>
            <a:r>
              <a:rPr lang="en-US" dirty="0">
                <a:latin typeface="Arial" panose="020B0604020202020204" pitchFamily="34" charset="0"/>
                <a:cs typeface="Arial" panose="020B0604020202020204" pitchFamily="34" charset="0"/>
              </a:rPr>
              <a:t>TPS system helps to reduce the time duration for processing the information </a:t>
            </a:r>
          </a:p>
          <a:p>
            <a:r>
              <a:rPr lang="en-US" dirty="0">
                <a:latin typeface="Arial" panose="020B0604020202020204" pitchFamily="34" charset="0"/>
                <a:cs typeface="Arial" panose="020B0604020202020204" pitchFamily="34" charset="0"/>
              </a:rPr>
              <a:t>TPS is used to manage the large operational data.</a:t>
            </a:r>
          </a:p>
          <a:p>
            <a:r>
              <a:rPr lang="en-US" dirty="0">
                <a:latin typeface="Arial" panose="020B0604020202020204" pitchFamily="34" charset="0"/>
                <a:cs typeface="Arial" panose="020B0604020202020204" pitchFamily="34" charset="0"/>
              </a:rPr>
              <a:t>It includes the product cost, product change information, and expenditure data, which would be develop in the form of reports. </a:t>
            </a:r>
          </a:p>
          <a:p>
            <a:r>
              <a:rPr lang="en-US" dirty="0">
                <a:latin typeface="Arial" panose="020B0604020202020204" pitchFamily="34" charset="0"/>
                <a:cs typeface="Arial" panose="020B0604020202020204" pitchFamily="34" charset="0"/>
              </a:rPr>
              <a:t>These reports would assist the managers (</a:t>
            </a:r>
            <a:r>
              <a:rPr lang="en-US" dirty="0" err="1">
                <a:latin typeface="Arial" panose="020B0604020202020204" pitchFamily="34" charset="0"/>
                <a:cs typeface="Arial" panose="020B0604020202020204" pitchFamily="34" charset="0"/>
              </a:rPr>
              <a:t>Franjo</a:t>
            </a:r>
            <a:r>
              <a:rPr lang="en-US" dirty="0">
                <a:latin typeface="Arial" panose="020B0604020202020204" pitchFamily="34" charset="0"/>
                <a:cs typeface="Arial" panose="020B0604020202020204" pitchFamily="34" charset="0"/>
              </a:rPr>
              <a:t>, et al., 2013).</a:t>
            </a:r>
          </a:p>
          <a:p>
            <a:r>
              <a:rPr lang="en-US" dirty="0">
                <a:latin typeface="Arial" panose="020B0604020202020204" pitchFamily="34" charset="0"/>
                <a:cs typeface="Arial" panose="020B0604020202020204" pitchFamily="34" charset="0"/>
              </a:rPr>
              <a:t> The working capacity is increased due to smooth information system of TPS</a:t>
            </a:r>
          </a:p>
        </p:txBody>
      </p:sp>
    </p:spTree>
    <p:extLst>
      <p:ext uri="{BB962C8B-B14F-4D97-AF65-F5344CB8AC3E}">
        <p14:creationId xmlns:p14="http://schemas.microsoft.com/office/powerpoint/2010/main" val="1348454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Executive support system</a:t>
            </a:r>
          </a:p>
        </p:txBody>
      </p:sp>
      <p:sp>
        <p:nvSpPr>
          <p:cNvPr id="3" name="Content Placeholder 2"/>
          <p:cNvSpPr>
            <a:spLocks noGrp="1"/>
          </p:cNvSpPr>
          <p:nvPr>
            <p:ph idx="1"/>
          </p:nvPr>
        </p:nvSpPr>
        <p:spPr/>
        <p:txBody>
          <a:bodyPr>
            <a:normAutofit/>
          </a:bodyPr>
          <a:lstStyle/>
          <a:p>
            <a:r>
              <a:rPr lang="en-US" sz="2000" dirty="0">
                <a:latin typeface="Arial" panose="020B0604020202020204" pitchFamily="34" charset="0"/>
                <a:cs typeface="Arial" panose="020B0604020202020204" pitchFamily="34" charset="0"/>
              </a:rPr>
              <a:t>ESS is based on software system </a:t>
            </a:r>
          </a:p>
          <a:p>
            <a:r>
              <a:rPr lang="en-US" sz="2000" dirty="0">
                <a:latin typeface="Arial" panose="020B0604020202020204" pitchFamily="34" charset="0"/>
                <a:cs typeface="Arial" panose="020B0604020202020204" pitchFamily="34" charset="0"/>
              </a:rPr>
              <a:t>It helps the executives for identify the effective ways </a:t>
            </a:r>
          </a:p>
          <a:p>
            <a:r>
              <a:rPr lang="en-US" sz="2000" dirty="0">
                <a:latin typeface="Arial" panose="020B0604020202020204" pitchFamily="34" charset="0"/>
                <a:cs typeface="Arial" panose="020B0604020202020204" pitchFamily="34" charset="0"/>
              </a:rPr>
              <a:t> It support system manages the work according to the external environment.</a:t>
            </a:r>
          </a:p>
          <a:p>
            <a:r>
              <a:rPr lang="en-US" sz="2000" dirty="0">
                <a:latin typeface="Arial" panose="020B0604020202020204" pitchFamily="34" charset="0"/>
                <a:cs typeface="Arial" panose="020B0604020202020204" pitchFamily="34" charset="0"/>
              </a:rPr>
              <a:t> The decision can be tracked by using the cause and effect relationship in this system. </a:t>
            </a:r>
          </a:p>
          <a:p>
            <a:r>
              <a:rPr lang="en-US" sz="2000" dirty="0">
                <a:latin typeface="Arial" panose="020B0604020202020204" pitchFamily="34" charset="0"/>
                <a:cs typeface="Arial" panose="020B0604020202020204" pitchFamily="34" charset="0"/>
              </a:rPr>
              <a:t>ESS is relied on the other systems MIS and TPS</a:t>
            </a:r>
          </a:p>
          <a:p>
            <a:r>
              <a:rPr lang="en-US" sz="2000" dirty="0">
                <a:latin typeface="Arial" panose="020B0604020202020204" pitchFamily="34" charset="0"/>
                <a:cs typeface="Arial" panose="020B0604020202020204" pitchFamily="34" charset="0"/>
              </a:rPr>
              <a:t>Tesco has implemented the ESS for enhancing the decision making, and other operational activities (TESCO, 2015)</a:t>
            </a:r>
          </a:p>
        </p:txBody>
      </p:sp>
    </p:spTree>
    <p:extLst>
      <p:ext uri="{BB962C8B-B14F-4D97-AF65-F5344CB8AC3E}">
        <p14:creationId xmlns:p14="http://schemas.microsoft.com/office/powerpoint/2010/main" val="3435500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000" b="1" dirty="0">
                <a:latin typeface="Arial" panose="020B0604020202020204" pitchFamily="34" charset="0"/>
                <a:cs typeface="Arial" panose="020B0604020202020204" pitchFamily="34" charset="0"/>
              </a:rPr>
              <a:t>Recommendations to strengthen their knowledge management practices from the Knowledge acquisition-retention-transfer perspectives</a:t>
            </a:r>
            <a:br>
              <a:rPr lang="en-US" sz="3200" b="1" dirty="0"/>
            </a:br>
            <a:endParaRPr lang="en-US" sz="3200" dirty="0"/>
          </a:p>
        </p:txBody>
      </p:sp>
      <p:sp>
        <p:nvSpPr>
          <p:cNvPr id="3" name="Content Placeholder 2"/>
          <p:cNvSpPr>
            <a:spLocks noGrp="1"/>
          </p:cNvSpPr>
          <p:nvPr>
            <p:ph idx="1"/>
          </p:nvPr>
        </p:nvSpPr>
        <p:spPr/>
        <p:txBody>
          <a:bodyPr>
            <a:normAutofit/>
          </a:bodyPr>
          <a:lstStyle/>
          <a:p>
            <a:pPr lvl="0"/>
            <a:r>
              <a:rPr lang="en-US" sz="2200" dirty="0">
                <a:latin typeface="Arial" panose="020B0604020202020204" pitchFamily="34" charset="0"/>
                <a:cs typeface="Arial" panose="020B0604020202020204" pitchFamily="34" charset="0"/>
              </a:rPr>
              <a:t>It implement the easy process for finding the information and processing the information</a:t>
            </a:r>
          </a:p>
          <a:p>
            <a:pPr lvl="0"/>
            <a:r>
              <a:rPr lang="en-US" sz="2200" dirty="0">
                <a:latin typeface="Arial" panose="020B0604020202020204" pitchFamily="34" charset="0"/>
                <a:cs typeface="Arial" panose="020B0604020202020204" pitchFamily="34" charset="0"/>
              </a:rPr>
              <a:t>Encourage and motivate the people for sharing information. </a:t>
            </a:r>
          </a:p>
          <a:p>
            <a:pPr lvl="0"/>
            <a:r>
              <a:rPr lang="en-US" sz="2200" dirty="0">
                <a:latin typeface="Arial" panose="020B0604020202020204" pitchFamily="34" charset="0"/>
                <a:cs typeface="Arial" panose="020B0604020202020204" pitchFamily="34" charset="0"/>
              </a:rPr>
              <a:t>Sharing between the authentic information (</a:t>
            </a:r>
            <a:r>
              <a:rPr lang="en-US" sz="2200" dirty="0" err="1">
                <a:latin typeface="Arial" panose="020B0604020202020204" pitchFamily="34" charset="0"/>
                <a:cs typeface="Arial" panose="020B0604020202020204" pitchFamily="34" charset="0"/>
              </a:rPr>
              <a:t>Holtshouse</a:t>
            </a:r>
            <a:r>
              <a:rPr lang="en-US" sz="2200" dirty="0">
                <a:latin typeface="Arial" panose="020B0604020202020204" pitchFamily="34" charset="0"/>
                <a:cs typeface="Arial" panose="020B0604020202020204" pitchFamily="34" charset="0"/>
              </a:rPr>
              <a:t>, 2013).</a:t>
            </a:r>
          </a:p>
          <a:p>
            <a:pPr lvl="0"/>
            <a:r>
              <a:rPr lang="en-US" sz="2200" dirty="0">
                <a:latin typeface="Arial" panose="020B0604020202020204" pitchFamily="34" charset="0"/>
                <a:cs typeface="Arial" panose="020B0604020202020204" pitchFamily="34" charset="0"/>
              </a:rPr>
              <a:t>Learning process of the organisation</a:t>
            </a:r>
          </a:p>
          <a:p>
            <a:pPr lvl="0"/>
            <a:r>
              <a:rPr lang="en-US" sz="2200" dirty="0">
                <a:latin typeface="Arial" panose="020B0604020202020204" pitchFamily="34" charset="0"/>
                <a:cs typeface="Arial" panose="020B0604020202020204" pitchFamily="34" charset="0"/>
              </a:rPr>
              <a:t>The inter and intra collaboration </a:t>
            </a:r>
          </a:p>
          <a:p>
            <a:pPr lvl="0"/>
            <a:r>
              <a:rPr lang="en-US" sz="2200" dirty="0">
                <a:latin typeface="Arial" panose="020B0604020202020204" pitchFamily="34" charset="0"/>
                <a:cs typeface="Arial" panose="020B0604020202020204" pitchFamily="34" charset="0"/>
              </a:rPr>
              <a:t>Reward system (</a:t>
            </a:r>
            <a:r>
              <a:rPr lang="en-US" sz="2200" dirty="0" err="1">
                <a:latin typeface="Arial" panose="020B0604020202020204" pitchFamily="34" charset="0"/>
                <a:cs typeface="Arial" panose="020B0604020202020204" pitchFamily="34" charset="0"/>
              </a:rPr>
              <a:t>Dalkir</a:t>
            </a:r>
            <a:r>
              <a:rPr lang="en-US" sz="2200" dirty="0">
                <a:latin typeface="Arial" panose="020B0604020202020204" pitchFamily="34" charset="0"/>
                <a:cs typeface="Arial" panose="020B0604020202020204" pitchFamily="34" charset="0"/>
              </a:rPr>
              <a:t>, 2017).</a:t>
            </a:r>
          </a:p>
          <a:p>
            <a:endParaRPr lang="en-US" dirty="0"/>
          </a:p>
        </p:txBody>
      </p:sp>
    </p:spTree>
    <p:extLst>
      <p:ext uri="{BB962C8B-B14F-4D97-AF65-F5344CB8AC3E}">
        <p14:creationId xmlns:p14="http://schemas.microsoft.com/office/powerpoint/2010/main" val="8757060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009841"/>
            <a:ext cx="9601196" cy="1303867"/>
          </a:xfrm>
        </p:spPr>
        <p:txBody>
          <a:bodyPr>
            <a:normAutofit/>
          </a:bodyPr>
          <a:lstStyle/>
          <a:p>
            <a:r>
              <a:rPr lang="en-US" sz="2000" b="1" dirty="0">
                <a:latin typeface="Arial" panose="020B0604020202020204" pitchFamily="34" charset="0"/>
                <a:cs typeface="Arial" panose="020B0604020202020204" pitchFamily="34" charset="0"/>
              </a:rPr>
              <a:t>Develop a framework for establishing a knowledge management culture</a:t>
            </a:r>
            <a:br>
              <a:rPr lang="en-US" sz="2000" b="1"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0" y="2556932"/>
            <a:ext cx="9940636" cy="3719177"/>
          </a:xfrm>
        </p:spPr>
        <p:txBody>
          <a:bodyPr>
            <a:normAutofit fontScale="77500" lnSpcReduction="20000"/>
          </a:bodyPr>
          <a:lstStyle/>
          <a:p>
            <a:r>
              <a:rPr lang="en-US" sz="2600" dirty="0">
                <a:latin typeface="Arial" panose="020B0604020202020204" pitchFamily="34" charset="0"/>
                <a:cs typeface="Arial" panose="020B0604020202020204" pitchFamily="34" charset="0"/>
              </a:rPr>
              <a:t>The DIKW model is based on the components that moves in hierarchal manner moving from data, to information, knowledge and wisdom.</a:t>
            </a:r>
          </a:p>
          <a:p>
            <a:r>
              <a:rPr lang="en-US" sz="2600" dirty="0">
                <a:latin typeface="Arial" panose="020B0604020202020204" pitchFamily="34" charset="0"/>
                <a:cs typeface="Arial" panose="020B0604020202020204" pitchFamily="34" charset="0"/>
              </a:rPr>
              <a:t>These components are associated with the decision and actions of the managers and top management.</a:t>
            </a:r>
          </a:p>
          <a:p>
            <a:r>
              <a:rPr lang="en-US" sz="2600" dirty="0">
                <a:latin typeface="Arial" panose="020B0604020202020204" pitchFamily="34" charset="0"/>
                <a:cs typeface="Arial" panose="020B0604020202020204" pitchFamily="34" charset="0"/>
              </a:rPr>
              <a:t>By implementing DIKW model, the information can be flow from hierarchal manner.</a:t>
            </a:r>
          </a:p>
          <a:p>
            <a:r>
              <a:rPr lang="en-US" sz="2600" dirty="0">
                <a:latin typeface="Arial" panose="020B0604020202020204" pitchFamily="34" charset="0"/>
                <a:cs typeface="Arial" panose="020B0604020202020204" pitchFamily="34" charset="0"/>
              </a:rPr>
              <a:t>The theatrical system is implemented in the organisational structure, which is suitable for the organisation to manage the data, information, knowledge and wisdom. </a:t>
            </a:r>
          </a:p>
          <a:p>
            <a:r>
              <a:rPr lang="en-US" sz="2600" dirty="0">
                <a:latin typeface="Arial" panose="020B0604020202020204" pitchFamily="34" charset="0"/>
                <a:cs typeface="Arial" panose="020B0604020202020204" pitchFamily="34" charset="0"/>
              </a:rPr>
              <a:t>The decision making process can be done along with knowledge management framework for innovation, implementation of policies and other processes.</a:t>
            </a:r>
          </a:p>
          <a:p>
            <a:endParaRPr lang="en-US" dirty="0"/>
          </a:p>
        </p:txBody>
      </p:sp>
    </p:spTree>
    <p:extLst>
      <p:ext uri="{BB962C8B-B14F-4D97-AF65-F5344CB8AC3E}">
        <p14:creationId xmlns:p14="http://schemas.microsoft.com/office/powerpoint/2010/main" val="7361974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Porter’s generic competitive strategy </a:t>
            </a:r>
          </a:p>
        </p:txBody>
      </p:sp>
      <p:sp>
        <p:nvSpPr>
          <p:cNvPr id="3" name="Content Placeholder 2"/>
          <p:cNvSpPr>
            <a:spLocks noGrp="1"/>
          </p:cNvSpPr>
          <p:nvPr>
            <p:ph idx="1"/>
          </p:nvPr>
        </p:nvSpPr>
        <p:spPr>
          <a:xfrm>
            <a:off x="1295401" y="2556931"/>
            <a:ext cx="9601196" cy="3800325"/>
          </a:xfrm>
        </p:spPr>
        <p:txBody>
          <a:bodyPr>
            <a:normAutofit fontScale="85000" lnSpcReduction="20000"/>
          </a:bodyPr>
          <a:lstStyle/>
          <a:p>
            <a:r>
              <a:rPr lang="en-US" dirty="0">
                <a:latin typeface="Arial" panose="020B0604020202020204" pitchFamily="34" charset="0"/>
                <a:cs typeface="Arial" panose="020B0604020202020204" pitchFamily="34" charset="0"/>
              </a:rPr>
              <a:t>Tesco used the cost leadership and differentiation marketing strategy </a:t>
            </a:r>
          </a:p>
          <a:p>
            <a:r>
              <a:rPr lang="en-US" dirty="0">
                <a:latin typeface="Arial" panose="020B0604020202020204" pitchFamily="34" charset="0"/>
                <a:cs typeface="Arial" panose="020B0604020202020204" pitchFamily="34" charset="0"/>
              </a:rPr>
              <a:t>Tesco has cost leadership, the organisation provides the best pricing strategy </a:t>
            </a:r>
          </a:p>
          <a:p>
            <a:r>
              <a:rPr lang="en-US" dirty="0">
                <a:latin typeface="Arial" panose="020B0604020202020204" pitchFamily="34" charset="0"/>
                <a:cs typeface="Arial" panose="020B0604020202020204" pitchFamily="34" charset="0"/>
              </a:rPr>
              <a:t>largest market share of 42.7 % in the Supermarket stores. </a:t>
            </a:r>
          </a:p>
          <a:p>
            <a:r>
              <a:rPr lang="en-US" dirty="0">
                <a:latin typeface="Arial" panose="020B0604020202020204" pitchFamily="34" charset="0"/>
                <a:cs typeface="Arial" panose="020B0604020202020204" pitchFamily="34" charset="0"/>
              </a:rPr>
              <a:t>Incorporates the IT, and MIS systems of the organisation (TESCO , 2019).</a:t>
            </a:r>
          </a:p>
          <a:p>
            <a:r>
              <a:rPr lang="en-US" dirty="0">
                <a:latin typeface="Arial" panose="020B0604020202020204" pitchFamily="34" charset="0"/>
                <a:cs typeface="Arial" panose="020B0604020202020204" pitchFamily="34" charset="0"/>
              </a:rPr>
              <a:t>Differentiation strategy associated with the IT </a:t>
            </a:r>
          </a:p>
          <a:p>
            <a:r>
              <a:rPr lang="en-US" dirty="0">
                <a:latin typeface="Arial" panose="020B0604020202020204" pitchFamily="34" charset="0"/>
                <a:cs typeface="Arial" panose="020B0604020202020204" pitchFamily="34" charset="0"/>
              </a:rPr>
              <a:t>investing a large amount on innovation, technology, marketing and advertisement, which differentiate the organisation.</a:t>
            </a:r>
          </a:p>
          <a:p>
            <a:r>
              <a:rPr lang="en-US" dirty="0">
                <a:latin typeface="Arial" panose="020B0604020202020204" pitchFamily="34" charset="0"/>
                <a:cs typeface="Arial" panose="020B0604020202020204" pitchFamily="34" charset="0"/>
              </a:rPr>
              <a:t>Recent investment on innovation is robot delivery, and use of the IoT and online system. Recently,</a:t>
            </a:r>
          </a:p>
          <a:p>
            <a:r>
              <a:rPr lang="en-US" dirty="0">
                <a:latin typeface="Arial" panose="020B0604020202020204" pitchFamily="34" charset="0"/>
                <a:cs typeface="Arial" panose="020B0604020202020204" pitchFamily="34" charset="0"/>
              </a:rPr>
              <a:t>Tesco online sales have been increased by double due to COVID-19 circumstances. </a:t>
            </a:r>
          </a:p>
        </p:txBody>
      </p:sp>
    </p:spTree>
    <p:extLst>
      <p:ext uri="{BB962C8B-B14F-4D97-AF65-F5344CB8AC3E}">
        <p14:creationId xmlns:p14="http://schemas.microsoft.com/office/powerpoint/2010/main" val="439474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665019"/>
            <a:ext cx="9601196" cy="1219200"/>
          </a:xfrm>
        </p:spPr>
        <p:txBody>
          <a:bodyPr>
            <a:normAutofit/>
          </a:bodyPr>
          <a:lstStyle/>
          <a:p>
            <a:r>
              <a:rPr lang="en-US" sz="2000" b="1" dirty="0">
                <a:latin typeface="Arial" panose="020B0604020202020204" pitchFamily="34" charset="0"/>
                <a:cs typeface="Arial" panose="020B0604020202020204" pitchFamily="34" charset="0"/>
              </a:rPr>
              <a:t>Tesco implement enterprise resource planning (ERP) systems</a:t>
            </a:r>
          </a:p>
        </p:txBody>
      </p:sp>
      <p:sp>
        <p:nvSpPr>
          <p:cNvPr id="3" name="Content Placeholder 2"/>
          <p:cNvSpPr>
            <a:spLocks noGrp="1"/>
          </p:cNvSpPr>
          <p:nvPr>
            <p:ph idx="1"/>
          </p:nvPr>
        </p:nvSpPr>
        <p:spPr>
          <a:xfrm>
            <a:off x="1295401" y="1690254"/>
            <a:ext cx="9601196" cy="4378037"/>
          </a:xfrm>
        </p:spPr>
        <p:txBody>
          <a:bodyPr>
            <a:noAutofit/>
          </a:bodyPr>
          <a:lstStyle/>
          <a:p>
            <a:r>
              <a:rPr lang="en-US" sz="1800" dirty="0">
                <a:latin typeface="Arial" panose="020B0604020202020204" pitchFamily="34" charset="0"/>
                <a:cs typeface="Arial" panose="020B0604020202020204" pitchFamily="34" charset="0"/>
              </a:rPr>
              <a:t>ERP system is widely used for the source searching</a:t>
            </a:r>
          </a:p>
          <a:p>
            <a:r>
              <a:rPr lang="en-US" sz="1800" dirty="0">
                <a:latin typeface="Arial" panose="020B0604020202020204" pitchFamily="34" charset="0"/>
                <a:cs typeface="Arial" panose="020B0604020202020204" pitchFamily="34" charset="0"/>
              </a:rPr>
              <a:t>The supplier’s bids, offers and other proposals can be identified through the system for selecting the best vendor. </a:t>
            </a:r>
          </a:p>
          <a:p>
            <a:r>
              <a:rPr lang="en-US" sz="1800" dirty="0">
                <a:latin typeface="Arial" panose="020B0604020202020204" pitchFamily="34" charset="0"/>
                <a:cs typeface="Arial" panose="020B0604020202020204" pitchFamily="34" charset="0"/>
              </a:rPr>
              <a:t>The Oracle powers Tesco’s ERP system</a:t>
            </a:r>
          </a:p>
          <a:p>
            <a:r>
              <a:rPr lang="en-US" sz="1800" dirty="0">
                <a:latin typeface="Arial" panose="020B0604020202020204" pitchFamily="34" charset="0"/>
                <a:cs typeface="Arial" panose="020B0604020202020204" pitchFamily="34" charset="0"/>
              </a:rPr>
              <a:t>Tesco has a large number of the customers, which require different items.</a:t>
            </a:r>
          </a:p>
          <a:p>
            <a:r>
              <a:rPr lang="en-US" sz="1800" dirty="0">
                <a:latin typeface="Arial" panose="020B0604020202020204" pitchFamily="34" charset="0"/>
                <a:cs typeface="Arial" panose="020B0604020202020204" pitchFamily="34" charset="0"/>
              </a:rPr>
              <a:t> The ERP system enable the Tesco to attain the low inventory levels by reducing the cost as well as achieve the greater value index.</a:t>
            </a:r>
          </a:p>
          <a:p>
            <a:r>
              <a:rPr lang="en-US" sz="1800" dirty="0">
                <a:latin typeface="Arial" panose="020B0604020202020204" pitchFamily="34" charset="0"/>
                <a:cs typeface="Arial" panose="020B0604020202020204" pitchFamily="34" charset="0"/>
              </a:rPr>
              <a:t>The management of inventory level should be maintained through ERP system(Chou Huey-Wen, 2014).</a:t>
            </a:r>
          </a:p>
          <a:p>
            <a:r>
              <a:rPr lang="en-US" sz="1800" dirty="0">
                <a:latin typeface="Arial" panose="020B0604020202020204" pitchFamily="34" charset="0"/>
                <a:cs typeface="Arial" panose="020B0604020202020204" pitchFamily="34" charset="0"/>
              </a:rPr>
              <a:t> Human resource management is another application of ERP system of the organisation,</a:t>
            </a:r>
          </a:p>
          <a:p>
            <a:r>
              <a:rPr lang="en-US" sz="1800" dirty="0">
                <a:latin typeface="Arial" panose="020B0604020202020204" pitchFamily="34" charset="0"/>
                <a:cs typeface="Arial" panose="020B0604020202020204" pitchFamily="34" charset="0"/>
              </a:rPr>
              <a:t>Logistics and distribution is another example of the application of ERP system, it helps to manage the raw material, products, and flow of goods and it smooth the physical flow of goods from raw material to the consumer end. (TESCO, 2015).</a:t>
            </a:r>
          </a:p>
          <a:p>
            <a:pPr marL="0" indent="0">
              <a:buNone/>
            </a:pPr>
            <a:r>
              <a:rPr lang="en-US" sz="1800" dirty="0">
                <a:latin typeface="Arial" panose="020B0604020202020204" pitchFamily="34" charset="0"/>
                <a:cs typeface="Arial" panose="020B0604020202020204" pitchFamily="34" charset="0"/>
              </a:rPr>
              <a:t> </a:t>
            </a:r>
          </a:p>
          <a:p>
            <a:endParaRPr lang="en-US" sz="900" dirty="0"/>
          </a:p>
        </p:txBody>
      </p:sp>
    </p:spTree>
    <p:extLst>
      <p:ext uri="{BB962C8B-B14F-4D97-AF65-F5344CB8AC3E}">
        <p14:creationId xmlns:p14="http://schemas.microsoft.com/office/powerpoint/2010/main" val="11024582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a:latin typeface="Arial" panose="020B0604020202020204" pitchFamily="34" charset="0"/>
                <a:cs typeface="Arial" panose="020B0604020202020204" pitchFamily="34" charset="0"/>
              </a:rPr>
              <a:t>Conclusion </a:t>
            </a:r>
            <a:br>
              <a:rPr lang="en-US" sz="2000" b="1" dirty="0">
                <a:latin typeface="Arial" panose="020B0604020202020204" pitchFamily="34" charset="0"/>
                <a:cs typeface="Arial" panose="020B0604020202020204" pitchFamily="34" charset="0"/>
              </a:rPr>
            </a:br>
            <a:endParaRPr lang="en-US" sz="2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r>
              <a:rPr lang="en-US" sz="2600" dirty="0">
                <a:latin typeface="Arial" panose="020B0604020202020204" pitchFamily="34" charset="0"/>
                <a:cs typeface="Arial" panose="020B0604020202020204" pitchFamily="34" charset="0"/>
              </a:rPr>
              <a:t>Knowledge management and business information is very crucial to manage the workplace activities in the organisation.</a:t>
            </a:r>
          </a:p>
          <a:p>
            <a:r>
              <a:rPr lang="en-US" sz="2600" dirty="0">
                <a:latin typeface="Arial" panose="020B0604020202020204" pitchFamily="34" charset="0"/>
                <a:cs typeface="Arial" panose="020B0604020202020204" pitchFamily="34" charset="0"/>
              </a:rPr>
              <a:t>TPS and ESS has been implemented </a:t>
            </a:r>
          </a:p>
          <a:p>
            <a:r>
              <a:rPr lang="en-US" sz="2600" dirty="0">
                <a:latin typeface="Arial" panose="020B0604020202020204" pitchFamily="34" charset="0"/>
                <a:cs typeface="Arial" panose="020B0604020202020204" pitchFamily="34" charset="0"/>
              </a:rPr>
              <a:t>The potential challenges regarding the knowledge management process</a:t>
            </a:r>
          </a:p>
          <a:p>
            <a:r>
              <a:rPr lang="en-US" sz="2600" dirty="0">
                <a:latin typeface="Arial" panose="020B0604020202020204" pitchFamily="34" charset="0"/>
                <a:cs typeface="Arial" panose="020B0604020202020204" pitchFamily="34" charset="0"/>
              </a:rPr>
              <a:t>Recommendation has been given to improve the knowledge management process.  </a:t>
            </a:r>
          </a:p>
          <a:p>
            <a:r>
              <a:rPr lang="en-US" sz="2600" dirty="0">
                <a:latin typeface="Arial" panose="020B0604020202020204" pitchFamily="34" charset="0"/>
                <a:cs typeface="Arial" panose="020B0604020202020204" pitchFamily="34" charset="0"/>
              </a:rPr>
              <a:t>The DIKW model for knowledge management </a:t>
            </a:r>
          </a:p>
          <a:p>
            <a:r>
              <a:rPr lang="en-US" sz="2600" dirty="0">
                <a:latin typeface="Arial" panose="020B0604020202020204" pitchFamily="34" charset="0"/>
                <a:cs typeface="Arial" panose="020B0604020202020204" pitchFamily="34" charset="0"/>
              </a:rPr>
              <a:t>The porter’s generic competitive strategy cost leadership, and differentiation strategy with the association of IT and innovation technology.</a:t>
            </a:r>
          </a:p>
          <a:p>
            <a:r>
              <a:rPr lang="en-US" sz="2600" dirty="0">
                <a:latin typeface="Arial" panose="020B0604020202020204" pitchFamily="34" charset="0"/>
                <a:cs typeface="Arial" panose="020B0604020202020204" pitchFamily="34" charset="0"/>
              </a:rPr>
              <a:t>The ERP system has been discussed</a:t>
            </a:r>
            <a:r>
              <a:rPr lang="en-US"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799638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270932"/>
            <a:ext cx="9601196" cy="1303867"/>
          </a:xfrm>
        </p:spPr>
        <p:txBody>
          <a:bodyPr/>
          <a:lstStyle/>
          <a:p>
            <a:endParaRPr lang="en-US"/>
          </a:p>
        </p:txBody>
      </p:sp>
      <p:sp>
        <p:nvSpPr>
          <p:cNvPr id="4" name="Rectangle 1"/>
          <p:cNvSpPr>
            <a:spLocks noGrp="1" noChangeArrowheads="1"/>
          </p:cNvSpPr>
          <p:nvPr>
            <p:ph idx="1"/>
          </p:nvPr>
        </p:nvSpPr>
        <p:spPr bwMode="auto">
          <a:xfrm>
            <a:off x="977901" y="232460"/>
            <a:ext cx="10549363" cy="64170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6176" rIns="0" bIns="7617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2800" b="1" i="0" u="none" strike="noStrike" cap="none" normalizeH="0" baseline="0" dirty="0">
                <a:ln>
                  <a:noFill/>
                </a:ln>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R</a:t>
            </a:r>
            <a:r>
              <a:rPr kumimoji="0" lang="en-US" sz="2800" b="1" i="0" u="none" strike="noStrike" cap="none" normalizeH="0" baseline="0" dirty="0" bmk="">
                <a:ln>
                  <a:noFill/>
                </a:ln>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eferences</a:t>
            </a:r>
            <a:endParaRPr kumimoji="0" lang="en-US" sz="2800" b="1" i="0" u="none" strike="noStrike" cap="none" normalizeH="0" baseline="0" dirty="0">
              <a:ln>
                <a:noFill/>
              </a:ln>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BBC, 2020.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profits surge as online orders double.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[Online]</a:t>
            </a:r>
            <a:b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[Accessed 2021].</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Butler, S., 2015.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suppliers say retailer worst at following grocery code of practice.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Available at: </a:t>
            </a:r>
            <a:r>
              <a:rPr kumimoji="0" lang="en-US" sz="1100" b="0" i="0" u="sng"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https://www.theguardian.com/business/2015/jun/22/tesco-suppliers-say-retailer-worst-at-following-grocery-code-of-practice</a:t>
            </a:r>
            <a:b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[Accessed March 2020].</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Chou Huey-Wen, L. Y.-H. L. H.-S. C. H.-H. C. S.-B., 2014. Knowledge sharing and ERP system usage in post-implementation stage.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Computers in Human Behavior,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Volume 33, pp. 16-22.</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Dalkir</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2017.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Knowledge management in theory and practice.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s.l.:MIT</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Press.</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Franjo</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Cingula</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&amp;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Primorac</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2013. INFORMATION SYSTEM SUPPORT FOR DECISION MAKING IN PUBLIC ADMINISTRATION.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Economic and Social Development,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 922.</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Hislop</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Bosua</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&amp; Helms, R., 2018.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Knowledge management in organizations: A critical introduction.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s.l</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Oxford University Press.</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Holtshouse</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K., 2013.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Information technology for knowledge management..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s.l.:Springer</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Science &amp; Business Media.</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Jagoda</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Kalinga</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&amp;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Samaranayake</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2017. An integrated framework for ERP system Implementation.. </a:t>
            </a:r>
            <a:r>
              <a:rPr kumimoji="0" lang="en-US" sz="1100" b="0" i="1"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nternational</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Journal of Accounting &amp; Information Management,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25(1), pp. 91-109.</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Kilic</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Selcuk</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H.,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Zaim</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&amp;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Delen</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2014. Development of a hybrid methodology for ERP system selection: The case of Turkish Airlines..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Decision Support Systems,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Volume 66, pp. 82-92.</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Lindner, F. &amp; Wald, A., 2011. Success factors of knowledge management in temporary organizations.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project management,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29(7), pp. 877-888.</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López-Nicolás</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&amp;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Meroño-Cerdán</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Á. L., 2011. Strategic knowledge management, innovation and performance.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information management,</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31(6), pp. 502-509.</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Lucio</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2019.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shoppers enjoy grocery delivery via robots.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[Accessed 2021].</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Nwankpa</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Joseph &amp;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Roumani</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Y., 2014. Understanding the link between organizational learning capability and ERP system usage: An empirical examination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Computers in Human Behavior,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Volume 33, pp. 224-234.</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Rubenstein-Montano, et al., 2001. A systems thinking framework for knowledge management.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Decision support systems,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31(1), pp. 5-16.</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Samantara, R. &amp; Sharma, N., 2014. Talent Management at Tesco HSC—A Case Study.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Management and Labour Studies,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39(4), pp. 477-485.</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 2019.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Annual Report and Financial Statements 2019,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s.l</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Tesco. PLC.</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PLC, 2020.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to simplify operational structures.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[Accessed 2021].</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2015.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Annual Report 2015, </a:t>
            </a: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s.l</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TESCO.PLC.</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2020.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offer hundreds of exclusive deals for </a:t>
            </a:r>
            <a:r>
              <a:rPr kumimoji="0" lang="en-US" sz="1100" b="0" i="1"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Clubcard</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customers.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[Accessed 2021].</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10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Tescoinfo</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2014. </a:t>
            </a:r>
            <a:r>
              <a:rPr kumimoji="0" lang="en-US" sz="1100" b="0" i="1"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Tesco Management System. </a:t>
            </a: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[Online] </a:t>
            </a:r>
            <a:b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br>
            <a:r>
              <a:rPr kumimoji="0" lang="en-US" sz="110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[Accessed 2021].</a:t>
            </a:r>
            <a:endParaRPr kumimoji="0" 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0888126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1730</TotalTime>
  <Words>3262</Words>
  <Application>Microsoft Office PowerPoint</Application>
  <PresentationFormat>Widescreen</PresentationFormat>
  <Paragraphs>165</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Garamond</vt:lpstr>
      <vt:lpstr>Times New Roman</vt:lpstr>
      <vt:lpstr>Organic</vt:lpstr>
      <vt:lpstr>  BA (Hons) Leadership and Management Skills for the Workplace Knowledge and Information Management of Tesco</vt:lpstr>
      <vt:lpstr>Introduction  </vt:lpstr>
      <vt:lpstr>Background of company and objective </vt:lpstr>
      <vt:lpstr>Aim &amp; objective</vt:lpstr>
      <vt:lpstr>Why are information systems being essential for Tesco? </vt:lpstr>
      <vt:lpstr>What are the information systems implemented by Tesco and describe the input, Processing, and output of such a system?</vt:lpstr>
      <vt:lpstr>TPS (Transaction Processing System)</vt:lpstr>
      <vt:lpstr>Executive support system</vt:lpstr>
      <vt:lpstr>Recommendations to strengthen their knowledge management practices from the Knowledge acquisition-retention-transfer perspectives </vt:lpstr>
      <vt:lpstr>Develop a framework for establishing a knowledge management culture </vt:lpstr>
      <vt:lpstr>Porter’s generic competitive strategy </vt:lpstr>
      <vt:lpstr>Tesco implement enterprise resource planning (ERP) systems</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 A case study of Tesco</dc:title>
  <dc:creator>Golam Ahmed</dc:creator>
  <cp:lastModifiedBy>Mizan Ahmed</cp:lastModifiedBy>
  <cp:revision>0</cp:revision>
  <dcterms:created xsi:type="dcterms:W3CDTF">2021-03-16T14:14:50Z</dcterms:created>
  <dcterms:modified xsi:type="dcterms:W3CDTF">2021-03-24T15:00:00Z</dcterms:modified>
</cp:coreProperties>
</file>