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90" d="100"/>
          <a:sy n="90" d="100"/>
        </p:scale>
        <p:origin x="1332" y="5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43EA-CCAA-1184-9494-3B8274F016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1BAE5D-4C81-C1EA-A649-9BB6117A10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046B61-D774-E67C-1BEF-6CB2777AC39C}"/>
              </a:ext>
            </a:extLst>
          </p:cNvPr>
          <p:cNvSpPr>
            <a:spLocks noGrp="1"/>
          </p:cNvSpPr>
          <p:nvPr>
            <p:ph type="dt" sz="half" idx="10"/>
          </p:nvPr>
        </p:nvSpPr>
        <p:spPr/>
        <p:txBody>
          <a:bodyPr/>
          <a:lstStyle/>
          <a:p>
            <a:fld id="{7612EF22-E749-4514-850E-C5EA73619643}" type="datetimeFigureOut">
              <a:rPr lang="en-GB" smtClean="0"/>
              <a:t>21/10/2024</a:t>
            </a:fld>
            <a:endParaRPr lang="en-GB"/>
          </a:p>
        </p:txBody>
      </p:sp>
      <p:sp>
        <p:nvSpPr>
          <p:cNvPr id="5" name="Footer Placeholder 4">
            <a:extLst>
              <a:ext uri="{FF2B5EF4-FFF2-40B4-BE49-F238E27FC236}">
                <a16:creationId xmlns:a16="http://schemas.microsoft.com/office/drawing/2014/main" id="{98DD79EB-5FD6-E7EC-9440-9793E02C80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FC8203-DCE5-BFBC-9386-7A6DB18FB2CA}"/>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530265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AF456-BA63-CA3C-9B5D-096FBE27BA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69AD2D-D524-BD91-0AC1-57D748C83D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318AA6-538A-53A7-2F33-84F774CEA4AB}"/>
              </a:ext>
            </a:extLst>
          </p:cNvPr>
          <p:cNvSpPr>
            <a:spLocks noGrp="1"/>
          </p:cNvSpPr>
          <p:nvPr>
            <p:ph type="dt" sz="half" idx="10"/>
          </p:nvPr>
        </p:nvSpPr>
        <p:spPr/>
        <p:txBody>
          <a:bodyPr/>
          <a:lstStyle/>
          <a:p>
            <a:fld id="{7612EF22-E749-4514-850E-C5EA73619643}" type="datetimeFigureOut">
              <a:rPr lang="en-GB" smtClean="0"/>
              <a:t>21/10/2024</a:t>
            </a:fld>
            <a:endParaRPr lang="en-GB"/>
          </a:p>
        </p:txBody>
      </p:sp>
      <p:sp>
        <p:nvSpPr>
          <p:cNvPr id="5" name="Footer Placeholder 4">
            <a:extLst>
              <a:ext uri="{FF2B5EF4-FFF2-40B4-BE49-F238E27FC236}">
                <a16:creationId xmlns:a16="http://schemas.microsoft.com/office/drawing/2014/main" id="{9863404F-9156-D286-23F8-C9AD80D07C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FE278F-BD0E-CDC6-C650-6331E6808B39}"/>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1357574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5D957-DF2E-5FFA-8B5E-613474D1962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A642AC-AB59-66FC-2228-85B0129415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C1DB19-7A10-D675-E4E9-7C34AB69F6FC}"/>
              </a:ext>
            </a:extLst>
          </p:cNvPr>
          <p:cNvSpPr>
            <a:spLocks noGrp="1"/>
          </p:cNvSpPr>
          <p:nvPr>
            <p:ph type="dt" sz="half" idx="10"/>
          </p:nvPr>
        </p:nvSpPr>
        <p:spPr/>
        <p:txBody>
          <a:bodyPr/>
          <a:lstStyle/>
          <a:p>
            <a:fld id="{7612EF22-E749-4514-850E-C5EA73619643}" type="datetimeFigureOut">
              <a:rPr lang="en-GB" smtClean="0"/>
              <a:t>21/10/2024</a:t>
            </a:fld>
            <a:endParaRPr lang="en-GB"/>
          </a:p>
        </p:txBody>
      </p:sp>
      <p:sp>
        <p:nvSpPr>
          <p:cNvPr id="5" name="Footer Placeholder 4">
            <a:extLst>
              <a:ext uri="{FF2B5EF4-FFF2-40B4-BE49-F238E27FC236}">
                <a16:creationId xmlns:a16="http://schemas.microsoft.com/office/drawing/2014/main" id="{22146039-A2B0-E129-F719-0423411511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A5D31B-3B20-63F3-0482-5EF61BD0D738}"/>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3500033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A1B90-83FE-F9A5-4436-4A15EC3214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84022D-6AF8-31A9-2C6C-0F240FF513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08A1F5-F408-D7ED-154E-8853EF9A57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A5B55D-AC2B-B7F2-D47F-FA4B6D0CCDD7}"/>
              </a:ext>
            </a:extLst>
          </p:cNvPr>
          <p:cNvSpPr>
            <a:spLocks noGrp="1"/>
          </p:cNvSpPr>
          <p:nvPr>
            <p:ph type="dt" sz="half" idx="10"/>
          </p:nvPr>
        </p:nvSpPr>
        <p:spPr/>
        <p:txBody>
          <a:bodyPr/>
          <a:lstStyle/>
          <a:p>
            <a:fld id="{7612EF22-E749-4514-850E-C5EA73619643}" type="datetimeFigureOut">
              <a:rPr lang="en-GB" smtClean="0"/>
              <a:t>21/10/2024</a:t>
            </a:fld>
            <a:endParaRPr lang="en-GB"/>
          </a:p>
        </p:txBody>
      </p:sp>
      <p:sp>
        <p:nvSpPr>
          <p:cNvPr id="6" name="Footer Placeholder 5">
            <a:extLst>
              <a:ext uri="{FF2B5EF4-FFF2-40B4-BE49-F238E27FC236}">
                <a16:creationId xmlns:a16="http://schemas.microsoft.com/office/drawing/2014/main" id="{E2BD75FD-18FB-19A4-74FA-26BDCB064A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0B364C-B619-82C2-D2A7-61E4CAAC1464}"/>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2901458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20D9A-5F81-50C4-B718-171AB25C8E6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C25BB2-A9EC-7D54-6F48-ED6689C902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1EB03DA-CBE6-FD7A-604F-D1D694AB02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5FE4AA3-7D31-07B9-CD52-25C8837661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36D4AC-6B90-FB30-B7C3-57CEEDAE19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BEC90-CEF7-5D51-A7D5-C4B43AE3B1DD}"/>
              </a:ext>
            </a:extLst>
          </p:cNvPr>
          <p:cNvSpPr>
            <a:spLocks noGrp="1"/>
          </p:cNvSpPr>
          <p:nvPr>
            <p:ph type="dt" sz="half" idx="10"/>
          </p:nvPr>
        </p:nvSpPr>
        <p:spPr/>
        <p:txBody>
          <a:bodyPr/>
          <a:lstStyle/>
          <a:p>
            <a:fld id="{7612EF22-E749-4514-850E-C5EA73619643}" type="datetimeFigureOut">
              <a:rPr lang="en-GB" smtClean="0"/>
              <a:t>21/10/2024</a:t>
            </a:fld>
            <a:endParaRPr lang="en-GB"/>
          </a:p>
        </p:txBody>
      </p:sp>
      <p:sp>
        <p:nvSpPr>
          <p:cNvPr id="8" name="Footer Placeholder 7">
            <a:extLst>
              <a:ext uri="{FF2B5EF4-FFF2-40B4-BE49-F238E27FC236}">
                <a16:creationId xmlns:a16="http://schemas.microsoft.com/office/drawing/2014/main" id="{770D2D72-57B9-891F-76EB-87776B1DFCF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82E0D79-7003-F4B6-B099-6E0A00CEACA3}"/>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1358580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E7F39-0353-1C66-44FF-172995B900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1515C9C-5176-88ED-F512-FBB74C773D25}"/>
              </a:ext>
            </a:extLst>
          </p:cNvPr>
          <p:cNvSpPr>
            <a:spLocks noGrp="1"/>
          </p:cNvSpPr>
          <p:nvPr>
            <p:ph type="dt" sz="half" idx="10"/>
          </p:nvPr>
        </p:nvSpPr>
        <p:spPr/>
        <p:txBody>
          <a:bodyPr/>
          <a:lstStyle/>
          <a:p>
            <a:fld id="{7612EF22-E749-4514-850E-C5EA73619643}" type="datetimeFigureOut">
              <a:rPr lang="en-GB" smtClean="0"/>
              <a:t>21/10/2024</a:t>
            </a:fld>
            <a:endParaRPr lang="en-GB"/>
          </a:p>
        </p:txBody>
      </p:sp>
      <p:sp>
        <p:nvSpPr>
          <p:cNvPr id="4" name="Footer Placeholder 3">
            <a:extLst>
              <a:ext uri="{FF2B5EF4-FFF2-40B4-BE49-F238E27FC236}">
                <a16:creationId xmlns:a16="http://schemas.microsoft.com/office/drawing/2014/main" id="{F840EA81-D0EF-D451-A331-AF5DB88410F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0A9104-684B-AD3E-04B1-06E1090B6E31}"/>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1380995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261742-EB1C-FFE0-6198-94854A0995C7}"/>
              </a:ext>
            </a:extLst>
          </p:cNvPr>
          <p:cNvSpPr>
            <a:spLocks noGrp="1"/>
          </p:cNvSpPr>
          <p:nvPr>
            <p:ph type="dt" sz="half" idx="10"/>
          </p:nvPr>
        </p:nvSpPr>
        <p:spPr/>
        <p:txBody>
          <a:bodyPr/>
          <a:lstStyle/>
          <a:p>
            <a:fld id="{7612EF22-E749-4514-850E-C5EA73619643}" type="datetimeFigureOut">
              <a:rPr lang="en-GB" smtClean="0"/>
              <a:t>21/10/2024</a:t>
            </a:fld>
            <a:endParaRPr lang="en-GB"/>
          </a:p>
        </p:txBody>
      </p:sp>
      <p:sp>
        <p:nvSpPr>
          <p:cNvPr id="3" name="Footer Placeholder 2">
            <a:extLst>
              <a:ext uri="{FF2B5EF4-FFF2-40B4-BE49-F238E27FC236}">
                <a16:creationId xmlns:a16="http://schemas.microsoft.com/office/drawing/2014/main" id="{5E5F4CFB-8463-7E9E-EB40-BC2BC857BBF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C761FF-C104-DB6E-A900-7E9EBAAC14A0}"/>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2588137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842F8-D988-F6CD-9970-F834A4F24D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A8F3E-C840-F1AE-25AE-C3C24DA230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FF0F66-1CC2-1E99-2BA3-C204A80C30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6D51E5-A568-D7EC-74ED-1EB0D6141C94}"/>
              </a:ext>
            </a:extLst>
          </p:cNvPr>
          <p:cNvSpPr>
            <a:spLocks noGrp="1"/>
          </p:cNvSpPr>
          <p:nvPr>
            <p:ph type="dt" sz="half" idx="10"/>
          </p:nvPr>
        </p:nvSpPr>
        <p:spPr/>
        <p:txBody>
          <a:bodyPr/>
          <a:lstStyle/>
          <a:p>
            <a:fld id="{7612EF22-E749-4514-850E-C5EA73619643}" type="datetimeFigureOut">
              <a:rPr lang="en-GB" smtClean="0"/>
              <a:t>21/10/2024</a:t>
            </a:fld>
            <a:endParaRPr lang="en-GB"/>
          </a:p>
        </p:txBody>
      </p:sp>
      <p:sp>
        <p:nvSpPr>
          <p:cNvPr id="6" name="Footer Placeholder 5">
            <a:extLst>
              <a:ext uri="{FF2B5EF4-FFF2-40B4-BE49-F238E27FC236}">
                <a16:creationId xmlns:a16="http://schemas.microsoft.com/office/drawing/2014/main" id="{30D43AE5-02DB-ECED-A743-8C17D4E8D3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A7132E-B4B9-BD19-E48F-2A6184D54F29}"/>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3262578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36782-2E26-D17C-940B-0AFEAADBD0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7A023E-4792-D06F-3186-9418C7D5CB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86BAED-20BE-4E48-7712-2CDDF3A050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46CF32-2173-CC0A-DC24-B5073245121A}"/>
              </a:ext>
            </a:extLst>
          </p:cNvPr>
          <p:cNvSpPr>
            <a:spLocks noGrp="1"/>
          </p:cNvSpPr>
          <p:nvPr>
            <p:ph type="dt" sz="half" idx="10"/>
          </p:nvPr>
        </p:nvSpPr>
        <p:spPr/>
        <p:txBody>
          <a:bodyPr/>
          <a:lstStyle/>
          <a:p>
            <a:fld id="{7612EF22-E749-4514-850E-C5EA73619643}" type="datetimeFigureOut">
              <a:rPr lang="en-GB" smtClean="0"/>
              <a:t>21/10/2024</a:t>
            </a:fld>
            <a:endParaRPr lang="en-GB"/>
          </a:p>
        </p:txBody>
      </p:sp>
      <p:sp>
        <p:nvSpPr>
          <p:cNvPr id="6" name="Footer Placeholder 5">
            <a:extLst>
              <a:ext uri="{FF2B5EF4-FFF2-40B4-BE49-F238E27FC236}">
                <a16:creationId xmlns:a16="http://schemas.microsoft.com/office/drawing/2014/main" id="{5BDF918A-6DF9-EDA0-13A9-1226564858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6D418D-7601-F09F-EEC8-61A1218E49A1}"/>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3201430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1A0BA-7264-BE88-9EA4-5D10B0E519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D33F7E-11D7-2C97-C314-EC817C45EBA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B6CAD8-68BC-DE68-4978-1A23032B6501}"/>
              </a:ext>
            </a:extLst>
          </p:cNvPr>
          <p:cNvSpPr>
            <a:spLocks noGrp="1"/>
          </p:cNvSpPr>
          <p:nvPr>
            <p:ph type="dt" sz="half" idx="10"/>
          </p:nvPr>
        </p:nvSpPr>
        <p:spPr/>
        <p:txBody>
          <a:bodyPr/>
          <a:lstStyle/>
          <a:p>
            <a:fld id="{7612EF22-E749-4514-850E-C5EA73619643}" type="datetimeFigureOut">
              <a:rPr lang="en-GB" smtClean="0"/>
              <a:t>21/10/2024</a:t>
            </a:fld>
            <a:endParaRPr lang="en-GB"/>
          </a:p>
        </p:txBody>
      </p:sp>
      <p:sp>
        <p:nvSpPr>
          <p:cNvPr id="5" name="Footer Placeholder 4">
            <a:extLst>
              <a:ext uri="{FF2B5EF4-FFF2-40B4-BE49-F238E27FC236}">
                <a16:creationId xmlns:a16="http://schemas.microsoft.com/office/drawing/2014/main" id="{07B92B58-7A5A-31FA-685C-4FF22DFF7F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FEA846-8F8D-4C21-A6C5-19874176D720}"/>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4189724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355913-956F-9B90-5853-9CBD4C7ABD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E38AE8-AD18-F08C-B299-FB47ED97D9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9FD5D1-E992-4902-4D7C-BD0B9224BE19}"/>
              </a:ext>
            </a:extLst>
          </p:cNvPr>
          <p:cNvSpPr>
            <a:spLocks noGrp="1"/>
          </p:cNvSpPr>
          <p:nvPr>
            <p:ph type="dt" sz="half" idx="10"/>
          </p:nvPr>
        </p:nvSpPr>
        <p:spPr/>
        <p:txBody>
          <a:bodyPr/>
          <a:lstStyle/>
          <a:p>
            <a:fld id="{7612EF22-E749-4514-850E-C5EA73619643}" type="datetimeFigureOut">
              <a:rPr lang="en-GB" smtClean="0"/>
              <a:t>21/10/2024</a:t>
            </a:fld>
            <a:endParaRPr lang="en-GB"/>
          </a:p>
        </p:txBody>
      </p:sp>
      <p:sp>
        <p:nvSpPr>
          <p:cNvPr id="5" name="Footer Placeholder 4">
            <a:extLst>
              <a:ext uri="{FF2B5EF4-FFF2-40B4-BE49-F238E27FC236}">
                <a16:creationId xmlns:a16="http://schemas.microsoft.com/office/drawing/2014/main" id="{483117D1-AA18-17DC-28BF-EE24E8F50B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A9BABD-2AE8-3CDC-2280-F8A8C2CA5994}"/>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4061523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D993D3-1B77-2A62-14A5-C93BFFF35B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398DCD-2CB7-97D4-D21A-553070E0F6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A3B21D-C359-AE62-BB3E-5A6D6A511E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12EF22-E749-4514-850E-C5EA73619643}" type="datetimeFigureOut">
              <a:rPr lang="en-GB" smtClean="0"/>
              <a:t>21/10/2024</a:t>
            </a:fld>
            <a:endParaRPr lang="en-GB"/>
          </a:p>
        </p:txBody>
      </p:sp>
      <p:sp>
        <p:nvSpPr>
          <p:cNvPr id="5" name="Footer Placeholder 4">
            <a:extLst>
              <a:ext uri="{FF2B5EF4-FFF2-40B4-BE49-F238E27FC236}">
                <a16:creationId xmlns:a16="http://schemas.microsoft.com/office/drawing/2014/main" id="{683D303D-AE33-F03A-E67B-B346A7ED36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880582-C39E-80C3-2963-CBF255B6C0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B2959A-A63D-4445-806B-92B1F1119E8C}" type="slidenum">
              <a:rPr lang="en-GB" smtClean="0"/>
              <a:t>‹#›</a:t>
            </a:fld>
            <a:endParaRPr lang="en-GB"/>
          </a:p>
        </p:txBody>
      </p:sp>
    </p:spTree>
    <p:extLst>
      <p:ext uri="{BB962C8B-B14F-4D97-AF65-F5344CB8AC3E}">
        <p14:creationId xmlns:p14="http://schemas.microsoft.com/office/powerpoint/2010/main" val="39504087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93C849F-BD89-4026-4B95-1CC65043F945}"/>
              </a:ext>
            </a:extLst>
          </p:cNvPr>
          <p:cNvPicPr>
            <a:picLocks noChangeAspect="1"/>
          </p:cNvPicPr>
          <p:nvPr/>
        </p:nvPicPr>
        <p:blipFill rotWithShape="1">
          <a:blip r:embed="rId2">
            <a:alphaModFix amt="40000"/>
          </a:blip>
          <a:srcRect l="3842" r="7713"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495C74E4-70C4-8825-A921-F26C20D79960}"/>
              </a:ext>
            </a:extLst>
          </p:cNvPr>
          <p:cNvSpPr>
            <a:spLocks noGrp="1"/>
          </p:cNvSpPr>
          <p:nvPr>
            <p:ph type="ctrTitle"/>
          </p:nvPr>
        </p:nvSpPr>
        <p:spPr>
          <a:xfrm>
            <a:off x="965200" y="326572"/>
            <a:ext cx="10261600" cy="3750906"/>
          </a:xfrm>
        </p:spPr>
        <p:txBody>
          <a:bodyPr>
            <a:normAutofit/>
          </a:bodyPr>
          <a:lstStyle/>
          <a:p>
            <a:pPr algn="l"/>
            <a:r>
              <a:rPr lang="en-GB" sz="6300" b="1" dirty="0">
                <a:ln w="22225">
                  <a:solidFill>
                    <a:schemeClr val="tx1"/>
                  </a:solidFill>
                  <a:miter lim="800000"/>
                </a:ln>
                <a:noFill/>
              </a:rPr>
              <a:t>Rome Transformed: The World of Late Antiquity</a:t>
            </a:r>
            <a:endParaRPr lang="en-GB" sz="6300" dirty="0">
              <a:ln w="22225">
                <a:solidFill>
                  <a:schemeClr val="tx1"/>
                </a:solidFill>
                <a:miter lim="800000"/>
              </a:ln>
              <a:noFill/>
            </a:endParaRPr>
          </a:p>
        </p:txBody>
      </p:sp>
      <p:sp>
        <p:nvSpPr>
          <p:cNvPr id="3" name="Subtitle 2">
            <a:extLst>
              <a:ext uri="{FF2B5EF4-FFF2-40B4-BE49-F238E27FC236}">
                <a16:creationId xmlns:a16="http://schemas.microsoft.com/office/drawing/2014/main" id="{9B4324B8-372F-B141-F2E2-AE71C296485F}"/>
              </a:ext>
            </a:extLst>
          </p:cNvPr>
          <p:cNvSpPr>
            <a:spLocks noGrp="1"/>
          </p:cNvSpPr>
          <p:nvPr>
            <p:ph type="subTitle" idx="1"/>
          </p:nvPr>
        </p:nvSpPr>
        <p:spPr>
          <a:xfrm>
            <a:off x="965200" y="4572002"/>
            <a:ext cx="10261600" cy="905067"/>
          </a:xfrm>
        </p:spPr>
        <p:txBody>
          <a:bodyPr>
            <a:normAutofit/>
          </a:bodyPr>
          <a:lstStyle/>
          <a:p>
            <a:pPr algn="l"/>
            <a:r>
              <a:rPr lang="en-GB" sz="4400" b="1" dirty="0"/>
              <a:t>Legal Rights, Status and Identity</a:t>
            </a:r>
          </a:p>
        </p:txBody>
      </p:sp>
      <p:sp>
        <p:nvSpPr>
          <p:cNvPr id="5" name="Subtitle 2">
            <a:extLst>
              <a:ext uri="{FF2B5EF4-FFF2-40B4-BE49-F238E27FC236}">
                <a16:creationId xmlns:a16="http://schemas.microsoft.com/office/drawing/2014/main" id="{59E01496-B2AE-0E15-AFE6-46CF690BF05A}"/>
              </a:ext>
            </a:extLst>
          </p:cNvPr>
          <p:cNvSpPr txBox="1">
            <a:spLocks/>
          </p:cNvSpPr>
          <p:nvPr/>
        </p:nvSpPr>
        <p:spPr>
          <a:xfrm>
            <a:off x="965200" y="5691673"/>
            <a:ext cx="10261600" cy="67491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3200" b="1" dirty="0"/>
              <a:t>HPAH5079/6079</a:t>
            </a:r>
          </a:p>
          <a:p>
            <a:pPr algn="l"/>
            <a:endParaRPr lang="en-GB" sz="3200" b="1" dirty="0"/>
          </a:p>
        </p:txBody>
      </p:sp>
    </p:spTree>
    <p:extLst>
      <p:ext uri="{BB962C8B-B14F-4D97-AF65-F5344CB8AC3E}">
        <p14:creationId xmlns:p14="http://schemas.microsoft.com/office/powerpoint/2010/main" val="288114037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66AA349D-DF5F-A6B8-E3A3-D4F4188102F0}"/>
              </a:ext>
            </a:extLst>
          </p:cNvPr>
          <p:cNvSpPr>
            <a:spLocks noGrp="1"/>
          </p:cNvSpPr>
          <p:nvPr>
            <p:ph type="title"/>
          </p:nvPr>
        </p:nvSpPr>
        <p:spPr>
          <a:xfrm>
            <a:off x="838200" y="448721"/>
            <a:ext cx="4707671" cy="1225650"/>
          </a:xfrm>
        </p:spPr>
        <p:txBody>
          <a:bodyPr anchor="b">
            <a:normAutofit/>
          </a:bodyPr>
          <a:lstStyle/>
          <a:p>
            <a:r>
              <a:rPr lang="en-GB" sz="3800" b="1" dirty="0">
                <a:solidFill>
                  <a:schemeClr val="bg1"/>
                </a:solidFill>
              </a:rPr>
              <a:t>The Extension pf Roman Citizenship</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64EB3AA-CC87-7C24-4CE8-F1103D78DEC4}"/>
              </a:ext>
            </a:extLst>
          </p:cNvPr>
          <p:cNvSpPr>
            <a:spLocks noGrp="1"/>
          </p:cNvSpPr>
          <p:nvPr>
            <p:ph idx="1"/>
          </p:nvPr>
        </p:nvSpPr>
        <p:spPr>
          <a:xfrm>
            <a:off x="511728" y="1909192"/>
            <a:ext cx="5584272" cy="4328288"/>
          </a:xfrm>
        </p:spPr>
        <p:txBody>
          <a:bodyPr>
            <a:normAutofit/>
          </a:bodyPr>
          <a:lstStyle/>
          <a:p>
            <a:r>
              <a:rPr lang="en-GB" sz="2400" dirty="0">
                <a:solidFill>
                  <a:schemeClr val="bg1"/>
                </a:solidFill>
              </a:rPr>
              <a:t>Early Empire, </a:t>
            </a:r>
            <a:r>
              <a:rPr lang="en-GB" sz="2400" i="1" dirty="0" err="1">
                <a:solidFill>
                  <a:schemeClr val="bg1"/>
                </a:solidFill>
              </a:rPr>
              <a:t>cives</a:t>
            </a:r>
            <a:r>
              <a:rPr lang="en-GB" sz="2400" i="1" dirty="0">
                <a:solidFill>
                  <a:schemeClr val="bg1"/>
                </a:solidFill>
              </a:rPr>
              <a:t> </a:t>
            </a:r>
            <a:r>
              <a:rPr lang="en-GB" sz="2400" i="1" dirty="0" err="1">
                <a:solidFill>
                  <a:schemeClr val="bg1"/>
                </a:solidFill>
              </a:rPr>
              <a:t>romani</a:t>
            </a:r>
            <a:r>
              <a:rPr lang="en-GB" sz="2400" i="1" dirty="0">
                <a:solidFill>
                  <a:schemeClr val="bg1"/>
                </a:solidFill>
              </a:rPr>
              <a:t> </a:t>
            </a:r>
            <a:r>
              <a:rPr lang="en-GB" sz="2400" dirty="0">
                <a:solidFill>
                  <a:schemeClr val="bg1"/>
                </a:solidFill>
              </a:rPr>
              <a:t>has various </a:t>
            </a:r>
            <a:r>
              <a:rPr lang="en-GB" sz="2400" dirty="0" err="1">
                <a:solidFill>
                  <a:schemeClr val="bg1"/>
                </a:solidFill>
              </a:rPr>
              <a:t>privilages</a:t>
            </a:r>
            <a:r>
              <a:rPr lang="en-GB" sz="2400" dirty="0">
                <a:solidFill>
                  <a:schemeClr val="bg1"/>
                </a:solidFill>
              </a:rPr>
              <a:t> and duties: </a:t>
            </a:r>
          </a:p>
          <a:p>
            <a:pPr lvl="1"/>
            <a:r>
              <a:rPr lang="en-GB" sz="1800" dirty="0">
                <a:solidFill>
                  <a:schemeClr val="bg1"/>
                </a:solidFill>
              </a:rPr>
              <a:t>marriage, wills, legal representation, business contracts; immunity from judicial torture.</a:t>
            </a:r>
          </a:p>
          <a:p>
            <a:pPr lvl="1"/>
            <a:endParaRPr lang="en-GB" sz="300" dirty="0">
              <a:solidFill>
                <a:schemeClr val="bg1"/>
              </a:solidFill>
            </a:endParaRPr>
          </a:p>
          <a:p>
            <a:r>
              <a:rPr lang="en-GB" sz="2400" dirty="0">
                <a:solidFill>
                  <a:schemeClr val="bg1"/>
                </a:solidFill>
              </a:rPr>
              <a:t>In first century AD majority of </a:t>
            </a:r>
            <a:r>
              <a:rPr lang="en-GB" sz="2400" i="1" dirty="0" err="1">
                <a:solidFill>
                  <a:schemeClr val="bg1"/>
                </a:solidFill>
              </a:rPr>
              <a:t>provinciales</a:t>
            </a:r>
            <a:r>
              <a:rPr lang="en-GB" sz="2400" i="1" dirty="0">
                <a:solidFill>
                  <a:schemeClr val="bg1"/>
                </a:solidFill>
              </a:rPr>
              <a:t> </a:t>
            </a:r>
            <a:r>
              <a:rPr lang="en-GB" sz="2400" dirty="0">
                <a:solidFill>
                  <a:schemeClr val="bg1"/>
                </a:solidFill>
              </a:rPr>
              <a:t>were </a:t>
            </a:r>
            <a:r>
              <a:rPr lang="en-GB" sz="2400" i="1" dirty="0" err="1">
                <a:solidFill>
                  <a:schemeClr val="bg1"/>
                </a:solidFill>
              </a:rPr>
              <a:t>peregrini</a:t>
            </a:r>
            <a:r>
              <a:rPr lang="en-GB" sz="2400" i="1" dirty="0">
                <a:solidFill>
                  <a:schemeClr val="bg1"/>
                </a:solidFill>
              </a:rPr>
              <a:t> </a:t>
            </a:r>
            <a:r>
              <a:rPr lang="en-GB" sz="2400" dirty="0">
                <a:solidFill>
                  <a:schemeClr val="bg1"/>
                </a:solidFill>
              </a:rPr>
              <a:t>(foreigners).</a:t>
            </a:r>
          </a:p>
          <a:p>
            <a:endParaRPr lang="en-GB" sz="300" dirty="0">
              <a:solidFill>
                <a:schemeClr val="bg1"/>
              </a:solidFill>
            </a:endParaRPr>
          </a:p>
          <a:p>
            <a:r>
              <a:rPr lang="en-GB" sz="2400" i="1" dirty="0" err="1">
                <a:solidFill>
                  <a:schemeClr val="bg1"/>
                </a:solidFill>
              </a:rPr>
              <a:t>Constitutio</a:t>
            </a:r>
            <a:r>
              <a:rPr lang="en-GB" sz="2400" i="1" dirty="0">
                <a:solidFill>
                  <a:schemeClr val="bg1"/>
                </a:solidFill>
              </a:rPr>
              <a:t> </a:t>
            </a:r>
            <a:r>
              <a:rPr lang="en-GB" sz="2400" i="1" dirty="0" err="1">
                <a:solidFill>
                  <a:schemeClr val="bg1"/>
                </a:solidFill>
              </a:rPr>
              <a:t>Antoniniana</a:t>
            </a:r>
            <a:r>
              <a:rPr lang="en-GB" sz="2400" i="1" dirty="0">
                <a:solidFill>
                  <a:schemeClr val="bg1"/>
                </a:solidFill>
              </a:rPr>
              <a:t> </a:t>
            </a:r>
            <a:r>
              <a:rPr lang="en-GB" sz="2400" dirty="0">
                <a:solidFill>
                  <a:schemeClr val="bg1"/>
                </a:solidFill>
              </a:rPr>
              <a:t>– AD 212.</a:t>
            </a:r>
          </a:p>
          <a:p>
            <a:pPr lvl="1"/>
            <a:r>
              <a:rPr lang="en-GB" sz="1800" dirty="0">
                <a:solidFill>
                  <a:schemeClr val="bg1"/>
                </a:solidFill>
              </a:rPr>
              <a:t>Cassius </a:t>
            </a:r>
            <a:r>
              <a:rPr lang="en-GB" sz="1800" dirty="0" err="1">
                <a:solidFill>
                  <a:schemeClr val="bg1"/>
                </a:solidFill>
              </a:rPr>
              <a:t>Dio</a:t>
            </a:r>
            <a:r>
              <a:rPr lang="en-GB" sz="1800" dirty="0">
                <a:solidFill>
                  <a:schemeClr val="bg1"/>
                </a:solidFill>
              </a:rPr>
              <a:t> claims his main motivation was to increase imperial revenue (78.9.5). Only citizens were liable to a 5% tax on inheritance. </a:t>
            </a:r>
          </a:p>
          <a:p>
            <a:endParaRPr lang="en-GB" sz="1400" dirty="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A statue of a person&#10;&#10;Description automatically generated with medium confidence">
            <a:extLst>
              <a:ext uri="{FF2B5EF4-FFF2-40B4-BE49-F238E27FC236}">
                <a16:creationId xmlns:a16="http://schemas.microsoft.com/office/drawing/2014/main" id="{F2613717-6AFD-430E-8243-7ECCC6E8CDDB}"/>
              </a:ext>
            </a:extLst>
          </p:cNvPr>
          <p:cNvPicPr>
            <a:picLocks noChangeAspect="1"/>
          </p:cNvPicPr>
          <p:nvPr/>
        </p:nvPicPr>
        <p:blipFill rotWithShape="1">
          <a:blip r:embed="rId2"/>
          <a:srcRect t="7114" r="2" b="9682"/>
          <a:stretch/>
        </p:blipFill>
        <p:spPr>
          <a:xfrm>
            <a:off x="6525453" y="10"/>
            <a:ext cx="5666547" cy="6857990"/>
          </a:xfrm>
          <a:prstGeom prst="rect">
            <a:avLst/>
          </a:prstGeom>
        </p:spPr>
      </p:pic>
      <p:sp>
        <p:nvSpPr>
          <p:cNvPr id="5" name="Content Placeholder 2">
            <a:extLst>
              <a:ext uri="{FF2B5EF4-FFF2-40B4-BE49-F238E27FC236}">
                <a16:creationId xmlns:a16="http://schemas.microsoft.com/office/drawing/2014/main" id="{6CB97308-9E64-BA28-3999-426ED05A6E61}"/>
              </a:ext>
            </a:extLst>
          </p:cNvPr>
          <p:cNvSpPr txBox="1">
            <a:spLocks/>
          </p:cNvSpPr>
          <p:nvPr/>
        </p:nvSpPr>
        <p:spPr>
          <a:xfrm>
            <a:off x="352757" y="1061546"/>
            <a:ext cx="11672015" cy="5175934"/>
          </a:xfrm>
          <a:prstGeom prst="rect">
            <a:avLst/>
          </a:prstGeom>
          <a:solidFill>
            <a:schemeClr val="accent2">
              <a:lumMod val="40000"/>
              <a:lumOff val="6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b="1" dirty="0"/>
              <a:t>Motives and implications:</a:t>
            </a:r>
          </a:p>
          <a:p>
            <a:r>
              <a:rPr lang="en-GB" sz="3600" dirty="0"/>
              <a:t>Whatever we might make of </a:t>
            </a:r>
            <a:r>
              <a:rPr lang="en-GB" sz="3600" dirty="0" err="1"/>
              <a:t>Dio’s</a:t>
            </a:r>
            <a:r>
              <a:rPr lang="en-GB" sz="3600" dirty="0"/>
              <a:t> claim, this edict also meant standardising legal procedures, inheritances, property transfers and business contract. </a:t>
            </a:r>
          </a:p>
          <a:p>
            <a:r>
              <a:rPr lang="en-GB" sz="3600" dirty="0"/>
              <a:t>By early third century AD citizenship was already quite widespread. </a:t>
            </a:r>
          </a:p>
          <a:p>
            <a:r>
              <a:rPr lang="en-GB" sz="3600" dirty="0"/>
              <a:t>Being a citizen by this point not as much of a privilege – legal distinctions now based on </a:t>
            </a:r>
            <a:r>
              <a:rPr lang="en-GB" sz="3600" i="1" dirty="0" err="1"/>
              <a:t>honestiores</a:t>
            </a:r>
            <a:r>
              <a:rPr lang="en-GB" sz="3600" i="1" dirty="0"/>
              <a:t> a</a:t>
            </a:r>
            <a:r>
              <a:rPr lang="en-GB" sz="3600" dirty="0"/>
              <a:t>nd </a:t>
            </a:r>
            <a:r>
              <a:rPr lang="en-GB" sz="3600" i="1" dirty="0" err="1"/>
              <a:t>humiliores</a:t>
            </a:r>
            <a:r>
              <a:rPr lang="en-GB" sz="3600" dirty="0"/>
              <a:t>.</a:t>
            </a:r>
          </a:p>
          <a:p>
            <a:r>
              <a:rPr lang="en-GB" sz="3600" dirty="0"/>
              <a:t>Freed slaves (</a:t>
            </a:r>
            <a:r>
              <a:rPr lang="en-GB" sz="3600" i="1" dirty="0" err="1"/>
              <a:t>liberti</a:t>
            </a:r>
            <a:r>
              <a:rPr lang="en-GB" sz="3600" dirty="0"/>
              <a:t>) and the acquisition of citizenship.</a:t>
            </a:r>
          </a:p>
        </p:txBody>
      </p:sp>
    </p:spTree>
    <p:extLst>
      <p:ext uri="{BB962C8B-B14F-4D97-AF65-F5344CB8AC3E}">
        <p14:creationId xmlns:p14="http://schemas.microsoft.com/office/powerpoint/2010/main" val="1681997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57EAF-E5F1-6338-0837-06C9E80DF7F3}"/>
              </a:ext>
            </a:extLst>
          </p:cNvPr>
          <p:cNvSpPr>
            <a:spLocks noGrp="1"/>
          </p:cNvSpPr>
          <p:nvPr>
            <p:ph type="title"/>
          </p:nvPr>
        </p:nvSpPr>
        <p:spPr>
          <a:xfrm>
            <a:off x="5823268" y="165762"/>
            <a:ext cx="6214933" cy="1325563"/>
          </a:xfrm>
        </p:spPr>
        <p:txBody>
          <a:bodyPr>
            <a:normAutofit/>
          </a:bodyPr>
          <a:lstStyle/>
          <a:p>
            <a:r>
              <a:rPr lang="en-GB" b="1" dirty="0"/>
              <a:t>Municipality and Religion</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erson with a beard&#10;&#10;Description automatically generated with low confidence">
            <a:extLst>
              <a:ext uri="{FF2B5EF4-FFF2-40B4-BE49-F238E27FC236}">
                <a16:creationId xmlns:a16="http://schemas.microsoft.com/office/drawing/2014/main" id="{35D09A52-E165-B2B4-5B12-F36BF59046D6}"/>
              </a:ext>
            </a:extLst>
          </p:cNvPr>
          <p:cNvPicPr>
            <a:picLocks noChangeAspect="1"/>
          </p:cNvPicPr>
          <p:nvPr/>
        </p:nvPicPr>
        <p:blipFill rotWithShape="1">
          <a:blip r:embed="rId2"/>
          <a:srcRect r="-2" b="21606"/>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D6F0C385-B647-ABAF-8F9D-066372E3D060}"/>
              </a:ext>
            </a:extLst>
          </p:cNvPr>
          <p:cNvSpPr>
            <a:spLocks noGrp="1"/>
          </p:cNvSpPr>
          <p:nvPr>
            <p:ph idx="1"/>
          </p:nvPr>
        </p:nvSpPr>
        <p:spPr>
          <a:xfrm>
            <a:off x="5823269" y="1249960"/>
            <a:ext cx="6273656" cy="5442278"/>
          </a:xfrm>
        </p:spPr>
        <p:txBody>
          <a:bodyPr anchor="t">
            <a:normAutofit fontScale="92500"/>
          </a:bodyPr>
          <a:lstStyle/>
          <a:p>
            <a:r>
              <a:rPr lang="en-GB" dirty="0"/>
              <a:t>Just as in the Imperial period, it was possible to have joint Roman and municipal citizenship.</a:t>
            </a:r>
          </a:p>
          <a:p>
            <a:pPr lvl="1"/>
            <a:r>
              <a:rPr lang="en-GB" sz="2800" dirty="0"/>
              <a:t>e.g. Alexandrian and Roman citizenship.</a:t>
            </a:r>
          </a:p>
          <a:p>
            <a:pPr lvl="1"/>
            <a:r>
              <a:rPr lang="en-GB" sz="2800" dirty="0"/>
              <a:t>Provincial identity also started to develop (citizens of Africa, Gaul, Spain).</a:t>
            </a:r>
          </a:p>
          <a:p>
            <a:pPr lvl="1"/>
            <a:endParaRPr lang="en-GB" sz="500" dirty="0"/>
          </a:p>
          <a:p>
            <a:r>
              <a:rPr lang="en-GB" dirty="0"/>
              <a:t>Religion played an increasing part in what it meant to be a citizen. </a:t>
            </a:r>
          </a:p>
          <a:p>
            <a:pPr lvl="1"/>
            <a:r>
              <a:rPr lang="en-GB" sz="2800" dirty="0"/>
              <a:t>“heretics”, pagans and Jews suffered a decrease in their legal rights. They could “pursue the decisions of no judges in private business.” – </a:t>
            </a:r>
            <a:r>
              <a:rPr lang="en-GB" sz="2800" i="1" dirty="0"/>
              <a:t>Novel of Theodosius </a:t>
            </a:r>
            <a:r>
              <a:rPr lang="en-GB" sz="2800" dirty="0"/>
              <a:t>3.7.</a:t>
            </a:r>
          </a:p>
          <a:p>
            <a:endParaRPr lang="en-GB" sz="1700" dirty="0"/>
          </a:p>
        </p:txBody>
      </p:sp>
      <p:sp>
        <p:nvSpPr>
          <p:cNvPr id="5" name="Content Placeholder 5">
            <a:extLst>
              <a:ext uri="{FF2B5EF4-FFF2-40B4-BE49-F238E27FC236}">
                <a16:creationId xmlns:a16="http://schemas.microsoft.com/office/drawing/2014/main" id="{89D88CED-2E82-A61E-E474-8F7004D3CEE7}"/>
              </a:ext>
            </a:extLst>
          </p:cNvPr>
          <p:cNvSpPr txBox="1">
            <a:spLocks/>
          </p:cNvSpPr>
          <p:nvPr/>
        </p:nvSpPr>
        <p:spPr>
          <a:xfrm>
            <a:off x="224202" y="4685079"/>
            <a:ext cx="4993457" cy="1939718"/>
          </a:xfrm>
          <a:prstGeom prst="rect">
            <a:avLst/>
          </a:prstGeom>
          <a:solidFill>
            <a:schemeClr val="accent4">
              <a:lumMod val="40000"/>
              <a:lumOff val="60000"/>
            </a:schemeClr>
          </a:solidFill>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dirty="0">
                <a:solidFill>
                  <a:schemeClr val="bg1"/>
                </a:solidFill>
              </a:rPr>
              <a:t>“I love </a:t>
            </a:r>
            <a:r>
              <a:rPr lang="en-GB" sz="3200" dirty="0" err="1">
                <a:solidFill>
                  <a:schemeClr val="bg1"/>
                </a:solidFill>
              </a:rPr>
              <a:t>Burdigala</a:t>
            </a:r>
            <a:r>
              <a:rPr lang="en-GB" sz="3200" dirty="0">
                <a:solidFill>
                  <a:schemeClr val="bg1"/>
                </a:solidFill>
              </a:rPr>
              <a:t> [Bordeaux], I esteem Rome: I am a citizen of the one, a consul in both.” – </a:t>
            </a:r>
            <a:r>
              <a:rPr lang="en-GB" sz="3200" b="1" dirty="0">
                <a:solidFill>
                  <a:schemeClr val="bg1"/>
                </a:solidFill>
              </a:rPr>
              <a:t>Ausonius </a:t>
            </a:r>
            <a:r>
              <a:rPr lang="en-GB" sz="3200" b="1" i="1" dirty="0">
                <a:solidFill>
                  <a:schemeClr val="bg1"/>
                </a:solidFill>
              </a:rPr>
              <a:t>Poems </a:t>
            </a:r>
            <a:r>
              <a:rPr lang="en-GB" sz="3200" b="1" dirty="0">
                <a:solidFill>
                  <a:schemeClr val="bg1"/>
                </a:solidFill>
              </a:rPr>
              <a:t>11.20.40-41</a:t>
            </a:r>
            <a:r>
              <a:rPr lang="en-GB" sz="3200" dirty="0">
                <a:solidFill>
                  <a:schemeClr val="bg1"/>
                </a:solidFill>
              </a:rPr>
              <a:t>.</a:t>
            </a:r>
          </a:p>
        </p:txBody>
      </p:sp>
    </p:spTree>
    <p:extLst>
      <p:ext uri="{BB962C8B-B14F-4D97-AF65-F5344CB8AC3E}">
        <p14:creationId xmlns:p14="http://schemas.microsoft.com/office/powerpoint/2010/main" val="284189819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46B00-5262-6C7A-9406-56F300398ABB}"/>
              </a:ext>
            </a:extLst>
          </p:cNvPr>
          <p:cNvSpPr>
            <a:spLocks noGrp="1"/>
          </p:cNvSpPr>
          <p:nvPr>
            <p:ph type="title"/>
          </p:nvPr>
        </p:nvSpPr>
        <p:spPr>
          <a:xfrm>
            <a:off x="4965430" y="629268"/>
            <a:ext cx="6586491" cy="1286160"/>
          </a:xfrm>
        </p:spPr>
        <p:txBody>
          <a:bodyPr anchor="b">
            <a:normAutofit/>
          </a:bodyPr>
          <a:lstStyle/>
          <a:p>
            <a:r>
              <a:rPr lang="en-GB" b="1" dirty="0"/>
              <a:t>“Barbarians”</a:t>
            </a:r>
            <a:endParaRPr lang="en-GB" dirty="0"/>
          </a:p>
        </p:txBody>
      </p:sp>
      <p:sp>
        <p:nvSpPr>
          <p:cNvPr id="3" name="Content Placeholder 2">
            <a:extLst>
              <a:ext uri="{FF2B5EF4-FFF2-40B4-BE49-F238E27FC236}">
                <a16:creationId xmlns:a16="http://schemas.microsoft.com/office/drawing/2014/main" id="{FCDE4B11-BF86-12B7-44C5-5816BF2B6A9F}"/>
              </a:ext>
            </a:extLst>
          </p:cNvPr>
          <p:cNvSpPr>
            <a:spLocks noGrp="1"/>
          </p:cNvSpPr>
          <p:nvPr>
            <p:ph idx="1"/>
          </p:nvPr>
        </p:nvSpPr>
        <p:spPr>
          <a:xfrm>
            <a:off x="4965431" y="2239861"/>
            <a:ext cx="7022437" cy="4504887"/>
          </a:xfrm>
        </p:spPr>
        <p:txBody>
          <a:bodyPr>
            <a:normAutofit lnSpcReduction="10000"/>
          </a:bodyPr>
          <a:lstStyle/>
          <a:p>
            <a:r>
              <a:rPr lang="en-GB" sz="3200" dirty="0"/>
              <a:t>Status of “barbarians” who settled in the Empire (post-AD 212)?</a:t>
            </a:r>
          </a:p>
          <a:p>
            <a:pPr lvl="1"/>
            <a:r>
              <a:rPr lang="en-GB" sz="3000" dirty="0"/>
              <a:t>Did they have access to Roman civil law?</a:t>
            </a:r>
          </a:p>
          <a:p>
            <a:pPr lvl="1"/>
            <a:r>
              <a:rPr lang="en-GB" sz="3000" dirty="0"/>
              <a:t>Did they become a new class of “non-citizens” or acquire citizenship through some unknown process.</a:t>
            </a:r>
          </a:p>
          <a:p>
            <a:pPr lvl="1"/>
            <a:endParaRPr lang="en-GB" sz="400" dirty="0"/>
          </a:p>
          <a:p>
            <a:r>
              <a:rPr lang="en-GB" sz="3200" dirty="0"/>
              <a:t>Unproven assumption: granted by serving in the army or holding a military post?</a:t>
            </a:r>
          </a:p>
          <a:p>
            <a:endParaRPr lang="en-GB" sz="2000" dirty="0"/>
          </a:p>
        </p:txBody>
      </p:sp>
      <p:pic>
        <p:nvPicPr>
          <p:cNvPr id="4" name="Picture 3" descr="A statue of a person&#10;&#10;Description automatically generated with medium confidence">
            <a:extLst>
              <a:ext uri="{FF2B5EF4-FFF2-40B4-BE49-F238E27FC236}">
                <a16:creationId xmlns:a16="http://schemas.microsoft.com/office/drawing/2014/main" id="{C6C7D99A-8CCB-809C-4EAD-9ABAB28DB4D9}"/>
              </a:ext>
            </a:extLst>
          </p:cNvPr>
          <p:cNvPicPr>
            <a:picLocks noChangeAspect="1"/>
          </p:cNvPicPr>
          <p:nvPr/>
        </p:nvPicPr>
        <p:blipFill rotWithShape="1">
          <a:blip r:embed="rId2"/>
          <a:srcRect l="6310" r="7584"/>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977C5C"/>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8E30880-74CB-31A8-ACD2-152BCE449C0F}"/>
              </a:ext>
            </a:extLst>
          </p:cNvPr>
          <p:cNvSpPr txBox="1"/>
          <p:nvPr/>
        </p:nvSpPr>
        <p:spPr>
          <a:xfrm>
            <a:off x="0" y="0"/>
            <a:ext cx="4635571" cy="461665"/>
          </a:xfrm>
          <a:prstGeom prst="rect">
            <a:avLst/>
          </a:prstGeom>
          <a:solidFill>
            <a:schemeClr val="bg1">
              <a:lumMod val="95000"/>
            </a:schemeClr>
          </a:solidFill>
        </p:spPr>
        <p:txBody>
          <a:bodyPr wrap="square">
            <a:spAutoFit/>
          </a:bodyPr>
          <a:lstStyle/>
          <a:p>
            <a:r>
              <a:rPr lang="en-GB" sz="1200" dirty="0"/>
              <a:t>Late 4th-century bust of a Germanic slave in Augusta </a:t>
            </a:r>
            <a:r>
              <a:rPr lang="en-GB" sz="1200" dirty="0" err="1"/>
              <a:t>Treverorum</a:t>
            </a:r>
            <a:r>
              <a:rPr lang="en-GB" sz="1200" dirty="0"/>
              <a:t> (Trier) [Rheinische </a:t>
            </a:r>
            <a:r>
              <a:rPr lang="en-GB" sz="1200" dirty="0" err="1"/>
              <a:t>Landesmuseum</a:t>
            </a:r>
            <a:r>
              <a:rPr lang="en-GB" sz="1200" dirty="0"/>
              <a:t> Trier </a:t>
            </a:r>
          </a:p>
        </p:txBody>
      </p:sp>
      <p:sp>
        <p:nvSpPr>
          <p:cNvPr id="7" name="Content Placeholder 4">
            <a:extLst>
              <a:ext uri="{FF2B5EF4-FFF2-40B4-BE49-F238E27FC236}">
                <a16:creationId xmlns:a16="http://schemas.microsoft.com/office/drawing/2014/main" id="{C3E75E3D-1FCB-3DC5-E871-74984BC6A280}"/>
              </a:ext>
            </a:extLst>
          </p:cNvPr>
          <p:cNvSpPr txBox="1">
            <a:spLocks/>
          </p:cNvSpPr>
          <p:nvPr/>
        </p:nvSpPr>
        <p:spPr>
          <a:xfrm>
            <a:off x="5280338" y="2627121"/>
            <a:ext cx="6513378" cy="1851863"/>
          </a:xfrm>
          <a:prstGeom prst="rect">
            <a:avLst/>
          </a:prstGeom>
          <a:solidFill>
            <a:schemeClr val="tx2">
              <a:lumMod val="20000"/>
              <a:lumOff val="80000"/>
            </a:schemeClr>
          </a:solidFill>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“In this state (</a:t>
            </a:r>
            <a:r>
              <a:rPr lang="en-GB" i="1" dirty="0"/>
              <a:t>civitas</a:t>
            </a:r>
            <a:r>
              <a:rPr lang="en-GB" dirty="0"/>
              <a:t>) along of the entire world only barbarians and slaves are </a:t>
            </a:r>
            <a:r>
              <a:rPr lang="en-GB" i="1" dirty="0" err="1"/>
              <a:t>peregrini</a:t>
            </a:r>
            <a:r>
              <a:rPr lang="en-GB" dirty="0"/>
              <a:t>.” – </a:t>
            </a:r>
            <a:r>
              <a:rPr lang="en-GB" b="1" dirty="0" err="1"/>
              <a:t>Sidonius</a:t>
            </a:r>
            <a:r>
              <a:rPr lang="en-GB" b="1" dirty="0"/>
              <a:t> Apollinaris </a:t>
            </a:r>
            <a:r>
              <a:rPr lang="en-GB" b="1" i="1" dirty="0"/>
              <a:t>Letters </a:t>
            </a:r>
            <a:r>
              <a:rPr lang="en-GB" b="1" dirty="0"/>
              <a:t>1.6.3</a:t>
            </a:r>
            <a:r>
              <a:rPr lang="en-GB" dirty="0"/>
              <a:t>.</a:t>
            </a:r>
          </a:p>
        </p:txBody>
      </p:sp>
      <p:sp>
        <p:nvSpPr>
          <p:cNvPr id="8" name="Content Placeholder 2">
            <a:extLst>
              <a:ext uri="{FF2B5EF4-FFF2-40B4-BE49-F238E27FC236}">
                <a16:creationId xmlns:a16="http://schemas.microsoft.com/office/drawing/2014/main" id="{C0698110-1EF2-B6C3-694C-6F8DF8C534D3}"/>
              </a:ext>
            </a:extLst>
          </p:cNvPr>
          <p:cNvSpPr txBox="1">
            <a:spLocks/>
          </p:cNvSpPr>
          <p:nvPr/>
        </p:nvSpPr>
        <p:spPr>
          <a:xfrm>
            <a:off x="5280338" y="4641201"/>
            <a:ext cx="6513378" cy="1440817"/>
          </a:xfrm>
          <a:prstGeom prst="rect">
            <a:avLst/>
          </a:prstGeom>
          <a:solidFill>
            <a:schemeClr val="accent2">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“Those whom she has conquered she calls citizens”. – </a:t>
            </a:r>
            <a:r>
              <a:rPr lang="en-GB" b="1" dirty="0" err="1"/>
              <a:t>Claudian</a:t>
            </a:r>
            <a:r>
              <a:rPr lang="en-GB" b="1" dirty="0"/>
              <a:t> </a:t>
            </a:r>
            <a:r>
              <a:rPr lang="en-GB" b="1" i="1" dirty="0"/>
              <a:t>On the Consulate of Stilicho </a:t>
            </a:r>
            <a:r>
              <a:rPr lang="en-GB" b="1" dirty="0"/>
              <a:t>3.152-153</a:t>
            </a:r>
            <a:r>
              <a:rPr lang="en-GB" dirty="0"/>
              <a:t>.</a:t>
            </a:r>
          </a:p>
        </p:txBody>
      </p:sp>
    </p:spTree>
    <p:extLst>
      <p:ext uri="{BB962C8B-B14F-4D97-AF65-F5344CB8AC3E}">
        <p14:creationId xmlns:p14="http://schemas.microsoft.com/office/powerpoint/2010/main" val="141422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4CC6F-222F-7CDF-A137-364FF5460A6C}"/>
              </a:ext>
            </a:extLst>
          </p:cNvPr>
          <p:cNvSpPr>
            <a:spLocks noGrp="1"/>
          </p:cNvSpPr>
          <p:nvPr>
            <p:ph type="title"/>
          </p:nvPr>
        </p:nvSpPr>
        <p:spPr>
          <a:xfrm>
            <a:off x="686834" y="1153572"/>
            <a:ext cx="3200400" cy="4461163"/>
          </a:xfrm>
        </p:spPr>
        <p:txBody>
          <a:bodyPr>
            <a:normAutofit/>
          </a:bodyPr>
          <a:lstStyle/>
          <a:p>
            <a:r>
              <a:rPr lang="en-GB" b="1">
                <a:solidFill>
                  <a:srgbClr val="FFFFFF"/>
                </a:solidFill>
              </a:rPr>
              <a:t>“Barbarians” and the use of the legal system?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AEFFB9-8E0E-A8FF-919E-509F327A77A5}"/>
              </a:ext>
            </a:extLst>
          </p:cNvPr>
          <p:cNvSpPr>
            <a:spLocks noGrp="1"/>
          </p:cNvSpPr>
          <p:nvPr>
            <p:ph idx="1"/>
          </p:nvPr>
        </p:nvSpPr>
        <p:spPr>
          <a:xfrm>
            <a:off x="4320330" y="201336"/>
            <a:ext cx="7033469" cy="6337576"/>
          </a:xfrm>
        </p:spPr>
        <p:txBody>
          <a:bodyPr anchor="ctr">
            <a:normAutofit/>
          </a:bodyPr>
          <a:lstStyle/>
          <a:p>
            <a:r>
              <a:rPr lang="en-GB" sz="2000" dirty="0"/>
              <a:t>Was the Antonine Constitution self-perpetuating? </a:t>
            </a:r>
          </a:p>
          <a:p>
            <a:endParaRPr lang="en-GB" sz="600" dirty="0"/>
          </a:p>
          <a:p>
            <a:r>
              <a:rPr lang="en-GB" sz="2000" dirty="0"/>
              <a:t>Landholding and tax liabilities (former acquired through military service). </a:t>
            </a:r>
          </a:p>
          <a:p>
            <a:pPr lvl="1"/>
            <a:r>
              <a:rPr lang="en-GB" sz="2000" dirty="0"/>
              <a:t>Use of Roman testimony law (e.g. Aspar making </a:t>
            </a:r>
            <a:r>
              <a:rPr lang="en-GB" sz="2000" dirty="0" err="1"/>
              <a:t>Theoderic</a:t>
            </a:r>
            <a:r>
              <a:rPr lang="en-GB" sz="2000" dirty="0"/>
              <a:t> Strabo one of his heirs).</a:t>
            </a:r>
          </a:p>
          <a:p>
            <a:r>
              <a:rPr lang="en-GB" sz="2000" dirty="0"/>
              <a:t>Groups of Alamanni settled in Gaul (AD 360s) and Po River valley (AD 370), and defeated Goths and </a:t>
            </a:r>
            <a:r>
              <a:rPr lang="en-GB" sz="2000" dirty="0" err="1"/>
              <a:t>Taifals</a:t>
            </a:r>
            <a:r>
              <a:rPr lang="en-GB" sz="2000" dirty="0"/>
              <a:t> in Italy in AD 377 – Ammianus Marcellinus 20.4.1, 28.5.15, 31.9.4.</a:t>
            </a:r>
          </a:p>
          <a:p>
            <a:endParaRPr lang="en-GB" sz="600" dirty="0"/>
          </a:p>
          <a:p>
            <a:r>
              <a:rPr lang="en-GB" sz="2000" dirty="0"/>
              <a:t>Marriage – </a:t>
            </a:r>
            <a:r>
              <a:rPr lang="en-GB" sz="2000" i="1" dirty="0" err="1"/>
              <a:t>ius</a:t>
            </a:r>
            <a:r>
              <a:rPr lang="en-GB" sz="2000" i="1" dirty="0"/>
              <a:t> </a:t>
            </a:r>
            <a:r>
              <a:rPr lang="en-GB" sz="2000" i="1" dirty="0" err="1"/>
              <a:t>conubii</a:t>
            </a:r>
            <a:r>
              <a:rPr lang="en-GB" sz="2000" i="1" dirty="0"/>
              <a:t> </a:t>
            </a:r>
            <a:r>
              <a:rPr lang="en-GB" sz="2000" dirty="0"/>
              <a:t>– </a:t>
            </a:r>
            <a:r>
              <a:rPr lang="en-GB" sz="2000" dirty="0" err="1"/>
              <a:t>Prudentius</a:t>
            </a:r>
            <a:r>
              <a:rPr lang="en-GB" sz="2000" dirty="0"/>
              <a:t>.</a:t>
            </a:r>
          </a:p>
          <a:p>
            <a:endParaRPr lang="en-GB" sz="600" dirty="0"/>
          </a:p>
          <a:p>
            <a:r>
              <a:rPr lang="en-GB" sz="2000" dirty="0"/>
              <a:t>Distinction in Late Roman Law:</a:t>
            </a:r>
          </a:p>
          <a:p>
            <a:pPr lvl="1"/>
            <a:r>
              <a:rPr lang="en-GB" sz="2000" dirty="0"/>
              <a:t>Less emphasis on citizen and non-citizen, but on free and various degrees of legal disability;</a:t>
            </a:r>
          </a:p>
          <a:p>
            <a:pPr lvl="2"/>
            <a:r>
              <a:rPr lang="en-GB" dirty="0"/>
              <a:t>slave, freedman, </a:t>
            </a:r>
            <a:r>
              <a:rPr lang="en-GB" i="1" dirty="0" err="1"/>
              <a:t>colonus</a:t>
            </a:r>
            <a:r>
              <a:rPr lang="en-GB" dirty="0"/>
              <a:t>, </a:t>
            </a:r>
            <a:r>
              <a:rPr lang="en-GB" i="1" dirty="0" err="1"/>
              <a:t>laetus</a:t>
            </a:r>
            <a:r>
              <a:rPr lang="en-GB" dirty="0"/>
              <a:t> (someone who settled on land voluntarily (generally “barbarians”), etc.</a:t>
            </a:r>
          </a:p>
        </p:txBody>
      </p:sp>
    </p:spTree>
    <p:extLst>
      <p:ext uri="{BB962C8B-B14F-4D97-AF65-F5344CB8AC3E}">
        <p14:creationId xmlns:p14="http://schemas.microsoft.com/office/powerpoint/2010/main" val="3894830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anim calcmode="lin" valueType="num">
                                      <p:cBhvr additive="base">
                                        <p:cTn id="1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8" end="8"/>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anim calcmode="lin" valueType="num">
                                      <p:cBhvr additive="base">
                                        <p:cTn id="1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9" end="9"/>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anim calcmode="lin" valueType="num">
                                      <p:cBhvr additive="base">
                                        <p:cTn id="1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E22CE8-ADF2-D66A-A6E8-B60B24232774}"/>
              </a:ext>
            </a:extLst>
          </p:cNvPr>
          <p:cNvSpPr>
            <a:spLocks noGrp="1"/>
          </p:cNvSpPr>
          <p:nvPr>
            <p:ph type="title"/>
          </p:nvPr>
        </p:nvSpPr>
        <p:spPr>
          <a:xfrm>
            <a:off x="640080" y="325369"/>
            <a:ext cx="4368602" cy="1956841"/>
          </a:xfrm>
        </p:spPr>
        <p:txBody>
          <a:bodyPr anchor="b">
            <a:normAutofit/>
          </a:bodyPr>
          <a:lstStyle/>
          <a:p>
            <a:r>
              <a:rPr lang="en-GB" sz="5400" b="1" i="1"/>
              <a:t>Coloni</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7BE616-3BD3-E9D1-4026-B145B564566B}"/>
              </a:ext>
            </a:extLst>
          </p:cNvPr>
          <p:cNvSpPr>
            <a:spLocks noGrp="1"/>
          </p:cNvSpPr>
          <p:nvPr>
            <p:ph idx="1"/>
          </p:nvPr>
        </p:nvSpPr>
        <p:spPr>
          <a:xfrm>
            <a:off x="159391" y="2909770"/>
            <a:ext cx="5016616" cy="3791524"/>
          </a:xfrm>
        </p:spPr>
        <p:txBody>
          <a:bodyPr>
            <a:normAutofit fontScale="92500"/>
          </a:bodyPr>
          <a:lstStyle/>
          <a:p>
            <a:r>
              <a:rPr lang="en-GB" sz="2400" dirty="0"/>
              <a:t>The edict stating that landlords who received the </a:t>
            </a:r>
            <a:r>
              <a:rPr lang="en-GB" sz="2400" i="1" dirty="0" err="1"/>
              <a:t>colonus</a:t>
            </a:r>
            <a:r>
              <a:rPr lang="en-GB" sz="2400" i="1" dirty="0"/>
              <a:t> </a:t>
            </a:r>
            <a:r>
              <a:rPr lang="en-GB" sz="2400" dirty="0"/>
              <a:t>was obliged to return him and cover the tax liability (capitation tax).</a:t>
            </a:r>
          </a:p>
          <a:p>
            <a:pPr lvl="1"/>
            <a:r>
              <a:rPr lang="en-GB" sz="2200" dirty="0"/>
              <a:t>Profiting from the labour of the </a:t>
            </a:r>
            <a:r>
              <a:rPr lang="en-GB" sz="2200" i="1" dirty="0" err="1"/>
              <a:t>colonus</a:t>
            </a:r>
            <a:r>
              <a:rPr lang="en-GB" sz="2200" dirty="0"/>
              <a:t> while the capitation tax liability remained with the “original” landlord (assuming they hide the </a:t>
            </a:r>
            <a:r>
              <a:rPr lang="en-GB" sz="2200" i="1" dirty="0" err="1"/>
              <a:t>colonus</a:t>
            </a:r>
            <a:r>
              <a:rPr lang="en-GB" sz="2200" dirty="0"/>
              <a:t>).</a:t>
            </a:r>
          </a:p>
          <a:p>
            <a:endParaRPr lang="en-GB" sz="100" dirty="0"/>
          </a:p>
          <a:p>
            <a:r>
              <a:rPr lang="en-GB" sz="2400" i="1" dirty="0"/>
              <a:t>Colonus</a:t>
            </a:r>
            <a:r>
              <a:rPr lang="en-GB" sz="2400" dirty="0"/>
              <a:t> or </a:t>
            </a:r>
            <a:r>
              <a:rPr lang="en-GB" sz="2400" i="1" dirty="0" err="1"/>
              <a:t>colonatus</a:t>
            </a:r>
            <a:r>
              <a:rPr lang="en-GB" sz="2400" dirty="0"/>
              <a:t> may have been quite a broad umbrella for a number of dependent legal statuses?</a:t>
            </a:r>
          </a:p>
          <a:p>
            <a:endParaRPr lang="en-GB" sz="1500" dirty="0"/>
          </a:p>
        </p:txBody>
      </p:sp>
      <p:pic>
        <p:nvPicPr>
          <p:cNvPr id="4" name="Picture 3" descr="A person riding a horse&#10;&#10;Description automatically generated with low confidence">
            <a:extLst>
              <a:ext uri="{FF2B5EF4-FFF2-40B4-BE49-F238E27FC236}">
                <a16:creationId xmlns:a16="http://schemas.microsoft.com/office/drawing/2014/main" id="{D73A1686-B104-051F-BEF6-AD9D35D2DAC5}"/>
              </a:ext>
            </a:extLst>
          </p:cNvPr>
          <p:cNvPicPr>
            <a:picLocks noChangeAspect="1"/>
          </p:cNvPicPr>
          <p:nvPr/>
        </p:nvPicPr>
        <p:blipFill rotWithShape="1">
          <a:blip r:embed="rId2"/>
          <a:srcRect l="8646" r="2465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Content Placeholder 2">
            <a:extLst>
              <a:ext uri="{FF2B5EF4-FFF2-40B4-BE49-F238E27FC236}">
                <a16:creationId xmlns:a16="http://schemas.microsoft.com/office/drawing/2014/main" id="{EF7A1FE7-D751-7159-8EB4-AFBFA67F0F50}"/>
              </a:ext>
            </a:extLst>
          </p:cNvPr>
          <p:cNvSpPr txBox="1">
            <a:spLocks/>
          </p:cNvSpPr>
          <p:nvPr/>
        </p:nvSpPr>
        <p:spPr>
          <a:xfrm>
            <a:off x="157865" y="156707"/>
            <a:ext cx="5789929" cy="2596358"/>
          </a:xfrm>
          <a:prstGeom prst="rect">
            <a:avLst/>
          </a:prstGeom>
          <a:solidFill>
            <a:srgbClr val="EFEF89"/>
          </a:solidFill>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a:t>
            </a:r>
            <a:r>
              <a:rPr lang="en-GB" i="1" dirty="0" err="1"/>
              <a:t>coloni</a:t>
            </a:r>
            <a:r>
              <a:rPr lang="en-GB" dirty="0"/>
              <a:t> who consider flight must be bound with chains and reduced to servile condition, so by virtue of their condemnation to slavery they shall be compelled to fulfil the duties of a free man.” – </a:t>
            </a:r>
            <a:r>
              <a:rPr lang="en-GB" b="1" i="1" dirty="0" err="1"/>
              <a:t>CTh</a:t>
            </a:r>
            <a:r>
              <a:rPr lang="en-GB" b="1" i="1" dirty="0"/>
              <a:t> </a:t>
            </a:r>
            <a:r>
              <a:rPr lang="en-GB" b="1" dirty="0"/>
              <a:t>5.17.1 </a:t>
            </a:r>
            <a:r>
              <a:rPr lang="en-GB" dirty="0"/>
              <a:t>[Edict of Constantine]</a:t>
            </a:r>
          </a:p>
        </p:txBody>
      </p:sp>
    </p:spTree>
    <p:extLst>
      <p:ext uri="{BB962C8B-B14F-4D97-AF65-F5344CB8AC3E}">
        <p14:creationId xmlns:p14="http://schemas.microsoft.com/office/powerpoint/2010/main" val="3915073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A9607B8D-5A6C-4ECB-9047-3836C51C1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84D6C4-24A3-44DC-9607-566CF5A2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70"/>
            <a:ext cx="6096000" cy="685643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F7300B-53A6-4A16-AA84-78597664F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229" y="685800"/>
            <a:ext cx="4743071"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18C574-1E2A-632D-818F-C024BD2DC1A4}"/>
              </a:ext>
            </a:extLst>
          </p:cNvPr>
          <p:cNvSpPr>
            <a:spLocks noGrp="1"/>
          </p:cNvSpPr>
          <p:nvPr>
            <p:ph type="title"/>
          </p:nvPr>
        </p:nvSpPr>
        <p:spPr>
          <a:xfrm>
            <a:off x="813732" y="1259958"/>
            <a:ext cx="4538444" cy="4226442"/>
          </a:xfrm>
        </p:spPr>
        <p:txBody>
          <a:bodyPr vert="horz" lIns="91440" tIns="45720" rIns="91440" bIns="45720" rtlCol="0" anchor="b">
            <a:normAutofit/>
          </a:bodyPr>
          <a:lstStyle/>
          <a:p>
            <a:pPr algn="ctr"/>
            <a:r>
              <a:rPr lang="en-US" sz="5400" b="1" dirty="0">
                <a:solidFill>
                  <a:schemeClr val="tx1">
                    <a:lumMod val="65000"/>
                    <a:lumOff val="35000"/>
                  </a:schemeClr>
                </a:solidFill>
              </a:rPr>
              <a:t>Identity and Marginalization in Late Antiquity </a:t>
            </a:r>
            <a:endParaRPr lang="en-US" sz="5400" dirty="0">
              <a:solidFill>
                <a:schemeClr val="tx1">
                  <a:lumMod val="65000"/>
                  <a:lumOff val="35000"/>
                </a:schemeClr>
              </a:solidFill>
            </a:endParaRPr>
          </a:p>
        </p:txBody>
      </p:sp>
      <p:pic>
        <p:nvPicPr>
          <p:cNvPr id="4" name="Picture 3">
            <a:extLst>
              <a:ext uri="{FF2B5EF4-FFF2-40B4-BE49-F238E27FC236}">
                <a16:creationId xmlns:a16="http://schemas.microsoft.com/office/drawing/2014/main" id="{114B0CA1-37B7-AA16-BC6E-40CF05DD51B5}"/>
              </a:ext>
            </a:extLst>
          </p:cNvPr>
          <p:cNvPicPr>
            <a:picLocks noChangeAspect="1"/>
          </p:cNvPicPr>
          <p:nvPr/>
        </p:nvPicPr>
        <p:blipFill rotWithShape="1">
          <a:blip r:embed="rId2"/>
          <a:srcRect t="1304" r="3" b="3"/>
          <a:stretch/>
        </p:blipFill>
        <p:spPr>
          <a:xfrm>
            <a:off x="6096000" y="1571"/>
            <a:ext cx="6096000" cy="6856429"/>
          </a:xfrm>
          <a:prstGeom prst="rect">
            <a:avLst/>
          </a:prstGeom>
        </p:spPr>
      </p:pic>
    </p:spTree>
    <p:extLst>
      <p:ext uri="{BB962C8B-B14F-4D97-AF65-F5344CB8AC3E}">
        <p14:creationId xmlns:p14="http://schemas.microsoft.com/office/powerpoint/2010/main" val="3182540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oup of statues&#10;&#10;Description automatically generated with low confidence">
            <a:extLst>
              <a:ext uri="{FF2B5EF4-FFF2-40B4-BE49-F238E27FC236}">
                <a16:creationId xmlns:a16="http://schemas.microsoft.com/office/drawing/2014/main" id="{F5862C9A-D866-297F-A31E-EBBF6BB0B919}"/>
              </a:ext>
            </a:extLst>
          </p:cNvPr>
          <p:cNvPicPr>
            <a:picLocks noChangeAspect="1"/>
          </p:cNvPicPr>
          <p:nvPr/>
        </p:nvPicPr>
        <p:blipFill rotWithShape="1">
          <a:blip r:embed="rId2">
            <a:alphaModFix amt="55000"/>
          </a:blip>
          <a:srcRect t="3736" b="11994"/>
          <a:stretch/>
        </p:blipFill>
        <p:spPr>
          <a:xfrm>
            <a:off x="20" y="-9107"/>
            <a:ext cx="12191980" cy="6858000"/>
          </a:xfrm>
          <a:prstGeom prst="rect">
            <a:avLst/>
          </a:prstGeom>
        </p:spPr>
      </p:pic>
      <p:sp>
        <p:nvSpPr>
          <p:cNvPr id="2" name="Title 1">
            <a:extLst>
              <a:ext uri="{FF2B5EF4-FFF2-40B4-BE49-F238E27FC236}">
                <a16:creationId xmlns:a16="http://schemas.microsoft.com/office/drawing/2014/main" id="{4B041E49-E1BB-6808-08DB-13A2C729D07B}"/>
              </a:ext>
            </a:extLst>
          </p:cNvPr>
          <p:cNvSpPr>
            <a:spLocks noGrp="1"/>
          </p:cNvSpPr>
          <p:nvPr>
            <p:ph type="title"/>
          </p:nvPr>
        </p:nvSpPr>
        <p:spPr>
          <a:xfrm>
            <a:off x="686834" y="591344"/>
            <a:ext cx="3200400" cy="5585619"/>
          </a:xfrm>
        </p:spPr>
        <p:txBody>
          <a:bodyPr>
            <a:normAutofit/>
          </a:bodyPr>
          <a:lstStyle/>
          <a:p>
            <a:r>
              <a:rPr lang="en-GB" b="1">
                <a:solidFill>
                  <a:srgbClr val="FFFFFF"/>
                </a:solidFill>
              </a:rPr>
              <a:t>Slavery in Late Antiquity</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95CD5A4-F0B4-947B-F02D-5FE9D9069D11}"/>
              </a:ext>
            </a:extLst>
          </p:cNvPr>
          <p:cNvSpPr>
            <a:spLocks noGrp="1"/>
          </p:cNvSpPr>
          <p:nvPr>
            <p:ph idx="1"/>
          </p:nvPr>
        </p:nvSpPr>
        <p:spPr>
          <a:xfrm>
            <a:off x="3363986" y="319087"/>
            <a:ext cx="7989814" cy="6291437"/>
          </a:xfrm>
        </p:spPr>
        <p:txBody>
          <a:bodyPr anchor="ctr">
            <a:normAutofit lnSpcReduction="10000"/>
          </a:bodyPr>
          <a:lstStyle/>
          <a:p>
            <a:r>
              <a:rPr lang="en-GB" dirty="0">
                <a:solidFill>
                  <a:srgbClr val="FFFFFF"/>
                </a:solidFill>
              </a:rPr>
              <a:t>Little in the way of “apologetic” rhetoric regarding slavery in “classical”, Christian or Jewish discourse. Essentially accepted as a fact of life. </a:t>
            </a:r>
          </a:p>
          <a:p>
            <a:pPr lvl="1"/>
            <a:r>
              <a:rPr lang="en-GB" sz="2800" dirty="0">
                <a:solidFill>
                  <a:srgbClr val="FFFFFF"/>
                </a:solidFill>
              </a:rPr>
              <a:t>Some moralising with regards to the treatment of slaves, but no real questioning of the institution itself. </a:t>
            </a:r>
          </a:p>
          <a:p>
            <a:endParaRPr lang="en-GB" sz="600" dirty="0">
              <a:solidFill>
                <a:srgbClr val="FFFFFF"/>
              </a:solidFill>
            </a:endParaRPr>
          </a:p>
          <a:p>
            <a:r>
              <a:rPr lang="en-GB" dirty="0">
                <a:solidFill>
                  <a:srgbClr val="FFFFFF"/>
                </a:solidFill>
              </a:rPr>
              <a:t>Both “home breeding” and “purchased” slaves. </a:t>
            </a:r>
          </a:p>
          <a:p>
            <a:pPr lvl="1"/>
            <a:r>
              <a:rPr lang="en-GB" sz="2800" dirty="0" err="1">
                <a:solidFill>
                  <a:srgbClr val="FFFFFF"/>
                </a:solidFill>
              </a:rPr>
              <a:t>Synesius</a:t>
            </a:r>
            <a:r>
              <a:rPr lang="en-GB" sz="2800" dirty="0">
                <a:solidFill>
                  <a:srgbClr val="FFFFFF"/>
                </a:solidFill>
              </a:rPr>
              <a:t> of Cyrene complains of even moderately well-to-do households in Constantinople being replete with “Scythian” slaves (</a:t>
            </a:r>
            <a:r>
              <a:rPr lang="en-GB" sz="2800" i="1" dirty="0">
                <a:solidFill>
                  <a:srgbClr val="FFFFFF"/>
                </a:solidFill>
              </a:rPr>
              <a:t>De Regno </a:t>
            </a:r>
            <a:r>
              <a:rPr lang="en-GB" sz="2800" dirty="0">
                <a:solidFill>
                  <a:srgbClr val="FFFFFF"/>
                </a:solidFill>
              </a:rPr>
              <a:t>20.2). </a:t>
            </a:r>
          </a:p>
          <a:p>
            <a:pPr lvl="1"/>
            <a:r>
              <a:rPr lang="en-GB" sz="2800" dirty="0">
                <a:solidFill>
                  <a:srgbClr val="FFFFFF"/>
                </a:solidFill>
              </a:rPr>
              <a:t>Augustine (</a:t>
            </a:r>
            <a:r>
              <a:rPr lang="en-GB" sz="2800" i="1" dirty="0">
                <a:solidFill>
                  <a:srgbClr val="FFFFFF"/>
                </a:solidFill>
              </a:rPr>
              <a:t>Letters</a:t>
            </a:r>
            <a:r>
              <a:rPr lang="en-GB" sz="2800" dirty="0">
                <a:solidFill>
                  <a:srgbClr val="FFFFFF"/>
                </a:solidFill>
              </a:rPr>
              <a:t> 10 – To Alypius, bishop of </a:t>
            </a:r>
            <a:r>
              <a:rPr lang="en-GB" sz="2800" dirty="0" err="1">
                <a:solidFill>
                  <a:srgbClr val="FFFFFF"/>
                </a:solidFill>
              </a:rPr>
              <a:t>Thagaste</a:t>
            </a:r>
            <a:r>
              <a:rPr lang="en-GB" sz="2800" dirty="0">
                <a:solidFill>
                  <a:srgbClr val="FFFFFF"/>
                </a:solidFill>
              </a:rPr>
              <a:t>) reports on a band of slave-traders in North Africa who had rounded up free Roman citizens to sell them overseas as slaves.</a:t>
            </a:r>
          </a:p>
          <a:p>
            <a:endParaRPr lang="en-GB" sz="1500" dirty="0">
              <a:solidFill>
                <a:srgbClr val="FFFFFF"/>
              </a:solidFill>
            </a:endParaRPr>
          </a:p>
        </p:txBody>
      </p:sp>
      <p:sp>
        <p:nvSpPr>
          <p:cNvPr id="5" name="Content Placeholder 2">
            <a:extLst>
              <a:ext uri="{FF2B5EF4-FFF2-40B4-BE49-F238E27FC236}">
                <a16:creationId xmlns:a16="http://schemas.microsoft.com/office/drawing/2014/main" id="{89BAAADD-E992-5A19-A3D1-7D4BC5498A65}"/>
              </a:ext>
            </a:extLst>
          </p:cNvPr>
          <p:cNvSpPr txBox="1">
            <a:spLocks/>
          </p:cNvSpPr>
          <p:nvPr/>
        </p:nvSpPr>
        <p:spPr>
          <a:xfrm>
            <a:off x="558165" y="187988"/>
            <a:ext cx="11075670" cy="6422536"/>
          </a:xfrm>
          <a:prstGeom prst="rect">
            <a:avLst/>
          </a:prstGeom>
          <a:solidFill>
            <a:schemeClr val="accent6">
              <a:lumMod val="60000"/>
              <a:lumOff val="4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dirty="0"/>
              <a:t>“For her passion allows [the matron] her not to spare even her own mouth, but she looks to one single object, how she may wreak her vengeance on the other, even though she disgrace herself. And then after all these things forsooth, she will sit in state like any tyrant, and call her children, and summon her foolish husband, and treat him as a hangman. Ought these things to take place in the houses of Christians? </a:t>
            </a:r>
            <a:r>
              <a:rPr lang="en-GB" sz="3200" b="1" dirty="0"/>
              <a:t>Aye say ye, but slaves are a troublesome, audacious, impudent, incorrigible race. True, I know it myself, but there are other ways to keep them in order</a:t>
            </a:r>
            <a:r>
              <a:rPr lang="en-GB" sz="3200" dirty="0"/>
              <a:t>; by terrors, by threats, by words; which may both touch her [the female household slave] more powerfully, and save you from disgrace. Thou who art a free woman hast uttered foul words, and do you not disgrace yourself more than her?” – </a:t>
            </a:r>
            <a:r>
              <a:rPr lang="en-GB" sz="3200" b="1" dirty="0"/>
              <a:t>John Chrysostom </a:t>
            </a:r>
            <a:r>
              <a:rPr lang="en-GB" sz="3200" b="1" i="1" dirty="0"/>
              <a:t>Homily on Ephesians </a:t>
            </a:r>
            <a:r>
              <a:rPr lang="en-GB" sz="3200" b="1" dirty="0"/>
              <a:t>15</a:t>
            </a:r>
            <a:r>
              <a:rPr lang="en-GB" sz="3200" dirty="0"/>
              <a:t>.</a:t>
            </a:r>
          </a:p>
        </p:txBody>
      </p:sp>
    </p:spTree>
    <p:extLst>
      <p:ext uri="{BB962C8B-B14F-4D97-AF65-F5344CB8AC3E}">
        <p14:creationId xmlns:p14="http://schemas.microsoft.com/office/powerpoint/2010/main" val="4224806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0C9A7-4F40-4C6C-C799-236741112C66}"/>
              </a:ext>
            </a:extLst>
          </p:cNvPr>
          <p:cNvSpPr>
            <a:spLocks noGrp="1"/>
          </p:cNvSpPr>
          <p:nvPr>
            <p:ph type="title"/>
          </p:nvPr>
        </p:nvSpPr>
        <p:spPr>
          <a:xfrm>
            <a:off x="4941115" y="176169"/>
            <a:ext cx="7021585" cy="1468073"/>
          </a:xfrm>
        </p:spPr>
        <p:txBody>
          <a:bodyPr>
            <a:normAutofit/>
          </a:bodyPr>
          <a:lstStyle/>
          <a:p>
            <a:r>
              <a:rPr lang="en-GB" dirty="0"/>
              <a:t>Suffering, resistance and runaways</a:t>
            </a:r>
          </a:p>
        </p:txBody>
      </p:sp>
      <p:pic>
        <p:nvPicPr>
          <p:cNvPr id="4" name="Picture 3">
            <a:extLst>
              <a:ext uri="{FF2B5EF4-FFF2-40B4-BE49-F238E27FC236}">
                <a16:creationId xmlns:a16="http://schemas.microsoft.com/office/drawing/2014/main" id="{7B59300F-27D8-230F-78D2-558D0777CFFE}"/>
              </a:ext>
            </a:extLst>
          </p:cNvPr>
          <p:cNvPicPr>
            <a:picLocks noChangeAspect="1"/>
          </p:cNvPicPr>
          <p:nvPr/>
        </p:nvPicPr>
        <p:blipFill rotWithShape="1">
          <a:blip r:embed="rId2"/>
          <a:srcRect r="-2" b="2443"/>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34185422-5447-B823-DCAF-D27222639865}"/>
              </a:ext>
            </a:extLst>
          </p:cNvPr>
          <p:cNvSpPr>
            <a:spLocks noGrp="1"/>
          </p:cNvSpPr>
          <p:nvPr>
            <p:ph idx="1"/>
          </p:nvPr>
        </p:nvSpPr>
        <p:spPr>
          <a:xfrm>
            <a:off x="4941115" y="1770077"/>
            <a:ext cx="7021585" cy="4911754"/>
          </a:xfrm>
        </p:spPr>
        <p:txBody>
          <a:bodyPr>
            <a:normAutofit/>
          </a:bodyPr>
          <a:lstStyle/>
          <a:p>
            <a:r>
              <a:rPr lang="en-GB" sz="3200" dirty="0"/>
              <a:t>No large scale rebellions, but fugitive slaves quite common. </a:t>
            </a:r>
          </a:p>
          <a:p>
            <a:endParaRPr lang="en-GB" sz="400" dirty="0"/>
          </a:p>
          <a:p>
            <a:r>
              <a:rPr lang="en-GB" sz="3200" dirty="0"/>
              <a:t>Methods of restraining slaves – shackles and stocks. </a:t>
            </a:r>
          </a:p>
          <a:p>
            <a:endParaRPr lang="en-GB" sz="400" dirty="0"/>
          </a:p>
          <a:p>
            <a:r>
              <a:rPr lang="en-GB" sz="3200" dirty="0"/>
              <a:t>Tattoos (</a:t>
            </a:r>
            <a:r>
              <a:rPr lang="en-GB" sz="3200" i="1" dirty="0"/>
              <a:t>stigma</a:t>
            </a:r>
            <a:r>
              <a:rPr lang="en-GB" sz="3200" dirty="0"/>
              <a:t>). </a:t>
            </a:r>
          </a:p>
          <a:p>
            <a:endParaRPr lang="en-GB" sz="400" dirty="0"/>
          </a:p>
          <a:p>
            <a:r>
              <a:rPr lang="en-GB" sz="3200" dirty="0"/>
              <a:t>Constantine degreed that tattoos were only permeable on calves and hands (AD 315-316).</a:t>
            </a:r>
          </a:p>
          <a:p>
            <a:endParaRPr lang="en-GB" sz="2000" dirty="0"/>
          </a:p>
        </p:txBody>
      </p:sp>
      <p:sp>
        <p:nvSpPr>
          <p:cNvPr id="5" name="TextBox 4">
            <a:extLst>
              <a:ext uri="{FF2B5EF4-FFF2-40B4-BE49-F238E27FC236}">
                <a16:creationId xmlns:a16="http://schemas.microsoft.com/office/drawing/2014/main" id="{D5161E6E-0BEE-2D2B-6C32-3C43DD63C1D7}"/>
              </a:ext>
            </a:extLst>
          </p:cNvPr>
          <p:cNvSpPr txBox="1"/>
          <p:nvPr/>
        </p:nvSpPr>
        <p:spPr>
          <a:xfrm>
            <a:off x="0" y="0"/>
            <a:ext cx="2767265" cy="1754326"/>
          </a:xfrm>
          <a:prstGeom prst="rect">
            <a:avLst/>
          </a:prstGeom>
          <a:solidFill>
            <a:schemeClr val="accent4">
              <a:lumMod val="60000"/>
              <a:lumOff val="40000"/>
            </a:schemeClr>
          </a:solidFill>
        </p:spPr>
        <p:txBody>
          <a:bodyPr wrap="square" rtlCol="0">
            <a:spAutoFit/>
          </a:bodyPr>
          <a:lstStyle/>
          <a:p>
            <a:r>
              <a:rPr lang="en-GB" dirty="0">
                <a:solidFill>
                  <a:schemeClr val="bg1"/>
                </a:solidFill>
              </a:rPr>
              <a:t>A 4</a:t>
            </a:r>
            <a:r>
              <a:rPr lang="en-GB" baseline="30000" dirty="0">
                <a:solidFill>
                  <a:schemeClr val="bg1"/>
                </a:solidFill>
              </a:rPr>
              <a:t>th</a:t>
            </a:r>
            <a:r>
              <a:rPr lang="en-GB" dirty="0">
                <a:solidFill>
                  <a:schemeClr val="bg1"/>
                </a:solidFill>
              </a:rPr>
              <a:t> century AD iron slave collar, connected to Rome (</a:t>
            </a:r>
            <a:r>
              <a:rPr lang="en-GB" dirty="0" err="1">
                <a:solidFill>
                  <a:schemeClr val="bg1"/>
                </a:solidFill>
              </a:rPr>
              <a:t>Zoninus</a:t>
            </a:r>
            <a:r>
              <a:rPr lang="en-GB" dirty="0">
                <a:solidFill>
                  <a:schemeClr val="bg1"/>
                </a:solidFill>
              </a:rPr>
              <a:t> collar).</a:t>
            </a:r>
          </a:p>
          <a:p>
            <a:r>
              <a:rPr lang="en-GB" dirty="0">
                <a:solidFill>
                  <a:schemeClr val="bg1"/>
                </a:solidFill>
              </a:rPr>
              <a:t>“I have fled, take me to my master </a:t>
            </a:r>
            <a:r>
              <a:rPr lang="en-GB" dirty="0" err="1">
                <a:solidFill>
                  <a:schemeClr val="bg1"/>
                </a:solidFill>
              </a:rPr>
              <a:t>Zoninus</a:t>
            </a:r>
            <a:r>
              <a:rPr lang="en-GB" dirty="0">
                <a:solidFill>
                  <a:schemeClr val="bg1"/>
                </a:solidFill>
              </a:rPr>
              <a:t> and you will receive a solidus.” </a:t>
            </a:r>
          </a:p>
        </p:txBody>
      </p:sp>
    </p:spTree>
    <p:extLst>
      <p:ext uri="{BB962C8B-B14F-4D97-AF65-F5344CB8AC3E}">
        <p14:creationId xmlns:p14="http://schemas.microsoft.com/office/powerpoint/2010/main" val="55337453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14B3F1-8CC5-4623-94B0-4445E3775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7E6EE613-4058-722A-7383-FADF934D1437}"/>
              </a:ext>
            </a:extLst>
          </p:cNvPr>
          <p:cNvSpPr>
            <a:spLocks noGrp="1"/>
          </p:cNvSpPr>
          <p:nvPr>
            <p:ph type="title"/>
          </p:nvPr>
        </p:nvSpPr>
        <p:spPr>
          <a:xfrm>
            <a:off x="223287" y="365124"/>
            <a:ext cx="3094071" cy="730029"/>
          </a:xfrm>
        </p:spPr>
        <p:txBody>
          <a:bodyPr anchor="b">
            <a:normAutofit/>
          </a:bodyPr>
          <a:lstStyle/>
          <a:p>
            <a:r>
              <a:rPr lang="en-GB" sz="4000" b="1" dirty="0"/>
              <a:t>Disability</a:t>
            </a:r>
          </a:p>
        </p:txBody>
      </p:sp>
      <p:sp>
        <p:nvSpPr>
          <p:cNvPr id="3" name="Content Placeholder 2">
            <a:extLst>
              <a:ext uri="{FF2B5EF4-FFF2-40B4-BE49-F238E27FC236}">
                <a16:creationId xmlns:a16="http://schemas.microsoft.com/office/drawing/2014/main" id="{9229E9F5-A892-68FF-3625-21B9F2E3EC0E}"/>
              </a:ext>
            </a:extLst>
          </p:cNvPr>
          <p:cNvSpPr>
            <a:spLocks noGrp="1"/>
          </p:cNvSpPr>
          <p:nvPr>
            <p:ph idx="1"/>
          </p:nvPr>
        </p:nvSpPr>
        <p:spPr>
          <a:xfrm>
            <a:off x="223287" y="1265275"/>
            <a:ext cx="6096476" cy="5592724"/>
          </a:xfrm>
        </p:spPr>
        <p:txBody>
          <a:bodyPr>
            <a:normAutofit/>
          </a:bodyPr>
          <a:lstStyle/>
          <a:p>
            <a:r>
              <a:rPr lang="en-GB" sz="2400" dirty="0"/>
              <a:t>Disabled often treated as oddities or outcasts.</a:t>
            </a:r>
          </a:p>
          <a:p>
            <a:pPr lvl="1"/>
            <a:r>
              <a:rPr lang="en-GB" sz="2200" dirty="0"/>
              <a:t>Limited sympathy or accommodation. </a:t>
            </a:r>
          </a:p>
          <a:p>
            <a:pPr lvl="1"/>
            <a:endParaRPr lang="en-GB" sz="600" dirty="0"/>
          </a:p>
          <a:p>
            <a:r>
              <a:rPr lang="en-GB" sz="2400" dirty="0"/>
              <a:t>Some elites collected disabled slaves as “exotica”.</a:t>
            </a:r>
          </a:p>
          <a:p>
            <a:pPr lvl="1"/>
            <a:r>
              <a:rPr lang="en-GB" sz="2200" dirty="0"/>
              <a:t>Notably dwarfs.</a:t>
            </a:r>
          </a:p>
          <a:p>
            <a:pPr lvl="1"/>
            <a:endParaRPr lang="en-GB" sz="600" dirty="0"/>
          </a:p>
          <a:p>
            <a:r>
              <a:rPr lang="en-GB" sz="2400" dirty="0"/>
              <a:t>Eye-sight problems, no corrective lenses for people with myopia. </a:t>
            </a:r>
          </a:p>
          <a:p>
            <a:endParaRPr lang="en-GB" sz="600" dirty="0"/>
          </a:p>
          <a:p>
            <a:r>
              <a:rPr lang="en-GB" sz="2400" dirty="0"/>
              <a:t>Family care and financial strains.</a:t>
            </a:r>
          </a:p>
          <a:p>
            <a:endParaRPr lang="en-GB" sz="600" dirty="0"/>
          </a:p>
          <a:p>
            <a:r>
              <a:rPr lang="en-GB" sz="2400" dirty="0"/>
              <a:t>Many children born with faulty heart valve or a cleft plate would have potentially died within days of birth.</a:t>
            </a:r>
          </a:p>
          <a:p>
            <a:pPr lvl="1"/>
            <a:r>
              <a:rPr lang="en-GB" sz="2200" dirty="0"/>
              <a:t>Issues easily addressed with surgery today.</a:t>
            </a:r>
          </a:p>
          <a:p>
            <a:endParaRPr lang="en-GB" sz="1300" dirty="0"/>
          </a:p>
        </p:txBody>
      </p:sp>
      <p:cxnSp>
        <p:nvCxnSpPr>
          <p:cNvPr id="12" name="Straight Connector 11">
            <a:extLst>
              <a:ext uri="{FF2B5EF4-FFF2-40B4-BE49-F238E27FC236}">
                <a16:creationId xmlns:a16="http://schemas.microsoft.com/office/drawing/2014/main" id="{B8EC0F70-6AFD-45BE-8F70-52888FC304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9763"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0B00F151-6E1F-E5D7-B242-394FC5C81D05}"/>
              </a:ext>
            </a:extLst>
          </p:cNvPr>
          <p:cNvPicPr>
            <a:picLocks noChangeAspect="1"/>
          </p:cNvPicPr>
          <p:nvPr/>
        </p:nvPicPr>
        <p:blipFill rotWithShape="1">
          <a:blip r:embed="rId2"/>
          <a:srcRect t="5833" r="-2" b="11359"/>
          <a:stretch/>
        </p:blipFill>
        <p:spPr>
          <a:xfrm>
            <a:off x="6818278" y="343454"/>
            <a:ext cx="4853685" cy="2934000"/>
          </a:xfrm>
          <a:prstGeom prst="rect">
            <a:avLst/>
          </a:prstGeom>
        </p:spPr>
      </p:pic>
      <p:pic>
        <p:nvPicPr>
          <p:cNvPr id="4" name="Content Placeholder 5">
            <a:extLst>
              <a:ext uri="{FF2B5EF4-FFF2-40B4-BE49-F238E27FC236}">
                <a16:creationId xmlns:a16="http://schemas.microsoft.com/office/drawing/2014/main" id="{0C63170F-649A-0786-6477-2AB890BC6EB3}"/>
              </a:ext>
            </a:extLst>
          </p:cNvPr>
          <p:cNvPicPr>
            <a:picLocks noChangeAspect="1"/>
          </p:cNvPicPr>
          <p:nvPr/>
        </p:nvPicPr>
        <p:blipFill rotWithShape="1">
          <a:blip r:embed="rId3"/>
          <a:srcRect t="11462" r="-2" b="17978"/>
          <a:stretch/>
        </p:blipFill>
        <p:spPr>
          <a:xfrm>
            <a:off x="6818278" y="3597883"/>
            <a:ext cx="4853685" cy="2936699"/>
          </a:xfrm>
          <a:prstGeom prst="rect">
            <a:avLst/>
          </a:prstGeom>
        </p:spPr>
      </p:pic>
      <p:sp>
        <p:nvSpPr>
          <p:cNvPr id="6" name="TextBox 5">
            <a:extLst>
              <a:ext uri="{FF2B5EF4-FFF2-40B4-BE49-F238E27FC236}">
                <a16:creationId xmlns:a16="http://schemas.microsoft.com/office/drawing/2014/main" id="{1F9AEEF3-036F-E8EE-89F2-EC6EA5345526}"/>
              </a:ext>
            </a:extLst>
          </p:cNvPr>
          <p:cNvSpPr txBox="1"/>
          <p:nvPr/>
        </p:nvSpPr>
        <p:spPr>
          <a:xfrm>
            <a:off x="6818276" y="3043633"/>
            <a:ext cx="4853685" cy="461665"/>
          </a:xfrm>
          <a:prstGeom prst="rect">
            <a:avLst/>
          </a:prstGeom>
          <a:solidFill>
            <a:srgbClr val="5B9BD5">
              <a:lumMod val="20000"/>
              <a:lumOff val="80000"/>
            </a:srgb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prstClr val="black"/>
                </a:solidFill>
                <a:effectLst/>
                <a:uLnTx/>
                <a:uFillTx/>
              </a:rPr>
              <a:t>A 4</a:t>
            </a:r>
            <a:r>
              <a:rPr kumimoji="0" lang="en-GB" sz="1200" b="0" i="0" u="none" strike="noStrike" kern="0" cap="none" spc="0" normalizeH="0" baseline="30000" noProof="0" dirty="0">
                <a:ln>
                  <a:noFill/>
                </a:ln>
                <a:solidFill>
                  <a:prstClr val="black"/>
                </a:solidFill>
                <a:effectLst/>
                <a:uLnTx/>
                <a:uFillTx/>
              </a:rPr>
              <a:t>th</a:t>
            </a:r>
            <a:r>
              <a:rPr kumimoji="0" lang="en-GB" sz="1200" b="0" i="0" u="none" strike="noStrike" kern="0" cap="none" spc="0" normalizeH="0" baseline="0" noProof="0" dirty="0">
                <a:ln>
                  <a:noFill/>
                </a:ln>
                <a:solidFill>
                  <a:prstClr val="black"/>
                </a:solidFill>
                <a:effectLst/>
                <a:uLnTx/>
                <a:uFillTx/>
              </a:rPr>
              <a:t> century AD mosaic representing Venus, accompanied by 6 dwarfs. From Roman Carthage.  </a:t>
            </a:r>
          </a:p>
        </p:txBody>
      </p:sp>
      <p:sp>
        <p:nvSpPr>
          <p:cNvPr id="7" name="TextBox 6">
            <a:extLst>
              <a:ext uri="{FF2B5EF4-FFF2-40B4-BE49-F238E27FC236}">
                <a16:creationId xmlns:a16="http://schemas.microsoft.com/office/drawing/2014/main" id="{5BE0AD65-2445-F97F-8473-19CEBCF38903}"/>
              </a:ext>
            </a:extLst>
          </p:cNvPr>
          <p:cNvSpPr txBox="1"/>
          <p:nvPr/>
        </p:nvSpPr>
        <p:spPr>
          <a:xfrm>
            <a:off x="7530993" y="6494984"/>
            <a:ext cx="3628814" cy="276999"/>
          </a:xfrm>
          <a:prstGeom prst="rect">
            <a:avLst/>
          </a:prstGeom>
          <a:solidFill>
            <a:srgbClr val="44546A">
              <a:lumMod val="20000"/>
              <a:lumOff val="80000"/>
            </a:srgbClr>
          </a:solid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prstClr val="black"/>
                </a:solidFill>
                <a:effectLst/>
                <a:uLnTx/>
                <a:uFillTx/>
              </a:rPr>
              <a:t>Fragment of a Roman mosaic, Egypt, ca. 2</a:t>
            </a:r>
            <a:r>
              <a:rPr kumimoji="0" lang="en-GB" sz="1200" b="0" i="0" u="none" strike="noStrike" kern="0" cap="none" spc="0" normalizeH="0" baseline="30000" noProof="0" dirty="0">
                <a:ln>
                  <a:noFill/>
                </a:ln>
                <a:solidFill>
                  <a:prstClr val="black"/>
                </a:solidFill>
                <a:effectLst/>
                <a:uLnTx/>
                <a:uFillTx/>
              </a:rPr>
              <a:t>nd</a:t>
            </a:r>
            <a:r>
              <a:rPr kumimoji="0" lang="en-GB" sz="1200" b="0" i="0" u="none" strike="noStrike" kern="0" cap="none" spc="0" normalizeH="0" baseline="0" noProof="0" dirty="0">
                <a:ln>
                  <a:noFill/>
                </a:ln>
                <a:solidFill>
                  <a:prstClr val="black"/>
                </a:solidFill>
                <a:effectLst/>
                <a:uLnTx/>
                <a:uFillTx/>
              </a:rPr>
              <a:t> century AD</a:t>
            </a:r>
          </a:p>
        </p:txBody>
      </p:sp>
      <p:sp>
        <p:nvSpPr>
          <p:cNvPr id="8" name="Content Placeholder 4">
            <a:extLst>
              <a:ext uri="{FF2B5EF4-FFF2-40B4-BE49-F238E27FC236}">
                <a16:creationId xmlns:a16="http://schemas.microsoft.com/office/drawing/2014/main" id="{DF4E5801-D1EA-B744-6316-86230DBBBF04}"/>
              </a:ext>
            </a:extLst>
          </p:cNvPr>
          <p:cNvSpPr txBox="1">
            <a:spLocks/>
          </p:cNvSpPr>
          <p:nvPr/>
        </p:nvSpPr>
        <p:spPr>
          <a:xfrm>
            <a:off x="223286" y="151548"/>
            <a:ext cx="11750987" cy="6620436"/>
          </a:xfrm>
          <a:prstGeom prst="rect">
            <a:avLst/>
          </a:prstGeom>
          <a:solidFill>
            <a:schemeClr val="accent3">
              <a:lumMod val="40000"/>
              <a:lumOff val="60000"/>
            </a:schemeClr>
          </a:solidFill>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300" b="1" dirty="0">
                <a:solidFill>
                  <a:schemeClr val="bg1"/>
                </a:solidFill>
              </a:rPr>
              <a:t>Augustine’s discussion of “monstrous races”</a:t>
            </a:r>
          </a:p>
          <a:p>
            <a:pPr marL="0" indent="0">
              <a:buFont typeface="Arial" panose="020B0604020202020204" pitchFamily="34" charset="0"/>
              <a:buNone/>
            </a:pPr>
            <a:r>
              <a:rPr lang="en-GB" sz="3500" dirty="0">
                <a:solidFill>
                  <a:schemeClr val="bg1"/>
                </a:solidFill>
              </a:rPr>
              <a:t>“We know that men are born with more than four fingers on their hands or toes on their feet: this is a smaller matter… At Hippo-</a:t>
            </a:r>
            <a:r>
              <a:rPr lang="en-GB" sz="3500" dirty="0" err="1">
                <a:solidFill>
                  <a:schemeClr val="bg1"/>
                </a:solidFill>
              </a:rPr>
              <a:t>Diarrhytus</a:t>
            </a:r>
            <a:r>
              <a:rPr lang="en-GB" sz="3500" dirty="0">
                <a:solidFill>
                  <a:schemeClr val="bg1"/>
                </a:solidFill>
              </a:rPr>
              <a:t> there is a man whose hands are crescent-shaped, and have only two fingers each, and his feet similarly formed. If there were a race like him, it would be added to the history of the curious and wonderful… [is this man] descended from that one man who was first created? As for the </a:t>
            </a:r>
            <a:r>
              <a:rPr lang="en-GB" sz="3500" dirty="0" err="1">
                <a:solidFill>
                  <a:schemeClr val="bg1"/>
                </a:solidFill>
              </a:rPr>
              <a:t>Androgyni</a:t>
            </a:r>
            <a:r>
              <a:rPr lang="en-GB" sz="3500" dirty="0">
                <a:solidFill>
                  <a:schemeClr val="bg1"/>
                </a:solidFill>
              </a:rPr>
              <a:t>, or Hermaphrodites… [although] rare, yet from time to time there appears persons of sex so doubtful, that it remains uncertain from which sex they take their name; though it is customary to give them a masculine name, as the more worthy… Some years ago… a man was born in the East, double in his upper, but single in his lower half — having two heads, two chests, four hands, but one body and two feet like an ordinary man; and he lived so long that many had an opportunity of seeing him. But who could enumerate all the human births that have differed widely from their ascertained parents?” – </a:t>
            </a:r>
            <a:r>
              <a:rPr lang="en-GB" sz="3500" b="1" i="1" dirty="0">
                <a:solidFill>
                  <a:schemeClr val="bg1"/>
                </a:solidFill>
              </a:rPr>
              <a:t>City of God</a:t>
            </a:r>
            <a:r>
              <a:rPr lang="en-GB" sz="3500" b="1" dirty="0">
                <a:solidFill>
                  <a:schemeClr val="bg1"/>
                </a:solidFill>
              </a:rPr>
              <a:t> 16.8</a:t>
            </a:r>
            <a:r>
              <a:rPr lang="en-GB" sz="3500" dirty="0">
                <a:solidFill>
                  <a:schemeClr val="bg1"/>
                </a:solidFill>
              </a:rPr>
              <a:t>.</a:t>
            </a:r>
          </a:p>
          <a:p>
            <a:r>
              <a:rPr lang="en-GB" sz="3500" dirty="0">
                <a:solidFill>
                  <a:schemeClr val="bg1"/>
                </a:solidFill>
              </a:rPr>
              <a:t>Does Augustine’s text imply that some disabled people where treated as public “curiosities”? </a:t>
            </a:r>
          </a:p>
          <a:p>
            <a:pPr marL="0" indent="0">
              <a:buFont typeface="Arial" panose="020B0604020202020204" pitchFamily="34" charset="0"/>
              <a:buNone/>
            </a:pPr>
            <a:r>
              <a:rPr lang="en-GB" dirty="0"/>
              <a:t> </a:t>
            </a:r>
          </a:p>
        </p:txBody>
      </p:sp>
    </p:spTree>
    <p:extLst>
      <p:ext uri="{BB962C8B-B14F-4D97-AF65-F5344CB8AC3E}">
        <p14:creationId xmlns:p14="http://schemas.microsoft.com/office/powerpoint/2010/main" val="357320401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7" dur="500"/>
                                        <p:tgtEl>
                                          <p:spTgt spid="3">
                                            <p:txEl>
                                              <p:pRg st="6" end="6"/>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8" end="8"/>
                                            </p:txEl>
                                          </p:spTgt>
                                        </p:tgtEl>
                                        <p:attrNameLst>
                                          <p:attrName>style.visibility</p:attrName>
                                        </p:attrNameLst>
                                      </p:cBhvr>
                                      <p:to>
                                        <p:strVal val="visible"/>
                                      </p:to>
                                    </p:set>
                                    <p:animEffect transition="in" filter="randombar(horizontal)">
                                      <p:cBhvr>
                                        <p:cTn id="10" dur="500"/>
                                        <p:tgtEl>
                                          <p:spTgt spid="3">
                                            <p:txEl>
                                              <p:pRg st="8" end="8"/>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13" dur="500"/>
                                        <p:tgtEl>
                                          <p:spTgt spid="3">
                                            <p:txEl>
                                              <p:pRg st="10" end="10"/>
                                            </p:txEl>
                                          </p:spTgt>
                                        </p:tgtEl>
                                      </p:cBhvr>
                                    </p:animEffect>
                                  </p:childTnLst>
                                </p:cTn>
                              </p:par>
                              <p:par>
                                <p:cTn id="14" presetID="14" presetClass="entr" presetSubtype="10" fill="hold" nodeType="withEffect">
                                  <p:stCondLst>
                                    <p:cond delay="0"/>
                                  </p:stCondLst>
                                  <p:childTnLst>
                                    <p:set>
                                      <p:cBhvr>
                                        <p:cTn id="15"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16" dur="500"/>
                                        <p:tgtEl>
                                          <p:spTgt spid="3">
                                            <p:txEl>
                                              <p:pRg st="11" end="1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barn(inVertical)">
                                      <p:cBhvr>
                                        <p:cTn id="2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9777E6-45C5-1F46-83E4-2558E30BD9EC}"/>
              </a:ext>
            </a:extLst>
          </p:cNvPr>
          <p:cNvSpPr>
            <a:spLocks noGrp="1"/>
          </p:cNvSpPr>
          <p:nvPr>
            <p:ph type="title"/>
          </p:nvPr>
        </p:nvSpPr>
        <p:spPr>
          <a:xfrm>
            <a:off x="202296" y="3429000"/>
            <a:ext cx="2998103" cy="2044714"/>
          </a:xfrm>
        </p:spPr>
        <p:txBody>
          <a:bodyPr anchor="t">
            <a:normAutofit/>
          </a:bodyPr>
          <a:lstStyle/>
          <a:p>
            <a:r>
              <a:rPr lang="en-GB" sz="4000" b="1" dirty="0"/>
              <a:t>Developing health issues</a:t>
            </a:r>
          </a:p>
        </p:txBody>
      </p:sp>
      <p:pic>
        <p:nvPicPr>
          <p:cNvPr id="5" name="Picture 4" descr="Graphical user interface, application&#10;&#10;Description automatically generated">
            <a:extLst>
              <a:ext uri="{FF2B5EF4-FFF2-40B4-BE49-F238E27FC236}">
                <a16:creationId xmlns:a16="http://schemas.microsoft.com/office/drawing/2014/main" id="{6FA778CC-E76A-1082-674A-5B4D5BFC1688}"/>
              </a:ext>
            </a:extLst>
          </p:cNvPr>
          <p:cNvPicPr>
            <a:picLocks noChangeAspect="1"/>
          </p:cNvPicPr>
          <p:nvPr/>
        </p:nvPicPr>
        <p:blipFill rotWithShape="1">
          <a:blip r:embed="rId2"/>
          <a:srcRect r="50000" b="62079"/>
          <a:stretch/>
        </p:blipFill>
        <p:spPr>
          <a:xfrm>
            <a:off x="726713" y="175371"/>
            <a:ext cx="11139778" cy="3147113"/>
          </a:xfrm>
          <a:prstGeom prst="rect">
            <a:avLst/>
          </a:prstGeom>
        </p:spPr>
      </p:pic>
      <p:sp>
        <p:nvSpPr>
          <p:cNvPr id="3" name="Content Placeholder 2">
            <a:extLst>
              <a:ext uri="{FF2B5EF4-FFF2-40B4-BE49-F238E27FC236}">
                <a16:creationId xmlns:a16="http://schemas.microsoft.com/office/drawing/2014/main" id="{B173C41D-9231-9A87-725A-B4A0C503F468}"/>
              </a:ext>
            </a:extLst>
          </p:cNvPr>
          <p:cNvSpPr>
            <a:spLocks noGrp="1"/>
          </p:cNvSpPr>
          <p:nvPr>
            <p:ph idx="1"/>
          </p:nvPr>
        </p:nvSpPr>
        <p:spPr>
          <a:xfrm>
            <a:off x="3200399" y="3429001"/>
            <a:ext cx="8910085" cy="3147112"/>
          </a:xfrm>
        </p:spPr>
        <p:txBody>
          <a:bodyPr anchor="t">
            <a:normAutofit lnSpcReduction="10000"/>
          </a:bodyPr>
          <a:lstStyle/>
          <a:p>
            <a:r>
              <a:rPr lang="en-GB" dirty="0"/>
              <a:t>Childhood and chronic malnutrition. </a:t>
            </a:r>
          </a:p>
          <a:p>
            <a:pPr lvl="1"/>
            <a:r>
              <a:rPr lang="en-GB" sz="2600" dirty="0"/>
              <a:t>Vitamin D deficiency can cause rickets. </a:t>
            </a:r>
          </a:p>
          <a:p>
            <a:pPr lvl="1"/>
            <a:endParaRPr lang="en-GB" sz="200" dirty="0"/>
          </a:p>
          <a:p>
            <a:r>
              <a:rPr lang="en-GB" dirty="0"/>
              <a:t>4th century cemetery in Cirencester (Gloucester): around 80% of those interred suffered from osteoarthritis.</a:t>
            </a:r>
          </a:p>
          <a:p>
            <a:pPr lvl="1"/>
            <a:endParaRPr lang="en-GB" sz="200" dirty="0"/>
          </a:p>
          <a:p>
            <a:r>
              <a:rPr lang="en-GB" dirty="0"/>
              <a:t>Incorrectly set thigh bone fracture causing unevenness in the leg.</a:t>
            </a:r>
          </a:p>
          <a:p>
            <a:pPr lvl="1"/>
            <a:r>
              <a:rPr lang="en-GB" sz="2200" dirty="0"/>
              <a:t>Problem of bad medical interventions.</a:t>
            </a:r>
          </a:p>
          <a:p>
            <a:endParaRPr lang="en-GB" sz="1100" dirty="0"/>
          </a:p>
        </p:txBody>
      </p:sp>
      <p:sp>
        <p:nvSpPr>
          <p:cNvPr id="12" name="Rectangle 11">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8539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71561-55DD-4437-C101-166A46536505}"/>
              </a:ext>
            </a:extLst>
          </p:cNvPr>
          <p:cNvSpPr>
            <a:spLocks noGrp="1"/>
          </p:cNvSpPr>
          <p:nvPr>
            <p:ph type="title"/>
          </p:nvPr>
        </p:nvSpPr>
        <p:spPr>
          <a:xfrm>
            <a:off x="6739128" y="638089"/>
            <a:ext cx="4818888" cy="1476801"/>
          </a:xfrm>
        </p:spPr>
        <p:txBody>
          <a:bodyPr anchor="b">
            <a:normAutofit/>
          </a:bodyPr>
          <a:lstStyle/>
          <a:p>
            <a:r>
              <a:rPr lang="en-GB" sz="5000" b="1" dirty="0"/>
              <a:t>Attitudes to Sexuality </a:t>
            </a:r>
          </a:p>
        </p:txBody>
      </p:sp>
      <p:pic>
        <p:nvPicPr>
          <p:cNvPr id="4" name="Picture 3">
            <a:extLst>
              <a:ext uri="{FF2B5EF4-FFF2-40B4-BE49-F238E27FC236}">
                <a16:creationId xmlns:a16="http://schemas.microsoft.com/office/drawing/2014/main" id="{405BFCDF-A46F-6382-4564-EA668680048F}"/>
              </a:ext>
            </a:extLst>
          </p:cNvPr>
          <p:cNvPicPr>
            <a:picLocks noChangeAspect="1"/>
          </p:cNvPicPr>
          <p:nvPr/>
        </p:nvPicPr>
        <p:blipFill rotWithShape="1">
          <a:blip r:embed="rId2"/>
          <a:srcRect l="22853" r="24989"/>
          <a:stretch/>
        </p:blipFill>
        <p:spPr>
          <a:xfrm>
            <a:off x="535243" y="707785"/>
            <a:ext cx="5458968" cy="5442430"/>
          </a:xfrm>
          <a:prstGeom prst="rect">
            <a:avLst/>
          </a:prstGeom>
        </p:spPr>
      </p:pic>
      <p:sp>
        <p:nvSpPr>
          <p:cNvPr id="18"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Content Placeholder 2">
            <a:extLst>
              <a:ext uri="{FF2B5EF4-FFF2-40B4-BE49-F238E27FC236}">
                <a16:creationId xmlns:a16="http://schemas.microsoft.com/office/drawing/2014/main" id="{A80FC1AF-68BD-83E3-41E0-4A65419FF4A6}"/>
              </a:ext>
            </a:extLst>
          </p:cNvPr>
          <p:cNvSpPr>
            <a:spLocks noGrp="1"/>
          </p:cNvSpPr>
          <p:nvPr>
            <p:ph idx="1"/>
          </p:nvPr>
        </p:nvSpPr>
        <p:spPr>
          <a:xfrm>
            <a:off x="6283842" y="2509285"/>
            <a:ext cx="5762846" cy="4330428"/>
          </a:xfrm>
        </p:spPr>
        <p:txBody>
          <a:bodyPr anchor="t">
            <a:normAutofit/>
          </a:bodyPr>
          <a:lstStyle/>
          <a:p>
            <a:r>
              <a:rPr lang="en-GB" sz="2400" dirty="0"/>
              <a:t>No real concept of “sexual identity” in Late Antiquity. </a:t>
            </a:r>
          </a:p>
          <a:p>
            <a:endParaRPr lang="en-GB" sz="100" dirty="0"/>
          </a:p>
          <a:p>
            <a:r>
              <a:rPr lang="en-GB" sz="2400" dirty="0"/>
              <a:t>Continued expectation for “respectable” women to marry and only have sex with their husbands. </a:t>
            </a:r>
          </a:p>
          <a:p>
            <a:endParaRPr lang="en-GB" sz="100" dirty="0"/>
          </a:p>
          <a:p>
            <a:r>
              <a:rPr lang="en-GB" sz="2400" dirty="0"/>
              <a:t>Men could still have sex with slaves, prostitutes, and “non-respectable” women.</a:t>
            </a:r>
          </a:p>
          <a:p>
            <a:pPr lvl="1"/>
            <a:r>
              <a:rPr lang="en-GB" sz="2200" b="1" dirty="0"/>
              <a:t>However</a:t>
            </a:r>
            <a:r>
              <a:rPr lang="en-GB" sz="2200" dirty="0"/>
              <a:t>, Christian discourse increasingly expressed viewed sex outside marriage as “sinful” regardless of sex.</a:t>
            </a:r>
          </a:p>
          <a:p>
            <a:endParaRPr lang="en-GB" sz="1500" dirty="0"/>
          </a:p>
        </p:txBody>
      </p:sp>
    </p:spTree>
    <p:extLst>
      <p:ext uri="{BB962C8B-B14F-4D97-AF65-F5344CB8AC3E}">
        <p14:creationId xmlns:p14="http://schemas.microsoft.com/office/powerpoint/2010/main" val="1696937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statue of a person&#10;&#10;Description automatically generated with low confidence">
            <a:extLst>
              <a:ext uri="{FF2B5EF4-FFF2-40B4-BE49-F238E27FC236}">
                <a16:creationId xmlns:a16="http://schemas.microsoft.com/office/drawing/2014/main" id="{FFFF5013-91C0-FF10-EB28-73BA27D970CA}"/>
              </a:ext>
            </a:extLst>
          </p:cNvPr>
          <p:cNvPicPr>
            <a:picLocks noChangeAspect="1"/>
          </p:cNvPicPr>
          <p:nvPr/>
        </p:nvPicPr>
        <p:blipFill rotWithShape="1">
          <a:blip r:embed="rId2"/>
          <a:srcRect r="23016"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14C535C5-988F-16C3-88FA-43663B99508C}"/>
              </a:ext>
            </a:extLst>
          </p:cNvPr>
          <p:cNvSpPr>
            <a:spLocks noGrp="1"/>
          </p:cNvSpPr>
          <p:nvPr>
            <p:ph idx="1"/>
          </p:nvPr>
        </p:nvSpPr>
        <p:spPr>
          <a:xfrm>
            <a:off x="5851109" y="297710"/>
            <a:ext cx="6216844" cy="6560289"/>
          </a:xfrm>
        </p:spPr>
        <p:txBody>
          <a:bodyPr anchor="t">
            <a:normAutofit lnSpcReduction="10000"/>
          </a:bodyPr>
          <a:lstStyle/>
          <a:p>
            <a:r>
              <a:rPr lang="en-GB" dirty="0"/>
              <a:t>Traditionally an active citizen male could penetrate both men and women (assuming no issues with status). </a:t>
            </a:r>
          </a:p>
          <a:p>
            <a:pPr lvl="1"/>
            <a:r>
              <a:rPr lang="en-GB" sz="2600" b="1" dirty="0"/>
              <a:t>However</a:t>
            </a:r>
            <a:r>
              <a:rPr lang="en-GB" sz="2600" dirty="0"/>
              <a:t>, in Christian discourse, same-sex relationships became deemed “fornication”. </a:t>
            </a:r>
          </a:p>
          <a:p>
            <a:pPr lvl="1"/>
            <a:endParaRPr lang="en-GB" sz="600" dirty="0"/>
          </a:p>
          <a:p>
            <a:pPr marL="0" indent="0">
              <a:buNone/>
            </a:pPr>
            <a:r>
              <a:rPr lang="en-GB" b="1" dirty="0"/>
              <a:t>A binding spell on a curse tablet from Nemea in Greece, ca. 4</a:t>
            </a:r>
            <a:r>
              <a:rPr lang="en-GB" b="1" baseline="30000" dirty="0"/>
              <a:t>th</a:t>
            </a:r>
            <a:r>
              <a:rPr lang="en-GB" b="1" dirty="0"/>
              <a:t> century AD. A spell intended to break up a male couple.</a:t>
            </a:r>
          </a:p>
          <a:p>
            <a:pPr marL="0" indent="0">
              <a:buNone/>
            </a:pPr>
            <a:r>
              <a:rPr lang="en-GB" dirty="0"/>
              <a:t>“I turn away </a:t>
            </a:r>
            <a:r>
              <a:rPr lang="en-GB" dirty="0" err="1"/>
              <a:t>Euboles</a:t>
            </a:r>
            <a:r>
              <a:rPr lang="en-GB" dirty="0"/>
              <a:t> from </a:t>
            </a:r>
            <a:r>
              <a:rPr lang="en-GB" dirty="0" err="1"/>
              <a:t>Aineas</a:t>
            </a:r>
            <a:r>
              <a:rPr lang="en-GB" dirty="0"/>
              <a:t>, from his face, from his eyes, from his mouth, from his chest, from his soul, from his belly, from his penis, from his anus, from his entire body. I turn away </a:t>
            </a:r>
            <a:r>
              <a:rPr lang="en-GB" dirty="0" err="1"/>
              <a:t>Euboles</a:t>
            </a:r>
            <a:r>
              <a:rPr lang="en-GB" dirty="0"/>
              <a:t> from </a:t>
            </a:r>
            <a:r>
              <a:rPr lang="en-GB" dirty="0" err="1"/>
              <a:t>Aineas</a:t>
            </a:r>
            <a:r>
              <a:rPr lang="en-GB" dirty="0"/>
              <a:t>.”</a:t>
            </a:r>
          </a:p>
          <a:p>
            <a:pPr marL="0" indent="0">
              <a:buNone/>
            </a:pPr>
            <a:endParaRPr lang="en-GB" sz="1400" dirty="0"/>
          </a:p>
          <a:p>
            <a:endParaRPr lang="en-GB" sz="1400" dirty="0"/>
          </a:p>
        </p:txBody>
      </p:sp>
      <p:sp>
        <p:nvSpPr>
          <p:cNvPr id="6" name="TextBox 5">
            <a:extLst>
              <a:ext uri="{FF2B5EF4-FFF2-40B4-BE49-F238E27FC236}">
                <a16:creationId xmlns:a16="http://schemas.microsoft.com/office/drawing/2014/main" id="{9E9C6B20-11AB-A342-DBD5-BD118E3E6D2D}"/>
              </a:ext>
            </a:extLst>
          </p:cNvPr>
          <p:cNvSpPr txBox="1"/>
          <p:nvPr/>
        </p:nvSpPr>
        <p:spPr>
          <a:xfrm>
            <a:off x="241891" y="5331772"/>
            <a:ext cx="4532128" cy="830997"/>
          </a:xfrm>
          <a:prstGeom prst="rect">
            <a:avLst/>
          </a:prstGeom>
          <a:solidFill>
            <a:schemeClr val="accent2">
              <a:lumMod val="20000"/>
              <a:lumOff val="80000"/>
            </a:schemeClr>
          </a:solidFill>
        </p:spPr>
        <p:txBody>
          <a:bodyPr wrap="square">
            <a:spAutoFit/>
          </a:bodyPr>
          <a:lstStyle/>
          <a:p>
            <a:pPr>
              <a:spcAft>
                <a:spcPts val="600"/>
              </a:spcAft>
            </a:pPr>
            <a:r>
              <a:rPr lang="en-GB" sz="2400" dirty="0">
                <a:solidFill>
                  <a:schemeClr val="bg1"/>
                </a:solidFill>
              </a:rPr>
              <a:t>The Warren Cup, 1st century AD silver cup. British Museum.</a:t>
            </a:r>
          </a:p>
        </p:txBody>
      </p:sp>
      <p:sp>
        <p:nvSpPr>
          <p:cNvPr id="8" name="Content Placeholder 2">
            <a:extLst>
              <a:ext uri="{FF2B5EF4-FFF2-40B4-BE49-F238E27FC236}">
                <a16:creationId xmlns:a16="http://schemas.microsoft.com/office/drawing/2014/main" id="{BC82086B-E8BB-9734-AEAF-41F3F3FF03A9}"/>
              </a:ext>
            </a:extLst>
          </p:cNvPr>
          <p:cNvSpPr txBox="1">
            <a:spLocks/>
          </p:cNvSpPr>
          <p:nvPr/>
        </p:nvSpPr>
        <p:spPr>
          <a:xfrm>
            <a:off x="457200" y="132008"/>
            <a:ext cx="11492909" cy="6593984"/>
          </a:xfrm>
          <a:prstGeom prst="rect">
            <a:avLst/>
          </a:prstGeom>
          <a:solidFill>
            <a:schemeClr val="accent4">
              <a:lumMod val="40000"/>
              <a:lumOff val="60000"/>
            </a:schemeClr>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b="1" dirty="0">
                <a:solidFill>
                  <a:schemeClr val="bg1"/>
                </a:solidFill>
              </a:rPr>
              <a:t>A binding spell from Egypt, written on a tablet which dates to </a:t>
            </a:r>
            <a:r>
              <a:rPr lang="en-GB" sz="3600" b="1">
                <a:solidFill>
                  <a:schemeClr val="bg1"/>
                </a:solidFill>
              </a:rPr>
              <a:t>the 3rd to 4th </a:t>
            </a:r>
            <a:r>
              <a:rPr lang="en-GB" sz="3600" b="1" dirty="0">
                <a:solidFill>
                  <a:schemeClr val="bg1"/>
                </a:solidFill>
              </a:rPr>
              <a:t>AD, discovered in </a:t>
            </a:r>
            <a:r>
              <a:rPr lang="en-GB" sz="3600" b="1" dirty="0" err="1">
                <a:solidFill>
                  <a:schemeClr val="bg1"/>
                </a:solidFill>
              </a:rPr>
              <a:t>Hermoupolis</a:t>
            </a:r>
            <a:r>
              <a:rPr lang="en-GB" sz="3600" b="1" dirty="0">
                <a:solidFill>
                  <a:schemeClr val="bg1"/>
                </a:solidFill>
              </a:rPr>
              <a:t>, Egypt. Relating to two women.</a:t>
            </a:r>
          </a:p>
          <a:p>
            <a:pPr marL="0" indent="0">
              <a:buFont typeface="Arial" panose="020B0604020202020204" pitchFamily="34" charset="0"/>
              <a:buNone/>
            </a:pPr>
            <a:r>
              <a:rPr lang="en-GB" sz="3600" dirty="0">
                <a:solidFill>
                  <a:schemeClr val="bg1"/>
                </a:solidFill>
              </a:rPr>
              <a:t>“By means of this corpse-daemon inflame the heart, the liver, the spirit of </a:t>
            </a:r>
            <a:r>
              <a:rPr lang="en-GB" sz="3600" dirty="0" err="1">
                <a:solidFill>
                  <a:schemeClr val="bg1"/>
                </a:solidFill>
              </a:rPr>
              <a:t>Gorgonia</a:t>
            </a:r>
            <a:r>
              <a:rPr lang="en-GB" sz="3600" dirty="0">
                <a:solidFill>
                  <a:schemeClr val="bg1"/>
                </a:solidFill>
              </a:rPr>
              <a:t>, whom </a:t>
            </a:r>
            <a:r>
              <a:rPr lang="en-GB" sz="3600" dirty="0" err="1">
                <a:solidFill>
                  <a:schemeClr val="bg1"/>
                </a:solidFill>
              </a:rPr>
              <a:t>Nilogenia</a:t>
            </a:r>
            <a:r>
              <a:rPr lang="en-GB" sz="3600" dirty="0">
                <a:solidFill>
                  <a:schemeClr val="bg1"/>
                </a:solidFill>
              </a:rPr>
              <a:t> bore, with love and affection for Sophia, whom </a:t>
            </a:r>
            <a:r>
              <a:rPr lang="en-GB" sz="3600" dirty="0" err="1">
                <a:solidFill>
                  <a:schemeClr val="bg1"/>
                </a:solidFill>
              </a:rPr>
              <a:t>Isara</a:t>
            </a:r>
            <a:r>
              <a:rPr lang="en-GB" sz="3600" dirty="0">
                <a:solidFill>
                  <a:schemeClr val="bg1"/>
                </a:solidFill>
              </a:rPr>
              <a:t> bore. Constrain </a:t>
            </a:r>
            <a:r>
              <a:rPr lang="en-GB" sz="3600" dirty="0" err="1">
                <a:solidFill>
                  <a:schemeClr val="bg1"/>
                </a:solidFill>
              </a:rPr>
              <a:t>Gorgonia</a:t>
            </a:r>
            <a:r>
              <a:rPr lang="en-GB" sz="3600" dirty="0">
                <a:solidFill>
                  <a:schemeClr val="bg1"/>
                </a:solidFill>
              </a:rPr>
              <a:t>, whom </a:t>
            </a:r>
            <a:r>
              <a:rPr lang="en-GB" sz="3600" dirty="0" err="1">
                <a:solidFill>
                  <a:schemeClr val="bg1"/>
                </a:solidFill>
              </a:rPr>
              <a:t>Nilogenia</a:t>
            </a:r>
            <a:r>
              <a:rPr lang="en-GB" sz="3600" dirty="0">
                <a:solidFill>
                  <a:schemeClr val="bg1"/>
                </a:solidFill>
              </a:rPr>
              <a:t> bore, to cast herself into the bath-house for the sake of Sophia, whom </a:t>
            </a:r>
            <a:r>
              <a:rPr lang="en-GB" sz="3600" dirty="0" err="1">
                <a:solidFill>
                  <a:schemeClr val="bg1"/>
                </a:solidFill>
              </a:rPr>
              <a:t>Isara</a:t>
            </a:r>
            <a:r>
              <a:rPr lang="en-GB" sz="3600" dirty="0">
                <a:solidFill>
                  <a:schemeClr val="bg1"/>
                </a:solidFill>
              </a:rPr>
              <a:t> bore; and you, become a bath-woman. Burn, set on fire, inflame her soul, heart, liver, spirit with love for Sophia, whom </a:t>
            </a:r>
            <a:r>
              <a:rPr lang="en-GB" sz="3600" dirty="0" err="1">
                <a:solidFill>
                  <a:schemeClr val="bg1"/>
                </a:solidFill>
              </a:rPr>
              <a:t>Isara</a:t>
            </a:r>
            <a:r>
              <a:rPr lang="en-GB" sz="3600" dirty="0">
                <a:solidFill>
                  <a:schemeClr val="bg1"/>
                </a:solidFill>
              </a:rPr>
              <a:t> bore, she, surrendered like a slave, giving herself and all her possessions to her, because this is the will and command of the great god...” (</a:t>
            </a:r>
            <a:r>
              <a:rPr lang="en-GB" sz="3600" i="1" dirty="0">
                <a:solidFill>
                  <a:schemeClr val="bg1"/>
                </a:solidFill>
              </a:rPr>
              <a:t>Suppl. Mag</a:t>
            </a:r>
            <a:r>
              <a:rPr lang="en-GB" sz="3600" dirty="0">
                <a:solidFill>
                  <a:schemeClr val="bg1"/>
                </a:solidFill>
              </a:rPr>
              <a:t>., no. 42)</a:t>
            </a:r>
          </a:p>
        </p:txBody>
      </p:sp>
    </p:spTree>
    <p:extLst>
      <p:ext uri="{BB962C8B-B14F-4D97-AF65-F5344CB8AC3E}">
        <p14:creationId xmlns:p14="http://schemas.microsoft.com/office/powerpoint/2010/main" val="71849166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TotalTime>
  <Words>1776</Words>
  <Application>Microsoft Office PowerPoint</Application>
  <PresentationFormat>Widescreen</PresentationFormat>
  <Paragraphs>112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Tw Cen MT</vt:lpstr>
      <vt:lpstr>Office Theme</vt:lpstr>
      <vt:lpstr>Rome Transformed: The World of Late Antiquity</vt:lpstr>
      <vt:lpstr>The Extension pf Roman Citizenship</vt:lpstr>
      <vt:lpstr>Municipality and Religion</vt:lpstr>
      <vt:lpstr>“Barbarians”</vt:lpstr>
      <vt:lpstr>“Barbarians” and the use of the legal system?</vt:lpstr>
      <vt:lpstr>Coloni</vt:lpstr>
      <vt:lpstr>Identity and Marginalization in Late Antiquity </vt:lpstr>
      <vt:lpstr>Slavery in Late Antiquity</vt:lpstr>
      <vt:lpstr>Suffering, resistance and runaways</vt:lpstr>
      <vt:lpstr>Disability</vt:lpstr>
      <vt:lpstr>Developing health issues</vt:lpstr>
      <vt:lpstr>Attitudes to Sexuality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18</cp:revision>
  <dcterms:created xsi:type="dcterms:W3CDTF">2022-11-29T14:42:34Z</dcterms:created>
  <dcterms:modified xsi:type="dcterms:W3CDTF">2024-10-21T11:59:23Z</dcterms:modified>
</cp:coreProperties>
</file>