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8" r:id="rId3"/>
    <p:sldId id="320" r:id="rId4"/>
    <p:sldId id="311" r:id="rId5"/>
    <p:sldId id="265" r:id="rId6"/>
    <p:sldId id="263" r:id="rId7"/>
    <p:sldId id="305" r:id="rId8"/>
    <p:sldId id="306" r:id="rId9"/>
    <p:sldId id="307" r:id="rId10"/>
    <p:sldId id="299" r:id="rId11"/>
    <p:sldId id="321" r:id="rId12"/>
    <p:sldId id="322" r:id="rId13"/>
    <p:sldId id="277" r:id="rId14"/>
    <p:sldId id="314" r:id="rId15"/>
    <p:sldId id="316" r:id="rId16"/>
    <p:sldId id="31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69" autoAdjust="0"/>
    <p:restoredTop sz="94660"/>
  </p:normalViewPr>
  <p:slideViewPr>
    <p:cSldViewPr>
      <p:cViewPr varScale="1">
        <p:scale>
          <a:sx n="110" d="100"/>
          <a:sy n="110" d="100"/>
        </p:scale>
        <p:origin x="-1182" y="-9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5DD51EF-33E0-496E-83DD-2879C20C811C}" type="datetimeFigureOut">
              <a:rPr lang="en-GB" smtClean="0"/>
              <a:pPr/>
              <a:t>13/03/2018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AE5778-5155-40C3-AD95-8F4A74A65A8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5DD51EF-33E0-496E-83DD-2879C20C811C}" type="datetimeFigureOut">
              <a:rPr lang="en-GB" smtClean="0"/>
              <a:pPr/>
              <a:t>13/03/2018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AE5778-5155-40C3-AD95-8F4A74A65A8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en.wikipedia.org/wiki/Royal_Astronomical_Society"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poetryfoundation.org/poems-and-poets/poems/detail/56287" TargetMode="Externa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ted.com/talks/gavin_pretor_pinney_cloudy_with_a_chance_of_joy/transcript?language=en" TargetMode="Externa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hyperlink" Target="https://www.wildlifetrusts.org/sites/default/files/wellbeing-benefits-fr-nat-env-report-290915-final-lo.pdf"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cooperative-individualism.org/sagan-carl_who-speaks-for-earth-1980.htm" TargetMode="Externa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FG0fTKAqZ5g" TargetMode="Externa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4cgQNUhtmHM" TargetMode="External"/><Relationship Id="rId1" Type="http://schemas.openxmlformats.org/officeDocument/2006/relationships/slideLayout" Target="../slideLayouts/slideLayout2.xm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latin typeface="Cambria" panose="02040503050406030204" pitchFamily="18" charset="0"/>
              </a:rPr>
              <a:t>Harmony, Cosmos, Sky</a:t>
            </a:r>
            <a:br>
              <a:rPr lang="en-GB" dirty="0" smtClean="0">
                <a:latin typeface="Cambria" panose="02040503050406030204" pitchFamily="18" charset="0"/>
              </a:rPr>
            </a:br>
            <a:r>
              <a:rPr lang="en-GB" dirty="0" smtClean="0">
                <a:latin typeface="Cambria" panose="02040503050406030204" pitchFamily="18" charset="0"/>
              </a:rPr>
              <a:t>Research and Teaching in the Sophia Centre</a:t>
            </a:r>
            <a:endParaRPr lang="en-GB" dirty="0">
              <a:latin typeface="Cambria" panose="02040503050406030204" pitchFamily="18" charset="0"/>
            </a:endParaRPr>
          </a:p>
        </p:txBody>
      </p:sp>
      <p:sp>
        <p:nvSpPr>
          <p:cNvPr id="3" name="Subtitle 2"/>
          <p:cNvSpPr>
            <a:spLocks noGrp="1"/>
          </p:cNvSpPr>
          <p:nvPr>
            <p:ph type="subTitle" idx="1"/>
          </p:nvPr>
        </p:nvSpPr>
        <p:spPr/>
        <p:txBody>
          <a:bodyPr/>
          <a:lstStyle/>
          <a:p>
            <a:r>
              <a:rPr lang="en-GB" dirty="0" smtClean="0">
                <a:latin typeface="Cambria" panose="02040503050406030204" pitchFamily="18" charset="0"/>
              </a:rPr>
              <a:t>Nick Campion</a:t>
            </a:r>
            <a:endParaRPr lang="en-GB" dirty="0">
              <a:latin typeface="Cambria" panose="02040503050406030204" pitchFamily="18" charset="0"/>
            </a:endParaRPr>
          </a:p>
        </p:txBody>
      </p:sp>
      <p:pic>
        <p:nvPicPr>
          <p:cNvPr id="4" name="Content Placeholder 3" descr="Dali melting clock.jpg"/>
          <p:cNvPicPr>
            <a:picLocks noChangeAspect="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6934200" y="44450"/>
            <a:ext cx="2032000" cy="1484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What is Harmony?</a:t>
            </a:r>
            <a:endParaRPr lang="en-GB" dirty="0">
              <a:latin typeface="Cambria" pitchFamily="18" charset="0"/>
            </a:endParaRPr>
          </a:p>
        </p:txBody>
      </p:sp>
      <p:sp>
        <p:nvSpPr>
          <p:cNvPr id="3" name="Content Placeholder 2"/>
          <p:cNvSpPr>
            <a:spLocks noGrp="1"/>
          </p:cNvSpPr>
          <p:nvPr>
            <p:ph idx="1"/>
          </p:nvPr>
        </p:nvSpPr>
        <p:spPr/>
        <p:txBody>
          <a:bodyPr>
            <a:normAutofit fontScale="55000" lnSpcReduction="20000"/>
          </a:bodyPr>
          <a:lstStyle/>
          <a:p>
            <a:pPr marL="0" indent="0">
              <a:buNone/>
            </a:pPr>
            <a:r>
              <a:rPr lang="en-GB" dirty="0" smtClean="0">
                <a:latin typeface="Cambria" pitchFamily="18" charset="0"/>
              </a:rPr>
              <a:t>David Cadman:</a:t>
            </a:r>
          </a:p>
          <a:p>
            <a:pPr marL="0" indent="0">
              <a:buNone/>
            </a:pPr>
            <a:endParaRPr lang="en-GB" dirty="0">
              <a:latin typeface="Cambria" pitchFamily="18" charset="0"/>
            </a:endParaRPr>
          </a:p>
          <a:p>
            <a:pPr marL="0" indent="0">
              <a:buNone/>
            </a:pPr>
            <a:r>
              <a:rPr lang="en-GB" dirty="0" smtClean="0">
                <a:latin typeface="Cambria" pitchFamily="18" charset="0"/>
              </a:rPr>
              <a:t>I have </a:t>
            </a:r>
            <a:r>
              <a:rPr lang="en-GB" dirty="0">
                <a:latin typeface="Cambria" pitchFamily="18" charset="0"/>
              </a:rPr>
              <a:t>observed what I take to be </a:t>
            </a:r>
            <a:r>
              <a:rPr lang="en-GB" i="1" dirty="0">
                <a:latin typeface="Cambria" pitchFamily="18" charset="0"/>
              </a:rPr>
              <a:t>some</a:t>
            </a:r>
            <a:r>
              <a:rPr lang="en-GB" dirty="0">
                <a:latin typeface="Cambria" pitchFamily="18" charset="0"/>
              </a:rPr>
              <a:t> of those  principles.</a:t>
            </a:r>
          </a:p>
          <a:p>
            <a:pPr marL="0" indent="0">
              <a:buNone/>
            </a:pPr>
            <a:r>
              <a:rPr lang="en-GB" dirty="0">
                <a:latin typeface="Cambria" pitchFamily="18" charset="0"/>
              </a:rPr>
              <a:t> </a:t>
            </a:r>
            <a:r>
              <a:rPr lang="en-GB" dirty="0" smtClean="0">
                <a:latin typeface="Cambria" pitchFamily="18" charset="0"/>
              </a:rPr>
              <a:t>Those </a:t>
            </a:r>
            <a:r>
              <a:rPr lang="en-GB" dirty="0">
                <a:latin typeface="Cambria" pitchFamily="18" charset="0"/>
              </a:rPr>
              <a:t>that I have observed include:</a:t>
            </a:r>
          </a:p>
          <a:p>
            <a:pPr marL="0" indent="0">
              <a:buNone/>
            </a:pPr>
            <a:r>
              <a:rPr lang="en-GB" dirty="0">
                <a:latin typeface="Cambria" pitchFamily="18" charset="0"/>
              </a:rPr>
              <a:t> </a:t>
            </a:r>
          </a:p>
          <a:p>
            <a:pPr lvl="0"/>
            <a:r>
              <a:rPr lang="en-GB" dirty="0" smtClean="0">
                <a:latin typeface="Cambria" pitchFamily="18" charset="0"/>
              </a:rPr>
              <a:t>Wholeness</a:t>
            </a:r>
            <a:endParaRPr lang="en-GB" dirty="0">
              <a:latin typeface="Cambria" pitchFamily="18" charset="0"/>
            </a:endParaRPr>
          </a:p>
          <a:p>
            <a:pPr lvl="0"/>
            <a:r>
              <a:rPr lang="en-GB" dirty="0">
                <a:latin typeface="Cambria" pitchFamily="18" charset="0"/>
              </a:rPr>
              <a:t>Connection</a:t>
            </a:r>
          </a:p>
          <a:p>
            <a:pPr lvl="0"/>
            <a:r>
              <a:rPr lang="en-GB" dirty="0">
                <a:latin typeface="Cambria" pitchFamily="18" charset="0"/>
              </a:rPr>
              <a:t>Interdependence</a:t>
            </a:r>
          </a:p>
          <a:p>
            <a:pPr lvl="0"/>
            <a:r>
              <a:rPr lang="en-GB" dirty="0">
                <a:latin typeface="Cambria" pitchFamily="18" charset="0"/>
              </a:rPr>
              <a:t>Diversity</a:t>
            </a:r>
          </a:p>
          <a:p>
            <a:pPr lvl="0"/>
            <a:r>
              <a:rPr lang="en-GB" dirty="0">
                <a:latin typeface="Cambria" pitchFamily="18" charset="0"/>
              </a:rPr>
              <a:t>Cycles of time and season</a:t>
            </a:r>
          </a:p>
          <a:p>
            <a:pPr lvl="0"/>
            <a:r>
              <a:rPr lang="en-GB" dirty="0">
                <a:latin typeface="Cambria" pitchFamily="18" charset="0"/>
              </a:rPr>
              <a:t>Reciprocity</a:t>
            </a:r>
          </a:p>
          <a:p>
            <a:pPr lvl="0"/>
            <a:r>
              <a:rPr lang="en-GB" dirty="0">
                <a:latin typeface="Cambria" pitchFamily="18" charset="0"/>
              </a:rPr>
              <a:t>Justice and </a:t>
            </a:r>
            <a:r>
              <a:rPr lang="en-GB" dirty="0" smtClean="0">
                <a:latin typeface="Cambria" pitchFamily="18" charset="0"/>
              </a:rPr>
              <a:t>lawfulness’</a:t>
            </a:r>
          </a:p>
          <a:p>
            <a:pPr lvl="0"/>
            <a:endParaRPr lang="en-GB" dirty="0" smtClean="0">
              <a:latin typeface="Cambria" pitchFamily="18" charset="0"/>
            </a:endParaRPr>
          </a:p>
          <a:p>
            <a:pPr lvl="0"/>
            <a:r>
              <a:rPr lang="en-GB" dirty="0" smtClean="0">
                <a:latin typeface="Cambria" pitchFamily="18" charset="0"/>
              </a:rPr>
              <a:t>Chapter 5, Harmony, The Prince of </a:t>
            </a:r>
            <a:r>
              <a:rPr lang="en-GB" dirty="0" err="1" smtClean="0">
                <a:latin typeface="Cambria" pitchFamily="18" charset="0"/>
              </a:rPr>
              <a:t>Wlaes</a:t>
            </a:r>
            <a:r>
              <a:rPr lang="en-GB" dirty="0" smtClean="0">
                <a:latin typeface="Cambria" pitchFamily="18" charset="0"/>
              </a:rPr>
              <a:t>, Tony Juniper, Ian </a:t>
            </a:r>
            <a:r>
              <a:rPr lang="en-GB" dirty="0" err="1" smtClean="0">
                <a:latin typeface="Cambria" pitchFamily="18" charset="0"/>
              </a:rPr>
              <a:t>Skelly</a:t>
            </a:r>
            <a:r>
              <a:rPr lang="en-GB" dirty="0" smtClean="0">
                <a:latin typeface="Cambria" pitchFamily="18" charset="0"/>
              </a:rPr>
              <a:t> ‘Relationship’; also Pattern</a:t>
            </a:r>
            <a:endParaRPr lang="en-GB" dirty="0">
              <a:latin typeface="Cambria" pitchFamily="18" charset="0"/>
            </a:endParaRPr>
          </a:p>
          <a:p>
            <a:endParaRPr lang="en-GB" dirty="0"/>
          </a:p>
        </p:txBody>
      </p:sp>
      <p:pic>
        <p:nvPicPr>
          <p:cNvPr id="4" name="Picture 3"/>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410200" y="2895600"/>
            <a:ext cx="3048000" cy="2032000"/>
          </a:xfrm>
          <a:prstGeom prst="rect">
            <a:avLst/>
          </a:prstGeom>
        </p:spPr>
      </p:pic>
    </p:spTree>
    <p:extLst>
      <p:ext uri="{BB962C8B-B14F-4D97-AF65-F5344CB8AC3E}">
        <p14:creationId xmlns="" xmlns:p14="http://schemas.microsoft.com/office/powerpoint/2010/main" val="1246414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anose="02040503050406030204" pitchFamily="18" charset="0"/>
              </a:rPr>
              <a:t>Johannes </a:t>
            </a:r>
            <a:r>
              <a:rPr lang="en-GB" dirty="0">
                <a:latin typeface="Cambria" panose="02040503050406030204" pitchFamily="18" charset="0"/>
              </a:rPr>
              <a:t>K</a:t>
            </a:r>
            <a:r>
              <a:rPr lang="en-GB" dirty="0" smtClean="0">
                <a:latin typeface="Cambria" panose="02040503050406030204" pitchFamily="18" charset="0"/>
              </a:rPr>
              <a:t>epler: </a:t>
            </a:r>
            <a:r>
              <a:rPr lang="en-GB" i="1" dirty="0" err="1" smtClean="0">
                <a:latin typeface="Cambria" panose="02040503050406030204" pitchFamily="18" charset="0"/>
              </a:rPr>
              <a:t>Harmonices</a:t>
            </a:r>
            <a:r>
              <a:rPr lang="en-GB" i="1" dirty="0" smtClean="0">
                <a:latin typeface="Cambria" panose="02040503050406030204" pitchFamily="18" charset="0"/>
              </a:rPr>
              <a:t> Mundi </a:t>
            </a:r>
            <a:r>
              <a:rPr lang="en-GB" dirty="0" smtClean="0">
                <a:latin typeface="Cambria" panose="02040503050406030204" pitchFamily="18" charset="0"/>
              </a:rPr>
              <a:t>1619: the Harmony of the Spheres</a:t>
            </a:r>
            <a:endParaRPr lang="en-GB" dirty="0">
              <a:latin typeface="Cambria" panose="02040503050406030204" pitchFamily="18" charset="0"/>
            </a:endParaRPr>
          </a:p>
        </p:txBody>
      </p:sp>
      <p:pic>
        <p:nvPicPr>
          <p:cNvPr id="4" name="Content Placeholder 3"/>
          <p:cNvPicPr>
            <a:picLocks noGrp="1" noChangeAspect="1"/>
          </p:cNvPicPr>
          <p:nvPr>
            <p:ph idx="1"/>
          </p:nvPr>
        </p:nvPicPr>
        <p:blipFill>
          <a:blip r:embed="rId2" cstate="print">
            <a:extLst>
              <a:ext uri="{28A0092B-C50C-407E-A947-70E740481C1C}">
                <a14:useLocalDpi xmlns="" xmlns:a14="http://schemas.microsoft.com/office/drawing/2010/main" val="0"/>
              </a:ext>
            </a:extLst>
          </a:blip>
          <a:stretch>
            <a:fillRect/>
          </a:stretch>
        </p:blipFill>
        <p:spPr>
          <a:xfrm>
            <a:off x="609600" y="1871907"/>
            <a:ext cx="2590800" cy="2217640"/>
          </a:xfrm>
        </p:spPr>
      </p:pic>
      <p:pic>
        <p:nvPicPr>
          <p:cNvPr id="5" name="Picture 4"/>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609600" y="4355064"/>
            <a:ext cx="4357688" cy="2426736"/>
          </a:xfrm>
          <a:prstGeom prst="rect">
            <a:avLst/>
          </a:prstGeom>
        </p:spPr>
      </p:pic>
      <p:pic>
        <p:nvPicPr>
          <p:cNvPr id="6" name="Picture 5"/>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5105400" y="3434443"/>
            <a:ext cx="2789464" cy="3429000"/>
          </a:xfrm>
          <a:prstGeom prst="rect">
            <a:avLst/>
          </a:prstGeom>
        </p:spPr>
      </p:pic>
      <p:pic>
        <p:nvPicPr>
          <p:cNvPr id="7" name="Picture 6"/>
          <p:cNvPicPr>
            <a:picLocks noChangeAspect="1"/>
          </p:cNvPicPr>
          <p:nvPr/>
        </p:nvPicPr>
        <p:blipFill>
          <a:blip r:embed="rId5" cstate="print">
            <a:extLst>
              <a:ext uri="{28A0092B-C50C-407E-A947-70E740481C1C}">
                <a14:useLocalDpi xmlns="" xmlns:a14="http://schemas.microsoft.com/office/drawing/2010/main" val="0"/>
              </a:ext>
            </a:extLst>
          </a:blip>
          <a:stretch>
            <a:fillRect/>
          </a:stretch>
        </p:blipFill>
        <p:spPr>
          <a:xfrm>
            <a:off x="3781425" y="1512678"/>
            <a:ext cx="2371725" cy="2640222"/>
          </a:xfrm>
          <a:prstGeom prst="rect">
            <a:avLst/>
          </a:prstGeom>
        </p:spPr>
      </p:pic>
      <p:pic>
        <p:nvPicPr>
          <p:cNvPr id="8" name="Picture 7"/>
          <p:cNvPicPr>
            <a:picLocks noChangeAspect="1"/>
          </p:cNvPicPr>
          <p:nvPr/>
        </p:nvPicPr>
        <p:blipFill>
          <a:blip r:embed="rId6" cstate="print">
            <a:extLst>
              <a:ext uri="{28A0092B-C50C-407E-A947-70E740481C1C}">
                <a14:useLocalDpi xmlns="" xmlns:a14="http://schemas.microsoft.com/office/drawing/2010/main" val="0"/>
              </a:ext>
            </a:extLst>
          </a:blip>
          <a:stretch>
            <a:fillRect/>
          </a:stretch>
        </p:blipFill>
        <p:spPr>
          <a:xfrm>
            <a:off x="7315200" y="1828800"/>
            <a:ext cx="1676400" cy="2362200"/>
          </a:xfrm>
          <a:prstGeom prst="rect">
            <a:avLst/>
          </a:prstGeom>
        </p:spPr>
      </p:pic>
    </p:spTree>
    <p:extLst>
      <p:ext uri="{BB962C8B-B14F-4D97-AF65-F5344CB8AC3E}">
        <p14:creationId xmlns="" xmlns:p14="http://schemas.microsoft.com/office/powerpoint/2010/main" val="1900328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4525963"/>
          </a:xfrm>
        </p:spPr>
        <p:txBody>
          <a:bodyPr>
            <a:normAutofit fontScale="92500" lnSpcReduction="10000"/>
          </a:bodyPr>
          <a:lstStyle/>
          <a:p>
            <a:pPr marL="0" indent="0">
              <a:buNone/>
            </a:pPr>
            <a:r>
              <a:rPr lang="en-GB" dirty="0">
                <a:latin typeface="Cambria" pitchFamily="18" charset="0"/>
              </a:rPr>
              <a:t>Fred Hoyle ‘our </a:t>
            </a:r>
            <a:r>
              <a:rPr lang="en-GB" b="1" dirty="0">
                <a:latin typeface="Cambria" pitchFamily="18" charset="0"/>
              </a:rPr>
              <a:t>everyday experience </a:t>
            </a:r>
            <a:r>
              <a:rPr lang="en-GB" dirty="0">
                <a:latin typeface="Cambria" pitchFamily="18" charset="0"/>
              </a:rPr>
              <a:t>even down to the smallest details seems to be so closely integrated to the </a:t>
            </a:r>
            <a:r>
              <a:rPr lang="en-GB" b="1" dirty="0">
                <a:latin typeface="Cambria" pitchFamily="18" charset="0"/>
              </a:rPr>
              <a:t>grand-scale features of the Universe </a:t>
            </a:r>
            <a:r>
              <a:rPr lang="en-GB" dirty="0">
                <a:latin typeface="Cambria" pitchFamily="18" charset="0"/>
              </a:rPr>
              <a:t>that it is well-nigh impossible to contemplate the two being separated’.</a:t>
            </a:r>
          </a:p>
          <a:p>
            <a:pPr marL="0" indent="0">
              <a:buNone/>
            </a:pPr>
            <a:endParaRPr lang="en-GB" dirty="0">
              <a:latin typeface="Cambria" pitchFamily="18" charset="0"/>
            </a:endParaRPr>
          </a:p>
          <a:p>
            <a:pPr marL="0" indent="0">
              <a:buNone/>
            </a:pPr>
            <a:r>
              <a:rPr lang="en-GB" dirty="0">
                <a:latin typeface="Cambria" pitchFamily="18" charset="0"/>
              </a:rPr>
              <a:t>F. Hoyle, </a:t>
            </a:r>
            <a:r>
              <a:rPr lang="en-GB" i="1" dirty="0">
                <a:latin typeface="Cambria" pitchFamily="18" charset="0"/>
              </a:rPr>
              <a:t>Frontiers of Astronomy</a:t>
            </a:r>
            <a:r>
              <a:rPr lang="en-GB" dirty="0">
                <a:latin typeface="Cambria" pitchFamily="18" charset="0"/>
              </a:rPr>
              <a:t>,  (</a:t>
            </a:r>
            <a:r>
              <a:rPr lang="en-GB" dirty="0" err="1">
                <a:latin typeface="Cambria" pitchFamily="18" charset="0"/>
              </a:rPr>
              <a:t>BiblioBazaar</a:t>
            </a:r>
            <a:r>
              <a:rPr lang="en-GB" dirty="0">
                <a:latin typeface="Cambria" pitchFamily="18" charset="0"/>
              </a:rPr>
              <a:t>, 2011), p. 304.</a:t>
            </a:r>
          </a:p>
          <a:p>
            <a:r>
              <a:rPr lang="en-GB" dirty="0" smtClean="0"/>
              <a:t>President of the </a:t>
            </a:r>
            <a:r>
              <a:rPr lang="en-GB" u="sng" dirty="0" smtClean="0">
                <a:hlinkClick r:id="rId2" tooltip="Royal Astronomical Society"/>
              </a:rPr>
              <a:t>Royal Astronomical Society</a:t>
            </a:r>
            <a:r>
              <a:rPr lang="en-GB" dirty="0" smtClean="0"/>
              <a:t> (1971–1973)</a:t>
            </a:r>
          </a:p>
          <a:p>
            <a:endParaRPr lang="en-GB" dirty="0"/>
          </a:p>
        </p:txBody>
      </p:sp>
      <p:pic>
        <p:nvPicPr>
          <p:cNvPr id="4" name="Picture 3" descr="Fred_Hoyle.jpg"/>
          <p:cNvPicPr>
            <a:picLocks noChangeAspect="1"/>
          </p:cNvPicPr>
          <p:nvPr/>
        </p:nvPicPr>
        <p:blipFill>
          <a:blip r:embed="rId3" cstate="print"/>
          <a:stretch>
            <a:fillRect/>
          </a:stretch>
        </p:blipFill>
        <p:spPr>
          <a:xfrm>
            <a:off x="7239000" y="4267200"/>
            <a:ext cx="1905000" cy="2590800"/>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0" y="6093296"/>
            <a:ext cx="2195736" cy="76470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altLang="en-US" dirty="0" smtClean="0">
                <a:latin typeface="Cambria" panose="02040503050406030204" pitchFamily="18" charset="0"/>
              </a:rPr>
              <a:t>A Universe of Stories</a:t>
            </a:r>
          </a:p>
        </p:txBody>
      </p:sp>
      <p:sp>
        <p:nvSpPr>
          <p:cNvPr id="3075" name="Content Placeholder 2"/>
          <p:cNvSpPr>
            <a:spLocks noGrp="1"/>
          </p:cNvSpPr>
          <p:nvPr>
            <p:ph idx="1"/>
          </p:nvPr>
        </p:nvSpPr>
        <p:spPr/>
        <p:txBody>
          <a:bodyPr/>
          <a:lstStyle/>
          <a:p>
            <a:pPr>
              <a:buFont typeface="Arial" charset="0"/>
              <a:buNone/>
            </a:pPr>
            <a:r>
              <a:rPr lang="en-GB" altLang="en-US" dirty="0" smtClean="0">
                <a:latin typeface="Cambria" panose="02040503050406030204" pitchFamily="18" charset="0"/>
              </a:rPr>
              <a:t>‘“The universe is made of stories, not of atoms’, said poet and political activist Muriel Rukeyser”. I agree’ </a:t>
            </a:r>
          </a:p>
          <a:p>
            <a:pPr>
              <a:buFont typeface="Arial" charset="0"/>
              <a:buNone/>
            </a:pPr>
            <a:r>
              <a:rPr lang="en-GB" altLang="en-US" sz="1600" dirty="0" smtClean="0">
                <a:latin typeface="Cambria" panose="02040503050406030204" pitchFamily="18" charset="0"/>
              </a:rPr>
              <a:t>Chris </a:t>
            </a:r>
            <a:r>
              <a:rPr lang="en-GB" altLang="en-US" sz="1600" dirty="0" err="1" smtClean="0">
                <a:latin typeface="Cambria" panose="02040503050406030204" pitchFamily="18" charset="0"/>
              </a:rPr>
              <a:t>Impey</a:t>
            </a:r>
            <a:r>
              <a:rPr lang="en-GB" altLang="en-US" sz="1600" dirty="0" smtClean="0">
                <a:latin typeface="Cambria" panose="02040503050406030204" pitchFamily="18" charset="0"/>
              </a:rPr>
              <a:t>, </a:t>
            </a:r>
            <a:r>
              <a:rPr lang="en-GB" altLang="en-US" sz="1600" i="1" dirty="0" smtClean="0">
                <a:latin typeface="Cambria" panose="02040503050406030204" pitchFamily="18" charset="0"/>
              </a:rPr>
              <a:t>How it Ends: from you to the universe</a:t>
            </a:r>
            <a:r>
              <a:rPr lang="en-GB" altLang="en-US" sz="1600" dirty="0" smtClean="0">
                <a:latin typeface="Cambria" panose="02040503050406030204" pitchFamily="18" charset="0"/>
              </a:rPr>
              <a:t>, New York: W.W. Norton and Co, 2010, p. 11, citing Muriel Rukeyser, “The Speed of Darkness” IX, from </a:t>
            </a:r>
            <a:r>
              <a:rPr lang="en-GB" altLang="en-US" sz="1600" i="1" dirty="0" smtClean="0">
                <a:latin typeface="Cambria" panose="02040503050406030204" pitchFamily="18" charset="0"/>
              </a:rPr>
              <a:t>The Collected Poems of Muriel Rukeyser</a:t>
            </a:r>
            <a:r>
              <a:rPr lang="en-GB" altLang="en-US" sz="1600" dirty="0" smtClean="0">
                <a:latin typeface="Cambria" panose="02040503050406030204" pitchFamily="18" charset="0"/>
              </a:rPr>
              <a:t>. 2006, </a:t>
            </a:r>
            <a:r>
              <a:rPr lang="en-GB" altLang="en-US" sz="1600" u="sng" dirty="0" smtClean="0">
                <a:latin typeface="Cambria" panose="02040503050406030204" pitchFamily="18" charset="0"/>
                <a:hlinkClick r:id="rId2"/>
              </a:rPr>
              <a:t>https://www.poetryfoundation.org/poems-and-poets/poems/detail/56287</a:t>
            </a:r>
            <a:r>
              <a:rPr lang="en-GB" altLang="en-US" sz="1600" dirty="0" smtClean="0">
                <a:latin typeface="Cambria" panose="02040503050406030204" pitchFamily="18" charset="0"/>
              </a:rPr>
              <a:t>. </a:t>
            </a:r>
          </a:p>
          <a:p>
            <a:pPr>
              <a:buFont typeface="Arial" charset="0"/>
              <a:buNone/>
            </a:pPr>
            <a:r>
              <a:rPr lang="en-GB" altLang="en-US" sz="1600" dirty="0" err="1" smtClean="0">
                <a:latin typeface="Cambria" panose="02040503050406030204" pitchFamily="18" charset="0"/>
              </a:rPr>
              <a:t>Impey</a:t>
            </a:r>
            <a:r>
              <a:rPr lang="en-GB" altLang="en-US" sz="1600" dirty="0" smtClean="0">
                <a:latin typeface="Cambria" panose="02040503050406030204" pitchFamily="18" charset="0"/>
              </a:rPr>
              <a:t> is University Distinguished Professor, Department of Astronomy, University of Arizona</a:t>
            </a:r>
          </a:p>
          <a:p>
            <a:endParaRPr lang="en-GB" altLang="en-US" dirty="0" smtClean="0"/>
          </a:p>
        </p:txBody>
      </p:sp>
      <p:pic>
        <p:nvPicPr>
          <p:cNvPr id="3076" name="Picture 4" descr="chris impey-chautauqua_photo_0.jpg"/>
          <p:cNvPicPr>
            <a:picLocks noChangeAspect="1"/>
          </p:cNvPicPr>
          <p:nvPr/>
        </p:nvPicPr>
        <p:blipFill>
          <a:blip r:embed="rId3" cstate="print">
            <a:extLst>
              <a:ext uri="{28A0092B-C50C-407E-A947-70E740481C1C}">
                <a14:useLocalDpi xmlns="" xmlns:a14="http://schemas.microsoft.com/office/drawing/2010/main" val="0"/>
              </a:ext>
            </a:extLst>
          </a:blip>
          <a:srcRect r="40279"/>
          <a:stretch>
            <a:fillRect/>
          </a:stretch>
        </p:blipFill>
        <p:spPr bwMode="auto">
          <a:xfrm>
            <a:off x="6172200" y="4724400"/>
            <a:ext cx="2808287" cy="19288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077" name="Picture 5" descr="Muriel Rukeyser.jpg"/>
          <p:cNvPicPr>
            <a:picLocks noChangeAspect="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4381500" y="4648200"/>
            <a:ext cx="1790700" cy="2543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88623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endParaRPr lang="en-GB" altLang="en-US" smtClean="0"/>
          </a:p>
        </p:txBody>
      </p:sp>
      <p:sp>
        <p:nvSpPr>
          <p:cNvPr id="5123" name="Content Placeholder 2"/>
          <p:cNvSpPr>
            <a:spLocks noGrp="1"/>
          </p:cNvSpPr>
          <p:nvPr>
            <p:ph idx="1"/>
          </p:nvPr>
        </p:nvSpPr>
        <p:spPr/>
        <p:txBody>
          <a:bodyPr>
            <a:normAutofit lnSpcReduction="10000"/>
          </a:bodyPr>
          <a:lstStyle/>
          <a:p>
            <a:pPr>
              <a:buFont typeface="Arial" charset="0"/>
              <a:buNone/>
            </a:pPr>
            <a:r>
              <a:rPr lang="en-US" altLang="en-US" i="1" dirty="0" smtClean="0">
                <a:latin typeface="Cambria" panose="02040503050406030204" pitchFamily="18" charset="0"/>
              </a:rPr>
              <a:t>We don't live beneath the sky. We live within it.</a:t>
            </a:r>
            <a:endParaRPr lang="en-GB" altLang="en-US" dirty="0" smtClean="0">
              <a:latin typeface="Cambria" panose="02040503050406030204" pitchFamily="18" charset="0"/>
            </a:endParaRPr>
          </a:p>
          <a:p>
            <a:pPr>
              <a:buFont typeface="Arial" charset="0"/>
              <a:buNone/>
            </a:pPr>
            <a:r>
              <a:rPr lang="en-US" altLang="en-US" sz="1600" dirty="0" smtClean="0">
                <a:latin typeface="Cambria" panose="02040503050406030204" pitchFamily="18" charset="0"/>
              </a:rPr>
              <a:t>Gavin </a:t>
            </a:r>
            <a:r>
              <a:rPr lang="en-US" altLang="en-US" sz="1600" dirty="0" err="1" smtClean="0">
                <a:latin typeface="Cambria" panose="02040503050406030204" pitchFamily="18" charset="0"/>
              </a:rPr>
              <a:t>Pretor-Pinney</a:t>
            </a:r>
            <a:r>
              <a:rPr lang="en-US" altLang="en-US" sz="1600" dirty="0" smtClean="0">
                <a:latin typeface="Cambria" panose="02040503050406030204" pitchFamily="18" charset="0"/>
              </a:rPr>
              <a:t>, ‘Cloudy with a Chance of Joy’, TED talk, June 2013,</a:t>
            </a:r>
            <a:endParaRPr lang="en-GB" altLang="en-US" sz="1600" dirty="0" smtClean="0">
              <a:latin typeface="Cambria" panose="02040503050406030204" pitchFamily="18" charset="0"/>
            </a:endParaRPr>
          </a:p>
          <a:p>
            <a:pPr>
              <a:buFont typeface="Arial" charset="0"/>
              <a:buNone/>
            </a:pPr>
            <a:r>
              <a:rPr lang="en-US" altLang="en-US" sz="1600" dirty="0" smtClean="0">
                <a:latin typeface="Cambria" panose="02040503050406030204" pitchFamily="18" charset="0"/>
              </a:rPr>
              <a:t>https://www.ted.com/talks/gavin_pretor_pinney_cloudy_with_a_chance_of_joy?language=en</a:t>
            </a:r>
            <a:endParaRPr lang="en-GB" altLang="en-US" sz="1600" dirty="0" smtClean="0">
              <a:latin typeface="Cambria" panose="02040503050406030204" pitchFamily="18" charset="0"/>
            </a:endParaRPr>
          </a:p>
          <a:p>
            <a:pPr>
              <a:buFont typeface="Arial" charset="0"/>
              <a:buNone/>
            </a:pPr>
            <a:r>
              <a:rPr lang="en-US" altLang="en-US" sz="1600" dirty="0" smtClean="0">
                <a:latin typeface="Cambria" panose="02040503050406030204" pitchFamily="18" charset="0"/>
              </a:rPr>
              <a:t>See transcript at </a:t>
            </a:r>
            <a:r>
              <a:rPr lang="en-US" altLang="en-US" sz="1600" u="sng" dirty="0" smtClean="0">
                <a:latin typeface="Cambria" panose="02040503050406030204" pitchFamily="18" charset="0"/>
                <a:hlinkClick r:id="rId2"/>
              </a:rPr>
              <a:t>https://www.ted.com/talks/gavin_pretor_pinney_cloudy_with_a_chance_of_joy/transcript?language=en</a:t>
            </a:r>
            <a:endParaRPr lang="en-GB" altLang="en-US" sz="1600" dirty="0" smtClean="0">
              <a:latin typeface="Cambria" panose="02040503050406030204" pitchFamily="18" charset="0"/>
            </a:endParaRPr>
          </a:p>
          <a:p>
            <a:pPr>
              <a:buFont typeface="Arial" charset="0"/>
              <a:buNone/>
            </a:pPr>
            <a:endParaRPr lang="en-GB" altLang="en-US" sz="1600" dirty="0" smtClean="0">
              <a:latin typeface="Cambria" panose="02040503050406030204" pitchFamily="18" charset="0"/>
            </a:endParaRPr>
          </a:p>
          <a:p>
            <a:pPr>
              <a:buFont typeface="Arial" charset="0"/>
              <a:buNone/>
            </a:pPr>
            <a:r>
              <a:rPr lang="en-US" altLang="en-US" i="1" dirty="0" smtClean="0">
                <a:latin typeface="Cambria" panose="02040503050406030204" pitchFamily="18" charset="0"/>
              </a:rPr>
              <a:t>When we’re lost, what do we do? We look up to the night sky.</a:t>
            </a:r>
            <a:endParaRPr lang="en-GB" altLang="en-US" dirty="0" smtClean="0">
              <a:latin typeface="Cambria" panose="02040503050406030204" pitchFamily="18" charset="0"/>
            </a:endParaRPr>
          </a:p>
          <a:p>
            <a:pPr>
              <a:buFont typeface="Arial" charset="0"/>
              <a:buNone/>
            </a:pPr>
            <a:r>
              <a:rPr lang="en-US" altLang="en-US" sz="2000" dirty="0" smtClean="0">
                <a:latin typeface="Cambria" panose="02040503050406030204" pitchFamily="18" charset="0"/>
              </a:rPr>
              <a:t>Tom Waits press conference in ‘Tom Waits: Tales from a Cracked Jukebox’, BBC 4 9 pm, 19 Feb 2017</a:t>
            </a:r>
            <a:endParaRPr lang="en-GB" altLang="en-US" sz="2000" dirty="0" smtClean="0">
              <a:latin typeface="Cambria" panose="02040503050406030204" pitchFamily="18" charset="0"/>
            </a:endParaRPr>
          </a:p>
          <a:p>
            <a:pPr>
              <a:buFont typeface="Arial" charset="0"/>
              <a:buNone/>
            </a:pPr>
            <a:r>
              <a:rPr lang="en-GB" altLang="en-US" dirty="0" smtClean="0"/>
              <a:t> </a:t>
            </a:r>
          </a:p>
          <a:p>
            <a:endParaRPr lang="en-GB" altLang="en-US" dirty="0" smtClean="0"/>
          </a:p>
        </p:txBody>
      </p:sp>
      <p:pic>
        <p:nvPicPr>
          <p:cNvPr id="5124" name="Picture 3" descr="Gavin Pretor-Pinney.jpg"/>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164388" y="188913"/>
            <a:ext cx="1787525" cy="1339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125" name="Picture 4" descr="tom-waits-heartattack-ps.jpg"/>
          <p:cNvPicPr>
            <a:picLocks noChangeAspect="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7667625" y="5362575"/>
            <a:ext cx="1476375" cy="14954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5126" name="Picture 4" descr="C:\Users\Liz\Dropbox\SEAC 2016\Artwork\UWTSD Logo_200dpi.jpg"/>
          <p:cNvPicPr>
            <a:picLocks noChangeAspect="1" noChangeArrowheads="1"/>
          </p:cNvPicPr>
          <p:nvPr/>
        </p:nvPicPr>
        <p:blipFill>
          <a:blip r:embed="rId5" cstate="print">
            <a:extLst>
              <a:ext uri="{28A0092B-C50C-407E-A947-70E740481C1C}">
                <a14:useLocalDpi xmlns="" xmlns:a14="http://schemas.microsoft.com/office/drawing/2010/main" val="0"/>
              </a:ext>
            </a:extLst>
          </a:blip>
          <a:srcRect/>
          <a:stretch>
            <a:fillRect/>
          </a:stretch>
        </p:blipFill>
        <p:spPr bwMode="auto">
          <a:xfrm>
            <a:off x="539750" y="260350"/>
            <a:ext cx="1847850" cy="7096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846622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latin typeface="Cambria" pitchFamily="18" charset="0"/>
              </a:rPr>
              <a:t>Student Research a Student Sky Journal – Ilaria Cristofaro</a:t>
            </a:r>
            <a:endParaRPr lang="en-GB" dirty="0">
              <a:latin typeface="Cambria" pitchFamily="18" charset="0"/>
            </a:endParaRPr>
          </a:p>
        </p:txBody>
      </p:sp>
      <p:sp>
        <p:nvSpPr>
          <p:cNvPr id="5" name="Content Placeholder 4"/>
          <p:cNvSpPr>
            <a:spLocks noGrp="1"/>
          </p:cNvSpPr>
          <p:nvPr>
            <p:ph sz="half" idx="1"/>
          </p:nvPr>
        </p:nvSpPr>
        <p:spPr/>
        <p:txBody>
          <a:bodyPr>
            <a:normAutofit fontScale="55000" lnSpcReduction="20000"/>
          </a:bodyPr>
          <a:lstStyle/>
          <a:p>
            <a:pPr>
              <a:buNone/>
            </a:pPr>
            <a:r>
              <a:rPr lang="en-GB" i="1" dirty="0">
                <a:latin typeface="Cambria" pitchFamily="18" charset="0"/>
              </a:rPr>
              <a:t>The closeness of the sky makes it also subject to manipulation. </a:t>
            </a:r>
            <a:r>
              <a:rPr lang="x-none" i="1">
                <a:latin typeface="Cambria" pitchFamily="18" charset="0"/>
              </a:rPr>
              <a:t> </a:t>
            </a:r>
            <a:r>
              <a:rPr lang="en-GB" i="1" dirty="0">
                <a:latin typeface="Cambria" pitchFamily="18" charset="0"/>
              </a:rPr>
              <a:t>In throwing a piece of wood into a small canal covered by pond scum at Oxford Christ Church Meadow, I noticed how the sky was opening up in the water, as a reaction to the dispersion of the algae: my notes record that ‘it looks like a telescope image, in the sense it reflects only a small portion of the sky’ and, within that selected section, ‘all seems to be embedded of meanings’. As much as a water space is delimited, so is the sky contained in it; </a:t>
            </a:r>
            <a:endParaRPr lang="en-GB" i="1" dirty="0" smtClean="0">
              <a:latin typeface="Cambria" pitchFamily="18" charset="0"/>
            </a:endParaRPr>
          </a:p>
          <a:p>
            <a:pPr>
              <a:buNone/>
            </a:pPr>
            <a:r>
              <a:rPr lang="en-GB" i="1" dirty="0" smtClean="0">
                <a:latin typeface="Cambria" pitchFamily="18" charset="0"/>
              </a:rPr>
              <a:t>Richards </a:t>
            </a:r>
            <a:r>
              <a:rPr lang="en-GB" i="1" dirty="0">
                <a:latin typeface="Cambria" pitchFamily="18" charset="0"/>
              </a:rPr>
              <a:t>described water as an element which is able to create physical boundaries. This quality of </a:t>
            </a:r>
            <a:r>
              <a:rPr lang="en-GB" i="1" dirty="0" err="1">
                <a:latin typeface="Cambria" pitchFamily="18" charset="0"/>
              </a:rPr>
              <a:t>liminality</a:t>
            </a:r>
            <a:r>
              <a:rPr lang="en-GB" i="1" dirty="0">
                <a:latin typeface="Cambria" pitchFamily="18" charset="0"/>
              </a:rPr>
              <a:t> which characterizes water spaces, depending on their size, gives them of precision and enables them to act as scopes, where selected celestial phenomena can be observed periodically at specific times. </a:t>
            </a:r>
            <a:endParaRPr lang="en-GB" i="1" dirty="0" smtClean="0">
              <a:latin typeface="Cambria" pitchFamily="18" charset="0"/>
            </a:endParaRPr>
          </a:p>
          <a:p>
            <a:pPr>
              <a:buNone/>
            </a:pPr>
            <a:endParaRPr lang="en-GB" dirty="0">
              <a:latin typeface="Cambria" pitchFamily="18" charset="0"/>
            </a:endParaRPr>
          </a:p>
          <a:p>
            <a:endParaRPr lang="en-GB" dirty="0"/>
          </a:p>
        </p:txBody>
      </p:sp>
      <p:pic>
        <p:nvPicPr>
          <p:cNvPr id="1026" name="Picture 2"/>
          <p:cNvPicPr>
            <a:picLocks noGrp="1" noChangeAspect="1" noChangeArrowheads="1"/>
          </p:cNvPicPr>
          <p:nvPr>
            <p:ph sz="half" idx="2"/>
          </p:nvPr>
        </p:nvPicPr>
        <p:blipFill>
          <a:blip r:embed="rId2" cstate="print">
            <a:extLst>
              <a:ext uri="{28A0092B-C50C-407E-A947-70E740481C1C}">
                <a14:useLocalDpi xmlns="" xmlns:a14="http://schemas.microsoft.com/office/drawing/2010/main" val="0"/>
              </a:ext>
            </a:extLst>
          </a:blip>
          <a:srcRect/>
          <a:stretch>
            <a:fillRect/>
          </a:stretch>
        </p:blipFill>
        <p:spPr bwMode="auto">
          <a:xfrm>
            <a:off x="6477000" y="3429000"/>
            <a:ext cx="2190476" cy="29047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6" name="Picture 5" descr="Ilaria Cristofaro.jpg"/>
          <p:cNvPicPr>
            <a:picLocks noChangeAspect="1"/>
          </p:cNvPicPr>
          <p:nvPr/>
        </p:nvPicPr>
        <p:blipFill>
          <a:blip r:embed="rId3" cstate="print"/>
          <a:stretch>
            <a:fillRect/>
          </a:stretch>
        </p:blipFill>
        <p:spPr>
          <a:xfrm>
            <a:off x="4953000" y="1752600"/>
            <a:ext cx="1485900" cy="1485900"/>
          </a:xfrm>
          <a:prstGeom prst="rect">
            <a:avLst/>
          </a:prstGeom>
        </p:spPr>
      </p:pic>
    </p:spTree>
    <p:extLst>
      <p:ext uri="{BB962C8B-B14F-4D97-AF65-F5344CB8AC3E}">
        <p14:creationId xmlns="" xmlns:p14="http://schemas.microsoft.com/office/powerpoint/2010/main" val="1215668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mbria" pitchFamily="18" charset="0"/>
              </a:rPr>
              <a:t>Ilaria</a:t>
            </a:r>
            <a:r>
              <a:rPr lang="en-GB" dirty="0">
                <a:latin typeface="Cambria" pitchFamily="18" charset="0"/>
              </a:rPr>
              <a:t> </a:t>
            </a:r>
            <a:r>
              <a:rPr lang="en-GB" dirty="0" err="1">
                <a:latin typeface="Cambria" pitchFamily="18" charset="0"/>
              </a:rPr>
              <a:t>Cristofaro</a:t>
            </a:r>
            <a:endParaRPr lang="en-GB" dirty="0">
              <a:latin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i="1" dirty="0">
                <a:latin typeface="Cambria" pitchFamily="18" charset="0"/>
              </a:rPr>
              <a:t>A few days after taking the picture in figure 5, I observed the moon in a water feature and wrote in my journal: </a:t>
            </a:r>
          </a:p>
          <a:p>
            <a:pPr>
              <a:buNone/>
            </a:pPr>
            <a:r>
              <a:rPr lang="en-GB" i="1" dirty="0">
                <a:latin typeface="Cambria" pitchFamily="18" charset="0"/>
              </a:rPr>
              <a:t> </a:t>
            </a:r>
          </a:p>
          <a:p>
            <a:pPr>
              <a:buNone/>
            </a:pPr>
            <a:r>
              <a:rPr lang="en-GB" i="1" dirty="0">
                <a:latin typeface="Cambria" pitchFamily="18" charset="0"/>
              </a:rPr>
              <a:t>‘You are light above and light below</a:t>
            </a:r>
          </a:p>
          <a:p>
            <a:pPr>
              <a:buNone/>
            </a:pPr>
            <a:r>
              <a:rPr lang="en-GB" i="1" dirty="0">
                <a:latin typeface="Cambria" pitchFamily="18" charset="0"/>
              </a:rPr>
              <a:t>Circular point above and distillation of shapes below</a:t>
            </a:r>
          </a:p>
          <a:p>
            <a:pPr>
              <a:buNone/>
            </a:pPr>
            <a:r>
              <a:rPr lang="en-GB" i="1" dirty="0">
                <a:latin typeface="Cambria" pitchFamily="18" charset="0"/>
              </a:rPr>
              <a:t>Beautiful above and for everybody below</a:t>
            </a:r>
          </a:p>
          <a:p>
            <a:pPr>
              <a:buNone/>
            </a:pPr>
            <a:r>
              <a:rPr lang="en-GB" i="1" dirty="0">
                <a:latin typeface="Cambria" pitchFamily="18" charset="0"/>
              </a:rPr>
              <a:t>Clear, still and shining in the sky</a:t>
            </a:r>
          </a:p>
          <a:p>
            <a:pPr>
              <a:buNone/>
            </a:pPr>
            <a:r>
              <a:rPr lang="en-GB" i="1" dirty="0">
                <a:latin typeface="Cambria" pitchFamily="18" charset="0"/>
              </a:rPr>
              <a:t>Fragile, ethereal and bend in the water </a:t>
            </a:r>
          </a:p>
          <a:p>
            <a:pPr>
              <a:buNone/>
            </a:pPr>
            <a:r>
              <a:rPr lang="en-GB" i="1" dirty="0">
                <a:latin typeface="Cambria" pitchFamily="18" charset="0"/>
              </a:rPr>
              <a:t>Are you two or only one?</a:t>
            </a:r>
          </a:p>
          <a:p>
            <a:pPr>
              <a:buNone/>
            </a:pPr>
            <a:r>
              <a:rPr lang="en-GB" i="1" dirty="0">
                <a:latin typeface="Cambria" pitchFamily="18" charset="0"/>
              </a:rPr>
              <a:t>Am I one or am I two</a:t>
            </a:r>
            <a:r>
              <a:rPr lang="en-GB" i="1" dirty="0" smtClean="0">
                <a:latin typeface="Cambria" pitchFamily="18" charset="0"/>
              </a:rPr>
              <a:t>?’</a:t>
            </a:r>
            <a:r>
              <a:rPr lang="en-GB" i="1" dirty="0">
                <a:latin typeface="Cambria" pitchFamily="18" charset="0"/>
              </a:rPr>
              <a:t> </a:t>
            </a:r>
            <a:endParaRPr lang="en-GB" i="1" dirty="0" smtClean="0">
              <a:latin typeface="Cambria" pitchFamily="18" charset="0"/>
            </a:endParaRPr>
          </a:p>
          <a:p>
            <a:pPr>
              <a:buNone/>
            </a:pPr>
            <a:endParaRPr lang="en-GB" i="1" dirty="0">
              <a:latin typeface="Cambria" pitchFamily="18" charset="0"/>
            </a:endParaRPr>
          </a:p>
          <a:p>
            <a:pPr>
              <a:buNone/>
            </a:pPr>
            <a:r>
              <a:rPr lang="en-GB" i="1" dirty="0" smtClean="0">
                <a:latin typeface="Cambria" pitchFamily="18" charset="0"/>
              </a:rPr>
              <a:t>Figure </a:t>
            </a:r>
            <a:r>
              <a:rPr lang="en-GB" i="1" dirty="0">
                <a:latin typeface="Cambria" pitchFamily="18" charset="0"/>
              </a:rPr>
              <a:t>5. 'Are you two or only one?', puddle, Braziers Park, </a:t>
            </a:r>
            <a:r>
              <a:rPr lang="en-GB" i="1" dirty="0" err="1">
                <a:latin typeface="Cambria" pitchFamily="18" charset="0"/>
              </a:rPr>
              <a:t>Ipsden</a:t>
            </a:r>
            <a:r>
              <a:rPr lang="en-GB" i="1" dirty="0">
                <a:latin typeface="Cambria" pitchFamily="18" charset="0"/>
              </a:rPr>
              <a:t>, 18th July 2016, Photo: author.</a:t>
            </a:r>
            <a:endParaRPr lang="en-GB" b="1" i="1" dirty="0">
              <a:latin typeface="Cambria" pitchFamily="18" charset="0"/>
            </a:endParaRPr>
          </a:p>
          <a:p>
            <a:endParaRPr lang="en-GB" dirty="0"/>
          </a:p>
          <a:p>
            <a:endParaRPr lang="en-GB" dirty="0"/>
          </a:p>
        </p:txBody>
      </p:sp>
      <p:pic>
        <p:nvPicPr>
          <p:cNvPr id="2050" name="Picture 2"/>
          <p:cNvPicPr>
            <a:picLocks noGrp="1" noChangeAspect="1" noChangeArrowheads="1"/>
          </p:cNvPicPr>
          <p:nvPr>
            <p:ph sz="half" idx="2"/>
          </p:nvPr>
        </p:nvPicPr>
        <p:blipFill>
          <a:blip r:embed="rId2" cstate="print">
            <a:extLst>
              <a:ext uri="{28A0092B-C50C-407E-A947-70E740481C1C}">
                <a14:useLocalDpi xmlns="" xmlns:a14="http://schemas.microsoft.com/office/drawing/2010/main" val="0"/>
              </a:ext>
            </a:extLst>
          </a:blip>
          <a:srcRect/>
          <a:stretch>
            <a:fillRect/>
          </a:stretch>
        </p:blipFill>
        <p:spPr bwMode="auto">
          <a:xfrm>
            <a:off x="5486400" y="1981200"/>
            <a:ext cx="3097006" cy="4114800"/>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5" name="Picture 4" descr="Ilaria Cristofaro.jpg"/>
          <p:cNvPicPr>
            <a:picLocks noChangeAspect="1"/>
          </p:cNvPicPr>
          <p:nvPr/>
        </p:nvPicPr>
        <p:blipFill>
          <a:blip r:embed="rId3" cstate="print"/>
          <a:stretch>
            <a:fillRect/>
          </a:stretch>
        </p:blipFill>
        <p:spPr>
          <a:xfrm>
            <a:off x="4953000" y="1295400"/>
            <a:ext cx="1485900" cy="1485900"/>
          </a:xfrm>
          <a:prstGeom prst="rect">
            <a:avLst/>
          </a:prstGeom>
        </p:spPr>
      </p:pic>
    </p:spTree>
    <p:extLst>
      <p:ext uri="{BB962C8B-B14F-4D97-AF65-F5344CB8AC3E}">
        <p14:creationId xmlns="" xmlns:p14="http://schemas.microsoft.com/office/powerpoint/2010/main" val="2319140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ambria" pitchFamily="18" charset="0"/>
              </a:rPr>
              <a:t>Ilaria</a:t>
            </a:r>
            <a:r>
              <a:rPr lang="en-GB" dirty="0">
                <a:latin typeface="Cambria" pitchFamily="18" charset="0"/>
              </a:rPr>
              <a:t> </a:t>
            </a:r>
            <a:r>
              <a:rPr lang="en-GB" dirty="0" err="1">
                <a:latin typeface="Cambria" pitchFamily="18" charset="0"/>
              </a:rPr>
              <a:t>Cristofaro</a:t>
            </a:r>
            <a:endParaRPr lang="en-GB" dirty="0">
              <a:latin typeface="Cambria" pitchFamily="18" charset="0"/>
            </a:endParaRPr>
          </a:p>
        </p:txBody>
      </p:sp>
      <p:sp>
        <p:nvSpPr>
          <p:cNvPr id="3" name="Content Placeholder 2"/>
          <p:cNvSpPr>
            <a:spLocks noGrp="1"/>
          </p:cNvSpPr>
          <p:nvPr>
            <p:ph sz="half" idx="1"/>
          </p:nvPr>
        </p:nvSpPr>
        <p:spPr/>
        <p:txBody>
          <a:bodyPr>
            <a:normAutofit fontScale="62500" lnSpcReduction="20000"/>
          </a:bodyPr>
          <a:lstStyle/>
          <a:p>
            <a:pPr>
              <a:buNone/>
            </a:pPr>
            <a:r>
              <a:rPr lang="en-GB" dirty="0">
                <a:latin typeface="Cambria" pitchFamily="18" charset="0"/>
              </a:rPr>
              <a:t> </a:t>
            </a:r>
            <a:r>
              <a:rPr lang="en-GB" i="1" dirty="0">
                <a:latin typeface="Cambria" pitchFamily="18" charset="0"/>
              </a:rPr>
              <a:t>The physical environment is therefore transformed into a spiritual vision. Otto </a:t>
            </a:r>
            <a:r>
              <a:rPr lang="en-GB" i="1" dirty="0" err="1">
                <a:latin typeface="Cambria" pitchFamily="18" charset="0"/>
              </a:rPr>
              <a:t>Piene</a:t>
            </a:r>
            <a:r>
              <a:rPr lang="en-GB" i="1" dirty="0">
                <a:latin typeface="Cambria" pitchFamily="18" charset="0"/>
              </a:rPr>
              <a:t> and others, in developing the “Sky Art manifesto”, wrote that ‘the ascent into the sky is mirrored by the descent into inner spaces as it reflects the cosmos.’ The reflection of the sky in water creates a duo-specular world, which can take the individual on a journey towards the outer and the inner cosmos</a:t>
            </a:r>
            <a:r>
              <a:rPr lang="x-none" i="1">
                <a:latin typeface="Cambria" pitchFamily="18" charset="0"/>
              </a:rPr>
              <a:t> </a:t>
            </a:r>
            <a:r>
              <a:rPr lang="en-GB" i="1" dirty="0">
                <a:latin typeface="Cambria" pitchFamily="18" charset="0"/>
              </a:rPr>
              <a:t>.</a:t>
            </a:r>
          </a:p>
          <a:p>
            <a:endParaRPr lang="en-GB" dirty="0" smtClean="0"/>
          </a:p>
          <a:p>
            <a:pPr>
              <a:buNone/>
            </a:pPr>
            <a:r>
              <a:rPr lang="x-none" smtClean="0"/>
              <a:t>Otto </a:t>
            </a:r>
            <a:r>
              <a:rPr lang="x-none"/>
              <a:t>Piene, Elizabeth Goldring, and Lowry Burgess, ‘Statement’ in Elizabeth Goldring, ‘Desert Sun, Desert Moon and the SKY ART manifesto’,  </a:t>
            </a:r>
            <a:r>
              <a:rPr lang="x-none" i="1"/>
              <a:t>Leonardo</a:t>
            </a:r>
            <a:r>
              <a:rPr lang="x-none"/>
              <a:t>, Vol. 20, No.4 (1987), pp. 339-348, p. 346.</a:t>
            </a:r>
            <a:endParaRPr lang="en-GB" dirty="0"/>
          </a:p>
          <a:p>
            <a:pPr>
              <a:buNone/>
            </a:pPr>
            <a:endParaRPr lang="en-GB" dirty="0"/>
          </a:p>
          <a:p>
            <a:endParaRPr lang="en-GB" dirty="0"/>
          </a:p>
        </p:txBody>
      </p:sp>
      <p:pic>
        <p:nvPicPr>
          <p:cNvPr id="5" name="Picture 2"/>
          <p:cNvPicPr>
            <a:picLocks noGrp="1" noChangeAspect="1" noChangeArrowheads="1"/>
          </p:cNvPicPr>
          <p:nvPr>
            <p:ph sz="half" idx="2"/>
          </p:nvPr>
        </p:nvPicPr>
        <p:blipFill>
          <a:blip r:embed="rId2" cstate="print">
            <a:extLst>
              <a:ext uri="{28A0092B-C50C-407E-A947-70E740481C1C}">
                <a14:useLocalDpi xmlns="" xmlns:a14="http://schemas.microsoft.com/office/drawing/2010/main" val="0"/>
              </a:ext>
            </a:extLst>
          </a:blip>
          <a:srcRect/>
          <a:stretch>
            <a:fillRect/>
          </a:stretch>
        </p:blipFill>
        <p:spPr bwMode="auto">
          <a:xfrm>
            <a:off x="5562600" y="2362200"/>
            <a:ext cx="3017078" cy="400860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6" name="Picture 5" descr="Ilaria Cristofaro.jpg"/>
          <p:cNvPicPr>
            <a:picLocks noChangeAspect="1"/>
          </p:cNvPicPr>
          <p:nvPr/>
        </p:nvPicPr>
        <p:blipFill>
          <a:blip r:embed="rId3" cstate="print"/>
          <a:stretch>
            <a:fillRect/>
          </a:stretch>
        </p:blipFill>
        <p:spPr>
          <a:xfrm>
            <a:off x="4876800" y="1371600"/>
            <a:ext cx="1485900" cy="1485900"/>
          </a:xfrm>
          <a:prstGeom prst="rect">
            <a:avLst/>
          </a:prstGeom>
        </p:spPr>
      </p:pic>
    </p:spTree>
    <p:extLst>
      <p:ext uri="{BB962C8B-B14F-4D97-AF65-F5344CB8AC3E}">
        <p14:creationId xmlns="" xmlns:p14="http://schemas.microsoft.com/office/powerpoint/2010/main" val="2095624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mbria" panose="02040503050406030204" pitchFamily="18" charset="0"/>
              </a:rPr>
              <a:t>Wellbeing and Dark Skies</a:t>
            </a:r>
            <a:endParaRPr lang="en-GB" dirty="0">
              <a:latin typeface="Cambria" panose="02040503050406030204" pitchFamily="18" charset="0"/>
            </a:endParaRPr>
          </a:p>
        </p:txBody>
      </p:sp>
      <p:sp>
        <p:nvSpPr>
          <p:cNvPr id="3" name="Content Placeholder 2"/>
          <p:cNvSpPr>
            <a:spLocks noGrp="1"/>
          </p:cNvSpPr>
          <p:nvPr>
            <p:ph sz="half" idx="1"/>
          </p:nvPr>
        </p:nvSpPr>
        <p:spPr/>
        <p:txBody>
          <a:bodyPr>
            <a:normAutofit fontScale="47500" lnSpcReduction="20000"/>
          </a:bodyPr>
          <a:lstStyle/>
          <a:p>
            <a:endParaRPr lang="en-GB" dirty="0" smtClean="0"/>
          </a:p>
          <a:p>
            <a:pPr marL="0" indent="0">
              <a:buNone/>
            </a:pPr>
            <a:r>
              <a:rPr lang="en-GB" sz="4200" dirty="0" smtClean="0">
                <a:latin typeface="Cambria" panose="02040503050406030204" pitchFamily="18" charset="0"/>
              </a:rPr>
              <a:t>‘Wellbeing </a:t>
            </a:r>
            <a:r>
              <a:rPr lang="en-GB" sz="4200" dirty="0">
                <a:latin typeface="Cambria" panose="02040503050406030204" pitchFamily="18" charset="0"/>
              </a:rPr>
              <a:t>is a positive, social and mental state; it is not just the absence of pain, discomfort and incapacity. It arises not only from the action of individuals, but from a host of collective goods and relationships with other people</a:t>
            </a:r>
            <a:r>
              <a:rPr lang="en-GB" sz="4200" dirty="0" smtClean="0">
                <a:latin typeface="Cambria" panose="02040503050406030204" pitchFamily="18" charset="0"/>
              </a:rPr>
              <a:t>.’ </a:t>
            </a:r>
          </a:p>
          <a:p>
            <a:pPr marL="0" indent="0">
              <a:buNone/>
            </a:pPr>
            <a:endParaRPr lang="en-GB" sz="4200" dirty="0" smtClean="0">
              <a:latin typeface="Cambria" panose="02040503050406030204" pitchFamily="18" charset="0"/>
            </a:endParaRPr>
          </a:p>
          <a:p>
            <a:pPr marL="0" indent="0">
              <a:buNone/>
            </a:pPr>
            <a:r>
              <a:rPr lang="en-GB" sz="4200" dirty="0" smtClean="0">
                <a:latin typeface="Cambria" panose="02040503050406030204" pitchFamily="18" charset="0"/>
              </a:rPr>
              <a:t>Louise </a:t>
            </a:r>
            <a:r>
              <a:rPr lang="en-GB" sz="4200" dirty="0" err="1">
                <a:latin typeface="Cambria" panose="02040503050406030204" pitchFamily="18" charset="0"/>
              </a:rPr>
              <a:t>Skilton</a:t>
            </a:r>
            <a:r>
              <a:rPr lang="en-GB" sz="4200" dirty="0">
                <a:latin typeface="Cambria" panose="02040503050406030204" pitchFamily="18" charset="0"/>
              </a:rPr>
              <a:t>, </a:t>
            </a:r>
            <a:r>
              <a:rPr lang="en-GB" sz="4200" i="1" dirty="0">
                <a:latin typeface="Cambria" panose="02040503050406030204" pitchFamily="18" charset="0"/>
              </a:rPr>
              <a:t>Working Paper: Measuring Societal Wellbeing in the UK</a:t>
            </a:r>
            <a:r>
              <a:rPr lang="en-GB" sz="4200" dirty="0">
                <a:latin typeface="Cambria" panose="02040503050406030204" pitchFamily="18" charset="0"/>
              </a:rPr>
              <a:t> (London:  Equalities and Wellbeing Branch Office for National Statistics May 2009), p. 6.</a:t>
            </a:r>
          </a:p>
          <a:p>
            <a:r>
              <a:rPr lang="en-GB" sz="4200" dirty="0">
                <a:latin typeface="Cambria" panose="02040503050406030204" pitchFamily="18" charset="0"/>
              </a:rPr>
              <a:t> </a:t>
            </a:r>
          </a:p>
          <a:p>
            <a:endParaRPr lang="en-GB" dirty="0"/>
          </a:p>
        </p:txBody>
      </p:sp>
      <p:sp>
        <p:nvSpPr>
          <p:cNvPr id="4" name="Content Placeholder 3"/>
          <p:cNvSpPr>
            <a:spLocks noGrp="1"/>
          </p:cNvSpPr>
          <p:nvPr>
            <p:ph sz="half" idx="2"/>
          </p:nvPr>
        </p:nvSpPr>
        <p:spPr/>
        <p:txBody>
          <a:bodyPr>
            <a:normAutofit fontScale="47500" lnSpcReduction="20000"/>
          </a:bodyPr>
          <a:lstStyle/>
          <a:p>
            <a:pPr marL="0" indent="0">
              <a:buNone/>
            </a:pPr>
            <a:r>
              <a:rPr lang="en-GB" sz="3300" dirty="0" smtClean="0">
                <a:latin typeface="Cambria" panose="02040503050406030204" pitchFamily="18" charset="0"/>
              </a:rPr>
              <a:t>‘Overall </a:t>
            </a:r>
            <a:r>
              <a:rPr lang="en-GB" sz="3300" dirty="0">
                <a:latin typeface="Cambria" panose="02040503050406030204" pitchFamily="18" charset="0"/>
              </a:rPr>
              <a:t>there is a large body of evidence from published peer-reviewed and grey literature to suggest that contact with a wide range of natural environments can provide multiple benefits for health and </a:t>
            </a:r>
            <a:r>
              <a:rPr lang="en-GB" sz="3300" dirty="0" smtClean="0">
                <a:latin typeface="Cambria" panose="02040503050406030204" pitchFamily="18" charset="0"/>
              </a:rPr>
              <a:t>wellbeing…Increasing </a:t>
            </a:r>
            <a:r>
              <a:rPr lang="en-GB" sz="3300" dirty="0">
                <a:latin typeface="Cambria" panose="02040503050406030204" pitchFamily="18" charset="0"/>
              </a:rPr>
              <a:t>access to a wide range of nature based activities within society will provide benefits to public health and provide savings to the UK economy. </a:t>
            </a:r>
            <a:r>
              <a:rPr lang="en-GB" sz="3300" dirty="0" smtClean="0">
                <a:latin typeface="Cambria" panose="02040503050406030204" pitchFamily="18" charset="0"/>
              </a:rPr>
              <a:t>‘</a:t>
            </a:r>
            <a:endParaRPr lang="en-GB" sz="3300" dirty="0">
              <a:latin typeface="Cambria" panose="02040503050406030204" pitchFamily="18" charset="0"/>
            </a:endParaRPr>
          </a:p>
          <a:p>
            <a:endParaRPr lang="en-GB" dirty="0"/>
          </a:p>
          <a:p>
            <a:pPr marL="0" indent="0">
              <a:buNone/>
            </a:pPr>
            <a:r>
              <a:rPr lang="en-GB" dirty="0">
                <a:latin typeface="Cambria" panose="02040503050406030204" pitchFamily="18" charset="0"/>
              </a:rPr>
              <a:t>Bragg, Rachel, Carly Wood, Jo Barton and Jules Pretty, </a:t>
            </a:r>
            <a:r>
              <a:rPr lang="en-GB" i="1" dirty="0">
                <a:latin typeface="Cambria" panose="02040503050406030204" pitchFamily="18" charset="0"/>
              </a:rPr>
              <a:t>Wellbeing benefits from natural environments rich in wildlife. A literature review of The Wildlife Trusts</a:t>
            </a:r>
            <a:r>
              <a:rPr lang="en-GB" dirty="0">
                <a:latin typeface="Cambria" panose="02040503050406030204" pitchFamily="18" charset="0"/>
              </a:rPr>
              <a:t>, (Newark: The Wildlife Trusts and  Colchester: University of Essex, 2015), </a:t>
            </a:r>
            <a:r>
              <a:rPr lang="en-GB" u="sng" dirty="0">
                <a:latin typeface="Cambria" panose="02040503050406030204" pitchFamily="18" charset="0"/>
                <a:hlinkClick r:id="rId2"/>
              </a:rPr>
              <a:t>https://www.wildlifetrusts.org/sites/default/files/wellbeing-benefits-fr-nat-env-report-290915-final-lo.pdf</a:t>
            </a:r>
            <a:r>
              <a:rPr lang="en-GB" dirty="0">
                <a:latin typeface="Cambria" panose="02040503050406030204" pitchFamily="18" charset="0"/>
              </a:rPr>
              <a:t>, p. 5 [accessed 24 October 2016].</a:t>
            </a:r>
          </a:p>
          <a:p>
            <a:endParaRPr lang="en-GB" dirty="0"/>
          </a:p>
        </p:txBody>
      </p:sp>
    </p:spTree>
    <p:extLst>
      <p:ext uri="{BB962C8B-B14F-4D97-AF65-F5344CB8AC3E}">
        <p14:creationId xmlns="" xmlns:p14="http://schemas.microsoft.com/office/powerpoint/2010/main" val="810450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pitchFamily="18" charset="0"/>
              </a:rPr>
              <a:t>Student work: Ada Blair</a:t>
            </a:r>
            <a:br>
              <a:rPr lang="en-GB" dirty="0" smtClean="0">
                <a:latin typeface="Cambria" pitchFamily="18" charset="0"/>
              </a:rPr>
            </a:br>
            <a:r>
              <a:rPr lang="en-GB" dirty="0" smtClean="0">
                <a:latin typeface="Cambria" pitchFamily="18" charset="0"/>
              </a:rPr>
              <a:t>dark skies and well being</a:t>
            </a:r>
            <a:endParaRPr lang="en-GB" dirty="0">
              <a:latin typeface="Cambria" pitchFamily="18" charset="0"/>
            </a:endParaRPr>
          </a:p>
        </p:txBody>
      </p:sp>
      <p:pic>
        <p:nvPicPr>
          <p:cNvPr id="1026" name="Picture 2"/>
          <p:cNvPicPr>
            <a:picLocks noGrp="1" noChangeAspect="1" noChangeArrowheads="1"/>
          </p:cNvPicPr>
          <p:nvPr>
            <p:ph idx="1"/>
          </p:nvPr>
        </p:nvPicPr>
        <p:blipFill>
          <a:blip r:embed="rId2" cstate="print"/>
          <a:srcRect l="11111" t="8642" r="65741" b="10700"/>
          <a:stretch>
            <a:fillRect/>
          </a:stretch>
        </p:blipFill>
        <p:spPr bwMode="auto">
          <a:xfrm>
            <a:off x="1828800" y="2057400"/>
            <a:ext cx="4008665" cy="4489704"/>
          </a:xfrm>
          <a:prstGeom prst="rect">
            <a:avLst/>
          </a:prstGeom>
          <a:noFill/>
          <a:ln w="9525">
            <a:noFill/>
            <a:miter lim="800000"/>
            <a:headEnd/>
            <a:tailEnd/>
          </a:ln>
        </p:spPr>
      </p:pic>
      <p:pic>
        <p:nvPicPr>
          <p:cNvPr id="8" name="Picture 7" descr="Ada Blair.jpg"/>
          <p:cNvPicPr>
            <a:picLocks noChangeAspect="1"/>
          </p:cNvPicPr>
          <p:nvPr/>
        </p:nvPicPr>
        <p:blipFill>
          <a:blip r:embed="rId3" cstate="print"/>
          <a:stretch>
            <a:fillRect/>
          </a:stretch>
        </p:blipFill>
        <p:spPr>
          <a:xfrm>
            <a:off x="228600" y="1828800"/>
            <a:ext cx="1514586" cy="1985962"/>
          </a:xfrm>
          <a:prstGeom prst="rect">
            <a:avLst/>
          </a:prstGeom>
        </p:spPr>
      </p:pic>
      <p:pic>
        <p:nvPicPr>
          <p:cNvPr id="9" name="Picture 3" descr="Sark in the Dark.jpg"/>
          <p:cNvPicPr>
            <a:picLocks noChangeAspect="1"/>
          </p:cNvPicPr>
          <p:nvPr/>
        </p:nvPicPr>
        <p:blipFill>
          <a:blip r:embed="rId4" cstate="print"/>
          <a:srcRect/>
          <a:stretch>
            <a:fillRect/>
          </a:stretch>
        </p:blipFill>
        <p:spPr bwMode="auto">
          <a:xfrm>
            <a:off x="6019800" y="2590800"/>
            <a:ext cx="2920419" cy="408305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When people can see the stars</a:t>
            </a:r>
            <a:endParaRPr lang="en-GB" dirty="0">
              <a:latin typeface="Cambria" pitchFamily="18" charset="0"/>
            </a:endParaRPr>
          </a:p>
        </p:txBody>
      </p:sp>
      <p:sp>
        <p:nvSpPr>
          <p:cNvPr id="3" name="Content Placeholder 2"/>
          <p:cNvSpPr>
            <a:spLocks noGrp="1"/>
          </p:cNvSpPr>
          <p:nvPr>
            <p:ph idx="1"/>
          </p:nvPr>
        </p:nvSpPr>
        <p:spPr/>
        <p:txBody>
          <a:bodyPr>
            <a:normAutofit/>
          </a:bodyPr>
          <a:lstStyle/>
          <a:p>
            <a:pPr>
              <a:buNone/>
            </a:pPr>
            <a:r>
              <a:rPr lang="en-GB" sz="1600" dirty="0" smtClean="0">
                <a:latin typeface="Cambria" pitchFamily="18" charset="0"/>
              </a:rPr>
              <a:t>‘it’s </a:t>
            </a:r>
            <a:r>
              <a:rPr lang="en-GB" sz="1600" dirty="0" smtClean="0">
                <a:latin typeface="Cambria" pitchFamily="18" charset="0"/>
              </a:rPr>
              <a:t>a bit like the dawn chorus (</a:t>
            </a:r>
            <a:r>
              <a:rPr lang="en-GB" sz="1600" i="1" dirty="0" smtClean="0">
                <a:latin typeface="Cambria" pitchFamily="18" charset="0"/>
              </a:rPr>
              <a:t>the night sky</a:t>
            </a:r>
            <a:r>
              <a:rPr lang="en-GB" sz="1600" dirty="0" smtClean="0">
                <a:latin typeface="Cambria" pitchFamily="18" charset="0"/>
              </a:rPr>
              <a:t>), you can listen like you could to an orchestra, it’s just a load of sound which is very pleasing but the more you understand that’s a blackbird, that’s a robin, that’s a thrush, the more you start getting it, appreciating the instruments. Sometimes it’s nice just to forget all that and use your ears and enjoy and it’s the same as the night sky. Obviously if you can name constellations and think about things that adds to it</a:t>
            </a:r>
            <a:r>
              <a:rPr lang="en-GB" sz="1600" dirty="0" smtClean="0">
                <a:latin typeface="Cambria" pitchFamily="18" charset="0"/>
              </a:rPr>
              <a:t>.’</a:t>
            </a:r>
            <a:endParaRPr lang="en-GB" sz="1600" dirty="0" smtClean="0">
              <a:latin typeface="Cambria" pitchFamily="18" charset="0"/>
            </a:endParaRPr>
          </a:p>
          <a:p>
            <a:pPr>
              <a:buNone/>
            </a:pPr>
            <a:endParaRPr lang="en-GB" sz="1600" dirty="0" smtClean="0">
              <a:latin typeface="Cambria" pitchFamily="18" charset="0"/>
            </a:endParaRPr>
          </a:p>
          <a:p>
            <a:pPr>
              <a:buNone/>
            </a:pPr>
            <a:r>
              <a:rPr lang="en-GB" sz="1600" dirty="0" smtClean="0">
                <a:latin typeface="Cambria" pitchFamily="18" charset="0"/>
              </a:rPr>
              <a:t>‘the </a:t>
            </a:r>
            <a:r>
              <a:rPr lang="en-GB" sz="1600" dirty="0" smtClean="0">
                <a:latin typeface="Cambria" pitchFamily="18" charset="0"/>
              </a:rPr>
              <a:t>seven sisters, in New Zealand they call that the </a:t>
            </a:r>
            <a:r>
              <a:rPr lang="en-GB" sz="1600" i="1" dirty="0" err="1" smtClean="0">
                <a:latin typeface="Cambria" pitchFamily="18" charset="0"/>
              </a:rPr>
              <a:t>Matariki</a:t>
            </a:r>
            <a:r>
              <a:rPr lang="en-GB" sz="1600" i="1" dirty="0" smtClean="0">
                <a:latin typeface="Cambria" pitchFamily="18" charset="0"/>
              </a:rPr>
              <a:t> </a:t>
            </a:r>
            <a:r>
              <a:rPr lang="en-GB" sz="1600" dirty="0" smtClean="0">
                <a:latin typeface="Cambria" pitchFamily="18" charset="0"/>
              </a:rPr>
              <a:t>and for me that’s quite a special constellation. From here it looks like the shape of New Zealand……When I see them here it’s really special, I say, ‘that’s my New Zealand stars’ […] the dark sky makes me feel like praying or </a:t>
            </a:r>
            <a:r>
              <a:rPr lang="en-GB" sz="1600" dirty="0" smtClean="0">
                <a:latin typeface="Cambria" pitchFamily="18" charset="0"/>
              </a:rPr>
              <a:t>something’.</a:t>
            </a:r>
            <a:endParaRPr lang="en-GB" sz="1600" dirty="0" smtClean="0">
              <a:latin typeface="Cambria" pitchFamily="18" charset="0"/>
            </a:endParaRPr>
          </a:p>
          <a:p>
            <a:pPr>
              <a:buNone/>
            </a:pPr>
            <a:r>
              <a:rPr lang="en-GB" sz="1600" dirty="0" smtClean="0">
                <a:latin typeface="Cambria" pitchFamily="18" charset="0"/>
              </a:rPr>
              <a:t>.</a:t>
            </a:r>
            <a:endParaRPr lang="en-GB" sz="1600" dirty="0" smtClean="0">
              <a:latin typeface="Cambria" pitchFamily="18" charset="0"/>
            </a:endParaRPr>
          </a:p>
          <a:p>
            <a:pPr>
              <a:buNone/>
            </a:pPr>
            <a:r>
              <a:rPr lang="en-GB" sz="1600" dirty="0" smtClean="0">
                <a:latin typeface="Cambria" pitchFamily="18" charset="0"/>
              </a:rPr>
              <a:t>‘my </a:t>
            </a:r>
            <a:r>
              <a:rPr lang="en-GB" sz="1600" dirty="0" smtClean="0">
                <a:latin typeface="Cambria" pitchFamily="18" charset="0"/>
              </a:rPr>
              <a:t>mum […] passed away five years ago […] a certain relief when you look at the sky, maybe trying to connect with somebody you’ve lost. I talk to the sky quite a lot […] it can make you feel very small, the vastness of </a:t>
            </a:r>
            <a:r>
              <a:rPr lang="en-GB" sz="1600" dirty="0" smtClean="0">
                <a:latin typeface="Cambria" pitchFamily="18" charset="0"/>
              </a:rPr>
              <a:t>it’.</a:t>
            </a:r>
            <a:endParaRPr lang="en-GB" sz="1600" dirty="0" smtClean="0">
              <a:latin typeface="Cambria" pitchFamily="18" charset="0"/>
            </a:endParaRPr>
          </a:p>
          <a:p>
            <a:endParaRPr lang="en-GB" sz="1600" dirty="0">
              <a:latin typeface="Cambria" pitchFamily="18" charset="0"/>
            </a:endParaRPr>
          </a:p>
        </p:txBody>
      </p:sp>
      <p:pic>
        <p:nvPicPr>
          <p:cNvPr id="4" name="Picture 2"/>
          <p:cNvPicPr>
            <a:picLocks noChangeAspect="1" noChangeArrowheads="1"/>
          </p:cNvPicPr>
          <p:nvPr/>
        </p:nvPicPr>
        <p:blipFill>
          <a:blip r:embed="rId2" cstate="print"/>
          <a:srcRect l="11991" t="44234" r="66888" b="11959"/>
          <a:stretch>
            <a:fillRect/>
          </a:stretch>
        </p:blipFill>
        <p:spPr bwMode="auto">
          <a:xfrm>
            <a:off x="6781800" y="5334000"/>
            <a:ext cx="2286000" cy="1524000"/>
          </a:xfrm>
          <a:prstGeom prst="rect">
            <a:avLst/>
          </a:prstGeom>
          <a:noFill/>
          <a:ln w="9525">
            <a:noFill/>
            <a:miter lim="800000"/>
            <a:headEnd/>
            <a:tailEnd/>
          </a:ln>
        </p:spPr>
      </p:pic>
      <p:pic>
        <p:nvPicPr>
          <p:cNvPr id="5" name="Picture 4" descr="Ada Blair.jpg"/>
          <p:cNvPicPr>
            <a:picLocks noChangeAspect="1"/>
          </p:cNvPicPr>
          <p:nvPr/>
        </p:nvPicPr>
        <p:blipFill>
          <a:blip r:embed="rId3" cstate="print"/>
          <a:stretch>
            <a:fillRect/>
          </a:stretch>
        </p:blipFill>
        <p:spPr>
          <a:xfrm>
            <a:off x="5486400" y="5334000"/>
            <a:ext cx="1066800" cy="1398814"/>
          </a:xfrm>
          <a:prstGeom prst="rect">
            <a:avLst/>
          </a:prstGeom>
        </p:spPr>
      </p:pic>
      <p:pic>
        <p:nvPicPr>
          <p:cNvPr id="6" name="Picture 3" descr="Sark in the Dark.jpg"/>
          <p:cNvPicPr>
            <a:picLocks noChangeAspect="1"/>
          </p:cNvPicPr>
          <p:nvPr/>
        </p:nvPicPr>
        <p:blipFill>
          <a:blip r:embed="rId4" cstate="print"/>
          <a:srcRect/>
          <a:stretch>
            <a:fillRect/>
          </a:stretch>
        </p:blipFill>
        <p:spPr bwMode="auto">
          <a:xfrm>
            <a:off x="4267200" y="5441950"/>
            <a:ext cx="1012836" cy="1416050"/>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214313"/>
            <a:ext cx="8229600" cy="1143000"/>
          </a:xfrm>
        </p:spPr>
        <p:txBody>
          <a:bodyPr rtlCol="0">
            <a:normAutofit/>
          </a:bodyPr>
          <a:lstStyle/>
          <a:p>
            <a:pPr eaLnBrk="1" fontAlgn="auto" hangingPunct="1">
              <a:spcAft>
                <a:spcPts val="0"/>
              </a:spcAft>
              <a:defRPr/>
            </a:pPr>
            <a:endParaRPr lang="en-US" dirty="0">
              <a:latin typeface="Cambria" panose="02040503050406030204" pitchFamily="18" charset="0"/>
            </a:endParaRPr>
          </a:p>
        </p:txBody>
      </p:sp>
      <p:sp>
        <p:nvSpPr>
          <p:cNvPr id="3" name="Content Placeholder 2"/>
          <p:cNvSpPr>
            <a:spLocks noGrp="1"/>
          </p:cNvSpPr>
          <p:nvPr>
            <p:ph idx="1"/>
          </p:nvPr>
        </p:nvSpPr>
        <p:spPr/>
        <p:txBody>
          <a:bodyPr rtlCol="0">
            <a:normAutofit fontScale="55000" lnSpcReduction="20000"/>
          </a:bodyPr>
          <a:lstStyle/>
          <a:p>
            <a:pPr eaLnBrk="1" fontAlgn="auto" hangingPunct="1">
              <a:spcAft>
                <a:spcPts val="0"/>
              </a:spcAft>
              <a:defRPr/>
            </a:pPr>
            <a:endParaRPr lang="en-US" dirty="0" smtClean="0"/>
          </a:p>
          <a:p>
            <a:pPr eaLnBrk="1" fontAlgn="auto" hangingPunct="1">
              <a:spcAft>
                <a:spcPts val="0"/>
              </a:spcAft>
              <a:defRPr/>
            </a:pPr>
            <a:endParaRPr lang="en-US" dirty="0" smtClean="0"/>
          </a:p>
          <a:p>
            <a:pPr eaLnBrk="1" fontAlgn="auto" hangingPunct="1">
              <a:spcAft>
                <a:spcPts val="0"/>
              </a:spcAft>
              <a:defRPr/>
            </a:pPr>
            <a:endParaRPr lang="en-US" dirty="0" smtClean="0"/>
          </a:p>
          <a:p>
            <a:pPr eaLnBrk="1" fontAlgn="auto" hangingPunct="1">
              <a:spcAft>
                <a:spcPts val="0"/>
              </a:spcAft>
              <a:buNone/>
              <a:defRPr/>
            </a:pPr>
            <a:endParaRPr lang="en-US" dirty="0" smtClean="0">
              <a:latin typeface="Cambria" panose="02040503050406030204" pitchFamily="18" charset="0"/>
            </a:endParaRPr>
          </a:p>
          <a:p>
            <a:pPr eaLnBrk="1" fontAlgn="auto" hangingPunct="1">
              <a:spcAft>
                <a:spcPts val="0"/>
              </a:spcAft>
              <a:buNone/>
              <a:defRPr/>
            </a:pPr>
            <a:r>
              <a:rPr lang="en-US" dirty="0" smtClean="0">
                <a:latin typeface="Cambria" panose="02040503050406030204" pitchFamily="18" charset="0"/>
              </a:rPr>
              <a:t>‘</a:t>
            </a:r>
            <a:r>
              <a:rPr lang="en-US" dirty="0">
                <a:latin typeface="Cambria" panose="02040503050406030204" pitchFamily="18" charset="0"/>
              </a:rPr>
              <a:t>Survey the circling </a:t>
            </a:r>
            <a:r>
              <a:rPr lang="en-US" dirty="0" smtClean="0">
                <a:latin typeface="Cambria" panose="02040503050406030204" pitchFamily="18" charset="0"/>
              </a:rPr>
              <a:t>stars as </a:t>
            </a:r>
            <a:r>
              <a:rPr lang="en-US" dirty="0">
                <a:latin typeface="Cambria" panose="02040503050406030204" pitchFamily="18" charset="0"/>
              </a:rPr>
              <a:t>though yourself were in mid-course with them. Often picture the changing and re-changing dance of the elements. Visions of this kind purge away the dross of our earth-bound life’. </a:t>
            </a:r>
            <a:endParaRPr lang="en-US" dirty="0" smtClean="0">
              <a:latin typeface="Cambria" panose="02040503050406030204" pitchFamily="18" charset="0"/>
            </a:endParaRPr>
          </a:p>
          <a:p>
            <a:pPr eaLnBrk="1" fontAlgn="auto" hangingPunct="1">
              <a:spcAft>
                <a:spcPts val="0"/>
              </a:spcAft>
              <a:defRPr/>
            </a:pPr>
            <a:r>
              <a:rPr lang="en-GB" sz="2200" dirty="0" smtClean="0">
                <a:latin typeface="Cambria" panose="02040503050406030204" pitchFamily="18" charset="0"/>
              </a:rPr>
              <a:t>Marcus Aurelius, </a:t>
            </a:r>
            <a:r>
              <a:rPr lang="en-GB" sz="2200" i="1" dirty="0" smtClean="0">
                <a:latin typeface="Cambria" panose="02040503050406030204" pitchFamily="18" charset="0"/>
              </a:rPr>
              <a:t>Meditations</a:t>
            </a:r>
            <a:r>
              <a:rPr lang="en-GB" sz="2200" dirty="0" smtClean="0">
                <a:latin typeface="Cambria" panose="02040503050406030204" pitchFamily="18" charset="0"/>
              </a:rPr>
              <a:t>, trans. Maxwell Staniforth, Harmondsworth, Middlesex: Penguin, 1964, V.47, p. 112; see also IX.29, p. 144. </a:t>
            </a:r>
            <a:endParaRPr lang="en-US" sz="2200" dirty="0" smtClean="0">
              <a:latin typeface="Cambria" panose="02040503050406030204" pitchFamily="18" charset="0"/>
            </a:endParaRPr>
          </a:p>
          <a:p>
            <a:pPr eaLnBrk="1" fontAlgn="auto" hangingPunct="1">
              <a:spcAft>
                <a:spcPts val="0"/>
              </a:spcAft>
              <a:defRPr/>
            </a:pPr>
            <a:endParaRPr lang="en-US" dirty="0">
              <a:latin typeface="Cambria" panose="02040503050406030204" pitchFamily="18" charset="0"/>
            </a:endParaRPr>
          </a:p>
          <a:p>
            <a:r>
              <a:rPr lang="en-GB" dirty="0"/>
              <a:t> </a:t>
            </a:r>
            <a:r>
              <a:rPr lang="en-GB" i="1" dirty="0" smtClean="0">
                <a:latin typeface="Cambria" panose="02040503050406030204" pitchFamily="18" charset="0"/>
              </a:rPr>
              <a:t>‘As the ancient myth makers knew, we are children equally of the earth and sky. </a:t>
            </a:r>
          </a:p>
          <a:p>
            <a:r>
              <a:rPr lang="en-GB" dirty="0" smtClean="0">
                <a:latin typeface="Cambria" panose="02040503050406030204" pitchFamily="18" charset="0"/>
              </a:rPr>
              <a:t>Carl Sagan, ‘Who Speaks for Earth’, The School of Cooperative Individualism Library, available at </a:t>
            </a:r>
            <a:r>
              <a:rPr lang="en-GB" u="sng" dirty="0" smtClean="0">
                <a:latin typeface="Cambria" panose="02040503050406030204" pitchFamily="18" charset="0"/>
                <a:hlinkClick r:id="rId2"/>
              </a:rPr>
              <a:t>http://www.cooperative-individualism.org/sagan-carl_who-speaks-for-earth-1980.htm</a:t>
            </a:r>
            <a:r>
              <a:rPr lang="en-GB" dirty="0" smtClean="0">
                <a:latin typeface="Cambria" panose="02040503050406030204" pitchFamily="18" charset="0"/>
              </a:rPr>
              <a:t> [accessed 7 October </a:t>
            </a:r>
            <a:r>
              <a:rPr lang="en-GB" dirty="0" smtClean="0"/>
              <a:t>2016].</a:t>
            </a:r>
          </a:p>
          <a:p>
            <a:pPr eaLnBrk="1" fontAlgn="auto" hangingPunct="1">
              <a:spcAft>
                <a:spcPts val="0"/>
              </a:spcAft>
              <a:buNone/>
              <a:defRPr/>
            </a:pPr>
            <a:endParaRPr lang="en-US" dirty="0"/>
          </a:p>
          <a:p>
            <a:pPr eaLnBrk="1" fontAlgn="auto" hangingPunct="1">
              <a:spcAft>
                <a:spcPts val="0"/>
              </a:spcAft>
              <a:defRPr/>
            </a:pPr>
            <a:endParaRPr lang="en-US" dirty="0"/>
          </a:p>
        </p:txBody>
      </p:sp>
      <p:pic>
        <p:nvPicPr>
          <p:cNvPr id="38916" name="Picture 3" descr="Marcus Aurelius 2.jpg"/>
          <p:cNvPicPr>
            <a:picLocks noChangeAspect="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62000" y="457200"/>
            <a:ext cx="1371709" cy="18383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6934200" y="5791200"/>
            <a:ext cx="1953658" cy="1066800"/>
          </a:xfrm>
          <a:prstGeom prst="rect">
            <a:avLst/>
          </a:prstGeom>
        </p:spPr>
      </p:pic>
    </p:spTree>
    <p:extLst>
      <p:ext uri="{BB962C8B-B14F-4D97-AF65-F5344CB8AC3E}">
        <p14:creationId xmlns="" xmlns:p14="http://schemas.microsoft.com/office/powerpoint/2010/main" val="1756521559"/>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Lunar Cycles, Sustainability</a:t>
            </a:r>
            <a:endParaRPr lang="en-GB" dirty="0">
              <a:latin typeface="Cambria" pitchFamily="18" charset="0"/>
            </a:endParaRPr>
          </a:p>
        </p:txBody>
      </p:sp>
      <p:sp>
        <p:nvSpPr>
          <p:cNvPr id="3" name="Content Placeholder 2"/>
          <p:cNvSpPr>
            <a:spLocks noGrp="1"/>
          </p:cNvSpPr>
          <p:nvPr>
            <p:ph sz="half" idx="1"/>
          </p:nvPr>
        </p:nvSpPr>
        <p:spPr/>
        <p:txBody>
          <a:bodyPr>
            <a:normAutofit fontScale="47500" lnSpcReduction="20000"/>
          </a:bodyPr>
          <a:lstStyle/>
          <a:p>
            <a:pPr>
              <a:buNone/>
            </a:pPr>
            <a:r>
              <a:rPr lang="en-GB" dirty="0" smtClean="0">
                <a:latin typeface="Cambria" pitchFamily="18" charset="0"/>
              </a:rPr>
              <a:t>Derek W. de Witt, TIDAL AND LUNAR CORRELATES ON SEA TURTLE EMERGENCE PATTERNS IN ADA FOAH, GHANA </a:t>
            </a:r>
          </a:p>
          <a:p>
            <a:pPr>
              <a:buNone/>
            </a:pPr>
            <a:r>
              <a:rPr lang="en-GB" i="1" dirty="0" smtClean="0">
                <a:latin typeface="Cambria" pitchFamily="18" charset="0"/>
              </a:rPr>
              <a:t>‘The results of this study show that emergence preferences exist for both the moon phase and one of the moon position variables’ .</a:t>
            </a:r>
          </a:p>
          <a:p>
            <a:pPr>
              <a:buNone/>
            </a:pPr>
            <a:r>
              <a:rPr lang="en-GB" dirty="0" smtClean="0">
                <a:latin typeface="Cambria" pitchFamily="18" charset="0"/>
              </a:rPr>
              <a:t>A basis for biodynamic farming</a:t>
            </a:r>
          </a:p>
          <a:p>
            <a:pPr>
              <a:buNone/>
            </a:pPr>
            <a:endParaRPr lang="en-GB" i="1" dirty="0">
              <a:latin typeface="Cambria" pitchFamily="18" charset="0"/>
            </a:endParaRPr>
          </a:p>
        </p:txBody>
      </p:sp>
      <p:sp>
        <p:nvSpPr>
          <p:cNvPr id="7" name="Content Placeholder 6"/>
          <p:cNvSpPr>
            <a:spLocks noGrp="1"/>
          </p:cNvSpPr>
          <p:nvPr>
            <p:ph sz="half" idx="2"/>
          </p:nvPr>
        </p:nvSpPr>
        <p:spPr/>
        <p:txBody>
          <a:bodyPr>
            <a:normAutofit fontScale="47500" lnSpcReduction="20000"/>
          </a:bodyPr>
          <a:lstStyle/>
          <a:p>
            <a:r>
              <a:rPr lang="en-GB" b="1" dirty="0" smtClean="0">
                <a:latin typeface="Cambria" pitchFamily="18" charset="0"/>
              </a:rPr>
              <a:t>Nishida, Alberto K., et al, ‘The lunar-tide cycle viewed by crustacean and mollusc gatherers in the State of </a:t>
            </a:r>
            <a:r>
              <a:rPr lang="en-GB" b="1" dirty="0" err="1" smtClean="0">
                <a:latin typeface="Cambria" pitchFamily="18" charset="0"/>
              </a:rPr>
              <a:t>Paraíba</a:t>
            </a:r>
            <a:r>
              <a:rPr lang="en-GB" b="1" dirty="0" smtClean="0">
                <a:latin typeface="Cambria" pitchFamily="18" charset="0"/>
              </a:rPr>
              <a:t>, Northeast Brazil and their influence in collection attitudes’, Journal of </a:t>
            </a:r>
            <a:r>
              <a:rPr lang="en-GB" b="1" dirty="0" err="1" smtClean="0">
                <a:latin typeface="Cambria" pitchFamily="18" charset="0"/>
              </a:rPr>
              <a:t>Ethnobiology</a:t>
            </a:r>
            <a:r>
              <a:rPr lang="en-GB" b="1" dirty="0" smtClean="0">
                <a:latin typeface="Cambria" pitchFamily="18" charset="0"/>
              </a:rPr>
              <a:t> and </a:t>
            </a:r>
            <a:r>
              <a:rPr lang="en-GB" b="1" dirty="0" err="1" smtClean="0">
                <a:latin typeface="Cambria" pitchFamily="18" charset="0"/>
              </a:rPr>
              <a:t>Ethnomedicine</a:t>
            </a:r>
            <a:r>
              <a:rPr lang="en-GB" b="1" dirty="0" smtClean="0">
                <a:latin typeface="Cambria" pitchFamily="18" charset="0"/>
              </a:rPr>
              <a:t>, 2006, 2.1,</a:t>
            </a:r>
          </a:p>
          <a:p>
            <a:endParaRPr lang="en-GB" b="1" dirty="0" smtClean="0"/>
          </a:p>
          <a:p>
            <a:endParaRPr lang="en-GB" b="1" dirty="0" smtClean="0"/>
          </a:p>
          <a:p>
            <a:pPr>
              <a:buNone/>
            </a:pPr>
            <a:r>
              <a:rPr lang="en-GB" i="1" dirty="0" err="1" smtClean="0">
                <a:latin typeface="Cambria" pitchFamily="18" charset="0"/>
              </a:rPr>
              <a:t>Ethnoecological</a:t>
            </a:r>
            <a:r>
              <a:rPr lang="en-GB" i="1" dirty="0" smtClean="0">
                <a:latin typeface="Cambria" pitchFamily="18" charset="0"/>
              </a:rPr>
              <a:t> studies may also help in promoting dialogue and cooperation between fishers and scientists. The literature illustrates the significance and value of traditional knowledge in Brazil. ………</a:t>
            </a:r>
          </a:p>
          <a:p>
            <a:pPr>
              <a:buNone/>
            </a:pPr>
            <a:r>
              <a:rPr lang="en-GB" i="1" dirty="0" smtClean="0">
                <a:latin typeface="Cambria" pitchFamily="18" charset="0"/>
              </a:rPr>
              <a:t>Cultural values and perceptions arising from more experienced elder people should be taken into account before decisive action about their livelihoods be formulated by governmental authorities. Their contributions are essentially concerned with the sustainable management of the resource, which unfortunately have not yet been given satisfactory representation in the decision making process </a:t>
            </a:r>
          </a:p>
          <a:p>
            <a:endParaRPr lang="en-GB" b="1" dirty="0" smtClean="0"/>
          </a:p>
          <a:p>
            <a:endParaRPr lang="en-GB" dirty="0"/>
          </a:p>
        </p:txBody>
      </p:sp>
      <p:pic>
        <p:nvPicPr>
          <p:cNvPr id="4" name="Picture 3" descr="Sea Turtle.jpg"/>
          <p:cNvPicPr>
            <a:picLocks noChangeAspect="1"/>
          </p:cNvPicPr>
          <p:nvPr/>
        </p:nvPicPr>
        <p:blipFill>
          <a:blip r:embed="rId2" cstate="print"/>
          <a:stretch>
            <a:fillRect/>
          </a:stretch>
        </p:blipFill>
        <p:spPr>
          <a:xfrm>
            <a:off x="609600" y="3429000"/>
            <a:ext cx="3401785" cy="1905000"/>
          </a:xfrm>
          <a:prstGeom prst="rect">
            <a:avLst/>
          </a:prstGeom>
        </p:spPr>
      </p:pic>
      <p:pic>
        <p:nvPicPr>
          <p:cNvPr id="5" name="Picture 4" descr="Full august-moon12.jpg"/>
          <p:cNvPicPr>
            <a:picLocks noChangeAspect="1"/>
          </p:cNvPicPr>
          <p:nvPr/>
        </p:nvPicPr>
        <p:blipFill>
          <a:blip r:embed="rId3" cstate="print"/>
          <a:stretch>
            <a:fillRect/>
          </a:stretch>
        </p:blipFill>
        <p:spPr>
          <a:xfrm>
            <a:off x="2895600" y="5257800"/>
            <a:ext cx="1295400" cy="12954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630362"/>
          </a:xfrm>
        </p:spPr>
        <p:txBody>
          <a:bodyPr>
            <a:normAutofit fontScale="90000"/>
          </a:bodyPr>
          <a:lstStyle/>
          <a:p>
            <a:r>
              <a:rPr lang="en-GB" sz="2800" dirty="0"/>
              <a:t>All Alone in the Night - Time-lapse footage of the Earth as seen from the </a:t>
            </a:r>
            <a:r>
              <a:rPr lang="en-GB" sz="2800" dirty="0" smtClean="0"/>
              <a:t>ISS</a:t>
            </a:r>
            <a:br>
              <a:rPr lang="en-GB" sz="2800" dirty="0" smtClean="0"/>
            </a:br>
            <a:r>
              <a:rPr lang="en-GB" sz="2800" dirty="0" smtClean="0">
                <a:hlinkClick r:id="rId2"/>
              </a:rPr>
              <a:t>https://www.youtube.com/watch?v=FG0fTKAqZ5g</a:t>
            </a:r>
            <a:r>
              <a:rPr lang="en-GB" sz="2800" dirty="0" smtClean="0"/>
              <a:t/>
            </a:r>
            <a:br>
              <a:rPr lang="en-GB" sz="2800" dirty="0" smtClean="0"/>
            </a:br>
            <a:endParaRPr lang="en-GB" sz="2800" dirty="0"/>
          </a:p>
        </p:txBody>
      </p:sp>
      <p:pic>
        <p:nvPicPr>
          <p:cNvPr id="5122" name="Picture 2"/>
          <p:cNvPicPr>
            <a:picLocks noGrp="1" noChangeAspect="1" noChangeArrowheads="1"/>
          </p:cNvPicPr>
          <p:nvPr>
            <p:ph idx="1"/>
          </p:nvPr>
        </p:nvPicPr>
        <p:blipFill>
          <a:blip r:embed="rId3" cstate="print"/>
          <a:srcRect l="926" t="4780" r="43519" b="5920"/>
          <a:stretch>
            <a:fillRect/>
          </a:stretch>
        </p:blipFill>
        <p:spPr bwMode="auto">
          <a:xfrm>
            <a:off x="228600" y="1447800"/>
            <a:ext cx="5161935" cy="2667000"/>
          </a:xfrm>
          <a:prstGeom prst="rect">
            <a:avLst/>
          </a:prstGeom>
          <a:noFill/>
          <a:ln w="9525">
            <a:noFill/>
            <a:miter lim="800000"/>
            <a:headEnd/>
            <a:tailEnd/>
          </a:ln>
        </p:spPr>
      </p:pic>
      <p:pic>
        <p:nvPicPr>
          <p:cNvPr id="5" name="Picture 2"/>
          <p:cNvPicPr>
            <a:picLocks noChangeAspect="1" noChangeArrowheads="1"/>
          </p:cNvPicPr>
          <p:nvPr/>
        </p:nvPicPr>
        <p:blipFill>
          <a:blip r:embed="rId4" cstate="print"/>
          <a:srcRect t="4780" r="43519" b="8801"/>
          <a:stretch>
            <a:fillRect/>
          </a:stretch>
        </p:blipFill>
        <p:spPr bwMode="auto">
          <a:xfrm>
            <a:off x="2946400" y="3810000"/>
            <a:ext cx="6197600" cy="3048000"/>
          </a:xfrm>
          <a:prstGeom prst="rect">
            <a:avLst/>
          </a:prstGeom>
          <a:noFill/>
          <a:ln w="9525">
            <a:noFill/>
            <a:miter lim="800000"/>
            <a:headEnd/>
            <a:tailEnd/>
          </a:ln>
        </p:spPr>
      </p:pic>
    </p:spTree>
    <p:extLst>
      <p:ext uri="{BB962C8B-B14F-4D97-AF65-F5344CB8AC3E}">
        <p14:creationId xmlns:p14="http://schemas.microsoft.com/office/powerpoint/2010/main" xmlns="" val="1058729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sz="3100" dirty="0" smtClean="0">
                <a:latin typeface="Cambria" pitchFamily="18" charset="0"/>
              </a:rPr>
              <a:t>Harmony: </a:t>
            </a:r>
            <a:br>
              <a:rPr lang="en-GB" sz="3100" dirty="0" smtClean="0">
                <a:latin typeface="Cambria" pitchFamily="18" charset="0"/>
              </a:rPr>
            </a:br>
            <a:r>
              <a:rPr lang="en-GB" sz="3100" i="1" dirty="0" smtClean="0">
                <a:latin typeface="Cambria" pitchFamily="18" charset="0"/>
              </a:rPr>
              <a:t>Earth Venus Tango round the Sun</a:t>
            </a:r>
            <a:br>
              <a:rPr lang="en-GB" sz="3100" i="1" dirty="0" smtClean="0">
                <a:latin typeface="Cambria" pitchFamily="18" charset="0"/>
              </a:rPr>
            </a:br>
            <a:r>
              <a:rPr lang="en-GB" sz="1600" dirty="0" smtClean="0">
                <a:latin typeface="Cambria" pitchFamily="18" charset="0"/>
                <a:hlinkClick r:id="rId2"/>
              </a:rPr>
              <a:t>https://www.youtube.com/watch?v=4cgQNUhtmHM</a:t>
            </a:r>
            <a:r>
              <a:rPr lang="en-GB" sz="1600" dirty="0" smtClean="0">
                <a:latin typeface="Cambria" pitchFamily="18" charset="0"/>
              </a:rPr>
              <a:t/>
            </a:r>
            <a:br>
              <a:rPr lang="en-GB" sz="1600" dirty="0" smtClean="0">
                <a:latin typeface="Cambria" pitchFamily="18" charset="0"/>
              </a:rPr>
            </a:br>
            <a:endParaRPr lang="en-GB" sz="1600" dirty="0">
              <a:latin typeface="Cambria" pitchFamily="18" charset="0"/>
            </a:endParaRPr>
          </a:p>
        </p:txBody>
      </p:sp>
      <p:pic>
        <p:nvPicPr>
          <p:cNvPr id="1026" name="Picture 2"/>
          <p:cNvPicPr>
            <a:picLocks noGrp="1" noChangeAspect="1" noChangeArrowheads="1"/>
          </p:cNvPicPr>
          <p:nvPr>
            <p:ph idx="1"/>
          </p:nvPr>
        </p:nvPicPr>
        <p:blipFill>
          <a:blip r:embed="rId3" cstate="print"/>
          <a:srcRect l="17593" t="13422" r="61111" b="28965"/>
          <a:stretch>
            <a:fillRect/>
          </a:stretch>
        </p:blipFill>
        <p:spPr bwMode="auto">
          <a:xfrm>
            <a:off x="2133600" y="1828800"/>
            <a:ext cx="5330190" cy="4634948"/>
          </a:xfrm>
          <a:prstGeom prst="rect">
            <a:avLst/>
          </a:prstGeom>
          <a:noFill/>
          <a:ln w="9525">
            <a:noFill/>
            <a:miter lim="800000"/>
            <a:headEnd/>
            <a:tailEnd/>
          </a:ln>
        </p:spPr>
      </p:pic>
      <p:pic>
        <p:nvPicPr>
          <p:cNvPr id="4" name="Picture 5" descr="C:\Users\ablettm\AppData\Local\Microsoft\Windows\Temporary Internet Files\Content.Outlook\R41HOZLM\UWTSD Logo.jpg"/>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6200" y="6092825"/>
            <a:ext cx="2051050" cy="7651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21826458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700</TotalTime>
  <Words>1057</Words>
  <Application>Microsoft Office PowerPoint</Application>
  <PresentationFormat>On-screen Show (4:3)</PresentationFormat>
  <Paragraphs>89</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Harmony, Cosmos, Sky Research and Teaching in the Sophia Centre</vt:lpstr>
      <vt:lpstr>What is Harmony?</vt:lpstr>
      <vt:lpstr>Johannes Kepler: Harmonices Mundi 1619: the Harmony of the Spheres</vt:lpstr>
      <vt:lpstr>Slide 4</vt:lpstr>
      <vt:lpstr>A Universe of Stories</vt:lpstr>
      <vt:lpstr>Slide 6</vt:lpstr>
      <vt:lpstr>Student Research a Student Sky Journal – Ilaria Cristofaro</vt:lpstr>
      <vt:lpstr>Ilaria Cristofaro</vt:lpstr>
      <vt:lpstr>Ilaria Cristofaro</vt:lpstr>
      <vt:lpstr>Wellbeing and Dark Skies</vt:lpstr>
      <vt:lpstr>Student work: Ada Blair dark skies and well being</vt:lpstr>
      <vt:lpstr>When people can see the stars</vt:lpstr>
      <vt:lpstr>Slide 13</vt:lpstr>
      <vt:lpstr>Lunar Cycles, Sustainability</vt:lpstr>
      <vt:lpstr>All Alone in the Night - Time-lapse footage of the Earth as seen from the ISS https://www.youtube.com/watch?v=FG0fTKAqZ5g </vt:lpstr>
      <vt:lpstr> Harmony:  Earth Venus Tango round the Sun https://www.youtube.com/watch?v=4cgQNUhtmHM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64</cp:revision>
  <dcterms:created xsi:type="dcterms:W3CDTF">2017-02-26T08:28:57Z</dcterms:created>
  <dcterms:modified xsi:type="dcterms:W3CDTF">2018-03-13T07:37:48Z</dcterms:modified>
</cp:coreProperties>
</file>