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3" r:id="rId2"/>
  </p:sldMasterIdLst>
  <p:notesMasterIdLst>
    <p:notesMasterId r:id="rId46"/>
  </p:notesMasterIdLst>
  <p:handoutMasterIdLst>
    <p:handoutMasterId r:id="rId47"/>
  </p:handoutMasterIdLst>
  <p:sldIdLst>
    <p:sldId id="290" r:id="rId3"/>
    <p:sldId id="297" r:id="rId4"/>
    <p:sldId id="321" r:id="rId5"/>
    <p:sldId id="310" r:id="rId6"/>
    <p:sldId id="311" r:id="rId7"/>
    <p:sldId id="312" r:id="rId8"/>
    <p:sldId id="313" r:id="rId9"/>
    <p:sldId id="314" r:id="rId10"/>
    <p:sldId id="298" r:id="rId11"/>
    <p:sldId id="331" r:id="rId12"/>
    <p:sldId id="326" r:id="rId13"/>
    <p:sldId id="301" r:id="rId14"/>
    <p:sldId id="302" r:id="rId15"/>
    <p:sldId id="307" r:id="rId16"/>
    <p:sldId id="303" r:id="rId17"/>
    <p:sldId id="323" r:id="rId18"/>
    <p:sldId id="325" r:id="rId19"/>
    <p:sldId id="304" r:id="rId20"/>
    <p:sldId id="318" r:id="rId21"/>
    <p:sldId id="308" r:id="rId22"/>
    <p:sldId id="295" r:id="rId23"/>
    <p:sldId id="324" r:id="rId24"/>
    <p:sldId id="294" r:id="rId25"/>
    <p:sldId id="332" r:id="rId26"/>
    <p:sldId id="316" r:id="rId27"/>
    <p:sldId id="328" r:id="rId28"/>
    <p:sldId id="300" r:id="rId29"/>
    <p:sldId id="296" r:id="rId30"/>
    <p:sldId id="293" r:id="rId31"/>
    <p:sldId id="309" r:id="rId32"/>
    <p:sldId id="329" r:id="rId33"/>
    <p:sldId id="292" r:id="rId34"/>
    <p:sldId id="299" r:id="rId35"/>
    <p:sldId id="330" r:id="rId36"/>
    <p:sldId id="291" r:id="rId37"/>
    <p:sldId id="305" r:id="rId38"/>
    <p:sldId id="315" r:id="rId39"/>
    <p:sldId id="306" r:id="rId40"/>
    <p:sldId id="317" r:id="rId41"/>
    <p:sldId id="319" r:id="rId42"/>
    <p:sldId id="320" r:id="rId43"/>
    <p:sldId id="322" r:id="rId44"/>
    <p:sldId id="327"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3" frameSlides="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848" autoAdjust="0"/>
    <p:restoredTop sz="95501" autoAdjust="0"/>
  </p:normalViewPr>
  <p:slideViewPr>
    <p:cSldViewPr snapToGrid="0">
      <p:cViewPr varScale="1">
        <p:scale>
          <a:sx n="79" d="100"/>
          <a:sy n="79" d="100"/>
        </p:scale>
        <p:origin x="96" y="288"/>
      </p:cViewPr>
      <p:guideLst>
        <p:guide pos="3840"/>
        <p:guide orient="horz" pos="2160"/>
      </p:guideLst>
    </p:cSldViewPr>
  </p:slideViewPr>
  <p:outlineViewPr>
    <p:cViewPr>
      <p:scale>
        <a:sx n="33" d="100"/>
        <a:sy n="33" d="100"/>
      </p:scale>
      <p:origin x="0" y="-522"/>
    </p:cViewPr>
  </p:outlineViewPr>
  <p:notesTextViewPr>
    <p:cViewPr>
      <p:scale>
        <a:sx n="1" d="1"/>
        <a:sy n="1" d="1"/>
      </p:scale>
      <p:origin x="0" y="0"/>
    </p:cViewPr>
  </p:notesTextViewPr>
  <p:sorterViewPr>
    <p:cViewPr>
      <p:scale>
        <a:sx n="100" d="100"/>
        <a:sy n="100" d="100"/>
      </p:scale>
      <p:origin x="0" y="-1308"/>
    </p:cViewPr>
  </p:sorterViewPr>
  <p:notesViewPr>
    <p:cSldViewPr snapToGrid="0">
      <p:cViewPr varScale="1">
        <p:scale>
          <a:sx n="70" d="100"/>
          <a:sy n="70" d="100"/>
        </p:scale>
        <p:origin x="276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5DD71D7-55AC-46BD-81B3-09AB2F9EFBD8}" type="datetimeFigureOut">
              <a:rPr lang="en-US" smtClean="0"/>
              <a:t>3/8/2016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40BD58-3BFF-4EAF-BB8B-AC67FE801E47}" type="slidenum">
              <a:rPr lang="en-US" smtClean="0"/>
              <a:t>‹#›</a:t>
            </a:fld>
            <a:endParaRPr lang="en-US"/>
          </a:p>
        </p:txBody>
      </p:sp>
    </p:spTree>
    <p:extLst>
      <p:ext uri="{BB962C8B-B14F-4D97-AF65-F5344CB8AC3E}">
        <p14:creationId xmlns:p14="http://schemas.microsoft.com/office/powerpoint/2010/main" val="40105943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89424F-BB59-4F4E-9822-4CA3E770FFD2}" type="datetimeFigureOut">
              <a:rPr lang="en-US" smtClean="0"/>
              <a:t>3/8/2016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322CDD-9D6C-4F63-9EC2-648226624108}" type="slidenum">
              <a:rPr lang="en-US" smtClean="0"/>
              <a:t>‹#›</a:t>
            </a:fld>
            <a:endParaRPr lang="en-US"/>
          </a:p>
        </p:txBody>
      </p:sp>
    </p:spTree>
    <p:extLst>
      <p:ext uri="{BB962C8B-B14F-4D97-AF65-F5344CB8AC3E}">
        <p14:creationId xmlns:p14="http://schemas.microsoft.com/office/powerpoint/2010/main" val="851026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3/8/2016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7" name="Rectangle 6"/>
          <p:cNvSpPr/>
          <p:nvPr userDrawn="1"/>
        </p:nvSpPr>
        <p:spPr>
          <a:xfrm>
            <a:off x="0" y="5888736"/>
            <a:ext cx="12192000" cy="109728"/>
          </a:xfrm>
          <a:prstGeom prst="rect">
            <a:avLst/>
          </a:prstGeom>
          <a:ln>
            <a:noFill/>
          </a:ln>
          <a:effectLst>
            <a:outerShdw blurRad="25400" dist="254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a:off x="0" y="5888736"/>
            <a:ext cx="12192000" cy="109728"/>
          </a:xfrm>
          <a:prstGeom prst="rect">
            <a:avLst/>
          </a:prstGeom>
          <a:ln>
            <a:noFill/>
          </a:ln>
          <a:effectLst>
            <a:innerShdw blurRad="25400" dist="12700" dir="16200000">
              <a:schemeClr val="accent1">
                <a:lumMod val="50000"/>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9064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619599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pic>
        <p:nvPicPr>
          <p:cNvPr id="7" name="Picture 6"/>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bwMode="hidden">
          <a:xfrm>
            <a:off x="7753739" y="283"/>
            <a:ext cx="4435717" cy="6856286"/>
          </a:xfrm>
          <a:prstGeom prst="rect">
            <a:avLst/>
          </a:prstGeom>
        </p:spPr>
      </p:pic>
      <p:sp>
        <p:nvSpPr>
          <p:cNvPr id="8" name="Rectangle 7"/>
          <p:cNvSpPr/>
          <p:nvPr userDrawn="1"/>
        </p:nvSpPr>
        <p:spPr>
          <a:xfrm>
            <a:off x="7707084" y="0"/>
            <a:ext cx="54864" cy="6858000"/>
          </a:xfrm>
          <a:prstGeom prst="rect">
            <a:avLst/>
          </a:prstGeom>
          <a:ln>
            <a:noFill/>
          </a:ln>
          <a:effectLst>
            <a:outerShdw blurRad="25400" dist="254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userDrawn="1"/>
        </p:nvSpPr>
        <p:spPr>
          <a:xfrm>
            <a:off x="7707084" y="0"/>
            <a:ext cx="54864" cy="6858000"/>
          </a:xfrm>
          <a:prstGeom prst="rect">
            <a:avLst/>
          </a:prstGeom>
          <a:ln>
            <a:noFill/>
          </a:ln>
          <a:effectLst>
            <a:innerShdw blurRad="25400" dist="127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625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30546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3858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95006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902815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bwMode="hidden">
          <a:xfrm>
            <a:off x="7753739" y="283"/>
            <a:ext cx="4435717" cy="6856286"/>
          </a:xfrm>
          <a:prstGeom prst="rect">
            <a:avLst/>
          </a:prstGeom>
        </p:spPr>
      </p:pic>
      <p:sp>
        <p:nvSpPr>
          <p:cNvPr id="9" name="Rectangle 8"/>
          <p:cNvSpPr/>
          <p:nvPr userDrawn="1"/>
        </p:nvSpPr>
        <p:spPr>
          <a:xfrm>
            <a:off x="7707084" y="0"/>
            <a:ext cx="54864" cy="6858000"/>
          </a:xfrm>
          <a:prstGeom prst="rect">
            <a:avLst/>
          </a:prstGeom>
          <a:ln>
            <a:noFill/>
          </a:ln>
          <a:effectLst>
            <a:outerShdw blurRad="25400" dist="254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userDrawn="1"/>
        </p:nvSpPr>
        <p:spPr>
          <a:xfrm>
            <a:off x="7707084" y="0"/>
            <a:ext cx="54864" cy="6858000"/>
          </a:xfrm>
          <a:prstGeom prst="rect">
            <a:avLst/>
          </a:prstGeom>
          <a:ln>
            <a:noFill/>
          </a:ln>
          <a:effectLst>
            <a:innerShdw blurRad="25400" dist="127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3257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043794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823522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330190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1375A4-56A4-47D6-9801-1991572033F7}" type="slidenum">
              <a:rPr lang="en-US" smtClean="0"/>
              <a:pPr/>
              <a:t>‹#›</a:t>
            </a:fld>
            <a:endParaRPr lang="en-US"/>
          </a:p>
        </p:txBody>
      </p:sp>
      <p:sp>
        <p:nvSpPr>
          <p:cNvPr id="7" name="Rectangle 6"/>
          <p:cNvSpPr/>
          <p:nvPr userDrawn="1"/>
        </p:nvSpPr>
        <p:spPr>
          <a:xfrm>
            <a:off x="0" y="6257036"/>
            <a:ext cx="12192000" cy="54864"/>
          </a:xfrm>
          <a:prstGeom prst="rect">
            <a:avLst/>
          </a:prstGeom>
          <a:ln>
            <a:noFill/>
          </a:ln>
          <a:effectLst>
            <a:outerShdw blurRad="25400" dist="254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a:off x="0" y="6257036"/>
            <a:ext cx="12192000" cy="54864"/>
          </a:xfrm>
          <a:prstGeom prst="rect">
            <a:avLst/>
          </a:prstGeom>
          <a:ln>
            <a:noFill/>
          </a:ln>
          <a:effectLst>
            <a:innerShdw blurRad="25400" dist="12700" dir="16200000">
              <a:schemeClr val="accent1">
                <a:lumMod val="50000"/>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2852868"/>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Myth and Art</a:t>
            </a:r>
            <a:endParaRPr lang="en-GB" dirty="0"/>
          </a:p>
        </p:txBody>
      </p:sp>
      <p:sp>
        <p:nvSpPr>
          <p:cNvPr id="3" name="Subtitle 2"/>
          <p:cNvSpPr>
            <a:spLocks noGrp="1"/>
          </p:cNvSpPr>
          <p:nvPr>
            <p:ph type="subTitle" idx="1"/>
          </p:nvPr>
        </p:nvSpPr>
        <p:spPr/>
        <p:txBody>
          <a:bodyPr>
            <a:normAutofit/>
          </a:bodyPr>
          <a:lstStyle/>
          <a:p>
            <a:r>
              <a:rPr lang="en-GB" sz="4800" dirty="0" smtClean="0"/>
              <a:t>Medea and Jason</a:t>
            </a:r>
          </a:p>
        </p:txBody>
      </p:sp>
    </p:spTree>
    <p:extLst>
      <p:ext uri="{BB962C8B-B14F-4D97-AF65-F5344CB8AC3E}">
        <p14:creationId xmlns:p14="http://schemas.microsoft.com/office/powerpoint/2010/main" val="4051232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Medea and Jason</a:t>
            </a:r>
            <a:endParaRPr lang="en-GB" u="sng" dirty="0"/>
          </a:p>
        </p:txBody>
      </p:sp>
      <p:sp>
        <p:nvSpPr>
          <p:cNvPr id="3" name="Content Placeholder 2"/>
          <p:cNvSpPr>
            <a:spLocks noGrp="1"/>
          </p:cNvSpPr>
          <p:nvPr>
            <p:ph idx="1"/>
          </p:nvPr>
        </p:nvSpPr>
        <p:spPr/>
        <p:txBody>
          <a:bodyPr/>
          <a:lstStyle/>
          <a:p>
            <a:r>
              <a:rPr lang="en-GB" dirty="0" smtClean="0"/>
              <a:t>The stories of these two characters are inextricably interlinked</a:t>
            </a:r>
          </a:p>
          <a:p>
            <a:endParaRPr lang="en-GB" dirty="0"/>
          </a:p>
          <a:p>
            <a:r>
              <a:rPr lang="en-GB" dirty="0" smtClean="0"/>
              <a:t>Quest for the golden fleece</a:t>
            </a:r>
          </a:p>
          <a:p>
            <a:pPr lvl="1"/>
            <a:r>
              <a:rPr lang="en-GB" dirty="0" smtClean="0"/>
              <a:t>Pindar </a:t>
            </a:r>
            <a:r>
              <a:rPr lang="en-GB" i="1" dirty="0" err="1" smtClean="0"/>
              <a:t>Pythian</a:t>
            </a:r>
            <a:r>
              <a:rPr lang="en-GB" i="1" dirty="0" smtClean="0"/>
              <a:t> 4,</a:t>
            </a:r>
            <a:r>
              <a:rPr lang="en-GB" dirty="0" smtClean="0"/>
              <a:t> Apollonius </a:t>
            </a:r>
            <a:r>
              <a:rPr lang="en-GB" i="1" dirty="0" err="1" smtClean="0"/>
              <a:t>Argonautica</a:t>
            </a:r>
            <a:endParaRPr lang="en-GB" dirty="0" smtClean="0"/>
          </a:p>
          <a:p>
            <a:r>
              <a:rPr lang="en-GB" dirty="0" smtClean="0"/>
              <a:t>Death of Medea and Jason’s children</a:t>
            </a:r>
          </a:p>
          <a:p>
            <a:pPr lvl="1"/>
            <a:r>
              <a:rPr lang="en-GB" dirty="0" smtClean="0"/>
              <a:t>Euripides </a:t>
            </a:r>
            <a:r>
              <a:rPr lang="en-GB" i="1" dirty="0" smtClean="0"/>
              <a:t>Medea</a:t>
            </a:r>
            <a:endParaRPr lang="en-GB" dirty="0" smtClean="0"/>
          </a:p>
          <a:p>
            <a:endParaRPr lang="en-GB" dirty="0"/>
          </a:p>
        </p:txBody>
      </p:sp>
    </p:spTree>
    <p:extLst>
      <p:ext uri="{BB962C8B-B14F-4D97-AF65-F5344CB8AC3E}">
        <p14:creationId xmlns:p14="http://schemas.microsoft.com/office/powerpoint/2010/main" val="144848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Medea</a:t>
            </a:r>
          </a:p>
          <a:p>
            <a:pPr lvl="1"/>
            <a:r>
              <a:rPr lang="en-GB" dirty="0" smtClean="0"/>
              <a:t>Daughter of </a:t>
            </a:r>
            <a:r>
              <a:rPr lang="en-GB" dirty="0" err="1" smtClean="0"/>
              <a:t>Aeetes</a:t>
            </a:r>
            <a:r>
              <a:rPr lang="en-GB" dirty="0" smtClean="0"/>
              <a:t> and </a:t>
            </a:r>
            <a:r>
              <a:rPr lang="en-GB" dirty="0" err="1" smtClean="0"/>
              <a:t>Eiduia</a:t>
            </a:r>
            <a:endParaRPr lang="en-GB" dirty="0" smtClean="0"/>
          </a:p>
          <a:p>
            <a:pPr lvl="1"/>
            <a:r>
              <a:rPr lang="en-GB" dirty="0" smtClean="0"/>
              <a:t>Granddaughter of Helios (the sun)</a:t>
            </a:r>
          </a:p>
          <a:p>
            <a:pPr lvl="1"/>
            <a:r>
              <a:rPr lang="en-GB" dirty="0" smtClean="0"/>
              <a:t>Niece of Circe</a:t>
            </a:r>
          </a:p>
          <a:p>
            <a:pPr lvl="1"/>
            <a:endParaRPr lang="en-GB" dirty="0"/>
          </a:p>
          <a:p>
            <a:r>
              <a:rPr lang="en-GB" dirty="0" smtClean="0"/>
              <a:t>Jason</a:t>
            </a:r>
          </a:p>
          <a:p>
            <a:pPr lvl="1"/>
            <a:r>
              <a:rPr lang="en-GB" dirty="0" smtClean="0"/>
              <a:t>Son of </a:t>
            </a:r>
            <a:r>
              <a:rPr lang="en-GB" dirty="0" err="1" smtClean="0"/>
              <a:t>Aison</a:t>
            </a:r>
            <a:endParaRPr lang="en-GB" dirty="0" smtClean="0"/>
          </a:p>
          <a:p>
            <a:pPr lvl="1"/>
            <a:r>
              <a:rPr lang="en-GB" dirty="0" smtClean="0"/>
              <a:t>His uncle, </a:t>
            </a:r>
            <a:r>
              <a:rPr lang="en-GB" dirty="0" err="1" smtClean="0"/>
              <a:t>Pelias</a:t>
            </a:r>
            <a:r>
              <a:rPr lang="en-GB" dirty="0" smtClean="0"/>
              <a:t>, usurped the throne of </a:t>
            </a:r>
            <a:r>
              <a:rPr lang="en-GB" dirty="0" err="1" smtClean="0"/>
              <a:t>Iolcus</a:t>
            </a:r>
            <a:r>
              <a:rPr lang="en-GB" dirty="0" smtClean="0"/>
              <a:t> from </a:t>
            </a:r>
            <a:r>
              <a:rPr lang="en-GB" dirty="0" err="1" smtClean="0"/>
              <a:t>Aison</a:t>
            </a:r>
            <a:r>
              <a:rPr lang="en-GB" dirty="0" smtClean="0"/>
              <a:t>, and tried to dispose of potential threats, including Jason</a:t>
            </a:r>
          </a:p>
          <a:p>
            <a:pPr lvl="1"/>
            <a:endParaRPr lang="en-GB" dirty="0" smtClean="0"/>
          </a:p>
        </p:txBody>
      </p:sp>
    </p:spTree>
    <p:extLst>
      <p:ext uri="{BB962C8B-B14F-4D97-AF65-F5344CB8AC3E}">
        <p14:creationId xmlns:p14="http://schemas.microsoft.com/office/powerpoint/2010/main" val="1797133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70716"/>
            <a:ext cx="10515600" cy="4351338"/>
          </a:xfrm>
        </p:spPr>
        <p:txBody>
          <a:bodyPr/>
          <a:lstStyle/>
          <a:p>
            <a:r>
              <a:rPr lang="en-GB" dirty="0" smtClean="0"/>
              <a:t>c. 630 BCE</a:t>
            </a:r>
          </a:p>
          <a:p>
            <a:r>
              <a:rPr lang="en-GB" dirty="0" smtClean="0"/>
              <a:t>Etruscan</a:t>
            </a:r>
          </a:p>
          <a:p>
            <a:r>
              <a:rPr lang="en-GB" dirty="0" smtClean="0"/>
              <a:t>National Etruscan Museum, Rome</a:t>
            </a:r>
            <a:endParaRPr lang="en-GB" dirty="0"/>
          </a:p>
        </p:txBody>
      </p:sp>
      <p:pic>
        <p:nvPicPr>
          <p:cNvPr id="5" name="Picture 4"/>
          <p:cNvPicPr>
            <a:picLocks noChangeAspect="1"/>
          </p:cNvPicPr>
          <p:nvPr/>
        </p:nvPicPr>
        <p:blipFill rotWithShape="1">
          <a:blip r:embed="rId2"/>
          <a:srcRect l="6298" t="9629" r="6759" b="8739"/>
          <a:stretch/>
        </p:blipFill>
        <p:spPr>
          <a:xfrm>
            <a:off x="7205554" y="0"/>
            <a:ext cx="4986446" cy="6871781"/>
          </a:xfrm>
          <a:prstGeom prst="rect">
            <a:avLst/>
          </a:prstGeom>
        </p:spPr>
      </p:pic>
      <p:pic>
        <p:nvPicPr>
          <p:cNvPr id="6" name="Picture 5"/>
          <p:cNvPicPr>
            <a:picLocks noChangeAspect="1"/>
          </p:cNvPicPr>
          <p:nvPr/>
        </p:nvPicPr>
        <p:blipFill rotWithShape="1">
          <a:blip r:embed="rId2"/>
          <a:srcRect l="15361" t="43447" r="39785" b="27458"/>
          <a:stretch/>
        </p:blipFill>
        <p:spPr>
          <a:xfrm>
            <a:off x="1414354" y="2012557"/>
            <a:ext cx="4681646" cy="4457186"/>
          </a:xfrm>
          <a:prstGeom prst="rect">
            <a:avLst/>
          </a:prstGeom>
        </p:spPr>
      </p:pic>
    </p:spTree>
    <p:extLst>
      <p:ext uri="{BB962C8B-B14F-4D97-AF65-F5344CB8AC3E}">
        <p14:creationId xmlns:p14="http://schemas.microsoft.com/office/powerpoint/2010/main" val="283874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Before Medea and Jason</a:t>
            </a:r>
            <a:endParaRPr lang="en-GB" u="sng" dirty="0"/>
          </a:p>
        </p:txBody>
      </p:sp>
      <p:sp>
        <p:nvSpPr>
          <p:cNvPr id="3" name="Content Placeholder 2"/>
          <p:cNvSpPr>
            <a:spLocks noGrp="1"/>
          </p:cNvSpPr>
          <p:nvPr>
            <p:ph idx="1"/>
          </p:nvPr>
        </p:nvSpPr>
        <p:spPr/>
        <p:txBody>
          <a:bodyPr/>
          <a:lstStyle/>
          <a:p>
            <a:r>
              <a:rPr lang="en-GB" dirty="0" smtClean="0"/>
              <a:t>Origin of the golden fleece</a:t>
            </a:r>
          </a:p>
          <a:p>
            <a:pPr lvl="1"/>
            <a:r>
              <a:rPr lang="en-GB" dirty="0" err="1" smtClean="0"/>
              <a:t>Phrixus</a:t>
            </a:r>
            <a:r>
              <a:rPr lang="en-GB" dirty="0" smtClean="0"/>
              <a:t> and </a:t>
            </a:r>
            <a:r>
              <a:rPr lang="en-GB" dirty="0" err="1" smtClean="0"/>
              <a:t>Helle</a:t>
            </a:r>
            <a:r>
              <a:rPr lang="en-GB" dirty="0" smtClean="0"/>
              <a:t> were the children of King </a:t>
            </a:r>
            <a:r>
              <a:rPr lang="en-GB" dirty="0" err="1" smtClean="0"/>
              <a:t>Athamas</a:t>
            </a:r>
            <a:r>
              <a:rPr lang="en-GB" dirty="0" smtClean="0"/>
              <a:t> and </a:t>
            </a:r>
            <a:r>
              <a:rPr lang="en-GB" dirty="0" err="1" smtClean="0"/>
              <a:t>Nephele</a:t>
            </a:r>
            <a:endParaRPr lang="en-GB" dirty="0" smtClean="0"/>
          </a:p>
          <a:p>
            <a:pPr lvl="1"/>
            <a:r>
              <a:rPr lang="en-GB" dirty="0" smtClean="0"/>
              <a:t>Their stepmother plotted to get rid of them</a:t>
            </a:r>
          </a:p>
          <a:p>
            <a:pPr lvl="1"/>
            <a:r>
              <a:rPr lang="en-GB" dirty="0" err="1" smtClean="0"/>
              <a:t>Nephele</a:t>
            </a:r>
            <a:r>
              <a:rPr lang="en-GB" dirty="0" smtClean="0"/>
              <a:t> sent the golden ram to carry them to safety</a:t>
            </a:r>
          </a:p>
          <a:p>
            <a:pPr lvl="1"/>
            <a:r>
              <a:rPr lang="en-GB" dirty="0" smtClean="0"/>
              <a:t>But </a:t>
            </a:r>
            <a:r>
              <a:rPr lang="en-GB" dirty="0" err="1" smtClean="0"/>
              <a:t>Helle</a:t>
            </a:r>
            <a:r>
              <a:rPr lang="en-GB" dirty="0" smtClean="0"/>
              <a:t> fell off and died</a:t>
            </a:r>
          </a:p>
          <a:p>
            <a:pPr lvl="1"/>
            <a:r>
              <a:rPr lang="en-GB" dirty="0" err="1" smtClean="0"/>
              <a:t>Phrixus</a:t>
            </a:r>
            <a:r>
              <a:rPr lang="en-GB" dirty="0" smtClean="0"/>
              <a:t> made it to </a:t>
            </a:r>
            <a:r>
              <a:rPr lang="en-GB" dirty="0" err="1" smtClean="0"/>
              <a:t>Cochis</a:t>
            </a:r>
            <a:r>
              <a:rPr lang="en-GB" dirty="0" smtClean="0"/>
              <a:t>, where he was taken in by </a:t>
            </a:r>
            <a:r>
              <a:rPr lang="en-GB" dirty="0" err="1" smtClean="0"/>
              <a:t>Aeetes</a:t>
            </a:r>
            <a:r>
              <a:rPr lang="en-GB" dirty="0" smtClean="0"/>
              <a:t> and sacrificed the ram</a:t>
            </a:r>
            <a:endParaRPr lang="en-GB" dirty="0"/>
          </a:p>
        </p:txBody>
      </p:sp>
    </p:spTree>
    <p:extLst>
      <p:ext uri="{BB962C8B-B14F-4D97-AF65-F5344CB8AC3E}">
        <p14:creationId xmlns:p14="http://schemas.microsoft.com/office/powerpoint/2010/main" val="2083887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0" y="319643"/>
            <a:ext cx="12192000" cy="5857320"/>
          </a:xfrm>
          <a:prstGeom prst="rect">
            <a:avLst/>
          </a:prstGeom>
        </p:spPr>
      </p:pic>
    </p:spTree>
    <p:extLst>
      <p:ext uri="{BB962C8B-B14F-4D97-AF65-F5344CB8AC3E}">
        <p14:creationId xmlns:p14="http://schemas.microsoft.com/office/powerpoint/2010/main" val="2345390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09550" y="1848812"/>
            <a:ext cx="2623554" cy="4351338"/>
          </a:xfrm>
        </p:spPr>
        <p:txBody>
          <a:bodyPr/>
          <a:lstStyle/>
          <a:p>
            <a:r>
              <a:rPr lang="en-GB" dirty="0" smtClean="0"/>
              <a:t>340-320 BCE</a:t>
            </a:r>
          </a:p>
          <a:p>
            <a:r>
              <a:rPr lang="en-GB" dirty="0" smtClean="0"/>
              <a:t>From </a:t>
            </a:r>
            <a:r>
              <a:rPr lang="en-GB" dirty="0" err="1" smtClean="0"/>
              <a:t>Lucania</a:t>
            </a:r>
            <a:endParaRPr lang="en-GB" dirty="0" smtClean="0"/>
          </a:p>
          <a:p>
            <a:r>
              <a:rPr lang="en-GB" dirty="0" err="1" smtClean="0"/>
              <a:t>Chorephori</a:t>
            </a:r>
            <a:r>
              <a:rPr lang="en-GB" dirty="0" smtClean="0"/>
              <a:t> Painter</a:t>
            </a:r>
          </a:p>
          <a:p>
            <a:r>
              <a:rPr lang="en-GB" dirty="0" smtClean="0"/>
              <a:t>Harvard Art Museum</a:t>
            </a:r>
          </a:p>
          <a:p>
            <a:endParaRPr lang="en-GB" dirty="0"/>
          </a:p>
        </p:txBody>
      </p:sp>
      <p:pic>
        <p:nvPicPr>
          <p:cNvPr id="1026" name="Picture 2" descr="Nestoris (Two-Handled Jar) With Mythological Scenes"/>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994024" y="123657"/>
            <a:ext cx="4456339" cy="5951705"/>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Nestoris (Two-Handled Jar) With Mythological Scenes"/>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611283" y="123657"/>
            <a:ext cx="4469591" cy="595170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889357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descr="Nestoris (Two-Handled Jar) With Mythological Scenes"/>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5993266" y="2667312"/>
            <a:ext cx="5664200" cy="4450443"/>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Nestoris (Two-Handled Jar) With Mythological Scenes"/>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5954282" y="-1"/>
            <a:ext cx="6125728" cy="2918729"/>
          </a:xfrm>
          <a:prstGeom prst="rect">
            <a:avLst/>
          </a:prstGeom>
          <a:noFill/>
          <a:extLst>
            <a:ext uri="{909E8E84-426E-40dd-AFC4-6F175D3DCCD1}">
              <a14:hiddenFill xmlns:a14="http://schemas.microsoft.com/office/drawing/2010/main" xmlns="">
                <a:solidFill>
                  <a:srgbClr val="FFFFFF"/>
                </a:solidFill>
              </a14:hiddenFill>
            </a:ext>
          </a:extLst>
        </p:spPr>
      </p:pic>
      <p:pic>
        <p:nvPicPr>
          <p:cNvPr id="2054" name="Picture 6" descr="Nestoris (Two-Handled Jar) With Mythological Scenes"/>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340169" y="2759763"/>
            <a:ext cx="5689600" cy="4357992"/>
          </a:xfrm>
          <a:prstGeom prst="rect">
            <a:avLst/>
          </a:prstGeom>
          <a:noFill/>
          <a:extLst>
            <a:ext uri="{909E8E84-426E-40dd-AFC4-6F175D3DCCD1}">
              <a14:hiddenFill xmlns:a14="http://schemas.microsoft.com/office/drawing/2010/main" xmlns="">
                <a:solidFill>
                  <a:srgbClr val="FFFFFF"/>
                </a:solidFill>
              </a14:hiddenFill>
            </a:ext>
          </a:extLst>
        </p:spPr>
      </p:pic>
      <p:pic>
        <p:nvPicPr>
          <p:cNvPr id="2056" name="Picture 8" descr="Nestoris (Two-Handled Jar) With Mythological Scenes"/>
          <p:cNvPicPr>
            <a:picLocks noChangeAspect="1" noChangeArrowheads="1"/>
          </p:cNvPicPr>
          <p:nvPr/>
        </p:nvPicPr>
        <p:blipFill rotWithShape="1">
          <a:blip r:embed="rId5" cstate="email">
            <a:extLst>
              <a:ext uri="{28A0092B-C50C-407E-A947-70E740481C1C}">
                <a14:useLocalDpi xmlns:a14="http://schemas.microsoft.com/office/drawing/2010/main"/>
              </a:ext>
            </a:extLst>
          </a:blip>
          <a:srcRect/>
          <a:stretch/>
        </p:blipFill>
        <p:spPr bwMode="auto">
          <a:xfrm>
            <a:off x="79333" y="-1"/>
            <a:ext cx="5877430" cy="316212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899525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The Quest for the Golden Fleece</a:t>
            </a:r>
            <a:endParaRPr lang="en-GB" u="sng" dirty="0"/>
          </a:p>
        </p:txBody>
      </p:sp>
      <p:sp>
        <p:nvSpPr>
          <p:cNvPr id="3" name="Content Placeholder 2"/>
          <p:cNvSpPr>
            <a:spLocks noGrp="1"/>
          </p:cNvSpPr>
          <p:nvPr>
            <p:ph idx="1"/>
          </p:nvPr>
        </p:nvSpPr>
        <p:spPr/>
        <p:txBody>
          <a:bodyPr/>
          <a:lstStyle/>
          <a:p>
            <a:r>
              <a:rPr lang="en-GB" dirty="0" smtClean="0"/>
              <a:t>Jason was sent to get the golden fleece by </a:t>
            </a:r>
            <a:r>
              <a:rPr lang="en-GB" dirty="0" err="1" smtClean="0"/>
              <a:t>Pelias</a:t>
            </a:r>
            <a:endParaRPr lang="en-GB" dirty="0" smtClean="0"/>
          </a:p>
          <a:p>
            <a:r>
              <a:rPr lang="en-GB" dirty="0" smtClean="0"/>
              <a:t>Built the Argo, the first ever boat, and gathered a crew, including Orpheus and </a:t>
            </a:r>
            <a:r>
              <a:rPr lang="en-GB" dirty="0" err="1" smtClean="0"/>
              <a:t>Herakles</a:t>
            </a:r>
            <a:r>
              <a:rPr lang="en-GB" dirty="0" smtClean="0"/>
              <a:t> </a:t>
            </a:r>
          </a:p>
          <a:p>
            <a:r>
              <a:rPr lang="en-GB" dirty="0" smtClean="0"/>
              <a:t>Sailed to Colchis, and overcame the challenges set by King </a:t>
            </a:r>
            <a:r>
              <a:rPr lang="en-GB" dirty="0" err="1" smtClean="0"/>
              <a:t>Aeetes</a:t>
            </a:r>
            <a:r>
              <a:rPr lang="en-GB" dirty="0" smtClean="0"/>
              <a:t> with Medea’s help</a:t>
            </a:r>
            <a:r>
              <a:rPr lang="en-GB" dirty="0"/>
              <a:t> </a:t>
            </a:r>
            <a:r>
              <a:rPr lang="en-GB" dirty="0" smtClean="0"/>
              <a:t>and so gained the fleece</a:t>
            </a:r>
          </a:p>
          <a:p>
            <a:r>
              <a:rPr lang="en-GB" dirty="0" smtClean="0"/>
              <a:t>Returned to Greece, avoiding </a:t>
            </a:r>
            <a:r>
              <a:rPr lang="en-GB" dirty="0" err="1" smtClean="0"/>
              <a:t>Aeetes</a:t>
            </a:r>
            <a:r>
              <a:rPr lang="en-GB" dirty="0" smtClean="0"/>
              <a:t>’ ships, again with Medea’s help</a:t>
            </a:r>
          </a:p>
          <a:p>
            <a:endParaRPr lang="en-GB" dirty="0" smtClean="0"/>
          </a:p>
        </p:txBody>
      </p:sp>
    </p:spTree>
    <p:extLst>
      <p:ext uri="{BB962C8B-B14F-4D97-AF65-F5344CB8AC3E}">
        <p14:creationId xmlns:p14="http://schemas.microsoft.com/office/powerpoint/2010/main" val="535263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5762625"/>
            <a:ext cx="10515600" cy="414338"/>
          </a:xfrm>
        </p:spPr>
        <p:txBody>
          <a:bodyPr>
            <a:normAutofit fontScale="92500" lnSpcReduction="10000"/>
          </a:bodyPr>
          <a:lstStyle/>
          <a:p>
            <a:pPr marL="0" indent="0">
              <a:buNone/>
            </a:pPr>
            <a:r>
              <a:rPr lang="en-US" dirty="0" smtClean="0"/>
              <a:t>4</a:t>
            </a:r>
            <a:r>
              <a:rPr lang="en-US" baseline="30000" dirty="0" smtClean="0"/>
              <a:t>th</a:t>
            </a:r>
            <a:r>
              <a:rPr lang="en-US" dirty="0" smtClean="0"/>
              <a:t> century BCE, </a:t>
            </a:r>
            <a:r>
              <a:rPr lang="en-US" dirty="0" err="1" smtClean="0"/>
              <a:t>Iolcos</a:t>
            </a:r>
            <a:r>
              <a:rPr lang="en-US" dirty="0" smtClean="0"/>
              <a:t>. Obverse: Artemis, reverse: prow of the Argo</a:t>
            </a:r>
            <a:endParaRPr lang="en-US" dirty="0"/>
          </a:p>
        </p:txBody>
      </p:sp>
      <p:pic>
        <p:nvPicPr>
          <p:cNvPr id="4" name="Picture 3"/>
          <p:cNvPicPr>
            <a:picLocks noChangeAspect="1"/>
          </p:cNvPicPr>
          <p:nvPr/>
        </p:nvPicPr>
        <p:blipFill>
          <a:blip r:embed="rId2"/>
          <a:stretch>
            <a:fillRect/>
          </a:stretch>
        </p:blipFill>
        <p:spPr>
          <a:xfrm>
            <a:off x="873125" y="622300"/>
            <a:ext cx="10160000" cy="4711700"/>
          </a:xfrm>
          <a:prstGeom prst="rect">
            <a:avLst/>
          </a:prstGeom>
        </p:spPr>
      </p:pic>
    </p:spTree>
    <p:extLst>
      <p:ext uri="{BB962C8B-B14F-4D97-AF65-F5344CB8AC3E}">
        <p14:creationId xmlns:p14="http://schemas.microsoft.com/office/powerpoint/2010/main" val="789025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251 CE</a:t>
            </a:r>
          </a:p>
          <a:p>
            <a:r>
              <a:rPr lang="en-GB" dirty="0" smtClean="0"/>
              <a:t>Minted in Thessaly</a:t>
            </a:r>
          </a:p>
          <a:p>
            <a:r>
              <a:rPr lang="en-GB" dirty="0" smtClean="0"/>
              <a:t>numismatics.org</a:t>
            </a:r>
            <a:endParaRPr lang="en-GB" dirty="0"/>
          </a:p>
        </p:txBody>
      </p:sp>
      <p:pic>
        <p:nvPicPr>
          <p:cNvPr id="11266" name="Picture 2" descr="http://numismatics.org/collectionimages/19001949/1944/1944.100.17300.rev.width35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1055" y="724218"/>
            <a:ext cx="5452745" cy="545274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303685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9571" y="258082"/>
            <a:ext cx="10515600" cy="4351338"/>
          </a:xfrm>
        </p:spPr>
        <p:txBody>
          <a:bodyPr/>
          <a:lstStyle/>
          <a:p>
            <a:r>
              <a:rPr lang="en-GB" dirty="0" smtClean="0"/>
              <a:t>Roman</a:t>
            </a:r>
          </a:p>
          <a:p>
            <a:r>
              <a:rPr lang="en-GB" dirty="0" smtClean="0"/>
              <a:t>1</a:t>
            </a:r>
            <a:r>
              <a:rPr lang="en-GB" baseline="30000" dirty="0" smtClean="0"/>
              <a:t>st</a:t>
            </a:r>
            <a:r>
              <a:rPr lang="en-GB" dirty="0" smtClean="0"/>
              <a:t> century CE</a:t>
            </a:r>
          </a:p>
          <a:p>
            <a:r>
              <a:rPr lang="en-GB" dirty="0" smtClean="0"/>
              <a:t>Terracotta relief, British Museum</a:t>
            </a:r>
            <a:endParaRPr lang="en-GB" dirty="0"/>
          </a:p>
        </p:txBody>
      </p:sp>
      <p:pic>
        <p:nvPicPr>
          <p:cNvPr id="5122" name="Picture 2" descr="Terracotta Campana relief: Athena supervises the building of the ship &quot;Argo&quot; for the expedition of Jason and the Argonauts. Athena adjusts the sail while the helmsman Tiphys holds the yar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6661" y="0"/>
            <a:ext cx="5345339" cy="6877671"/>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2" descr="Terracotta Campana relief: Athena supervises the building of the ship &quot;Argo&quot; for the expedition of Jason and the Argonauts. Athena adjusts the sail while the helmsman Tiphys holds the yard."/>
          <p:cNvPicPr>
            <a:picLocks noChangeAspect="1" noChangeArrowheads="1"/>
          </p:cNvPicPr>
          <p:nvPr/>
        </p:nvPicPr>
        <p:blipFill rotWithShape="1">
          <a:blip r:embed="rId2">
            <a:extLst>
              <a:ext uri="{28A0092B-C50C-407E-A947-70E740481C1C}">
                <a14:useLocalDpi xmlns:a14="http://schemas.microsoft.com/office/drawing/2010/main" val="0"/>
              </a:ext>
            </a:extLst>
          </a:blip>
          <a:srcRect l="5914" t="22898" r="3394" b="26243"/>
          <a:stretch/>
        </p:blipFill>
        <p:spPr bwMode="auto">
          <a:xfrm>
            <a:off x="0" y="1937417"/>
            <a:ext cx="6846661" cy="494025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616108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97943" y="137885"/>
            <a:ext cx="8694057" cy="6429829"/>
          </a:xfrm>
        </p:spPr>
        <p:txBody>
          <a:bodyPr>
            <a:normAutofit fontScale="92500"/>
          </a:bodyPr>
          <a:lstStyle/>
          <a:p>
            <a:pPr marL="0" indent="0">
              <a:spcBef>
                <a:spcPts val="0"/>
              </a:spcBef>
              <a:buNone/>
            </a:pPr>
            <a:r>
              <a:rPr lang="en-GB" dirty="0" smtClean="0"/>
              <a:t>[I wish] that in the forest glens of Mount Pelion</a:t>
            </a:r>
          </a:p>
          <a:p>
            <a:pPr marL="0" indent="0">
              <a:spcBef>
                <a:spcPts val="0"/>
              </a:spcBef>
              <a:buNone/>
            </a:pPr>
            <a:r>
              <a:rPr lang="en-GB" dirty="0" smtClean="0"/>
              <a:t>the pine had never been cut for it, never made into oars </a:t>
            </a:r>
          </a:p>
          <a:p>
            <a:pPr marL="0" indent="0">
              <a:spcBef>
                <a:spcPts val="0"/>
              </a:spcBef>
              <a:buNone/>
            </a:pPr>
            <a:r>
              <a:rPr lang="en-GB" dirty="0" smtClean="0"/>
              <a:t>for the hands of excellent sailors who hunted</a:t>
            </a:r>
          </a:p>
          <a:p>
            <a:pPr marL="0" indent="0">
              <a:spcBef>
                <a:spcPts val="0"/>
              </a:spcBef>
              <a:buNone/>
            </a:pPr>
            <a:r>
              <a:rPr lang="en-GB" dirty="0" smtClean="0"/>
              <a:t>the Golden Fleece for </a:t>
            </a:r>
            <a:r>
              <a:rPr lang="en-GB" dirty="0" err="1" smtClean="0"/>
              <a:t>Pelias</a:t>
            </a:r>
            <a:endParaRPr lang="en-GB" dirty="0" smtClean="0"/>
          </a:p>
          <a:p>
            <a:pPr marL="0" indent="0" algn="r">
              <a:buNone/>
            </a:pPr>
            <a:r>
              <a:rPr lang="en-GB" dirty="0" smtClean="0"/>
              <a:t>Eur. </a:t>
            </a:r>
            <a:r>
              <a:rPr lang="en-GB" i="1" dirty="0" smtClean="0"/>
              <a:t>Med</a:t>
            </a:r>
            <a:r>
              <a:rPr lang="en-GB" dirty="0" smtClean="0"/>
              <a:t>. 3-6</a:t>
            </a:r>
            <a:endParaRPr lang="en-GB" dirty="0"/>
          </a:p>
          <a:p>
            <a:pPr marL="0" indent="0">
              <a:buNone/>
            </a:pPr>
            <a:endParaRPr lang="en-GB" dirty="0"/>
          </a:p>
          <a:p>
            <a:pPr marL="0" indent="0">
              <a:spcBef>
                <a:spcPts val="0"/>
              </a:spcBef>
              <a:buNone/>
            </a:pPr>
            <a:r>
              <a:rPr lang="en-GB" dirty="0" smtClean="0"/>
              <a:t>Since you are base, your death will be fittingly mean: </a:t>
            </a:r>
          </a:p>
          <a:p>
            <a:pPr marL="0" indent="0">
              <a:spcBef>
                <a:spcPts val="0"/>
              </a:spcBef>
              <a:buNone/>
            </a:pPr>
            <a:r>
              <a:rPr lang="en-GB" dirty="0" smtClean="0"/>
              <a:t>you’ll be struck on the head by a piece of your ship, Argo,</a:t>
            </a:r>
          </a:p>
          <a:p>
            <a:pPr marL="0" indent="0">
              <a:spcBef>
                <a:spcPts val="0"/>
              </a:spcBef>
              <a:buNone/>
            </a:pPr>
            <a:r>
              <a:rPr lang="en-GB" dirty="0" smtClean="0"/>
              <a:t>a bitter termination to your marriage with me.</a:t>
            </a:r>
          </a:p>
          <a:p>
            <a:pPr marL="0" indent="0" algn="r">
              <a:buNone/>
            </a:pPr>
            <a:r>
              <a:rPr lang="en-GB" dirty="0" smtClean="0"/>
              <a:t>Eur. </a:t>
            </a:r>
            <a:r>
              <a:rPr lang="en-GB" i="1" dirty="0" smtClean="0"/>
              <a:t>Med.</a:t>
            </a:r>
            <a:r>
              <a:rPr lang="en-GB" dirty="0" smtClean="0"/>
              <a:t> 1386-88</a:t>
            </a:r>
          </a:p>
          <a:p>
            <a:pPr marL="0" indent="0">
              <a:buNone/>
            </a:pPr>
            <a:endParaRPr lang="en-GB" dirty="0" smtClean="0"/>
          </a:p>
          <a:p>
            <a:r>
              <a:rPr lang="en-GB" dirty="0" smtClean="0"/>
              <a:t>A </a:t>
            </a:r>
            <a:r>
              <a:rPr lang="en-GB" dirty="0" err="1" smtClean="0"/>
              <a:t>scholium</a:t>
            </a:r>
            <a:r>
              <a:rPr lang="en-GB" dirty="0" smtClean="0"/>
              <a:t> written on one of the manuscripts gave a different version:</a:t>
            </a:r>
          </a:p>
          <a:p>
            <a:pPr lvl="1"/>
            <a:r>
              <a:rPr lang="en-GB" dirty="0" smtClean="0"/>
              <a:t>Jason dedicated the mast of the Argo in a temple of Hera, but it fell as he was leaving and killed him.</a:t>
            </a:r>
            <a:endParaRPr lang="en-GB" dirty="0"/>
          </a:p>
        </p:txBody>
      </p:sp>
      <p:pic>
        <p:nvPicPr>
          <p:cNvPr id="6146" name="Picture 2" descr="http://cache4.asset-cache.net/gc/162745051-italy-campania-amalfi-coast-ravello-villa-gettyimages.jpg?v=1&amp;c=IWSAsset&amp;k=2&amp;d=yWiBGn%2F3yYKOSq687kDNVwjdnw42HWSjMA8Hxn3GKTg7SRJU19t5EgzQht5xBwI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731837"/>
            <a:ext cx="3219450" cy="482917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50936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3</a:t>
            </a:r>
            <a:r>
              <a:rPr lang="en-GB" baseline="30000" dirty="0" smtClean="0"/>
              <a:t>rd</a:t>
            </a:r>
            <a:r>
              <a:rPr lang="en-GB" dirty="0" smtClean="0"/>
              <a:t>-1</a:t>
            </a:r>
            <a:r>
              <a:rPr lang="en-GB" baseline="30000" dirty="0" smtClean="0"/>
              <a:t>st</a:t>
            </a:r>
            <a:r>
              <a:rPr lang="en-GB" dirty="0" smtClean="0"/>
              <a:t> century BCE</a:t>
            </a:r>
          </a:p>
          <a:p>
            <a:r>
              <a:rPr lang="en-GB" dirty="0" smtClean="0"/>
              <a:t>Glass seal</a:t>
            </a:r>
          </a:p>
          <a:p>
            <a:r>
              <a:rPr lang="en-GB" dirty="0" smtClean="0"/>
              <a:t>Roman</a:t>
            </a:r>
          </a:p>
          <a:p>
            <a:r>
              <a:rPr lang="en-GB" dirty="0" smtClean="0"/>
              <a:t>British Museum</a:t>
            </a:r>
            <a:endParaRPr lang="en-GB" dirty="0"/>
          </a:p>
        </p:txBody>
      </p:sp>
      <p:pic>
        <p:nvPicPr>
          <p:cNvPr id="9218" name="Picture 2" descr="Sealstone of glass paste imitating sard, engraved with Jason (?) wearing a helmet and chlamys and holding a spear and shield; he stands with his right hand held up before a tree with a serpent coiled around it; on the tree hangs the golden fleece; at its foot is a ram's head on an alt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35303"/>
            <a:ext cx="5403396" cy="689330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061549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6029" y="112939"/>
            <a:ext cx="10515600" cy="4351338"/>
          </a:xfrm>
        </p:spPr>
        <p:txBody>
          <a:bodyPr/>
          <a:lstStyle/>
          <a:p>
            <a:r>
              <a:rPr lang="en-GB" dirty="0" smtClean="0"/>
              <a:t>c. 480 BCE</a:t>
            </a:r>
          </a:p>
          <a:p>
            <a:r>
              <a:rPr lang="en-GB" dirty="0" smtClean="0"/>
              <a:t>Attic</a:t>
            </a:r>
          </a:p>
          <a:p>
            <a:r>
              <a:rPr lang="en-GB" dirty="0" smtClean="0"/>
              <a:t>Vatican Museum</a:t>
            </a:r>
            <a:endParaRPr lang="en-GB" dirty="0"/>
          </a:p>
        </p:txBody>
      </p:sp>
      <p:pic>
        <p:nvPicPr>
          <p:cNvPr id="7170" name="Picture 2" descr="http://mv.vatican.va/1_CommonFiles/media/photographs/MGE/059_MGE_16545_BS_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029" y="1668533"/>
            <a:ext cx="4895397" cy="5189467"/>
          </a:xfrm>
          <a:prstGeom prst="rect">
            <a:avLst/>
          </a:prstGeom>
          <a:noFill/>
          <a:extLst>
            <a:ext uri="{909E8E84-426E-40dd-AFC4-6F175D3DCCD1}">
              <a14:hiddenFill xmlns:a14="http://schemas.microsoft.com/office/drawing/2010/main" xmlns="">
                <a:solidFill>
                  <a:srgbClr val="FFFFFF"/>
                </a:solidFill>
              </a14:hiddenFill>
            </a:ext>
          </a:extLst>
        </p:spPr>
      </p:pic>
      <p:pic>
        <p:nvPicPr>
          <p:cNvPr id="7172" name="Picture 4" descr="http://www.theoi.com/image/M20.1Drako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0782" y="1150"/>
            <a:ext cx="6870590" cy="685685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67701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9218" name="Picture 2" descr="http://panoleptos.com/wp-content/uploads/2010/11/030501102.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0"/>
            <a:ext cx="5562600" cy="6874480"/>
          </a:xfrm>
          <a:prstGeom prst="rect">
            <a:avLst/>
          </a:prstGeom>
          <a:noFill/>
          <a:extLst>
            <a:ext uri="{909E8E84-426E-40dd-AFC4-6F175D3DCCD1}">
              <a14:hiddenFill xmlns:a14="http://schemas.microsoft.com/office/drawing/2010/main" xmlns="">
                <a:solidFill>
                  <a:srgbClr val="FFFFFF"/>
                </a:solidFill>
              </a14:hiddenFill>
            </a:ext>
          </a:extLst>
        </p:spPr>
      </p:pic>
      <p:pic>
        <p:nvPicPr>
          <p:cNvPr id="9220" name="Picture 4" descr="http://dolphintale.com/DolphinTaleimages/A4.5GreekCoins/ApolloPythiaTripo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2200" y="665163"/>
            <a:ext cx="5486400" cy="5511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502306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43840"/>
            <a:ext cx="10515600" cy="5933123"/>
          </a:xfrm>
        </p:spPr>
        <p:txBody>
          <a:bodyPr/>
          <a:lstStyle/>
          <a:p>
            <a:pPr marL="0" indent="0">
              <a:spcBef>
                <a:spcPts val="0"/>
              </a:spcBef>
              <a:buNone/>
            </a:pPr>
            <a:r>
              <a:rPr lang="en-GB" dirty="0" smtClean="0"/>
              <a:t>He took the serpent’s teeth and scattered them</a:t>
            </a:r>
          </a:p>
          <a:p>
            <a:pPr marL="0" indent="0">
              <a:spcBef>
                <a:spcPts val="0"/>
              </a:spcBef>
              <a:buNone/>
            </a:pPr>
            <a:r>
              <a:rPr lang="en-GB" dirty="0" smtClean="0"/>
              <a:t>Over the new-ploughed </a:t>
            </a:r>
            <a:r>
              <a:rPr lang="en-GB" dirty="0" err="1" smtClean="0"/>
              <a:t>tilth</a:t>
            </a:r>
            <a:r>
              <a:rPr lang="en-GB" dirty="0" smtClean="0"/>
              <a:t>; the waiting earth</a:t>
            </a:r>
          </a:p>
          <a:p>
            <a:pPr marL="0" indent="0">
              <a:spcBef>
                <a:spcPts val="0"/>
              </a:spcBef>
              <a:buNone/>
            </a:pPr>
            <a:r>
              <a:rPr lang="en-GB" dirty="0" smtClean="0"/>
              <a:t>Softened the seeds, in powerful venom steeped, </a:t>
            </a:r>
          </a:p>
          <a:p>
            <a:pPr marL="0" indent="0">
              <a:spcBef>
                <a:spcPts val="0"/>
              </a:spcBef>
              <a:buNone/>
            </a:pPr>
            <a:r>
              <a:rPr lang="en-GB" dirty="0" smtClean="0"/>
              <a:t>And the teeth formed new creatures in the soil;</a:t>
            </a:r>
          </a:p>
          <a:p>
            <a:pPr marL="0" indent="0">
              <a:spcBef>
                <a:spcPts val="0"/>
              </a:spcBef>
              <a:buNone/>
            </a:pPr>
            <a:r>
              <a:rPr lang="en-GB" dirty="0" smtClean="0"/>
              <a:t>And as a baby in his mother’s womb</a:t>
            </a:r>
          </a:p>
          <a:p>
            <a:pPr marL="0" indent="0">
              <a:spcBef>
                <a:spcPts val="0"/>
              </a:spcBef>
              <a:buNone/>
            </a:pPr>
            <a:r>
              <a:rPr lang="en-GB" dirty="0" smtClean="0"/>
              <a:t>Takes human shape and, part by part within, </a:t>
            </a:r>
          </a:p>
          <a:p>
            <a:pPr marL="0" indent="0">
              <a:spcBef>
                <a:spcPts val="0"/>
              </a:spcBef>
              <a:buNone/>
            </a:pPr>
            <a:r>
              <a:rPr lang="en-GB" dirty="0" smtClean="0"/>
              <a:t>Is perfected and not until the hour</a:t>
            </a:r>
          </a:p>
          <a:p>
            <a:pPr marL="0" indent="0">
              <a:spcBef>
                <a:spcPts val="0"/>
              </a:spcBef>
              <a:buNone/>
            </a:pPr>
            <a:r>
              <a:rPr lang="en-GB" dirty="0" smtClean="0"/>
              <a:t>Is ripe issues into common air, </a:t>
            </a:r>
          </a:p>
          <a:p>
            <a:pPr marL="0" indent="0">
              <a:spcBef>
                <a:spcPts val="0"/>
              </a:spcBef>
              <a:buNone/>
            </a:pPr>
            <a:r>
              <a:rPr lang="en-GB" dirty="0" smtClean="0"/>
              <a:t>So, when within the dark and pregnant earth</a:t>
            </a:r>
          </a:p>
          <a:p>
            <a:pPr marL="0" indent="0">
              <a:spcBef>
                <a:spcPts val="0"/>
              </a:spcBef>
              <a:buNone/>
            </a:pPr>
            <a:r>
              <a:rPr lang="en-GB" dirty="0" smtClean="0"/>
              <a:t>The forms of men were finished, up they rose</a:t>
            </a:r>
          </a:p>
          <a:p>
            <a:pPr marL="0" indent="0">
              <a:spcBef>
                <a:spcPts val="0"/>
              </a:spcBef>
              <a:buNone/>
            </a:pPr>
            <a:r>
              <a:rPr lang="en-GB" dirty="0" smtClean="0"/>
              <a:t>From the whole teeming field and each came forth</a:t>
            </a:r>
          </a:p>
          <a:p>
            <a:pPr marL="0" indent="0">
              <a:spcBef>
                <a:spcPts val="0"/>
              </a:spcBef>
              <a:buNone/>
            </a:pPr>
            <a:r>
              <a:rPr lang="en-GB" dirty="0" smtClean="0"/>
              <a:t>Clashing—most wonderful—the arms of war.</a:t>
            </a:r>
          </a:p>
          <a:p>
            <a:pPr marL="0" indent="0">
              <a:spcBef>
                <a:spcPts val="0"/>
              </a:spcBef>
              <a:buNone/>
            </a:pPr>
            <a:endParaRPr lang="en-GB" dirty="0" smtClean="0"/>
          </a:p>
          <a:p>
            <a:pPr marL="0" indent="0" algn="r">
              <a:spcBef>
                <a:spcPts val="0"/>
              </a:spcBef>
              <a:buNone/>
            </a:pPr>
            <a:r>
              <a:rPr lang="en-GB" dirty="0" smtClean="0"/>
              <a:t>Ovid </a:t>
            </a:r>
            <a:r>
              <a:rPr lang="en-GB" i="1" dirty="0" smtClean="0"/>
              <a:t>Metamorphoses </a:t>
            </a:r>
            <a:r>
              <a:rPr lang="en-GB" dirty="0" smtClean="0"/>
              <a:t>7.119-132</a:t>
            </a:r>
            <a:endParaRPr lang="en-GB" dirty="0"/>
          </a:p>
        </p:txBody>
      </p:sp>
    </p:spTree>
    <p:extLst>
      <p:ext uri="{BB962C8B-B14F-4D97-AF65-F5344CB8AC3E}">
        <p14:creationId xmlns:p14="http://schemas.microsoft.com/office/powerpoint/2010/main" val="696871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382658" y="127454"/>
            <a:ext cx="5809341" cy="3196476"/>
          </a:xfrm>
        </p:spPr>
        <p:txBody>
          <a:bodyPr/>
          <a:lstStyle/>
          <a:p>
            <a:r>
              <a:rPr lang="en-GB" dirty="0" smtClean="0"/>
              <a:t>2</a:t>
            </a:r>
            <a:r>
              <a:rPr lang="en-GB" baseline="30000" dirty="0" smtClean="0"/>
              <a:t>nd</a:t>
            </a:r>
            <a:r>
              <a:rPr lang="en-GB" dirty="0" smtClean="0"/>
              <a:t> ½ 4</a:t>
            </a:r>
            <a:r>
              <a:rPr lang="en-GB" baseline="30000" dirty="0" smtClean="0"/>
              <a:t>th</a:t>
            </a:r>
            <a:r>
              <a:rPr lang="en-GB" dirty="0" smtClean="0"/>
              <a:t> century BCE</a:t>
            </a:r>
          </a:p>
          <a:p>
            <a:r>
              <a:rPr lang="en-GB" dirty="0" err="1" smtClean="0"/>
              <a:t>Apulian</a:t>
            </a:r>
            <a:endParaRPr lang="en-GB" dirty="0" smtClean="0"/>
          </a:p>
          <a:p>
            <a:r>
              <a:rPr lang="en-GB" dirty="0" smtClean="0"/>
              <a:t>Louvre Museum</a:t>
            </a:r>
            <a:endParaRPr lang="en-GB" dirty="0"/>
          </a:p>
        </p:txBody>
      </p:sp>
      <p:pic>
        <p:nvPicPr>
          <p:cNvPr id="6" name="Picture 5"/>
          <p:cNvPicPr>
            <a:picLocks noChangeAspect="1"/>
          </p:cNvPicPr>
          <p:nvPr/>
        </p:nvPicPr>
        <p:blipFill>
          <a:blip r:embed="rId2"/>
          <a:stretch>
            <a:fillRect/>
          </a:stretch>
        </p:blipFill>
        <p:spPr>
          <a:xfrm>
            <a:off x="7604315" y="2990102"/>
            <a:ext cx="3266886" cy="3867898"/>
          </a:xfrm>
          <a:prstGeom prst="rect">
            <a:avLst/>
          </a:prstGeom>
        </p:spPr>
      </p:pic>
      <p:pic>
        <p:nvPicPr>
          <p:cNvPr id="7" name="Picture 6"/>
          <p:cNvPicPr>
            <a:picLocks noChangeAspect="1"/>
          </p:cNvPicPr>
          <p:nvPr/>
        </p:nvPicPr>
        <p:blipFill rotWithShape="1">
          <a:blip r:embed="rId2"/>
          <a:srcRect l="22102" t="13863" r="21769" b="33862"/>
          <a:stretch/>
        </p:blipFill>
        <p:spPr>
          <a:xfrm>
            <a:off x="0" y="0"/>
            <a:ext cx="6219402" cy="6858000"/>
          </a:xfrm>
          <a:prstGeom prst="rect">
            <a:avLst/>
          </a:prstGeom>
        </p:spPr>
      </p:pic>
    </p:spTree>
    <p:extLst>
      <p:ext uri="{BB962C8B-B14F-4D97-AF65-F5344CB8AC3E}">
        <p14:creationId xmlns:p14="http://schemas.microsoft.com/office/powerpoint/2010/main" val="670157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470-460 BCE</a:t>
            </a:r>
          </a:p>
          <a:p>
            <a:r>
              <a:rPr lang="en-GB" dirty="0" smtClean="0"/>
              <a:t>Attic</a:t>
            </a:r>
          </a:p>
          <a:p>
            <a:r>
              <a:rPr lang="en-GB" dirty="0" smtClean="0"/>
              <a:t>Orchard Painter</a:t>
            </a:r>
          </a:p>
          <a:p>
            <a:r>
              <a:rPr lang="en-GB" dirty="0" smtClean="0"/>
              <a:t>Met Museum</a:t>
            </a:r>
          </a:p>
        </p:txBody>
      </p:sp>
      <p:pic>
        <p:nvPicPr>
          <p:cNvPr id="5122" name="Picture 2" descr="http://images.metmuseum.org/CRDImages/gr/web-large/DP153296.jpg"/>
          <p:cNvPicPr>
            <a:picLocks noChangeAspect="1" noChangeArrowheads="1"/>
          </p:cNvPicPr>
          <p:nvPr/>
        </p:nvPicPr>
        <p:blipFill rotWithShape="1">
          <a:blip r:embed="rId2">
            <a:extLst>
              <a:ext uri="{28A0092B-C50C-407E-A947-70E740481C1C}">
                <a14:useLocalDpi xmlns:a14="http://schemas.microsoft.com/office/drawing/2010/main" val="0"/>
              </a:ext>
            </a:extLst>
          </a:blip>
          <a:srcRect l="21359" t="33934" r="21609" b="28868"/>
          <a:stretch/>
        </p:blipFill>
        <p:spPr bwMode="auto">
          <a:xfrm>
            <a:off x="3977221" y="606992"/>
            <a:ext cx="8028334" cy="522775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4279861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50 BCE-150 CE</a:t>
            </a:r>
          </a:p>
          <a:p>
            <a:r>
              <a:rPr lang="en-GB" dirty="0" smtClean="0"/>
              <a:t>Roman terracotta relief</a:t>
            </a:r>
          </a:p>
          <a:p>
            <a:r>
              <a:rPr lang="en-GB" dirty="0" smtClean="0"/>
              <a:t>British Museum</a:t>
            </a:r>
            <a:endParaRPr lang="en-GB" dirty="0"/>
          </a:p>
        </p:txBody>
      </p:sp>
      <p:pic>
        <p:nvPicPr>
          <p:cNvPr id="10242" name="Picture 2" descr="Stucco relief; Medea seated to right, holding out patera of food to serpent coiled round tre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8600" y="0"/>
            <a:ext cx="4775200" cy="685082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744833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4776" y="1094105"/>
            <a:ext cx="10515600" cy="4351338"/>
          </a:xfrm>
        </p:spPr>
        <p:txBody>
          <a:bodyPr/>
          <a:lstStyle/>
          <a:p>
            <a:pPr marL="0" indent="0">
              <a:buNone/>
            </a:pPr>
            <a:r>
              <a:rPr lang="en-GB" dirty="0" smtClean="0"/>
              <a:t>As soon as they saw in front of them the glow of the torch which the maiden raised as a sign for their approach, the other heroes brought their ship alongside the </a:t>
            </a:r>
            <a:r>
              <a:rPr lang="en-GB" dirty="0" err="1" smtClean="0"/>
              <a:t>Colchian</a:t>
            </a:r>
            <a:r>
              <a:rPr lang="en-GB" dirty="0" smtClean="0"/>
              <a:t> ship, and wiped out the </a:t>
            </a:r>
            <a:r>
              <a:rPr lang="en-GB" dirty="0" err="1" smtClean="0"/>
              <a:t>Colchian</a:t>
            </a:r>
            <a:r>
              <a:rPr lang="en-GB" dirty="0" smtClean="0"/>
              <a:t> crew, as hawks ravage flocks of doves or savage lions rush into stalls and scatter a large herd of sheep. Not a single one of them escaped death, but like fire the Argonauts overran and destroyed the whole group. Jason appeared at the end, eager to assist, but they did not need his help and indeed were already becoming concerned about him.</a:t>
            </a:r>
          </a:p>
          <a:p>
            <a:pPr marL="0" indent="0" algn="r">
              <a:buNone/>
            </a:pPr>
            <a:r>
              <a:rPr lang="en-GB" dirty="0"/>
              <a:t>	 </a:t>
            </a:r>
            <a:r>
              <a:rPr lang="en-GB" dirty="0" err="1"/>
              <a:t>Apolloinus</a:t>
            </a:r>
            <a:r>
              <a:rPr lang="en-GB" dirty="0"/>
              <a:t> </a:t>
            </a:r>
            <a:r>
              <a:rPr lang="en-GB" i="1" dirty="0" err="1"/>
              <a:t>Argonautica</a:t>
            </a:r>
            <a:r>
              <a:rPr lang="en-GB" dirty="0" smtClean="0"/>
              <a:t> </a:t>
            </a:r>
            <a:r>
              <a:rPr lang="en-GB" dirty="0" smtClean="0"/>
              <a:t>480-490</a:t>
            </a:r>
            <a:endParaRPr lang="en-GB" dirty="0"/>
          </a:p>
        </p:txBody>
      </p:sp>
    </p:spTree>
    <p:extLst>
      <p:ext uri="{BB962C8B-B14F-4D97-AF65-F5344CB8AC3E}">
        <p14:creationId xmlns:p14="http://schemas.microsoft.com/office/powerpoint/2010/main" val="2817798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5176" y="204089"/>
            <a:ext cx="10515600" cy="4351338"/>
          </a:xfrm>
        </p:spPr>
        <p:txBody>
          <a:bodyPr/>
          <a:lstStyle/>
          <a:p>
            <a:r>
              <a:rPr lang="en-GB" dirty="0" err="1" smtClean="0"/>
              <a:t>Talos</a:t>
            </a:r>
            <a:endParaRPr lang="en-GB" dirty="0" smtClean="0"/>
          </a:p>
          <a:p>
            <a:r>
              <a:rPr lang="en-GB" dirty="0" smtClean="0"/>
              <a:t>400-390 BCE</a:t>
            </a:r>
          </a:p>
          <a:p>
            <a:r>
              <a:rPr lang="en-GB" dirty="0" err="1"/>
              <a:t>Museo</a:t>
            </a:r>
            <a:r>
              <a:rPr lang="en-GB" dirty="0"/>
              <a:t> </a:t>
            </a:r>
            <a:r>
              <a:rPr lang="en-GB" dirty="0" err="1"/>
              <a:t>Jatta</a:t>
            </a:r>
            <a:endParaRPr lang="en-GB" dirty="0" smtClean="0"/>
          </a:p>
        </p:txBody>
      </p:sp>
      <p:pic>
        <p:nvPicPr>
          <p:cNvPr id="10244" name="Picture 4" descr="Talos vase - Jatta Muse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8326" y="401701"/>
            <a:ext cx="4111625" cy="6039566"/>
          </a:xfrm>
          <a:prstGeom prst="rect">
            <a:avLst/>
          </a:prstGeom>
          <a:noFill/>
          <a:extLst>
            <a:ext uri="{909E8E84-426E-40dd-AFC4-6F175D3DCCD1}">
              <a14:hiddenFill xmlns:a14="http://schemas.microsoft.com/office/drawing/2010/main" xmlns="">
                <a:solidFill>
                  <a:srgbClr val="FFFFFF"/>
                </a:solidFill>
              </a14:hiddenFill>
            </a:ext>
          </a:extLst>
        </p:spPr>
      </p:pic>
      <p:pic>
        <p:nvPicPr>
          <p:cNvPr id="10246" name="Picture 6" descr="Talos, the bronze giant, &amp; the Argonauts | Greek vase, Athenian red figure volute krater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5937" y="1901951"/>
            <a:ext cx="5704380" cy="475364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276698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9553" y="821840"/>
            <a:ext cx="11452493" cy="4470400"/>
          </a:xfrm>
        </p:spPr>
        <p:txBody>
          <a:bodyPr>
            <a:normAutofit/>
          </a:bodyPr>
          <a:lstStyle/>
          <a:p>
            <a:pPr marL="0" indent="0">
              <a:buNone/>
            </a:pPr>
            <a:r>
              <a:rPr lang="en-GB" dirty="0" smtClean="0"/>
              <a:t>Though the were exhausted, the heroes quickly rowed the ship back from the land in fright. … Then in her incantations she sought to win over the magic help of the </a:t>
            </a:r>
            <a:r>
              <a:rPr lang="en-GB" dirty="0" err="1" smtClean="0"/>
              <a:t>Keres</a:t>
            </a:r>
            <a:r>
              <a:rPr lang="en-GB" dirty="0" smtClean="0"/>
              <a:t>, devourers of the spirit, swift dogs of Hades which prowl through the sky and are set upon mortal men. Three times did she beseech and call upon them with incantations, and three times with prayers. her mind set upon evil, she cast a spell upon bronze </a:t>
            </a:r>
            <a:r>
              <a:rPr lang="en-GB" dirty="0" err="1" smtClean="0"/>
              <a:t>Talos</a:t>
            </a:r>
            <a:r>
              <a:rPr lang="en-GB" dirty="0" smtClean="0"/>
              <a:t>’ eyes with her malevolent glances; against him her teeth ground out bitter fury, and she sent out dark phantoms in the vehemence of her wrath. </a:t>
            </a:r>
          </a:p>
          <a:p>
            <a:pPr marL="0" indent="0" algn="r">
              <a:buNone/>
            </a:pPr>
            <a:r>
              <a:rPr lang="en-GB" dirty="0"/>
              <a:t>	</a:t>
            </a:r>
            <a:r>
              <a:rPr lang="en-GB" dirty="0" err="1" smtClean="0"/>
              <a:t>Apolloinus</a:t>
            </a:r>
            <a:r>
              <a:rPr lang="en-GB" dirty="0" smtClean="0"/>
              <a:t> </a:t>
            </a:r>
            <a:r>
              <a:rPr lang="en-GB" i="1" dirty="0" err="1" smtClean="0"/>
              <a:t>Argonautica</a:t>
            </a:r>
            <a:r>
              <a:rPr lang="en-GB" i="1" dirty="0" smtClean="0"/>
              <a:t> </a:t>
            </a:r>
            <a:r>
              <a:rPr lang="en-GB" dirty="0" smtClean="0"/>
              <a:t>book </a:t>
            </a:r>
            <a:r>
              <a:rPr lang="en-GB" dirty="0" smtClean="0"/>
              <a:t>4.1643-1672</a:t>
            </a:r>
            <a:endParaRPr lang="en-GB" dirty="0"/>
          </a:p>
        </p:txBody>
      </p:sp>
    </p:spTree>
    <p:extLst>
      <p:ext uri="{BB962C8B-B14F-4D97-AF65-F5344CB8AC3E}">
        <p14:creationId xmlns:p14="http://schemas.microsoft.com/office/powerpoint/2010/main" val="207522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50 BCE-150 CE</a:t>
            </a:r>
          </a:p>
          <a:p>
            <a:r>
              <a:rPr lang="en-GB" dirty="0" smtClean="0"/>
              <a:t>Roman terracotta relief</a:t>
            </a:r>
          </a:p>
          <a:p>
            <a:r>
              <a:rPr lang="en-GB" dirty="0" smtClean="0"/>
              <a:t>British Museum</a:t>
            </a:r>
            <a:endParaRPr lang="en-GB" dirty="0"/>
          </a:p>
        </p:txBody>
      </p:sp>
      <p:pic>
        <p:nvPicPr>
          <p:cNvPr id="10242" name="Picture 2" descr="Stucco relief; Medea seated to right, holding out patera of food to serpent coiled round tre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78600" y="0"/>
            <a:ext cx="4775200" cy="685082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785260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391885" y="246743"/>
            <a:ext cx="4719991" cy="5719989"/>
          </a:xfrm>
          <a:prstGeom prst="rect">
            <a:avLst/>
          </a:prstGeom>
        </p:spPr>
      </p:pic>
      <p:pic>
        <p:nvPicPr>
          <p:cNvPr id="4100" name="Picture 4" descr="http://www.bitterwaters.com/sitebuilder/images/Lilith1-340x31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9791" y="246743"/>
            <a:ext cx="6140324" cy="574300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160187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7325" y="809625"/>
            <a:ext cx="5273675" cy="4351338"/>
          </a:xfrm>
        </p:spPr>
        <p:txBody>
          <a:bodyPr/>
          <a:lstStyle/>
          <a:p>
            <a:r>
              <a:rPr lang="en-US" dirty="0" smtClean="0"/>
              <a:t>Death of </a:t>
            </a:r>
            <a:r>
              <a:rPr lang="en-US" dirty="0" err="1" smtClean="0"/>
              <a:t>Absyrtus</a:t>
            </a:r>
            <a:r>
              <a:rPr lang="en-US" dirty="0" smtClean="0"/>
              <a:t>/</a:t>
            </a:r>
            <a:r>
              <a:rPr lang="en-US" dirty="0" err="1" smtClean="0"/>
              <a:t>Apsyrtus</a:t>
            </a:r>
            <a:endParaRPr lang="en-US" dirty="0"/>
          </a:p>
          <a:p>
            <a:pPr lvl="1"/>
            <a:r>
              <a:rPr lang="en-US" dirty="0" smtClean="0"/>
              <a:t>Medea either killed her brother, or assisted Jason in killing her brother</a:t>
            </a:r>
          </a:p>
          <a:p>
            <a:pPr lvl="1"/>
            <a:r>
              <a:rPr lang="en-US" dirty="0" smtClean="0"/>
              <a:t>His body parts were then scattered in order to slow </a:t>
            </a:r>
            <a:r>
              <a:rPr lang="en-US" dirty="0" err="1" smtClean="0"/>
              <a:t>Aeetes</a:t>
            </a:r>
            <a:r>
              <a:rPr lang="en-US" dirty="0" smtClean="0"/>
              <a:t>, who collected them in order to give his son a proper burial</a:t>
            </a:r>
          </a:p>
        </p:txBody>
      </p:sp>
      <p:pic>
        <p:nvPicPr>
          <p:cNvPr id="4" name="Picture 3"/>
          <p:cNvPicPr>
            <a:picLocks noChangeAspect="1"/>
          </p:cNvPicPr>
          <p:nvPr/>
        </p:nvPicPr>
        <p:blipFill>
          <a:blip r:embed="rId2"/>
          <a:stretch>
            <a:fillRect/>
          </a:stretch>
        </p:blipFill>
        <p:spPr>
          <a:xfrm>
            <a:off x="5594365" y="2254249"/>
            <a:ext cx="6476546" cy="3876675"/>
          </a:xfrm>
          <a:prstGeom prst="rect">
            <a:avLst/>
          </a:prstGeom>
        </p:spPr>
      </p:pic>
    </p:spTree>
    <p:extLst>
      <p:ext uri="{BB962C8B-B14F-4D97-AF65-F5344CB8AC3E}">
        <p14:creationId xmlns:p14="http://schemas.microsoft.com/office/powerpoint/2010/main" val="3650258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The Death of </a:t>
            </a:r>
            <a:r>
              <a:rPr lang="en-GB" u="sng" dirty="0" err="1" smtClean="0"/>
              <a:t>Pelias</a:t>
            </a:r>
            <a:endParaRPr lang="en-GB" u="sng" dirty="0"/>
          </a:p>
        </p:txBody>
      </p:sp>
      <p:sp>
        <p:nvSpPr>
          <p:cNvPr id="3" name="Content Placeholder 2"/>
          <p:cNvSpPr>
            <a:spLocks noGrp="1"/>
          </p:cNvSpPr>
          <p:nvPr>
            <p:ph idx="1"/>
          </p:nvPr>
        </p:nvSpPr>
        <p:spPr/>
        <p:txBody>
          <a:bodyPr/>
          <a:lstStyle/>
          <a:p>
            <a:r>
              <a:rPr lang="en-GB" dirty="0" smtClean="0"/>
              <a:t>As revenge for his crimes, Jason and Medea tricked members of </a:t>
            </a:r>
            <a:r>
              <a:rPr lang="en-GB" dirty="0" err="1" smtClean="0"/>
              <a:t>Pelias</a:t>
            </a:r>
            <a:r>
              <a:rPr lang="en-GB" dirty="0" smtClean="0"/>
              <a:t>’ family into killing him</a:t>
            </a:r>
          </a:p>
          <a:p>
            <a:pPr marL="0" indent="0">
              <a:buNone/>
            </a:pPr>
            <a:endParaRPr lang="en-GB" dirty="0"/>
          </a:p>
          <a:p>
            <a:pPr marL="0" indent="0">
              <a:buNone/>
            </a:pPr>
            <a:r>
              <a:rPr lang="en-GB" dirty="0" smtClean="0"/>
              <a:t>‘he urged Medea to find a way to punish </a:t>
            </a:r>
            <a:r>
              <a:rPr lang="en-GB" dirty="0" err="1" smtClean="0"/>
              <a:t>Pelias</a:t>
            </a:r>
            <a:r>
              <a:rPr lang="en-GB" dirty="0" smtClean="0"/>
              <a:t>. So she went to the palace of </a:t>
            </a:r>
            <a:r>
              <a:rPr lang="en-GB" dirty="0" err="1" smtClean="0"/>
              <a:t>Pelias</a:t>
            </a:r>
            <a:r>
              <a:rPr lang="en-GB" dirty="0" smtClean="0"/>
              <a:t> and persuaded his daughters to chop their father into small pieces and boil him, promising to restore his youth with her drugs; and to gain their confidence, she cut up a ram and changed it into a lamb by boiling it. After that, they believed her, and chopped their father to pieces and boiled him.’</a:t>
            </a:r>
          </a:p>
          <a:p>
            <a:pPr marL="0" indent="0" algn="r">
              <a:buNone/>
            </a:pPr>
            <a:r>
              <a:rPr lang="en-GB" dirty="0" err="1" smtClean="0"/>
              <a:t>Apolld</a:t>
            </a:r>
            <a:r>
              <a:rPr lang="en-GB" dirty="0" smtClean="0"/>
              <a:t>. </a:t>
            </a:r>
            <a:r>
              <a:rPr lang="en-GB" i="1" dirty="0" smtClean="0"/>
              <a:t>Bibl</a:t>
            </a:r>
            <a:r>
              <a:rPr lang="en-GB" dirty="0" smtClean="0"/>
              <a:t>. 1.9.28</a:t>
            </a:r>
            <a:endParaRPr lang="en-GB" dirty="0"/>
          </a:p>
        </p:txBody>
      </p:sp>
    </p:spTree>
    <p:extLst>
      <p:ext uri="{BB962C8B-B14F-4D97-AF65-F5344CB8AC3E}">
        <p14:creationId xmlns:p14="http://schemas.microsoft.com/office/powerpoint/2010/main" val="2752391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0500" y="112073"/>
            <a:ext cx="10515600" cy="4351338"/>
          </a:xfrm>
        </p:spPr>
        <p:txBody>
          <a:bodyPr/>
          <a:lstStyle/>
          <a:p>
            <a:r>
              <a:rPr lang="en-GB" dirty="0" smtClean="0"/>
              <a:t>510-500 BCE</a:t>
            </a:r>
          </a:p>
          <a:p>
            <a:r>
              <a:rPr lang="en-GB" dirty="0" smtClean="0"/>
              <a:t>Attic</a:t>
            </a:r>
          </a:p>
          <a:p>
            <a:r>
              <a:rPr lang="en-GB" dirty="0" smtClean="0"/>
              <a:t>British Museum</a:t>
            </a:r>
          </a:p>
        </p:txBody>
      </p:sp>
      <p:pic>
        <p:nvPicPr>
          <p:cNvPr id="4098" name="Picture 2" descr="Pottery: black-figured hydria (water-jar): Medea, Pelias and Peliad (shoulder: men and women with goat)."/>
          <p:cNvPicPr>
            <a:picLocks noChangeAspect="1" noChangeArrowheads="1"/>
          </p:cNvPicPr>
          <p:nvPr/>
        </p:nvPicPr>
        <p:blipFill rotWithShape="1">
          <a:blip r:embed="rId2">
            <a:extLst>
              <a:ext uri="{28A0092B-C50C-407E-A947-70E740481C1C}">
                <a14:useLocalDpi xmlns:a14="http://schemas.microsoft.com/office/drawing/2010/main" val="0"/>
              </a:ext>
            </a:extLst>
          </a:blip>
          <a:srcRect l="9556" t="9926" r="12845" b="8392"/>
          <a:stretch/>
        </p:blipFill>
        <p:spPr bwMode="auto">
          <a:xfrm>
            <a:off x="7300632" y="0"/>
            <a:ext cx="4891367" cy="6858000"/>
          </a:xfrm>
          <a:prstGeom prst="rect">
            <a:avLst/>
          </a:prstGeom>
          <a:noFill/>
          <a:extLst>
            <a:ext uri="{909E8E84-426E-40dd-AFC4-6F175D3DCCD1}">
              <a14:hiddenFill xmlns:a14="http://schemas.microsoft.com/office/drawing/2010/main" xmlns="">
                <a:solidFill>
                  <a:srgbClr val="FFFFFF"/>
                </a:solidFill>
              </a14:hiddenFill>
            </a:ext>
          </a:extLst>
        </p:spPr>
      </p:pic>
      <p:pic>
        <p:nvPicPr>
          <p:cNvPr id="4102" name="Picture 6" descr="Pottery: black-figured hydria. Rather coarse style. Designs in black on red panels, with borders of ivy down the sides and lotus-buds along the bottom; accessories of white and purple.  1. On the shoulder: In the centre a bearded figure to right with emb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922772"/>
            <a:ext cx="7300631" cy="493522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440275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6530" y="447098"/>
            <a:ext cx="10515600" cy="4351338"/>
          </a:xfrm>
        </p:spPr>
        <p:txBody>
          <a:bodyPr/>
          <a:lstStyle/>
          <a:p>
            <a:r>
              <a:rPr lang="en-GB" dirty="0" smtClean="0"/>
              <a:t>510-500 BCE</a:t>
            </a:r>
          </a:p>
          <a:p>
            <a:r>
              <a:rPr lang="en-GB" dirty="0" smtClean="0"/>
              <a:t>Attic</a:t>
            </a:r>
          </a:p>
          <a:p>
            <a:r>
              <a:rPr lang="en-GB" dirty="0" smtClean="0"/>
              <a:t>British Museum</a:t>
            </a:r>
          </a:p>
          <a:p>
            <a:endParaRPr lang="en-GB" dirty="0" smtClean="0"/>
          </a:p>
        </p:txBody>
      </p:sp>
      <p:pic>
        <p:nvPicPr>
          <p:cNvPr id="3074" name="Picture 2" descr="Pottery: black-figured neck-amphora (jar): Herakles and Geryon (back: Pelias and Mede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9950" y="0"/>
            <a:ext cx="4972050" cy="6881318"/>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2" descr="Pottery: black-figured neck-amphora (jar): Herakles and Geryon (back: Pelias and Medea)."/>
          <p:cNvPicPr>
            <a:picLocks noChangeAspect="1" noChangeArrowheads="1"/>
          </p:cNvPicPr>
          <p:nvPr/>
        </p:nvPicPr>
        <p:blipFill rotWithShape="1">
          <a:blip r:embed="rId2">
            <a:extLst>
              <a:ext uri="{28A0092B-C50C-407E-A947-70E740481C1C}">
                <a14:useLocalDpi xmlns:a14="http://schemas.microsoft.com/office/drawing/2010/main" val="0"/>
              </a:ext>
            </a:extLst>
          </a:blip>
          <a:srcRect l="10534" t="36868" r="18932" b="26863"/>
          <a:stretch/>
        </p:blipFill>
        <p:spPr bwMode="auto">
          <a:xfrm>
            <a:off x="593665" y="2738872"/>
            <a:ext cx="5788085" cy="411912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750672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70716"/>
            <a:ext cx="10515600" cy="4351338"/>
          </a:xfrm>
        </p:spPr>
        <p:txBody>
          <a:bodyPr/>
          <a:lstStyle/>
          <a:p>
            <a:r>
              <a:rPr lang="en-GB" dirty="0" smtClean="0"/>
              <a:t>c. 630 BCE</a:t>
            </a:r>
          </a:p>
          <a:p>
            <a:r>
              <a:rPr lang="en-GB" dirty="0" smtClean="0"/>
              <a:t>Etruscan</a:t>
            </a:r>
          </a:p>
          <a:p>
            <a:r>
              <a:rPr lang="en-GB" dirty="0" smtClean="0"/>
              <a:t>National Etruscan Museum, Rome</a:t>
            </a:r>
            <a:endParaRPr lang="en-GB" dirty="0"/>
          </a:p>
        </p:txBody>
      </p:sp>
      <p:pic>
        <p:nvPicPr>
          <p:cNvPr id="5" name="Picture 4"/>
          <p:cNvPicPr>
            <a:picLocks noChangeAspect="1"/>
          </p:cNvPicPr>
          <p:nvPr/>
        </p:nvPicPr>
        <p:blipFill>
          <a:blip r:embed="rId2"/>
          <a:stretch>
            <a:fillRect/>
          </a:stretch>
        </p:blipFill>
        <p:spPr>
          <a:xfrm>
            <a:off x="7467600" y="0"/>
            <a:ext cx="4724400" cy="6934200"/>
          </a:xfrm>
          <a:prstGeom prst="rect">
            <a:avLst/>
          </a:prstGeom>
        </p:spPr>
      </p:pic>
      <p:pic>
        <p:nvPicPr>
          <p:cNvPr id="6" name="Picture 5"/>
          <p:cNvPicPr>
            <a:picLocks noChangeAspect="1"/>
          </p:cNvPicPr>
          <p:nvPr/>
        </p:nvPicPr>
        <p:blipFill rotWithShape="1">
          <a:blip r:embed="rId2"/>
          <a:srcRect l="15361" t="43447" r="39785" b="27458"/>
          <a:stretch/>
        </p:blipFill>
        <p:spPr>
          <a:xfrm>
            <a:off x="1414354" y="2012557"/>
            <a:ext cx="4681646" cy="4457186"/>
          </a:xfrm>
          <a:prstGeom prst="rect">
            <a:avLst/>
          </a:prstGeom>
        </p:spPr>
      </p:pic>
    </p:spTree>
    <p:extLst>
      <p:ext uri="{BB962C8B-B14F-4D97-AF65-F5344CB8AC3E}">
        <p14:creationId xmlns:p14="http://schemas.microsoft.com/office/powerpoint/2010/main" val="83888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0075" y="6397625"/>
            <a:ext cx="10941050" cy="460375"/>
          </a:xfrm>
        </p:spPr>
        <p:txBody>
          <a:bodyPr>
            <a:normAutofit/>
          </a:bodyPr>
          <a:lstStyle/>
          <a:p>
            <a:pPr marL="0" indent="0">
              <a:buNone/>
            </a:pPr>
            <a:r>
              <a:rPr lang="en-US" sz="1800" dirty="0" smtClean="0"/>
              <a:t>Greek, 5</a:t>
            </a:r>
            <a:r>
              <a:rPr lang="en-US" sz="1800" baseline="30000" dirty="0" smtClean="0"/>
              <a:t>th</a:t>
            </a:r>
            <a:r>
              <a:rPr lang="en-US" sz="1800" dirty="0" smtClean="0"/>
              <a:t> century BCE, Vatican Museum		    Roman copy, 2</a:t>
            </a:r>
            <a:r>
              <a:rPr lang="en-US" sz="1800" baseline="30000" dirty="0" smtClean="0"/>
              <a:t>nd</a:t>
            </a:r>
            <a:r>
              <a:rPr lang="en-US" sz="1800" dirty="0" smtClean="0"/>
              <a:t> century CE, </a:t>
            </a:r>
            <a:r>
              <a:rPr lang="en-US" sz="1800" dirty="0" err="1" smtClean="0"/>
              <a:t>Altes</a:t>
            </a:r>
            <a:r>
              <a:rPr lang="en-US" sz="1800" dirty="0" smtClean="0"/>
              <a:t> Museum </a:t>
            </a:r>
            <a:endParaRPr lang="en-US" sz="1800" dirty="0"/>
          </a:p>
        </p:txBody>
      </p:sp>
      <p:pic>
        <p:nvPicPr>
          <p:cNvPr id="7" name="Picture 6"/>
          <p:cNvPicPr>
            <a:picLocks noChangeAspect="1"/>
          </p:cNvPicPr>
          <p:nvPr/>
        </p:nvPicPr>
        <p:blipFill>
          <a:blip r:embed="rId2"/>
          <a:stretch>
            <a:fillRect/>
          </a:stretch>
        </p:blipFill>
        <p:spPr>
          <a:xfrm>
            <a:off x="6417293" y="174625"/>
            <a:ext cx="5028582" cy="5857875"/>
          </a:xfrm>
          <a:prstGeom prst="rect">
            <a:avLst/>
          </a:prstGeom>
        </p:spPr>
      </p:pic>
      <p:pic>
        <p:nvPicPr>
          <p:cNvPr id="10" name="Picture 9"/>
          <p:cNvPicPr>
            <a:picLocks noChangeAspect="1"/>
          </p:cNvPicPr>
          <p:nvPr/>
        </p:nvPicPr>
        <p:blipFill>
          <a:blip r:embed="rId3"/>
          <a:stretch>
            <a:fillRect/>
          </a:stretch>
        </p:blipFill>
        <p:spPr>
          <a:xfrm>
            <a:off x="501650" y="196849"/>
            <a:ext cx="5372100" cy="5874039"/>
          </a:xfrm>
          <a:prstGeom prst="rect">
            <a:avLst/>
          </a:prstGeom>
        </p:spPr>
      </p:pic>
    </p:spTree>
    <p:extLst>
      <p:ext uri="{BB962C8B-B14F-4D97-AF65-F5344CB8AC3E}">
        <p14:creationId xmlns:p14="http://schemas.microsoft.com/office/powerpoint/2010/main" val="19999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6529" y="145358"/>
            <a:ext cx="10515600" cy="4351338"/>
          </a:xfrm>
        </p:spPr>
        <p:txBody>
          <a:bodyPr/>
          <a:lstStyle/>
          <a:p>
            <a:r>
              <a:rPr lang="en-GB" dirty="0" smtClean="0"/>
              <a:t>480-470 BCE</a:t>
            </a:r>
          </a:p>
          <a:p>
            <a:r>
              <a:rPr lang="en-GB" dirty="0" smtClean="0"/>
              <a:t>Attic</a:t>
            </a:r>
          </a:p>
          <a:p>
            <a:r>
              <a:rPr lang="en-GB" dirty="0" smtClean="0"/>
              <a:t>British Museum</a:t>
            </a:r>
            <a:endParaRPr lang="en-GB" dirty="0"/>
          </a:p>
        </p:txBody>
      </p:sp>
      <p:pic>
        <p:nvPicPr>
          <p:cNvPr id="2050" name="Picture 2" descr="Pottery: red-figured hydria.   The renewing of Jason's youth. In the centre is a large lebes on a tripod stand, over a blazing fire indicated by purple flames rising from an irregular mass of fuel on the ground; out of the lebes appears the fore part of a ram springing to left towards Medea, who sprinkles over it some medicaments from a small hemispherical vase on her left hand: she wears a long-sleeved chiton and mantle, earrings and a broad fillet; her hair hangs down her back and the ends are tied in a roll. Beside her, her name, ??de?a. On the right stands Jason, leaning on a staff and extending his right towards Medea with a gesture of command. He has short white hair and stubbly beard, represented by a stippling of white dots: his profile is irregular, as if the artist had intended to indicate wrinkled age; he wears a long-sleeved chiton and mantle. Beside him his name, IAS0?, ??s??. On the bottom of the foot incised characters.  Design on body of vase only; no borders except maeander and red cross square under feet of figures. White (almost faded) is used for the hair and beard of Jason. Purple for the flames, the inscriptions, and the medicaments of Medea. Brown shading of lebes, and marking of the horns and cup. Eye archaic, with inner angle open and dotted pupil. Round the neck, tongue pattern; below the back handle, a palmette on a palmette invert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8994" y="0"/>
            <a:ext cx="5203006" cy="6895718"/>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2" descr="Pottery: red-figured hydria.   The renewing of Jason's youth. In the centre is a large lebes on a tripod stand, over a blazing fire indicated by purple flames rising from an irregular mass of fuel on the ground; out of the lebes appears the fore part of a ram springing to left towards Medea, who sprinkles over it some medicaments from a small hemispherical vase on her left hand: she wears a long-sleeved chiton and mantle, earrings and a broad fillet; her hair hangs down her back and the ends are tied in a roll. Beside her, her name, ??de?a. On the right stands Jason, leaning on a staff and extending his right towards Medea with a gesture of command. He has short white hair and stubbly beard, represented by a stippling of white dots: his profile is irregular, as if the artist had intended to indicate wrinkled age; he wears a long-sleeved chiton and mantle. Beside him his name, IAS0?, ??s??. On the bottom of the foot incised characters.  Design on body of vase only; no borders except maeander and red cross square under feet of figures. White (almost faded) is used for the hair and beard of Jason. Purple for the flames, the inscriptions, and the medicaments of Medea. Brown shading of lebes, and marking of the horns and cup. Eye archaic, with inner angle open and dotted pupil. Round the neck, tongue pattern; below the back handle, a palmette on a palmette inverted."/>
          <p:cNvPicPr>
            <a:picLocks noChangeAspect="1" noChangeArrowheads="1"/>
          </p:cNvPicPr>
          <p:nvPr/>
        </p:nvPicPr>
        <p:blipFill rotWithShape="1">
          <a:blip r:embed="rId2">
            <a:extLst>
              <a:ext uri="{28A0092B-C50C-407E-A947-70E740481C1C}">
                <a14:useLocalDpi xmlns:a14="http://schemas.microsoft.com/office/drawing/2010/main" val="0"/>
              </a:ext>
            </a:extLst>
          </a:blip>
          <a:srcRect l="19261" t="31592" r="18092" b="26911"/>
          <a:stretch/>
        </p:blipFill>
        <p:spPr bwMode="auto">
          <a:xfrm>
            <a:off x="677731" y="1711015"/>
            <a:ext cx="5862919" cy="514698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4218588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The Murder of Medea and Jason’s Children</a:t>
            </a:r>
            <a:endParaRPr lang="en-GB" u="sng" dirty="0"/>
          </a:p>
        </p:txBody>
      </p:sp>
      <p:sp>
        <p:nvSpPr>
          <p:cNvPr id="3" name="Content Placeholder 2"/>
          <p:cNvSpPr>
            <a:spLocks noGrp="1"/>
          </p:cNvSpPr>
          <p:nvPr>
            <p:ph idx="1"/>
          </p:nvPr>
        </p:nvSpPr>
        <p:spPr/>
        <p:txBody>
          <a:bodyPr/>
          <a:lstStyle/>
          <a:p>
            <a:r>
              <a:rPr lang="en-GB" dirty="0" smtClean="0"/>
              <a:t>Jason and Medea lived in Corinth</a:t>
            </a:r>
          </a:p>
          <a:p>
            <a:r>
              <a:rPr lang="en-GB" dirty="0" smtClean="0"/>
              <a:t>Jason was offered the chance to marry the daughter of King Creon</a:t>
            </a:r>
            <a:endParaRPr lang="en-GB" dirty="0"/>
          </a:p>
          <a:p>
            <a:r>
              <a:rPr lang="en-GB" dirty="0" smtClean="0"/>
              <a:t>Most common narrative is that Medea killed her own children in revenge for Jason’s treatment of her</a:t>
            </a:r>
          </a:p>
          <a:p>
            <a:pPr lvl="1"/>
            <a:r>
              <a:rPr lang="en-GB" dirty="0" smtClean="0"/>
              <a:t>This became the dominant version of the myth after Euripides’ play</a:t>
            </a:r>
          </a:p>
          <a:p>
            <a:r>
              <a:rPr lang="en-GB" dirty="0" smtClean="0"/>
              <a:t>However, there are also variants of the myth in which the children are killed by the </a:t>
            </a:r>
            <a:r>
              <a:rPr lang="en-GB" dirty="0" err="1" smtClean="0"/>
              <a:t>Corinithans</a:t>
            </a:r>
            <a:endParaRPr lang="en-GB" dirty="0" smtClean="0"/>
          </a:p>
          <a:p>
            <a:pPr lvl="1"/>
            <a:r>
              <a:rPr lang="en-GB" dirty="0" smtClean="0"/>
              <a:t>e.g. </a:t>
            </a:r>
            <a:r>
              <a:rPr lang="en-GB" dirty="0" err="1" smtClean="0"/>
              <a:t>Apollodorus</a:t>
            </a:r>
            <a:r>
              <a:rPr lang="en-GB" dirty="0" smtClean="0"/>
              <a:t> includes this variant</a:t>
            </a:r>
            <a:endParaRPr lang="en-GB" dirty="0"/>
          </a:p>
        </p:txBody>
      </p:sp>
    </p:spTree>
    <p:extLst>
      <p:ext uri="{BB962C8B-B14F-4D97-AF65-F5344CB8AC3E}">
        <p14:creationId xmlns:p14="http://schemas.microsoft.com/office/powerpoint/2010/main" val="324381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25575" y="206375"/>
            <a:ext cx="10515600" cy="4351338"/>
          </a:xfrm>
        </p:spPr>
        <p:txBody>
          <a:bodyPr/>
          <a:lstStyle/>
          <a:p>
            <a:r>
              <a:rPr lang="en-US" dirty="0" smtClean="0"/>
              <a:t>Medea Sarcophagus</a:t>
            </a:r>
          </a:p>
          <a:p>
            <a:r>
              <a:rPr lang="en-US" dirty="0" smtClean="0"/>
              <a:t>140 BCE</a:t>
            </a:r>
          </a:p>
          <a:p>
            <a:r>
              <a:rPr lang="en-US" dirty="0" smtClean="0"/>
              <a:t>Roman </a:t>
            </a:r>
          </a:p>
          <a:p>
            <a:r>
              <a:rPr lang="en-US" dirty="0" err="1" smtClean="0"/>
              <a:t>Altes</a:t>
            </a:r>
            <a:r>
              <a:rPr lang="en-US" dirty="0" smtClean="0"/>
              <a:t> Museum, Berlin</a:t>
            </a:r>
          </a:p>
        </p:txBody>
      </p:sp>
      <p:pic>
        <p:nvPicPr>
          <p:cNvPr id="4" name="Picture 3"/>
          <p:cNvPicPr>
            <a:picLocks noChangeAspect="1"/>
          </p:cNvPicPr>
          <p:nvPr/>
        </p:nvPicPr>
        <p:blipFill>
          <a:blip r:embed="rId2"/>
          <a:stretch>
            <a:fillRect/>
          </a:stretch>
        </p:blipFill>
        <p:spPr>
          <a:xfrm>
            <a:off x="0" y="2314575"/>
            <a:ext cx="12192000" cy="3767879"/>
          </a:xfrm>
          <a:prstGeom prst="rect">
            <a:avLst/>
          </a:prstGeom>
        </p:spPr>
      </p:pic>
    </p:spTree>
    <p:extLst>
      <p:ext uri="{BB962C8B-B14F-4D97-AF65-F5344CB8AC3E}">
        <p14:creationId xmlns:p14="http://schemas.microsoft.com/office/powerpoint/2010/main" val="870951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1</a:t>
            </a:r>
            <a:r>
              <a:rPr lang="en-GB" baseline="30000" dirty="0" smtClean="0"/>
              <a:t>st</a:t>
            </a:r>
            <a:r>
              <a:rPr lang="en-GB" dirty="0" smtClean="0"/>
              <a:t>-3</a:t>
            </a:r>
            <a:r>
              <a:rPr lang="en-GB" baseline="30000" dirty="0" smtClean="0"/>
              <a:t>rd</a:t>
            </a:r>
            <a:r>
              <a:rPr lang="en-GB" dirty="0" smtClean="0"/>
              <a:t> century CE</a:t>
            </a:r>
          </a:p>
          <a:p>
            <a:r>
              <a:rPr lang="en-GB" dirty="0" smtClean="0"/>
              <a:t>Roman</a:t>
            </a:r>
          </a:p>
          <a:p>
            <a:r>
              <a:rPr lang="en-GB" dirty="0" smtClean="0"/>
              <a:t>Engraved glass</a:t>
            </a:r>
          </a:p>
          <a:p>
            <a:r>
              <a:rPr lang="en-GB" dirty="0" smtClean="0"/>
              <a:t>1.4 cm</a:t>
            </a:r>
          </a:p>
          <a:p>
            <a:r>
              <a:rPr lang="en-GB" dirty="0" smtClean="0"/>
              <a:t>British Museum</a:t>
            </a:r>
          </a:p>
        </p:txBody>
      </p:sp>
      <p:pic>
        <p:nvPicPr>
          <p:cNvPr id="1028" name="Picture 4" descr="Gem of glass paste imitating sard, engraved with Medeia slaying her child with a sword; on the left a female attendant intercedes; on the right an elderly man wearing a short chiton turns his head away in grief; on the ground is a dead child. The scabbard of her sword lies on the ground in fro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1015" y="0"/>
            <a:ext cx="6610985" cy="686077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4122404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838200" y="1825625"/>
            <a:ext cx="5765800" cy="4351338"/>
          </a:xfrm>
        </p:spPr>
        <p:txBody>
          <a:bodyPr/>
          <a:lstStyle/>
          <a:p>
            <a:r>
              <a:rPr lang="en-GB" dirty="0"/>
              <a:t>Painting from the House of the </a:t>
            </a:r>
            <a:r>
              <a:rPr lang="en-GB" dirty="0" err="1"/>
              <a:t>Discouri</a:t>
            </a:r>
            <a:r>
              <a:rPr lang="en-GB" dirty="0"/>
              <a:t>, Pompeii</a:t>
            </a:r>
          </a:p>
          <a:p>
            <a:r>
              <a:rPr lang="en-GB" dirty="0"/>
              <a:t>62-79 CE</a:t>
            </a:r>
          </a:p>
          <a:p>
            <a:r>
              <a:rPr lang="en-GB" dirty="0"/>
              <a:t>Archaeological Museum of Naples</a:t>
            </a:r>
          </a:p>
        </p:txBody>
      </p:sp>
      <p:pic>
        <p:nvPicPr>
          <p:cNvPr id="4" name="Picture 3"/>
          <p:cNvPicPr>
            <a:picLocks noChangeAspect="1"/>
          </p:cNvPicPr>
          <p:nvPr/>
        </p:nvPicPr>
        <p:blipFill>
          <a:blip r:embed="rId2"/>
          <a:stretch>
            <a:fillRect/>
          </a:stretch>
        </p:blipFill>
        <p:spPr>
          <a:xfrm>
            <a:off x="6604000" y="-47157"/>
            <a:ext cx="5602514" cy="6905157"/>
          </a:xfrm>
          <a:prstGeom prst="rect">
            <a:avLst/>
          </a:prstGeom>
        </p:spPr>
      </p:pic>
    </p:spTree>
    <p:extLst>
      <p:ext uri="{BB962C8B-B14F-4D97-AF65-F5344CB8AC3E}">
        <p14:creationId xmlns:p14="http://schemas.microsoft.com/office/powerpoint/2010/main" val="178004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41515" y="1825625"/>
            <a:ext cx="10515600" cy="4351338"/>
          </a:xfrm>
        </p:spPr>
        <p:txBody>
          <a:bodyPr/>
          <a:lstStyle/>
          <a:p>
            <a:r>
              <a:rPr lang="en-GB" dirty="0" smtClean="0"/>
              <a:t>340-330 BCE</a:t>
            </a:r>
          </a:p>
          <a:p>
            <a:r>
              <a:rPr lang="en-GB" dirty="0" smtClean="0"/>
              <a:t>Artist: </a:t>
            </a:r>
            <a:r>
              <a:rPr lang="en-GB" dirty="0" err="1" smtClean="0"/>
              <a:t>Ixion</a:t>
            </a:r>
            <a:r>
              <a:rPr lang="en-GB" dirty="0" smtClean="0"/>
              <a:t> Painter</a:t>
            </a:r>
          </a:p>
          <a:p>
            <a:r>
              <a:rPr lang="en-GB" dirty="0" smtClean="0"/>
              <a:t>Louvre, Paris</a:t>
            </a:r>
            <a:endParaRPr lang="en-GB" dirty="0"/>
          </a:p>
        </p:txBody>
      </p:sp>
      <p:pic>
        <p:nvPicPr>
          <p:cNvPr id="5" name="Picture 4"/>
          <p:cNvPicPr>
            <a:picLocks noChangeAspect="1"/>
          </p:cNvPicPr>
          <p:nvPr/>
        </p:nvPicPr>
        <p:blipFill rotWithShape="1">
          <a:blip r:embed="rId2" cstate="email">
            <a:extLst>
              <a:ext uri="{28A0092B-C50C-407E-A947-70E740481C1C}">
                <a14:useLocalDpi xmlns:a14="http://schemas.microsoft.com/office/drawing/2010/main"/>
              </a:ext>
            </a:extLst>
          </a:blip>
          <a:srcRect l="18661" t="4220" r="21279"/>
          <a:stretch/>
        </p:blipFill>
        <p:spPr>
          <a:xfrm>
            <a:off x="9245600" y="0"/>
            <a:ext cx="2946400" cy="6878792"/>
          </a:xfrm>
          <a:prstGeom prst="rect">
            <a:avLst/>
          </a:prstGeom>
        </p:spPr>
      </p:pic>
      <p:pic>
        <p:nvPicPr>
          <p:cNvPr id="7" name="Picture 6"/>
          <p:cNvPicPr>
            <a:picLocks noChangeAspect="1"/>
          </p:cNvPicPr>
          <p:nvPr/>
        </p:nvPicPr>
        <p:blipFill rotWithShape="1">
          <a:blip r:embed="rId2"/>
          <a:srcRect l="24947" t="35875" r="26663" b="24740"/>
          <a:stretch/>
        </p:blipFill>
        <p:spPr>
          <a:xfrm>
            <a:off x="3489782" y="0"/>
            <a:ext cx="5755818" cy="6858000"/>
          </a:xfrm>
          <a:prstGeom prst="rect">
            <a:avLst/>
          </a:prstGeom>
        </p:spPr>
      </p:pic>
    </p:spTree>
    <p:extLst>
      <p:ext uri="{BB962C8B-B14F-4D97-AF65-F5344CB8AC3E}">
        <p14:creationId xmlns:p14="http://schemas.microsoft.com/office/powerpoint/2010/main" val="735780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62857"/>
            <a:ext cx="10515600" cy="5814106"/>
          </a:xfrm>
        </p:spPr>
        <p:txBody>
          <a:bodyPr>
            <a:normAutofit lnSpcReduction="10000"/>
          </a:bodyPr>
          <a:lstStyle/>
          <a:p>
            <a:pPr marL="0" indent="0">
              <a:buNone/>
            </a:pPr>
            <a:r>
              <a:rPr lang="en-GB" dirty="0" smtClean="0"/>
              <a:t>The one for whom it is not right to attend my sacrifice, </a:t>
            </a:r>
          </a:p>
          <a:p>
            <a:pPr marL="0" indent="0">
              <a:buNone/>
            </a:pPr>
            <a:r>
              <a:rPr lang="en-GB" dirty="0" smtClean="0"/>
              <a:t>beware! My hand shall not be turned from its purpose!</a:t>
            </a:r>
          </a:p>
          <a:p>
            <a:pPr marL="0" indent="0">
              <a:buNone/>
            </a:pPr>
            <a:r>
              <a:rPr lang="en-GB" dirty="0" smtClean="0"/>
              <a:t>Ah! Ah!</a:t>
            </a:r>
          </a:p>
          <a:p>
            <a:pPr marL="0" indent="0">
              <a:buNone/>
            </a:pPr>
            <a:r>
              <a:rPr lang="en-GB" dirty="0" smtClean="0"/>
              <a:t>Do not, my spirit, do </a:t>
            </a:r>
            <a:r>
              <a:rPr lang="en-GB" i="1" dirty="0" smtClean="0"/>
              <a:t>not</a:t>
            </a:r>
            <a:r>
              <a:rPr lang="en-GB" dirty="0" smtClean="0"/>
              <a:t> do this deed! Let them live– </a:t>
            </a:r>
          </a:p>
          <a:p>
            <a:pPr marL="0" indent="0">
              <a:buNone/>
            </a:pPr>
            <a:r>
              <a:rPr lang="en-GB" dirty="0" smtClean="0"/>
              <a:t>O wretched thing! Spare the children! If they are </a:t>
            </a:r>
            <a:r>
              <a:rPr lang="en-GB" i="1" dirty="0" smtClean="0"/>
              <a:t>alive</a:t>
            </a:r>
            <a:endParaRPr lang="en-GB" dirty="0" smtClean="0"/>
          </a:p>
          <a:p>
            <a:pPr marL="0" indent="0">
              <a:buNone/>
            </a:pPr>
            <a:r>
              <a:rPr lang="en-GB" dirty="0" smtClean="0"/>
              <a:t>there in Athens with us, they will gladden you. </a:t>
            </a:r>
          </a:p>
          <a:p>
            <a:pPr marL="0" indent="0">
              <a:buNone/>
            </a:pPr>
            <a:r>
              <a:rPr lang="en-GB" dirty="0" smtClean="0"/>
              <a:t>No, by those Avenging Demons in Hades</a:t>
            </a:r>
          </a:p>
          <a:p>
            <a:pPr marL="0" indent="0">
              <a:buNone/>
            </a:pPr>
            <a:r>
              <a:rPr lang="en-GB" dirty="0" smtClean="0"/>
              <a:t>it is impossible that this should happen, </a:t>
            </a:r>
          </a:p>
          <a:p>
            <a:pPr marL="0" indent="0">
              <a:buNone/>
            </a:pPr>
            <a:r>
              <a:rPr lang="en-GB" dirty="0" smtClean="0"/>
              <a:t>to leave my children for my enemies to insult. </a:t>
            </a:r>
          </a:p>
          <a:p>
            <a:pPr marL="0" indent="0">
              <a:buNone/>
            </a:pPr>
            <a:r>
              <a:rPr lang="en-GB" dirty="0" smtClean="0"/>
              <a:t>In any case, the deed has been done</a:t>
            </a:r>
          </a:p>
          <a:p>
            <a:pPr marL="0" indent="0">
              <a:buNone/>
            </a:pPr>
            <a:r>
              <a:rPr lang="en-GB" dirty="0" smtClean="0"/>
              <a:t>and there will be no escape.</a:t>
            </a:r>
          </a:p>
          <a:p>
            <a:pPr marL="0" indent="0" algn="r">
              <a:buNone/>
            </a:pPr>
            <a:r>
              <a:rPr lang="en-GB" dirty="0" smtClean="0"/>
              <a:t>Eur. </a:t>
            </a:r>
            <a:r>
              <a:rPr lang="en-GB" i="1" dirty="0" smtClean="0"/>
              <a:t>Med.</a:t>
            </a:r>
            <a:r>
              <a:rPr lang="en-GB" dirty="0" smtClean="0"/>
              <a:t> 1054-1063</a:t>
            </a:r>
            <a:endParaRPr lang="en-GB" dirty="0"/>
          </a:p>
        </p:txBody>
      </p:sp>
    </p:spTree>
    <p:extLst>
      <p:ext uri="{BB962C8B-B14F-4D97-AF65-F5344CB8AC3E}">
        <p14:creationId xmlns:p14="http://schemas.microsoft.com/office/powerpoint/2010/main" val="2769300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After the Death of the Children</a:t>
            </a:r>
            <a:endParaRPr lang="en-GB" u="sng" dirty="0"/>
          </a:p>
        </p:txBody>
      </p:sp>
      <p:sp>
        <p:nvSpPr>
          <p:cNvPr id="3" name="Content Placeholder 2"/>
          <p:cNvSpPr>
            <a:spLocks noGrp="1"/>
          </p:cNvSpPr>
          <p:nvPr>
            <p:ph idx="1"/>
          </p:nvPr>
        </p:nvSpPr>
        <p:spPr/>
        <p:txBody>
          <a:bodyPr/>
          <a:lstStyle/>
          <a:p>
            <a:r>
              <a:rPr lang="en-GB" dirty="0" smtClean="0"/>
              <a:t>There are several stories about Medea after she left Corinth:</a:t>
            </a:r>
          </a:p>
          <a:p>
            <a:pPr lvl="1"/>
            <a:r>
              <a:rPr lang="en-GB" dirty="0" smtClean="0"/>
              <a:t>She flew away on a chariot drawn by dragons</a:t>
            </a:r>
          </a:p>
          <a:p>
            <a:pPr lvl="1"/>
            <a:r>
              <a:rPr lang="en-GB" dirty="0" smtClean="0"/>
              <a:t>She went to Athens and married </a:t>
            </a:r>
            <a:r>
              <a:rPr lang="en-GB" dirty="0" err="1" smtClean="0"/>
              <a:t>Aegeus</a:t>
            </a:r>
            <a:r>
              <a:rPr lang="en-GB" dirty="0" smtClean="0"/>
              <a:t>, but was driven out when she plotted against his son, Theseus</a:t>
            </a:r>
          </a:p>
          <a:p>
            <a:pPr lvl="1"/>
            <a:r>
              <a:rPr lang="en-GB" dirty="0" smtClean="0"/>
              <a:t>She married Achilles in the underworld</a:t>
            </a:r>
          </a:p>
          <a:p>
            <a:pPr lvl="1"/>
            <a:endParaRPr lang="en-GB" dirty="0"/>
          </a:p>
        </p:txBody>
      </p:sp>
    </p:spTree>
    <p:extLst>
      <p:ext uri="{BB962C8B-B14F-4D97-AF65-F5344CB8AC3E}">
        <p14:creationId xmlns:p14="http://schemas.microsoft.com/office/powerpoint/2010/main" val="2777166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 400 BCE</a:t>
            </a:r>
          </a:p>
          <a:p>
            <a:r>
              <a:rPr lang="en-GB" dirty="0" err="1" smtClean="0"/>
              <a:t>Lucanian</a:t>
            </a:r>
            <a:endParaRPr lang="en-GB" dirty="0"/>
          </a:p>
          <a:p>
            <a:r>
              <a:rPr lang="en-GB" dirty="0" smtClean="0"/>
              <a:t>approx. 50 cm tall</a:t>
            </a:r>
          </a:p>
          <a:p>
            <a:r>
              <a:rPr lang="en-GB" dirty="0" err="1" smtClean="0"/>
              <a:t>Policoro</a:t>
            </a:r>
            <a:r>
              <a:rPr lang="en-GB" dirty="0" smtClean="0"/>
              <a:t> Painter</a:t>
            </a:r>
          </a:p>
          <a:p>
            <a:r>
              <a:rPr lang="en-GB" dirty="0" err="1" smtClean="0"/>
              <a:t>Clevaland</a:t>
            </a:r>
            <a:r>
              <a:rPr lang="en-GB" dirty="0" smtClean="0"/>
              <a:t> Museum of Art</a:t>
            </a:r>
            <a:endParaRPr lang="en-GB" dirty="0"/>
          </a:p>
        </p:txBody>
      </p:sp>
      <p:pic>
        <p:nvPicPr>
          <p:cNvPr id="6146" name="Picture 2" descr="http://artimages.clevelandart.org/cma/ump.di?e=8F329C117EAE229B5F2DCFD827282EC61CF81131380D51FDF2383C531C38E9CB&amp;s=21&amp;se=1084396123&amp;f=1991.1_w.jpg"/>
          <p:cNvPicPr>
            <a:picLocks noChangeAspect="1" noChangeArrowheads="1"/>
          </p:cNvPicPr>
          <p:nvPr/>
        </p:nvPicPr>
        <p:blipFill rotWithShape="1">
          <a:blip r:embed="rId2">
            <a:extLst>
              <a:ext uri="{28A0092B-C50C-407E-A947-70E740481C1C}">
                <a14:useLocalDpi xmlns:a14="http://schemas.microsoft.com/office/drawing/2010/main" val="0"/>
              </a:ext>
            </a:extLst>
          </a:blip>
          <a:srcRect l="10865" t="16530" r="10652" b="5658"/>
          <a:stretch/>
        </p:blipFill>
        <p:spPr bwMode="auto">
          <a:xfrm>
            <a:off x="5755103" y="0"/>
            <a:ext cx="6436897" cy="68580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918421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7170" name="Picture 2" descr="http://artimages.clevelandart.org/cma/ump.di?e=8F329C117EAE229B5F2DCFD827282EC61CF81131380D51FDF2383C531C38E9CB&amp;s=21&amp;se=1084396123&amp;f=1991.1_w.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a:stretch/>
        </p:blipFill>
        <p:spPr bwMode="auto">
          <a:xfrm>
            <a:off x="1277257" y="173945"/>
            <a:ext cx="9347200" cy="638725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88909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8194" name="Picture 2" descr="http://artimages.clevelandart.org/cma/ump.di?e=1E01B47FC149C678881A0379A8B02C544935FEEDD189565791DE807481AC1F58&amp;s=21&amp;se=1084396123&amp;f=1991.1det06_w.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3804" y="-35551"/>
            <a:ext cx="5156654" cy="6893551"/>
          </a:xfrm>
          <a:prstGeom prst="rect">
            <a:avLst/>
          </a:prstGeom>
          <a:noFill/>
          <a:extLst>
            <a:ext uri="{909E8E84-426E-40dd-AFC4-6F175D3DCCD1}">
              <a14:hiddenFill xmlns:a14="http://schemas.microsoft.com/office/drawing/2010/main" xmlns="">
                <a:solidFill>
                  <a:srgbClr val="FFFFFF"/>
                </a:solidFill>
              </a14:hiddenFill>
            </a:ext>
          </a:extLst>
        </p:spPr>
      </p:pic>
      <p:pic>
        <p:nvPicPr>
          <p:cNvPr id="8196" name="Picture 4" descr="http://artimages.clevelandart.org/cma/ump.di?e=1E01B47FC149C67857514E4D95E0860535CFE13C0A9EC20D6ABAD0BFC8F3CB90&amp;s=21&amp;se=1084396123&amp;f=1991.1det05_w.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231" y="0"/>
            <a:ext cx="5080455" cy="689490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545404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endParaRPr lang="en-US" dirty="0" smtClean="0"/>
          </a:p>
          <a:p>
            <a:endParaRPr lang="en-US" dirty="0"/>
          </a:p>
          <a:p>
            <a:pPr marL="0" indent="0" algn="ctr">
              <a:buNone/>
            </a:pPr>
            <a:r>
              <a:rPr lang="en-US" sz="5400" dirty="0" smtClean="0"/>
              <a:t>Key Points?</a:t>
            </a:r>
            <a:endParaRPr lang="en-US" sz="5400" dirty="0"/>
          </a:p>
        </p:txBody>
      </p:sp>
    </p:spTree>
    <p:extLst>
      <p:ext uri="{BB962C8B-B14F-4D97-AF65-F5344CB8AC3E}">
        <p14:creationId xmlns:p14="http://schemas.microsoft.com/office/powerpoint/2010/main" val="3941156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RedLineBusiness_16x9">
      <a:dk1>
        <a:srgbClr val="514A40"/>
      </a:dk1>
      <a:lt1>
        <a:sysClr val="window" lastClr="FFFFFF"/>
      </a:lt1>
      <a:dk2>
        <a:srgbClr val="000000"/>
      </a:dk2>
      <a:lt2>
        <a:srgbClr val="F9F7F3"/>
      </a:lt2>
      <a:accent1>
        <a:srgbClr val="A85229"/>
      </a:accent1>
      <a:accent2>
        <a:srgbClr val="98916E"/>
      </a:accent2>
      <a:accent3>
        <a:srgbClr val="C9A645"/>
      </a:accent3>
      <a:accent4>
        <a:srgbClr val="76A7B2"/>
      </a:accent4>
      <a:accent5>
        <a:srgbClr val="82A670"/>
      </a:accent5>
      <a:accent6>
        <a:srgbClr val="896170"/>
      </a:accent6>
      <a:hlink>
        <a:srgbClr val="A85229"/>
      </a:hlink>
      <a:folHlink>
        <a:srgbClr val="98916E"/>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RedLineBusiness_16x9">
      <a:dk1>
        <a:srgbClr val="514A40"/>
      </a:dk1>
      <a:lt1>
        <a:sysClr val="window" lastClr="FFFFFF"/>
      </a:lt1>
      <a:dk2>
        <a:srgbClr val="000000"/>
      </a:dk2>
      <a:lt2>
        <a:srgbClr val="F9F7F3"/>
      </a:lt2>
      <a:accent1>
        <a:srgbClr val="A85229"/>
      </a:accent1>
      <a:accent2>
        <a:srgbClr val="98916E"/>
      </a:accent2>
      <a:accent3>
        <a:srgbClr val="C9A645"/>
      </a:accent3>
      <a:accent4>
        <a:srgbClr val="76A7B2"/>
      </a:accent4>
      <a:accent5>
        <a:srgbClr val="82A670"/>
      </a:accent5>
      <a:accent6>
        <a:srgbClr val="896170"/>
      </a:accent6>
      <a:hlink>
        <a:srgbClr val="A85229"/>
      </a:hlink>
      <a:folHlink>
        <a:srgbClr val="98916E"/>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F180B1C-2212-497F-A259-C959ADD048C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1249</Words>
  <Application>Microsoft Office PowerPoint</Application>
  <PresentationFormat>Widescreen</PresentationFormat>
  <Paragraphs>165</Paragraphs>
  <Slides>43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43</vt:i4>
      </vt:variant>
    </vt:vector>
  </HeadingPairs>
  <TitlesOfParts>
    <vt:vector size="46" baseType="lpstr">
      <vt:lpstr>Arial</vt:lpstr>
      <vt:lpstr>Cambria</vt:lpstr>
      <vt:lpstr>Office Theme</vt:lpstr>
      <vt:lpstr>Myth and Art</vt:lpstr>
      <vt:lpstr>Medea and Jason</vt:lpstr>
      <vt:lpstr>PowerPoint Presentation</vt:lpstr>
      <vt:lpstr>PowerPoint Presentation</vt:lpstr>
      <vt:lpstr>Before Medea and Jason</vt:lpstr>
      <vt:lpstr>PowerPoint Presentation</vt:lpstr>
      <vt:lpstr>PowerPoint Presentation</vt:lpstr>
      <vt:lpstr>PowerPoint Presentation</vt:lpstr>
      <vt:lpstr>The Quest for the Golden Fleece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Death of Pelias</vt:lpstr>
      <vt:lpstr>PowerPoint Presentation</vt:lpstr>
      <vt:lpstr>PowerPoint Presentation</vt:lpstr>
      <vt:lpstr>PowerPoint Presentation</vt:lpstr>
      <vt:lpstr>PowerPoint Presentation</vt:lpstr>
      <vt:lpstr>PowerPoint Presentation</vt:lpstr>
      <vt:lpstr>The Murder of Medea and Jason’s Children</vt:lpstr>
      <vt:lpstr>PowerPoint Presentation</vt:lpstr>
      <vt:lpstr>PowerPoint Presentation</vt:lpstr>
      <vt:lpstr>PowerPoint Presentation</vt:lpstr>
      <vt:lpstr>PowerPoint Presentation</vt:lpstr>
      <vt:lpstr>PowerPoint Presentation</vt:lpstr>
      <vt:lpstr>After the Death of the Children</vt:lpstr>
      <vt:lpstr>PowerPoint Presentation</vt:lpstr>
      <vt:lpstr>PowerPoint Presentation</vt:lpstr>
      <vt:lpstr>PowerPoint Presentation</vt:lpstr>
      <vt:lpstr>PowerPoint Presentation</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2016-01-11T10:14:50Z</dcterms:created>
  <dcterms:modified xsi:type="dcterms:W3CDTF">2016-03-08T09:02:30Z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TC030310239991</vt:lpwstr>
  </property>
</Properties>
</file>