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82" r:id="rId1"/>
  </p:sldMasterIdLst>
  <p:notesMasterIdLst>
    <p:notesMasterId r:id="rId30"/>
  </p:notesMasterIdLst>
  <p:sldIdLst>
    <p:sldId id="256" r:id="rId2"/>
    <p:sldId id="260" r:id="rId3"/>
    <p:sldId id="261" r:id="rId4"/>
    <p:sldId id="262" r:id="rId5"/>
    <p:sldId id="263" r:id="rId6"/>
    <p:sldId id="264" r:id="rId7"/>
    <p:sldId id="265" r:id="rId8"/>
    <p:sldId id="266" r:id="rId9"/>
    <p:sldId id="269" r:id="rId10"/>
    <p:sldId id="274" r:id="rId11"/>
    <p:sldId id="277" r:id="rId12"/>
    <p:sldId id="279" r:id="rId13"/>
    <p:sldId id="280" r:id="rId14"/>
    <p:sldId id="281" r:id="rId15"/>
    <p:sldId id="282" r:id="rId16"/>
    <p:sldId id="283" r:id="rId17"/>
    <p:sldId id="284" r:id="rId18"/>
    <p:sldId id="285" r:id="rId19"/>
    <p:sldId id="286" r:id="rId20"/>
    <p:sldId id="287" r:id="rId21"/>
    <p:sldId id="288" r:id="rId22"/>
    <p:sldId id="289" r:id="rId23"/>
    <p:sldId id="290" r:id="rId24"/>
    <p:sldId id="291" r:id="rId25"/>
    <p:sldId id="292" r:id="rId26"/>
    <p:sldId id="293" r:id="rId27"/>
    <p:sldId id="294" r:id="rId28"/>
    <p:sldId id="278" r:id="rId29"/>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Franklin Gothic Book" pitchFamily="34" charset="0"/>
        <a:ea typeface="+mn-ea"/>
        <a:cs typeface="Arial" charset="0"/>
      </a:defRPr>
    </a:lvl1pPr>
    <a:lvl2pPr marL="457200" algn="l" rtl="0" fontAlgn="base">
      <a:spcBef>
        <a:spcPct val="0"/>
      </a:spcBef>
      <a:spcAft>
        <a:spcPct val="0"/>
      </a:spcAft>
      <a:defRPr kern="1200">
        <a:solidFill>
          <a:schemeClr val="tx1"/>
        </a:solidFill>
        <a:latin typeface="Franklin Gothic Book" pitchFamily="34" charset="0"/>
        <a:ea typeface="+mn-ea"/>
        <a:cs typeface="Arial" charset="0"/>
      </a:defRPr>
    </a:lvl2pPr>
    <a:lvl3pPr marL="914400" algn="l" rtl="0" fontAlgn="base">
      <a:spcBef>
        <a:spcPct val="0"/>
      </a:spcBef>
      <a:spcAft>
        <a:spcPct val="0"/>
      </a:spcAft>
      <a:defRPr kern="1200">
        <a:solidFill>
          <a:schemeClr val="tx1"/>
        </a:solidFill>
        <a:latin typeface="Franklin Gothic Book" pitchFamily="34" charset="0"/>
        <a:ea typeface="+mn-ea"/>
        <a:cs typeface="Arial" charset="0"/>
      </a:defRPr>
    </a:lvl3pPr>
    <a:lvl4pPr marL="1371600" algn="l" rtl="0" fontAlgn="base">
      <a:spcBef>
        <a:spcPct val="0"/>
      </a:spcBef>
      <a:spcAft>
        <a:spcPct val="0"/>
      </a:spcAft>
      <a:defRPr kern="1200">
        <a:solidFill>
          <a:schemeClr val="tx1"/>
        </a:solidFill>
        <a:latin typeface="Franklin Gothic Book" pitchFamily="34" charset="0"/>
        <a:ea typeface="+mn-ea"/>
        <a:cs typeface="Arial" charset="0"/>
      </a:defRPr>
    </a:lvl4pPr>
    <a:lvl5pPr marL="1828800" algn="l" rtl="0" fontAlgn="base">
      <a:spcBef>
        <a:spcPct val="0"/>
      </a:spcBef>
      <a:spcAft>
        <a:spcPct val="0"/>
      </a:spcAft>
      <a:defRPr kern="1200">
        <a:solidFill>
          <a:schemeClr val="tx1"/>
        </a:solidFill>
        <a:latin typeface="Franklin Gothic Book" pitchFamily="34" charset="0"/>
        <a:ea typeface="+mn-ea"/>
        <a:cs typeface="Arial" charset="0"/>
      </a:defRPr>
    </a:lvl5pPr>
    <a:lvl6pPr marL="2286000" algn="l" defTabSz="914400" rtl="0" eaLnBrk="1" latinLnBrk="0" hangingPunct="1">
      <a:defRPr kern="1200">
        <a:solidFill>
          <a:schemeClr val="tx1"/>
        </a:solidFill>
        <a:latin typeface="Franklin Gothic Book" pitchFamily="34" charset="0"/>
        <a:ea typeface="+mn-ea"/>
        <a:cs typeface="Arial" charset="0"/>
      </a:defRPr>
    </a:lvl6pPr>
    <a:lvl7pPr marL="2743200" algn="l" defTabSz="914400" rtl="0" eaLnBrk="1" latinLnBrk="0" hangingPunct="1">
      <a:defRPr kern="1200">
        <a:solidFill>
          <a:schemeClr val="tx1"/>
        </a:solidFill>
        <a:latin typeface="Franklin Gothic Book" pitchFamily="34" charset="0"/>
        <a:ea typeface="+mn-ea"/>
        <a:cs typeface="Arial" charset="0"/>
      </a:defRPr>
    </a:lvl7pPr>
    <a:lvl8pPr marL="3200400" algn="l" defTabSz="914400" rtl="0" eaLnBrk="1" latinLnBrk="0" hangingPunct="1">
      <a:defRPr kern="1200">
        <a:solidFill>
          <a:schemeClr val="tx1"/>
        </a:solidFill>
        <a:latin typeface="Franklin Gothic Book" pitchFamily="34" charset="0"/>
        <a:ea typeface="+mn-ea"/>
        <a:cs typeface="Arial" charset="0"/>
      </a:defRPr>
    </a:lvl8pPr>
    <a:lvl9pPr marL="3657600" algn="l" defTabSz="914400" rtl="0" eaLnBrk="1" latinLnBrk="0" hangingPunct="1">
      <a:defRPr kern="1200">
        <a:solidFill>
          <a:schemeClr val="tx1"/>
        </a:solidFill>
        <a:latin typeface="Franklin Gothic Book" pitchFamily="34"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242"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5AAB17DF-F3E0-421F-9BEF-63D171103BB2}" type="datetimeFigureOut">
              <a:rPr lang="en-GB"/>
              <a:pPr>
                <a:defRPr/>
              </a:pPr>
              <a:t>24/04/2018</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CB0B7CBC-D946-4AA4-830B-D933A332207D}" type="slidenum">
              <a:rPr lang="en-GB"/>
              <a:pPr>
                <a:defRPr/>
              </a:pPr>
              <a:t>‹#›</a:t>
            </a:fld>
            <a:endParaRPr lang="en-GB"/>
          </a:p>
        </p:txBody>
      </p:sp>
    </p:spTree>
    <p:extLst>
      <p:ext uri="{BB962C8B-B14F-4D97-AF65-F5344CB8AC3E}">
        <p14:creationId xmlns:p14="http://schemas.microsoft.com/office/powerpoint/2010/main" val="7928027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4294967295"/>
          </p:nvPr>
        </p:nvSpPr>
        <p:spPr bwMode="auto">
          <a:xfrm>
            <a:off x="3884338" y="8685321"/>
            <a:ext cx="2972019" cy="4572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9840" tIns="44920" rIns="89840" bIns="44920"/>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BB6F1B23-FB74-4942-B453-50BCDC906E8E}" type="slidenum">
              <a:rPr lang="en-GB" altLang="en-US"/>
              <a:pPr eaLnBrk="1" hangingPunct="1"/>
              <a:t>8</a:t>
            </a:fld>
            <a:endParaRPr lang="en-GB" altLang="en-US"/>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5458917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ln/>
        </p:spPr>
      </p:sp>
      <p:sp>
        <p:nvSpPr>
          <p:cNvPr id="31747"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These are typical geographical question so whats new</a:t>
            </a:r>
          </a:p>
        </p:txBody>
      </p:sp>
    </p:spTree>
    <p:extLst>
      <p:ext uri="{BB962C8B-B14F-4D97-AF65-F5344CB8AC3E}">
        <p14:creationId xmlns:p14="http://schemas.microsoft.com/office/powerpoint/2010/main" val="16849575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fld id="{AEED2150-0131-4FE3-8242-4C937B158C1D}" type="slidenum">
              <a:rPr lang="en-GB" altLang="en-US">
                <a:latin typeface="Times New Roman" panose="02020603050405020304" pitchFamily="18" charset="0"/>
              </a:rPr>
              <a:pPr eaLnBrk="1" hangingPunct="1"/>
              <a:t>12</a:t>
            </a:fld>
            <a:endParaRPr lang="en-GB" altLang="en-US">
              <a:latin typeface="Times New Roman" panose="02020603050405020304" pitchFamily="18" charset="0"/>
            </a:endParaRPr>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2551894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fld id="{E6DCA06B-B5D5-4462-BE6C-DC981451F84E}" type="slidenum">
              <a:rPr lang="en-GB" altLang="en-US">
                <a:latin typeface="Times New Roman" panose="02020603050405020304" pitchFamily="18" charset="0"/>
              </a:rPr>
              <a:pPr eaLnBrk="1" hangingPunct="1"/>
              <a:t>13</a:t>
            </a:fld>
            <a:endParaRPr lang="en-GB" altLang="en-US">
              <a:latin typeface="Times New Roman" panose="02020603050405020304" pitchFamily="18" charset="0"/>
            </a:endParaRPr>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1871817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fld id="{88260312-0D17-4378-8E30-FEACC4111C2C}" type="slidenum">
              <a:rPr lang="en-GB" altLang="en-US">
                <a:latin typeface="Times New Roman" panose="02020603050405020304" pitchFamily="18" charset="0"/>
              </a:rPr>
              <a:pPr eaLnBrk="1" hangingPunct="1"/>
              <a:t>14</a:t>
            </a:fld>
            <a:endParaRPr lang="en-GB" altLang="en-US">
              <a:latin typeface="Times New Roman" panose="02020603050405020304" pitchFamily="18" charset="0"/>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9640406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fld id="{E3D5B1EC-232C-4EB1-AE11-C91670883AD2}" type="slidenum">
              <a:rPr lang="en-GB" altLang="en-US">
                <a:latin typeface="Times New Roman" panose="02020603050405020304" pitchFamily="18" charset="0"/>
              </a:rPr>
              <a:pPr eaLnBrk="1" hangingPunct="1"/>
              <a:t>15</a:t>
            </a:fld>
            <a:endParaRPr lang="en-GB" altLang="en-US">
              <a:latin typeface="Times New Roman" panose="02020603050405020304" pitchFamily="18" charset="0"/>
            </a:endParaRPr>
          </a:p>
        </p:txBody>
      </p:sp>
      <p:sp>
        <p:nvSpPr>
          <p:cNvPr id="28675" name="Rectangle 2"/>
          <p:cNvSpPr>
            <a:spLocks noChangeArrowheads="1" noTextEdit="1"/>
          </p:cNvSpPr>
          <p:nvPr>
            <p:ph type="sldImg"/>
          </p:nvPr>
        </p:nvSpPr>
        <p:spPr>
          <a:ln/>
        </p:spPr>
      </p:sp>
      <p:sp>
        <p:nvSpPr>
          <p:cNvPr id="286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extLst>
      <p:ext uri="{BB962C8B-B14F-4D97-AF65-F5344CB8AC3E}">
        <p14:creationId xmlns:p14="http://schemas.microsoft.com/office/powerpoint/2010/main" val="3979468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5405258" y="6041363"/>
            <a:ext cx="684132" cy="365125"/>
          </a:xfrm>
          <a:prstGeom prst="rect">
            <a:avLst/>
          </a:prstGeom>
        </p:spPr>
        <p:txBody>
          <a:bodyPr/>
          <a:lstStyle/>
          <a:p>
            <a:pPr>
              <a:defRPr/>
            </a:pPr>
            <a:fld id="{3A64F598-FC54-42DB-9200-90233967D2CF}" type="datetimeFigureOut">
              <a:rPr lang="en-GB" smtClean="0"/>
              <a:pPr>
                <a:defRPr/>
              </a:pPr>
              <a:t>24/04/2018</a:t>
            </a:fld>
            <a:endParaRPr lang="en-GB"/>
          </a:p>
        </p:txBody>
      </p:sp>
      <p:sp>
        <p:nvSpPr>
          <p:cNvPr id="5" name="Footer Placeholder 4"/>
          <p:cNvSpPr>
            <a:spLocks noGrp="1"/>
          </p:cNvSpPr>
          <p:nvPr>
            <p:ph type="ftr" sz="quarter" idx="11"/>
          </p:nvPr>
        </p:nvSpPr>
        <p:spPr>
          <a:xfrm>
            <a:off x="609599" y="6041363"/>
            <a:ext cx="4622973" cy="365125"/>
          </a:xfrm>
          <a:prstGeom prst="rect">
            <a:avLst/>
          </a:prstGeom>
        </p:spPr>
        <p:txBody>
          <a:bodyPr/>
          <a:lstStyle/>
          <a:p>
            <a:pPr>
              <a:defRPr/>
            </a:pPr>
            <a:endParaRPr lang="en-GB"/>
          </a:p>
        </p:txBody>
      </p:sp>
      <p:sp>
        <p:nvSpPr>
          <p:cNvPr id="6" name="Slide Number Placeholder 5"/>
          <p:cNvSpPr>
            <a:spLocks noGrp="1"/>
          </p:cNvSpPr>
          <p:nvPr>
            <p:ph type="sldNum" sz="quarter" idx="12"/>
          </p:nvPr>
        </p:nvSpPr>
        <p:spPr>
          <a:xfrm>
            <a:off x="6444676" y="6041363"/>
            <a:ext cx="512638" cy="365125"/>
          </a:xfrm>
          <a:prstGeom prst="rect">
            <a:avLst/>
          </a:prstGeom>
        </p:spPr>
        <p:txBody>
          <a:bodyPr/>
          <a:lstStyle/>
          <a:p>
            <a:pPr>
              <a:defRPr/>
            </a:pPr>
            <a:fld id="{C8716646-EF14-4E1C-86F5-DB75E69E4CA7}" type="slidenum">
              <a:rPr lang="en-GB" smtClean="0"/>
              <a:pPr>
                <a:defRPr/>
              </a:pPr>
              <a:t>‹#›</a:t>
            </a:fld>
            <a:endParaRPr lang="en-GB"/>
          </a:p>
        </p:txBody>
      </p:sp>
    </p:spTree>
    <p:extLst>
      <p:ext uri="{BB962C8B-B14F-4D97-AF65-F5344CB8AC3E}">
        <p14:creationId xmlns:p14="http://schemas.microsoft.com/office/powerpoint/2010/main" val="1564801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7" name="Picture 6"/>
          <p:cNvPicPr/>
          <p:nvPr userDrawn="1"/>
        </p:nvPicPr>
        <p:blipFill>
          <a:blip r:embed="rId2" cstate="print">
            <a:extLst>
              <a:ext uri="{28A0092B-C50C-407E-A947-70E740481C1C}">
                <a14:useLocalDpi xmlns:a14="http://schemas.microsoft.com/office/drawing/2010/main" val="0"/>
              </a:ext>
            </a:extLst>
          </a:blip>
          <a:stretch>
            <a:fillRect/>
          </a:stretch>
        </p:blipFill>
        <p:spPr>
          <a:xfrm>
            <a:off x="179512" y="6296003"/>
            <a:ext cx="1504444" cy="504319"/>
          </a:xfrm>
          <a:prstGeom prst="rect">
            <a:avLst/>
          </a:prstGeom>
        </p:spPr>
      </p:pic>
      <p:pic>
        <p:nvPicPr>
          <p:cNvPr id="8" name="Picture 7"/>
          <p:cNvPicPr/>
          <p:nvPr userDrawn="1"/>
        </p:nvPicPr>
        <p:blipFill>
          <a:blip r:embed="rId3" cstate="print">
            <a:extLst>
              <a:ext uri="{28A0092B-C50C-407E-A947-70E740481C1C}">
                <a14:useLocalDpi xmlns:a14="http://schemas.microsoft.com/office/drawing/2010/main" val="0"/>
              </a:ext>
            </a:extLst>
          </a:blip>
          <a:stretch>
            <a:fillRect/>
          </a:stretch>
        </p:blipFill>
        <p:spPr>
          <a:xfrm>
            <a:off x="6917549" y="6275608"/>
            <a:ext cx="2042924" cy="545107"/>
          </a:xfrm>
          <a:prstGeom prst="rect">
            <a:avLst/>
          </a:prstGeom>
        </p:spPr>
      </p:pic>
    </p:spTree>
    <p:extLst>
      <p:ext uri="{BB962C8B-B14F-4D97-AF65-F5344CB8AC3E}">
        <p14:creationId xmlns:p14="http://schemas.microsoft.com/office/powerpoint/2010/main" val="2697786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405258" y="6041363"/>
            <a:ext cx="684132" cy="365125"/>
          </a:xfrm>
          <a:prstGeom prst="rect">
            <a:avLst/>
          </a:prstGeom>
        </p:spPr>
        <p:txBody>
          <a:bodyPr/>
          <a:lstStyle/>
          <a:p>
            <a:pPr>
              <a:defRPr/>
            </a:pPr>
            <a:fld id="{A840794F-20CD-41D1-96F5-8D5C3C5F8BFB}" type="datetimeFigureOut">
              <a:rPr lang="en-GB" smtClean="0"/>
              <a:pPr>
                <a:defRPr/>
              </a:pPr>
              <a:t>24/04/2018</a:t>
            </a:fld>
            <a:endParaRPr lang="en-GB"/>
          </a:p>
        </p:txBody>
      </p:sp>
      <p:sp>
        <p:nvSpPr>
          <p:cNvPr id="5" name="Footer Placeholder 4"/>
          <p:cNvSpPr>
            <a:spLocks noGrp="1"/>
          </p:cNvSpPr>
          <p:nvPr>
            <p:ph type="ftr" sz="quarter" idx="11"/>
          </p:nvPr>
        </p:nvSpPr>
        <p:spPr>
          <a:xfrm>
            <a:off x="609599" y="6041363"/>
            <a:ext cx="4622973" cy="365125"/>
          </a:xfrm>
          <a:prstGeom prst="rect">
            <a:avLst/>
          </a:prstGeom>
        </p:spPr>
        <p:txBody>
          <a:bodyPr/>
          <a:lstStyle/>
          <a:p>
            <a:pPr>
              <a:defRPr/>
            </a:pPr>
            <a:endParaRPr lang="en-GB"/>
          </a:p>
        </p:txBody>
      </p:sp>
      <p:sp>
        <p:nvSpPr>
          <p:cNvPr id="6" name="Slide Number Placeholder 5"/>
          <p:cNvSpPr>
            <a:spLocks noGrp="1"/>
          </p:cNvSpPr>
          <p:nvPr>
            <p:ph type="sldNum" sz="quarter" idx="12"/>
          </p:nvPr>
        </p:nvSpPr>
        <p:spPr>
          <a:xfrm>
            <a:off x="6444676" y="6041363"/>
            <a:ext cx="512638" cy="365125"/>
          </a:xfrm>
          <a:prstGeom prst="rect">
            <a:avLst/>
          </a:prstGeom>
        </p:spPr>
        <p:txBody>
          <a:bodyPr/>
          <a:lstStyle/>
          <a:p>
            <a:pPr>
              <a:defRPr/>
            </a:pPr>
            <a:fld id="{BBF462E2-A6E3-4840-9E63-E2764F508AF9}" type="slidenum">
              <a:rPr lang="en-GB" smtClean="0"/>
              <a:pPr>
                <a:defRPr/>
              </a:pPr>
              <a:t>‹#›</a:t>
            </a:fld>
            <a:endParaRPr lang="en-GB"/>
          </a:p>
        </p:txBody>
      </p:sp>
    </p:spTree>
    <p:extLst>
      <p:ext uri="{BB962C8B-B14F-4D97-AF65-F5344CB8AC3E}">
        <p14:creationId xmlns:p14="http://schemas.microsoft.com/office/powerpoint/2010/main" val="1702660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5405258" y="6041363"/>
            <a:ext cx="684132" cy="365125"/>
          </a:xfrm>
          <a:prstGeom prst="rect">
            <a:avLst/>
          </a:prstGeom>
        </p:spPr>
        <p:txBody>
          <a:bodyPr/>
          <a:lstStyle/>
          <a:p>
            <a:pPr>
              <a:defRPr/>
            </a:pPr>
            <a:fld id="{0876AD87-E0AE-47CD-8B7A-C1451D84AC9C}" type="datetimeFigureOut">
              <a:rPr lang="en-GB" smtClean="0"/>
              <a:pPr>
                <a:defRPr/>
              </a:pPr>
              <a:t>24/04/2018</a:t>
            </a:fld>
            <a:endParaRPr lang="en-GB"/>
          </a:p>
        </p:txBody>
      </p:sp>
      <p:sp>
        <p:nvSpPr>
          <p:cNvPr id="6" name="Footer Placeholder 5"/>
          <p:cNvSpPr>
            <a:spLocks noGrp="1"/>
          </p:cNvSpPr>
          <p:nvPr>
            <p:ph type="ftr" sz="quarter" idx="11"/>
          </p:nvPr>
        </p:nvSpPr>
        <p:spPr>
          <a:xfrm>
            <a:off x="609599" y="6041363"/>
            <a:ext cx="4622973" cy="365125"/>
          </a:xfrm>
          <a:prstGeom prst="rect">
            <a:avLst/>
          </a:prstGeom>
        </p:spPr>
        <p:txBody>
          <a:bodyPr/>
          <a:lstStyle/>
          <a:p>
            <a:pPr>
              <a:defRPr/>
            </a:pPr>
            <a:endParaRPr lang="en-GB"/>
          </a:p>
        </p:txBody>
      </p:sp>
      <p:sp>
        <p:nvSpPr>
          <p:cNvPr id="7" name="Slide Number Placeholder 6"/>
          <p:cNvSpPr>
            <a:spLocks noGrp="1"/>
          </p:cNvSpPr>
          <p:nvPr>
            <p:ph type="sldNum" sz="quarter" idx="12"/>
          </p:nvPr>
        </p:nvSpPr>
        <p:spPr>
          <a:xfrm>
            <a:off x="6444676" y="6041363"/>
            <a:ext cx="512638" cy="365125"/>
          </a:xfrm>
          <a:prstGeom prst="rect">
            <a:avLst/>
          </a:prstGeom>
        </p:spPr>
        <p:txBody>
          <a:bodyPr/>
          <a:lstStyle/>
          <a:p>
            <a:pPr>
              <a:defRPr/>
            </a:pPr>
            <a:fld id="{EB8406D9-A083-4E96-AE09-A31B0E791E0E}" type="slidenum">
              <a:rPr lang="en-GB" smtClean="0"/>
              <a:pPr>
                <a:defRPr/>
              </a:pPr>
              <a:t>‹#›</a:t>
            </a:fld>
            <a:endParaRPr lang="en-GB"/>
          </a:p>
        </p:txBody>
      </p:sp>
    </p:spTree>
    <p:extLst>
      <p:ext uri="{BB962C8B-B14F-4D97-AF65-F5344CB8AC3E}">
        <p14:creationId xmlns:p14="http://schemas.microsoft.com/office/powerpoint/2010/main" val="4370531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5405258" y="6041363"/>
            <a:ext cx="684132" cy="365125"/>
          </a:xfrm>
          <a:prstGeom prst="rect">
            <a:avLst/>
          </a:prstGeom>
        </p:spPr>
        <p:txBody>
          <a:bodyPr/>
          <a:lstStyle/>
          <a:p>
            <a:pPr>
              <a:defRPr/>
            </a:pPr>
            <a:fld id="{6A99A8A2-E62F-4F41-BF1F-A56A465C5FC4}" type="datetimeFigureOut">
              <a:rPr lang="en-GB" smtClean="0"/>
              <a:pPr>
                <a:defRPr/>
              </a:pPr>
              <a:t>24/04/2018</a:t>
            </a:fld>
            <a:endParaRPr lang="en-GB"/>
          </a:p>
        </p:txBody>
      </p:sp>
      <p:sp>
        <p:nvSpPr>
          <p:cNvPr id="8" name="Footer Placeholder 7"/>
          <p:cNvSpPr>
            <a:spLocks noGrp="1"/>
          </p:cNvSpPr>
          <p:nvPr>
            <p:ph type="ftr" sz="quarter" idx="11"/>
          </p:nvPr>
        </p:nvSpPr>
        <p:spPr>
          <a:xfrm>
            <a:off x="609599" y="6041363"/>
            <a:ext cx="4622973" cy="365125"/>
          </a:xfrm>
          <a:prstGeom prst="rect">
            <a:avLst/>
          </a:prstGeom>
        </p:spPr>
        <p:txBody>
          <a:bodyPr/>
          <a:lstStyle/>
          <a:p>
            <a:pPr>
              <a:defRPr/>
            </a:pPr>
            <a:endParaRPr lang="en-GB"/>
          </a:p>
        </p:txBody>
      </p:sp>
      <p:sp>
        <p:nvSpPr>
          <p:cNvPr id="9" name="Slide Number Placeholder 8"/>
          <p:cNvSpPr>
            <a:spLocks noGrp="1"/>
          </p:cNvSpPr>
          <p:nvPr>
            <p:ph type="sldNum" sz="quarter" idx="12"/>
          </p:nvPr>
        </p:nvSpPr>
        <p:spPr>
          <a:xfrm>
            <a:off x="6444676" y="6041363"/>
            <a:ext cx="512638" cy="365125"/>
          </a:xfrm>
          <a:prstGeom prst="rect">
            <a:avLst/>
          </a:prstGeom>
        </p:spPr>
        <p:txBody>
          <a:bodyPr/>
          <a:lstStyle/>
          <a:p>
            <a:pPr>
              <a:defRPr/>
            </a:pPr>
            <a:fld id="{9C3A18D2-35A6-4355-B4EC-D7F15B52AAA3}" type="slidenum">
              <a:rPr lang="en-GB" smtClean="0"/>
              <a:pPr>
                <a:defRPr/>
              </a:pPr>
              <a:t>‹#›</a:t>
            </a:fld>
            <a:endParaRPr lang="en-GB"/>
          </a:p>
        </p:txBody>
      </p:sp>
    </p:spTree>
    <p:extLst>
      <p:ext uri="{BB962C8B-B14F-4D97-AF65-F5344CB8AC3E}">
        <p14:creationId xmlns:p14="http://schemas.microsoft.com/office/powerpoint/2010/main" val="2270228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5405258" y="6041363"/>
            <a:ext cx="684132" cy="365125"/>
          </a:xfrm>
          <a:prstGeom prst="rect">
            <a:avLst/>
          </a:prstGeom>
        </p:spPr>
        <p:txBody>
          <a:bodyPr/>
          <a:lstStyle/>
          <a:p>
            <a:pPr>
              <a:defRPr/>
            </a:pPr>
            <a:fld id="{D6EE659E-C32C-42BC-B451-06525B850C8B}" type="datetimeFigureOut">
              <a:rPr lang="en-GB" smtClean="0"/>
              <a:pPr>
                <a:defRPr/>
              </a:pPr>
              <a:t>24/04/2018</a:t>
            </a:fld>
            <a:endParaRPr lang="en-GB"/>
          </a:p>
        </p:txBody>
      </p:sp>
      <p:sp>
        <p:nvSpPr>
          <p:cNvPr id="4" name="Footer Placeholder 3"/>
          <p:cNvSpPr>
            <a:spLocks noGrp="1"/>
          </p:cNvSpPr>
          <p:nvPr>
            <p:ph type="ftr" sz="quarter" idx="11"/>
          </p:nvPr>
        </p:nvSpPr>
        <p:spPr>
          <a:xfrm>
            <a:off x="609599" y="6041363"/>
            <a:ext cx="4622973" cy="365125"/>
          </a:xfrm>
          <a:prstGeom prst="rect">
            <a:avLst/>
          </a:prstGeom>
        </p:spPr>
        <p:txBody>
          <a:bodyPr/>
          <a:lstStyle/>
          <a:p>
            <a:pPr>
              <a:defRPr/>
            </a:pPr>
            <a:endParaRPr lang="en-GB"/>
          </a:p>
        </p:txBody>
      </p:sp>
      <p:sp>
        <p:nvSpPr>
          <p:cNvPr id="5" name="Slide Number Placeholder 4"/>
          <p:cNvSpPr>
            <a:spLocks noGrp="1"/>
          </p:cNvSpPr>
          <p:nvPr>
            <p:ph type="sldNum" sz="quarter" idx="12"/>
          </p:nvPr>
        </p:nvSpPr>
        <p:spPr>
          <a:xfrm>
            <a:off x="6444676" y="6041363"/>
            <a:ext cx="512638" cy="365125"/>
          </a:xfrm>
          <a:prstGeom prst="rect">
            <a:avLst/>
          </a:prstGeom>
        </p:spPr>
        <p:txBody>
          <a:bodyPr/>
          <a:lstStyle/>
          <a:p>
            <a:pPr>
              <a:defRPr/>
            </a:pPr>
            <a:fld id="{7862B373-F3A4-43CE-9FBF-987288E3E2D0}" type="slidenum">
              <a:rPr lang="en-GB" smtClean="0"/>
              <a:pPr>
                <a:defRPr/>
              </a:pPr>
              <a:t>‹#›</a:t>
            </a:fld>
            <a:endParaRPr lang="en-GB"/>
          </a:p>
        </p:txBody>
      </p:sp>
    </p:spTree>
    <p:extLst>
      <p:ext uri="{BB962C8B-B14F-4D97-AF65-F5344CB8AC3E}">
        <p14:creationId xmlns:p14="http://schemas.microsoft.com/office/powerpoint/2010/main" val="7469283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5405258" y="6041363"/>
            <a:ext cx="684132" cy="365125"/>
          </a:xfrm>
          <a:prstGeom prst="rect">
            <a:avLst/>
          </a:prstGeom>
        </p:spPr>
        <p:txBody>
          <a:bodyPr/>
          <a:lstStyle/>
          <a:p>
            <a:pPr>
              <a:defRPr/>
            </a:pPr>
            <a:fld id="{7D4E193D-EDC9-4FCC-9830-6669B0BDCE75}" type="datetimeFigureOut">
              <a:rPr lang="en-GB" smtClean="0"/>
              <a:pPr>
                <a:defRPr/>
              </a:pPr>
              <a:t>24/04/2018</a:t>
            </a:fld>
            <a:endParaRPr lang="en-GB"/>
          </a:p>
        </p:txBody>
      </p:sp>
      <p:sp>
        <p:nvSpPr>
          <p:cNvPr id="3" name="Footer Placeholder 2"/>
          <p:cNvSpPr>
            <a:spLocks noGrp="1"/>
          </p:cNvSpPr>
          <p:nvPr>
            <p:ph type="ftr" sz="quarter" idx="11"/>
          </p:nvPr>
        </p:nvSpPr>
        <p:spPr>
          <a:xfrm>
            <a:off x="609599" y="6041363"/>
            <a:ext cx="4622973" cy="365125"/>
          </a:xfrm>
          <a:prstGeom prst="rect">
            <a:avLst/>
          </a:prstGeom>
        </p:spPr>
        <p:txBody>
          <a:bodyPr/>
          <a:lstStyle/>
          <a:p>
            <a:pPr>
              <a:defRPr/>
            </a:pPr>
            <a:endParaRPr lang="en-GB"/>
          </a:p>
        </p:txBody>
      </p:sp>
      <p:sp>
        <p:nvSpPr>
          <p:cNvPr id="4" name="Slide Number Placeholder 3"/>
          <p:cNvSpPr>
            <a:spLocks noGrp="1"/>
          </p:cNvSpPr>
          <p:nvPr>
            <p:ph type="sldNum" sz="quarter" idx="12"/>
          </p:nvPr>
        </p:nvSpPr>
        <p:spPr>
          <a:xfrm>
            <a:off x="6444676" y="6041363"/>
            <a:ext cx="512638" cy="365125"/>
          </a:xfrm>
          <a:prstGeom prst="rect">
            <a:avLst/>
          </a:prstGeom>
        </p:spPr>
        <p:txBody>
          <a:bodyPr/>
          <a:lstStyle/>
          <a:p>
            <a:pPr>
              <a:defRPr/>
            </a:pPr>
            <a:fld id="{0CA868BC-87B0-48B2-B7BC-58BA624540F6}" type="slidenum">
              <a:rPr lang="en-GB" smtClean="0"/>
              <a:pPr>
                <a:defRPr/>
              </a:pPr>
              <a:t>‹#›</a:t>
            </a:fld>
            <a:endParaRPr lang="en-GB"/>
          </a:p>
        </p:txBody>
      </p:sp>
    </p:spTree>
    <p:extLst>
      <p:ext uri="{BB962C8B-B14F-4D97-AF65-F5344CB8AC3E}">
        <p14:creationId xmlns:p14="http://schemas.microsoft.com/office/powerpoint/2010/main" val="27286762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a:xfrm>
            <a:off x="5405258" y="6041363"/>
            <a:ext cx="684132" cy="365125"/>
          </a:xfrm>
          <a:prstGeom prst="rect">
            <a:avLst/>
          </a:prstGeom>
        </p:spPr>
        <p:txBody>
          <a:bodyPr/>
          <a:lstStyle/>
          <a:p>
            <a:pPr>
              <a:defRPr/>
            </a:pPr>
            <a:fld id="{2BC7D010-24A4-4188-9FF7-C692BF936018}" type="datetimeFigureOut">
              <a:rPr lang="en-GB" smtClean="0"/>
              <a:pPr>
                <a:defRPr/>
              </a:pPr>
              <a:t>24/04/2018</a:t>
            </a:fld>
            <a:endParaRPr lang="en-GB"/>
          </a:p>
        </p:txBody>
      </p:sp>
      <p:sp>
        <p:nvSpPr>
          <p:cNvPr id="6" name="Footer Placeholder 5"/>
          <p:cNvSpPr>
            <a:spLocks noGrp="1"/>
          </p:cNvSpPr>
          <p:nvPr>
            <p:ph type="ftr" sz="quarter" idx="11"/>
          </p:nvPr>
        </p:nvSpPr>
        <p:spPr>
          <a:xfrm>
            <a:off x="609599" y="6041363"/>
            <a:ext cx="4622973" cy="365125"/>
          </a:xfrm>
          <a:prstGeom prst="rect">
            <a:avLst/>
          </a:prstGeom>
        </p:spPr>
        <p:txBody>
          <a:bodyPr/>
          <a:lstStyle/>
          <a:p>
            <a:pPr>
              <a:defRPr/>
            </a:pPr>
            <a:endParaRPr lang="en-GB"/>
          </a:p>
        </p:txBody>
      </p:sp>
      <p:sp>
        <p:nvSpPr>
          <p:cNvPr id="7" name="Slide Number Placeholder 6"/>
          <p:cNvSpPr>
            <a:spLocks noGrp="1"/>
          </p:cNvSpPr>
          <p:nvPr>
            <p:ph type="sldNum" sz="quarter" idx="12"/>
          </p:nvPr>
        </p:nvSpPr>
        <p:spPr>
          <a:xfrm>
            <a:off x="6444676" y="6041363"/>
            <a:ext cx="512638" cy="365125"/>
          </a:xfrm>
          <a:prstGeom prst="rect">
            <a:avLst/>
          </a:prstGeom>
        </p:spPr>
        <p:txBody>
          <a:bodyPr/>
          <a:lstStyle/>
          <a:p>
            <a:pPr>
              <a:defRPr/>
            </a:pPr>
            <a:fld id="{6FDE1598-13A6-4904-B1FB-FABD9E8CC084}" type="slidenum">
              <a:rPr lang="en-GB" smtClean="0"/>
              <a:pPr>
                <a:defRPr/>
              </a:pPr>
              <a:t>‹#›</a:t>
            </a:fld>
            <a:endParaRPr lang="en-GB"/>
          </a:p>
        </p:txBody>
      </p:sp>
    </p:spTree>
    <p:extLst>
      <p:ext uri="{BB962C8B-B14F-4D97-AF65-F5344CB8AC3E}">
        <p14:creationId xmlns:p14="http://schemas.microsoft.com/office/powerpoint/2010/main" val="1155430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5405258" y="6041363"/>
            <a:ext cx="684132" cy="365125"/>
          </a:xfrm>
          <a:prstGeom prst="rect">
            <a:avLst/>
          </a:prstGeom>
        </p:spPr>
        <p:txBody>
          <a:bodyPr/>
          <a:lstStyle/>
          <a:p>
            <a:pPr>
              <a:defRPr/>
            </a:pPr>
            <a:fld id="{1F7A0486-F33A-4383-88CF-C5AAB98236BE}" type="datetimeFigureOut">
              <a:rPr lang="en-GB" smtClean="0"/>
              <a:pPr>
                <a:defRPr/>
              </a:pPr>
              <a:t>24/04/2018</a:t>
            </a:fld>
            <a:endParaRPr lang="en-GB"/>
          </a:p>
        </p:txBody>
      </p:sp>
      <p:sp>
        <p:nvSpPr>
          <p:cNvPr id="6" name="Footer Placeholder 5"/>
          <p:cNvSpPr>
            <a:spLocks noGrp="1"/>
          </p:cNvSpPr>
          <p:nvPr>
            <p:ph type="ftr" sz="quarter" idx="11"/>
          </p:nvPr>
        </p:nvSpPr>
        <p:spPr>
          <a:xfrm>
            <a:off x="609599" y="6041363"/>
            <a:ext cx="4622973" cy="365125"/>
          </a:xfrm>
          <a:prstGeom prst="rect">
            <a:avLst/>
          </a:prstGeom>
        </p:spPr>
        <p:txBody>
          <a:bodyPr/>
          <a:lstStyle/>
          <a:p>
            <a:pPr>
              <a:defRPr/>
            </a:pPr>
            <a:endParaRPr lang="en-GB"/>
          </a:p>
        </p:txBody>
      </p:sp>
      <p:sp>
        <p:nvSpPr>
          <p:cNvPr id="7" name="Slide Number Placeholder 6"/>
          <p:cNvSpPr>
            <a:spLocks noGrp="1"/>
          </p:cNvSpPr>
          <p:nvPr>
            <p:ph type="sldNum" sz="quarter" idx="12"/>
          </p:nvPr>
        </p:nvSpPr>
        <p:spPr>
          <a:xfrm>
            <a:off x="6444676" y="6041363"/>
            <a:ext cx="512638" cy="365125"/>
          </a:xfrm>
          <a:prstGeom prst="rect">
            <a:avLst/>
          </a:prstGeom>
        </p:spPr>
        <p:txBody>
          <a:bodyPr/>
          <a:lstStyle/>
          <a:p>
            <a:pPr>
              <a:defRPr/>
            </a:pPr>
            <a:fld id="{5CCA7629-44E0-484B-9574-6BEBD5C5F0B0}" type="slidenum">
              <a:rPr lang="en-GB" smtClean="0"/>
              <a:pPr>
                <a:defRPr/>
              </a:pPr>
              <a:t>‹#›</a:t>
            </a:fld>
            <a:endParaRPr lang="en-GB"/>
          </a:p>
        </p:txBody>
      </p:sp>
    </p:spTree>
    <p:extLst>
      <p:ext uri="{BB962C8B-B14F-4D97-AF65-F5344CB8AC3E}">
        <p14:creationId xmlns:p14="http://schemas.microsoft.com/office/powerpoint/2010/main" val="26803550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405258" y="6041363"/>
            <a:ext cx="684132" cy="365125"/>
          </a:xfrm>
          <a:prstGeom prst="rect">
            <a:avLst/>
          </a:prstGeom>
        </p:spPr>
        <p:txBody>
          <a:bodyPr/>
          <a:lstStyle/>
          <a:p>
            <a:pPr>
              <a:defRPr/>
            </a:pPr>
            <a:fld id="{7913BB77-4668-44FB-91FE-9F5825152533}" type="datetimeFigureOut">
              <a:rPr lang="en-GB" smtClean="0"/>
              <a:pPr>
                <a:defRPr/>
              </a:pPr>
              <a:t>24/04/2018</a:t>
            </a:fld>
            <a:endParaRPr lang="en-GB"/>
          </a:p>
        </p:txBody>
      </p:sp>
      <p:sp>
        <p:nvSpPr>
          <p:cNvPr id="5" name="Footer Placeholder 4"/>
          <p:cNvSpPr>
            <a:spLocks noGrp="1"/>
          </p:cNvSpPr>
          <p:nvPr>
            <p:ph type="ftr" sz="quarter" idx="11"/>
          </p:nvPr>
        </p:nvSpPr>
        <p:spPr>
          <a:xfrm>
            <a:off x="609599" y="6041363"/>
            <a:ext cx="4622973" cy="365125"/>
          </a:xfrm>
          <a:prstGeom prst="rect">
            <a:avLst/>
          </a:prstGeom>
        </p:spPr>
        <p:txBody>
          <a:bodyPr/>
          <a:lstStyle/>
          <a:p>
            <a:pPr>
              <a:defRPr/>
            </a:pPr>
            <a:endParaRPr lang="en-GB"/>
          </a:p>
        </p:txBody>
      </p:sp>
      <p:sp>
        <p:nvSpPr>
          <p:cNvPr id="6" name="Slide Number Placeholder 5"/>
          <p:cNvSpPr>
            <a:spLocks noGrp="1"/>
          </p:cNvSpPr>
          <p:nvPr>
            <p:ph type="sldNum" sz="quarter" idx="12"/>
          </p:nvPr>
        </p:nvSpPr>
        <p:spPr>
          <a:xfrm>
            <a:off x="6444676" y="6041363"/>
            <a:ext cx="512638" cy="365125"/>
          </a:xfrm>
          <a:prstGeom prst="rect">
            <a:avLst/>
          </a:prstGeom>
        </p:spPr>
        <p:txBody>
          <a:bodyPr/>
          <a:lstStyle/>
          <a:p>
            <a:pPr>
              <a:defRPr/>
            </a:pPr>
            <a:fld id="{5443C3F7-976E-4518-AB78-0C1DD7403668}" type="slidenum">
              <a:rPr lang="en-GB" smtClean="0"/>
              <a:pPr>
                <a:defRPr/>
              </a:pPr>
              <a:t>‹#›</a:t>
            </a:fld>
            <a:endParaRPr lang="en-GB"/>
          </a:p>
        </p:txBody>
      </p:sp>
    </p:spTree>
    <p:extLst>
      <p:ext uri="{BB962C8B-B14F-4D97-AF65-F5344CB8AC3E}">
        <p14:creationId xmlns:p14="http://schemas.microsoft.com/office/powerpoint/2010/main" val="1801326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405258" y="6041363"/>
            <a:ext cx="684132" cy="365125"/>
          </a:xfrm>
          <a:prstGeom prst="rect">
            <a:avLst/>
          </a:prstGeom>
        </p:spPr>
        <p:txBody>
          <a:bodyPr/>
          <a:lstStyle/>
          <a:p>
            <a:pPr>
              <a:defRPr/>
            </a:pPr>
            <a:fld id="{7913BB77-4668-44FB-91FE-9F5825152533}" type="datetimeFigureOut">
              <a:rPr lang="en-GB" smtClean="0"/>
              <a:pPr>
                <a:defRPr/>
              </a:pPr>
              <a:t>24/04/2018</a:t>
            </a:fld>
            <a:endParaRPr lang="en-GB"/>
          </a:p>
        </p:txBody>
      </p:sp>
      <p:sp>
        <p:nvSpPr>
          <p:cNvPr id="5" name="Footer Placeholder 4"/>
          <p:cNvSpPr>
            <a:spLocks noGrp="1"/>
          </p:cNvSpPr>
          <p:nvPr>
            <p:ph type="ftr" sz="quarter" idx="11"/>
          </p:nvPr>
        </p:nvSpPr>
        <p:spPr>
          <a:xfrm>
            <a:off x="609599" y="6041363"/>
            <a:ext cx="4622973" cy="365125"/>
          </a:xfrm>
          <a:prstGeom prst="rect">
            <a:avLst/>
          </a:prstGeom>
        </p:spPr>
        <p:txBody>
          <a:bodyPr/>
          <a:lstStyle/>
          <a:p>
            <a:pPr>
              <a:defRPr/>
            </a:pPr>
            <a:endParaRPr lang="en-GB"/>
          </a:p>
        </p:txBody>
      </p:sp>
      <p:sp>
        <p:nvSpPr>
          <p:cNvPr id="6" name="Slide Number Placeholder 5"/>
          <p:cNvSpPr>
            <a:spLocks noGrp="1"/>
          </p:cNvSpPr>
          <p:nvPr>
            <p:ph type="sldNum" sz="quarter" idx="12"/>
          </p:nvPr>
        </p:nvSpPr>
        <p:spPr>
          <a:xfrm>
            <a:off x="6444676" y="6041363"/>
            <a:ext cx="512638" cy="365125"/>
          </a:xfrm>
          <a:prstGeom prst="rect">
            <a:avLst/>
          </a:prstGeom>
        </p:spPr>
        <p:txBody>
          <a:bodyPr/>
          <a:lstStyle/>
          <a:p>
            <a:pPr>
              <a:defRPr/>
            </a:pPr>
            <a:fld id="{5443C3F7-976E-4518-AB78-0C1DD7403668}" type="slidenum">
              <a:rPr lang="en-GB" smtClean="0"/>
              <a:pPr>
                <a:defRPr/>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76005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405258" y="6041363"/>
            <a:ext cx="684132" cy="365125"/>
          </a:xfrm>
          <a:prstGeom prst="rect">
            <a:avLst/>
          </a:prstGeom>
        </p:spPr>
        <p:txBody>
          <a:bodyPr/>
          <a:lstStyle/>
          <a:p>
            <a:pPr>
              <a:defRPr/>
            </a:pPr>
            <a:fld id="{7913BB77-4668-44FB-91FE-9F5825152533}" type="datetimeFigureOut">
              <a:rPr lang="en-GB" smtClean="0"/>
              <a:pPr>
                <a:defRPr/>
              </a:pPr>
              <a:t>24/04/2018</a:t>
            </a:fld>
            <a:endParaRPr lang="en-GB"/>
          </a:p>
        </p:txBody>
      </p:sp>
      <p:sp>
        <p:nvSpPr>
          <p:cNvPr id="5" name="Footer Placeholder 4"/>
          <p:cNvSpPr>
            <a:spLocks noGrp="1"/>
          </p:cNvSpPr>
          <p:nvPr>
            <p:ph type="ftr" sz="quarter" idx="11"/>
          </p:nvPr>
        </p:nvSpPr>
        <p:spPr>
          <a:xfrm>
            <a:off x="609599" y="6041363"/>
            <a:ext cx="4622973" cy="365125"/>
          </a:xfrm>
          <a:prstGeom prst="rect">
            <a:avLst/>
          </a:prstGeom>
        </p:spPr>
        <p:txBody>
          <a:bodyPr/>
          <a:lstStyle/>
          <a:p>
            <a:pPr>
              <a:defRPr/>
            </a:pPr>
            <a:endParaRPr lang="en-GB"/>
          </a:p>
        </p:txBody>
      </p:sp>
      <p:sp>
        <p:nvSpPr>
          <p:cNvPr id="6" name="Slide Number Placeholder 5"/>
          <p:cNvSpPr>
            <a:spLocks noGrp="1"/>
          </p:cNvSpPr>
          <p:nvPr>
            <p:ph type="sldNum" sz="quarter" idx="12"/>
          </p:nvPr>
        </p:nvSpPr>
        <p:spPr>
          <a:xfrm>
            <a:off x="6444676" y="6041363"/>
            <a:ext cx="512638" cy="365125"/>
          </a:xfrm>
          <a:prstGeom prst="rect">
            <a:avLst/>
          </a:prstGeom>
        </p:spPr>
        <p:txBody>
          <a:bodyPr/>
          <a:lstStyle/>
          <a:p>
            <a:pPr>
              <a:defRPr/>
            </a:pPr>
            <a:fld id="{5443C3F7-976E-4518-AB78-0C1DD7403668}" type="slidenum">
              <a:rPr lang="en-GB" smtClean="0"/>
              <a:pPr>
                <a:defRPr/>
              </a:pPr>
              <a:t>‹#›</a:t>
            </a:fld>
            <a:endParaRPr lang="en-GB"/>
          </a:p>
        </p:txBody>
      </p:sp>
    </p:spTree>
    <p:extLst>
      <p:ext uri="{BB962C8B-B14F-4D97-AF65-F5344CB8AC3E}">
        <p14:creationId xmlns:p14="http://schemas.microsoft.com/office/powerpoint/2010/main" val="32881962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405258" y="6041363"/>
            <a:ext cx="684132" cy="365125"/>
          </a:xfrm>
          <a:prstGeom prst="rect">
            <a:avLst/>
          </a:prstGeom>
        </p:spPr>
        <p:txBody>
          <a:bodyPr/>
          <a:lstStyle/>
          <a:p>
            <a:pPr>
              <a:defRPr/>
            </a:pPr>
            <a:fld id="{7913BB77-4668-44FB-91FE-9F5825152533}" type="datetimeFigureOut">
              <a:rPr lang="en-GB" smtClean="0"/>
              <a:pPr>
                <a:defRPr/>
              </a:pPr>
              <a:t>24/04/2018</a:t>
            </a:fld>
            <a:endParaRPr lang="en-GB"/>
          </a:p>
        </p:txBody>
      </p:sp>
      <p:sp>
        <p:nvSpPr>
          <p:cNvPr id="5" name="Footer Placeholder 4"/>
          <p:cNvSpPr>
            <a:spLocks noGrp="1"/>
          </p:cNvSpPr>
          <p:nvPr>
            <p:ph type="ftr" sz="quarter" idx="11"/>
          </p:nvPr>
        </p:nvSpPr>
        <p:spPr>
          <a:xfrm>
            <a:off x="609599" y="6041363"/>
            <a:ext cx="4622973" cy="365125"/>
          </a:xfrm>
          <a:prstGeom prst="rect">
            <a:avLst/>
          </a:prstGeom>
        </p:spPr>
        <p:txBody>
          <a:bodyPr/>
          <a:lstStyle/>
          <a:p>
            <a:pPr>
              <a:defRPr/>
            </a:pPr>
            <a:endParaRPr lang="en-GB"/>
          </a:p>
        </p:txBody>
      </p:sp>
      <p:sp>
        <p:nvSpPr>
          <p:cNvPr id="6" name="Slide Number Placeholder 5"/>
          <p:cNvSpPr>
            <a:spLocks noGrp="1"/>
          </p:cNvSpPr>
          <p:nvPr>
            <p:ph type="sldNum" sz="quarter" idx="12"/>
          </p:nvPr>
        </p:nvSpPr>
        <p:spPr>
          <a:xfrm>
            <a:off x="6444676" y="6041363"/>
            <a:ext cx="512638" cy="365125"/>
          </a:xfrm>
          <a:prstGeom prst="rect">
            <a:avLst/>
          </a:prstGeom>
        </p:spPr>
        <p:txBody>
          <a:bodyPr/>
          <a:lstStyle/>
          <a:p>
            <a:pPr>
              <a:defRPr/>
            </a:pPr>
            <a:fld id="{5443C3F7-976E-4518-AB78-0C1DD7403668}" type="slidenum">
              <a:rPr lang="en-GB" smtClean="0"/>
              <a:pPr>
                <a:defRPr/>
              </a:pPr>
              <a:t>‹#›</a:t>
            </a:fld>
            <a:endParaRPr lang="en-GB"/>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688058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5405258" y="6041363"/>
            <a:ext cx="684132" cy="365125"/>
          </a:xfrm>
          <a:prstGeom prst="rect">
            <a:avLst/>
          </a:prstGeom>
        </p:spPr>
        <p:txBody>
          <a:bodyPr/>
          <a:lstStyle/>
          <a:p>
            <a:pPr>
              <a:defRPr/>
            </a:pPr>
            <a:fld id="{7913BB77-4668-44FB-91FE-9F5825152533}" type="datetimeFigureOut">
              <a:rPr lang="en-GB" smtClean="0"/>
              <a:pPr>
                <a:defRPr/>
              </a:pPr>
              <a:t>24/04/2018</a:t>
            </a:fld>
            <a:endParaRPr lang="en-GB"/>
          </a:p>
        </p:txBody>
      </p:sp>
      <p:sp>
        <p:nvSpPr>
          <p:cNvPr id="5" name="Footer Placeholder 4"/>
          <p:cNvSpPr>
            <a:spLocks noGrp="1"/>
          </p:cNvSpPr>
          <p:nvPr>
            <p:ph type="ftr" sz="quarter" idx="11"/>
          </p:nvPr>
        </p:nvSpPr>
        <p:spPr>
          <a:xfrm>
            <a:off x="609599" y="6041363"/>
            <a:ext cx="4622973" cy="365125"/>
          </a:xfrm>
          <a:prstGeom prst="rect">
            <a:avLst/>
          </a:prstGeom>
        </p:spPr>
        <p:txBody>
          <a:bodyPr/>
          <a:lstStyle/>
          <a:p>
            <a:pPr>
              <a:defRPr/>
            </a:pPr>
            <a:endParaRPr lang="en-GB"/>
          </a:p>
        </p:txBody>
      </p:sp>
      <p:sp>
        <p:nvSpPr>
          <p:cNvPr id="6" name="Slide Number Placeholder 5"/>
          <p:cNvSpPr>
            <a:spLocks noGrp="1"/>
          </p:cNvSpPr>
          <p:nvPr>
            <p:ph type="sldNum" sz="quarter" idx="12"/>
          </p:nvPr>
        </p:nvSpPr>
        <p:spPr>
          <a:xfrm>
            <a:off x="6444676" y="6041363"/>
            <a:ext cx="512638" cy="365125"/>
          </a:xfrm>
          <a:prstGeom prst="rect">
            <a:avLst/>
          </a:prstGeom>
        </p:spPr>
        <p:txBody>
          <a:bodyPr/>
          <a:lstStyle/>
          <a:p>
            <a:pPr>
              <a:defRPr/>
            </a:pPr>
            <a:fld id="{5443C3F7-976E-4518-AB78-0C1DD7403668}" type="slidenum">
              <a:rPr lang="en-GB" smtClean="0"/>
              <a:pPr>
                <a:defRPr/>
              </a:pPr>
              <a:t>‹#›</a:t>
            </a:fld>
            <a:endParaRPr lang="en-GB"/>
          </a:p>
        </p:txBody>
      </p:sp>
    </p:spTree>
    <p:extLst>
      <p:ext uri="{BB962C8B-B14F-4D97-AF65-F5344CB8AC3E}">
        <p14:creationId xmlns:p14="http://schemas.microsoft.com/office/powerpoint/2010/main" val="8685965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5405258" y="6041363"/>
            <a:ext cx="684132" cy="365125"/>
          </a:xfrm>
          <a:prstGeom prst="rect">
            <a:avLst/>
          </a:prstGeom>
        </p:spPr>
        <p:txBody>
          <a:bodyPr/>
          <a:lstStyle/>
          <a:p>
            <a:pPr>
              <a:defRPr/>
            </a:pPr>
            <a:fld id="{BF12F448-7B6B-4BD1-9C31-1C06BCC81C7F}" type="datetimeFigureOut">
              <a:rPr lang="en-GB" smtClean="0"/>
              <a:pPr>
                <a:defRPr/>
              </a:pPr>
              <a:t>24/04/2018</a:t>
            </a:fld>
            <a:endParaRPr lang="en-GB"/>
          </a:p>
        </p:txBody>
      </p:sp>
      <p:sp>
        <p:nvSpPr>
          <p:cNvPr id="5" name="Footer Placeholder 4"/>
          <p:cNvSpPr>
            <a:spLocks noGrp="1"/>
          </p:cNvSpPr>
          <p:nvPr>
            <p:ph type="ftr" sz="quarter" idx="11"/>
          </p:nvPr>
        </p:nvSpPr>
        <p:spPr>
          <a:xfrm>
            <a:off x="609599" y="6041363"/>
            <a:ext cx="4622973" cy="365125"/>
          </a:xfrm>
          <a:prstGeom prst="rect">
            <a:avLst/>
          </a:prstGeom>
        </p:spPr>
        <p:txBody>
          <a:bodyPr/>
          <a:lstStyle/>
          <a:p>
            <a:pPr>
              <a:defRPr/>
            </a:pPr>
            <a:endParaRPr lang="en-GB"/>
          </a:p>
        </p:txBody>
      </p:sp>
      <p:sp>
        <p:nvSpPr>
          <p:cNvPr id="6" name="Slide Number Placeholder 5"/>
          <p:cNvSpPr>
            <a:spLocks noGrp="1"/>
          </p:cNvSpPr>
          <p:nvPr>
            <p:ph type="sldNum" sz="quarter" idx="12"/>
          </p:nvPr>
        </p:nvSpPr>
        <p:spPr>
          <a:xfrm>
            <a:off x="6444676" y="6041363"/>
            <a:ext cx="512638" cy="365125"/>
          </a:xfrm>
          <a:prstGeom prst="rect">
            <a:avLst/>
          </a:prstGeom>
        </p:spPr>
        <p:txBody>
          <a:bodyPr/>
          <a:lstStyle/>
          <a:p>
            <a:pPr>
              <a:defRPr/>
            </a:pPr>
            <a:fld id="{CD3E3CB3-0EA4-4F64-92D8-B85E67254093}" type="slidenum">
              <a:rPr lang="en-GB" smtClean="0"/>
              <a:pPr>
                <a:defRPr/>
              </a:pPr>
              <a:t>‹#›</a:t>
            </a:fld>
            <a:endParaRPr lang="en-GB"/>
          </a:p>
        </p:txBody>
      </p:sp>
    </p:spTree>
    <p:extLst>
      <p:ext uri="{BB962C8B-B14F-4D97-AF65-F5344CB8AC3E}">
        <p14:creationId xmlns:p14="http://schemas.microsoft.com/office/powerpoint/2010/main" val="34482452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5405258" y="6041363"/>
            <a:ext cx="684132" cy="365125"/>
          </a:xfrm>
          <a:prstGeom prst="rect">
            <a:avLst/>
          </a:prstGeom>
        </p:spPr>
        <p:txBody>
          <a:bodyPr/>
          <a:lstStyle/>
          <a:p>
            <a:pPr>
              <a:defRPr/>
            </a:pPr>
            <a:fld id="{F2A59B3D-7F08-44A0-B7FD-782431D88E30}" type="datetimeFigureOut">
              <a:rPr lang="en-GB" smtClean="0"/>
              <a:pPr>
                <a:defRPr/>
              </a:pPr>
              <a:t>24/04/2018</a:t>
            </a:fld>
            <a:endParaRPr lang="en-GB"/>
          </a:p>
        </p:txBody>
      </p:sp>
      <p:sp>
        <p:nvSpPr>
          <p:cNvPr id="5" name="Footer Placeholder 4"/>
          <p:cNvSpPr>
            <a:spLocks noGrp="1"/>
          </p:cNvSpPr>
          <p:nvPr>
            <p:ph type="ftr" sz="quarter" idx="11"/>
          </p:nvPr>
        </p:nvSpPr>
        <p:spPr>
          <a:xfrm>
            <a:off x="609599" y="6041363"/>
            <a:ext cx="4622973" cy="365125"/>
          </a:xfrm>
          <a:prstGeom prst="rect">
            <a:avLst/>
          </a:prstGeom>
        </p:spPr>
        <p:txBody>
          <a:bodyPr/>
          <a:lstStyle/>
          <a:p>
            <a:pPr>
              <a:defRPr/>
            </a:pPr>
            <a:endParaRPr lang="en-GB"/>
          </a:p>
        </p:txBody>
      </p:sp>
      <p:sp>
        <p:nvSpPr>
          <p:cNvPr id="6" name="Slide Number Placeholder 5"/>
          <p:cNvSpPr>
            <a:spLocks noGrp="1"/>
          </p:cNvSpPr>
          <p:nvPr>
            <p:ph type="sldNum" sz="quarter" idx="12"/>
          </p:nvPr>
        </p:nvSpPr>
        <p:spPr>
          <a:xfrm>
            <a:off x="6444676" y="6041363"/>
            <a:ext cx="512638" cy="365125"/>
          </a:xfrm>
          <a:prstGeom prst="rect">
            <a:avLst/>
          </a:prstGeom>
        </p:spPr>
        <p:txBody>
          <a:bodyPr/>
          <a:lstStyle/>
          <a:p>
            <a:pPr>
              <a:defRPr/>
            </a:pPr>
            <a:fld id="{DE7BD7B6-4C6E-4F2B-B80B-26AA16906F91}" type="slidenum">
              <a:rPr lang="en-GB" smtClean="0"/>
              <a:pPr>
                <a:defRPr/>
              </a:pPr>
              <a:t>‹#›</a:t>
            </a:fld>
            <a:endParaRPr lang="en-GB"/>
          </a:p>
        </p:txBody>
      </p:sp>
    </p:spTree>
    <p:extLst>
      <p:ext uri="{BB962C8B-B14F-4D97-AF65-F5344CB8AC3E}">
        <p14:creationId xmlns:p14="http://schemas.microsoft.com/office/powerpoint/2010/main" val="12330463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617401389"/>
      </p:ext>
    </p:extLst>
  </p:cSld>
  <p:clrMap bg1="lt1" tx1="dk1" bg2="lt2" tx2="dk2" accent1="accent1" accent2="accent2" accent3="accent3" accent4="accent4" accent5="accent5" accent6="accent6" hlink="hlink" folHlink="folHlink"/>
  <p:sldLayoutIdLst>
    <p:sldLayoutId id="2147483983" r:id="rId1"/>
    <p:sldLayoutId id="2147483984" r:id="rId2"/>
    <p:sldLayoutId id="2147483985" r:id="rId3"/>
    <p:sldLayoutId id="2147483986" r:id="rId4"/>
    <p:sldLayoutId id="2147483987" r:id="rId5"/>
    <p:sldLayoutId id="2147483988" r:id="rId6"/>
    <p:sldLayoutId id="2147483989" r:id="rId7"/>
    <p:sldLayoutId id="2147483990" r:id="rId8"/>
    <p:sldLayoutId id="2147483991" r:id="rId9"/>
    <p:sldLayoutId id="2147483992" r:id="rId10"/>
    <p:sldLayoutId id="2147483993" r:id="rId11"/>
    <p:sldLayoutId id="2147483994" r:id="rId12"/>
    <p:sldLayoutId id="2147483995" r:id="rId13"/>
    <p:sldLayoutId id="2147483996" r:id="rId14"/>
    <p:sldLayoutId id="2147483997" r:id="rId15"/>
    <p:sldLayoutId id="214748399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ordnancesurvey.co.uk/support/understanding-gi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http://www.environment-agency.gov.uk/commondata/figureimages/132553"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188"/>
            <a:ext cx="7315200" cy="984250"/>
          </a:xfrm>
        </p:spPr>
        <p:txBody>
          <a:bodyPr>
            <a:normAutofit fontScale="90000"/>
          </a:bodyPr>
          <a:lstStyle/>
          <a:p>
            <a:pPr fontAlgn="auto">
              <a:spcAft>
                <a:spcPts val="0"/>
              </a:spcAft>
              <a:defRPr/>
            </a:pPr>
            <a:r>
              <a:rPr lang="en-GB" dirty="0" smtClean="0"/>
              <a:t>Geographical Information Systems</a:t>
            </a:r>
            <a:endParaRPr lang="en-GB" dirty="0"/>
          </a:p>
        </p:txBody>
      </p:sp>
      <p:sp>
        <p:nvSpPr>
          <p:cNvPr id="3" name="Subtitle 2"/>
          <p:cNvSpPr>
            <a:spLocks noGrp="1"/>
          </p:cNvSpPr>
          <p:nvPr>
            <p:ph type="subTitle" idx="1"/>
          </p:nvPr>
        </p:nvSpPr>
        <p:spPr>
          <a:xfrm rot="10800000" flipV="1">
            <a:off x="1528763" y="3476625"/>
            <a:ext cx="6442075" cy="889000"/>
          </a:xfrm>
        </p:spPr>
        <p:txBody>
          <a:bodyPr rtlCol="0">
            <a:noAutofit/>
          </a:bodyPr>
          <a:lstStyle/>
          <a:p>
            <a:pPr algn="ctr" fontAlgn="auto">
              <a:spcAft>
                <a:spcPts val="0"/>
              </a:spcAft>
              <a:buFont typeface="Arial" pitchFamily="34" charset="0"/>
              <a:buNone/>
              <a:defRPr/>
            </a:pPr>
            <a:r>
              <a:rPr lang="en-GB" sz="2800" dirty="0" smtClean="0"/>
              <a:t>B Holland</a:t>
            </a:r>
            <a:endParaRPr lang="en-GB" sz="28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idx="1"/>
          </p:nvPr>
        </p:nvSpPr>
        <p:spPr>
          <a:xfrm>
            <a:off x="685800" y="838200"/>
            <a:ext cx="7772400" cy="5257800"/>
          </a:xfrm>
        </p:spPr>
        <p:txBody>
          <a:bodyPr>
            <a:normAutofit fontScale="85000" lnSpcReduction="20000"/>
          </a:bodyPr>
          <a:lstStyle/>
          <a:p>
            <a:pPr eaLnBrk="1" hangingPunct="1">
              <a:buFontTx/>
              <a:buNone/>
            </a:pPr>
            <a:r>
              <a:rPr lang="en-US" altLang="en-US" sz="1800" b="1" u="sng" dirty="0" smtClean="0">
                <a:solidFill>
                  <a:srgbClr val="04403F"/>
                </a:solidFill>
                <a:cs typeface="Times New Roman" pitchFamily="18" charset="0"/>
              </a:rPr>
              <a:t>Indicative Content</a:t>
            </a:r>
            <a:r>
              <a:rPr lang="en-US" altLang="en-US" sz="1800" dirty="0" smtClean="0">
                <a:solidFill>
                  <a:srgbClr val="04403F"/>
                </a:solidFill>
                <a:cs typeface="Times New Roman" pitchFamily="18" charset="0"/>
              </a:rPr>
              <a:t/>
            </a:r>
            <a:br>
              <a:rPr lang="en-US" altLang="en-US" sz="1800" dirty="0" smtClean="0">
                <a:solidFill>
                  <a:srgbClr val="04403F"/>
                </a:solidFill>
                <a:cs typeface="Times New Roman" pitchFamily="18" charset="0"/>
              </a:rPr>
            </a:br>
            <a:endParaRPr lang="en-US" altLang="en-US" sz="1400" dirty="0" smtClean="0">
              <a:solidFill>
                <a:srgbClr val="04403F"/>
              </a:solidFill>
              <a:latin typeface="Symbol" pitchFamily="18" charset="2"/>
              <a:cs typeface="Times New Roman" pitchFamily="18" charset="0"/>
            </a:endParaRPr>
          </a:p>
          <a:p>
            <a:pPr eaLnBrk="1" hangingPunct="1"/>
            <a:endParaRPr lang="en-US" altLang="en-US" sz="1800" dirty="0" smtClean="0">
              <a:solidFill>
                <a:srgbClr val="04403F"/>
              </a:solidFill>
              <a:latin typeface="Symbol" pitchFamily="18" charset="2"/>
              <a:cs typeface="Times New Roman" pitchFamily="18" charset="0"/>
            </a:endParaRPr>
          </a:p>
          <a:p>
            <a:pPr eaLnBrk="1" hangingPunct="1">
              <a:buFontTx/>
              <a:buNone/>
            </a:pPr>
            <a:r>
              <a:rPr lang="en-US" altLang="en-US" sz="1800" dirty="0" smtClean="0">
                <a:solidFill>
                  <a:srgbClr val="04403F"/>
                </a:solidFill>
                <a:cs typeface="Times New Roman" pitchFamily="18" charset="0"/>
              </a:rPr>
              <a:t>Why Does GIS Matter.  </a:t>
            </a:r>
            <a:endParaRPr lang="en-US" altLang="en-US" sz="1400" dirty="0" smtClean="0">
              <a:solidFill>
                <a:srgbClr val="04403F"/>
              </a:solidFill>
              <a:cs typeface="Times New Roman" pitchFamily="18" charset="0"/>
            </a:endParaRPr>
          </a:p>
          <a:p>
            <a:pPr eaLnBrk="1" hangingPunct="1">
              <a:buFontTx/>
              <a:buNone/>
            </a:pPr>
            <a:r>
              <a:rPr lang="en-US" altLang="en-US" sz="1800" dirty="0" smtClean="0">
                <a:solidFill>
                  <a:srgbClr val="04403F"/>
                </a:solidFill>
                <a:cs typeface="Times New Roman" pitchFamily="18" charset="0"/>
              </a:rPr>
              <a:t> 	Brief historical overview of GIS software. </a:t>
            </a:r>
          </a:p>
          <a:p>
            <a:pPr eaLnBrk="1" hangingPunct="1">
              <a:buFontTx/>
              <a:buNone/>
            </a:pPr>
            <a:r>
              <a:rPr lang="en-US" altLang="en-US" sz="1800" dirty="0" smtClean="0">
                <a:solidFill>
                  <a:srgbClr val="04403F"/>
                </a:solidFill>
                <a:cs typeface="Times New Roman" pitchFamily="18" charset="0"/>
              </a:rPr>
              <a:t>	An overview of applications of GIS</a:t>
            </a:r>
          </a:p>
          <a:p>
            <a:pPr eaLnBrk="1" hangingPunct="1">
              <a:buFontTx/>
              <a:buNone/>
            </a:pPr>
            <a:r>
              <a:rPr lang="en-US" altLang="en-US" sz="1800" dirty="0" smtClean="0">
                <a:solidFill>
                  <a:srgbClr val="04403F"/>
                </a:solidFill>
                <a:cs typeface="Times New Roman" pitchFamily="18" charset="0"/>
              </a:rPr>
              <a:t>         </a:t>
            </a:r>
          </a:p>
          <a:p>
            <a:pPr eaLnBrk="1" hangingPunct="1">
              <a:buFontTx/>
              <a:buNone/>
            </a:pPr>
            <a:r>
              <a:rPr lang="en-US" altLang="en-US" sz="1800" dirty="0" smtClean="0">
                <a:solidFill>
                  <a:srgbClr val="04403F"/>
                </a:solidFill>
                <a:cs typeface="Times New Roman" pitchFamily="18" charset="0"/>
              </a:rPr>
              <a:t> Fundamental theories of spatial databases and spatial analysis. </a:t>
            </a:r>
          </a:p>
          <a:p>
            <a:pPr eaLnBrk="1" hangingPunct="1">
              <a:buFontTx/>
              <a:buNone/>
            </a:pPr>
            <a:r>
              <a:rPr lang="en-US" altLang="en-US" sz="1800" dirty="0" smtClean="0">
                <a:solidFill>
                  <a:srgbClr val="04403F"/>
                </a:solidFill>
                <a:cs typeface="Times New Roman" pitchFamily="18" charset="0"/>
              </a:rPr>
              <a:t>	How do we represent geography in computing terms</a:t>
            </a:r>
          </a:p>
          <a:p>
            <a:pPr eaLnBrk="1" hangingPunct="1">
              <a:buFontTx/>
              <a:buNone/>
            </a:pPr>
            <a:r>
              <a:rPr lang="en-US" altLang="en-US" sz="1800" dirty="0" smtClean="0">
                <a:solidFill>
                  <a:srgbClr val="04403F"/>
                </a:solidFill>
                <a:cs typeface="Times New Roman" pitchFamily="18" charset="0"/>
              </a:rPr>
              <a:t>	Building attributes of spatial data sets.</a:t>
            </a:r>
          </a:p>
          <a:p>
            <a:pPr eaLnBrk="1" hangingPunct="1">
              <a:buFontTx/>
              <a:buNone/>
            </a:pPr>
            <a:r>
              <a:rPr lang="en-US" altLang="en-US" sz="1800" dirty="0" smtClean="0">
                <a:solidFill>
                  <a:srgbClr val="04403F"/>
                </a:solidFill>
                <a:cs typeface="Times New Roman" pitchFamily="18" charset="0"/>
              </a:rPr>
              <a:t>	The map as a visual information system.</a:t>
            </a:r>
          </a:p>
          <a:p>
            <a:pPr eaLnBrk="1" hangingPunct="1">
              <a:buFontTx/>
              <a:buNone/>
            </a:pPr>
            <a:r>
              <a:rPr lang="en-US" altLang="en-US" sz="1800" dirty="0" smtClean="0">
                <a:solidFill>
                  <a:srgbClr val="04403F"/>
                </a:solidFill>
                <a:cs typeface="Times New Roman" pitchFamily="18" charset="0"/>
              </a:rPr>
              <a:t>	The principles of thematic mapping</a:t>
            </a:r>
          </a:p>
          <a:p>
            <a:pPr eaLnBrk="1" hangingPunct="1">
              <a:buFontTx/>
              <a:buNone/>
            </a:pPr>
            <a:r>
              <a:rPr lang="en-US" altLang="en-US" sz="1800" dirty="0" smtClean="0">
                <a:solidFill>
                  <a:srgbClr val="04403F"/>
                </a:solidFill>
                <a:cs typeface="Times New Roman" pitchFamily="18" charset="0"/>
              </a:rPr>
              <a:t> 	 Using GIS software for data analysis.</a:t>
            </a:r>
          </a:p>
          <a:p>
            <a:pPr eaLnBrk="1" hangingPunct="1">
              <a:buFontTx/>
              <a:buNone/>
            </a:pPr>
            <a:endParaRPr lang="en-US" altLang="en-US" sz="1800" dirty="0" smtClean="0">
              <a:solidFill>
                <a:srgbClr val="04403F"/>
              </a:solidFill>
              <a:cs typeface="Times New Roman" pitchFamily="18" charset="0"/>
            </a:endParaRPr>
          </a:p>
          <a:p>
            <a:pPr eaLnBrk="1" hangingPunct="1">
              <a:buFontTx/>
              <a:buNone/>
            </a:pPr>
            <a:r>
              <a:rPr lang="en-US" altLang="en-US" sz="1800" dirty="0" smtClean="0">
                <a:solidFill>
                  <a:srgbClr val="04403F"/>
                </a:solidFill>
                <a:cs typeface="Times New Roman" pitchFamily="18" charset="0"/>
              </a:rPr>
              <a:t>Building end-user software solutions using GIS.</a:t>
            </a:r>
          </a:p>
          <a:p>
            <a:pPr eaLnBrk="1" hangingPunct="1">
              <a:buFontTx/>
              <a:buNone/>
            </a:pPr>
            <a:r>
              <a:rPr lang="en-US" altLang="en-US" sz="1800" dirty="0" smtClean="0">
                <a:solidFill>
                  <a:srgbClr val="04403F"/>
                </a:solidFill>
                <a:cs typeface="Times New Roman" pitchFamily="18" charset="0"/>
              </a:rPr>
              <a:t>	Exploring  MapInfo software packages.</a:t>
            </a:r>
            <a:br>
              <a:rPr lang="en-US" altLang="en-US" sz="1800" dirty="0" smtClean="0">
                <a:solidFill>
                  <a:srgbClr val="04403F"/>
                </a:solidFill>
                <a:cs typeface="Times New Roman" pitchFamily="18" charset="0"/>
              </a:rPr>
            </a:br>
            <a:endParaRPr lang="en-GB" altLang="en-US" sz="1800" dirty="0" smtClean="0">
              <a:solidFill>
                <a:srgbClr val="04403F"/>
              </a:solidFill>
              <a:cs typeface="Times New Roman" pitchFamily="18" charset="0"/>
            </a:endParaRPr>
          </a:p>
        </p:txBody>
      </p:sp>
    </p:spTree>
    <p:extLst>
      <p:ext uri="{BB962C8B-B14F-4D97-AF65-F5344CB8AC3E}">
        <p14:creationId xmlns:p14="http://schemas.microsoft.com/office/powerpoint/2010/main" val="2730103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r>
              <a:rPr lang="en-GB" altLang="en-US" smtClean="0"/>
              <a:t>Introduction</a:t>
            </a:r>
          </a:p>
        </p:txBody>
      </p:sp>
      <p:sp>
        <p:nvSpPr>
          <p:cNvPr id="5123" name="Content Placeholder 2"/>
          <p:cNvSpPr>
            <a:spLocks noGrp="1"/>
          </p:cNvSpPr>
          <p:nvPr>
            <p:ph idx="1"/>
          </p:nvPr>
        </p:nvSpPr>
        <p:spPr>
          <a:xfrm>
            <a:off x="1428750" y="1428750"/>
            <a:ext cx="6705600" cy="4602163"/>
          </a:xfrm>
        </p:spPr>
        <p:txBody>
          <a:bodyPr>
            <a:normAutofit fontScale="92500" lnSpcReduction="20000"/>
          </a:bodyPr>
          <a:lstStyle/>
          <a:p>
            <a:pPr eaLnBrk="1" hangingPunct="1"/>
            <a:r>
              <a:rPr lang="en-GB" altLang="en-US" sz="2400" dirty="0" smtClean="0">
                <a:solidFill>
                  <a:srgbClr val="04403F"/>
                </a:solidFill>
              </a:rPr>
              <a:t>Everything that happens, has to happen somewhere. </a:t>
            </a:r>
          </a:p>
          <a:p>
            <a:pPr eaLnBrk="1" hangingPunct="1"/>
            <a:r>
              <a:rPr lang="en-GB" altLang="en-US" sz="2400" dirty="0" smtClean="0">
                <a:solidFill>
                  <a:srgbClr val="04403F"/>
                </a:solidFill>
              </a:rPr>
              <a:t>As humans we tend to be confined to activities that occur on or near the Earth.</a:t>
            </a:r>
          </a:p>
          <a:p>
            <a:pPr eaLnBrk="1" hangingPunct="1"/>
            <a:r>
              <a:rPr lang="en-GB" altLang="en-US" sz="2400" dirty="0" smtClean="0">
                <a:solidFill>
                  <a:srgbClr val="04403F"/>
                </a:solidFill>
              </a:rPr>
              <a:t>Knowledge of a location can prove to be of critical importance.</a:t>
            </a:r>
          </a:p>
          <a:p>
            <a:pPr eaLnBrk="1" hangingPunct="1"/>
            <a:r>
              <a:rPr lang="en-GB" altLang="en-US" sz="2400" dirty="0" smtClean="0">
                <a:solidFill>
                  <a:srgbClr val="04403F"/>
                </a:solidFill>
              </a:rPr>
              <a:t>We could say that most decisions have geographical consequences.</a:t>
            </a:r>
          </a:p>
          <a:p>
            <a:pPr eaLnBrk="1" hangingPunct="1"/>
            <a:r>
              <a:rPr lang="en-GB" altLang="en-US" sz="2400" dirty="0" smtClean="0">
                <a:solidFill>
                  <a:srgbClr val="04403F"/>
                </a:solidFill>
              </a:rPr>
              <a:t>Geographical Information Systems are a special class of information systems that keep track not only of events, activities, and things, but also of where these events and things happen or exist.</a:t>
            </a:r>
          </a:p>
          <a:p>
            <a:pPr eaLnBrk="1" hangingPunct="1">
              <a:buFontTx/>
              <a:buNone/>
            </a:pPr>
            <a:r>
              <a:rPr lang="en-GB" altLang="en-US" sz="2400" dirty="0" smtClean="0">
                <a:solidFill>
                  <a:srgbClr val="04403F"/>
                </a:solidFill>
              </a:rPr>
              <a:t> </a:t>
            </a:r>
          </a:p>
        </p:txBody>
      </p:sp>
      <p:sp>
        <p:nvSpPr>
          <p:cNvPr id="5124" name="Slide Number Placeholder 3"/>
          <p:cNvSpPr>
            <a:spLocks noGrp="1"/>
          </p:cNvSpPr>
          <p:nvPr>
            <p:ph type="sldNum" sz="quarter" idx="4294967295"/>
          </p:nvPr>
        </p:nvSpPr>
        <p:spPr>
          <a:xfrm>
            <a:off x="6553200" y="6457950"/>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E4086039-BD33-4324-9661-ECAE25D05738}" type="slidenum">
              <a:rPr lang="en-GB" altLang="en-US" smtClean="0">
                <a:solidFill>
                  <a:schemeClr val="bg1"/>
                </a:solidFill>
                <a:latin typeface="Arial" charset="0"/>
              </a:rPr>
              <a:pPr eaLnBrk="1" hangingPunct="1"/>
              <a:t>3</a:t>
            </a:fld>
            <a:endParaRPr lang="en-GB" altLang="en-US" smtClean="0">
              <a:solidFill>
                <a:schemeClr val="bg1"/>
              </a:solidFill>
              <a:latin typeface="Arial" charset="0"/>
            </a:endParaRPr>
          </a:p>
        </p:txBody>
      </p:sp>
    </p:spTree>
    <p:extLst>
      <p:ext uri="{BB962C8B-B14F-4D97-AF65-F5344CB8AC3E}">
        <p14:creationId xmlns:p14="http://schemas.microsoft.com/office/powerpoint/2010/main" val="3256135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effectLst>
            <a:outerShdw dist="35921" dir="2700000" algn="ctr" rotWithShape="0">
              <a:schemeClr val="bg2"/>
            </a:outerShdw>
          </a:effectLst>
        </p:spPr>
        <p:txBody>
          <a:bodyPr lIns="90488" tIns="44450" rIns="90488" bIns="44450" anchor="b"/>
          <a:lstStyle/>
          <a:p>
            <a:pPr eaLnBrk="1" hangingPunct="1">
              <a:defRPr/>
            </a:pPr>
            <a:r>
              <a:rPr lang="en-GB" sz="3600" dirty="0" smtClean="0"/>
              <a:t>Overview and background</a:t>
            </a:r>
          </a:p>
        </p:txBody>
      </p:sp>
      <p:sp>
        <p:nvSpPr>
          <p:cNvPr id="6148" name="Rectangle 3"/>
          <p:cNvSpPr>
            <a:spLocks noGrp="1" noChangeArrowheads="1"/>
          </p:cNvSpPr>
          <p:nvPr>
            <p:ph idx="1"/>
          </p:nvPr>
        </p:nvSpPr>
        <p:spPr>
          <a:xfrm>
            <a:off x="971600" y="2204864"/>
            <a:ext cx="7408333" cy="3450696"/>
          </a:xfrm>
          <a:noFill/>
        </p:spPr>
        <p:txBody>
          <a:bodyPr lIns="90488" tIns="44450" rIns="90488" bIns="44450">
            <a:normAutofit fontScale="92500" lnSpcReduction="20000"/>
          </a:bodyPr>
          <a:lstStyle/>
          <a:p>
            <a:pPr eaLnBrk="1" hangingPunct="1">
              <a:lnSpc>
                <a:spcPct val="90000"/>
              </a:lnSpc>
            </a:pPr>
            <a:r>
              <a:rPr lang="en-GB" altLang="en-US" sz="2800" dirty="0" smtClean="0">
                <a:solidFill>
                  <a:srgbClr val="04403F"/>
                </a:solidFill>
              </a:rPr>
              <a:t>GIS has been available in various forms for many decades, but they have only come into their own in recent years</a:t>
            </a:r>
          </a:p>
          <a:p>
            <a:pPr eaLnBrk="1" hangingPunct="1">
              <a:lnSpc>
                <a:spcPct val="90000"/>
              </a:lnSpc>
            </a:pPr>
            <a:r>
              <a:rPr lang="en-GB" altLang="en-US" sz="2800" dirty="0" smtClean="0">
                <a:solidFill>
                  <a:srgbClr val="04403F"/>
                </a:solidFill>
              </a:rPr>
              <a:t>It would be fair to say that this technology is becoming a buzz word in business systems solutions and location analysis.</a:t>
            </a:r>
          </a:p>
          <a:p>
            <a:pPr eaLnBrk="1" hangingPunct="1">
              <a:lnSpc>
                <a:spcPct val="90000"/>
              </a:lnSpc>
            </a:pPr>
            <a:r>
              <a:rPr lang="en-GB" altLang="en-US" sz="2800" dirty="0" smtClean="0">
                <a:solidFill>
                  <a:srgbClr val="04403F"/>
                </a:solidFill>
              </a:rPr>
              <a:t>Again it would be true to say , some of the influencing factors in its sudden surge in popularity is the fast declining costs of HW/SW that will support and run such systems.</a:t>
            </a:r>
          </a:p>
          <a:p>
            <a:pPr eaLnBrk="1" hangingPunct="1">
              <a:lnSpc>
                <a:spcPct val="90000"/>
              </a:lnSpc>
            </a:pPr>
            <a:endParaRPr lang="en-GB" altLang="en-US" sz="2800" dirty="0" smtClean="0">
              <a:solidFill>
                <a:srgbClr val="04403F"/>
              </a:solidFill>
            </a:endParaRPr>
          </a:p>
        </p:txBody>
      </p:sp>
      <p:sp>
        <p:nvSpPr>
          <p:cNvPr id="6146" name="Slide Number Placeholder 5"/>
          <p:cNvSpPr>
            <a:spLocks noGrp="1"/>
          </p:cNvSpPr>
          <p:nvPr>
            <p:ph type="sldNum" sz="quarter" idx="4294967295"/>
          </p:nvPr>
        </p:nvSpPr>
        <p:spPr>
          <a:xfrm>
            <a:off x="6553200" y="6457950"/>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7F93E610-57FC-44F7-9D3D-DCA980D7650B}" type="slidenum">
              <a:rPr lang="en-GB" altLang="en-US" smtClean="0">
                <a:solidFill>
                  <a:schemeClr val="bg1"/>
                </a:solidFill>
                <a:latin typeface="Arial" charset="0"/>
              </a:rPr>
              <a:pPr eaLnBrk="1" hangingPunct="1"/>
              <a:t>4</a:t>
            </a:fld>
            <a:endParaRPr lang="en-GB" altLang="en-US" smtClean="0">
              <a:solidFill>
                <a:schemeClr val="bg1"/>
              </a:solidFill>
              <a:latin typeface="Arial" charset="0"/>
            </a:endParaRPr>
          </a:p>
        </p:txBody>
      </p:sp>
    </p:spTree>
    <p:extLst>
      <p:ext uri="{BB962C8B-B14F-4D97-AF65-F5344CB8AC3E}">
        <p14:creationId xmlns:p14="http://schemas.microsoft.com/office/powerpoint/2010/main" val="1892789321"/>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Grp="1" noChangeArrowheads="1"/>
          </p:cNvSpPr>
          <p:nvPr>
            <p:ph type="title"/>
          </p:nvPr>
        </p:nvSpPr>
        <p:spPr/>
        <p:txBody>
          <a:bodyPr/>
          <a:lstStyle/>
          <a:p>
            <a:pPr eaLnBrk="1" hangingPunct="1"/>
            <a:r>
              <a:rPr lang="en-GB" altLang="en-US" dirty="0" smtClean="0"/>
              <a:t>…</a:t>
            </a:r>
            <a:r>
              <a:rPr lang="en-GB" altLang="en-US" dirty="0" err="1" smtClean="0"/>
              <a:t>cont</a:t>
            </a:r>
            <a:endParaRPr lang="en-GB" altLang="en-US" dirty="0" smtClean="0"/>
          </a:p>
        </p:txBody>
      </p:sp>
      <p:sp>
        <p:nvSpPr>
          <p:cNvPr id="7172" name="Rectangle 3"/>
          <p:cNvSpPr>
            <a:spLocks noGrp="1" noChangeArrowheads="1"/>
          </p:cNvSpPr>
          <p:nvPr>
            <p:ph idx="1"/>
          </p:nvPr>
        </p:nvSpPr>
        <p:spPr>
          <a:xfrm>
            <a:off x="971600" y="2060848"/>
            <a:ext cx="7408333" cy="3450696"/>
          </a:xfrm>
        </p:spPr>
        <p:txBody>
          <a:bodyPr>
            <a:normAutofit fontScale="85000" lnSpcReduction="20000"/>
          </a:bodyPr>
          <a:lstStyle/>
          <a:p>
            <a:pPr eaLnBrk="1" hangingPunct="1"/>
            <a:r>
              <a:rPr lang="en-GB" altLang="en-US" sz="2800" dirty="0" smtClean="0">
                <a:solidFill>
                  <a:srgbClr val="04403F"/>
                </a:solidFill>
              </a:rPr>
              <a:t>GIS has been technology led. Based on CAD/CAM systems, they required expensive, memory rich kit.</a:t>
            </a:r>
          </a:p>
          <a:p>
            <a:pPr eaLnBrk="1" hangingPunct="1"/>
            <a:r>
              <a:rPr lang="en-GB" altLang="en-US" sz="2800" dirty="0" smtClean="0">
                <a:solidFill>
                  <a:srgbClr val="04403F"/>
                </a:solidFill>
              </a:rPr>
              <a:t>The GIS market remains an immature one, potential customer are confused over the benefits.</a:t>
            </a:r>
          </a:p>
          <a:p>
            <a:pPr eaLnBrk="1" hangingPunct="1"/>
            <a:r>
              <a:rPr lang="en-GB" altLang="en-US" sz="2800" dirty="0" smtClean="0">
                <a:solidFill>
                  <a:srgbClr val="04403F"/>
                </a:solidFill>
              </a:rPr>
              <a:t>Two emerging themes have increased the popularity of GIS :-</a:t>
            </a:r>
          </a:p>
          <a:p>
            <a:pPr lvl="2" eaLnBrk="1" hangingPunct="1"/>
            <a:r>
              <a:rPr lang="en-GB" altLang="en-US" sz="2000" dirty="0" smtClean="0">
                <a:solidFill>
                  <a:srgbClr val="04403F"/>
                </a:solidFill>
              </a:rPr>
              <a:t>Data is collected containing a geographical / spatial reference</a:t>
            </a:r>
          </a:p>
          <a:p>
            <a:pPr lvl="2" eaLnBrk="1" hangingPunct="1"/>
            <a:r>
              <a:rPr lang="en-GB" altLang="en-US" sz="2000" dirty="0" smtClean="0">
                <a:solidFill>
                  <a:srgbClr val="04403F"/>
                </a:solidFill>
              </a:rPr>
              <a:t>Rapid improvements in technology</a:t>
            </a:r>
          </a:p>
        </p:txBody>
      </p:sp>
      <p:sp>
        <p:nvSpPr>
          <p:cNvPr id="7170" name="Slide Number Placeholder 5"/>
          <p:cNvSpPr>
            <a:spLocks noGrp="1"/>
          </p:cNvSpPr>
          <p:nvPr>
            <p:ph type="sldNum" sz="quarter" idx="4294967295"/>
          </p:nvPr>
        </p:nvSpPr>
        <p:spPr>
          <a:xfrm>
            <a:off x="6553200" y="6457950"/>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0EAE2F01-4203-48CD-A92B-18234E917C20}" type="slidenum">
              <a:rPr lang="en-GB" altLang="en-US" smtClean="0">
                <a:solidFill>
                  <a:schemeClr val="bg1"/>
                </a:solidFill>
                <a:latin typeface="Arial" charset="0"/>
              </a:rPr>
              <a:pPr eaLnBrk="1" hangingPunct="1"/>
              <a:t>5</a:t>
            </a:fld>
            <a:endParaRPr lang="en-GB" altLang="en-US" smtClean="0">
              <a:solidFill>
                <a:schemeClr val="bg1"/>
              </a:solidFill>
              <a:latin typeface="Arial" charset="0"/>
            </a:endParaRPr>
          </a:p>
        </p:txBody>
      </p:sp>
    </p:spTree>
    <p:extLst>
      <p:ext uri="{BB962C8B-B14F-4D97-AF65-F5344CB8AC3E}">
        <p14:creationId xmlns:p14="http://schemas.microsoft.com/office/powerpoint/2010/main" val="1030315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914400" y="274638"/>
            <a:ext cx="7772400" cy="731837"/>
          </a:xfrm>
          <a:effectLst>
            <a:outerShdw dist="35921" dir="2700000" algn="ctr" rotWithShape="0">
              <a:schemeClr val="bg2"/>
            </a:outerShdw>
          </a:effectLst>
        </p:spPr>
        <p:txBody>
          <a:bodyPr lIns="90488" tIns="44450" rIns="90488" bIns="44450" anchor="b"/>
          <a:lstStyle/>
          <a:p>
            <a:pPr eaLnBrk="1" hangingPunct="1">
              <a:defRPr/>
            </a:pPr>
            <a:r>
              <a:rPr lang="en-GB" sz="3200" smtClean="0"/>
              <a:t>How GIS Emerged</a:t>
            </a:r>
          </a:p>
        </p:txBody>
      </p:sp>
      <p:sp>
        <p:nvSpPr>
          <p:cNvPr id="8196" name="Rectangle 3"/>
          <p:cNvSpPr>
            <a:spLocks noGrp="1" noChangeArrowheads="1"/>
          </p:cNvSpPr>
          <p:nvPr>
            <p:ph idx="1"/>
          </p:nvPr>
        </p:nvSpPr>
        <p:spPr>
          <a:xfrm>
            <a:off x="611560" y="1412776"/>
            <a:ext cx="7848600" cy="4114800"/>
          </a:xfrm>
          <a:noFill/>
        </p:spPr>
        <p:txBody>
          <a:bodyPr lIns="90488" tIns="44450" rIns="90488" bIns="44450">
            <a:normAutofit fontScale="92500" lnSpcReduction="20000"/>
          </a:bodyPr>
          <a:lstStyle/>
          <a:p>
            <a:pPr eaLnBrk="1" hangingPunct="1">
              <a:lnSpc>
                <a:spcPct val="90000"/>
              </a:lnSpc>
            </a:pPr>
            <a:r>
              <a:rPr lang="en-GB" altLang="en-US" sz="2800" dirty="0" smtClean="0">
                <a:solidFill>
                  <a:srgbClr val="04403F"/>
                </a:solidFill>
              </a:rPr>
              <a:t>Geographical information has been with us since man travelled and made map references.</a:t>
            </a:r>
          </a:p>
          <a:p>
            <a:pPr eaLnBrk="1" hangingPunct="1">
              <a:lnSpc>
                <a:spcPct val="90000"/>
              </a:lnSpc>
            </a:pPr>
            <a:r>
              <a:rPr lang="en-GB" altLang="en-US" sz="2800" dirty="0" smtClean="0">
                <a:solidFill>
                  <a:srgbClr val="04403F"/>
                </a:solidFill>
              </a:rPr>
              <a:t>GIS has been developed out of a desire to replace manual cartography with a digital solution.</a:t>
            </a:r>
          </a:p>
          <a:p>
            <a:pPr eaLnBrk="1" hangingPunct="1">
              <a:lnSpc>
                <a:spcPct val="90000"/>
              </a:lnSpc>
            </a:pPr>
            <a:r>
              <a:rPr lang="en-GB" altLang="en-US" sz="2800" dirty="0" smtClean="0">
                <a:solidFill>
                  <a:srgbClr val="04403F"/>
                </a:solidFill>
              </a:rPr>
              <a:t>The OS ( ordnance survey) organisation of UK was under pressure to convert their maps into digital format and the aim was to have many paper maps digitised by 1995. They finally completed this task about 10 years later but this is an evolving process with many new map sets appearing every year.</a:t>
            </a:r>
          </a:p>
          <a:p>
            <a:pPr eaLnBrk="1" hangingPunct="1">
              <a:lnSpc>
                <a:spcPct val="90000"/>
              </a:lnSpc>
            </a:pPr>
            <a:endParaRPr lang="en-GB" altLang="en-US" sz="2800" dirty="0" smtClean="0">
              <a:solidFill>
                <a:srgbClr val="04403F"/>
              </a:solidFill>
            </a:endParaRPr>
          </a:p>
        </p:txBody>
      </p:sp>
      <p:sp>
        <p:nvSpPr>
          <p:cNvPr id="8194" name="Slide Number Placeholder 5"/>
          <p:cNvSpPr>
            <a:spLocks noGrp="1"/>
          </p:cNvSpPr>
          <p:nvPr>
            <p:ph type="sldNum" sz="quarter" idx="4294967295"/>
          </p:nvPr>
        </p:nvSpPr>
        <p:spPr>
          <a:xfrm>
            <a:off x="6553200" y="6457950"/>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46941FFB-D0F3-40F1-829D-AEDD229CBE50}" type="slidenum">
              <a:rPr lang="en-GB" altLang="en-US" smtClean="0">
                <a:solidFill>
                  <a:schemeClr val="bg1"/>
                </a:solidFill>
                <a:latin typeface="Arial" charset="0"/>
              </a:rPr>
              <a:pPr eaLnBrk="1" hangingPunct="1"/>
              <a:t>6</a:t>
            </a:fld>
            <a:endParaRPr lang="en-GB" altLang="en-US" smtClean="0">
              <a:solidFill>
                <a:schemeClr val="bg1"/>
              </a:solidFill>
              <a:latin typeface="Arial" charset="0"/>
            </a:endParaRPr>
          </a:p>
        </p:txBody>
      </p:sp>
    </p:spTree>
    <p:extLst>
      <p:ext uri="{BB962C8B-B14F-4D97-AF65-F5344CB8AC3E}">
        <p14:creationId xmlns:p14="http://schemas.microsoft.com/office/powerpoint/2010/main" val="2750747382"/>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Grp="1" noChangeArrowheads="1"/>
          </p:cNvSpPr>
          <p:nvPr>
            <p:ph type="title"/>
          </p:nvPr>
        </p:nvSpPr>
        <p:spPr>
          <a:xfrm>
            <a:off x="312643" y="386756"/>
            <a:ext cx="6347713" cy="1320800"/>
          </a:xfrm>
        </p:spPr>
        <p:txBody>
          <a:bodyPr/>
          <a:lstStyle/>
          <a:p>
            <a:pPr algn="ctr" eaLnBrk="1" hangingPunct="1"/>
            <a:r>
              <a:rPr lang="en-GB" altLang="en-US" sz="4000" dirty="0" smtClean="0"/>
              <a:t> Original OS Landline Maps of Penarth coastline</a:t>
            </a:r>
          </a:p>
        </p:txBody>
      </p:sp>
      <p:sp>
        <p:nvSpPr>
          <p:cNvPr id="9218" name="Slide Number Placeholder 5"/>
          <p:cNvSpPr>
            <a:spLocks noGrp="1"/>
          </p:cNvSpPr>
          <p:nvPr>
            <p:ph type="sldNum" sz="quarter" idx="4294967295"/>
          </p:nvPr>
        </p:nvSpPr>
        <p:spPr>
          <a:xfrm>
            <a:off x="6553200" y="6457950"/>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EA585405-EE10-4CEA-B448-FF96FE14007B}" type="slidenum">
              <a:rPr lang="en-GB" altLang="en-US" smtClean="0">
                <a:solidFill>
                  <a:schemeClr val="bg1"/>
                </a:solidFill>
                <a:latin typeface="Arial" charset="0"/>
              </a:rPr>
              <a:pPr eaLnBrk="1" hangingPunct="1"/>
              <a:t>7</a:t>
            </a:fld>
            <a:endParaRPr lang="en-GB" altLang="en-US" smtClean="0">
              <a:solidFill>
                <a:schemeClr val="bg1"/>
              </a:solidFill>
              <a:latin typeface="Arial" charset="0"/>
            </a:endParaRPr>
          </a:p>
        </p:txBody>
      </p:sp>
      <p:pic>
        <p:nvPicPr>
          <p:cNvPr id="9221" name="Picture 5"/>
          <p:cNvPicPr>
            <a:picLocks noChangeAspect="1" noChangeArrowheads="1"/>
          </p:cNvPicPr>
          <p:nvPr/>
        </p:nvPicPr>
        <p:blipFill>
          <a:blip r:embed="rId2">
            <a:extLst>
              <a:ext uri="{28A0092B-C50C-407E-A947-70E740481C1C}">
                <a14:useLocalDpi xmlns:a14="http://schemas.microsoft.com/office/drawing/2010/main" val="0"/>
              </a:ext>
            </a:extLst>
          </a:blip>
          <a:srcRect l="20869" t="18286" r="22783" b="12268"/>
          <a:stretch>
            <a:fillRect/>
          </a:stretch>
        </p:blipFill>
        <p:spPr bwMode="auto">
          <a:xfrm>
            <a:off x="900113" y="1773238"/>
            <a:ext cx="3675062" cy="3687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4"/>
          <p:cNvPicPr>
            <a:picLocks noChangeAspect="1" noChangeArrowheads="1"/>
          </p:cNvPicPr>
          <p:nvPr/>
        </p:nvPicPr>
        <p:blipFill>
          <a:blip r:embed="rId3">
            <a:extLst>
              <a:ext uri="{28A0092B-C50C-407E-A947-70E740481C1C}">
                <a14:useLocalDpi xmlns:a14="http://schemas.microsoft.com/office/drawing/2010/main" val="0"/>
              </a:ext>
            </a:extLst>
          </a:blip>
          <a:srcRect l="41739" t="17361" r="6087" b="14120"/>
          <a:stretch>
            <a:fillRect/>
          </a:stretch>
        </p:blipFill>
        <p:spPr bwMode="auto">
          <a:xfrm>
            <a:off x="4932363" y="1773238"/>
            <a:ext cx="3455987" cy="371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3" name="Rectangle 6"/>
          <p:cNvSpPr>
            <a:spLocks noChangeArrowheads="1"/>
          </p:cNvSpPr>
          <p:nvPr/>
        </p:nvSpPr>
        <p:spPr bwMode="auto">
          <a:xfrm>
            <a:off x="0" y="0"/>
            <a:ext cx="2811463"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endParaRPr lang="en-US" altLang="en-US"/>
          </a:p>
        </p:txBody>
      </p:sp>
      <p:sp>
        <p:nvSpPr>
          <p:cNvPr id="9224" name="Rectangle 8"/>
          <p:cNvSpPr>
            <a:spLocks noChangeArrowheads="1"/>
          </p:cNvSpPr>
          <p:nvPr/>
        </p:nvSpPr>
        <p:spPr bwMode="auto">
          <a:xfrm>
            <a:off x="0" y="0"/>
            <a:ext cx="2811463"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txBody>
          <a:bodyPr wrap="none">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endParaRPr lang="en-US" altLang="en-US"/>
          </a:p>
        </p:txBody>
      </p:sp>
      <p:graphicFrame>
        <p:nvGraphicFramePr>
          <p:cNvPr id="58390" name="Group 22"/>
          <p:cNvGraphicFramePr>
            <a:graphicFrameLocks noGrp="1"/>
          </p:cNvGraphicFramePr>
          <p:nvPr>
            <p:extLst>
              <p:ext uri="{D42A27DB-BD31-4B8C-83A1-F6EECF244321}">
                <p14:modId xmlns:p14="http://schemas.microsoft.com/office/powerpoint/2010/main" val="2807291107"/>
              </p:ext>
            </p:extLst>
          </p:nvPr>
        </p:nvGraphicFramePr>
        <p:xfrm>
          <a:off x="609599" y="1707557"/>
          <a:ext cx="8135937" cy="4196952"/>
        </p:xfrm>
        <a:graphic>
          <a:graphicData uri="http://schemas.openxmlformats.org/drawingml/2006/table">
            <a:tbl>
              <a:tblPr/>
              <a:tblGrid>
                <a:gridCol w="4068762"/>
                <a:gridCol w="4067175"/>
              </a:tblGrid>
              <a:tr h="4196952">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Tx/>
                        <a:buFontTx/>
                        <a:buNone/>
                        <a:tabLst/>
                      </a:pPr>
                      <a:endParaRPr kumimoji="0" lang="en-US" sz="2800" b="0" i="0" u="none" strike="noStrike" cap="none" normalizeH="0" baseline="0" dirty="0" smtClean="0">
                        <a:ln>
                          <a:noFill/>
                        </a:ln>
                        <a:solidFill>
                          <a:schemeClr val="tx1"/>
                        </a:solidFill>
                        <a:effectLst/>
                        <a:latin typeface="Arial"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bl>
          </a:graphicData>
        </a:graphic>
      </p:graphicFrame>
    </p:spTree>
    <p:extLst>
      <p:ext uri="{BB962C8B-B14F-4D97-AF65-F5344CB8AC3E}">
        <p14:creationId xmlns:p14="http://schemas.microsoft.com/office/powerpoint/2010/main" val="341498987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298450" y="5884863"/>
            <a:ext cx="85344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spcBef>
                <a:spcPct val="50000"/>
              </a:spcBef>
            </a:pPr>
            <a:r>
              <a:rPr lang="en-US" altLang="en-US" dirty="0" smtClean="0">
                <a:latin typeface="Arial" charset="0"/>
              </a:rPr>
              <a:t>Tracing </a:t>
            </a:r>
            <a:r>
              <a:rPr lang="en-US" altLang="en-US" dirty="0">
                <a:latin typeface="Arial" charset="0"/>
              </a:rPr>
              <a:t>paper </a:t>
            </a:r>
            <a:r>
              <a:rPr lang="en-US" altLang="en-US" dirty="0" smtClean="0">
                <a:latin typeface="Arial" charset="0"/>
              </a:rPr>
              <a:t>overlay to digitize older paper maps !!</a:t>
            </a:r>
            <a:endParaRPr lang="en-US" altLang="en-US" dirty="0">
              <a:latin typeface="Arial" charset="0"/>
            </a:endParaRPr>
          </a:p>
        </p:txBody>
      </p:sp>
      <p:pic>
        <p:nvPicPr>
          <p:cNvPr id="10243" name="Picture 4" descr="fig-1-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33763" y="450850"/>
            <a:ext cx="2225675" cy="541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17331075"/>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914400" y="274638"/>
            <a:ext cx="7772400" cy="511175"/>
          </a:xfrm>
          <a:effectLst>
            <a:outerShdw dist="35921" dir="2700000" algn="ctr" rotWithShape="0">
              <a:schemeClr val="bg2"/>
            </a:outerShdw>
          </a:effectLst>
        </p:spPr>
        <p:txBody>
          <a:bodyPr lIns="90488" tIns="44450" rIns="90488" bIns="44450" anchor="b">
            <a:normAutofit fontScale="90000"/>
          </a:bodyPr>
          <a:lstStyle/>
          <a:p>
            <a:pPr eaLnBrk="1" hangingPunct="1">
              <a:defRPr/>
            </a:pPr>
            <a:r>
              <a:rPr lang="en-GB" sz="3200" smtClean="0"/>
              <a:t>GIS Defined</a:t>
            </a:r>
          </a:p>
        </p:txBody>
      </p:sp>
      <p:sp>
        <p:nvSpPr>
          <p:cNvPr id="13316" name="Rectangle 3"/>
          <p:cNvSpPr>
            <a:spLocks noGrp="1" noChangeArrowheads="1"/>
          </p:cNvSpPr>
          <p:nvPr>
            <p:ph idx="1"/>
          </p:nvPr>
        </p:nvSpPr>
        <p:spPr>
          <a:xfrm>
            <a:off x="990600" y="1066800"/>
            <a:ext cx="7112000" cy="4457700"/>
          </a:xfrm>
          <a:noFill/>
        </p:spPr>
        <p:txBody>
          <a:bodyPr lIns="90488" tIns="44450" rIns="90488" bIns="44450">
            <a:normAutofit fontScale="85000" lnSpcReduction="20000"/>
          </a:bodyPr>
          <a:lstStyle/>
          <a:p>
            <a:pPr eaLnBrk="1" hangingPunct="1">
              <a:lnSpc>
                <a:spcPct val="90000"/>
              </a:lnSpc>
            </a:pPr>
            <a:r>
              <a:rPr lang="en-GB" altLang="en-US" sz="2400" dirty="0" smtClean="0">
                <a:solidFill>
                  <a:srgbClr val="04403F"/>
                </a:solidFill>
              </a:rPr>
              <a:t>The literature offers some differing definition but here are some suggestions :-</a:t>
            </a:r>
          </a:p>
          <a:p>
            <a:pPr eaLnBrk="1" hangingPunct="1">
              <a:lnSpc>
                <a:spcPct val="90000"/>
              </a:lnSpc>
            </a:pPr>
            <a:endParaRPr lang="en-GB" altLang="en-US" sz="2400" dirty="0" smtClean="0">
              <a:solidFill>
                <a:srgbClr val="04403F"/>
              </a:solidFill>
            </a:endParaRPr>
          </a:p>
          <a:p>
            <a:pPr lvl="1" eaLnBrk="1" hangingPunct="1">
              <a:lnSpc>
                <a:spcPct val="90000"/>
              </a:lnSpc>
            </a:pPr>
            <a:r>
              <a:rPr lang="en-GB" altLang="en-US" sz="2400" b="1" dirty="0" smtClean="0">
                <a:solidFill>
                  <a:srgbClr val="04403F"/>
                </a:solidFill>
              </a:rPr>
              <a:t>A business tool developed for the effective handling of spatial references</a:t>
            </a:r>
          </a:p>
          <a:p>
            <a:pPr lvl="1" eaLnBrk="1" hangingPunct="1">
              <a:lnSpc>
                <a:spcPct val="90000"/>
              </a:lnSpc>
            </a:pPr>
            <a:endParaRPr lang="en-GB" altLang="en-US" sz="2400" b="1" dirty="0" smtClean="0">
              <a:solidFill>
                <a:srgbClr val="04403F"/>
              </a:solidFill>
            </a:endParaRPr>
          </a:p>
          <a:p>
            <a:pPr lvl="1" eaLnBrk="1" hangingPunct="1">
              <a:lnSpc>
                <a:spcPct val="90000"/>
              </a:lnSpc>
            </a:pPr>
            <a:r>
              <a:rPr lang="en-GB" altLang="en-US" sz="2400" b="1" dirty="0" smtClean="0">
                <a:solidFill>
                  <a:srgbClr val="04403F"/>
                </a:solidFill>
              </a:rPr>
              <a:t>A set of tools for collecting storing referencing at will, transforming and displaying spatial data from the real world for a set of purposes.</a:t>
            </a:r>
          </a:p>
          <a:p>
            <a:pPr lvl="1" eaLnBrk="1" hangingPunct="1">
              <a:lnSpc>
                <a:spcPct val="90000"/>
              </a:lnSpc>
            </a:pPr>
            <a:endParaRPr lang="en-GB" altLang="en-US" sz="2400" b="1" dirty="0" smtClean="0">
              <a:solidFill>
                <a:srgbClr val="04403F"/>
              </a:solidFill>
            </a:endParaRPr>
          </a:p>
          <a:p>
            <a:pPr lvl="1">
              <a:lnSpc>
                <a:spcPct val="90000"/>
              </a:lnSpc>
            </a:pPr>
            <a:r>
              <a:rPr lang="en-GB" altLang="en-US" sz="2400" b="1" dirty="0" smtClean="0">
                <a:solidFill>
                  <a:srgbClr val="04403F"/>
                </a:solidFill>
              </a:rPr>
              <a:t>A GIS is an information technology tool that can manage, analyse and report on data. The data can encompass applications from many disciplines, business, legal, social, environmental plus many more. The common theme  is that all the data is spatially referenced. </a:t>
            </a:r>
          </a:p>
          <a:p>
            <a:pPr lvl="1" eaLnBrk="1" hangingPunct="1">
              <a:lnSpc>
                <a:spcPct val="90000"/>
              </a:lnSpc>
            </a:pPr>
            <a:endParaRPr lang="en-GB" altLang="en-US" sz="2400" b="1" dirty="0" smtClean="0">
              <a:solidFill>
                <a:srgbClr val="04403F"/>
              </a:solidFill>
            </a:endParaRPr>
          </a:p>
        </p:txBody>
      </p:sp>
      <p:sp>
        <p:nvSpPr>
          <p:cNvPr id="13314" name="Slide Number Placeholder 5"/>
          <p:cNvSpPr>
            <a:spLocks noGrp="1"/>
          </p:cNvSpPr>
          <p:nvPr>
            <p:ph type="sldNum" sz="quarter" idx="4294967295"/>
          </p:nvPr>
        </p:nvSpPr>
        <p:spPr>
          <a:xfrm>
            <a:off x="6553200" y="6457950"/>
            <a:ext cx="2133600" cy="4762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imes New Roman" pitchFamily="18" charset="0"/>
              </a:defRPr>
            </a:lvl1pPr>
            <a:lvl2pPr marL="742950" indent="-285750" eaLnBrk="0" hangingPunct="0">
              <a:defRPr>
                <a:solidFill>
                  <a:schemeClr val="tx1"/>
                </a:solidFill>
                <a:latin typeface="Times New Roman" pitchFamily="18" charset="0"/>
              </a:defRPr>
            </a:lvl2pPr>
            <a:lvl3pPr marL="1143000" indent="-228600" eaLnBrk="0" hangingPunct="0">
              <a:defRPr>
                <a:solidFill>
                  <a:schemeClr val="tx1"/>
                </a:solidFill>
                <a:latin typeface="Times New Roman" pitchFamily="18" charset="0"/>
              </a:defRPr>
            </a:lvl3pPr>
            <a:lvl4pPr marL="1600200" indent="-228600" eaLnBrk="0" hangingPunct="0">
              <a:defRPr>
                <a:solidFill>
                  <a:schemeClr val="tx1"/>
                </a:solidFill>
                <a:latin typeface="Times New Roman" pitchFamily="18" charset="0"/>
              </a:defRPr>
            </a:lvl4pPr>
            <a:lvl5pPr marL="2057400" indent="-228600" eaLnBrk="0" hangingPunct="0">
              <a:defRPr>
                <a:solidFill>
                  <a:schemeClr val="tx1"/>
                </a:solidFill>
                <a:latin typeface="Times New Roman" pitchFamily="18" charset="0"/>
              </a:defRPr>
            </a:lvl5pPr>
            <a:lvl6pPr marL="2514600" indent="-228600" eaLnBrk="0" fontAlgn="base" hangingPunct="0">
              <a:spcBef>
                <a:spcPct val="0"/>
              </a:spcBef>
              <a:spcAft>
                <a:spcPct val="0"/>
              </a:spcAft>
              <a:defRPr>
                <a:solidFill>
                  <a:schemeClr val="tx1"/>
                </a:solidFill>
                <a:latin typeface="Times New Roman" pitchFamily="18" charset="0"/>
              </a:defRPr>
            </a:lvl6pPr>
            <a:lvl7pPr marL="2971800" indent="-228600" eaLnBrk="0" fontAlgn="base" hangingPunct="0">
              <a:spcBef>
                <a:spcPct val="0"/>
              </a:spcBef>
              <a:spcAft>
                <a:spcPct val="0"/>
              </a:spcAft>
              <a:defRPr>
                <a:solidFill>
                  <a:schemeClr val="tx1"/>
                </a:solidFill>
                <a:latin typeface="Times New Roman" pitchFamily="18" charset="0"/>
              </a:defRPr>
            </a:lvl7pPr>
            <a:lvl8pPr marL="3429000" indent="-228600" eaLnBrk="0" fontAlgn="base" hangingPunct="0">
              <a:spcBef>
                <a:spcPct val="0"/>
              </a:spcBef>
              <a:spcAft>
                <a:spcPct val="0"/>
              </a:spcAft>
              <a:defRPr>
                <a:solidFill>
                  <a:schemeClr val="tx1"/>
                </a:solidFill>
                <a:latin typeface="Times New Roman" pitchFamily="18" charset="0"/>
              </a:defRPr>
            </a:lvl8pPr>
            <a:lvl9pPr marL="3886200" indent="-228600" eaLnBrk="0" fontAlgn="base" hangingPunct="0">
              <a:spcBef>
                <a:spcPct val="0"/>
              </a:spcBef>
              <a:spcAft>
                <a:spcPct val="0"/>
              </a:spcAft>
              <a:defRPr>
                <a:solidFill>
                  <a:schemeClr val="tx1"/>
                </a:solidFill>
                <a:latin typeface="Times New Roman" pitchFamily="18" charset="0"/>
              </a:defRPr>
            </a:lvl9pPr>
          </a:lstStyle>
          <a:p>
            <a:pPr eaLnBrk="1" hangingPunct="1"/>
            <a:fld id="{54DE1A47-5F66-4AA3-B7C2-39B08284B377}" type="slidenum">
              <a:rPr lang="en-GB" altLang="en-US" smtClean="0">
                <a:solidFill>
                  <a:schemeClr val="bg1"/>
                </a:solidFill>
                <a:latin typeface="Arial" charset="0"/>
              </a:rPr>
              <a:pPr eaLnBrk="1" hangingPunct="1"/>
              <a:t>9</a:t>
            </a:fld>
            <a:endParaRPr lang="en-GB" altLang="en-US" smtClean="0">
              <a:solidFill>
                <a:schemeClr val="bg1"/>
              </a:solidFill>
              <a:latin typeface="Arial" charset="0"/>
            </a:endParaRPr>
          </a:p>
        </p:txBody>
      </p:sp>
    </p:spTree>
    <p:extLst>
      <p:ext uri="{BB962C8B-B14F-4D97-AF65-F5344CB8AC3E}">
        <p14:creationId xmlns:p14="http://schemas.microsoft.com/office/powerpoint/2010/main" val="2260674855"/>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04800" y="228600"/>
            <a:ext cx="6096000" cy="762000"/>
          </a:xfrm>
          <a:effectLst>
            <a:outerShdw dist="35921" dir="2700000" algn="ctr" rotWithShape="0">
              <a:schemeClr val="bg2"/>
            </a:outerShdw>
          </a:effectLst>
        </p:spPr>
        <p:txBody>
          <a:bodyPr lIns="90488" tIns="44450" rIns="90488" bIns="44450" anchor="b"/>
          <a:lstStyle/>
          <a:p>
            <a:pPr eaLnBrk="1" hangingPunct="1">
              <a:defRPr/>
            </a:pPr>
            <a:r>
              <a:rPr lang="en-GB" sz="3200" smtClean="0"/>
              <a:t>So what is a GIS</a:t>
            </a:r>
          </a:p>
        </p:txBody>
      </p:sp>
      <p:sp>
        <p:nvSpPr>
          <p:cNvPr id="18436" name="Rectangle 3"/>
          <p:cNvSpPr>
            <a:spLocks noGrp="1" noChangeArrowheads="1"/>
          </p:cNvSpPr>
          <p:nvPr>
            <p:ph idx="1"/>
          </p:nvPr>
        </p:nvSpPr>
        <p:spPr>
          <a:xfrm>
            <a:off x="304800" y="1412776"/>
            <a:ext cx="7696200" cy="4114800"/>
          </a:xfrm>
          <a:noFill/>
        </p:spPr>
        <p:txBody>
          <a:bodyPr lIns="90488" tIns="44450" rIns="90488" bIns="44450">
            <a:normAutofit fontScale="85000" lnSpcReduction="20000"/>
          </a:bodyPr>
          <a:lstStyle/>
          <a:p>
            <a:pPr eaLnBrk="1" hangingPunct="1">
              <a:lnSpc>
                <a:spcPct val="90000"/>
              </a:lnSpc>
            </a:pPr>
            <a:r>
              <a:rPr lang="en-GB" altLang="en-US" sz="2800" dirty="0" smtClean="0">
                <a:solidFill>
                  <a:srgbClr val="04403F"/>
                </a:solidFill>
              </a:rPr>
              <a:t>A computer system that can handle and use databases of information that describes things i.e.. object or places on the earth's surface. </a:t>
            </a:r>
          </a:p>
          <a:p>
            <a:pPr eaLnBrk="1" hangingPunct="1">
              <a:lnSpc>
                <a:spcPct val="90000"/>
              </a:lnSpc>
            </a:pPr>
            <a:r>
              <a:rPr lang="en-GB" altLang="en-US" sz="2800" dirty="0" smtClean="0">
                <a:solidFill>
                  <a:srgbClr val="04403F"/>
                </a:solidFill>
              </a:rPr>
              <a:t>Elements that occupy space and have a </a:t>
            </a:r>
            <a:r>
              <a:rPr lang="en-GB" altLang="en-US" sz="2800" dirty="0" err="1" smtClean="0">
                <a:solidFill>
                  <a:srgbClr val="04403F"/>
                </a:solidFill>
              </a:rPr>
              <a:t>spacial</a:t>
            </a:r>
            <a:r>
              <a:rPr lang="en-GB" altLang="en-US" sz="2800" dirty="0" smtClean="0">
                <a:solidFill>
                  <a:srgbClr val="04403F"/>
                </a:solidFill>
              </a:rPr>
              <a:t> reference.</a:t>
            </a:r>
          </a:p>
          <a:p>
            <a:pPr eaLnBrk="1" hangingPunct="1">
              <a:lnSpc>
                <a:spcPct val="90000"/>
              </a:lnSpc>
            </a:pPr>
            <a:r>
              <a:rPr lang="en-GB" altLang="en-US" sz="2800" dirty="0" smtClean="0">
                <a:solidFill>
                  <a:srgbClr val="04403F"/>
                </a:solidFill>
              </a:rPr>
              <a:t>GIS offers the user a model of geographical reality</a:t>
            </a:r>
          </a:p>
          <a:p>
            <a:pPr eaLnBrk="1" hangingPunct="1">
              <a:lnSpc>
                <a:spcPct val="90000"/>
              </a:lnSpc>
            </a:pPr>
            <a:r>
              <a:rPr lang="en-GB" altLang="en-US" sz="2800" dirty="0" smtClean="0">
                <a:solidFill>
                  <a:srgbClr val="04403F"/>
                </a:solidFill>
              </a:rPr>
              <a:t>To explain</a:t>
            </a:r>
            <a:r>
              <a:rPr lang="en-GB" altLang="en-US" sz="2800" i="1" dirty="0" smtClean="0">
                <a:solidFill>
                  <a:srgbClr val="04403F"/>
                </a:solidFill>
              </a:rPr>
              <a:t>:</a:t>
            </a:r>
          </a:p>
          <a:p>
            <a:pPr lvl="2" eaLnBrk="1" hangingPunct="1">
              <a:lnSpc>
                <a:spcPct val="90000"/>
              </a:lnSpc>
            </a:pPr>
            <a:r>
              <a:rPr lang="en-GB" altLang="en-US" sz="2000" dirty="0" smtClean="0">
                <a:solidFill>
                  <a:srgbClr val="04403F"/>
                </a:solidFill>
              </a:rPr>
              <a:t>an </a:t>
            </a:r>
            <a:r>
              <a:rPr lang="en-GB" altLang="en-US" sz="2000" dirty="0" err="1" smtClean="0">
                <a:solidFill>
                  <a:srgbClr val="04403F"/>
                </a:solidFill>
              </a:rPr>
              <a:t>aspatial</a:t>
            </a:r>
            <a:r>
              <a:rPr lang="en-GB" altLang="en-US" sz="2000" dirty="0" smtClean="0">
                <a:solidFill>
                  <a:srgbClr val="04403F"/>
                </a:solidFill>
              </a:rPr>
              <a:t> query : </a:t>
            </a:r>
          </a:p>
          <a:p>
            <a:pPr lvl="4" eaLnBrk="1" hangingPunct="1">
              <a:lnSpc>
                <a:spcPct val="90000"/>
              </a:lnSpc>
            </a:pPr>
            <a:r>
              <a:rPr lang="en-GB" altLang="en-US" sz="1800" dirty="0" smtClean="0">
                <a:solidFill>
                  <a:srgbClr val="04403F"/>
                </a:solidFill>
              </a:rPr>
              <a:t>How many students are attend courses at the school of Applied computing.</a:t>
            </a:r>
          </a:p>
          <a:p>
            <a:pPr lvl="2" eaLnBrk="1" hangingPunct="1">
              <a:lnSpc>
                <a:spcPct val="90000"/>
              </a:lnSpc>
            </a:pPr>
            <a:r>
              <a:rPr lang="en-GB" altLang="en-US" sz="2000" dirty="0" smtClean="0">
                <a:solidFill>
                  <a:srgbClr val="04403F"/>
                </a:solidFill>
              </a:rPr>
              <a:t>a spatial query :</a:t>
            </a:r>
          </a:p>
          <a:p>
            <a:pPr lvl="4" eaLnBrk="1" hangingPunct="1">
              <a:lnSpc>
                <a:spcPct val="90000"/>
              </a:lnSpc>
            </a:pPr>
            <a:r>
              <a:rPr lang="en-GB" altLang="en-US" sz="1800" dirty="0" smtClean="0">
                <a:solidFill>
                  <a:srgbClr val="04403F"/>
                </a:solidFill>
              </a:rPr>
              <a:t>How many students travel to the HND course daily, form a distance greater than 20 miles. </a:t>
            </a:r>
          </a:p>
        </p:txBody>
      </p:sp>
    </p:spTree>
    <p:extLst>
      <p:ext uri="{BB962C8B-B14F-4D97-AF65-F5344CB8AC3E}">
        <p14:creationId xmlns:p14="http://schemas.microsoft.com/office/powerpoint/2010/main" val="3472035920"/>
      </p:ext>
    </p:extLst>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p:txBody>
          <a:bodyPr>
            <a:normAutofit/>
          </a:bodyPr>
          <a:lstStyle/>
          <a:p>
            <a:pPr eaLnBrk="1" hangingPunct="1"/>
            <a:r>
              <a:rPr lang="en-GB" altLang="en-US" smtClean="0"/>
              <a:t>What question can be expect a GIS to answer</a:t>
            </a:r>
          </a:p>
        </p:txBody>
      </p:sp>
      <p:sp>
        <p:nvSpPr>
          <p:cNvPr id="21508" name="Rectangle 3"/>
          <p:cNvSpPr>
            <a:spLocks noGrp="1" noChangeArrowheads="1"/>
          </p:cNvSpPr>
          <p:nvPr>
            <p:ph idx="1"/>
          </p:nvPr>
        </p:nvSpPr>
        <p:spPr/>
        <p:txBody>
          <a:bodyPr/>
          <a:lstStyle/>
          <a:p>
            <a:pPr eaLnBrk="1" hangingPunct="1"/>
            <a:r>
              <a:rPr lang="en-GB" altLang="en-US" dirty="0" smtClean="0">
                <a:solidFill>
                  <a:srgbClr val="04403F"/>
                </a:solidFill>
              </a:rPr>
              <a:t>Where are particular features found ?</a:t>
            </a:r>
          </a:p>
          <a:p>
            <a:pPr eaLnBrk="1" hangingPunct="1"/>
            <a:r>
              <a:rPr lang="en-GB" altLang="en-US" dirty="0" smtClean="0">
                <a:solidFill>
                  <a:srgbClr val="04403F"/>
                </a:solidFill>
              </a:rPr>
              <a:t>What geographical patterns exist?</a:t>
            </a:r>
          </a:p>
          <a:p>
            <a:pPr eaLnBrk="1" hangingPunct="1"/>
            <a:r>
              <a:rPr lang="en-GB" altLang="en-US" dirty="0" smtClean="0">
                <a:solidFill>
                  <a:srgbClr val="04403F"/>
                </a:solidFill>
              </a:rPr>
              <a:t>Where have changes occurred over a given period ?</a:t>
            </a:r>
          </a:p>
          <a:p>
            <a:pPr eaLnBrk="1" hangingPunct="1"/>
            <a:r>
              <a:rPr lang="en-GB" altLang="en-US" dirty="0" smtClean="0">
                <a:solidFill>
                  <a:srgbClr val="04403F"/>
                </a:solidFill>
              </a:rPr>
              <a:t>Where do certain conditions apply?</a:t>
            </a:r>
          </a:p>
          <a:p>
            <a:pPr eaLnBrk="1" hangingPunct="1"/>
            <a:r>
              <a:rPr lang="en-GB" altLang="en-US" dirty="0" smtClean="0">
                <a:solidFill>
                  <a:srgbClr val="04403F"/>
                </a:solidFill>
              </a:rPr>
              <a:t>What will the spatial implication be if an organisation takes certain actions? </a:t>
            </a:r>
          </a:p>
          <a:p>
            <a:r>
              <a:rPr lang="en-GB" altLang="en-US" sz="1400" b="1" dirty="0">
                <a:solidFill>
                  <a:srgbClr val="04403F"/>
                </a:solidFill>
                <a:hlinkClick r:id="rId3"/>
              </a:rPr>
              <a:t>https://www.ordnancesurvey.co.uk/support/understanding-gis/</a:t>
            </a:r>
            <a:endParaRPr lang="en-GB" altLang="en-US" sz="1400" b="1" dirty="0">
              <a:solidFill>
                <a:srgbClr val="04403F"/>
              </a:solidFill>
            </a:endParaRPr>
          </a:p>
          <a:p>
            <a:pPr eaLnBrk="1" hangingPunct="1"/>
            <a:endParaRPr lang="en-GB" altLang="en-US" dirty="0" smtClean="0">
              <a:solidFill>
                <a:srgbClr val="04403F"/>
              </a:solidFill>
            </a:endParaRPr>
          </a:p>
        </p:txBody>
      </p:sp>
    </p:spTree>
    <p:extLst>
      <p:ext uri="{BB962C8B-B14F-4D97-AF65-F5344CB8AC3E}">
        <p14:creationId xmlns:p14="http://schemas.microsoft.com/office/powerpoint/2010/main" val="37506026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6444676" y="6041363"/>
            <a:ext cx="512638" cy="365125"/>
          </a:xfrm>
          <a:prstGeom prst="rect">
            <a:avLst/>
          </a:prstGeom>
        </p:spPr>
        <p:txBody>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fld id="{A6F77F6A-BE66-46E8-A944-B9BA738EC3FB}" type="slidenum">
              <a:rPr lang="en-GB" altLang="en-US"/>
              <a:pPr eaLnBrk="1" hangingPunct="1"/>
              <a:t>12</a:t>
            </a:fld>
            <a:endParaRPr lang="en-GB" altLang="en-US"/>
          </a:p>
        </p:txBody>
      </p:sp>
      <p:sp>
        <p:nvSpPr>
          <p:cNvPr id="29698" name="Rectangle 2"/>
          <p:cNvSpPr>
            <a:spLocks noGrp="1" noChangeArrowheads="1"/>
          </p:cNvSpPr>
          <p:nvPr>
            <p:ph type="title"/>
          </p:nvPr>
        </p:nvSpPr>
        <p:spPr/>
        <p:txBody>
          <a:bodyPr/>
          <a:lstStyle/>
          <a:p>
            <a:pPr eaLnBrk="1" hangingPunct="1">
              <a:defRPr/>
            </a:pPr>
            <a:r>
              <a:rPr lang="en-GB" smtClean="0"/>
              <a:t>Visualisation</a:t>
            </a:r>
          </a:p>
        </p:txBody>
      </p:sp>
      <p:sp>
        <p:nvSpPr>
          <p:cNvPr id="29699" name="Rectangle 3"/>
          <p:cNvSpPr>
            <a:spLocks noGrp="1" noChangeArrowheads="1"/>
          </p:cNvSpPr>
          <p:nvPr>
            <p:ph type="body" idx="1"/>
          </p:nvPr>
        </p:nvSpPr>
        <p:spPr>
          <a:xfrm>
            <a:off x="323528" y="1484784"/>
            <a:ext cx="7772400" cy="4114800"/>
          </a:xfrm>
        </p:spPr>
        <p:txBody>
          <a:bodyPr>
            <a:normAutofit fontScale="92500" lnSpcReduction="10000"/>
          </a:bodyPr>
          <a:lstStyle/>
          <a:p>
            <a:pPr eaLnBrk="1" hangingPunct="1">
              <a:lnSpc>
                <a:spcPct val="90000"/>
              </a:lnSpc>
              <a:defRPr/>
            </a:pPr>
            <a:r>
              <a:rPr lang="en-GB" sz="2000" dirty="0" smtClean="0"/>
              <a:t>The term visualisation was first made popular around 1987. There was a growing interest in the study of techniques for display behaviour.</a:t>
            </a:r>
          </a:p>
          <a:p>
            <a:pPr eaLnBrk="1" hangingPunct="1">
              <a:lnSpc>
                <a:spcPct val="90000"/>
              </a:lnSpc>
              <a:defRPr/>
            </a:pPr>
            <a:r>
              <a:rPr lang="en-GB" sz="2000" dirty="0" smtClean="0"/>
              <a:t>Def: A mental Image - to imagine or remember as if actually seen</a:t>
            </a:r>
          </a:p>
          <a:p>
            <a:pPr eaLnBrk="1" hangingPunct="1">
              <a:lnSpc>
                <a:spcPct val="90000"/>
              </a:lnSpc>
              <a:defRPr/>
            </a:pPr>
            <a:r>
              <a:rPr lang="en-GB" sz="2000" dirty="0" smtClean="0"/>
              <a:t>we can see that it is an activity which a human being engages in, and that it is a cognitive activity</a:t>
            </a:r>
          </a:p>
          <a:p>
            <a:pPr eaLnBrk="1" hangingPunct="1">
              <a:lnSpc>
                <a:spcPct val="90000"/>
              </a:lnSpc>
              <a:defRPr/>
            </a:pPr>
            <a:r>
              <a:rPr lang="en-GB" sz="2000" dirty="0" smtClean="0"/>
              <a:t>In terms of computer graphics there is a much more specific and overcomplicated definition:</a:t>
            </a:r>
          </a:p>
          <a:p>
            <a:pPr lvl="1" eaLnBrk="1" hangingPunct="1">
              <a:lnSpc>
                <a:spcPct val="90000"/>
              </a:lnSpc>
              <a:defRPr/>
            </a:pPr>
            <a:r>
              <a:rPr lang="en-GB" sz="1800" dirty="0" smtClean="0"/>
              <a:t>“The technical display of visualisation concerns itself with the display behaviour – making complex states of behaviour comprehensible to the human eye.”</a:t>
            </a:r>
          </a:p>
          <a:p>
            <a:pPr eaLnBrk="1" hangingPunct="1">
              <a:lnSpc>
                <a:spcPct val="90000"/>
              </a:lnSpc>
              <a:defRPr/>
            </a:pPr>
            <a:r>
              <a:rPr lang="en-GB" sz="2000" dirty="0" smtClean="0"/>
              <a:t>“ A solution searching for a problem”</a:t>
            </a:r>
          </a:p>
          <a:p>
            <a:pPr eaLnBrk="1" hangingPunct="1">
              <a:lnSpc>
                <a:spcPct val="90000"/>
              </a:lnSpc>
              <a:defRPr/>
            </a:pPr>
            <a:r>
              <a:rPr lang="en-GB" sz="2000" dirty="0" smtClean="0"/>
              <a:t> Visualisation encompasses the generation, manipulation and comprehension of the products of vision.</a:t>
            </a:r>
          </a:p>
          <a:p>
            <a:pPr eaLnBrk="1" hangingPunct="1">
              <a:lnSpc>
                <a:spcPct val="90000"/>
              </a:lnSpc>
              <a:defRPr/>
            </a:pPr>
            <a:endParaRPr lang="en-GB" sz="2000" dirty="0" smtClean="0"/>
          </a:p>
          <a:p>
            <a:pPr eaLnBrk="1" hangingPunct="1">
              <a:lnSpc>
                <a:spcPct val="90000"/>
              </a:lnSpc>
              <a:buFont typeface="Wingdings" panose="05000000000000000000" pitchFamily="2" charset="2"/>
              <a:buNone/>
              <a:defRPr/>
            </a:pPr>
            <a:endParaRPr lang="en-GB" sz="2000" dirty="0" smtClean="0"/>
          </a:p>
        </p:txBody>
      </p:sp>
    </p:spTree>
    <p:extLst>
      <p:ext uri="{BB962C8B-B14F-4D97-AF65-F5344CB8AC3E}">
        <p14:creationId xmlns:p14="http://schemas.microsoft.com/office/powerpoint/2010/main" val="6192886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defRPr/>
            </a:pPr>
            <a:r>
              <a:rPr lang="en-GB" smtClean="0"/>
              <a:t>Information Visualisation</a:t>
            </a:r>
          </a:p>
        </p:txBody>
      </p:sp>
      <p:sp>
        <p:nvSpPr>
          <p:cNvPr id="41987" name="Rectangle 3"/>
          <p:cNvSpPr>
            <a:spLocks noGrp="1" noChangeArrowheads="1"/>
          </p:cNvSpPr>
          <p:nvPr>
            <p:ph type="body" idx="1"/>
          </p:nvPr>
        </p:nvSpPr>
        <p:spPr>
          <a:xfrm>
            <a:off x="353281" y="1412776"/>
            <a:ext cx="6347714" cy="3880773"/>
          </a:xfrm>
        </p:spPr>
        <p:txBody>
          <a:bodyPr/>
          <a:lstStyle/>
          <a:p>
            <a:pPr eaLnBrk="1" hangingPunct="1">
              <a:defRPr/>
            </a:pPr>
            <a:r>
              <a:rPr lang="en-GB" sz="2000" dirty="0" smtClean="0"/>
              <a:t>There are many situations in which data is available, </a:t>
            </a:r>
            <a:r>
              <a:rPr lang="en-GB" sz="1800" b="1" dirty="0" smtClean="0"/>
              <a:t>in</a:t>
            </a:r>
            <a:r>
              <a:rPr lang="en-GB" sz="2000" dirty="0" smtClean="0"/>
              <a:t> very large quantities, and where some human insight into the data is required.</a:t>
            </a:r>
          </a:p>
          <a:p>
            <a:pPr eaLnBrk="1" hangingPunct="1">
              <a:defRPr/>
            </a:pPr>
            <a:r>
              <a:rPr lang="en-GB" sz="2000" dirty="0" smtClean="0"/>
              <a:t>Here is</a:t>
            </a:r>
          </a:p>
          <a:p>
            <a:pPr eaLnBrk="1" hangingPunct="1">
              <a:buFont typeface="Wingdings" panose="05000000000000000000" pitchFamily="2" charset="2"/>
              <a:buNone/>
              <a:defRPr/>
            </a:pPr>
            <a:r>
              <a:rPr lang="en-GB" sz="2000" dirty="0" smtClean="0"/>
              <a:t> an example</a:t>
            </a:r>
          </a:p>
        </p:txBody>
      </p:sp>
      <p:pic>
        <p:nvPicPr>
          <p:cNvPr id="9221" name="Picture 5" descr="jp_bi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95736" y="2494713"/>
            <a:ext cx="5562600" cy="374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085153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6444676" y="6041363"/>
            <a:ext cx="512638" cy="365125"/>
          </a:xfrm>
          <a:prstGeom prst="rect">
            <a:avLst/>
          </a:prstGeom>
        </p:spPr>
        <p:txBody>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fld id="{BB80E93C-912B-4DD1-BE96-5D0D8401756D}" type="slidenum">
              <a:rPr lang="en-GB" altLang="en-US"/>
              <a:pPr eaLnBrk="1" hangingPunct="1"/>
              <a:t>14</a:t>
            </a:fld>
            <a:endParaRPr lang="en-GB" altLang="en-US"/>
          </a:p>
        </p:txBody>
      </p:sp>
      <p:sp>
        <p:nvSpPr>
          <p:cNvPr id="43010" name="Rectangle 2"/>
          <p:cNvSpPr>
            <a:spLocks noGrp="1" noChangeArrowheads="1"/>
          </p:cNvSpPr>
          <p:nvPr>
            <p:ph type="title"/>
          </p:nvPr>
        </p:nvSpPr>
        <p:spPr/>
        <p:txBody>
          <a:bodyPr/>
          <a:lstStyle/>
          <a:p>
            <a:pPr eaLnBrk="1" hangingPunct="1">
              <a:defRPr/>
            </a:pPr>
            <a:r>
              <a:rPr lang="en-GB" smtClean="0"/>
              <a:t>…cont</a:t>
            </a:r>
          </a:p>
        </p:txBody>
      </p:sp>
      <p:sp>
        <p:nvSpPr>
          <p:cNvPr id="43011" name="Rectangle 3"/>
          <p:cNvSpPr>
            <a:spLocks noGrp="1" noChangeArrowheads="1"/>
          </p:cNvSpPr>
          <p:nvPr>
            <p:ph type="body" idx="1"/>
          </p:nvPr>
        </p:nvSpPr>
        <p:spPr>
          <a:xfrm>
            <a:off x="618555" y="1484784"/>
            <a:ext cx="6347714" cy="3880773"/>
          </a:xfrm>
        </p:spPr>
        <p:txBody>
          <a:bodyPr>
            <a:normAutofit fontScale="92500" lnSpcReduction="20000"/>
          </a:bodyPr>
          <a:lstStyle/>
          <a:p>
            <a:pPr eaLnBrk="1" hangingPunct="1">
              <a:defRPr/>
            </a:pPr>
            <a:r>
              <a:rPr lang="en-GB" sz="2000" dirty="0" smtClean="0"/>
              <a:t>Sight of the map usually results in the viewer forming some understanding  - though not a completely memorised image - of the underground railway routes and their regular and interchange stations.</a:t>
            </a:r>
          </a:p>
          <a:p>
            <a:pPr eaLnBrk="1" hangingPunct="1">
              <a:defRPr/>
            </a:pPr>
            <a:r>
              <a:rPr lang="en-GB" sz="2000" dirty="0" smtClean="0"/>
              <a:t>Typically, attention will be focus on the planned journey.</a:t>
            </a:r>
          </a:p>
          <a:p>
            <a:pPr eaLnBrk="1" hangingPunct="1">
              <a:defRPr/>
            </a:pPr>
            <a:r>
              <a:rPr lang="en-GB" sz="2000" dirty="0" smtClean="0"/>
              <a:t>The route may be memorised by the colour and  direction of the line(s) involved.</a:t>
            </a:r>
          </a:p>
          <a:p>
            <a:pPr eaLnBrk="1" hangingPunct="1">
              <a:defRPr/>
            </a:pPr>
            <a:r>
              <a:rPr lang="en-GB" sz="2000" dirty="0" smtClean="0"/>
              <a:t>Thus, a relevant portion of the underground system has been visualised and the resulting internal model - whatever its form - can be accessed during the journey to ensure arrival at the correct destination.</a:t>
            </a:r>
          </a:p>
          <a:p>
            <a:pPr eaLnBrk="1" hangingPunct="1">
              <a:defRPr/>
            </a:pPr>
            <a:r>
              <a:rPr lang="en-GB" sz="2000" dirty="0" smtClean="0"/>
              <a:t>This internal model is sometimes called a cognitive map. </a:t>
            </a:r>
          </a:p>
        </p:txBody>
      </p:sp>
    </p:spTree>
    <p:extLst>
      <p:ext uri="{BB962C8B-B14F-4D97-AF65-F5344CB8AC3E}">
        <p14:creationId xmlns:p14="http://schemas.microsoft.com/office/powerpoint/2010/main" val="24341697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4294967295"/>
          </p:nvPr>
        </p:nvSpPr>
        <p:spPr>
          <a:xfrm>
            <a:off x="6444676" y="6041363"/>
            <a:ext cx="512638" cy="365125"/>
          </a:xfrm>
          <a:prstGeom prst="rect">
            <a:avLst/>
          </a:prstGeom>
        </p:spPr>
        <p:txBody>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fld id="{A239E253-F016-436A-B099-9BBC18FC17D8}" type="slidenum">
              <a:rPr lang="en-GB" altLang="en-US"/>
              <a:pPr eaLnBrk="1" hangingPunct="1"/>
              <a:t>15</a:t>
            </a:fld>
            <a:endParaRPr lang="en-GB" altLang="en-US"/>
          </a:p>
        </p:txBody>
      </p:sp>
      <p:sp>
        <p:nvSpPr>
          <p:cNvPr id="44034" name="Rectangle 2"/>
          <p:cNvSpPr>
            <a:spLocks noGrp="1" noChangeArrowheads="1"/>
          </p:cNvSpPr>
          <p:nvPr>
            <p:ph type="title"/>
          </p:nvPr>
        </p:nvSpPr>
        <p:spPr/>
        <p:txBody>
          <a:bodyPr/>
          <a:lstStyle/>
          <a:p>
            <a:pPr eaLnBrk="1" hangingPunct="1">
              <a:defRPr/>
            </a:pPr>
            <a:r>
              <a:rPr lang="en-GB" smtClean="0"/>
              <a:t>Scientific visualisation</a:t>
            </a:r>
          </a:p>
        </p:txBody>
      </p:sp>
      <p:sp>
        <p:nvSpPr>
          <p:cNvPr id="44035" name="Rectangle 3"/>
          <p:cNvSpPr>
            <a:spLocks noGrp="1" noChangeArrowheads="1"/>
          </p:cNvSpPr>
          <p:nvPr>
            <p:ph type="body" idx="1"/>
          </p:nvPr>
        </p:nvSpPr>
        <p:spPr>
          <a:xfrm>
            <a:off x="1143000" y="1600200"/>
            <a:ext cx="7772400" cy="4114800"/>
          </a:xfrm>
        </p:spPr>
        <p:txBody>
          <a:bodyPr>
            <a:normAutofit fontScale="92500" lnSpcReduction="10000"/>
          </a:bodyPr>
          <a:lstStyle/>
          <a:p>
            <a:pPr eaLnBrk="1" hangingPunct="1">
              <a:defRPr/>
            </a:pPr>
            <a:r>
              <a:rPr lang="en-GB" sz="2800" smtClean="0"/>
              <a:t>This is a related and somewhat overlapping field.</a:t>
            </a:r>
          </a:p>
          <a:p>
            <a:pPr eaLnBrk="1" hangingPunct="1">
              <a:defRPr/>
            </a:pPr>
            <a:r>
              <a:rPr lang="en-GB" sz="2800" smtClean="0"/>
              <a:t>It primarily relates to, and represents visually a physical ‘thing’ such as a mountain range over which clouds are flowing or a girder in which stress is of interest.</a:t>
            </a:r>
          </a:p>
          <a:p>
            <a:pPr eaLnBrk="1" hangingPunct="1">
              <a:defRPr/>
            </a:pPr>
            <a:r>
              <a:rPr lang="en-GB" sz="2800" smtClean="0"/>
              <a:t>A study of football statistics does not require an image of a football, however demonstrating flow in a pipe is usually best displayed in the context of the pipe itself.</a:t>
            </a:r>
          </a:p>
        </p:txBody>
      </p:sp>
    </p:spTree>
    <p:extLst>
      <p:ext uri="{BB962C8B-B14F-4D97-AF65-F5344CB8AC3E}">
        <p14:creationId xmlns:p14="http://schemas.microsoft.com/office/powerpoint/2010/main" val="28744398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fontScale="90000"/>
          </a:bodyPr>
          <a:lstStyle/>
          <a:p>
            <a:pPr eaLnBrk="1" hangingPunct="1">
              <a:defRPr/>
            </a:pPr>
            <a:r>
              <a:rPr lang="en-GB" b="1" i="1" u="sng" dirty="0" smtClean="0"/>
              <a:t>What is </a:t>
            </a:r>
            <a:r>
              <a:rPr lang="en-GB" b="1" i="1" u="sng" dirty="0" err="1" smtClean="0"/>
              <a:t>Geovisualisation</a:t>
            </a:r>
            <a:r>
              <a:rPr lang="en-GB" b="1" i="1" u="sng" dirty="0" smtClean="0"/>
              <a:t>?</a:t>
            </a:r>
            <a:br>
              <a:rPr lang="en-GB" b="1" i="1" u="sng" dirty="0" smtClean="0"/>
            </a:br>
            <a:endParaRPr lang="en-GB" dirty="0" smtClean="0"/>
          </a:p>
        </p:txBody>
      </p:sp>
      <p:sp>
        <p:nvSpPr>
          <p:cNvPr id="3" name="Content Placeholder 2"/>
          <p:cNvSpPr>
            <a:spLocks noGrp="1"/>
          </p:cNvSpPr>
          <p:nvPr>
            <p:ph idx="1"/>
          </p:nvPr>
        </p:nvSpPr>
        <p:spPr>
          <a:xfrm>
            <a:off x="457200" y="1071563"/>
            <a:ext cx="8229600" cy="5024437"/>
          </a:xfrm>
        </p:spPr>
        <p:txBody>
          <a:bodyPr/>
          <a:lstStyle/>
          <a:p>
            <a:pPr eaLnBrk="1" hangingPunct="1">
              <a:defRPr/>
            </a:pPr>
            <a:r>
              <a:rPr lang="en-GB" sz="2000" dirty="0" smtClean="0"/>
              <a:t>Clearly the ability to visually analyse data is fundamental to geographic display. </a:t>
            </a:r>
          </a:p>
          <a:p>
            <a:pPr eaLnBrk="1" hangingPunct="1">
              <a:defRPr/>
            </a:pPr>
            <a:r>
              <a:rPr lang="en-GB" sz="2000" dirty="0" smtClean="0"/>
              <a:t>The graphical display of spatial data helps towards recognition of patterns. </a:t>
            </a:r>
          </a:p>
          <a:p>
            <a:pPr eaLnBrk="1" hangingPunct="1">
              <a:defRPr/>
            </a:pPr>
            <a:r>
              <a:rPr lang="en-GB" sz="2000" dirty="0" smtClean="0"/>
              <a:t>It is computer graphics that allows for the rapid display of vast volumes of data, and the processes provided by GIS help us analyse data sets that we could not achieve manually. </a:t>
            </a:r>
          </a:p>
          <a:p>
            <a:pPr eaLnBrk="1" hangingPunct="1">
              <a:defRPr/>
            </a:pPr>
            <a:r>
              <a:rPr lang="en-GB" sz="2000" dirty="0" smtClean="0"/>
              <a:t>This places GIS in the field of </a:t>
            </a:r>
            <a:r>
              <a:rPr lang="en-GB" sz="2000" dirty="0" err="1" smtClean="0"/>
              <a:t>ViSC</a:t>
            </a:r>
            <a:r>
              <a:rPr lang="en-GB" sz="2000" dirty="0" smtClean="0"/>
              <a:t> visual science. </a:t>
            </a:r>
          </a:p>
          <a:p>
            <a:pPr eaLnBrk="1" hangingPunct="1">
              <a:defRPr/>
            </a:pPr>
            <a:r>
              <a:rPr lang="en-GB" sz="2000" dirty="0" smtClean="0"/>
              <a:t>Today we can think of </a:t>
            </a:r>
            <a:r>
              <a:rPr lang="en-GB" sz="2000" dirty="0" err="1" smtClean="0"/>
              <a:t>Geovisualisation</a:t>
            </a:r>
            <a:r>
              <a:rPr lang="en-GB" sz="2000" dirty="0" smtClean="0"/>
              <a:t> as the application of geographic activity that makes use of data resources to facilitate scientific and social applications and can be considered as an area of research that looks at the development of new tools to utilise geographic data and provide better methods for visual interpretation.[1] (Longley, </a:t>
            </a:r>
            <a:r>
              <a:rPr lang="en-GB" sz="2000" dirty="0" err="1" smtClean="0"/>
              <a:t>Goodchild</a:t>
            </a:r>
            <a:r>
              <a:rPr lang="en-GB" sz="2000" dirty="0" smtClean="0"/>
              <a:t> et al., 2005).</a:t>
            </a:r>
          </a:p>
          <a:p>
            <a:pPr eaLnBrk="1" hangingPunct="1">
              <a:defRPr/>
            </a:pPr>
            <a:endParaRPr lang="en-GB" sz="2000" dirty="0" smtClean="0"/>
          </a:p>
        </p:txBody>
      </p:sp>
      <p:sp>
        <p:nvSpPr>
          <p:cNvPr id="4" name="Slide Number Placeholder 3"/>
          <p:cNvSpPr>
            <a:spLocks noGrp="1"/>
          </p:cNvSpPr>
          <p:nvPr>
            <p:ph type="sldNum" sz="quarter" idx="4294967295"/>
          </p:nvPr>
        </p:nvSpPr>
        <p:spPr>
          <a:xfrm>
            <a:off x="6444676" y="6041363"/>
            <a:ext cx="512638" cy="365125"/>
          </a:xfrm>
          <a:prstGeom prst="rect">
            <a:avLst/>
          </a:prstGeom>
        </p:spPr>
        <p:txBody>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fld id="{17B27A44-40E5-42A5-8824-43BD7E53DCF4}" type="slidenum">
              <a:rPr lang="en-GB" altLang="en-US"/>
              <a:pPr eaLnBrk="1" hangingPunct="1"/>
              <a:t>16</a:t>
            </a:fld>
            <a:endParaRPr lang="en-GB" altLang="en-US"/>
          </a:p>
        </p:txBody>
      </p:sp>
    </p:spTree>
    <p:extLst>
      <p:ext uri="{BB962C8B-B14F-4D97-AF65-F5344CB8AC3E}">
        <p14:creationId xmlns:p14="http://schemas.microsoft.com/office/powerpoint/2010/main" val="26402345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eaLnBrk="1" hangingPunct="1">
              <a:defRPr/>
            </a:pPr>
            <a:r>
              <a:rPr lang="en-US" dirty="0" smtClean="0"/>
              <a:t>Within a </a:t>
            </a:r>
            <a:r>
              <a:rPr lang="en-US" dirty="0" err="1" smtClean="0"/>
              <a:t>Geovisualisation</a:t>
            </a:r>
            <a:r>
              <a:rPr lang="en-US" dirty="0" smtClean="0"/>
              <a:t> environment, a map is used to help the user to stimulate their “visual thinking”. A map as a visual analysis tool should give insight to spatial patterns and trends. Within a visual environment such as a computer based map data can be manipulated beyond the traditional norms. </a:t>
            </a:r>
            <a:endParaRPr lang="en-GB" dirty="0" smtClean="0"/>
          </a:p>
        </p:txBody>
      </p:sp>
      <p:sp>
        <p:nvSpPr>
          <p:cNvPr id="4" name="Slide Number Placeholder 3"/>
          <p:cNvSpPr>
            <a:spLocks noGrp="1"/>
          </p:cNvSpPr>
          <p:nvPr>
            <p:ph type="sldNum" sz="quarter" idx="4294967295"/>
          </p:nvPr>
        </p:nvSpPr>
        <p:spPr>
          <a:xfrm>
            <a:off x="6444676" y="6041363"/>
            <a:ext cx="512638" cy="365125"/>
          </a:xfrm>
          <a:prstGeom prst="rect">
            <a:avLst/>
          </a:prstGeom>
        </p:spPr>
        <p:txBody>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fld id="{48177694-6201-4522-9F77-077F8D851EA8}" type="slidenum">
              <a:rPr lang="en-GB" altLang="en-US"/>
              <a:pPr eaLnBrk="1" hangingPunct="1"/>
              <a:t>17</a:t>
            </a:fld>
            <a:endParaRPr lang="en-GB" altLang="en-US"/>
          </a:p>
        </p:txBody>
      </p:sp>
    </p:spTree>
    <p:extLst>
      <p:ext uri="{BB962C8B-B14F-4D97-AF65-F5344CB8AC3E}">
        <p14:creationId xmlns:p14="http://schemas.microsoft.com/office/powerpoint/2010/main" val="20371840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GB" dirty="0" smtClean="0"/>
              <a:t>Spatial statistics</a:t>
            </a:r>
          </a:p>
        </p:txBody>
      </p:sp>
      <p:sp>
        <p:nvSpPr>
          <p:cNvPr id="3" name="Content Placeholder 2"/>
          <p:cNvSpPr>
            <a:spLocks noGrp="1"/>
          </p:cNvSpPr>
          <p:nvPr>
            <p:ph idx="1"/>
          </p:nvPr>
        </p:nvSpPr>
        <p:spPr/>
        <p:txBody>
          <a:bodyPr/>
          <a:lstStyle/>
          <a:p>
            <a:pPr eaLnBrk="1" hangingPunct="1">
              <a:defRPr/>
            </a:pPr>
            <a:r>
              <a:rPr lang="en-GB" dirty="0" smtClean="0"/>
              <a:t>A </a:t>
            </a:r>
            <a:r>
              <a:rPr lang="en-GB" dirty="0" smtClean="0"/>
              <a:t>GIS </a:t>
            </a:r>
            <a:r>
              <a:rPr lang="en-GB" dirty="0" smtClean="0"/>
              <a:t>is usually designed to help us understand and model real world features and to help us we need to have relevant data usually a spatial database.</a:t>
            </a:r>
          </a:p>
          <a:p>
            <a:pPr eaLnBrk="1" hangingPunct="1">
              <a:defRPr/>
            </a:pPr>
            <a:r>
              <a:rPr lang="en-GB" dirty="0" smtClean="0"/>
              <a:t>When we analyse something we hope to gain an insight into the problem or form a hypothesis that can be questioned.</a:t>
            </a:r>
          </a:p>
          <a:p>
            <a:pPr eaLnBrk="1" hangingPunct="1">
              <a:defRPr/>
            </a:pPr>
            <a:r>
              <a:rPr lang="en-GB" dirty="0" smtClean="0"/>
              <a:t>Analysis should help us identify </a:t>
            </a:r>
            <a:r>
              <a:rPr lang="en-GB" dirty="0" smtClean="0"/>
              <a:t>quantify </a:t>
            </a:r>
            <a:r>
              <a:rPr lang="en-GB" dirty="0" smtClean="0"/>
              <a:t>and describe.</a:t>
            </a:r>
          </a:p>
        </p:txBody>
      </p:sp>
      <p:sp>
        <p:nvSpPr>
          <p:cNvPr id="4" name="Slide Number Placeholder 3"/>
          <p:cNvSpPr>
            <a:spLocks noGrp="1"/>
          </p:cNvSpPr>
          <p:nvPr>
            <p:ph type="sldNum" sz="quarter" idx="4294967295"/>
          </p:nvPr>
        </p:nvSpPr>
        <p:spPr>
          <a:xfrm>
            <a:off x="6444676" y="6041363"/>
            <a:ext cx="512638" cy="365125"/>
          </a:xfrm>
          <a:prstGeom prst="rect">
            <a:avLst/>
          </a:prstGeom>
        </p:spPr>
        <p:txBody>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fld id="{E89596CF-4F2D-4AC3-A0E6-156074AF5C7F}" type="slidenum">
              <a:rPr lang="en-GB" altLang="en-US"/>
              <a:pPr eaLnBrk="1" hangingPunct="1"/>
              <a:t>18</a:t>
            </a:fld>
            <a:endParaRPr lang="en-GB" altLang="en-US"/>
          </a:p>
        </p:txBody>
      </p:sp>
    </p:spTree>
    <p:extLst>
      <p:ext uri="{BB962C8B-B14F-4D97-AF65-F5344CB8AC3E}">
        <p14:creationId xmlns:p14="http://schemas.microsoft.com/office/powerpoint/2010/main" val="3857142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hangingPunct="1">
              <a:defRPr/>
            </a:pPr>
            <a:r>
              <a:rPr lang="en-GB" dirty="0" smtClean="0"/>
              <a:t>Can MapInfo Help</a:t>
            </a:r>
          </a:p>
        </p:txBody>
      </p:sp>
      <p:sp>
        <p:nvSpPr>
          <p:cNvPr id="3" name="Content Placeholder 2"/>
          <p:cNvSpPr>
            <a:spLocks noGrp="1"/>
          </p:cNvSpPr>
          <p:nvPr>
            <p:ph idx="1"/>
          </p:nvPr>
        </p:nvSpPr>
        <p:spPr/>
        <p:txBody>
          <a:bodyPr/>
          <a:lstStyle/>
          <a:p>
            <a:pPr eaLnBrk="1" hangingPunct="1">
              <a:defRPr/>
            </a:pPr>
            <a:r>
              <a:rPr lang="en-GB" dirty="0" smtClean="0"/>
              <a:t>Yes </a:t>
            </a:r>
          </a:p>
          <a:p>
            <a:pPr eaLnBrk="1" hangingPunct="1">
              <a:defRPr/>
            </a:pPr>
            <a:r>
              <a:rPr lang="en-GB" dirty="0" smtClean="0"/>
              <a:t>We can import spatial data </a:t>
            </a:r>
          </a:p>
          <a:p>
            <a:pPr eaLnBrk="1" hangingPunct="1">
              <a:defRPr/>
            </a:pPr>
            <a:r>
              <a:rPr lang="en-GB" dirty="0" smtClean="0"/>
              <a:t>We can </a:t>
            </a:r>
            <a:r>
              <a:rPr lang="en-GB" dirty="0" err="1" smtClean="0"/>
              <a:t>georeference</a:t>
            </a:r>
            <a:r>
              <a:rPr lang="en-GB" dirty="0" smtClean="0"/>
              <a:t> data </a:t>
            </a:r>
          </a:p>
          <a:p>
            <a:pPr eaLnBrk="1" hangingPunct="1">
              <a:defRPr/>
            </a:pPr>
            <a:r>
              <a:rPr lang="en-GB" dirty="0" smtClean="0"/>
              <a:t>We can produce results from the data</a:t>
            </a:r>
          </a:p>
          <a:p>
            <a:pPr eaLnBrk="1" hangingPunct="1">
              <a:defRPr/>
            </a:pPr>
            <a:r>
              <a:rPr lang="en-GB" dirty="0" smtClean="0"/>
              <a:t>We </a:t>
            </a:r>
            <a:r>
              <a:rPr lang="en-GB" smtClean="0"/>
              <a:t>can interpret </a:t>
            </a:r>
            <a:r>
              <a:rPr lang="en-GB" dirty="0" smtClean="0"/>
              <a:t>and analyse the results.</a:t>
            </a:r>
          </a:p>
          <a:p>
            <a:pPr eaLnBrk="1" hangingPunct="1">
              <a:defRPr/>
            </a:pPr>
            <a:endParaRPr lang="en-GB" dirty="0" smtClean="0"/>
          </a:p>
          <a:p>
            <a:pPr eaLnBrk="1" hangingPunct="1">
              <a:defRPr/>
            </a:pPr>
            <a:endParaRPr lang="en-GB" dirty="0" smtClean="0"/>
          </a:p>
        </p:txBody>
      </p:sp>
      <p:sp>
        <p:nvSpPr>
          <p:cNvPr id="4" name="Slide Number Placeholder 3"/>
          <p:cNvSpPr>
            <a:spLocks noGrp="1"/>
          </p:cNvSpPr>
          <p:nvPr>
            <p:ph type="sldNum" sz="quarter" idx="4294967295"/>
          </p:nvPr>
        </p:nvSpPr>
        <p:spPr>
          <a:xfrm>
            <a:off x="6444676" y="6041363"/>
            <a:ext cx="512638" cy="365125"/>
          </a:xfrm>
          <a:prstGeom prst="rect">
            <a:avLst/>
          </a:prstGeom>
        </p:spPr>
        <p:txBody>
          <a:bodyPr/>
          <a:lstStyle>
            <a:lvl1pPr eaLnBrk="0" hangingPunct="0">
              <a:defRPr>
                <a:solidFill>
                  <a:schemeClr val="tx1"/>
                </a:solidFill>
                <a:latin typeface="Tahoma" panose="020B0604030504040204" pitchFamily="34" charset="0"/>
              </a:defRPr>
            </a:lvl1pPr>
            <a:lvl2pPr marL="742950" indent="-285750" eaLnBrk="0" hangingPunct="0">
              <a:defRPr>
                <a:solidFill>
                  <a:schemeClr val="tx1"/>
                </a:solidFill>
                <a:latin typeface="Tahoma" panose="020B0604030504040204" pitchFamily="34" charset="0"/>
              </a:defRPr>
            </a:lvl2pPr>
            <a:lvl3pPr marL="1143000" indent="-228600" eaLnBrk="0" hangingPunct="0">
              <a:defRPr>
                <a:solidFill>
                  <a:schemeClr val="tx1"/>
                </a:solidFill>
                <a:latin typeface="Tahoma" panose="020B0604030504040204" pitchFamily="34" charset="0"/>
              </a:defRPr>
            </a:lvl3pPr>
            <a:lvl4pPr marL="1600200" indent="-228600" eaLnBrk="0" hangingPunct="0">
              <a:defRPr>
                <a:solidFill>
                  <a:schemeClr val="tx1"/>
                </a:solidFill>
                <a:latin typeface="Tahoma" panose="020B0604030504040204" pitchFamily="34" charset="0"/>
              </a:defRPr>
            </a:lvl4pPr>
            <a:lvl5pPr marL="2057400" indent="-228600" eaLnBrk="0" hangingPunct="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eaLnBrk="1" hangingPunct="1"/>
            <a:fld id="{8CC933CC-ABEB-4F14-BB9A-43B891D9007F}" type="slidenum">
              <a:rPr lang="en-GB" altLang="en-US"/>
              <a:pPr eaLnBrk="1" hangingPunct="1"/>
              <a:t>19</a:t>
            </a:fld>
            <a:endParaRPr lang="en-GB" altLang="en-US"/>
          </a:p>
        </p:txBody>
      </p:sp>
    </p:spTree>
    <p:extLst>
      <p:ext uri="{BB962C8B-B14F-4D97-AF65-F5344CB8AC3E}">
        <p14:creationId xmlns:p14="http://schemas.microsoft.com/office/powerpoint/2010/main" val="28041260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r>
              <a:rPr lang="en-GB" altLang="en-US" sz="4000" i="1" u="sng"/>
              <a:t>Remote Sensing</a:t>
            </a:r>
            <a:r>
              <a:rPr lang="en-GB" altLang="en-US" sz="4000"/>
              <a:t/>
            </a:r>
            <a:br>
              <a:rPr lang="en-GB" altLang="en-US" sz="4000"/>
            </a:br>
            <a:endParaRPr lang="en-GB" altLang="en-US" sz="4000"/>
          </a:p>
        </p:txBody>
      </p:sp>
      <p:sp>
        <p:nvSpPr>
          <p:cNvPr id="3075" name="Rectangle 3"/>
          <p:cNvSpPr>
            <a:spLocks noGrp="1" noChangeArrowheads="1"/>
          </p:cNvSpPr>
          <p:nvPr>
            <p:ph type="body" idx="1"/>
          </p:nvPr>
        </p:nvSpPr>
        <p:spPr/>
        <p:txBody>
          <a:bodyPr>
            <a:normAutofit fontScale="85000" lnSpcReduction="20000"/>
          </a:bodyPr>
          <a:lstStyle/>
          <a:p>
            <a:pPr>
              <a:lnSpc>
                <a:spcPct val="90000"/>
              </a:lnSpc>
            </a:pPr>
            <a:r>
              <a:rPr lang="en-GB" altLang="en-US" sz="2400"/>
              <a:t>The science and art of obtaining information about an object area or phenomenon through the analysis of data acquired by a device that is not in contact with the area under observation (Lillesand et al, 2004 ).</a:t>
            </a:r>
          </a:p>
          <a:p>
            <a:pPr>
              <a:lnSpc>
                <a:spcPct val="90000"/>
              </a:lnSpc>
            </a:pPr>
            <a:r>
              <a:rPr lang="en-GB" altLang="en-US" sz="2400"/>
              <a:t>This data has been captured by some mechanism that is physically apart from the GIS system that may be eventually used to analyse such data.</a:t>
            </a:r>
          </a:p>
          <a:p>
            <a:pPr>
              <a:lnSpc>
                <a:spcPct val="90000"/>
              </a:lnSpc>
            </a:pPr>
            <a:r>
              <a:rPr lang="en-GB" altLang="en-US" sz="2400"/>
              <a:t>Usually the data is in electronic format as it is easier to transport such large volume of data in this way. </a:t>
            </a:r>
          </a:p>
          <a:p>
            <a:pPr>
              <a:lnSpc>
                <a:spcPct val="90000"/>
              </a:lnSpc>
            </a:pPr>
            <a:r>
              <a:rPr lang="en-GB" altLang="en-US" sz="2400"/>
              <a:t>We could think of an aerial photograph as one of the earliest methods of remotely colleting data – a ‘snapshot’ in time.</a:t>
            </a:r>
          </a:p>
        </p:txBody>
      </p:sp>
    </p:spTree>
    <p:extLst>
      <p:ext uri="{BB962C8B-B14F-4D97-AF65-F5344CB8AC3E}">
        <p14:creationId xmlns:p14="http://schemas.microsoft.com/office/powerpoint/2010/main" val="28718673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en-US" altLang="en-US" b="1" i="1" u="sng"/>
              <a:t>Aerial Photography</a:t>
            </a:r>
            <a:endParaRPr lang="en-GB" altLang="en-US" b="1" i="1" u="sng"/>
          </a:p>
        </p:txBody>
      </p:sp>
      <p:pic>
        <p:nvPicPr>
          <p:cNvPr id="48132" name="Picture 4" descr="31801710"/>
          <p:cNvPicPr>
            <a:picLocks noChangeAspect="1" noChangeArrowheads="1"/>
          </p:cNvPicPr>
          <p:nvPr>
            <p:ph type="body" idx="1"/>
          </p:nvPr>
        </p:nvPicPr>
        <p:blipFill>
          <a:blip r:embed="rId2" cstate="print">
            <a:extLst>
              <a:ext uri="{28A0092B-C50C-407E-A947-70E740481C1C}">
                <a14:useLocalDpi xmlns:a14="http://schemas.microsoft.com/office/drawing/2010/main" val="0"/>
              </a:ext>
            </a:extLst>
          </a:blip>
          <a:srcRect l="22917" t="43578"/>
          <a:stretch>
            <a:fillRect/>
          </a:stretch>
        </p:blipFill>
        <p:spPr>
          <a:xfrm>
            <a:off x="3851275" y="1700213"/>
            <a:ext cx="4497388" cy="44973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48133" name="Rectangle 5"/>
          <p:cNvSpPr>
            <a:spLocks noChangeArrowheads="1"/>
          </p:cNvSpPr>
          <p:nvPr/>
        </p:nvSpPr>
        <p:spPr bwMode="auto">
          <a:xfrm>
            <a:off x="539750" y="2133600"/>
            <a:ext cx="2843213" cy="25638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en-US" altLang="en-US"/>
              <a:t>This method of data capture can produce more detailed imagery and data content. It is said to be one of the most widely used methods of remote sensing that allows for the development of maps</a:t>
            </a:r>
            <a:r>
              <a:rPr lang="en-GB" altLang="en-US"/>
              <a:t> </a:t>
            </a:r>
          </a:p>
        </p:txBody>
      </p:sp>
    </p:spTree>
    <p:extLst>
      <p:ext uri="{BB962C8B-B14F-4D97-AF65-F5344CB8AC3E}">
        <p14:creationId xmlns:p14="http://schemas.microsoft.com/office/powerpoint/2010/main" val="14081834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en-GB" altLang="en-US" sz="4000"/>
              <a:t>LiDAR Light Detection and Ranging </a:t>
            </a:r>
          </a:p>
        </p:txBody>
      </p:sp>
      <p:sp>
        <p:nvSpPr>
          <p:cNvPr id="49155" name="Rectangle 3"/>
          <p:cNvSpPr>
            <a:spLocks noGrp="1" noChangeArrowheads="1"/>
          </p:cNvSpPr>
          <p:nvPr>
            <p:ph type="body" idx="1"/>
          </p:nvPr>
        </p:nvSpPr>
        <p:spPr/>
        <p:txBody>
          <a:bodyPr>
            <a:normAutofit fontScale="85000" lnSpcReduction="10000"/>
          </a:bodyPr>
          <a:lstStyle/>
          <a:p>
            <a:pPr>
              <a:lnSpc>
                <a:spcPct val="90000"/>
              </a:lnSpc>
            </a:pPr>
            <a:r>
              <a:rPr lang="en-GB" altLang="en-US" sz="2800"/>
              <a:t>Light Detection and Ranging (LiDAR) can be thought of as an airborne mapping technique.</a:t>
            </a:r>
          </a:p>
          <a:p>
            <a:pPr>
              <a:lnSpc>
                <a:spcPct val="90000"/>
              </a:lnSpc>
            </a:pPr>
            <a:r>
              <a:rPr lang="en-GB" altLang="en-US" sz="2800"/>
              <a:t> It is becoming an important mapping tool that is finding a growing audience in GIS.</a:t>
            </a:r>
          </a:p>
          <a:p>
            <a:pPr>
              <a:lnSpc>
                <a:spcPct val="90000"/>
              </a:lnSpc>
            </a:pPr>
            <a:r>
              <a:rPr lang="en-GB" altLang="en-US" sz="2800"/>
              <a:t>The laser scanning or collection system consists of the laser scanner or sensor, which transmits and receives point information, a position and orientation system (POS) usually achieved via GPS and an inertial, measuring or navigation unit (IMU) or (INS). </a:t>
            </a:r>
          </a:p>
        </p:txBody>
      </p:sp>
    </p:spTree>
    <p:extLst>
      <p:ext uri="{BB962C8B-B14F-4D97-AF65-F5344CB8AC3E}">
        <p14:creationId xmlns:p14="http://schemas.microsoft.com/office/powerpoint/2010/main" val="36384167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en-GB" altLang="en-US"/>
              <a:t>Airborne laser scanning </a:t>
            </a:r>
          </a:p>
        </p:txBody>
      </p:sp>
      <p:sp>
        <p:nvSpPr>
          <p:cNvPr id="50179" name="Rectangle 3"/>
          <p:cNvSpPr>
            <a:spLocks noGrp="1" noChangeArrowheads="1"/>
          </p:cNvSpPr>
          <p:nvPr>
            <p:ph type="body" idx="1"/>
          </p:nvPr>
        </p:nvSpPr>
        <p:spPr/>
        <p:txBody>
          <a:bodyPr>
            <a:normAutofit fontScale="92500" lnSpcReduction="20000"/>
          </a:bodyPr>
          <a:lstStyle/>
          <a:p>
            <a:pPr>
              <a:lnSpc>
                <a:spcPct val="80000"/>
              </a:lnSpc>
            </a:pPr>
            <a:r>
              <a:rPr lang="en-GB" altLang="en-US" sz="2400"/>
              <a:t>Airborne laser scanning is thought of as a relatively new technology for an automated method of generating digital terrain modelling (DTM).</a:t>
            </a:r>
          </a:p>
          <a:p>
            <a:pPr>
              <a:lnSpc>
                <a:spcPct val="80000"/>
              </a:lnSpc>
            </a:pPr>
            <a:r>
              <a:rPr lang="en-GB" altLang="en-US" sz="2400"/>
              <a:t> However, it should be noted that its development began in the 1970’s and it makes use of laser technology which has been available for many years. </a:t>
            </a:r>
          </a:p>
          <a:p>
            <a:pPr>
              <a:lnSpc>
                <a:spcPct val="80000"/>
              </a:lnSpc>
            </a:pPr>
            <a:r>
              <a:rPr lang="en-GB" altLang="en-US" sz="2400"/>
              <a:t>In simplistic terms a laser emits a light from a source at a specific frequency in LiDAR terms this is beamed towards the Earth and reflected back i.e. a pulse return. The light has obviously travelled  some distance (D) by knowing the speed of  light or velocity (v) and using a highly accurate timing device is used to capture (t) we can calculate the distance using a simple formula D =vt /2.</a:t>
            </a:r>
          </a:p>
        </p:txBody>
      </p:sp>
    </p:spTree>
    <p:extLst>
      <p:ext uri="{BB962C8B-B14F-4D97-AF65-F5344CB8AC3E}">
        <p14:creationId xmlns:p14="http://schemas.microsoft.com/office/powerpoint/2010/main" val="18824584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a:spLocks noGrp="1" noChangeArrowheads="1"/>
          </p:cNvSpPr>
          <p:nvPr>
            <p:ph type="body" idx="1"/>
          </p:nvPr>
        </p:nvSpPr>
        <p:spPr/>
        <p:txBody>
          <a:bodyPr>
            <a:normAutofit fontScale="85000" lnSpcReduction="10000"/>
          </a:bodyPr>
          <a:lstStyle/>
          <a:p>
            <a:pPr>
              <a:lnSpc>
                <a:spcPct val="80000"/>
              </a:lnSpc>
            </a:pPr>
            <a:r>
              <a:rPr lang="en-GB" altLang="en-US" sz="2400"/>
              <a:t>Every time a laser beam is shot at a spot on the earth surface a vector X,Y,Z coordinate is captured. All laser systems measure by some means of distance between the sensor and the illuminated spot on the ground.</a:t>
            </a:r>
          </a:p>
          <a:p>
            <a:pPr>
              <a:lnSpc>
                <a:spcPct val="80000"/>
              </a:lnSpc>
            </a:pPr>
            <a:r>
              <a:rPr lang="en-GB" altLang="en-US" sz="2400"/>
              <a:t> This spot must be in the lasers field of view. Consideration must be given to the aircrafts movement i.e. the flight path, which will allow for the collection of data over a surveyed area. In addition to the laser beam, the LiDAR system which is usually mounted on a small airplane uses mirrors to reflect the light waves across an area to form a line or swathe of light pulses. </a:t>
            </a:r>
          </a:p>
          <a:p>
            <a:pPr>
              <a:lnSpc>
                <a:spcPct val="80000"/>
              </a:lnSpc>
            </a:pPr>
            <a:r>
              <a:rPr lang="en-GB" altLang="en-US" sz="2400"/>
              <a:t>The width of these swathes depends on the mirror angle and the amount of point data collected will depend on the speed at which the aircraft travels.</a:t>
            </a:r>
          </a:p>
        </p:txBody>
      </p:sp>
      <p:sp>
        <p:nvSpPr>
          <p:cNvPr id="51204" name="Rectangle 4"/>
          <p:cNvSpPr>
            <a:spLocks noGrp="1" noChangeArrowheads="1"/>
          </p:cNvSpPr>
          <p:nvPr>
            <p:ph type="title"/>
          </p:nvPr>
        </p:nvSpPr>
        <p:spPr>
          <a:noFill/>
          <a:ln/>
        </p:spPr>
        <p:txBody>
          <a:bodyPr/>
          <a:lstStyle/>
          <a:p>
            <a:r>
              <a:rPr lang="en-GB" altLang="en-US"/>
              <a:t>Airborne laser scanning </a:t>
            </a:r>
          </a:p>
        </p:txBody>
      </p:sp>
    </p:spTree>
    <p:extLst>
      <p:ext uri="{BB962C8B-B14F-4D97-AF65-F5344CB8AC3E}">
        <p14:creationId xmlns:p14="http://schemas.microsoft.com/office/powerpoint/2010/main" val="19031795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8" name="Picture 4" descr="lidar"/>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611188" y="1557338"/>
            <a:ext cx="4422775" cy="44973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2229" name="Rectangle 5"/>
          <p:cNvSpPr>
            <a:spLocks noGrp="1" noChangeArrowheads="1"/>
          </p:cNvSpPr>
          <p:nvPr>
            <p:ph type="title"/>
          </p:nvPr>
        </p:nvSpPr>
        <p:spPr>
          <a:noFill/>
          <a:ln/>
        </p:spPr>
        <p:txBody>
          <a:bodyPr/>
          <a:lstStyle/>
          <a:p>
            <a:r>
              <a:rPr lang="en-GB" altLang="en-US"/>
              <a:t>Airborne laser scanning </a:t>
            </a:r>
          </a:p>
        </p:txBody>
      </p:sp>
      <p:pic>
        <p:nvPicPr>
          <p:cNvPr id="52232" name="Picture 8" descr="LIDAR principle"/>
          <p:cNvPicPr>
            <a:picLocks noChangeAspect="1" noChangeArrowheads="1"/>
          </p:cNvPicPr>
          <p:nvPr/>
        </p:nvPicPr>
        <p:blipFill>
          <a:blip r:embed="rId3" r:link="rId4">
            <a:extLst>
              <a:ext uri="{28A0092B-C50C-407E-A947-70E740481C1C}">
                <a14:useLocalDpi xmlns:a14="http://schemas.microsoft.com/office/drawing/2010/main" val="0"/>
              </a:ext>
            </a:extLst>
          </a:blip>
          <a:srcRect/>
          <a:stretch>
            <a:fillRect/>
          </a:stretch>
        </p:blipFill>
        <p:spPr bwMode="auto">
          <a:xfrm>
            <a:off x="6011863" y="1844675"/>
            <a:ext cx="2736850" cy="2187575"/>
          </a:xfrm>
          <a:prstGeom prst="rect">
            <a:avLst/>
          </a:prstGeom>
          <a:noFill/>
          <a:extLst>
            <a:ext uri="{909E8E84-426E-40DD-AFC4-6F175D3DCCD1}">
              <a14:hiddenFill xmlns:a14="http://schemas.microsoft.com/office/drawing/2010/main">
                <a:solidFill>
                  <a:srgbClr val="FFFFFF"/>
                </a:solidFill>
              </a14:hiddenFill>
            </a:ext>
          </a:extLst>
        </p:spPr>
      </p:pic>
      <p:sp>
        <p:nvSpPr>
          <p:cNvPr id="52231" name="Line 7"/>
          <p:cNvSpPr>
            <a:spLocks noChangeShapeType="1"/>
          </p:cNvSpPr>
          <p:nvPr/>
        </p:nvSpPr>
        <p:spPr bwMode="auto">
          <a:xfrm flipV="1">
            <a:off x="-1600200" y="4365625"/>
            <a:ext cx="0" cy="2286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52230" name="Line 6"/>
          <p:cNvSpPr>
            <a:spLocks noChangeShapeType="1"/>
          </p:cNvSpPr>
          <p:nvPr/>
        </p:nvSpPr>
        <p:spPr bwMode="auto">
          <a:xfrm flipV="1">
            <a:off x="-1028700" y="4365625"/>
            <a:ext cx="0" cy="22860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52233" name="Rectangle 9"/>
          <p:cNvSpPr>
            <a:spLocks noChangeArrowheads="1"/>
          </p:cNvSpPr>
          <p:nvPr/>
        </p:nvSpPr>
        <p:spPr bwMode="auto">
          <a:xfrm>
            <a:off x="1600200" y="22637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52234" name="Rectangle 10"/>
          <p:cNvSpPr>
            <a:spLocks noChangeArrowheads="1"/>
          </p:cNvSpPr>
          <p:nvPr/>
        </p:nvSpPr>
        <p:spPr bwMode="auto">
          <a:xfrm>
            <a:off x="6011863" y="4005263"/>
            <a:ext cx="1287462"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en-GB" altLang="en-US" sz="800">
                <a:cs typeface="Times New Roman" panose="02020603050405020304" pitchFamily="18" charset="0"/>
              </a:rPr>
              <a:t>© environmental agency</a:t>
            </a:r>
            <a:endParaRPr lang="en-GB" altLang="en-US" sz="900"/>
          </a:p>
          <a:p>
            <a:pPr eaLnBrk="0" hangingPunct="0"/>
            <a:endParaRPr lang="en-GB" altLang="en-US"/>
          </a:p>
        </p:txBody>
      </p:sp>
    </p:spTree>
    <p:extLst>
      <p:ext uri="{BB962C8B-B14F-4D97-AF65-F5344CB8AC3E}">
        <p14:creationId xmlns:p14="http://schemas.microsoft.com/office/powerpoint/2010/main" val="11649944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en-GB" altLang="en-US"/>
              <a:t>High Definition Surveying </a:t>
            </a:r>
          </a:p>
        </p:txBody>
      </p:sp>
      <p:sp>
        <p:nvSpPr>
          <p:cNvPr id="53251" name="Rectangle 3"/>
          <p:cNvSpPr>
            <a:spLocks noGrp="1" noChangeArrowheads="1"/>
          </p:cNvSpPr>
          <p:nvPr>
            <p:ph type="body" idx="1"/>
          </p:nvPr>
        </p:nvSpPr>
        <p:spPr/>
        <p:txBody>
          <a:bodyPr>
            <a:normAutofit fontScale="92500" lnSpcReduction="10000"/>
          </a:bodyPr>
          <a:lstStyle/>
          <a:p>
            <a:pPr>
              <a:lnSpc>
                <a:spcPct val="90000"/>
              </a:lnSpc>
            </a:pPr>
            <a:r>
              <a:rPr lang="en-GB" altLang="en-US" sz="2400"/>
              <a:t>High definition ground based laser scanning (HDS) or terrestrial 3D laser scanning is beginning to filter into organisations as yet another way to capture survey data suitable for entry and analysis into a GIS. </a:t>
            </a:r>
          </a:p>
          <a:p>
            <a:pPr>
              <a:lnSpc>
                <a:spcPct val="90000"/>
              </a:lnSpc>
            </a:pPr>
            <a:r>
              <a:rPr lang="en-GB" altLang="en-US" sz="2400"/>
              <a:t>They are similar to total stations which are modern day theodolite levelling devices. </a:t>
            </a:r>
          </a:p>
          <a:p>
            <a:pPr>
              <a:lnSpc>
                <a:spcPct val="90000"/>
              </a:lnSpc>
            </a:pPr>
            <a:r>
              <a:rPr lang="en-GB" altLang="en-US" sz="2400"/>
              <a:t>This type of scanning device has been gaining popularity in the built environment as a mechanism to capture point data that will allow for the display of 3D models of building and engineering structure such as bridges or pipelines.</a:t>
            </a:r>
          </a:p>
        </p:txBody>
      </p:sp>
    </p:spTree>
    <p:extLst>
      <p:ext uri="{BB962C8B-B14F-4D97-AF65-F5344CB8AC3E}">
        <p14:creationId xmlns:p14="http://schemas.microsoft.com/office/powerpoint/2010/main" val="8595965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r>
              <a:rPr lang="en-GB" altLang="en-US"/>
              <a:t>HDS</a:t>
            </a:r>
          </a:p>
        </p:txBody>
      </p:sp>
      <p:pic>
        <p:nvPicPr>
          <p:cNvPr id="54276" name="Picture 4"/>
          <p:cNvPicPr>
            <a:picLocks noChangeAspect="1" noChangeArrowheads="1"/>
          </p:cNvPicPr>
          <p:nvPr>
            <p:ph type="body" idx="1"/>
          </p:nvPr>
        </p:nvPicPr>
        <p:blipFill>
          <a:blip r:embed="rId2">
            <a:extLst>
              <a:ext uri="{28A0092B-C50C-407E-A947-70E740481C1C}">
                <a14:useLocalDpi xmlns:a14="http://schemas.microsoft.com/office/drawing/2010/main" val="0"/>
              </a:ext>
            </a:extLst>
          </a:blip>
          <a:srcRect/>
          <a:stretch>
            <a:fillRect/>
          </a:stretch>
        </p:blipFill>
        <p:spPr>
          <a:xfrm>
            <a:off x="5795963" y="1844675"/>
            <a:ext cx="2654300" cy="324008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4277" name="Picture 5" descr="P1000748"/>
          <p:cNvPicPr>
            <a:picLocks noChangeAspect="1" noChangeArrowheads="1"/>
          </p:cNvPicPr>
          <p:nvPr/>
        </p:nvPicPr>
        <p:blipFill>
          <a:blip r:embed="rId3" cstate="print">
            <a:extLst>
              <a:ext uri="{28A0092B-C50C-407E-A947-70E740481C1C}">
                <a14:useLocalDpi xmlns:a14="http://schemas.microsoft.com/office/drawing/2010/main" val="0"/>
              </a:ext>
            </a:extLst>
          </a:blip>
          <a:srcRect t="7500"/>
          <a:stretch>
            <a:fillRect/>
          </a:stretch>
        </p:blipFill>
        <p:spPr bwMode="auto">
          <a:xfrm>
            <a:off x="900113" y="1700213"/>
            <a:ext cx="3533775" cy="4943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227492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79512" y="548680"/>
            <a:ext cx="7772400" cy="1069975"/>
          </a:xfrm>
        </p:spPr>
        <p:txBody>
          <a:bodyPr>
            <a:normAutofit fontScale="90000"/>
          </a:bodyPr>
          <a:lstStyle/>
          <a:p>
            <a:pPr eaLnBrk="1" hangingPunct="1"/>
            <a:r>
              <a:rPr lang="en-US" altLang="en-US" sz="4000" u="sng" dirty="0" smtClean="0">
                <a:solidFill>
                  <a:schemeClr val="tx1"/>
                </a:solidFill>
              </a:rPr>
              <a:t>READING LIST:</a:t>
            </a:r>
            <a:r>
              <a:rPr lang="en-US" altLang="en-US" sz="4000" dirty="0" smtClean="0">
                <a:solidFill>
                  <a:schemeClr val="tx1"/>
                </a:solidFill>
              </a:rPr>
              <a:t/>
            </a:r>
            <a:br>
              <a:rPr lang="en-US" altLang="en-US" sz="4000" dirty="0" smtClean="0">
                <a:solidFill>
                  <a:schemeClr val="tx1"/>
                </a:solidFill>
              </a:rPr>
            </a:br>
            <a:endParaRPr lang="en-GB" altLang="en-US" sz="4000" dirty="0" smtClean="0">
              <a:solidFill>
                <a:schemeClr val="tx1"/>
              </a:solidFill>
            </a:endParaRPr>
          </a:p>
        </p:txBody>
      </p:sp>
      <p:sp>
        <p:nvSpPr>
          <p:cNvPr id="22531" name="Rectangle 3"/>
          <p:cNvSpPr>
            <a:spLocks noGrp="1" noChangeArrowheads="1"/>
          </p:cNvSpPr>
          <p:nvPr>
            <p:ph idx="1"/>
          </p:nvPr>
        </p:nvSpPr>
        <p:spPr>
          <a:xfrm>
            <a:off x="467544" y="1618655"/>
            <a:ext cx="6347714" cy="3880773"/>
          </a:xfrm>
          <a:noFill/>
        </p:spPr>
        <p:txBody>
          <a:bodyPr>
            <a:normAutofit fontScale="92500" lnSpcReduction="20000"/>
          </a:bodyPr>
          <a:lstStyle/>
          <a:p>
            <a:pPr eaLnBrk="1" hangingPunct="1"/>
            <a:r>
              <a:rPr lang="en-US" altLang="en-US" sz="2800" dirty="0" smtClean="0">
                <a:solidFill>
                  <a:srgbClr val="04403F"/>
                </a:solidFill>
              </a:rPr>
              <a:t>Longley, P, Goodchild, M, Maguire, D, </a:t>
            </a:r>
            <a:r>
              <a:rPr lang="en-US" altLang="en-US" sz="2800" dirty="0" err="1" smtClean="0">
                <a:solidFill>
                  <a:srgbClr val="04403F"/>
                </a:solidFill>
              </a:rPr>
              <a:t>Rhind</a:t>
            </a:r>
            <a:r>
              <a:rPr lang="en-US" altLang="en-US" sz="2800" dirty="0" smtClean="0">
                <a:solidFill>
                  <a:srgbClr val="04403F"/>
                </a:solidFill>
              </a:rPr>
              <a:t>, D </a:t>
            </a:r>
            <a:r>
              <a:rPr lang="en-US" altLang="en-US" sz="2800" i="1" dirty="0" smtClean="0">
                <a:solidFill>
                  <a:schemeClr val="tx2">
                    <a:lumMod val="60000"/>
                    <a:lumOff val="40000"/>
                  </a:schemeClr>
                </a:solidFill>
              </a:rPr>
              <a:t>Geographical </a:t>
            </a:r>
            <a:r>
              <a:rPr lang="en-US" altLang="en-US" sz="2800" i="1" dirty="0" smtClean="0">
                <a:solidFill>
                  <a:schemeClr val="tx2">
                    <a:lumMod val="60000"/>
                    <a:lumOff val="40000"/>
                  </a:schemeClr>
                </a:solidFill>
              </a:rPr>
              <a:t>Information Systems and Science</a:t>
            </a:r>
            <a:r>
              <a:rPr lang="en-US" altLang="en-US" sz="2800" dirty="0" smtClean="0">
                <a:solidFill>
                  <a:schemeClr val="tx2">
                    <a:lumMod val="60000"/>
                    <a:lumOff val="40000"/>
                  </a:schemeClr>
                </a:solidFill>
              </a:rPr>
              <a:t>, </a:t>
            </a:r>
            <a:r>
              <a:rPr lang="en-US" altLang="en-US" sz="2800" dirty="0" smtClean="0">
                <a:solidFill>
                  <a:srgbClr val="04403F"/>
                </a:solidFill>
              </a:rPr>
              <a:t>Wiley (e-book online UWTSD </a:t>
            </a:r>
            <a:r>
              <a:rPr lang="en-US" altLang="en-US" sz="2800" dirty="0" err="1" smtClean="0">
                <a:solidFill>
                  <a:srgbClr val="04403F"/>
                </a:solidFill>
              </a:rPr>
              <a:t>LIbrary</a:t>
            </a:r>
            <a:endParaRPr lang="en-US" altLang="en-US" sz="2800" dirty="0" smtClean="0">
              <a:solidFill>
                <a:srgbClr val="04403F"/>
              </a:solidFill>
            </a:endParaRPr>
          </a:p>
          <a:p>
            <a:pPr eaLnBrk="1" hangingPunct="1"/>
            <a:r>
              <a:rPr lang="en-US" altLang="en-US" sz="2800" dirty="0" smtClean="0">
                <a:solidFill>
                  <a:srgbClr val="04403F"/>
                </a:solidFill>
              </a:rPr>
              <a:t>Daniel, L., </a:t>
            </a:r>
            <a:r>
              <a:rPr lang="en-US" altLang="en-US" sz="2800" dirty="0" err="1" smtClean="0">
                <a:solidFill>
                  <a:srgbClr val="04403F"/>
                </a:solidFill>
              </a:rPr>
              <a:t>Loree</a:t>
            </a:r>
            <a:r>
              <a:rPr lang="en-US" altLang="en-US" sz="2800" dirty="0" smtClean="0">
                <a:solidFill>
                  <a:srgbClr val="04403F"/>
                </a:solidFill>
              </a:rPr>
              <a:t>, P. &amp; Whitener, A. </a:t>
            </a:r>
            <a:r>
              <a:rPr lang="en-US" altLang="en-US" sz="2800" i="1" dirty="0" smtClean="0">
                <a:solidFill>
                  <a:schemeClr val="tx2">
                    <a:lumMod val="60000"/>
                    <a:lumOff val="40000"/>
                  </a:schemeClr>
                </a:solidFill>
              </a:rPr>
              <a:t>Inside </a:t>
            </a:r>
            <a:r>
              <a:rPr lang="en-US" altLang="en-US" sz="2800" i="1" dirty="0" smtClean="0">
                <a:solidFill>
                  <a:schemeClr val="tx2">
                    <a:lumMod val="60000"/>
                    <a:lumOff val="40000"/>
                  </a:schemeClr>
                </a:solidFill>
              </a:rPr>
              <a:t>MapInfo Professional</a:t>
            </a:r>
            <a:r>
              <a:rPr lang="en-US" altLang="en-US" sz="2800" dirty="0" smtClean="0">
                <a:solidFill>
                  <a:srgbClr val="04403F"/>
                </a:solidFill>
              </a:rPr>
              <a:t>, Onward press, </a:t>
            </a:r>
          </a:p>
          <a:p>
            <a:pPr eaLnBrk="1" hangingPunct="1"/>
            <a:r>
              <a:rPr lang="en-US" altLang="en-US" sz="2800" dirty="0" smtClean="0">
                <a:solidFill>
                  <a:srgbClr val="04403F"/>
                </a:solidFill>
              </a:rPr>
              <a:t>Heywood, I., Cornelius, S. &amp; Carver, S. (</a:t>
            </a:r>
            <a:r>
              <a:rPr lang="en-US" altLang="en-US" sz="2800" dirty="0" smtClean="0">
                <a:solidFill>
                  <a:srgbClr val="04403F"/>
                </a:solidFill>
              </a:rPr>
              <a:t>2011 4th edition)</a:t>
            </a:r>
            <a:r>
              <a:rPr lang="en-US" altLang="en-US" sz="2800" dirty="0" smtClean="0">
                <a:solidFill>
                  <a:srgbClr val="04403F"/>
                </a:solidFill>
              </a:rPr>
              <a:t> </a:t>
            </a:r>
            <a:r>
              <a:rPr lang="en-US" altLang="en-US" sz="2800" i="1" dirty="0" smtClean="0">
                <a:solidFill>
                  <a:schemeClr val="tx2">
                    <a:lumMod val="60000"/>
                    <a:lumOff val="40000"/>
                  </a:schemeClr>
                </a:solidFill>
              </a:rPr>
              <a:t>An Introduction to Geographical Information Systems</a:t>
            </a:r>
            <a:r>
              <a:rPr lang="en-US" altLang="en-US" sz="2800" dirty="0" smtClean="0">
                <a:solidFill>
                  <a:srgbClr val="04403F"/>
                </a:solidFill>
              </a:rPr>
              <a:t>, Prentice Hall </a:t>
            </a:r>
            <a:endParaRPr lang="en-GB" altLang="en-US" sz="2800" dirty="0" smtClean="0">
              <a:solidFill>
                <a:srgbClr val="04403F"/>
              </a:solidFill>
            </a:endParaRPr>
          </a:p>
        </p:txBody>
      </p:sp>
    </p:spTree>
    <p:extLst>
      <p:ext uri="{BB962C8B-B14F-4D97-AF65-F5344CB8AC3E}">
        <p14:creationId xmlns:p14="http://schemas.microsoft.com/office/powerpoint/2010/main" val="3419343019"/>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97</TotalTime>
  <Words>1925</Words>
  <Application>Microsoft Office PowerPoint</Application>
  <PresentationFormat>On-screen Show (4:3)</PresentationFormat>
  <Paragraphs>152</Paragraphs>
  <Slides>28</Slides>
  <Notes>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28</vt:i4>
      </vt:variant>
    </vt:vector>
  </HeadingPairs>
  <TitlesOfParts>
    <vt:vector size="38" baseType="lpstr">
      <vt:lpstr>Arial</vt:lpstr>
      <vt:lpstr>Calibri</vt:lpstr>
      <vt:lpstr>Franklin Gothic Book</vt:lpstr>
      <vt:lpstr>Symbol</vt:lpstr>
      <vt:lpstr>Tahoma</vt:lpstr>
      <vt:lpstr>Times New Roman</vt:lpstr>
      <vt:lpstr>Trebuchet MS</vt:lpstr>
      <vt:lpstr>Wingdings</vt:lpstr>
      <vt:lpstr>Wingdings 3</vt:lpstr>
      <vt:lpstr>Facet</vt:lpstr>
      <vt:lpstr>Geographical Information Systems</vt:lpstr>
      <vt:lpstr>PowerPoint Presentation</vt:lpstr>
      <vt:lpstr>Introduction</vt:lpstr>
      <vt:lpstr>Overview and background</vt:lpstr>
      <vt:lpstr>…cont</vt:lpstr>
      <vt:lpstr>How GIS Emerged</vt:lpstr>
      <vt:lpstr> Original OS Landline Maps of Penarth coastline</vt:lpstr>
      <vt:lpstr>PowerPoint Presentation</vt:lpstr>
      <vt:lpstr>GIS Defined</vt:lpstr>
      <vt:lpstr>So what is a GIS</vt:lpstr>
      <vt:lpstr>What question can be expect a GIS to answer</vt:lpstr>
      <vt:lpstr>Visualisation</vt:lpstr>
      <vt:lpstr>Information Visualisation</vt:lpstr>
      <vt:lpstr>…cont</vt:lpstr>
      <vt:lpstr>Scientific visualisation</vt:lpstr>
      <vt:lpstr>What is Geovisualisation? </vt:lpstr>
      <vt:lpstr>PowerPoint Presentation</vt:lpstr>
      <vt:lpstr>Spatial statistics</vt:lpstr>
      <vt:lpstr>Can MapInfo Help</vt:lpstr>
      <vt:lpstr>Remote Sensing </vt:lpstr>
      <vt:lpstr>Aerial Photography</vt:lpstr>
      <vt:lpstr>LiDAR Light Detection and Ranging </vt:lpstr>
      <vt:lpstr>Airborne laser scanning </vt:lpstr>
      <vt:lpstr>Airborne laser scanning </vt:lpstr>
      <vt:lpstr>Airborne laser scanning </vt:lpstr>
      <vt:lpstr>High Definition Surveying </vt:lpstr>
      <vt:lpstr>HDS</vt:lpstr>
      <vt:lpstr>READING LIST: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Geographical Information Systems</dc:title>
  <dc:creator>Beverley Holland</dc:creator>
  <cp:lastModifiedBy>Beverley Holland</cp:lastModifiedBy>
  <cp:revision>10</cp:revision>
  <dcterms:created xsi:type="dcterms:W3CDTF">2018-04-23T14:00:07Z</dcterms:created>
  <dcterms:modified xsi:type="dcterms:W3CDTF">2018-04-24T14:31:05Z</dcterms:modified>
</cp:coreProperties>
</file>