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72" autoAdjust="0"/>
    <p:restoredTop sz="94660"/>
  </p:normalViewPr>
  <p:slideViewPr>
    <p:cSldViewPr snapToGrid="0">
      <p:cViewPr varScale="1">
        <p:scale>
          <a:sx n="70" d="100"/>
          <a:sy n="70" d="100"/>
        </p:scale>
        <p:origin x="182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6CA61-BB37-4448-A7B1-22B461F53368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7F912-44F4-45CE-8CCD-2197839707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2856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6CA61-BB37-4448-A7B1-22B461F53368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7F912-44F4-45CE-8CCD-2197839707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274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6CA61-BB37-4448-A7B1-22B461F53368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7F912-44F4-45CE-8CCD-2197839707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6486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6CA61-BB37-4448-A7B1-22B461F53368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7F912-44F4-45CE-8CCD-2197839707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9355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6CA61-BB37-4448-A7B1-22B461F53368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7F912-44F4-45CE-8CCD-2197839707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3848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6CA61-BB37-4448-A7B1-22B461F53368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7F912-44F4-45CE-8CCD-2197839707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8458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6CA61-BB37-4448-A7B1-22B461F53368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7F912-44F4-45CE-8CCD-2197839707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6297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6CA61-BB37-4448-A7B1-22B461F53368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7F912-44F4-45CE-8CCD-2197839707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573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1E26CA61-BB37-4448-A7B1-22B461F53368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3C17F912-44F4-45CE-8CCD-2197839707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264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6CA61-BB37-4448-A7B1-22B461F53368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7F912-44F4-45CE-8CCD-2197839707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4742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6CA61-BB37-4448-A7B1-22B461F53368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7F912-44F4-45CE-8CCD-2197839707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3528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6CA61-BB37-4448-A7B1-22B461F53368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7F912-44F4-45CE-8CCD-2197839707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0438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6CA61-BB37-4448-A7B1-22B461F53368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7F912-44F4-45CE-8CCD-2197839707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4313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6CA61-BB37-4448-A7B1-22B461F53368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7F912-44F4-45CE-8CCD-2197839707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0429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6CA61-BB37-4448-A7B1-22B461F53368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7F912-44F4-45CE-8CCD-2197839707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0768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6CA61-BB37-4448-A7B1-22B461F53368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7F912-44F4-45CE-8CCD-2197839707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2599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6CA61-BB37-4448-A7B1-22B461F53368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7F912-44F4-45CE-8CCD-2197839707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735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1E26CA61-BB37-4448-A7B1-22B461F53368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3C17F912-44F4-45CE-8CCD-2197839707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01346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hyperlink" Target="https://forms.microsoft.com/Pages/DesignPageV2.aspx?origin=RevampFRE&amp;subpage=design&amp;id=-REPTm4EBUWcuNshUjEeIeWE0ufIN35HkMJK5fk0TFRUMVRDUk9RSktJSDIzQk41NjJCMFI2T0lQVi4u&amp;topview=Previe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43A0CFD-7665-A3E3-CCDD-CEB08F7E740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5000"/>
          </a:blip>
          <a:srcRect t="11409" b="432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F6B2019-1C43-AC4D-346D-69B1138313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>
            <a:normAutofit/>
          </a:bodyPr>
          <a:lstStyle/>
          <a:p>
            <a:r>
              <a:rPr lang="en-GB" dirty="0"/>
              <a:t>My Reflective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5E7E1A-2C97-E8E8-2D2C-A03AC532CA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>
            <a:normAutofit/>
          </a:bodyPr>
          <a:lstStyle/>
          <a:p>
            <a:r>
              <a:rPr lang="en-GB"/>
              <a:t>By Ieuan Robson </a:t>
            </a:r>
            <a:endParaRPr lang="en-GB" b="0">
              <a:effectLst/>
            </a:endParaRPr>
          </a:p>
          <a:p>
            <a:r>
              <a:rPr lang="en-GB"/>
              <a:t>2510045@student.uwtsd.ac.uk</a:t>
            </a:r>
            <a:endParaRPr lang="en-GB" b="0">
              <a:effectLst/>
            </a:endParaRPr>
          </a:p>
          <a:p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95181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62C92-FD46-38A9-DD77-889E8E65C3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70985" y="228600"/>
            <a:ext cx="7663425" cy="1284514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B879E-4D12-CC08-114F-B1B1D000FA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8344" y="1518556"/>
            <a:ext cx="7674428" cy="4501244"/>
          </a:xfrm>
        </p:spPr>
        <p:txBody>
          <a:bodyPr>
            <a:normAutofit/>
          </a:bodyPr>
          <a:lstStyle/>
          <a:p>
            <a:pPr fontAlgn="base">
              <a:lnSpc>
                <a:spcPct val="90000"/>
              </a:lnSpc>
            </a:pPr>
            <a:r>
              <a:rPr lang="en-GB" dirty="0"/>
              <a:t>T</a:t>
            </a:r>
            <a:r>
              <a:rPr lang="en-GB" sz="2400" dirty="0"/>
              <a:t>his presentation reflects on my digital skills development across the module.</a:t>
            </a:r>
          </a:p>
          <a:p>
            <a:pPr fontAlgn="base">
              <a:lnSpc>
                <a:spcPct val="90000"/>
              </a:lnSpc>
            </a:pPr>
            <a:r>
              <a:rPr lang="en-GB" sz="2400" dirty="0"/>
              <a:t>I will discuss:</a:t>
            </a:r>
          </a:p>
          <a:p>
            <a:pPr marL="0" indent="0" fontAlgn="base">
              <a:lnSpc>
                <a:spcPct val="90000"/>
              </a:lnSpc>
              <a:buNone/>
            </a:pPr>
            <a:r>
              <a:rPr lang="en-GB" sz="2400" dirty="0"/>
              <a:t>• What I learned from Jisc, Microsoft, and LinkedIn Learning</a:t>
            </a:r>
          </a:p>
          <a:p>
            <a:pPr marL="0" indent="0" fontAlgn="base">
              <a:lnSpc>
                <a:spcPct val="90000"/>
              </a:lnSpc>
              <a:buNone/>
            </a:pPr>
            <a:r>
              <a:rPr lang="en-GB" sz="2400" dirty="0"/>
              <a:t>• How these skills connect to Tasks 1, 2, and 3</a:t>
            </a:r>
          </a:p>
          <a:p>
            <a:pPr marL="0" indent="0" fontAlgn="base">
              <a:lnSpc>
                <a:spcPct val="90000"/>
              </a:lnSpc>
              <a:buNone/>
            </a:pPr>
            <a:r>
              <a:rPr lang="en-GB" sz="2400" dirty="0"/>
              <a:t>• How I have applied these skills</a:t>
            </a:r>
          </a:p>
          <a:p>
            <a:pPr marL="0" indent="0" fontAlgn="base">
              <a:lnSpc>
                <a:spcPct val="90000"/>
              </a:lnSpc>
              <a:buNone/>
            </a:pPr>
            <a:r>
              <a:rPr lang="en-GB" sz="2400" dirty="0"/>
              <a:t>• How I will use them in future academic and career work</a:t>
            </a:r>
          </a:p>
          <a:p>
            <a:pPr>
              <a:lnSpc>
                <a:spcPct val="90000"/>
              </a:lnSpc>
            </a:pPr>
            <a:endParaRPr lang="en-GB" dirty="0"/>
          </a:p>
        </p:txBody>
      </p:sp>
      <p:pic>
        <p:nvPicPr>
          <p:cNvPr id="5" name="Picture 4" descr="Green dialogue boxes">
            <a:extLst>
              <a:ext uri="{FF2B5EF4-FFF2-40B4-BE49-F238E27FC236}">
                <a16:creationId xmlns:a16="http://schemas.microsoft.com/office/drawing/2014/main" id="{65F573F4-E693-1B00-3C35-6BE5E04D79C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967" r="31796" b="2"/>
          <a:stretch>
            <a:fillRect/>
          </a:stretch>
        </p:blipFill>
        <p:spPr>
          <a:xfrm>
            <a:off x="257590" y="10"/>
            <a:ext cx="3479523" cy="6857990"/>
          </a:xfrm>
          <a:prstGeom prst="rect">
            <a:avLst/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33855399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90A472-FBD0-73E8-B1F5-B545C04108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404" y="0"/>
            <a:ext cx="5122606" cy="859971"/>
          </a:xfrm>
        </p:spPr>
        <p:txBody>
          <a:bodyPr>
            <a:normAutofit/>
          </a:bodyPr>
          <a:lstStyle/>
          <a:p>
            <a:r>
              <a:rPr lang="en-GB" dirty="0"/>
              <a:t>Jisc Digital Badges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9B7DB982-EE41-9E36-18D0-2FADE6F971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2486" y="859971"/>
            <a:ext cx="6803571" cy="5660573"/>
          </a:xfrm>
        </p:spPr>
        <p:txBody>
          <a:bodyPr anchor="t">
            <a:normAutofit lnSpcReduction="10000"/>
          </a:bodyPr>
          <a:lstStyle/>
          <a:p>
            <a:pPr fontAlgn="base">
              <a:lnSpc>
                <a:spcPct val="90000"/>
              </a:lnSpc>
            </a:pPr>
            <a:r>
              <a:rPr lang="en-GB" sz="1800" dirty="0"/>
              <a:t>Jisc badges developed my core digital capabilities:</a:t>
            </a:r>
          </a:p>
          <a:p>
            <a:pPr marL="0" indent="0" fontAlgn="base">
              <a:lnSpc>
                <a:spcPct val="90000"/>
              </a:lnSpc>
              <a:buNone/>
            </a:pPr>
            <a:r>
              <a:rPr lang="en-GB" sz="1800" dirty="0"/>
              <a:t>• Digital Identity &amp; Wellbeing – safe, confident online behaviour</a:t>
            </a:r>
          </a:p>
          <a:p>
            <a:pPr marL="0" indent="0" fontAlgn="base">
              <a:lnSpc>
                <a:spcPct val="90000"/>
              </a:lnSpc>
              <a:buNone/>
            </a:pPr>
            <a:r>
              <a:rPr lang="en-GB" sz="1800" dirty="0"/>
              <a:t>• Digital Communication &amp; Collaboration – effective teamwork and communication</a:t>
            </a:r>
          </a:p>
          <a:p>
            <a:pPr marL="0" indent="0" fontAlgn="base">
              <a:lnSpc>
                <a:spcPct val="90000"/>
              </a:lnSpc>
              <a:buNone/>
            </a:pPr>
            <a:r>
              <a:rPr lang="en-GB" sz="1800" dirty="0"/>
              <a:t>• Digital Creation &amp; Problem‑Solving – creating digital content and solving tech issues</a:t>
            </a:r>
          </a:p>
          <a:p>
            <a:pPr marL="0" indent="0" fontAlgn="base">
              <a:lnSpc>
                <a:spcPct val="90000"/>
              </a:lnSpc>
              <a:buNone/>
            </a:pPr>
            <a:r>
              <a:rPr lang="en-GB" sz="1800" dirty="0"/>
              <a:t>• Digital Learning &amp; Development – using digital tools to support study</a:t>
            </a:r>
          </a:p>
          <a:p>
            <a:pPr marL="0" indent="0" fontAlgn="base">
              <a:lnSpc>
                <a:spcPct val="90000"/>
              </a:lnSpc>
              <a:buNone/>
            </a:pPr>
            <a:r>
              <a:rPr lang="en-GB" sz="1800" dirty="0"/>
              <a:t>• ICT Proficiency – confident use of devices and software</a:t>
            </a:r>
          </a:p>
          <a:p>
            <a:pPr marL="0" indent="0" fontAlgn="base">
              <a:lnSpc>
                <a:spcPct val="90000"/>
              </a:lnSpc>
              <a:buNone/>
            </a:pPr>
            <a:r>
              <a:rPr lang="en-GB" sz="1800" dirty="0"/>
              <a:t>• Information, Data &amp; Media Literacy – finding, checking and managing information</a:t>
            </a:r>
          </a:p>
          <a:p>
            <a:pPr marL="0" indent="0" fontAlgn="base">
              <a:lnSpc>
                <a:spcPct val="90000"/>
              </a:lnSpc>
              <a:buNone/>
            </a:pPr>
            <a:endParaRPr lang="en-GB" sz="1800" dirty="0"/>
          </a:p>
          <a:p>
            <a:pPr marL="0" indent="0" fontAlgn="base">
              <a:lnSpc>
                <a:spcPct val="90000"/>
              </a:lnSpc>
              <a:buNone/>
            </a:pPr>
            <a:r>
              <a:rPr lang="en-GB" sz="1800" dirty="0"/>
              <a:t>How this has developed my digital skills</a:t>
            </a:r>
          </a:p>
          <a:p>
            <a:pPr fontAlgn="base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800" dirty="0"/>
              <a:t>Helped me evaluate online sources </a:t>
            </a:r>
          </a:p>
          <a:p>
            <a:pPr fontAlgn="base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800" dirty="0"/>
              <a:t> Supported my Excel work and technical accuracy </a:t>
            </a:r>
          </a:p>
          <a:p>
            <a:pPr fontAlgn="base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800" dirty="0"/>
              <a:t> Informed my reflective writing and planning </a:t>
            </a:r>
          </a:p>
          <a:p>
            <a:pPr>
              <a:lnSpc>
                <a:spcPct val="90000"/>
              </a:lnSpc>
            </a:pPr>
            <a:endParaRPr lang="en-GB" sz="1000" dirty="0"/>
          </a:p>
        </p:txBody>
      </p:sp>
      <p:pic>
        <p:nvPicPr>
          <p:cNvPr id="14" name="Picture 13" descr="A silver shield with a black background&#10;&#10;AI-generated content may be incorrect.">
            <a:extLst>
              <a:ext uri="{FF2B5EF4-FFF2-40B4-BE49-F238E27FC236}">
                <a16:creationId xmlns:a16="http://schemas.microsoft.com/office/drawing/2014/main" id="{CF310E46-8ABF-4C15-26B5-9E2007BC38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904" y="649124"/>
            <a:ext cx="4425582" cy="5559751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29980602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2B5B6-3DB0-D932-EDE1-ADACCA19F2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5181" y="119742"/>
            <a:ext cx="6743767" cy="1121229"/>
          </a:xfrm>
        </p:spPr>
        <p:txBody>
          <a:bodyPr>
            <a:normAutofit/>
          </a:bodyPr>
          <a:lstStyle/>
          <a:p>
            <a:r>
              <a:rPr lang="en-GB" dirty="0"/>
              <a:t>Microsoft Certificates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3064A1-19AB-53E3-4C5B-B38B6B41D8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3643" y="1240971"/>
            <a:ext cx="7046844" cy="5214258"/>
          </a:xfrm>
        </p:spPr>
        <p:txBody>
          <a:bodyPr>
            <a:normAutofit/>
          </a:bodyPr>
          <a:lstStyle/>
          <a:p>
            <a:pPr fontAlgn="base">
              <a:lnSpc>
                <a:spcPct val="90000"/>
              </a:lnSpc>
            </a:pPr>
            <a:r>
              <a:rPr lang="en-GB" dirty="0"/>
              <a:t>Microsoft training strengthened my practical digital skills:</a:t>
            </a:r>
          </a:p>
          <a:p>
            <a:pPr fontAlgn="base">
              <a:lnSpc>
                <a:spcPct val="90000"/>
              </a:lnSpc>
            </a:pPr>
            <a:r>
              <a:rPr lang="en-GB" dirty="0"/>
              <a:t>• Cybersecurity Essentials – safe working practices, risk awareness</a:t>
            </a:r>
          </a:p>
          <a:p>
            <a:pPr fontAlgn="base">
              <a:lnSpc>
                <a:spcPct val="90000"/>
              </a:lnSpc>
            </a:pPr>
            <a:r>
              <a:rPr lang="en-GB" dirty="0"/>
              <a:t>• Microsoft 365 Productivity – using Word, Excel, PowerPoint, SharePoint effectively</a:t>
            </a:r>
          </a:p>
          <a:p>
            <a:pPr marL="0" indent="0" fontAlgn="base">
              <a:lnSpc>
                <a:spcPct val="90000"/>
              </a:lnSpc>
              <a:buNone/>
            </a:pPr>
            <a:endParaRPr lang="en-GB" dirty="0"/>
          </a:p>
          <a:p>
            <a:pPr marL="0" indent="0" fontAlgn="base">
              <a:lnSpc>
                <a:spcPct val="90000"/>
              </a:lnSpc>
              <a:buNone/>
            </a:pPr>
            <a:r>
              <a:rPr lang="en-GB" dirty="0"/>
              <a:t>How this links to tasks:</a:t>
            </a:r>
          </a:p>
          <a:p>
            <a:pPr marL="0" indent="0" fontAlgn="base">
              <a:lnSpc>
                <a:spcPct val="90000"/>
              </a:lnSpc>
              <a:buNone/>
            </a:pPr>
            <a:endParaRPr lang="en-GB" dirty="0"/>
          </a:p>
          <a:p>
            <a:pPr fontAlgn="base">
              <a:lnSpc>
                <a:spcPct val="90000"/>
              </a:lnSpc>
            </a:pPr>
            <a:r>
              <a:rPr lang="en-GB" dirty="0"/>
              <a:t>Cyber‑safe behaviour applied in all online research </a:t>
            </a:r>
          </a:p>
          <a:p>
            <a:pPr marL="0" indent="0" fontAlgn="base">
              <a:lnSpc>
                <a:spcPct val="90000"/>
              </a:lnSpc>
              <a:buNone/>
            </a:pPr>
            <a:r>
              <a:rPr lang="en-GB" dirty="0"/>
              <a:t>• Excel skills used directly in the spreadsheet task </a:t>
            </a:r>
          </a:p>
          <a:p>
            <a:pPr marL="0" indent="0" fontAlgn="base">
              <a:lnSpc>
                <a:spcPct val="90000"/>
              </a:lnSpc>
              <a:buNone/>
            </a:pPr>
            <a:r>
              <a:rPr lang="en-GB" dirty="0"/>
              <a:t>• Confidence with Microsoft tools improved presentation quality </a:t>
            </a:r>
          </a:p>
          <a:p>
            <a:pPr>
              <a:lnSpc>
                <a:spcPct val="90000"/>
              </a:lnSpc>
            </a:pPr>
            <a:endParaRPr lang="en-GB" sz="1700" dirty="0"/>
          </a:p>
        </p:txBody>
      </p:sp>
      <p:pic>
        <p:nvPicPr>
          <p:cNvPr id="5" name="Picture 4" descr="Computer script on a screen">
            <a:extLst>
              <a:ext uri="{FF2B5EF4-FFF2-40B4-BE49-F238E27FC236}">
                <a16:creationId xmlns:a16="http://schemas.microsoft.com/office/drawing/2014/main" id="{E0A7C180-95A3-EC00-FECA-F42BFBFA45A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180" r="52953" b="-1"/>
          <a:stretch>
            <a:fillRect/>
          </a:stretch>
        </p:blipFill>
        <p:spPr>
          <a:xfrm>
            <a:off x="257590" y="10"/>
            <a:ext cx="3479523" cy="6857990"/>
          </a:xfrm>
          <a:prstGeom prst="rect">
            <a:avLst/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39184940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E6DF9-5E1D-8A39-D26E-D59C697276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9743"/>
            <a:ext cx="9905998" cy="1088571"/>
          </a:xfrm>
        </p:spPr>
        <p:txBody>
          <a:bodyPr/>
          <a:lstStyle/>
          <a:p>
            <a:pPr algn="ctr"/>
            <a:r>
              <a:rPr lang="en-GB"/>
              <a:t>LinkedIn Learning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246989-BB67-2294-12A2-4B57FDE17D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7355" y="1654629"/>
            <a:ext cx="9905998" cy="4484915"/>
          </a:xfrm>
        </p:spPr>
        <p:txBody>
          <a:bodyPr>
            <a:normAutofit fontScale="25000" lnSpcReduction="20000"/>
          </a:bodyPr>
          <a:lstStyle/>
          <a:p>
            <a:pPr marL="0" indent="0" fontAlgn="base">
              <a:buNone/>
            </a:pPr>
            <a:r>
              <a:rPr lang="en-GB" sz="9600"/>
              <a:t>LinkedIn Learning developed my professional skills:</a:t>
            </a:r>
          </a:p>
          <a:p>
            <a:pPr marL="0" indent="0" fontAlgn="base">
              <a:buNone/>
            </a:pPr>
            <a:r>
              <a:rPr lang="en-GB" sz="9600"/>
              <a:t>• Communication Strategy – clear, targeted communication</a:t>
            </a:r>
          </a:p>
          <a:p>
            <a:pPr marL="0" indent="0" fontAlgn="base">
              <a:buNone/>
            </a:pPr>
            <a:r>
              <a:rPr lang="en-GB" sz="9600"/>
              <a:t>• Excel Essential Training – formulas, formatting, data organisation</a:t>
            </a:r>
          </a:p>
          <a:p>
            <a:pPr marL="0" indent="0" fontAlgn="base">
              <a:buNone/>
            </a:pPr>
            <a:r>
              <a:rPr lang="en-GB" sz="9600"/>
              <a:t>• PowerPoint Essential Training – professional slides and visual structure</a:t>
            </a:r>
          </a:p>
          <a:p>
            <a:pPr marL="0" indent="0" fontAlgn="base">
              <a:buNone/>
            </a:pPr>
            <a:r>
              <a:rPr lang="en-GB" sz="9600"/>
              <a:t>• HR &amp; Digital Transformation – understanding workplace digital change</a:t>
            </a:r>
          </a:p>
          <a:p>
            <a:pPr marL="0" indent="0" fontAlgn="base">
              <a:buNone/>
            </a:pPr>
            <a:r>
              <a:rPr lang="en-GB" sz="9600"/>
              <a:t>• Understanding Copyright – safe, legal use of content</a:t>
            </a:r>
          </a:p>
          <a:p>
            <a:pPr fontAlgn="base"/>
            <a:endParaRPr lang="en-GB" sz="9600"/>
          </a:p>
          <a:p>
            <a:pPr marL="0" indent="0" fontAlgn="base">
              <a:buNone/>
            </a:pPr>
            <a:r>
              <a:rPr lang="en-GB" sz="9600"/>
              <a:t>How this links to tasks:</a:t>
            </a:r>
          </a:p>
          <a:p>
            <a:pPr marL="0" indent="0" fontAlgn="base">
              <a:buNone/>
            </a:pPr>
            <a:r>
              <a:rPr lang="en-GB" sz="9600"/>
              <a:t>• Improved academic communication </a:t>
            </a:r>
          </a:p>
          <a:p>
            <a:pPr marL="0" indent="0" fontAlgn="base">
              <a:buNone/>
            </a:pPr>
            <a:r>
              <a:rPr lang="en-GB" sz="9600"/>
              <a:t>• Supported spreadsheet creation </a:t>
            </a:r>
          </a:p>
          <a:p>
            <a:pPr marL="0" indent="0" fontAlgn="base">
              <a:buNone/>
            </a:pPr>
            <a:r>
              <a:rPr lang="en-GB" sz="9600"/>
              <a:t>• Allowed me to build this professional presentation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47992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18531-770E-2681-8316-11567195B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4179" y="714375"/>
            <a:ext cx="3332955" cy="5076826"/>
          </a:xfrm>
        </p:spPr>
        <p:txBody>
          <a:bodyPr anchor="ctr">
            <a:normAutofit/>
          </a:bodyPr>
          <a:lstStyle/>
          <a:p>
            <a:r>
              <a:rPr lang="en-GB" sz="3700"/>
              <a:t>Application of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24CD54-BE09-557D-ACCB-50E7085F14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3046" y="714375"/>
            <a:ext cx="6253751" cy="5076825"/>
          </a:xfrm>
        </p:spPr>
        <p:txBody>
          <a:bodyPr>
            <a:normAutofit/>
          </a:bodyPr>
          <a:lstStyle/>
          <a:p>
            <a:pPr fontAlgn="base">
              <a:lnSpc>
                <a:spcPct val="90000"/>
              </a:lnSpc>
            </a:pPr>
            <a:r>
              <a:rPr lang="en-GB" sz="1700">
                <a:solidFill>
                  <a:schemeClr val="tx1"/>
                </a:solidFill>
              </a:rPr>
              <a:t>How I have applied these skills:</a:t>
            </a:r>
          </a:p>
          <a:p>
            <a:pPr fontAlgn="base">
              <a:lnSpc>
                <a:spcPct val="90000"/>
              </a:lnSpc>
            </a:pPr>
            <a:r>
              <a:rPr lang="en-GB" sz="1700">
                <a:solidFill>
                  <a:schemeClr val="tx1"/>
                </a:solidFill>
              </a:rPr>
              <a:t>• Used Excel confidently to create a structured household‑budget spreadsheet</a:t>
            </a:r>
          </a:p>
          <a:p>
            <a:pPr fontAlgn="base">
              <a:lnSpc>
                <a:spcPct val="90000"/>
              </a:lnSpc>
            </a:pPr>
            <a:r>
              <a:rPr lang="en-GB" sz="1700">
                <a:solidFill>
                  <a:schemeClr val="tx1"/>
                </a:solidFill>
              </a:rPr>
              <a:t>• Used PowerPoint design and layout principles to make clean, professional slides</a:t>
            </a:r>
          </a:p>
          <a:p>
            <a:pPr fontAlgn="base">
              <a:lnSpc>
                <a:spcPct val="90000"/>
              </a:lnSpc>
            </a:pPr>
            <a:r>
              <a:rPr lang="en-GB" sz="1700">
                <a:solidFill>
                  <a:schemeClr val="tx1"/>
                </a:solidFill>
              </a:rPr>
              <a:t>• Applied copyright awareness when using images and content</a:t>
            </a:r>
          </a:p>
          <a:p>
            <a:pPr fontAlgn="base">
              <a:lnSpc>
                <a:spcPct val="90000"/>
              </a:lnSpc>
            </a:pPr>
            <a:r>
              <a:rPr lang="en-GB" sz="1700">
                <a:solidFill>
                  <a:schemeClr val="tx1"/>
                </a:solidFill>
              </a:rPr>
              <a:t>• Used collaboration skills when communicating online</a:t>
            </a:r>
          </a:p>
          <a:p>
            <a:pPr fontAlgn="base">
              <a:lnSpc>
                <a:spcPct val="90000"/>
              </a:lnSpc>
            </a:pPr>
            <a:r>
              <a:rPr lang="en-GB" sz="1700">
                <a:solidFill>
                  <a:schemeClr val="tx1"/>
                </a:solidFill>
              </a:rPr>
              <a:t>• Applied digital wellbeing and identity knowledge in my reflective writing</a:t>
            </a:r>
            <a:br>
              <a:rPr lang="en-GB" sz="1700" b="0">
                <a:solidFill>
                  <a:schemeClr val="tx1"/>
                </a:solidFill>
                <a:effectLst/>
              </a:rPr>
            </a:br>
            <a:endParaRPr lang="en-GB" sz="1700">
              <a:solidFill>
                <a:schemeClr val="tx1"/>
              </a:solidFill>
            </a:endParaRPr>
          </a:p>
          <a:p>
            <a:pPr fontAlgn="base">
              <a:lnSpc>
                <a:spcPct val="90000"/>
              </a:lnSpc>
            </a:pPr>
            <a:r>
              <a:rPr lang="en-GB" sz="1700">
                <a:solidFill>
                  <a:schemeClr val="tx1"/>
                </a:solidFill>
              </a:rPr>
              <a:t>How I will use them:</a:t>
            </a:r>
          </a:p>
          <a:p>
            <a:pPr fontAlgn="base">
              <a:lnSpc>
                <a:spcPct val="90000"/>
              </a:lnSpc>
            </a:pPr>
            <a:r>
              <a:rPr lang="en-GB" sz="1700">
                <a:solidFill>
                  <a:schemeClr val="tx1"/>
                </a:solidFill>
              </a:rPr>
              <a:t>• In future coursework requiring research, communication and digital tools</a:t>
            </a:r>
          </a:p>
          <a:p>
            <a:pPr fontAlgn="base">
              <a:lnSpc>
                <a:spcPct val="90000"/>
              </a:lnSpc>
            </a:pPr>
            <a:r>
              <a:rPr lang="en-GB" sz="1700">
                <a:solidFill>
                  <a:schemeClr val="tx1"/>
                </a:solidFill>
              </a:rPr>
              <a:t>• In professional roles needing Microsoft 365 proficiency</a:t>
            </a:r>
          </a:p>
          <a:p>
            <a:pPr fontAlgn="base">
              <a:lnSpc>
                <a:spcPct val="90000"/>
              </a:lnSpc>
            </a:pPr>
            <a:r>
              <a:rPr lang="en-GB" sz="1700">
                <a:solidFill>
                  <a:schemeClr val="tx1"/>
                </a:solidFill>
              </a:rPr>
              <a:t>• To manage information safely and responsibly</a:t>
            </a:r>
          </a:p>
          <a:p>
            <a:pPr>
              <a:lnSpc>
                <a:spcPct val="90000"/>
              </a:lnSpc>
            </a:pPr>
            <a:endParaRPr lang="en-GB" sz="17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5164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D5C59-F677-D666-F89A-91E85B486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2438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br>
              <a:rPr lang="en-GB" b="0" dirty="0">
                <a:effectLst/>
              </a:rPr>
            </a:br>
            <a:br>
              <a:rPr lang="en-GB" b="0" dirty="0">
                <a:effectLst/>
              </a:rPr>
            </a:br>
            <a:r>
              <a:rPr lang="en-GB" b="0" dirty="0">
                <a:effectLst/>
              </a:rPr>
              <a:t>Conclusion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5879D6-F692-E112-DBBE-9D6BEA5FA3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2372" y="1778001"/>
            <a:ext cx="10515600" cy="4351338"/>
          </a:xfrm>
        </p:spPr>
        <p:txBody>
          <a:bodyPr>
            <a:normAutofit/>
          </a:bodyPr>
          <a:lstStyle/>
          <a:p>
            <a:pPr fontAlgn="base"/>
            <a:r>
              <a:rPr lang="en-GB" dirty="0"/>
              <a:t>Overall, I have developed:</a:t>
            </a:r>
          </a:p>
          <a:p>
            <a:pPr marL="0" indent="0" fontAlgn="base">
              <a:buNone/>
            </a:pPr>
            <a:r>
              <a:rPr lang="en-GB" dirty="0"/>
              <a:t>• Strong digital literacy</a:t>
            </a:r>
          </a:p>
          <a:p>
            <a:pPr marL="0" indent="0" fontAlgn="base">
              <a:buNone/>
            </a:pPr>
            <a:r>
              <a:rPr lang="en-GB" dirty="0"/>
              <a:t>• Become Confident in Microsoft Office skills</a:t>
            </a:r>
          </a:p>
          <a:p>
            <a:pPr marL="0" indent="0" fontAlgn="base">
              <a:buNone/>
            </a:pPr>
            <a:r>
              <a:rPr lang="en-GB" dirty="0"/>
              <a:t>• Improved communication and collaboration</a:t>
            </a:r>
          </a:p>
          <a:p>
            <a:pPr marL="0" indent="0" fontAlgn="base">
              <a:buNone/>
            </a:pPr>
            <a:r>
              <a:rPr lang="en-GB" dirty="0"/>
              <a:t>• a  better understanding of digital safety and wellbeing</a:t>
            </a:r>
          </a:p>
          <a:p>
            <a:pPr marL="0" indent="0" fontAlgn="base">
              <a:buNone/>
            </a:pPr>
            <a:r>
              <a:rPr lang="en-GB" dirty="0"/>
              <a:t>• built professional learning habits through LinkedIn Learning</a:t>
            </a:r>
          </a:p>
          <a:p>
            <a:pPr marL="0" indent="0" fontAlgn="base">
              <a:buNone/>
            </a:pPr>
            <a:endParaRPr lang="en-GB" dirty="0"/>
          </a:p>
          <a:p>
            <a:pPr marL="0" indent="0" fontAlgn="base">
              <a:buNone/>
            </a:pPr>
            <a:r>
              <a:rPr lang="en-GB" dirty="0"/>
              <a:t>These skills support my academic success and prepare me for future employment.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40246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n abstract design with lines and financial symbols">
            <a:extLst>
              <a:ext uri="{FF2B5EF4-FFF2-40B4-BE49-F238E27FC236}">
                <a16:creationId xmlns:a16="http://schemas.microsoft.com/office/drawing/2014/main" id="{1F3250D1-E175-07A7-0BFD-26E9748C2F5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5000"/>
          </a:blip>
          <a:srcRect t="10400" b="5014"/>
          <a:stretch>
            <a:fillRect/>
          </a:stretch>
        </p:blipFill>
        <p:spPr>
          <a:xfrm>
            <a:off x="-87066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FDD22E5-97AD-4225-ABF8-681D14FA69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206829"/>
            <a:ext cx="9905998" cy="115388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Survey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1D21CE-7C0C-0F09-A34D-FE0F5ADE82D2}"/>
              </a:ext>
            </a:extLst>
          </p:cNvPr>
          <p:cNvSpPr txBox="1"/>
          <p:nvPr/>
        </p:nvSpPr>
        <p:spPr>
          <a:xfrm>
            <a:off x="9927772" y="6281839"/>
            <a:ext cx="22642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4"/>
              </a:rPr>
              <a:t>Survey (Preview)</a:t>
            </a:r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80D8B23-8D69-0315-A5BF-C028EB8CA16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69549" y="2048441"/>
            <a:ext cx="3252901" cy="3252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79383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1" width="438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A831C29D-E676-4E17-B1E5-7D31F619BD9C}">
  <we:reference id="wa104051163" version="1.2.0.3" store="en-GB" storeType="OMEX"/>
  <we:alternateReferences>
    <we:reference id="WA104051163" version="1.2.0.3" store="WA104051163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0</TotalTime>
  <Words>490</Words>
  <Application>Microsoft Office PowerPoint</Application>
  <PresentationFormat>Widescreen</PresentationFormat>
  <Paragraphs>68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Century Gothic</vt:lpstr>
      <vt:lpstr>Wingdings</vt:lpstr>
      <vt:lpstr>Mesh</vt:lpstr>
      <vt:lpstr>My Reflective Presentation</vt:lpstr>
      <vt:lpstr>Introduction</vt:lpstr>
      <vt:lpstr>Jisc Digital Badges</vt:lpstr>
      <vt:lpstr>Microsoft Certificates</vt:lpstr>
      <vt:lpstr>LinkedIn Learning</vt:lpstr>
      <vt:lpstr>Application of Skills</vt:lpstr>
      <vt:lpstr>  Conclusion  </vt:lpstr>
      <vt:lpstr>Survey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Jack Collins</dc:creator>
  <cp:lastModifiedBy>Jack Collins</cp:lastModifiedBy>
  <cp:revision>4</cp:revision>
  <dcterms:created xsi:type="dcterms:W3CDTF">2025-12-01T04:06:42Z</dcterms:created>
  <dcterms:modified xsi:type="dcterms:W3CDTF">2025-12-01T08:27:26Z</dcterms:modified>
</cp:coreProperties>
</file>