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9"/>
  </p:notesMasterIdLst>
  <p:handoutMasterIdLst>
    <p:handoutMasterId r:id="rId20"/>
  </p:handoutMasterIdLst>
  <p:sldIdLst>
    <p:sldId id="257" r:id="rId2"/>
    <p:sldId id="258" r:id="rId3"/>
    <p:sldId id="260" r:id="rId4"/>
    <p:sldId id="269" r:id="rId5"/>
    <p:sldId id="271" r:id="rId6"/>
    <p:sldId id="281" r:id="rId7"/>
    <p:sldId id="272" r:id="rId8"/>
    <p:sldId id="275" r:id="rId9"/>
    <p:sldId id="278" r:id="rId10"/>
    <p:sldId id="279" r:id="rId11"/>
    <p:sldId id="280" r:id="rId12"/>
    <p:sldId id="282" r:id="rId13"/>
    <p:sldId id="283" r:id="rId14"/>
    <p:sldId id="284" r:id="rId15"/>
    <p:sldId id="285" r:id="rId16"/>
    <p:sldId id="286" r:id="rId17"/>
    <p:sldId id="287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89911" autoAdjust="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09/05/2023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How presentation will benefit audience: Adult learners are more interested in a subject if they know how or why it is important to them.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Presenter’s level of expertise in the subject: Briefly state your credentials in this area, or explain why participants should listen to you.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Example objectives</a:t>
            </a:r>
          </a:p>
          <a:p>
            <a:pPr marL="0" indent="0" rtl="0">
              <a:buFont typeface="Arial" panose="020B0604020202020204" pitchFamily="34" charset="0"/>
              <a:buNone/>
            </a:pPr>
            <a:r>
              <a:rPr lang="en-GB" dirty="0"/>
              <a:t>At the end of this lesson, you will be able to: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Save files to the team Web server.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Move files to different locations on the team Web server.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Share files on the team Web server.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7858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3174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86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4517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279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7236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0968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3741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2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09/05/2023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7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sdUNvdPMy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9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performance-factsheet/" TargetMode="External"/><Relationship Id="rId7" Type="http://schemas.openxmlformats.org/officeDocument/2006/relationships/hyperlink" Target="https://www.business-powerhouse.com/leadership-lessons-from-steve-jobs" TargetMode="External"/><Relationship Id="rId2" Type="http://schemas.openxmlformats.org/officeDocument/2006/relationships/hyperlink" Target="https://www.ibtimes.co.uk/margaret-thatcher-voted-most-influential-woman-past-200-years-153123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iclipart.com/free-transparent-background-png-clipart-bcynu" TargetMode="External"/><Relationship Id="rId5" Type="http://schemas.openxmlformats.org/officeDocument/2006/relationships/hyperlink" Target="https://www.femalefirst.co.uk/lifestyle/which-type-of-leader-are-you-1182422.html" TargetMode="External"/><Relationship Id="rId4" Type="http://schemas.openxmlformats.org/officeDocument/2006/relationships/hyperlink" Target="https://www.youtube.com/watch?v=FsdUNvdPMy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infokf.kornferry.com/rs/494-VUC-482/images/KFHG-Leaders%20are%20grown-Fact%20sheet.pdf" TargetMode="External"/><Relationship Id="rId2" Type="http://schemas.openxmlformats.org/officeDocument/2006/relationships/hyperlink" Target="https://www.aihr.com/blog/team-effectiveness-mode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forbescoachescouncil/2020/02/25/ineffective-leadership-and-the-devastating-individual-and-organizational-consequences/?sh=2cfb18631f2c" TargetMode="External"/><Relationship Id="rId5" Type="http://schemas.openxmlformats.org/officeDocument/2006/relationships/hyperlink" Target="https://www.aihr.com/blog/grpi-model/" TargetMode="External"/><Relationship Id="rId4" Type="http://schemas.openxmlformats.org/officeDocument/2006/relationships/hyperlink" Target="https://www.legislation.gov.uk/uksi/2008/2862/contents/made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th-wales.police.uk/" TargetMode="External"/><Relationship Id="rId2" Type="http://schemas.openxmlformats.org/officeDocument/2006/relationships/hyperlink" Target="https://risepeople.com/blog/push-and-pull-factors-in-the-workplace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teammood.com/2018/06/12/how-to-leverage-your-teams-good-mood.html" TargetMode="External"/><Relationship Id="rId2" Type="http://schemas.openxmlformats.org/officeDocument/2006/relationships/hyperlink" Target="https://bibliu.com/app/#/view/books/9781843984412/epub/OEBPS/Text/part0015_split_000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rsonneltoday.com/hr/employee-grievances-rise-xperthr/" TargetMode="External"/><Relationship Id="rId5" Type="http://schemas.openxmlformats.org/officeDocument/2006/relationships/hyperlink" Target="http://leadersinsights.blogspot.com/2014/04/the-subjective-and-objective-of.html" TargetMode="External"/><Relationship Id="rId4" Type="http://schemas.openxmlformats.org/officeDocument/2006/relationships/hyperlink" Target="https://www.goodcountry.org/good-leaders/an-example-leader-2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addict.com/effects-poor-management" TargetMode="External"/><Relationship Id="rId2" Type="http://schemas.openxmlformats.org/officeDocument/2006/relationships/hyperlink" Target="https://www.cipd.org/uk/about/press-releases/rise-stress-poor-manage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Managing Performance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South Wales Police</a:t>
            </a:r>
          </a:p>
          <a:p>
            <a:pPr rtl="0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54AD2B-9C73-9FB0-65CE-E1B53AC112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6188" y="4245481"/>
            <a:ext cx="1960881" cy="2550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r>
              <a:rPr lang="en-GB" u="sng" dirty="0"/>
              <a:t>Session Overview </a:t>
            </a:r>
            <a:br>
              <a:rPr lang="en-GB" u="sng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09728" indent="0">
              <a:buNone/>
            </a:pPr>
            <a:endParaRPr lang="en-GB" sz="2000" dirty="0"/>
          </a:p>
          <a:p>
            <a:pPr marL="109728" indent="0" rtl="0">
              <a:buNone/>
            </a:pPr>
            <a:r>
              <a:rPr lang="en-GB" sz="2000" dirty="0"/>
              <a:t>Section 1 – How do line managers impact performance?</a:t>
            </a:r>
          </a:p>
          <a:p>
            <a:pPr marL="109728" indent="0" rtl="0">
              <a:buNone/>
            </a:pPr>
            <a:r>
              <a:rPr lang="en-GB" sz="2000" dirty="0"/>
              <a:t>Section 2 – Creating effective teams</a:t>
            </a:r>
          </a:p>
          <a:p>
            <a:pPr marL="109728" indent="0" rtl="0">
              <a:buNone/>
            </a:pPr>
            <a:r>
              <a:rPr lang="en-GB" sz="2000" dirty="0"/>
              <a:t>Section 3 – Retaining employees</a:t>
            </a:r>
          </a:p>
          <a:p>
            <a:pPr marL="109728" indent="0" rtl="0">
              <a:buNone/>
            </a:pPr>
            <a:r>
              <a:rPr lang="en-GB" sz="2000" dirty="0"/>
              <a:t>Section 4 – Managing capability (underperformance and attendance)</a:t>
            </a:r>
          </a:p>
          <a:p>
            <a:pPr marL="109728" indent="0" rtl="0">
              <a:buNone/>
            </a:pPr>
            <a:r>
              <a:rPr lang="en-GB" sz="2000" dirty="0"/>
              <a:t>Section 5  – Coaching and mentoring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7F8710-0E84-DD2B-C012-D6E3BD0106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07697" y="5146134"/>
            <a:ext cx="1311478" cy="1711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200" dirty="0"/>
              <a:t>What is Performance Management?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CEE153-036B-485A-C320-84268977FC4F}"/>
              </a:ext>
            </a:extLst>
          </p:cNvPr>
          <p:cNvSpPr txBox="1"/>
          <p:nvPr/>
        </p:nvSpPr>
        <p:spPr>
          <a:xfrm>
            <a:off x="595223" y="2087593"/>
            <a:ext cx="1022048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series of practices which aims to get the best out of employees in order to achieve an organisations objectives (Gifford,2022).</a:t>
            </a:r>
          </a:p>
          <a:p>
            <a:endParaRPr lang="en-GB" dirty="0"/>
          </a:p>
          <a:p>
            <a:r>
              <a:rPr lang="en-GB" dirty="0"/>
              <a:t>To create motivated, enthusiastic and committed employees who look to achieve and in some cases exceed organisational goals (Taylor, 2016).</a:t>
            </a:r>
          </a:p>
        </p:txBody>
      </p:sp>
      <p:pic>
        <p:nvPicPr>
          <p:cNvPr id="8" name="Picture 7" descr="A police officer talking to a person&#10;&#10;Description automatically generated">
            <a:extLst>
              <a:ext uri="{FF2B5EF4-FFF2-40B4-BE49-F238E27FC236}">
                <a16:creationId xmlns:a16="http://schemas.microsoft.com/office/drawing/2014/main" id="{1DFEDCA1-4B37-EF5B-C616-C127B1CDB69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946" y="3940332"/>
            <a:ext cx="3363583" cy="2242389"/>
          </a:xfrm>
          <a:prstGeom prst="rect">
            <a:avLst/>
          </a:prstGeom>
        </p:spPr>
      </p:pic>
      <p:pic>
        <p:nvPicPr>
          <p:cNvPr id="10" name="Picture 9" descr="A picture containing text, person, outdoor&#10;&#10;Description automatically generated">
            <a:extLst>
              <a:ext uri="{FF2B5EF4-FFF2-40B4-BE49-F238E27FC236}">
                <a16:creationId xmlns:a16="http://schemas.microsoft.com/office/drawing/2014/main" id="{0703B275-362E-E949-105E-0FA480608B6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8946" y="3940332"/>
            <a:ext cx="3364453" cy="2242388"/>
          </a:xfrm>
          <a:prstGeom prst="rect">
            <a:avLst/>
          </a:prstGeom>
        </p:spPr>
      </p:pic>
      <p:pic>
        <p:nvPicPr>
          <p:cNvPr id="12" name="Picture 11" descr="A person talking to a police officer&#10;&#10;Description automatically generated with low confidence">
            <a:extLst>
              <a:ext uri="{FF2B5EF4-FFF2-40B4-BE49-F238E27FC236}">
                <a16:creationId xmlns:a16="http://schemas.microsoft.com/office/drawing/2014/main" id="{031EC794-E78E-672F-8F0A-3B78B7B01B5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8817" y="3940332"/>
            <a:ext cx="3363583" cy="224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200" dirty="0"/>
              <a:t>Why is it important for line managers to manage performance?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09728" indent="0">
              <a:buNone/>
            </a:pPr>
            <a:endParaRPr lang="en-GB" sz="1800" dirty="0"/>
          </a:p>
          <a:p>
            <a:pPr marL="109728" indent="0">
              <a:buNone/>
            </a:pPr>
            <a:r>
              <a:rPr lang="en-GB" sz="1800" dirty="0"/>
              <a:t>Comply with requirements laid out by HMICFRS</a:t>
            </a:r>
          </a:p>
          <a:p>
            <a:pPr marL="109728" indent="0">
              <a:buNone/>
            </a:pPr>
            <a:endParaRPr lang="en-GB" sz="1800" dirty="0"/>
          </a:p>
          <a:p>
            <a:pPr marL="109728" indent="0" rtl="0">
              <a:buNone/>
            </a:pPr>
            <a:r>
              <a:rPr lang="en-GB" sz="1800" dirty="0"/>
              <a:t>To ensure achieving team and organisational goals set out by Chief Constable and PCC</a:t>
            </a:r>
          </a:p>
          <a:p>
            <a:pPr marL="109728" indent="0" rtl="0">
              <a:buNone/>
            </a:pPr>
            <a:endParaRPr lang="en-GB" sz="1800" dirty="0"/>
          </a:p>
          <a:p>
            <a:pPr marL="109728" indent="0" rtl="0">
              <a:buNone/>
            </a:pPr>
            <a:r>
              <a:rPr lang="en-GB" sz="1800" dirty="0"/>
              <a:t>Responsible for implementing policies and procedures </a:t>
            </a:r>
          </a:p>
          <a:p>
            <a:pPr marL="109728" indent="0" rtl="0">
              <a:buNone/>
            </a:pPr>
            <a:endParaRPr lang="en-GB" sz="1800" dirty="0"/>
          </a:p>
          <a:p>
            <a:pPr marL="109728" indent="0" rtl="0">
              <a:buNone/>
            </a:pPr>
            <a:r>
              <a:rPr lang="en-GB" sz="1800" dirty="0"/>
              <a:t>Responsible for health, safety and wellbeing of team</a:t>
            </a:r>
          </a:p>
          <a:p>
            <a:pPr marL="109728" indent="0" rtl="0">
              <a:buNone/>
            </a:pPr>
            <a:endParaRPr lang="en-GB" sz="1800" dirty="0"/>
          </a:p>
          <a:p>
            <a:pPr marL="109728" indent="0" rtl="0">
              <a:buNone/>
            </a:pPr>
            <a:r>
              <a:rPr lang="en-GB" sz="1800" dirty="0"/>
              <a:t>Opportunity to support development of team</a:t>
            </a:r>
          </a:p>
          <a:p>
            <a:pPr marL="109728" indent="0" rtl="0">
              <a:buNone/>
            </a:pPr>
            <a:endParaRPr lang="en-GB" sz="1600" dirty="0"/>
          </a:p>
          <a:p>
            <a:pPr marL="109728" indent="0" rtl="0">
              <a:buNone/>
            </a:pPr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C3B2B3-5F60-DA7F-8AF3-E03FD1C9C6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1588" y="5146134"/>
            <a:ext cx="1311478" cy="1711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51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04269"/>
            <a:ext cx="10972800" cy="815196"/>
          </a:xfrm>
        </p:spPr>
        <p:txBody>
          <a:bodyPr rtlCol="0">
            <a:normAutofit/>
          </a:bodyPr>
          <a:lstStyle/>
          <a:p>
            <a:pPr rtl="0"/>
            <a:r>
              <a:rPr lang="en-GB" sz="3200" dirty="0"/>
              <a:t>Leadership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09728" indent="0" rtl="0">
              <a:buNone/>
            </a:pPr>
            <a:endParaRPr lang="en-GB" sz="1600" dirty="0"/>
          </a:p>
          <a:p>
            <a:pPr marL="109728" indent="0" rtl="0">
              <a:buNone/>
            </a:pP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87F060-5EE5-3422-E472-C7CF4479D839}"/>
              </a:ext>
            </a:extLst>
          </p:cNvPr>
          <p:cNvSpPr txBox="1"/>
          <p:nvPr/>
        </p:nvSpPr>
        <p:spPr>
          <a:xfrm>
            <a:off x="609600" y="1619465"/>
            <a:ext cx="109728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Kurt Lewin 3 Leadership Styles </a:t>
            </a:r>
          </a:p>
          <a:p>
            <a:endParaRPr lang="en-GB" dirty="0"/>
          </a:p>
          <a:p>
            <a:r>
              <a:rPr lang="en-GB" dirty="0"/>
              <a:t>                Authoritarian                                          Participative                                                    Delegative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Max Weber Transactional Leadership 				Burns Transformational Leadership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4E791A-D154-BB36-2A9A-A7EB3EA9FD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6324" y="2589247"/>
            <a:ext cx="1089088" cy="93138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311659C-4BD2-E989-E322-5FAE412EA8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7571" y="2598898"/>
            <a:ext cx="1157394" cy="93138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1B82565-DFA2-4E56-BD16-85518D9B4A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6324" y="4563176"/>
            <a:ext cx="1179548" cy="97846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7700D28-D76C-2F53-9E65-55326794E3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58077" y="4508746"/>
            <a:ext cx="725539" cy="9784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C37FD7-3CF9-8B80-667C-4B7C3530987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64575" y="5146134"/>
            <a:ext cx="1311478" cy="17118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FCAEF8A-54CF-1F4A-5114-2EE077F16F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8911085" y="2589247"/>
            <a:ext cx="943524" cy="1062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94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19930"/>
            <a:ext cx="10972800" cy="815196"/>
          </a:xfrm>
        </p:spPr>
        <p:txBody>
          <a:bodyPr rtlCol="0">
            <a:normAutofit fontScale="90000"/>
          </a:bodyPr>
          <a:lstStyle/>
          <a:p>
            <a:r>
              <a:rPr lang="en-GB" sz="3600" dirty="0"/>
              <a:t>Hersey and Blanchard – Situational Leadership Model</a:t>
            </a:r>
            <a:br>
              <a:rPr lang="en-GB" sz="1400" dirty="0"/>
            </a:br>
            <a:br>
              <a:rPr lang="en-GB" sz="14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09728" indent="0" rtl="0">
              <a:buNone/>
            </a:pPr>
            <a:endParaRPr lang="en-GB" sz="1600" dirty="0"/>
          </a:p>
          <a:p>
            <a:pPr marL="109728" indent="0" rtl="0">
              <a:buNone/>
            </a:pP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87F060-5EE5-3422-E472-C7CF4479D839}"/>
              </a:ext>
            </a:extLst>
          </p:cNvPr>
          <p:cNvSpPr txBox="1"/>
          <p:nvPr/>
        </p:nvSpPr>
        <p:spPr>
          <a:xfrm>
            <a:off x="-925902" y="1674674"/>
            <a:ext cx="10972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8705B8-FDF7-A0EF-94CF-38E561FBA8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082" y="2412499"/>
            <a:ext cx="4437835" cy="41620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131BCF4-56C3-4869-26A1-D7D5D03046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80522" y="5146134"/>
            <a:ext cx="1311478" cy="1711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93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815196"/>
          </a:xfrm>
        </p:spPr>
        <p:txBody>
          <a:bodyPr rtlCol="0">
            <a:normAutofit/>
          </a:bodyPr>
          <a:lstStyle/>
          <a:p>
            <a:pPr rtl="0"/>
            <a:r>
              <a:rPr lang="en-GB" sz="3200" dirty="0"/>
              <a:t>Consequences of negative leadership on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09728" indent="0" rtl="0">
              <a:buNone/>
            </a:pPr>
            <a:endParaRPr lang="en-GB" sz="1600" dirty="0"/>
          </a:p>
          <a:p>
            <a:pPr marL="109728" indent="0" rtl="0">
              <a:buNone/>
            </a:pP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87F060-5EE5-3422-E472-C7CF4479D839}"/>
              </a:ext>
            </a:extLst>
          </p:cNvPr>
          <p:cNvSpPr txBox="1"/>
          <p:nvPr/>
        </p:nvSpPr>
        <p:spPr>
          <a:xfrm>
            <a:off x="508959" y="1958196"/>
            <a:ext cx="109728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Https://youtu.be/FsdUNvdPMyM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</a:p>
          <a:p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Line managers can be attributed to 70 % of the changes within a team climate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Korry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Ferry, 2016).</a:t>
            </a:r>
          </a:p>
          <a:p>
            <a:endParaRPr lang="en-GB" sz="180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Breach of psychological contract 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Unproductive and unmotivated employees 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Zambas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Higher staff turnover (Miller – Jones, 2020)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Risk of increase in grievances (Webber, 2023)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 in staff absence (Whelan, 2019)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u="sng" dirty="0"/>
              <a:t>Secondary impact to SWP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Providing a poor service to public which can cause loss of trust.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Loss of experienced staff and officers through resignations or absence will put pressure on other colleagues.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Grievances will increase workload of managers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AFA919-FAF3-BD0C-1F1A-CA83514EDA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33871" y="5426015"/>
            <a:ext cx="1097058" cy="1431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94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815196"/>
          </a:xfrm>
        </p:spPr>
        <p:txBody>
          <a:bodyPr rtlCol="0">
            <a:normAutofit/>
          </a:bodyPr>
          <a:lstStyle/>
          <a:p>
            <a:pPr rtl="0"/>
            <a:r>
              <a:rPr lang="en-GB" sz="3200" b="1" dirty="0"/>
              <a:t>Section 2 - What makes an effective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09728" indent="0" rtl="0">
              <a:buNone/>
            </a:pPr>
            <a:endParaRPr lang="en-GB" sz="1600" dirty="0"/>
          </a:p>
          <a:p>
            <a:pPr marL="109728" indent="0" rtl="0">
              <a:buNone/>
            </a:pP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87F060-5EE5-3422-E472-C7CF4479D839}"/>
              </a:ext>
            </a:extLst>
          </p:cNvPr>
          <p:cNvSpPr txBox="1"/>
          <p:nvPr/>
        </p:nvSpPr>
        <p:spPr>
          <a:xfrm>
            <a:off x="370936" y="2372262"/>
            <a:ext cx="10972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8A061D-FEC1-BA69-2D74-9700AA650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268" y="2228071"/>
            <a:ext cx="3443018" cy="211467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A7A914-B35B-AFE5-8E75-C115444353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1222" y="2111588"/>
            <a:ext cx="3399256" cy="223535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33EA7A4-287E-EF0A-F83C-F275C0F6B406}"/>
              </a:ext>
            </a:extLst>
          </p:cNvPr>
          <p:cNvSpPr txBox="1"/>
          <p:nvPr/>
        </p:nvSpPr>
        <p:spPr>
          <a:xfrm>
            <a:off x="4337212" y="3973418"/>
            <a:ext cx="2717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Tuckman's Theory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43BB7A6-E18D-FA0F-F1D3-113CB3F1E6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873" y="4486941"/>
            <a:ext cx="4703808" cy="14344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729DA22-77E2-F4B0-F0E1-CC6C618D18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47953" y="5423570"/>
            <a:ext cx="1098931" cy="1434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17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200" b="1" dirty="0"/>
              <a:t>Section 3 – Retaining employees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109728" indent="0" rtl="0">
              <a:buNone/>
            </a:pPr>
            <a:endParaRPr lang="en-GB" sz="2000" dirty="0"/>
          </a:p>
          <a:p>
            <a:pPr marL="109728" indent="0" rtl="0">
              <a:buNone/>
            </a:pPr>
            <a:endParaRPr lang="en-GB" sz="2000" dirty="0"/>
          </a:p>
          <a:p>
            <a:pPr rtl="0">
              <a:buFontTx/>
              <a:buChar char="-"/>
            </a:pPr>
            <a:endParaRPr lang="en-GB" sz="2000" dirty="0"/>
          </a:p>
          <a:p>
            <a:pPr marL="109728" indent="0" rtl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D2298C-27F8-0161-994C-09CFC9FA0C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5407" y="5146134"/>
            <a:ext cx="1311478" cy="17118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7F38E4-CDE4-D00C-D79B-1C51210822FC}"/>
              </a:ext>
            </a:extLst>
          </p:cNvPr>
          <p:cNvSpPr txBox="1"/>
          <p:nvPr/>
        </p:nvSpPr>
        <p:spPr>
          <a:xfrm>
            <a:off x="1431985" y="1965960"/>
            <a:ext cx="1006254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			      (Orr, 2021)</a:t>
            </a:r>
          </a:p>
          <a:p>
            <a:endParaRPr lang="en-GB" dirty="0"/>
          </a:p>
          <a:p>
            <a:r>
              <a:rPr lang="en-GB" dirty="0"/>
              <a:t>			      Exit Interviews vs Stay Interviews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0B01D98-9583-B313-F3A7-2F08B95019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5897251"/>
              </p:ext>
            </p:extLst>
          </p:nvPr>
        </p:nvGraphicFramePr>
        <p:xfrm>
          <a:off x="3270138" y="2293039"/>
          <a:ext cx="5600934" cy="217928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800467">
                  <a:extLst>
                    <a:ext uri="{9D8B030D-6E8A-4147-A177-3AD203B41FA5}">
                      <a16:colId xmlns:a16="http://schemas.microsoft.com/office/drawing/2014/main" val="514783791"/>
                    </a:ext>
                  </a:extLst>
                </a:gridCol>
                <a:gridCol w="2800467">
                  <a:extLst>
                    <a:ext uri="{9D8B030D-6E8A-4147-A177-3AD203B41FA5}">
                      <a16:colId xmlns:a16="http://schemas.microsoft.com/office/drawing/2014/main" val="2735950588"/>
                    </a:ext>
                  </a:extLst>
                </a:gridCol>
              </a:tblGrid>
              <a:tr h="449564">
                <a:tc>
                  <a:txBody>
                    <a:bodyPr/>
                    <a:lstStyle/>
                    <a:p>
                      <a:r>
                        <a:rPr lang="en-GB" dirty="0"/>
                        <a:t>Push 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Pull Factors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7173182"/>
                  </a:ext>
                </a:extLst>
              </a:tr>
              <a:tr h="449564">
                <a:tc>
                  <a:txBody>
                    <a:bodyPr/>
                    <a:lstStyle/>
                    <a:p>
                      <a:r>
                        <a:rPr lang="en-GB" dirty="0"/>
                        <a:t>Poor 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Better compensation/benefits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3863402"/>
                  </a:ext>
                </a:extLst>
              </a:tr>
              <a:tr h="449564">
                <a:tc>
                  <a:txBody>
                    <a:bodyPr/>
                    <a:lstStyle/>
                    <a:p>
                      <a:r>
                        <a:rPr lang="en-GB" dirty="0"/>
                        <a:t>Limited development opportunities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flexibility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6704525"/>
                  </a:ext>
                </a:extLst>
              </a:tr>
              <a:tr h="449564">
                <a:tc>
                  <a:txBody>
                    <a:bodyPr/>
                    <a:lstStyle/>
                    <a:p>
                      <a:r>
                        <a:rPr lang="en-GB" dirty="0"/>
                        <a:t>Work/life 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Pursuing life long ambition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6541162"/>
                  </a:ext>
                </a:extLst>
              </a:tr>
            </a:tbl>
          </a:graphicData>
        </a:graphic>
      </p:graphicFrame>
      <p:pic>
        <p:nvPicPr>
          <p:cNvPr id="8" name="Graphic 7" descr="Door Closed outline">
            <a:extLst>
              <a:ext uri="{FF2B5EF4-FFF2-40B4-BE49-F238E27FC236}">
                <a16:creationId xmlns:a16="http://schemas.microsoft.com/office/drawing/2014/main" id="{AF9973CF-03BC-1B14-F04C-F40C71B152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64664" y="4828213"/>
            <a:ext cx="914400" cy="914400"/>
          </a:xfrm>
          <a:prstGeom prst="rect">
            <a:avLst/>
          </a:prstGeom>
        </p:spPr>
      </p:pic>
      <p:pic>
        <p:nvPicPr>
          <p:cNvPr id="10" name="Graphic 9" descr="Door Open outline">
            <a:extLst>
              <a:ext uri="{FF2B5EF4-FFF2-40B4-BE49-F238E27FC236}">
                <a16:creationId xmlns:a16="http://schemas.microsoft.com/office/drawing/2014/main" id="{104595C4-3B45-4A77-49C1-FDC834971F5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12938" y="482821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95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815196"/>
          </a:xfrm>
        </p:spPr>
        <p:txBody>
          <a:bodyPr rtlCol="0">
            <a:normAutofit/>
          </a:bodyPr>
          <a:lstStyle/>
          <a:p>
            <a:pPr rtl="0"/>
            <a:r>
              <a:rPr lang="en-GB" sz="3200" b="1" dirty="0"/>
              <a:t>Section 4 – Managing Capability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09728" indent="0" rtl="0">
              <a:buNone/>
            </a:pPr>
            <a:endParaRPr lang="en-GB" sz="1600" dirty="0"/>
          </a:p>
          <a:p>
            <a:pPr marL="109728" indent="0" rtl="0">
              <a:buNone/>
            </a:pP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87F060-5EE5-3422-E472-C7CF4479D839}"/>
              </a:ext>
            </a:extLst>
          </p:cNvPr>
          <p:cNvSpPr txBox="1"/>
          <p:nvPr/>
        </p:nvSpPr>
        <p:spPr>
          <a:xfrm>
            <a:off x="609600" y="1958196"/>
            <a:ext cx="109728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Sickness</a:t>
            </a:r>
          </a:p>
          <a:p>
            <a:endParaRPr lang="en-GB" dirty="0"/>
          </a:p>
          <a:p>
            <a:r>
              <a:rPr lang="en-GB" dirty="0"/>
              <a:t>Record number of days lost to sickness or injury in the UK in 2022 (ONS, 2023)</a:t>
            </a:r>
          </a:p>
          <a:p>
            <a:r>
              <a:rPr lang="en-GB" dirty="0"/>
              <a:t>SWP - 49,301 hours lost to sickness absence. Top reason – Mental Health (SWP,2023)</a:t>
            </a:r>
          </a:p>
          <a:p>
            <a:endParaRPr lang="en-GB" dirty="0"/>
          </a:p>
          <a:p>
            <a:r>
              <a:rPr lang="en-GB" u="sng" dirty="0"/>
              <a:t>Management of Capability – Attendance and Performance </a:t>
            </a:r>
          </a:p>
          <a:p>
            <a:endParaRPr lang="en-GB" dirty="0"/>
          </a:p>
          <a:p>
            <a:r>
              <a:rPr lang="en-GB" dirty="0"/>
              <a:t>Police Staff – Capability Policy</a:t>
            </a:r>
          </a:p>
          <a:p>
            <a:r>
              <a:rPr lang="en-GB" dirty="0"/>
              <a:t>Police Officers – Unsatisfactory Performance and Attendance Procedures – Police (Performance) Regulations 2008</a:t>
            </a:r>
          </a:p>
          <a:p>
            <a:endParaRPr lang="en-GB" dirty="0"/>
          </a:p>
          <a:p>
            <a:r>
              <a:rPr lang="en-GB" u="sng" dirty="0"/>
              <a:t>Important information </a:t>
            </a:r>
          </a:p>
          <a:p>
            <a:endParaRPr lang="en-GB" u="sng" dirty="0"/>
          </a:p>
          <a:p>
            <a:r>
              <a:rPr lang="en-GB" dirty="0"/>
              <a:t>Equality Act, 2010</a:t>
            </a:r>
          </a:p>
          <a:p>
            <a:r>
              <a:rPr lang="en-GB" dirty="0"/>
              <a:t>Employment Rights Act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7A6BED-FD2E-038B-9E1A-FCC004D4C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5407" y="5146134"/>
            <a:ext cx="1311478" cy="1711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432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177" y="1172468"/>
            <a:ext cx="10972800" cy="815196"/>
          </a:xfrm>
        </p:spPr>
        <p:txBody>
          <a:bodyPr rtlCol="0">
            <a:normAutofit/>
          </a:bodyPr>
          <a:lstStyle/>
          <a:p>
            <a:pPr rtl="0"/>
            <a:r>
              <a:rPr lang="en-GB" sz="3200" b="1" dirty="0"/>
              <a:t>Section 5 – Coaching and Mentoring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09728" indent="0" rtl="0">
              <a:buNone/>
            </a:pPr>
            <a:endParaRPr lang="en-GB" sz="1600" dirty="0"/>
          </a:p>
          <a:p>
            <a:pPr marL="109728" indent="0" rtl="0">
              <a:buNone/>
            </a:pP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87F060-5EE5-3422-E472-C7CF4479D839}"/>
              </a:ext>
            </a:extLst>
          </p:cNvPr>
          <p:cNvSpPr txBox="1"/>
          <p:nvPr/>
        </p:nvSpPr>
        <p:spPr>
          <a:xfrm>
            <a:off x="319177" y="2380655"/>
            <a:ext cx="10972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Coaching enables individuals to enhance their performance and meet their goals through learning and problem solving (Mind Tools, 2023).</a:t>
            </a:r>
          </a:p>
          <a:p>
            <a:endParaRPr lang="en-GB" dirty="0"/>
          </a:p>
          <a:p>
            <a:r>
              <a:rPr lang="en-GB" dirty="0"/>
              <a:t>Mentoring is the passing of knowledge and experience from a mentor to a mentee (Surbhi, 2018).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769522C-B474-A78F-9FF5-AB38F56DE9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6623107"/>
              </p:ext>
            </p:extLst>
          </p:nvPr>
        </p:nvGraphicFramePr>
        <p:xfrm>
          <a:off x="2144144" y="3981834"/>
          <a:ext cx="6749690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374845">
                  <a:extLst>
                    <a:ext uri="{9D8B030D-6E8A-4147-A177-3AD203B41FA5}">
                      <a16:colId xmlns:a16="http://schemas.microsoft.com/office/drawing/2014/main" val="2233883772"/>
                    </a:ext>
                  </a:extLst>
                </a:gridCol>
                <a:gridCol w="3374845">
                  <a:extLst>
                    <a:ext uri="{9D8B030D-6E8A-4147-A177-3AD203B41FA5}">
                      <a16:colId xmlns:a16="http://schemas.microsoft.com/office/drawing/2014/main" val="22339540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Coaching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Mentoring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82815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Formal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Informal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14857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Structured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Unstructured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33707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Goal Orientated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Relationship focused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8766492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FF10C5D-D60E-2E74-5510-EC0ADF6CFB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9043" y="4993901"/>
            <a:ext cx="1311478" cy="1711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58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09728" indent="0" rtl="0">
              <a:buNone/>
            </a:pPr>
            <a:endParaRPr lang="en-GB" sz="1600" dirty="0"/>
          </a:p>
          <a:p>
            <a:pPr marL="109728" indent="0" rtl="0">
              <a:buNone/>
            </a:pP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87F060-5EE5-3422-E472-C7CF4479D839}"/>
              </a:ext>
            </a:extLst>
          </p:cNvPr>
          <p:cNvSpPr txBox="1"/>
          <p:nvPr/>
        </p:nvSpPr>
        <p:spPr>
          <a:xfrm>
            <a:off x="319177" y="2380655"/>
            <a:ext cx="10972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FB3074-2590-B636-A6C0-FCB3030B03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7124" y="5227782"/>
            <a:ext cx="1254875" cy="16379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659666-3EAA-1A84-5697-C77CF67FDD02}"/>
              </a:ext>
            </a:extLst>
          </p:cNvPr>
          <p:cNvSpPr txBox="1"/>
          <p:nvPr/>
        </p:nvSpPr>
        <p:spPr>
          <a:xfrm>
            <a:off x="690113" y="2044460"/>
            <a:ext cx="9825487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Any Questions?</a:t>
            </a:r>
          </a:p>
          <a:p>
            <a:endParaRPr lang="en-GB" dirty="0"/>
          </a:p>
          <a:p>
            <a:r>
              <a:rPr lang="en-GB" dirty="0"/>
              <a:t>For further information, please visit the Development Hub available on SWP Intranet.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38902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3F3EE4-2332-81DD-58DF-C09B8D647869}"/>
              </a:ext>
            </a:extLst>
          </p:cNvPr>
          <p:cNvSpPr txBox="1"/>
          <p:nvPr/>
        </p:nvSpPr>
        <p:spPr>
          <a:xfrm>
            <a:off x="86264" y="560718"/>
            <a:ext cx="10800271" cy="601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Presentation Total Word Count – 415</a:t>
            </a:r>
          </a:p>
          <a:p>
            <a:endParaRPr lang="en-GB" sz="1400" dirty="0"/>
          </a:p>
          <a:p>
            <a:r>
              <a:rPr lang="en-GB" sz="1400" dirty="0"/>
              <a:t>References</a:t>
            </a:r>
          </a:p>
          <a:p>
            <a:pPr>
              <a:lnSpc>
                <a:spcPct val="200000"/>
              </a:lnSpc>
            </a:pPr>
            <a:endParaRPr lang="en-GB" sz="1100" kern="100" dirty="0">
              <a:effectLst/>
              <a:latin typeface="Calibri (Body)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Ghosh, A. (2015)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Margaret Thatcher Image.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none" strike="noStrike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https://www.ibtimes.co.uk/margaret-thatcher-voted-most-influential-woman-past-200-years-1531239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01 May 2023).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Gifford, J. (2022)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Management: an introduction.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u="none" strike="noStrike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https://www.cipd.org/uk/knowledge/factsheets/performance-factsheet/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 April 2023).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 Morning America (2022)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Elon Musk gives ultimatum for Twitter employees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17 November 2022. Available at: </a:t>
            </a:r>
            <a:r>
              <a:rPr lang="en-GB" sz="1100" u="none" strike="noStrike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https://www.youtube.com/watch?v=FsdUNvdPMyM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23 April 2023).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Haseldine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 (2019)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Alan Sugar Image.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 </a:t>
            </a:r>
            <a:r>
              <a:rPr lang="en-GB" sz="1100" u="none" strike="noStrike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https://www.femalefirst.co.uk/lifestyle/which-type-of-leader-are-you-1182422.html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01 May 2023).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HiClipart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Hersey and Blanchard Model Image.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none" strike="noStrike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https://www.hiclipart.com/free-transparent-background-png-clipart-bcynu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09 May 2023)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Ilone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(2021)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Steve Jobs Image.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</a:t>
            </a:r>
            <a:r>
              <a:rPr lang="en-GB" sz="1100" u="none" strike="noStrike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https://www.business-powerhouse.com/leadership-lessons-from-steve-jobs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09 May 2023).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21273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3F3EE4-2332-81DD-58DF-C09B8D647869}"/>
              </a:ext>
            </a:extLst>
          </p:cNvPr>
          <p:cNvSpPr txBox="1"/>
          <p:nvPr/>
        </p:nvSpPr>
        <p:spPr>
          <a:xfrm>
            <a:off x="86264" y="560718"/>
            <a:ext cx="10800271" cy="62029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Jay, S. (2023)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Lencioni Model Image.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https://www.aihr.com/blog/team-effectiveness-models/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02 May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Korn Ferry (2016)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Leaders are grown, not born.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https://infokf.kornferry.com/rs/494-VUC-482/images/KFHG-Leaders%20are%20grown-Fact%20sheet.pdf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09 April 2023). 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Legislation.gov.uk (2023)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Police (Performance) Regulations 2008.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https://www.legislation.gov.uk/uksi/2008/2862/contents/made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08 May 2023)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Lucas, S. (2023)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GPRI Model of Team Effectiveness Image.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https://www.aihr.com/blog/grpi-model/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02 May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Miller-Jones, G. (2020)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Ineffective Leadership and the devastating individual and organizational consequences.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https://www.forbes.com/sites/forbescoachescouncil/2020/02/25/ineffective-leadership-and-the-devastating-individual-and-organizational-consequences/?sh=2cfb18631f2c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09 April 2023). 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 Tools. (2023)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Coaching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Available at: https://www.mindtools.com/a1plnmq/what-is-coaching (Accessed: 06 May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5648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3F3EE4-2332-81DD-58DF-C09B8D647869}"/>
              </a:ext>
            </a:extLst>
          </p:cNvPr>
          <p:cNvSpPr txBox="1"/>
          <p:nvPr/>
        </p:nvSpPr>
        <p:spPr>
          <a:xfrm>
            <a:off x="86264" y="560718"/>
            <a:ext cx="10800271" cy="5879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ONS. (2023)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Sickness absence in the UK labour market: 2022.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https://www.ons.gov.uk/employmentandlabourmarket/peopleinwork/labourproductivity/articles/sicknessabsenceinthelabourmarket/2022 (Accessed: 07 May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Orr, M. (2021)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Push and Pull Factors in the workplace that are crucial to employee retention.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https://risepeople.com/blog/push-and-pull-factors-in-the-workplace/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17 April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South Wales Police (2012)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Stock Image, Special Constable- Specials 29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South Wales Police Communications Dept. Unpublished (Accessed: 23 April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South Wales Police (2014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Stock Image, Patrolling Officer – Patrolling Officer (6)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South Wales Police Communications Dept. Unpublished (Accessed: 23 April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South Wales Police (2020)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Stock Image, 2 x PC in community 8L7A1601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South Wales Police Communications Dept. Unpublished (Accessed: 23 April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South Wales Police (2023 a)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South Wales Police logo image.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kumimoji="0" lang="en-GB" sz="105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https://www.south-wales.police.uk/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22</a:t>
            </a:r>
            <a:r>
              <a:rPr kumimoji="0" lang="en-GB" sz="1100" b="0" i="0" u="none" strike="noStrike" kern="1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April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South Wales Police. (2023) Police Staff Capability Policy, South Wales Police. Unpublished. (Accessed: 08 May 2023)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97878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3F3EE4-2332-81DD-58DF-C09B8D647869}"/>
              </a:ext>
            </a:extLst>
          </p:cNvPr>
          <p:cNvSpPr txBox="1"/>
          <p:nvPr/>
        </p:nvSpPr>
        <p:spPr>
          <a:xfrm>
            <a:off x="86264" y="560718"/>
            <a:ext cx="10800271" cy="6556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South Wales Police. (2023) Sickness Hours lost report 2022, South Wales Police. Unpublished. (Accessed: 08 May 2023)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Surbhi, S. (2018)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Difference Between Coaching and Mentoring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https://keydifferences.com/difference-between-coaching-and-mentoring.html (Accessed: 06 May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Taylor, S. and Woodhams, C. (2016)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 Resource Management: People and Organisations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Kogan Page, Limited pp 318-320. Available at:</a:t>
            </a:r>
            <a:r>
              <a:rPr kumimoji="0" lang="en-GB" sz="105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https://bibliu.com/app/#/view/books/9781843984412/epub/OEBPS/Text/part0015_split_000.html#page_320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 April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 Mood (2023)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Tuckman’s Theory Model Image.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https://blog.teammood.com/2018/06/12/how-to-leverage-your-teams-good-mood.html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02 May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Good Country (2020)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Jeff Bezos Image.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https://www.goodcountry.org/good-leaders/an-example-leader-2/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01 May 2023). 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Villejo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(2014)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Angela Merkel Image.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http://leadersinsights.blogspot.com/2014/04/the-subjective-and-objective-of.html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01 May 2023).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Webber, A. (2023)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Third of employers seeing more employee grievances.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https://www.personneltoday.com/hr/employee-grievances-rise-xperthr/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April 2023). 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8494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3F3EE4-2332-81DD-58DF-C09B8D647869}"/>
              </a:ext>
            </a:extLst>
          </p:cNvPr>
          <p:cNvSpPr txBox="1"/>
          <p:nvPr/>
        </p:nvSpPr>
        <p:spPr>
          <a:xfrm>
            <a:off x="86264" y="560718"/>
            <a:ext cx="10800271" cy="1736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Whelan, P. (2019) </a:t>
            </a:r>
            <a:r>
              <a:rPr kumimoji="0" lang="en-GB" sz="1100" b="0" i="1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Rise in stress at work link to poor management, new research finds. </a:t>
            </a:r>
            <a:r>
              <a:rPr kumimoji="0" lang="en-GB" sz="11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https://www.cipd.org/uk/about/press-releases/rise-stress-poor-management/</a:t>
            </a:r>
            <a:r>
              <a:rPr kumimoji="0" lang="en-GB" sz="11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05 May 2023).</a:t>
            </a:r>
            <a:endParaRPr kumimoji="0" lang="en-GB" sz="1050" b="0" i="0" u="none" strike="noStrike" kern="1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050" b="0" i="0" u="none" strike="noStrike" kern="1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Zambas, J. (2022) </a:t>
            </a:r>
            <a:r>
              <a:rPr kumimoji="0" lang="en-GB" sz="1100" b="0" i="1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Effects of Poor Management at work: A list of disadvantages. </a:t>
            </a:r>
            <a:r>
              <a:rPr kumimoji="0" lang="en-GB" sz="11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sz="1100" b="0" i="0" u="none" strike="noStrike" kern="100" cap="none" spc="0" normalizeH="0" baseline="0" noProof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https://www.careeraddict.com/effects-poor-management</a:t>
            </a:r>
            <a:r>
              <a:rPr kumimoji="0" lang="en-GB" sz="1100" b="0" i="0" u="none" strike="noStrike" kern="1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09 April 2023). </a:t>
            </a:r>
            <a:endParaRPr kumimoji="0" lang="en-GB" sz="105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244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13957</TotalTime>
  <Words>1677</Words>
  <Application>Microsoft Office PowerPoint</Application>
  <PresentationFormat>Widescreen</PresentationFormat>
  <Paragraphs>226</Paragraphs>
  <Slides>17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(Body)</vt:lpstr>
      <vt:lpstr>Georgia</vt:lpstr>
      <vt:lpstr>Wingdings 2</vt:lpstr>
      <vt:lpstr>Training presentation</vt:lpstr>
      <vt:lpstr>Managing Performance </vt:lpstr>
      <vt:lpstr>Session Overview  </vt:lpstr>
      <vt:lpstr>What is Performance Management?</vt:lpstr>
      <vt:lpstr>Why is it important for line managers to manage performance?</vt:lpstr>
      <vt:lpstr>Leadership Styles</vt:lpstr>
      <vt:lpstr>Hersey and Blanchard – Situational Leadership Model  </vt:lpstr>
      <vt:lpstr>Consequences of negative leadership on performance</vt:lpstr>
      <vt:lpstr>Section 2 - What makes an effective team</vt:lpstr>
      <vt:lpstr>Section 3 – Retaining employees </vt:lpstr>
      <vt:lpstr>Section 4 – Managing Capability </vt:lpstr>
      <vt:lpstr>Section 5 – Coaching and Mentoring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Performance </dc:title>
  <dc:creator>Helen Golaszewski (2109674)</dc:creator>
  <cp:lastModifiedBy>Helen Golaszewski (2109674)</cp:lastModifiedBy>
  <cp:revision>61</cp:revision>
  <dcterms:created xsi:type="dcterms:W3CDTF">2023-04-22T09:24:10Z</dcterms:created>
  <dcterms:modified xsi:type="dcterms:W3CDTF">2023-05-09T21:01:14Z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