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xls" ContentType="application/vnd.ms-excel"/>
  <Default Extension="rels" ContentType="application/vnd.openxmlformats-package.relationships+xml"/>
  <Default Extension="xml" ContentType="application/xml"/>
  <Default Extension="wav" ContentType="audio/wav"/>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5"/>
  </p:notesMasterIdLst>
  <p:sldIdLst>
    <p:sldId id="256" r:id="rId2"/>
    <p:sldId id="257" r:id="rId3"/>
    <p:sldId id="284" r:id="rId4"/>
    <p:sldId id="258" r:id="rId5"/>
    <p:sldId id="285" r:id="rId6"/>
    <p:sldId id="259" r:id="rId7"/>
    <p:sldId id="261" r:id="rId8"/>
    <p:sldId id="262" r:id="rId9"/>
    <p:sldId id="263"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1" r:id="rId25"/>
    <p:sldId id="302" r:id="rId26"/>
    <p:sldId id="303" r:id="rId27"/>
    <p:sldId id="264" r:id="rId28"/>
    <p:sldId id="265" r:id="rId29"/>
    <p:sldId id="268" r:id="rId30"/>
    <p:sldId id="269" r:id="rId31"/>
    <p:sldId id="272" r:id="rId32"/>
    <p:sldId id="282" r:id="rId33"/>
    <p:sldId id="28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71" autoAdjust="0"/>
    <p:restoredTop sz="83019" autoAdjust="0"/>
  </p:normalViewPr>
  <p:slideViewPr>
    <p:cSldViewPr snapToGrid="0">
      <p:cViewPr varScale="1">
        <p:scale>
          <a:sx n="73" d="100"/>
          <a:sy n="73" d="100"/>
        </p:scale>
        <p:origin x="10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image" Target="../media/image11.e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14.wmf"/><Relationship Id="rId1" Type="http://schemas.openxmlformats.org/officeDocument/2006/relationships/image" Target="../media/image13.emf"/><Relationship Id="rId4" Type="http://schemas.openxmlformats.org/officeDocument/2006/relationships/image" Target="../media/image9.wmf"/></Relationships>
</file>

<file path=ppt/drawings/_rels/vmlDrawing6.v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image" Target="../media/image11.emf"/><Relationship Id="rId5" Type="http://schemas.openxmlformats.org/officeDocument/2006/relationships/image" Target="../media/image9.wmf"/><Relationship Id="rId4" Type="http://schemas.openxmlformats.org/officeDocument/2006/relationships/image" Target="../media/image17.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9.emf"/></Relationships>
</file>

<file path=ppt/drawings/_rels/vmlDrawing9.v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image" Target="../media/image21.emf"/><Relationship Id="rId1" Type="http://schemas.openxmlformats.org/officeDocument/2006/relationships/image" Target="../media/image2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957D4E-41B6-4502-B443-ACB06FCE8502}" type="datetimeFigureOut">
              <a:rPr lang="en-GB" smtClean="0"/>
              <a:t>07/11/2016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C96325-A8CE-41B2-964C-123ADCEC0CC9}" type="slidenum">
              <a:rPr lang="en-GB" smtClean="0"/>
              <a:t>‹#›</a:t>
            </a:fld>
            <a:endParaRPr lang="en-GB"/>
          </a:p>
        </p:txBody>
      </p:sp>
    </p:spTree>
    <p:extLst>
      <p:ext uri="{BB962C8B-B14F-4D97-AF65-F5344CB8AC3E}">
        <p14:creationId xmlns:p14="http://schemas.microsoft.com/office/powerpoint/2010/main" val="1278001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50000"/>
              </a:spcBef>
              <a:buClr>
                <a:srgbClr val="66FF33"/>
              </a:buClr>
              <a:buFont typeface="Wingdings" panose="05000000000000000000" pitchFamily="2" charset="2"/>
              <a:buNone/>
            </a:pPr>
            <a:r>
              <a:rPr kumimoji="0" lang="en-US" altLang="en-US" sz="1200" dirty="0" smtClean="0"/>
              <a:t>1. Present a set of training instances.</a:t>
            </a:r>
            <a:endParaRPr kumimoji="0" lang="th-TH" altLang="en-US" sz="1200" dirty="0" smtClean="0"/>
          </a:p>
          <a:p>
            <a:pPr>
              <a:spcBef>
                <a:spcPct val="50000"/>
              </a:spcBef>
              <a:buClr>
                <a:srgbClr val="66FF33"/>
              </a:buClr>
              <a:buFont typeface="Wingdings" panose="05000000000000000000" pitchFamily="2" charset="2"/>
              <a:buNone/>
            </a:pPr>
            <a:r>
              <a:rPr kumimoji="0" lang="en-US" altLang="en-US" sz="1200" dirty="0" smtClean="0"/>
              <a:t>2. Choose an attribute that best differentiates the instances contained in </a:t>
            </a:r>
            <a:r>
              <a:rPr kumimoji="0" lang="en-US" altLang="en-US" sz="1200" i="1" dirty="0" smtClean="0"/>
              <a:t>the</a:t>
            </a:r>
            <a:r>
              <a:rPr kumimoji="0" lang="en-US" altLang="en-US" sz="1200" i="1" baseline="0" dirty="0" smtClean="0"/>
              <a:t> set</a:t>
            </a:r>
            <a:r>
              <a:rPr kumimoji="0" lang="en-US" altLang="en-US" sz="1200" dirty="0" smtClean="0"/>
              <a:t>.</a:t>
            </a:r>
            <a:endParaRPr kumimoji="0" lang="th-TH" altLang="en-US" sz="1200" dirty="0" smtClean="0"/>
          </a:p>
          <a:p>
            <a:pPr>
              <a:spcBef>
                <a:spcPct val="50000"/>
              </a:spcBef>
              <a:buClr>
                <a:srgbClr val="66FF33"/>
              </a:buClr>
              <a:buFont typeface="Wingdings" panose="05000000000000000000" pitchFamily="2" charset="2"/>
              <a:buNone/>
            </a:pPr>
            <a:r>
              <a:rPr kumimoji="0" lang="en-US" altLang="en-US" sz="1200" dirty="0" smtClean="0"/>
              <a:t>3. Create a tree node whose value is the chosen attribute. Create child links from this node where each link represents a unique value for the chosen attribute. Use the child link values to further subdivide the instances into subclasses.</a:t>
            </a:r>
          </a:p>
          <a:p>
            <a:pPr>
              <a:spcBef>
                <a:spcPct val="40000"/>
              </a:spcBef>
              <a:buClr>
                <a:srgbClr val="66FF33"/>
              </a:buClr>
              <a:buFont typeface="Wingdings" panose="05000000000000000000" pitchFamily="2" charset="2"/>
              <a:buNone/>
            </a:pPr>
            <a:r>
              <a:rPr kumimoji="0" lang="en-US" altLang="en-US" sz="1200" dirty="0" smtClean="0"/>
              <a:t>4. For each subclass created in step 3:</a:t>
            </a:r>
            <a:endParaRPr kumimoji="0" lang="th-TH" altLang="en-US" sz="1200" dirty="0" smtClean="0"/>
          </a:p>
          <a:p>
            <a:pPr>
              <a:spcBef>
                <a:spcPct val="40000"/>
              </a:spcBef>
              <a:buClr>
                <a:srgbClr val="66FF33"/>
              </a:buClr>
              <a:buFont typeface="Wingdings" panose="05000000000000000000" pitchFamily="2" charset="2"/>
              <a:buNone/>
            </a:pPr>
            <a:r>
              <a:rPr kumimoji="0" lang="th-TH" altLang="en-US" sz="1200" dirty="0" smtClean="0"/>
              <a:t>	</a:t>
            </a:r>
            <a:r>
              <a:rPr kumimoji="0" lang="en-US" altLang="en-US" sz="1200" dirty="0" smtClean="0"/>
              <a:t>a. If the instances in the subclass satisfy predefined criteria or if the set of remaining attribute choices for this path of the tree is null, specify the classification for new instances following this decision path.</a:t>
            </a:r>
          </a:p>
          <a:p>
            <a:pPr>
              <a:spcBef>
                <a:spcPct val="40000"/>
              </a:spcBef>
              <a:buClr>
                <a:srgbClr val="66FF33"/>
              </a:buClr>
              <a:buFont typeface="Wingdings" panose="05000000000000000000" pitchFamily="2" charset="2"/>
              <a:buNone/>
            </a:pPr>
            <a:r>
              <a:rPr kumimoji="0" lang="en-US" altLang="en-US" sz="1200" dirty="0" smtClean="0"/>
              <a:t>	b. If the subclass does not satisfy the predefined criteria and there is at least one attribute to further subdivide the path of the tree, let the set be the current set of subclass instances and return to step 2.</a:t>
            </a:r>
            <a:endParaRPr kumimoji="0" lang="th-TH" altLang="en-US" sz="1200" dirty="0" smtClean="0"/>
          </a:p>
          <a:p>
            <a:pPr>
              <a:spcBef>
                <a:spcPct val="50000"/>
              </a:spcBef>
              <a:buClr>
                <a:srgbClr val="66FF33"/>
              </a:buClr>
              <a:buFont typeface="Wingdings" panose="05000000000000000000" pitchFamily="2" charset="2"/>
              <a:buNone/>
            </a:pPr>
            <a:endParaRPr kumimoji="0" lang="th-TH" altLang="en-US" sz="1200" dirty="0" smtClean="0"/>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a:t>
            </a:fld>
            <a:endParaRPr lang="en-US"/>
          </a:p>
        </p:txBody>
      </p:sp>
    </p:spTree>
    <p:extLst>
      <p:ext uri="{BB962C8B-B14F-4D97-AF65-F5344CB8AC3E}">
        <p14:creationId xmlns:p14="http://schemas.microsoft.com/office/powerpoint/2010/main" val="1391703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AEC0917C-B86F-4FAE-8111-CD8393F38B07}" type="slidenum">
              <a:rPr lang="en-US" altLang="en-US"/>
              <a:pPr/>
              <a:t>22</a:t>
            </a:fld>
            <a:endParaRPr lang="th-TH" altLang="en-US"/>
          </a:p>
        </p:txBody>
      </p:sp>
    </p:spTree>
    <p:extLst>
      <p:ext uri="{BB962C8B-B14F-4D97-AF65-F5344CB8AC3E}">
        <p14:creationId xmlns:p14="http://schemas.microsoft.com/office/powerpoint/2010/main" val="3135199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sldNum" sz="quarter" idx="5"/>
          </p:nvPr>
        </p:nvSpPr>
        <p:spPr>
          <a:ln/>
        </p:spPr>
        <p:txBody>
          <a:bodyPr/>
          <a:lstStyle/>
          <a:p>
            <a:fld id="{2CFE66AD-AC7D-4EA7-9585-7169335563AF}" type="slidenum">
              <a:rPr lang="en-US" altLang="en-US"/>
              <a:pPr/>
              <a:t>23</a:t>
            </a:fld>
            <a:endParaRPr lang="th-TH" altLang="en-US"/>
          </a:p>
        </p:txBody>
      </p:sp>
      <p:sp>
        <p:nvSpPr>
          <p:cNvPr id="2" name="Notes Placeholder 1"/>
          <p:cNvSpPr>
            <a:spLocks noGrp="1"/>
          </p:cNvSpPr>
          <p:nvPr>
            <p:ph type="body" idx="1"/>
          </p:nvPr>
        </p:nvSpPr>
        <p:spPr/>
        <p:txBody>
          <a:bodyPr/>
          <a:lstStyle/>
          <a:p>
            <a:pPr>
              <a:lnSpc>
                <a:spcPct val="95000"/>
              </a:lnSpc>
              <a:spcBef>
                <a:spcPct val="25000"/>
              </a:spcBef>
            </a:pPr>
            <a:r>
              <a:rPr lang="en-US" altLang="en-US" sz="2400" dirty="0" smtClean="0">
                <a:solidFill>
                  <a:schemeClr val="tx1"/>
                </a:solidFill>
              </a:rPr>
              <a:t>Enhancements to basic decision tree induction</a:t>
            </a:r>
          </a:p>
          <a:p>
            <a:pPr>
              <a:lnSpc>
                <a:spcPct val="95000"/>
              </a:lnSpc>
              <a:spcBef>
                <a:spcPct val="25000"/>
              </a:spcBef>
            </a:pPr>
            <a:endParaRPr lang="en-US" altLang="en-US" sz="2400" dirty="0" smtClean="0">
              <a:solidFill>
                <a:schemeClr val="tx1"/>
              </a:solidFill>
              <a:latin typeface="Times New Roman" panose="02020603050405020304" pitchFamily="18" charset="0"/>
              <a:cs typeface="Times New Roman" panose="02020603050405020304" pitchFamily="18" charset="0"/>
            </a:endParaRPr>
          </a:p>
          <a:p>
            <a:pPr>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Allow for continuous-valued attributes</a:t>
            </a:r>
          </a:p>
          <a:p>
            <a:pPr lvl="1">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Dynamically define new discrete-valued attributes that partition the continuous attribute value into a discrete set of intervals</a:t>
            </a:r>
          </a:p>
          <a:p>
            <a:pPr>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Handle missing attribute values</a:t>
            </a:r>
          </a:p>
          <a:p>
            <a:pPr lvl="1">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Assign the most common value of the attribute</a:t>
            </a:r>
          </a:p>
          <a:p>
            <a:pPr lvl="1">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Assign probability to each of the possible values</a:t>
            </a:r>
          </a:p>
          <a:p>
            <a:pPr>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Attribute construction</a:t>
            </a:r>
          </a:p>
          <a:p>
            <a:pPr lvl="1">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Create new attributes based on existing ones that are sparsely represented</a:t>
            </a:r>
          </a:p>
          <a:p>
            <a:pPr lvl="1">
              <a:lnSpc>
                <a:spcPct val="95000"/>
              </a:lnSpc>
              <a:spcBef>
                <a:spcPct val="25000"/>
              </a:spcBef>
            </a:pPr>
            <a:r>
              <a:rPr lang="en-US" altLang="en-US" sz="2400" dirty="0" smtClean="0">
                <a:latin typeface="Times New Roman" panose="02020603050405020304" pitchFamily="18" charset="0"/>
                <a:cs typeface="Times New Roman" panose="02020603050405020304" pitchFamily="18" charset="0"/>
              </a:rPr>
              <a:t>This reduces fragmentation, repetition, and replication</a:t>
            </a:r>
          </a:p>
          <a:p>
            <a:endParaRPr lang="en-GB" dirty="0"/>
          </a:p>
        </p:txBody>
      </p:sp>
    </p:spTree>
    <p:extLst>
      <p:ext uri="{BB962C8B-B14F-4D97-AF65-F5344CB8AC3E}">
        <p14:creationId xmlns:p14="http://schemas.microsoft.com/office/powerpoint/2010/main" val="2997186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p:cNvSpPr>
            <a:spLocks noGrp="1" noChangeArrowheads="1"/>
          </p:cNvSpPr>
          <p:nvPr>
            <p:ph type="sldNum" sz="quarter" idx="5"/>
          </p:nvPr>
        </p:nvSpPr>
        <p:spPr>
          <a:ln/>
        </p:spPr>
        <p:txBody>
          <a:bodyPr/>
          <a:lstStyle/>
          <a:p>
            <a:fld id="{744FAC88-9056-4D92-A925-D0B29C2983F2}" type="slidenum">
              <a:rPr lang="en-US" altLang="en-US"/>
              <a:pPr/>
              <a:t>24</a:t>
            </a:fld>
            <a:endParaRPr lang="th-TH" altLang="en-US"/>
          </a:p>
        </p:txBody>
      </p:sp>
      <p:sp>
        <p:nvSpPr>
          <p:cNvPr id="718850" name="Rectangle 2"/>
          <p:cNvSpPr>
            <a:spLocks noGrp="1" noRot="1" noChangeAspect="1" noChangeArrowheads="1"/>
          </p:cNvSpPr>
          <p:nvPr>
            <p:ph type="sldImg"/>
          </p:nvPr>
        </p:nvSpPr>
        <p:spPr bwMode="auto">
          <a:xfrm>
            <a:off x="38100" y="749300"/>
            <a:ext cx="6597650" cy="3711575"/>
          </a:xfrm>
          <a:prstGeom prst="rect">
            <a:avLst/>
          </a:prstGeom>
          <a:noFill/>
          <a:ln w="12700" cap="flat">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8851" name="Rectangle 3"/>
          <p:cNvSpPr>
            <a:spLocks noGrp="1" noChangeArrowheads="1"/>
          </p:cNvSpPr>
          <p:nvPr>
            <p:ph type="body" idx="1"/>
          </p:nvPr>
        </p:nvSpPr>
        <p:spPr bwMode="auto">
          <a:xfrm>
            <a:off x="889000" y="4714875"/>
            <a:ext cx="4891088" cy="4468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5716" tIns="42857" rIns="85716" bIns="42857"/>
          <a:lstStyle/>
          <a:p>
            <a:endParaRPr lang="th-TH" altLang="en-US"/>
          </a:p>
        </p:txBody>
      </p:sp>
    </p:spTree>
    <p:extLst>
      <p:ext uri="{BB962C8B-B14F-4D97-AF65-F5344CB8AC3E}">
        <p14:creationId xmlns:p14="http://schemas.microsoft.com/office/powerpoint/2010/main" val="178219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Correctly classed</a:t>
            </a:r>
            <a:r>
              <a:rPr lang="en-GB" baseline="0" dirty="0" smtClean="0"/>
              <a:t> </a:t>
            </a:r>
            <a:r>
              <a:rPr lang="en-GB" dirty="0" smtClean="0"/>
              <a:t>as a positive – True positive</a:t>
            </a:r>
          </a:p>
          <a:p>
            <a:r>
              <a:rPr lang="en-GB" dirty="0" smtClean="0"/>
              <a:t>Incorrectly classed as a positive – False positive</a:t>
            </a:r>
          </a:p>
          <a:p>
            <a:r>
              <a:rPr lang="en-GB" dirty="0" smtClean="0"/>
              <a:t>Correctly classed</a:t>
            </a:r>
            <a:r>
              <a:rPr lang="en-GB" baseline="0" dirty="0" smtClean="0"/>
              <a:t> as negative – True negative</a:t>
            </a:r>
          </a:p>
          <a:p>
            <a:r>
              <a:rPr lang="en-GB" baseline="0" dirty="0" smtClean="0"/>
              <a:t>Incorrectly classed as a negative – False negative</a:t>
            </a:r>
            <a:endParaRPr lang="en-GB" dirty="0"/>
          </a:p>
        </p:txBody>
      </p:sp>
      <p:sp>
        <p:nvSpPr>
          <p:cNvPr id="4" name="Slide Number Placeholder 3"/>
          <p:cNvSpPr>
            <a:spLocks noGrp="1"/>
          </p:cNvSpPr>
          <p:nvPr>
            <p:ph type="sldNum" sz="quarter" idx="10"/>
          </p:nvPr>
        </p:nvSpPr>
        <p:spPr/>
        <p:txBody>
          <a:bodyPr/>
          <a:lstStyle/>
          <a:p>
            <a:fld id="{02C96325-A8CE-41B2-964C-123ADCEC0CC9}" type="slidenum">
              <a:rPr lang="en-GB" smtClean="0"/>
              <a:t>31</a:t>
            </a:fld>
            <a:endParaRPr lang="en-GB"/>
          </a:p>
        </p:txBody>
      </p:sp>
    </p:spTree>
    <p:extLst>
      <p:ext uri="{BB962C8B-B14F-4D97-AF65-F5344CB8AC3E}">
        <p14:creationId xmlns:p14="http://schemas.microsoft.com/office/powerpoint/2010/main" val="3651650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p:spPr>
        <p:txBody>
          <a:bodyPr/>
          <a:lstStyle/>
          <a:p>
            <a:endParaRPr lang="en-GB" smtClean="0">
              <a:latin typeface="Arial" pitchFamily="34" charset="0"/>
            </a:endParaRPr>
          </a:p>
        </p:txBody>
      </p:sp>
    </p:spTree>
    <p:extLst>
      <p:ext uri="{BB962C8B-B14F-4D97-AF65-F5344CB8AC3E}">
        <p14:creationId xmlns:p14="http://schemas.microsoft.com/office/powerpoint/2010/main" val="479411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4125467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1536991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2084791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6463DAE-7B55-40FB-A5F7-39ACEFCD4788}"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242172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6463DAE-7B55-40FB-A5F7-39ACEFCD4788}"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1945457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4096821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2556408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2426828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463DAE-7B55-40FB-A5F7-39ACEFCD4788}"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486619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463DAE-7B55-40FB-A5F7-39ACEFCD4788}"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269617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1889784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89245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2040517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3564000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3799960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41568823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6463DAE-7B55-40FB-A5F7-39ACEFCD4788}"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06A85D-F913-4ED2-AA9E-9BDF22E3BC6C}" type="slidenum">
              <a:rPr lang="en-GB" smtClean="0"/>
              <a:t>‹#›</a:t>
            </a:fld>
            <a:endParaRPr lang="en-GB"/>
          </a:p>
        </p:txBody>
      </p:sp>
    </p:spTree>
    <p:extLst>
      <p:ext uri="{BB962C8B-B14F-4D97-AF65-F5344CB8AC3E}">
        <p14:creationId xmlns:p14="http://schemas.microsoft.com/office/powerpoint/2010/main" val="306040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6463DAE-7B55-40FB-A5F7-39ACEFCD4788}" type="datetimeFigureOut">
              <a:rPr lang="en-GB" smtClean="0"/>
              <a:t>07/11/2016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306A85D-F913-4ED2-AA9E-9BDF22E3BC6C}" type="slidenum">
              <a:rPr lang="en-GB" smtClean="0"/>
              <a:t>‹#›</a:t>
            </a:fld>
            <a:endParaRPr lang="en-GB"/>
          </a:p>
        </p:txBody>
      </p:sp>
    </p:spTree>
    <p:extLst>
      <p:ext uri="{BB962C8B-B14F-4D97-AF65-F5344CB8AC3E}">
        <p14:creationId xmlns:p14="http://schemas.microsoft.com/office/powerpoint/2010/main" val="17841001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8.w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10.wmf"/><Relationship Id="rId5" Type="http://schemas.openxmlformats.org/officeDocument/2006/relationships/oleObject" Target="../embeddings/oleObject4.bin"/><Relationship Id="rId4" Type="http://schemas.openxmlformats.org/officeDocument/2006/relationships/image" Target="../media/image9.wmf"/></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4.xml"/><Relationship Id="rId1" Type="http://schemas.openxmlformats.org/officeDocument/2006/relationships/vmlDrawing" Target="../drawings/vmlDrawing4.vml"/><Relationship Id="rId6" Type="http://schemas.openxmlformats.org/officeDocument/2006/relationships/image" Target="../media/image12.emf"/><Relationship Id="rId5" Type="http://schemas.openxmlformats.org/officeDocument/2006/relationships/oleObject" Target="../embeddings/oleObject6.bin"/><Relationship Id="rId4" Type="http://schemas.openxmlformats.org/officeDocument/2006/relationships/image" Target="../media/image11.emf"/></Relationships>
</file>

<file path=ppt/slides/_rels/slide18.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oleObject" Target="../embeddings/oleObject7.bin"/><Relationship Id="rId7" Type="http://schemas.openxmlformats.org/officeDocument/2006/relationships/oleObject" Target="../embeddings/oleObject9.bin"/><Relationship Id="rId2" Type="http://schemas.openxmlformats.org/officeDocument/2006/relationships/slideLayout" Target="../slideLayouts/slideLayout4.xml"/><Relationship Id="rId1" Type="http://schemas.openxmlformats.org/officeDocument/2006/relationships/vmlDrawing" Target="../drawings/vmlDrawing5.vml"/><Relationship Id="rId6" Type="http://schemas.openxmlformats.org/officeDocument/2006/relationships/image" Target="../media/image14.wmf"/><Relationship Id="rId5" Type="http://schemas.openxmlformats.org/officeDocument/2006/relationships/oleObject" Target="../embeddings/oleObject8.bin"/><Relationship Id="rId10" Type="http://schemas.openxmlformats.org/officeDocument/2006/relationships/image" Target="../media/image9.wmf"/><Relationship Id="rId4" Type="http://schemas.openxmlformats.org/officeDocument/2006/relationships/image" Target="../media/image13.emf"/><Relationship Id="rId9" Type="http://schemas.openxmlformats.org/officeDocument/2006/relationships/oleObject" Target="../embeddings/oleObject10.bin"/></Relationships>
</file>

<file path=ppt/slides/_rels/slide19.xml.rels><?xml version="1.0" encoding="UTF-8" standalone="yes"?>
<Relationships xmlns="http://schemas.openxmlformats.org/package/2006/relationships"><Relationship Id="rId8" Type="http://schemas.openxmlformats.org/officeDocument/2006/relationships/image" Target="../media/image16.wmf"/><Relationship Id="rId3" Type="http://schemas.openxmlformats.org/officeDocument/2006/relationships/oleObject" Target="../embeddings/oleObject11.bin"/><Relationship Id="rId7" Type="http://schemas.openxmlformats.org/officeDocument/2006/relationships/oleObject" Target="../embeddings/oleObject13.bin"/><Relationship Id="rId12" Type="http://schemas.openxmlformats.org/officeDocument/2006/relationships/image" Target="../media/image9.wmf"/><Relationship Id="rId2" Type="http://schemas.openxmlformats.org/officeDocument/2006/relationships/slideLayout" Target="../slideLayouts/slideLayout4.xml"/><Relationship Id="rId1" Type="http://schemas.openxmlformats.org/officeDocument/2006/relationships/vmlDrawing" Target="../drawings/vmlDrawing6.vml"/><Relationship Id="rId6" Type="http://schemas.openxmlformats.org/officeDocument/2006/relationships/image" Target="../media/image15.wmf"/><Relationship Id="rId11" Type="http://schemas.openxmlformats.org/officeDocument/2006/relationships/oleObject" Target="../embeddings/oleObject15.bin"/><Relationship Id="rId5" Type="http://schemas.openxmlformats.org/officeDocument/2006/relationships/oleObject" Target="../embeddings/oleObject12.bin"/><Relationship Id="rId10" Type="http://schemas.openxmlformats.org/officeDocument/2006/relationships/image" Target="../media/image17.wmf"/><Relationship Id="rId4" Type="http://schemas.openxmlformats.org/officeDocument/2006/relationships/image" Target="../media/image11.emf"/><Relationship Id="rId9" Type="http://schemas.openxmlformats.org/officeDocument/2006/relationships/oleObject" Target="../embeddings/oleObject14.bin"/></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Microsoft_Excel_97-2003_Worksheet1.xls"/><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18.emf"/></Relationships>
</file>

<file path=ppt/slides/_rels/slide28.xml.rels><?xml version="1.0" encoding="UTF-8" standalone="yes"?>
<Relationships xmlns="http://schemas.openxmlformats.org/package/2006/relationships"><Relationship Id="rId3" Type="http://schemas.openxmlformats.org/officeDocument/2006/relationships/oleObject" Target="../embeddings/Microsoft_Excel_97-2003_Worksheet2.xls"/><Relationship Id="rId2" Type="http://schemas.openxmlformats.org/officeDocument/2006/relationships/slideLayout" Target="../slideLayouts/slideLayout2.xml"/><Relationship Id="rId1" Type="http://schemas.openxmlformats.org/officeDocument/2006/relationships/vmlDrawing" Target="../drawings/vmlDrawing8.vml"/><Relationship Id="rId4" Type="http://schemas.openxmlformats.org/officeDocument/2006/relationships/image" Target="../media/image19.emf"/></Relationships>
</file>

<file path=ppt/slides/_rels/slide2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oleObject" Target="../embeddings/oleObject16.bin"/><Relationship Id="rId3" Type="http://schemas.openxmlformats.org/officeDocument/2006/relationships/notesSlide" Target="../notesSlides/notesSlide5.xml"/><Relationship Id="rId7" Type="http://schemas.openxmlformats.org/officeDocument/2006/relationships/image" Target="../media/image21.emf"/><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oleObject" Target="../embeddings/Microsoft_Excel_97-2003_Worksheet4.xls"/><Relationship Id="rId5" Type="http://schemas.openxmlformats.org/officeDocument/2006/relationships/image" Target="../media/image20.emf"/><Relationship Id="rId4" Type="http://schemas.openxmlformats.org/officeDocument/2006/relationships/oleObject" Target="../embeddings/Microsoft_Excel_97-2003_Worksheet3.xls"/><Relationship Id="rId9" Type="http://schemas.openxmlformats.org/officeDocument/2006/relationships/image" Target="../media/image22.w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2494280"/>
          </a:xfrm>
        </p:spPr>
        <p:txBody>
          <a:bodyPr/>
          <a:lstStyle/>
          <a:p>
            <a:r>
              <a:rPr lang="en-GB" dirty="0" smtClean="0"/>
              <a:t>Decision Tree</a:t>
            </a:r>
            <a:endParaRPr lang="en-GB" dirty="0"/>
          </a:p>
        </p:txBody>
      </p:sp>
      <p:sp>
        <p:nvSpPr>
          <p:cNvPr id="3" name="Subtitle 2"/>
          <p:cNvSpPr>
            <a:spLocks noGrp="1"/>
          </p:cNvSpPr>
          <p:nvPr>
            <p:ph type="subTitle" idx="1"/>
          </p:nvPr>
        </p:nvSpPr>
        <p:spPr/>
        <p:txBody>
          <a:bodyPr/>
          <a:lstStyle/>
          <a:p>
            <a:r>
              <a:rPr lang="en-GB" dirty="0" smtClean="0"/>
              <a:t>Lecture 12</a:t>
            </a:r>
            <a:endParaRPr lang="en-GB" dirty="0"/>
          </a:p>
        </p:txBody>
      </p:sp>
    </p:spTree>
    <p:extLst>
      <p:ext uri="{BB962C8B-B14F-4D97-AF65-F5344CB8AC3E}">
        <p14:creationId xmlns:p14="http://schemas.microsoft.com/office/powerpoint/2010/main" val="790379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Decision Trees</a:t>
            </a:r>
            <a:endParaRPr lang="en-US" dirty="0"/>
          </a:p>
        </p:txBody>
      </p:sp>
      <p:sp>
        <p:nvSpPr>
          <p:cNvPr id="3" name="Content Placeholder 2"/>
          <p:cNvSpPr>
            <a:spLocks noGrp="1"/>
          </p:cNvSpPr>
          <p:nvPr>
            <p:ph idx="1"/>
          </p:nvPr>
        </p:nvSpPr>
        <p:spPr>
          <a:xfrm>
            <a:off x="2819400" y="3124200"/>
            <a:ext cx="7696200" cy="3352800"/>
          </a:xfrm>
        </p:spPr>
        <p:txBody>
          <a:bodyPr>
            <a:normAutofit/>
          </a:bodyPr>
          <a:lstStyle/>
          <a:p>
            <a:pPr marL="914400" lvl="1" indent="-457200">
              <a:buSzPct val="75000"/>
              <a:buFont typeface="+mj-lt"/>
              <a:buAutoNum type="arabicPeriod"/>
            </a:pPr>
            <a:r>
              <a:rPr lang="en-US" dirty="0"/>
              <a:t>Create a root node and assign all of the training data to it. </a:t>
            </a:r>
          </a:p>
          <a:p>
            <a:pPr marL="914400" lvl="1" indent="-457200">
              <a:buSzPct val="75000"/>
              <a:buFont typeface="+mj-lt"/>
              <a:buAutoNum type="arabicPeriod"/>
            </a:pPr>
            <a:r>
              <a:rPr lang="en-US" dirty="0"/>
              <a:t>Select the best splitting attribute.</a:t>
            </a:r>
          </a:p>
          <a:p>
            <a:pPr marL="914400" lvl="1" indent="-457200">
              <a:buSzPct val="75000"/>
              <a:buFont typeface="+mj-lt"/>
              <a:buAutoNum type="arabicPeriod"/>
            </a:pPr>
            <a:r>
              <a:rPr lang="en-US" dirty="0"/>
              <a:t>Add a branch to the root node for each value of the split. Split the data into mutually exclusive subsets along the lines of the specific split.</a:t>
            </a:r>
          </a:p>
          <a:p>
            <a:pPr marL="914400" lvl="1" indent="-457200">
              <a:buSzPct val="75000"/>
              <a:buFont typeface="+mj-lt"/>
              <a:buAutoNum type="arabicPeriod"/>
            </a:pPr>
            <a:r>
              <a:rPr lang="en-US" dirty="0"/>
              <a:t>Repeat the steps 2 and 3 for each and every leaf node until the stopping criteria is reached.</a:t>
            </a:r>
            <a:endParaRPr lang="en-US" sz="2800" dirty="0"/>
          </a:p>
        </p:txBody>
      </p:sp>
      <p:sp>
        <p:nvSpPr>
          <p:cNvPr id="4" name="TextBox 3"/>
          <p:cNvSpPr txBox="1"/>
          <p:nvPr/>
        </p:nvSpPr>
        <p:spPr>
          <a:xfrm>
            <a:off x="646111" y="3330476"/>
            <a:ext cx="2554289" cy="1569660"/>
          </a:xfrm>
          <a:prstGeom prst="rect">
            <a:avLst/>
          </a:prstGeom>
          <a:solidFill>
            <a:schemeClr val="tx2">
              <a:lumMod val="20000"/>
              <a:lumOff val="80000"/>
            </a:schemeClr>
          </a:solidFill>
        </p:spPr>
        <p:txBody>
          <a:bodyPr wrap="square" rtlCol="0">
            <a:spAutoFit/>
          </a:bodyPr>
          <a:lstStyle/>
          <a:p>
            <a:pPr algn="l"/>
            <a:r>
              <a:rPr lang="en-US" sz="2400" dirty="0">
                <a:solidFill>
                  <a:srgbClr val="C00000"/>
                </a:solidFill>
              </a:rPr>
              <a:t>A general algorithm for decision tree building</a:t>
            </a:r>
          </a:p>
        </p:txBody>
      </p:sp>
      <p:sp>
        <p:nvSpPr>
          <p:cNvPr id="5" name="Content Placeholder 2"/>
          <p:cNvSpPr txBox="1">
            <a:spLocks/>
          </p:cNvSpPr>
          <p:nvPr/>
        </p:nvSpPr>
        <p:spPr>
          <a:xfrm>
            <a:off x="1981200" y="1600200"/>
            <a:ext cx="8382000" cy="1501676"/>
          </a:xfrm>
          <a:prstGeom prst="rect">
            <a:avLst/>
          </a:prstGeom>
        </p:spPr>
        <p:txBody>
          <a:bodyPr vert="horz" lIns="91440" tIns="45720" rIns="91440" bIns="45720" rtlCol="0">
            <a:normAutofit/>
          </a:bodyPr>
          <a:lstStyle>
            <a:lvl1pPr marL="288925" indent="-288925" algn="l" defTabSz="914400" rtl="0" eaLnBrk="1" latinLnBrk="0" hangingPunct="1">
              <a:spcBef>
                <a:spcPct val="20000"/>
              </a:spcBef>
              <a:buClr>
                <a:srgbClr val="F85E08"/>
              </a:buClr>
              <a:buSzPct val="85000"/>
              <a:buFont typeface="Wingdings" panose="05000000000000000000" pitchFamily="2" charset="2"/>
              <a:buChar char="§"/>
              <a:defRPr sz="3600" kern="1200">
                <a:solidFill>
                  <a:schemeClr val="tx1">
                    <a:lumMod val="75000"/>
                    <a:lumOff val="25000"/>
                  </a:schemeClr>
                </a:solidFill>
                <a:latin typeface="+mn-lt"/>
                <a:ea typeface="+mn-ea"/>
                <a:cs typeface="+mn-cs"/>
              </a:defRPr>
            </a:lvl1pPr>
            <a:lvl2pPr marL="569913" indent="-295275" algn="l" defTabSz="914400" rtl="0" eaLnBrk="1" latinLnBrk="0" hangingPunct="1">
              <a:spcBef>
                <a:spcPct val="20000"/>
              </a:spcBef>
              <a:buClr>
                <a:srgbClr val="F85E08"/>
              </a:buClr>
              <a:buSzPct val="85000"/>
              <a:buFont typeface="Wingdings" panose="05000000000000000000" pitchFamily="2" charset="2"/>
              <a:buChar char="§"/>
              <a:defRPr sz="3200" kern="1200">
                <a:solidFill>
                  <a:schemeClr val="tx1">
                    <a:lumMod val="75000"/>
                    <a:lumOff val="25000"/>
                  </a:schemeClr>
                </a:solidFill>
                <a:latin typeface="+mn-lt"/>
                <a:ea typeface="+mn-ea"/>
                <a:cs typeface="+mn-cs"/>
              </a:defRPr>
            </a:lvl2pPr>
            <a:lvl3pPr marL="860425" indent="-312738" algn="l" defTabSz="914400" rtl="0" eaLnBrk="1" latinLnBrk="0" hangingPunct="1">
              <a:spcBef>
                <a:spcPct val="20000"/>
              </a:spcBef>
              <a:buClr>
                <a:srgbClr val="F85E08"/>
              </a:buClr>
              <a:buSzPct val="90000"/>
              <a:buFont typeface="Wingdings" panose="05000000000000000000" pitchFamily="2" charset="2"/>
              <a:buChar char="§"/>
              <a:defRPr sz="2800" kern="1200">
                <a:solidFill>
                  <a:schemeClr val="tx1">
                    <a:lumMod val="75000"/>
                    <a:lumOff val="25000"/>
                  </a:schemeClr>
                </a:solidFill>
                <a:latin typeface="+mn-lt"/>
                <a:ea typeface="+mn-ea"/>
                <a:cs typeface="+mn-cs"/>
              </a:defRPr>
            </a:lvl3pPr>
            <a:lvl4pPr marL="1141413" indent="-319088" algn="l" defTabSz="914400" rtl="0" eaLnBrk="1" latinLnBrk="0" hangingPunct="1">
              <a:spcBef>
                <a:spcPct val="20000"/>
              </a:spcBef>
              <a:buClr>
                <a:srgbClr val="F85E08"/>
              </a:buClr>
              <a:buFont typeface="Wingdings" panose="05000000000000000000" pitchFamily="2" charset="2"/>
              <a:buChar char="§"/>
              <a:defRPr sz="2400" kern="1200">
                <a:solidFill>
                  <a:schemeClr val="tx1">
                    <a:lumMod val="75000"/>
                    <a:lumOff val="25000"/>
                  </a:schemeClr>
                </a:solidFill>
                <a:latin typeface="+mn-lt"/>
                <a:ea typeface="+mn-ea"/>
                <a:cs typeface="+mn-cs"/>
              </a:defRPr>
            </a:lvl4pPr>
            <a:lvl5pPr marL="1312863" indent="-261938" algn="l" defTabSz="914400" rtl="0" eaLnBrk="1" latinLnBrk="0" hangingPunct="1">
              <a:spcBef>
                <a:spcPct val="20000"/>
              </a:spcBef>
              <a:buClr>
                <a:srgbClr val="F85E08"/>
              </a:buClr>
              <a:buSzPct val="100000"/>
              <a:buFont typeface="Wingdings" panose="05000000000000000000" pitchFamily="2" charset="2"/>
              <a:buChar char="§"/>
              <a:defRPr sz="2000" kern="1200" baseline="0">
                <a:solidFill>
                  <a:schemeClr val="tx1">
                    <a:lumMod val="75000"/>
                    <a:lumOff val="25000"/>
                  </a:schemeClr>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r>
              <a:rPr lang="en-US" sz="2800" dirty="0"/>
              <a:t>Employs the divide and conquer method</a:t>
            </a:r>
          </a:p>
          <a:p>
            <a:pPr lvl="1"/>
            <a:r>
              <a:rPr lang="en-US" sz="2400" dirty="0"/>
              <a:t>Recursively divides a training set until each division consists of examples from one class</a:t>
            </a:r>
          </a:p>
        </p:txBody>
      </p:sp>
    </p:spTree>
    <p:extLst>
      <p:ext uri="{BB962C8B-B14F-4D97-AF65-F5344CB8AC3E}">
        <p14:creationId xmlns:p14="http://schemas.microsoft.com/office/powerpoint/2010/main" val="4235585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42" name="Text Box 2"/>
          <p:cNvSpPr txBox="1">
            <a:spLocks noChangeArrowheads="1"/>
          </p:cNvSpPr>
          <p:nvPr/>
        </p:nvSpPr>
        <p:spPr bwMode="auto">
          <a:xfrm>
            <a:off x="2438400" y="457201"/>
            <a:ext cx="7315200" cy="989013"/>
          </a:xfrm>
          <a:prstGeom prst="rect">
            <a:avLst/>
          </a:prstGeom>
          <a:noFill/>
          <a:ln>
            <a:noFill/>
          </a:ln>
          <a:effectLst>
            <a:outerShdw dist="35921" dir="2700000" algn="ctr" rotWithShape="0">
              <a:schemeClr val="bg2">
                <a:alpha val="50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txBody>
          <a:bodyPr>
            <a:spAutoFit/>
          </a:bodyPr>
          <a:lstStyle/>
          <a:p>
            <a:pPr>
              <a:lnSpc>
                <a:spcPct val="70000"/>
              </a:lnSpc>
              <a:spcBef>
                <a:spcPct val="50000"/>
              </a:spcBef>
            </a:pPr>
            <a:r>
              <a:rPr lang="en-US" altLang="en-US" sz="3600" b="1">
                <a:solidFill>
                  <a:srgbClr val="FFFF00"/>
                </a:solidFill>
                <a:effectLst>
                  <a:outerShdw blurRad="38100" dist="38100" dir="2700000" algn="tl">
                    <a:srgbClr val="C0C0C0"/>
                  </a:outerShdw>
                </a:effectLst>
              </a:rPr>
              <a:t>Decision Trees</a:t>
            </a:r>
          </a:p>
          <a:p>
            <a:pPr>
              <a:lnSpc>
                <a:spcPct val="70000"/>
              </a:lnSpc>
              <a:spcBef>
                <a:spcPct val="50000"/>
              </a:spcBef>
            </a:pPr>
            <a:r>
              <a:rPr lang="en-US" altLang="en-US" sz="2800" b="1">
                <a:solidFill>
                  <a:schemeClr val="hlink"/>
                </a:solidFill>
              </a:rPr>
              <a:t>An Algorithm for Building Decision Trees</a:t>
            </a:r>
            <a:endParaRPr lang="th-TH" altLang="en-US" sz="2800" b="1">
              <a:solidFill>
                <a:schemeClr val="hlink"/>
              </a:solidFill>
            </a:endParaRPr>
          </a:p>
        </p:txBody>
      </p:sp>
      <p:pic>
        <p:nvPicPr>
          <p:cNvPr id="727043" name="Picture 3" descr="Table 3"/>
          <p:cNvPicPr>
            <a:picLocks noChangeAspect="1" noChangeArrowheads="1"/>
          </p:cNvPicPr>
          <p:nvPr/>
        </p:nvPicPr>
        <p:blipFill>
          <a:blip r:embed="rId2">
            <a:lum bright="6000" contrast="6000"/>
            <a:extLst>
              <a:ext uri="{28A0092B-C50C-407E-A947-70E740481C1C}">
                <a14:useLocalDpi xmlns:a14="http://schemas.microsoft.com/office/drawing/2010/main" val="0"/>
              </a:ext>
            </a:extLst>
          </a:blip>
          <a:srcRect l="230" t="4922" r="5110" b="5380"/>
          <a:stretch>
            <a:fillRect/>
          </a:stretch>
        </p:blipFill>
        <p:spPr bwMode="auto">
          <a:xfrm>
            <a:off x="2566988" y="1700213"/>
            <a:ext cx="7620000" cy="4800600"/>
          </a:xfrm>
          <a:prstGeom prst="rect">
            <a:avLst/>
          </a:prstGeom>
          <a:noFill/>
          <a:extLst>
            <a:ext uri="{909E8E84-426E-40DD-AFC4-6F175D3DCCD1}">
              <a14:hiddenFill xmlns:a14="http://schemas.microsoft.com/office/drawing/2010/main">
                <a:solidFill>
                  <a:srgbClr val="FFFFFF"/>
                </a:solidFill>
              </a14:hiddenFill>
            </a:ext>
          </a:extLst>
        </p:spPr>
      </p:pic>
      <p:sp>
        <p:nvSpPr>
          <p:cNvPr id="727044" name="Line 4"/>
          <p:cNvSpPr>
            <a:spLocks noChangeShapeType="1"/>
          </p:cNvSpPr>
          <p:nvPr/>
        </p:nvSpPr>
        <p:spPr bwMode="auto">
          <a:xfrm>
            <a:off x="4038601" y="3200400"/>
            <a:ext cx="5616575" cy="0"/>
          </a:xfrm>
          <a:prstGeom prst="line">
            <a:avLst/>
          </a:prstGeom>
          <a:noFill/>
          <a:ln w="57150">
            <a:solidFill>
              <a:srgbClr val="FF0066"/>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7045" name="Rectangle 5"/>
          <p:cNvSpPr>
            <a:spLocks noChangeArrowheads="1"/>
          </p:cNvSpPr>
          <p:nvPr/>
        </p:nvSpPr>
        <p:spPr bwMode="auto">
          <a:xfrm>
            <a:off x="6024563" y="1989138"/>
            <a:ext cx="1295400" cy="647700"/>
          </a:xfrm>
          <a:prstGeom prst="rect">
            <a:avLst/>
          </a:prstGeom>
          <a:noFill/>
          <a:ln w="57150">
            <a:solidFill>
              <a:srgbClr val="20D0D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7046" name="Line 6"/>
          <p:cNvSpPr>
            <a:spLocks noChangeShapeType="1"/>
          </p:cNvSpPr>
          <p:nvPr/>
        </p:nvSpPr>
        <p:spPr bwMode="auto">
          <a:xfrm>
            <a:off x="4008438" y="5949950"/>
            <a:ext cx="5689600" cy="0"/>
          </a:xfrm>
          <a:prstGeom prst="line">
            <a:avLst/>
          </a:prstGeom>
          <a:noFill/>
          <a:ln w="57150">
            <a:solidFill>
              <a:srgbClr val="FF0066"/>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7047" name="Line 7"/>
          <p:cNvSpPr>
            <a:spLocks noChangeShapeType="1"/>
          </p:cNvSpPr>
          <p:nvPr/>
        </p:nvSpPr>
        <p:spPr bwMode="auto">
          <a:xfrm>
            <a:off x="4079876" y="3933826"/>
            <a:ext cx="5597525" cy="28575"/>
          </a:xfrm>
          <a:prstGeom prst="line">
            <a:avLst/>
          </a:prstGeom>
          <a:noFill/>
          <a:ln w="57150">
            <a:solidFill>
              <a:srgbClr val="FF0066"/>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7049" name="Line 9"/>
          <p:cNvSpPr>
            <a:spLocks noChangeShapeType="1"/>
          </p:cNvSpPr>
          <p:nvPr/>
        </p:nvSpPr>
        <p:spPr bwMode="auto">
          <a:xfrm>
            <a:off x="4079876" y="4221163"/>
            <a:ext cx="5616575" cy="0"/>
          </a:xfrm>
          <a:prstGeom prst="line">
            <a:avLst/>
          </a:prstGeom>
          <a:noFill/>
          <a:ln w="57150">
            <a:solidFill>
              <a:srgbClr val="FF0066"/>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7050" name="Line 10"/>
          <p:cNvSpPr>
            <a:spLocks noChangeShapeType="1"/>
          </p:cNvSpPr>
          <p:nvPr/>
        </p:nvSpPr>
        <p:spPr bwMode="auto">
          <a:xfrm>
            <a:off x="3935414" y="5157788"/>
            <a:ext cx="5616575" cy="0"/>
          </a:xfrm>
          <a:prstGeom prst="line">
            <a:avLst/>
          </a:prstGeom>
          <a:noFill/>
          <a:ln w="57150">
            <a:solidFill>
              <a:srgbClr val="FF0066"/>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7051" name="Line 11"/>
          <p:cNvSpPr>
            <a:spLocks noChangeShapeType="1"/>
          </p:cNvSpPr>
          <p:nvPr/>
        </p:nvSpPr>
        <p:spPr bwMode="auto">
          <a:xfrm>
            <a:off x="3935414" y="5445125"/>
            <a:ext cx="5616575" cy="0"/>
          </a:xfrm>
          <a:prstGeom prst="line">
            <a:avLst/>
          </a:prstGeom>
          <a:noFill/>
          <a:ln w="57150">
            <a:solidFill>
              <a:srgbClr val="FF0066"/>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7052" name="Oval 12"/>
          <p:cNvSpPr>
            <a:spLocks noChangeArrowheads="1"/>
          </p:cNvSpPr>
          <p:nvPr/>
        </p:nvSpPr>
        <p:spPr bwMode="auto">
          <a:xfrm>
            <a:off x="6311901" y="2708275"/>
            <a:ext cx="504825" cy="215900"/>
          </a:xfrm>
          <a:prstGeom prst="ellipse">
            <a:avLst/>
          </a:prstGeom>
          <a:noFill/>
          <a:ln w="57150">
            <a:solidFill>
              <a:srgbClr val="FFCCFF"/>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53" name="Oval 13"/>
          <p:cNvSpPr>
            <a:spLocks noChangeArrowheads="1"/>
          </p:cNvSpPr>
          <p:nvPr/>
        </p:nvSpPr>
        <p:spPr bwMode="auto">
          <a:xfrm>
            <a:off x="6311901" y="3213100"/>
            <a:ext cx="504825" cy="215900"/>
          </a:xfrm>
          <a:prstGeom prst="ellipse">
            <a:avLst/>
          </a:prstGeom>
          <a:noFill/>
          <a:ln w="57150">
            <a:solidFill>
              <a:srgbClr val="FFCCFF"/>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54" name="Oval 14"/>
          <p:cNvSpPr>
            <a:spLocks noChangeArrowheads="1"/>
          </p:cNvSpPr>
          <p:nvPr/>
        </p:nvSpPr>
        <p:spPr bwMode="auto">
          <a:xfrm>
            <a:off x="4656139" y="4221163"/>
            <a:ext cx="2160587" cy="215900"/>
          </a:xfrm>
          <a:prstGeom prst="ellipse">
            <a:avLst/>
          </a:prstGeom>
          <a:noFill/>
          <a:ln w="57150">
            <a:solidFill>
              <a:srgbClr val="20D0D0"/>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55" name="Oval 15"/>
          <p:cNvSpPr>
            <a:spLocks noChangeArrowheads="1"/>
          </p:cNvSpPr>
          <p:nvPr/>
        </p:nvSpPr>
        <p:spPr bwMode="auto">
          <a:xfrm>
            <a:off x="4583113" y="3500438"/>
            <a:ext cx="2233612" cy="215900"/>
          </a:xfrm>
          <a:prstGeom prst="ellipse">
            <a:avLst/>
          </a:prstGeom>
          <a:noFill/>
          <a:ln w="57150">
            <a:solidFill>
              <a:srgbClr val="20D0D0"/>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56" name="Oval 16"/>
          <p:cNvSpPr>
            <a:spLocks noChangeArrowheads="1"/>
          </p:cNvSpPr>
          <p:nvPr/>
        </p:nvSpPr>
        <p:spPr bwMode="auto">
          <a:xfrm>
            <a:off x="6311901" y="4437063"/>
            <a:ext cx="504825" cy="215900"/>
          </a:xfrm>
          <a:prstGeom prst="ellipse">
            <a:avLst/>
          </a:prstGeom>
          <a:noFill/>
          <a:ln w="57150">
            <a:solidFill>
              <a:srgbClr val="FFCCFF"/>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57" name="Oval 17"/>
          <p:cNvSpPr>
            <a:spLocks noChangeArrowheads="1"/>
          </p:cNvSpPr>
          <p:nvPr/>
        </p:nvSpPr>
        <p:spPr bwMode="auto">
          <a:xfrm>
            <a:off x="6311901" y="4725988"/>
            <a:ext cx="504825" cy="215900"/>
          </a:xfrm>
          <a:prstGeom prst="ellipse">
            <a:avLst/>
          </a:prstGeom>
          <a:noFill/>
          <a:ln w="57150">
            <a:solidFill>
              <a:srgbClr val="FFCCFF"/>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58" name="Oval 18"/>
          <p:cNvSpPr>
            <a:spLocks noChangeArrowheads="1"/>
          </p:cNvSpPr>
          <p:nvPr/>
        </p:nvSpPr>
        <p:spPr bwMode="auto">
          <a:xfrm>
            <a:off x="6240464" y="5445125"/>
            <a:ext cx="504825" cy="215900"/>
          </a:xfrm>
          <a:prstGeom prst="ellipse">
            <a:avLst/>
          </a:prstGeom>
          <a:noFill/>
          <a:ln w="57150">
            <a:solidFill>
              <a:srgbClr val="FFCCFF"/>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59" name="Oval 19"/>
          <p:cNvSpPr>
            <a:spLocks noChangeArrowheads="1"/>
          </p:cNvSpPr>
          <p:nvPr/>
        </p:nvSpPr>
        <p:spPr bwMode="auto">
          <a:xfrm>
            <a:off x="6311901" y="5949950"/>
            <a:ext cx="504825" cy="215900"/>
          </a:xfrm>
          <a:prstGeom prst="ellipse">
            <a:avLst/>
          </a:prstGeom>
          <a:noFill/>
          <a:ln w="57150">
            <a:solidFill>
              <a:srgbClr val="FFCCFF"/>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60" name="Oval 20"/>
          <p:cNvSpPr>
            <a:spLocks noChangeArrowheads="1"/>
          </p:cNvSpPr>
          <p:nvPr/>
        </p:nvSpPr>
        <p:spPr bwMode="auto">
          <a:xfrm>
            <a:off x="4440239" y="6237288"/>
            <a:ext cx="2376487" cy="215900"/>
          </a:xfrm>
          <a:prstGeom prst="ellipse">
            <a:avLst/>
          </a:prstGeom>
          <a:noFill/>
          <a:ln w="57150">
            <a:solidFill>
              <a:srgbClr val="20D0D0"/>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27061" name="Rectangle 21"/>
          <p:cNvSpPr>
            <a:spLocks noChangeArrowheads="1"/>
          </p:cNvSpPr>
          <p:nvPr/>
        </p:nvSpPr>
        <p:spPr bwMode="auto">
          <a:xfrm>
            <a:off x="4727575" y="3933825"/>
            <a:ext cx="431800" cy="287338"/>
          </a:xfrm>
          <a:prstGeom prst="rect">
            <a:avLst/>
          </a:prstGeom>
          <a:noFill/>
          <a:ln w="57150">
            <a:solidFill>
              <a:srgbClr val="0080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7062" name="Rectangle 22"/>
          <p:cNvSpPr>
            <a:spLocks noChangeArrowheads="1"/>
          </p:cNvSpPr>
          <p:nvPr/>
        </p:nvSpPr>
        <p:spPr bwMode="auto">
          <a:xfrm>
            <a:off x="4727575" y="5445125"/>
            <a:ext cx="431800" cy="215900"/>
          </a:xfrm>
          <a:prstGeom prst="rect">
            <a:avLst/>
          </a:prstGeom>
          <a:noFill/>
          <a:ln w="57150">
            <a:solidFill>
              <a:srgbClr val="FFCC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 name="TextBox 1"/>
          <p:cNvSpPr txBox="1"/>
          <p:nvPr/>
        </p:nvSpPr>
        <p:spPr>
          <a:xfrm>
            <a:off x="283029" y="1850571"/>
            <a:ext cx="1817914" cy="646331"/>
          </a:xfrm>
          <a:prstGeom prst="rect">
            <a:avLst/>
          </a:prstGeom>
          <a:noFill/>
        </p:spPr>
        <p:txBody>
          <a:bodyPr wrap="square" rtlCol="0">
            <a:spAutoFit/>
          </a:bodyPr>
          <a:lstStyle/>
          <a:p>
            <a:r>
              <a:rPr lang="en-GB" b="1" dirty="0" smtClean="0">
                <a:solidFill>
                  <a:srgbClr val="FFFF00"/>
                </a:solidFill>
              </a:rPr>
              <a:t>Greedy Algorithms</a:t>
            </a:r>
            <a:endParaRPr lang="en-GB" b="1" dirty="0">
              <a:solidFill>
                <a:srgbClr val="FFFF00"/>
              </a:solidFill>
            </a:endParaRPr>
          </a:p>
        </p:txBody>
      </p:sp>
    </p:spTree>
    <p:extLst>
      <p:ext uri="{BB962C8B-B14F-4D97-AF65-F5344CB8AC3E}">
        <p14:creationId xmlns:p14="http://schemas.microsoft.com/office/powerpoint/2010/main" val="4057842810"/>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7270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6" presetClass="entr" presetSubtype="26" fill="hold" nodeType="clickEffect">
                                  <p:stCondLst>
                                    <p:cond delay="0"/>
                                  </p:stCondLst>
                                  <p:childTnLst>
                                    <p:set>
                                      <p:cBhvr>
                                        <p:cTn id="10" dur="1" fill="hold">
                                          <p:stCondLst>
                                            <p:cond delay="0"/>
                                          </p:stCondLst>
                                        </p:cTn>
                                        <p:tgtEl>
                                          <p:spTgt spid="727043"/>
                                        </p:tgtEl>
                                        <p:attrNameLst>
                                          <p:attrName>style.visibility</p:attrName>
                                        </p:attrNameLst>
                                      </p:cBhvr>
                                      <p:to>
                                        <p:strVal val="visible"/>
                                      </p:to>
                                    </p:set>
                                    <p:animEffect transition="in" filter="barn(inHorizontal)">
                                      <p:cBhvr>
                                        <p:cTn id="11" dur="500"/>
                                        <p:tgtEl>
                                          <p:spTgt spid="72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42"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3200" b="1"/>
              <a:t>Process of Classification</a:t>
            </a:r>
          </a:p>
        </p:txBody>
      </p:sp>
      <p:sp>
        <p:nvSpPr>
          <p:cNvPr id="14339" name="Rectangle 3"/>
          <p:cNvSpPr>
            <a:spLocks noGrp="1" noChangeArrowheads="1"/>
          </p:cNvSpPr>
          <p:nvPr>
            <p:ph idx="1"/>
          </p:nvPr>
        </p:nvSpPr>
        <p:spPr>
          <a:xfrm>
            <a:off x="838200" y="1327944"/>
            <a:ext cx="10515600" cy="4950936"/>
          </a:xfrm>
        </p:spPr>
        <p:txBody>
          <a:bodyPr/>
          <a:lstStyle/>
          <a:p>
            <a:r>
              <a:rPr lang="en-GB" sz="2600" b="1" dirty="0"/>
              <a:t>Training, Validation and Testing Examples</a:t>
            </a:r>
          </a:p>
        </p:txBody>
      </p:sp>
      <p:grpSp>
        <p:nvGrpSpPr>
          <p:cNvPr id="2" name="Group 47"/>
          <p:cNvGrpSpPr>
            <a:grpSpLocks/>
          </p:cNvGrpSpPr>
          <p:nvPr/>
        </p:nvGrpSpPr>
        <p:grpSpPr bwMode="auto">
          <a:xfrm>
            <a:off x="2809875" y="1928813"/>
            <a:ext cx="6502400" cy="4191000"/>
            <a:chOff x="768" y="1152"/>
            <a:chExt cx="4096" cy="2640"/>
          </a:xfrm>
        </p:grpSpPr>
        <p:sp>
          <p:nvSpPr>
            <p:cNvPr id="14346" name="AutoShape 3"/>
            <p:cNvSpPr>
              <a:spLocks noChangeArrowheads="1"/>
            </p:cNvSpPr>
            <p:nvPr/>
          </p:nvSpPr>
          <p:spPr bwMode="auto">
            <a:xfrm>
              <a:off x="1809" y="1317"/>
              <a:ext cx="282" cy="274"/>
            </a:xfrm>
            <a:prstGeom prst="can">
              <a:avLst>
                <a:gd name="adj" fmla="val 25000"/>
              </a:avLst>
            </a:prstGeom>
            <a:gradFill rotWithShape="0">
              <a:gsLst>
                <a:gs pos="0">
                  <a:srgbClr val="666666"/>
                </a:gs>
                <a:gs pos="50000">
                  <a:srgbClr val="DDDDDD"/>
                </a:gs>
                <a:gs pos="100000">
                  <a:srgbClr val="666666"/>
                </a:gs>
              </a:gsLst>
              <a:lin ang="0" scaled="1"/>
            </a:gradFill>
            <a:ln w="9525">
              <a:solidFill>
                <a:schemeClr val="tx1"/>
              </a:solidFill>
              <a:round/>
              <a:headEnd/>
              <a:tailEnd/>
            </a:ln>
          </p:spPr>
          <p:txBody>
            <a:bodyPr wrap="none" anchor="ctr"/>
            <a:lstStyle/>
            <a:p>
              <a:endParaRPr lang="en-GB"/>
            </a:p>
          </p:txBody>
        </p:sp>
        <p:sp>
          <p:nvSpPr>
            <p:cNvPr id="14347" name="Text Box 4"/>
            <p:cNvSpPr txBox="1">
              <a:spLocks noChangeArrowheads="1"/>
            </p:cNvSpPr>
            <p:nvPr/>
          </p:nvSpPr>
          <p:spPr bwMode="auto">
            <a:xfrm>
              <a:off x="1521" y="1165"/>
              <a:ext cx="847" cy="165"/>
            </a:xfrm>
            <a:prstGeom prst="rect">
              <a:avLst/>
            </a:prstGeom>
            <a:noFill/>
            <a:ln w="9525">
              <a:noFill/>
              <a:miter lim="800000"/>
              <a:headEnd/>
              <a:tailEnd/>
            </a:ln>
          </p:spPr>
          <p:txBody>
            <a:bodyPr wrap="none">
              <a:spAutoFit/>
            </a:bodyPr>
            <a:lstStyle/>
            <a:p>
              <a:pPr eaLnBrk="0" hangingPunct="0"/>
              <a:r>
                <a:rPr lang="en-GB" sz="1100" b="1">
                  <a:latin typeface="Helvetica" pitchFamily="34" charset="0"/>
                </a:rPr>
                <a:t>Training Records</a:t>
              </a:r>
            </a:p>
          </p:txBody>
        </p:sp>
        <p:sp>
          <p:nvSpPr>
            <p:cNvPr id="74" name="AutoShape 5"/>
            <p:cNvSpPr>
              <a:spLocks noChangeArrowheads="1"/>
            </p:cNvSpPr>
            <p:nvPr/>
          </p:nvSpPr>
          <p:spPr bwMode="auto">
            <a:xfrm>
              <a:off x="2608" y="1248"/>
              <a:ext cx="875" cy="391"/>
            </a:xfrm>
            <a:prstGeom prst="roundRect">
              <a:avLst>
                <a:gd name="adj" fmla="val 16667"/>
              </a:avLst>
            </a:prstGeom>
            <a:solidFill>
              <a:schemeClr val="accent1"/>
            </a:solidFill>
            <a:ln w="9525">
              <a:solidFill>
                <a:schemeClr val="tx1"/>
              </a:solidFill>
              <a:round/>
              <a:headEnd/>
              <a:tailEnd/>
            </a:ln>
            <a:effectLst>
              <a:outerShdw dist="35921" dir="2700000" algn="ctr" rotWithShape="0">
                <a:schemeClr val="bg2"/>
              </a:outerShdw>
            </a:effectLst>
          </p:spPr>
          <p:txBody>
            <a:bodyPr wrap="none" anchor="ctr"/>
            <a:lstStyle/>
            <a:p>
              <a:pPr algn="ctr" eaLnBrk="0" hangingPunct="0">
                <a:defRPr/>
              </a:pPr>
              <a:r>
                <a:rPr lang="en-GB" sz="1300" b="1" dirty="0">
                  <a:latin typeface="Arial Narrow" pitchFamily="34" charset="0"/>
                </a:rPr>
                <a:t>Model Construction</a:t>
              </a:r>
            </a:p>
            <a:p>
              <a:pPr algn="ctr" eaLnBrk="0" hangingPunct="0">
                <a:defRPr/>
              </a:pPr>
              <a:r>
                <a:rPr lang="en-GB" sz="1300" b="1" dirty="0">
                  <a:latin typeface="Arial Narrow" pitchFamily="34" charset="0"/>
                </a:rPr>
                <a:t>Method</a:t>
              </a:r>
            </a:p>
          </p:txBody>
        </p:sp>
        <p:sp>
          <p:nvSpPr>
            <p:cNvPr id="75" name="AutoShape 6"/>
            <p:cNvSpPr>
              <a:spLocks noChangeArrowheads="1"/>
            </p:cNvSpPr>
            <p:nvPr/>
          </p:nvSpPr>
          <p:spPr bwMode="auto">
            <a:xfrm>
              <a:off x="4019" y="1317"/>
              <a:ext cx="484" cy="312"/>
            </a:xfrm>
            <a:prstGeom prst="triangle">
              <a:avLst>
                <a:gd name="adj" fmla="val 50000"/>
              </a:avLst>
            </a:prstGeom>
            <a:solidFill>
              <a:schemeClr val="bg1"/>
            </a:solidFill>
            <a:ln w="9525">
              <a:solidFill>
                <a:schemeClr val="tx1"/>
              </a:solidFill>
              <a:miter lim="800000"/>
              <a:headEnd/>
              <a:tailEnd/>
            </a:ln>
            <a:effectLst>
              <a:outerShdw dist="107763" dir="2700000" algn="ctr" rotWithShape="0">
                <a:schemeClr val="bg2"/>
              </a:outerShdw>
            </a:effectLst>
          </p:spPr>
          <p:txBody>
            <a:bodyPr wrap="none" anchor="ctr"/>
            <a:lstStyle/>
            <a:p>
              <a:endParaRPr lang="en-GB"/>
            </a:p>
          </p:txBody>
        </p:sp>
        <p:sp>
          <p:nvSpPr>
            <p:cNvPr id="14350" name="Text Box 7"/>
            <p:cNvSpPr txBox="1">
              <a:spLocks noChangeArrowheads="1"/>
            </p:cNvSpPr>
            <p:nvPr/>
          </p:nvSpPr>
          <p:spPr bwMode="auto">
            <a:xfrm>
              <a:off x="4011" y="1152"/>
              <a:ext cx="627" cy="165"/>
            </a:xfrm>
            <a:prstGeom prst="rect">
              <a:avLst/>
            </a:prstGeom>
            <a:noFill/>
            <a:ln w="9525">
              <a:noFill/>
              <a:miter lim="800000"/>
              <a:headEnd/>
              <a:tailEnd/>
            </a:ln>
          </p:spPr>
          <p:txBody>
            <a:bodyPr wrap="none">
              <a:spAutoFit/>
            </a:bodyPr>
            <a:lstStyle/>
            <a:p>
              <a:pPr eaLnBrk="0" hangingPunct="0"/>
              <a:r>
                <a:rPr lang="en-GB" sz="1100" b="1" dirty="0">
                  <a:latin typeface="Helvetica" pitchFamily="34" charset="0"/>
                </a:rPr>
                <a:t>Initial Model</a:t>
              </a:r>
            </a:p>
          </p:txBody>
        </p:sp>
        <p:sp>
          <p:nvSpPr>
            <p:cNvPr id="14351" name="Line 8"/>
            <p:cNvSpPr>
              <a:spLocks noChangeShapeType="1"/>
            </p:cNvSpPr>
            <p:nvPr/>
          </p:nvSpPr>
          <p:spPr bwMode="auto">
            <a:xfrm>
              <a:off x="3531" y="1440"/>
              <a:ext cx="485" cy="1"/>
            </a:xfrm>
            <a:prstGeom prst="line">
              <a:avLst/>
            </a:prstGeom>
            <a:noFill/>
            <a:ln w="9525">
              <a:solidFill>
                <a:schemeClr val="tx1"/>
              </a:solidFill>
              <a:round/>
              <a:headEnd/>
              <a:tailEnd type="stealth" w="med" len="med"/>
            </a:ln>
          </p:spPr>
          <p:txBody>
            <a:bodyPr wrap="none" anchor="ctr"/>
            <a:lstStyle/>
            <a:p>
              <a:endParaRPr lang="en-GB"/>
            </a:p>
          </p:txBody>
        </p:sp>
        <p:sp>
          <p:nvSpPr>
            <p:cNvPr id="78" name="AutoShape 22"/>
            <p:cNvSpPr>
              <a:spLocks noChangeArrowheads="1"/>
            </p:cNvSpPr>
            <p:nvPr/>
          </p:nvSpPr>
          <p:spPr bwMode="auto">
            <a:xfrm>
              <a:off x="1803" y="2952"/>
              <a:ext cx="282" cy="274"/>
            </a:xfrm>
            <a:prstGeom prst="can">
              <a:avLst>
                <a:gd name="adj" fmla="val 25000"/>
              </a:avLst>
            </a:prstGeom>
            <a:gradFill rotWithShape="0">
              <a:gsLst>
                <a:gs pos="0">
                  <a:schemeClr val="folHlink">
                    <a:gamma/>
                    <a:shade val="46275"/>
                    <a:invGamma/>
                  </a:schemeClr>
                </a:gs>
                <a:gs pos="50000">
                  <a:schemeClr val="folHlink"/>
                </a:gs>
                <a:gs pos="100000">
                  <a:schemeClr val="folHlink">
                    <a:gamma/>
                    <a:shade val="46275"/>
                    <a:invGamma/>
                  </a:schemeClr>
                </a:gs>
              </a:gsLst>
              <a:lin ang="0" scaled="1"/>
            </a:gradFill>
            <a:ln w="9525">
              <a:solidFill>
                <a:schemeClr val="tx1"/>
              </a:solidFill>
              <a:round/>
              <a:headEnd/>
              <a:tailEnd/>
            </a:ln>
            <a:effectLst/>
          </p:spPr>
          <p:txBody>
            <a:bodyPr wrap="none" anchor="ctr"/>
            <a:lstStyle/>
            <a:p>
              <a:endParaRPr lang="en-GB"/>
            </a:p>
          </p:txBody>
        </p:sp>
        <p:sp>
          <p:nvSpPr>
            <p:cNvPr id="14353" name="Text Box 23"/>
            <p:cNvSpPr txBox="1">
              <a:spLocks noChangeArrowheads="1"/>
            </p:cNvSpPr>
            <p:nvPr/>
          </p:nvSpPr>
          <p:spPr bwMode="auto">
            <a:xfrm>
              <a:off x="1722" y="2817"/>
              <a:ext cx="462" cy="165"/>
            </a:xfrm>
            <a:prstGeom prst="rect">
              <a:avLst/>
            </a:prstGeom>
            <a:noFill/>
            <a:ln w="9525">
              <a:noFill/>
              <a:miter lim="800000"/>
              <a:headEnd/>
              <a:tailEnd/>
            </a:ln>
          </p:spPr>
          <p:txBody>
            <a:bodyPr wrap="none">
              <a:spAutoFit/>
            </a:bodyPr>
            <a:lstStyle/>
            <a:p>
              <a:pPr eaLnBrk="0" hangingPunct="0"/>
              <a:r>
                <a:rPr lang="en-GB" sz="1100" b="1">
                  <a:latin typeface="Helvetica" pitchFamily="34" charset="0"/>
                </a:rPr>
                <a:t>Test Set</a:t>
              </a:r>
            </a:p>
          </p:txBody>
        </p:sp>
        <p:sp>
          <p:nvSpPr>
            <p:cNvPr id="80" name="AutoShape 24"/>
            <p:cNvSpPr>
              <a:spLocks noChangeArrowheads="1"/>
            </p:cNvSpPr>
            <p:nvPr/>
          </p:nvSpPr>
          <p:spPr bwMode="auto">
            <a:xfrm>
              <a:off x="2619" y="3077"/>
              <a:ext cx="906" cy="391"/>
            </a:xfrm>
            <a:prstGeom prst="roundRect">
              <a:avLst>
                <a:gd name="adj" fmla="val 16667"/>
              </a:avLst>
            </a:prstGeom>
            <a:solidFill>
              <a:schemeClr val="accent2"/>
            </a:solidFill>
            <a:ln w="9525">
              <a:solidFill>
                <a:schemeClr val="tx1"/>
              </a:solidFill>
              <a:round/>
              <a:headEnd/>
              <a:tailEnd/>
            </a:ln>
            <a:effectLst>
              <a:outerShdw dist="35921" dir="2700000" algn="ctr" rotWithShape="0">
                <a:schemeClr val="bg2"/>
              </a:outerShdw>
            </a:effectLst>
          </p:spPr>
          <p:txBody>
            <a:bodyPr wrap="none" anchor="ctr"/>
            <a:lstStyle/>
            <a:p>
              <a:pPr algn="ctr" eaLnBrk="0" hangingPunct="0">
                <a:defRPr/>
              </a:pPr>
              <a:r>
                <a:rPr lang="en-GB" sz="1300" b="1" dirty="0">
                  <a:latin typeface="Arial Narrow" pitchFamily="34" charset="0"/>
                </a:rPr>
                <a:t>Measuring</a:t>
              </a:r>
            </a:p>
            <a:p>
              <a:pPr algn="ctr" eaLnBrk="0" hangingPunct="0">
                <a:defRPr/>
              </a:pPr>
              <a:r>
                <a:rPr lang="en-GB" sz="1300" b="1" dirty="0">
                  <a:latin typeface="Arial Narrow" pitchFamily="34" charset="0"/>
                </a:rPr>
                <a:t>Model Accuracy</a:t>
              </a:r>
            </a:p>
          </p:txBody>
        </p:sp>
        <p:sp>
          <p:nvSpPr>
            <p:cNvPr id="14355" name="Text Box 25"/>
            <p:cNvSpPr txBox="1">
              <a:spLocks noChangeArrowheads="1"/>
            </p:cNvSpPr>
            <p:nvPr/>
          </p:nvSpPr>
          <p:spPr bwMode="auto">
            <a:xfrm>
              <a:off x="3908" y="2880"/>
              <a:ext cx="956" cy="271"/>
            </a:xfrm>
            <a:prstGeom prst="rect">
              <a:avLst/>
            </a:prstGeom>
            <a:noFill/>
            <a:ln w="9525">
              <a:noFill/>
              <a:miter lim="800000"/>
              <a:headEnd/>
              <a:tailEnd/>
            </a:ln>
          </p:spPr>
          <p:txBody>
            <a:bodyPr wrap="none">
              <a:spAutoFit/>
            </a:bodyPr>
            <a:lstStyle/>
            <a:p>
              <a:pPr algn="ctr" eaLnBrk="0" hangingPunct="0"/>
              <a:r>
                <a:rPr lang="en-GB" sz="1100" b="1">
                  <a:latin typeface="Helvetica" pitchFamily="34" charset="0"/>
                </a:rPr>
                <a:t>Final Model with </a:t>
              </a:r>
            </a:p>
            <a:p>
              <a:pPr algn="ctr" eaLnBrk="0" hangingPunct="0"/>
              <a:r>
                <a:rPr lang="en-GB" sz="1100" b="1">
                  <a:latin typeface="Helvetica" pitchFamily="34" charset="0"/>
                </a:rPr>
                <a:t>Measured Accuracy</a:t>
              </a:r>
            </a:p>
          </p:txBody>
        </p:sp>
        <p:sp>
          <p:nvSpPr>
            <p:cNvPr id="14356" name="Line 26"/>
            <p:cNvSpPr>
              <a:spLocks noChangeShapeType="1"/>
            </p:cNvSpPr>
            <p:nvPr/>
          </p:nvSpPr>
          <p:spPr bwMode="auto">
            <a:xfrm>
              <a:off x="3562" y="3276"/>
              <a:ext cx="497" cy="3"/>
            </a:xfrm>
            <a:prstGeom prst="line">
              <a:avLst/>
            </a:prstGeom>
            <a:noFill/>
            <a:ln w="9525">
              <a:solidFill>
                <a:schemeClr val="tx1"/>
              </a:solidFill>
              <a:round/>
              <a:headEnd/>
              <a:tailEnd type="stealth" w="med" len="med"/>
            </a:ln>
          </p:spPr>
          <p:txBody>
            <a:bodyPr wrap="none" anchor="ctr"/>
            <a:lstStyle/>
            <a:p>
              <a:endParaRPr lang="en-GB"/>
            </a:p>
          </p:txBody>
        </p:sp>
        <p:sp>
          <p:nvSpPr>
            <p:cNvPr id="14357" name="Line 27"/>
            <p:cNvSpPr>
              <a:spLocks noChangeShapeType="1"/>
            </p:cNvSpPr>
            <p:nvPr/>
          </p:nvSpPr>
          <p:spPr bwMode="auto">
            <a:xfrm>
              <a:off x="2187" y="3132"/>
              <a:ext cx="336" cy="144"/>
            </a:xfrm>
            <a:prstGeom prst="line">
              <a:avLst/>
            </a:prstGeom>
            <a:noFill/>
            <a:ln w="9525">
              <a:solidFill>
                <a:schemeClr val="tx1"/>
              </a:solidFill>
              <a:miter lim="800000"/>
              <a:headEnd/>
              <a:tailEnd type="stealth" w="med" len="med"/>
            </a:ln>
          </p:spPr>
          <p:txBody>
            <a:bodyPr wrap="none"/>
            <a:lstStyle/>
            <a:p>
              <a:endParaRPr lang="en-GB"/>
            </a:p>
          </p:txBody>
        </p:sp>
        <p:sp>
          <p:nvSpPr>
            <p:cNvPr id="84" name="AutoShape 28"/>
            <p:cNvSpPr>
              <a:spLocks noChangeArrowheads="1"/>
            </p:cNvSpPr>
            <p:nvPr/>
          </p:nvSpPr>
          <p:spPr bwMode="auto">
            <a:xfrm>
              <a:off x="1713" y="3267"/>
              <a:ext cx="484" cy="312"/>
            </a:xfrm>
            <a:prstGeom prst="triangle">
              <a:avLst>
                <a:gd name="adj" fmla="val 50000"/>
              </a:avLst>
            </a:prstGeom>
            <a:solidFill>
              <a:srgbClr val="C0C0C0"/>
            </a:solidFill>
            <a:ln w="9525">
              <a:solidFill>
                <a:schemeClr val="tx1"/>
              </a:solidFill>
              <a:miter lim="800000"/>
              <a:headEnd/>
              <a:tailEnd/>
            </a:ln>
            <a:effectLst>
              <a:outerShdw dist="107763" dir="2700000" algn="ctr" rotWithShape="0">
                <a:schemeClr val="bg2"/>
              </a:outerShdw>
            </a:effectLst>
          </p:spPr>
          <p:txBody>
            <a:bodyPr wrap="none" anchor="ctr"/>
            <a:lstStyle/>
            <a:p>
              <a:endParaRPr lang="en-GB"/>
            </a:p>
          </p:txBody>
        </p:sp>
        <p:sp>
          <p:nvSpPr>
            <p:cNvPr id="14359" name="Text Box 29"/>
            <p:cNvSpPr txBox="1">
              <a:spLocks noChangeArrowheads="1"/>
            </p:cNvSpPr>
            <p:nvPr/>
          </p:nvSpPr>
          <p:spPr bwMode="auto">
            <a:xfrm>
              <a:off x="1617" y="3627"/>
              <a:ext cx="723" cy="165"/>
            </a:xfrm>
            <a:prstGeom prst="rect">
              <a:avLst/>
            </a:prstGeom>
            <a:noFill/>
            <a:ln w="9525">
              <a:noFill/>
              <a:miter lim="800000"/>
              <a:headEnd/>
              <a:tailEnd/>
            </a:ln>
          </p:spPr>
          <p:txBody>
            <a:bodyPr wrap="none">
              <a:spAutoFit/>
            </a:bodyPr>
            <a:lstStyle/>
            <a:p>
              <a:pPr eaLnBrk="0" hangingPunct="0"/>
              <a:r>
                <a:rPr lang="en-GB" sz="1100" b="1">
                  <a:latin typeface="Helvetica" pitchFamily="34" charset="0"/>
                </a:rPr>
                <a:t>Refined Model</a:t>
              </a:r>
            </a:p>
          </p:txBody>
        </p:sp>
        <p:sp>
          <p:nvSpPr>
            <p:cNvPr id="14360" name="Line 30"/>
            <p:cNvSpPr>
              <a:spLocks noChangeShapeType="1"/>
            </p:cNvSpPr>
            <p:nvPr/>
          </p:nvSpPr>
          <p:spPr bwMode="auto">
            <a:xfrm flipV="1">
              <a:off x="2163" y="3372"/>
              <a:ext cx="360" cy="120"/>
            </a:xfrm>
            <a:prstGeom prst="line">
              <a:avLst/>
            </a:prstGeom>
            <a:noFill/>
            <a:ln w="9525">
              <a:solidFill>
                <a:schemeClr val="tx1"/>
              </a:solidFill>
              <a:miter lim="800000"/>
              <a:headEnd/>
              <a:tailEnd type="stealth" w="med" len="med"/>
            </a:ln>
          </p:spPr>
          <p:txBody>
            <a:bodyPr wrap="none"/>
            <a:lstStyle/>
            <a:p>
              <a:endParaRPr lang="en-GB"/>
            </a:p>
          </p:txBody>
        </p:sp>
        <p:sp>
          <p:nvSpPr>
            <p:cNvPr id="87" name="AutoShape 31"/>
            <p:cNvSpPr>
              <a:spLocks noChangeArrowheads="1"/>
            </p:cNvSpPr>
            <p:nvPr/>
          </p:nvSpPr>
          <p:spPr bwMode="auto">
            <a:xfrm>
              <a:off x="4055" y="3132"/>
              <a:ext cx="484" cy="312"/>
            </a:xfrm>
            <a:prstGeom prst="triangle">
              <a:avLst>
                <a:gd name="adj" fmla="val 50000"/>
              </a:avLst>
            </a:prstGeom>
            <a:solidFill>
              <a:schemeClr val="bg2"/>
            </a:solidFill>
            <a:ln w="9525">
              <a:solidFill>
                <a:schemeClr val="tx1"/>
              </a:solidFill>
              <a:miter lim="800000"/>
              <a:headEnd/>
              <a:tailEnd/>
            </a:ln>
            <a:effectLst>
              <a:outerShdw dist="107763" dir="2700000" algn="ctr" rotWithShape="0">
                <a:schemeClr val="bg2"/>
              </a:outerShdw>
            </a:effectLst>
          </p:spPr>
          <p:txBody>
            <a:bodyPr wrap="none" anchor="ctr"/>
            <a:lstStyle/>
            <a:p>
              <a:endParaRPr lang="en-GB"/>
            </a:p>
          </p:txBody>
        </p:sp>
        <p:sp>
          <p:nvSpPr>
            <p:cNvPr id="14362" name="AutoShape 11"/>
            <p:cNvSpPr>
              <a:spLocks noChangeArrowheads="1"/>
            </p:cNvSpPr>
            <p:nvPr/>
          </p:nvSpPr>
          <p:spPr bwMode="auto">
            <a:xfrm>
              <a:off x="1817" y="1845"/>
              <a:ext cx="282" cy="274"/>
            </a:xfrm>
            <a:prstGeom prst="can">
              <a:avLst>
                <a:gd name="adj" fmla="val 25000"/>
              </a:avLst>
            </a:prstGeom>
            <a:gradFill rotWithShape="0">
              <a:gsLst>
                <a:gs pos="0">
                  <a:srgbClr val="666666"/>
                </a:gs>
                <a:gs pos="50000">
                  <a:srgbClr val="DDDDDD"/>
                </a:gs>
                <a:gs pos="100000">
                  <a:srgbClr val="666666"/>
                </a:gs>
              </a:gsLst>
              <a:lin ang="0" scaled="1"/>
            </a:gradFill>
            <a:ln w="9525">
              <a:solidFill>
                <a:schemeClr val="tx1"/>
              </a:solidFill>
              <a:round/>
              <a:headEnd/>
              <a:tailEnd/>
            </a:ln>
          </p:spPr>
          <p:txBody>
            <a:bodyPr wrap="none" anchor="ctr"/>
            <a:lstStyle/>
            <a:p>
              <a:endParaRPr lang="en-GB"/>
            </a:p>
          </p:txBody>
        </p:sp>
        <p:sp>
          <p:nvSpPr>
            <p:cNvPr id="14363" name="Text Box 12"/>
            <p:cNvSpPr txBox="1">
              <a:spLocks noChangeArrowheads="1"/>
            </p:cNvSpPr>
            <p:nvPr/>
          </p:nvSpPr>
          <p:spPr bwMode="auto">
            <a:xfrm>
              <a:off x="1532" y="1704"/>
              <a:ext cx="921" cy="165"/>
            </a:xfrm>
            <a:prstGeom prst="rect">
              <a:avLst/>
            </a:prstGeom>
            <a:noFill/>
            <a:ln w="9525">
              <a:noFill/>
              <a:miter lim="800000"/>
              <a:headEnd/>
              <a:tailEnd/>
            </a:ln>
          </p:spPr>
          <p:txBody>
            <a:bodyPr wrap="none">
              <a:spAutoFit/>
            </a:bodyPr>
            <a:lstStyle/>
            <a:p>
              <a:pPr eaLnBrk="0" hangingPunct="0"/>
              <a:r>
                <a:rPr lang="en-GB" sz="1100" b="1">
                  <a:latin typeface="Helvetica" pitchFamily="34" charset="0"/>
                </a:rPr>
                <a:t>Validation Records</a:t>
              </a:r>
            </a:p>
          </p:txBody>
        </p:sp>
        <p:sp>
          <p:nvSpPr>
            <p:cNvPr id="90" name="AutoShape 13"/>
            <p:cNvSpPr>
              <a:spLocks noChangeArrowheads="1"/>
            </p:cNvSpPr>
            <p:nvPr/>
          </p:nvSpPr>
          <p:spPr bwMode="auto">
            <a:xfrm>
              <a:off x="2605" y="1937"/>
              <a:ext cx="895" cy="391"/>
            </a:xfrm>
            <a:prstGeom prst="roundRect">
              <a:avLst>
                <a:gd name="adj" fmla="val 16667"/>
              </a:avLst>
            </a:prstGeom>
            <a:solidFill>
              <a:schemeClr val="accent5"/>
            </a:solidFill>
            <a:ln w="9525">
              <a:solidFill>
                <a:schemeClr val="tx1"/>
              </a:solidFill>
              <a:round/>
              <a:headEnd/>
              <a:tailEnd/>
            </a:ln>
            <a:effectLst>
              <a:outerShdw dist="35921" dir="2700000" algn="ctr" rotWithShape="0">
                <a:schemeClr val="bg2"/>
              </a:outerShdw>
            </a:effectLst>
          </p:spPr>
          <p:txBody>
            <a:bodyPr wrap="none" anchor="ctr"/>
            <a:lstStyle/>
            <a:p>
              <a:pPr algn="ctr" eaLnBrk="0" hangingPunct="0">
                <a:defRPr/>
              </a:pPr>
              <a:r>
                <a:rPr lang="en-GB" sz="1300" b="1" dirty="0">
                  <a:latin typeface="Arial Narrow" pitchFamily="34" charset="0"/>
                </a:rPr>
                <a:t>Model Refinement</a:t>
              </a:r>
            </a:p>
            <a:p>
              <a:pPr algn="ctr" eaLnBrk="0" hangingPunct="0">
                <a:defRPr/>
              </a:pPr>
              <a:r>
                <a:rPr lang="en-GB" sz="1300" b="1" dirty="0">
                  <a:latin typeface="Arial Narrow" pitchFamily="34" charset="0"/>
                </a:rPr>
                <a:t>Method</a:t>
              </a:r>
            </a:p>
          </p:txBody>
        </p:sp>
        <p:sp>
          <p:nvSpPr>
            <p:cNvPr id="91" name="AutoShape 14"/>
            <p:cNvSpPr>
              <a:spLocks noChangeArrowheads="1"/>
            </p:cNvSpPr>
            <p:nvPr/>
          </p:nvSpPr>
          <p:spPr bwMode="auto">
            <a:xfrm>
              <a:off x="4046" y="1988"/>
              <a:ext cx="484" cy="312"/>
            </a:xfrm>
            <a:prstGeom prst="triangle">
              <a:avLst>
                <a:gd name="adj" fmla="val 50000"/>
              </a:avLst>
            </a:prstGeom>
            <a:solidFill>
              <a:srgbClr val="C0C0C0"/>
            </a:solidFill>
            <a:ln w="9525">
              <a:solidFill>
                <a:schemeClr val="tx1"/>
              </a:solidFill>
              <a:miter lim="800000"/>
              <a:headEnd/>
              <a:tailEnd/>
            </a:ln>
            <a:effectLst>
              <a:outerShdw dist="107763" dir="2700000" algn="ctr" rotWithShape="0">
                <a:schemeClr val="bg2"/>
              </a:outerShdw>
            </a:effectLst>
          </p:spPr>
          <p:txBody>
            <a:bodyPr wrap="none" anchor="ctr"/>
            <a:lstStyle/>
            <a:p>
              <a:endParaRPr lang="en-GB"/>
            </a:p>
          </p:txBody>
        </p:sp>
        <p:sp>
          <p:nvSpPr>
            <p:cNvPr id="14366" name="Text Box 15"/>
            <p:cNvSpPr txBox="1">
              <a:spLocks noChangeArrowheads="1"/>
            </p:cNvSpPr>
            <p:nvPr/>
          </p:nvSpPr>
          <p:spPr bwMode="auto">
            <a:xfrm>
              <a:off x="3980" y="1852"/>
              <a:ext cx="723" cy="165"/>
            </a:xfrm>
            <a:prstGeom prst="rect">
              <a:avLst/>
            </a:prstGeom>
            <a:noFill/>
            <a:ln w="9525">
              <a:noFill/>
              <a:miter lim="800000"/>
              <a:headEnd/>
              <a:tailEnd/>
            </a:ln>
          </p:spPr>
          <p:txBody>
            <a:bodyPr wrap="none">
              <a:spAutoFit/>
            </a:bodyPr>
            <a:lstStyle/>
            <a:p>
              <a:pPr eaLnBrk="0" hangingPunct="0"/>
              <a:r>
                <a:rPr lang="en-GB" sz="1100" b="1">
                  <a:latin typeface="Helvetica" pitchFamily="34" charset="0"/>
                </a:rPr>
                <a:t>Refined Model</a:t>
              </a:r>
            </a:p>
          </p:txBody>
        </p:sp>
        <p:sp>
          <p:nvSpPr>
            <p:cNvPr id="14367" name="Line 16"/>
            <p:cNvSpPr>
              <a:spLocks noChangeShapeType="1"/>
            </p:cNvSpPr>
            <p:nvPr/>
          </p:nvSpPr>
          <p:spPr bwMode="auto">
            <a:xfrm>
              <a:off x="3554" y="2136"/>
              <a:ext cx="485" cy="1"/>
            </a:xfrm>
            <a:prstGeom prst="line">
              <a:avLst/>
            </a:prstGeom>
            <a:noFill/>
            <a:ln w="9525">
              <a:solidFill>
                <a:schemeClr val="tx1"/>
              </a:solidFill>
              <a:round/>
              <a:headEnd/>
              <a:tailEnd type="stealth" w="med" len="med"/>
            </a:ln>
          </p:spPr>
          <p:txBody>
            <a:bodyPr wrap="none" anchor="ctr"/>
            <a:lstStyle/>
            <a:p>
              <a:endParaRPr lang="en-GB"/>
            </a:p>
          </p:txBody>
        </p:sp>
        <p:sp>
          <p:nvSpPr>
            <p:cNvPr id="94" name="AutoShape 18"/>
            <p:cNvSpPr>
              <a:spLocks noChangeArrowheads="1"/>
            </p:cNvSpPr>
            <p:nvPr/>
          </p:nvSpPr>
          <p:spPr bwMode="auto">
            <a:xfrm>
              <a:off x="1703" y="2195"/>
              <a:ext cx="484" cy="312"/>
            </a:xfrm>
            <a:prstGeom prst="triangle">
              <a:avLst>
                <a:gd name="adj" fmla="val 50000"/>
              </a:avLst>
            </a:prstGeom>
            <a:solidFill>
              <a:schemeClr val="bg1"/>
            </a:solidFill>
            <a:ln w="9525">
              <a:solidFill>
                <a:schemeClr val="tx1"/>
              </a:solidFill>
              <a:miter lim="800000"/>
              <a:headEnd/>
              <a:tailEnd/>
            </a:ln>
            <a:effectLst>
              <a:outerShdw dist="107763" dir="2700000" algn="ctr" rotWithShape="0">
                <a:schemeClr val="bg2"/>
              </a:outerShdw>
            </a:effectLst>
          </p:spPr>
          <p:txBody>
            <a:bodyPr wrap="none" anchor="ctr"/>
            <a:lstStyle/>
            <a:p>
              <a:endParaRPr lang="en-GB"/>
            </a:p>
          </p:txBody>
        </p:sp>
        <p:sp>
          <p:nvSpPr>
            <p:cNvPr id="14369" name="Text Box 19"/>
            <p:cNvSpPr txBox="1">
              <a:spLocks noChangeArrowheads="1"/>
            </p:cNvSpPr>
            <p:nvPr/>
          </p:nvSpPr>
          <p:spPr bwMode="auto">
            <a:xfrm>
              <a:off x="1666" y="2526"/>
              <a:ext cx="627" cy="165"/>
            </a:xfrm>
            <a:prstGeom prst="rect">
              <a:avLst/>
            </a:prstGeom>
            <a:noFill/>
            <a:ln w="9525">
              <a:noFill/>
              <a:miter lim="800000"/>
              <a:headEnd/>
              <a:tailEnd/>
            </a:ln>
          </p:spPr>
          <p:txBody>
            <a:bodyPr wrap="none">
              <a:spAutoFit/>
            </a:bodyPr>
            <a:lstStyle/>
            <a:p>
              <a:pPr eaLnBrk="0" hangingPunct="0"/>
              <a:r>
                <a:rPr lang="en-GB" sz="1100" b="1">
                  <a:latin typeface="Helvetica" pitchFamily="34" charset="0"/>
                </a:rPr>
                <a:t>Initial Model</a:t>
              </a:r>
            </a:p>
          </p:txBody>
        </p:sp>
        <p:sp>
          <p:nvSpPr>
            <p:cNvPr id="14370" name="Line 33"/>
            <p:cNvSpPr>
              <a:spLocks noChangeShapeType="1"/>
            </p:cNvSpPr>
            <p:nvPr/>
          </p:nvSpPr>
          <p:spPr bwMode="auto">
            <a:xfrm>
              <a:off x="2187" y="2016"/>
              <a:ext cx="353" cy="92"/>
            </a:xfrm>
            <a:prstGeom prst="line">
              <a:avLst/>
            </a:prstGeom>
            <a:noFill/>
            <a:ln w="9525">
              <a:solidFill>
                <a:schemeClr val="tx1"/>
              </a:solidFill>
              <a:round/>
              <a:headEnd/>
              <a:tailEnd type="stealth" w="med" len="med"/>
            </a:ln>
          </p:spPr>
          <p:txBody>
            <a:bodyPr/>
            <a:lstStyle/>
            <a:p>
              <a:endParaRPr lang="en-GB"/>
            </a:p>
          </p:txBody>
        </p:sp>
        <p:sp>
          <p:nvSpPr>
            <p:cNvPr id="14371" name="Line 34"/>
            <p:cNvSpPr>
              <a:spLocks noChangeShapeType="1"/>
            </p:cNvSpPr>
            <p:nvPr/>
          </p:nvSpPr>
          <p:spPr bwMode="auto">
            <a:xfrm flipV="1">
              <a:off x="2156" y="2232"/>
              <a:ext cx="384" cy="144"/>
            </a:xfrm>
            <a:prstGeom prst="line">
              <a:avLst/>
            </a:prstGeom>
            <a:noFill/>
            <a:ln w="9525">
              <a:solidFill>
                <a:schemeClr val="tx1"/>
              </a:solidFill>
              <a:round/>
              <a:headEnd/>
              <a:tailEnd type="stealth" w="med" len="med"/>
            </a:ln>
          </p:spPr>
          <p:txBody>
            <a:bodyPr/>
            <a:lstStyle/>
            <a:p>
              <a:endParaRPr lang="en-GB"/>
            </a:p>
          </p:txBody>
        </p:sp>
        <p:sp>
          <p:nvSpPr>
            <p:cNvPr id="14372" name="Line 37"/>
            <p:cNvSpPr>
              <a:spLocks noChangeShapeType="1"/>
            </p:cNvSpPr>
            <p:nvPr/>
          </p:nvSpPr>
          <p:spPr bwMode="auto">
            <a:xfrm>
              <a:off x="2139" y="1440"/>
              <a:ext cx="384" cy="0"/>
            </a:xfrm>
            <a:prstGeom prst="line">
              <a:avLst/>
            </a:prstGeom>
            <a:noFill/>
            <a:ln w="9525">
              <a:solidFill>
                <a:schemeClr val="tx1"/>
              </a:solidFill>
              <a:round/>
              <a:headEnd/>
              <a:tailEnd type="stealth" w="med" len="med"/>
            </a:ln>
          </p:spPr>
          <p:txBody>
            <a:bodyPr/>
            <a:lstStyle/>
            <a:p>
              <a:endParaRPr lang="en-GB"/>
            </a:p>
          </p:txBody>
        </p:sp>
        <p:sp>
          <p:nvSpPr>
            <p:cNvPr id="14373" name="Text Box 40"/>
            <p:cNvSpPr txBox="1">
              <a:spLocks noChangeArrowheads="1"/>
            </p:cNvSpPr>
            <p:nvPr/>
          </p:nvSpPr>
          <p:spPr bwMode="auto">
            <a:xfrm>
              <a:off x="942" y="1470"/>
              <a:ext cx="629" cy="165"/>
            </a:xfrm>
            <a:prstGeom prst="rect">
              <a:avLst/>
            </a:prstGeom>
            <a:noFill/>
            <a:ln w="9525">
              <a:noFill/>
              <a:miter lim="800000"/>
              <a:headEnd/>
              <a:tailEnd/>
            </a:ln>
          </p:spPr>
          <p:txBody>
            <a:bodyPr wrap="none">
              <a:spAutoFit/>
            </a:bodyPr>
            <a:lstStyle/>
            <a:p>
              <a:pPr eaLnBrk="0" hangingPunct="0"/>
              <a:r>
                <a:rPr lang="en-GB" sz="1100" b="1">
                  <a:latin typeface="Helvetica" pitchFamily="34" charset="0"/>
                </a:rPr>
                <a:t>Training Set</a:t>
              </a:r>
            </a:p>
          </p:txBody>
        </p:sp>
        <p:sp>
          <p:nvSpPr>
            <p:cNvPr id="100" name="AutoShape 41"/>
            <p:cNvSpPr>
              <a:spLocks noChangeArrowheads="1"/>
            </p:cNvSpPr>
            <p:nvPr/>
          </p:nvSpPr>
          <p:spPr bwMode="auto">
            <a:xfrm>
              <a:off x="768" y="2352"/>
              <a:ext cx="282" cy="274"/>
            </a:xfrm>
            <a:prstGeom prst="can">
              <a:avLst>
                <a:gd name="adj" fmla="val 25000"/>
              </a:avLst>
            </a:prstGeom>
            <a:gradFill rotWithShape="0">
              <a:gsLst>
                <a:gs pos="0">
                  <a:schemeClr val="folHlink">
                    <a:gamma/>
                    <a:shade val="46275"/>
                    <a:invGamma/>
                  </a:schemeClr>
                </a:gs>
                <a:gs pos="50000">
                  <a:schemeClr val="folHlink"/>
                </a:gs>
                <a:gs pos="100000">
                  <a:schemeClr val="folHlink">
                    <a:gamma/>
                    <a:shade val="46275"/>
                    <a:invGamma/>
                  </a:schemeClr>
                </a:gs>
              </a:gsLst>
              <a:lin ang="0" scaled="1"/>
            </a:gradFill>
            <a:ln w="9525">
              <a:solidFill>
                <a:schemeClr val="tx1"/>
              </a:solidFill>
              <a:round/>
              <a:headEnd/>
              <a:tailEnd/>
            </a:ln>
            <a:effectLst/>
          </p:spPr>
          <p:txBody>
            <a:bodyPr wrap="none" anchor="ctr"/>
            <a:lstStyle/>
            <a:p>
              <a:endParaRPr lang="en-GB"/>
            </a:p>
          </p:txBody>
        </p:sp>
        <p:sp>
          <p:nvSpPr>
            <p:cNvPr id="101" name="AutoShape 42"/>
            <p:cNvSpPr>
              <a:spLocks noChangeArrowheads="1"/>
            </p:cNvSpPr>
            <p:nvPr/>
          </p:nvSpPr>
          <p:spPr bwMode="auto">
            <a:xfrm>
              <a:off x="1104" y="1632"/>
              <a:ext cx="282" cy="274"/>
            </a:xfrm>
            <a:prstGeom prst="can">
              <a:avLst>
                <a:gd name="adj" fmla="val 25000"/>
              </a:avLst>
            </a:prstGeom>
            <a:gradFill rotWithShape="0">
              <a:gsLst>
                <a:gs pos="0">
                  <a:schemeClr val="folHlink">
                    <a:gamma/>
                    <a:shade val="46275"/>
                    <a:invGamma/>
                  </a:schemeClr>
                </a:gs>
                <a:gs pos="50000">
                  <a:schemeClr val="folHlink"/>
                </a:gs>
                <a:gs pos="100000">
                  <a:schemeClr val="folHlink">
                    <a:gamma/>
                    <a:shade val="46275"/>
                    <a:invGamma/>
                  </a:schemeClr>
                </a:gs>
              </a:gsLst>
              <a:lin ang="0" scaled="1"/>
            </a:gradFill>
            <a:ln w="9525">
              <a:solidFill>
                <a:schemeClr val="tx1"/>
              </a:solidFill>
              <a:round/>
              <a:headEnd/>
              <a:tailEnd/>
            </a:ln>
            <a:effectLst/>
          </p:spPr>
          <p:txBody>
            <a:bodyPr wrap="none" anchor="ctr"/>
            <a:lstStyle/>
            <a:p>
              <a:endParaRPr lang="en-GB"/>
            </a:p>
          </p:txBody>
        </p:sp>
        <p:cxnSp>
          <p:nvCxnSpPr>
            <p:cNvPr id="14376" name="AutoShape 43"/>
            <p:cNvCxnSpPr>
              <a:cxnSpLocks noChangeShapeType="1"/>
              <a:stCxn id="100" idx="1"/>
              <a:endCxn id="101" idx="2"/>
            </p:cNvCxnSpPr>
            <p:nvPr/>
          </p:nvCxnSpPr>
          <p:spPr bwMode="auto">
            <a:xfrm rot="-5400000">
              <a:off x="715" y="1963"/>
              <a:ext cx="583" cy="195"/>
            </a:xfrm>
            <a:prstGeom prst="bentConnector2">
              <a:avLst/>
            </a:prstGeom>
            <a:noFill/>
            <a:ln w="9525">
              <a:solidFill>
                <a:schemeClr val="tx1"/>
              </a:solidFill>
              <a:miter lim="800000"/>
              <a:headEnd/>
              <a:tailEnd type="stealth" w="med" len="med"/>
            </a:ln>
          </p:spPr>
        </p:cxnSp>
        <p:cxnSp>
          <p:nvCxnSpPr>
            <p:cNvPr id="14377" name="AutoShape 44"/>
            <p:cNvCxnSpPr>
              <a:cxnSpLocks noChangeShapeType="1"/>
              <a:stCxn id="100" idx="3"/>
              <a:endCxn id="78" idx="2"/>
            </p:cNvCxnSpPr>
            <p:nvPr/>
          </p:nvCxnSpPr>
          <p:spPr bwMode="auto">
            <a:xfrm rot="16200000" flipH="1">
              <a:off x="1124" y="2411"/>
              <a:ext cx="463" cy="894"/>
            </a:xfrm>
            <a:prstGeom prst="bentConnector2">
              <a:avLst/>
            </a:prstGeom>
            <a:noFill/>
            <a:ln w="9525">
              <a:solidFill>
                <a:schemeClr val="tx1"/>
              </a:solidFill>
              <a:miter lim="800000"/>
              <a:headEnd/>
              <a:tailEnd type="stealth" w="med" len="med"/>
            </a:ln>
          </p:spPr>
        </p:cxnSp>
        <p:sp>
          <p:nvSpPr>
            <p:cNvPr id="14378" name="Line 45"/>
            <p:cNvSpPr>
              <a:spLocks noChangeShapeType="1"/>
            </p:cNvSpPr>
            <p:nvPr/>
          </p:nvSpPr>
          <p:spPr bwMode="auto">
            <a:xfrm flipV="1">
              <a:off x="1440" y="1488"/>
              <a:ext cx="288" cy="144"/>
            </a:xfrm>
            <a:prstGeom prst="line">
              <a:avLst/>
            </a:prstGeom>
            <a:noFill/>
            <a:ln w="9525">
              <a:solidFill>
                <a:schemeClr val="tx1"/>
              </a:solidFill>
              <a:round/>
              <a:headEnd/>
              <a:tailEnd type="stealth" w="med" len="med"/>
            </a:ln>
          </p:spPr>
          <p:txBody>
            <a:bodyPr/>
            <a:lstStyle/>
            <a:p>
              <a:endParaRPr lang="en-GB"/>
            </a:p>
          </p:txBody>
        </p:sp>
        <p:sp>
          <p:nvSpPr>
            <p:cNvPr id="14379" name="Line 46"/>
            <p:cNvSpPr>
              <a:spLocks noChangeShapeType="1"/>
            </p:cNvSpPr>
            <p:nvPr/>
          </p:nvSpPr>
          <p:spPr bwMode="auto">
            <a:xfrm>
              <a:off x="1440" y="1824"/>
              <a:ext cx="288" cy="144"/>
            </a:xfrm>
            <a:prstGeom prst="line">
              <a:avLst/>
            </a:prstGeom>
            <a:noFill/>
            <a:ln w="9525">
              <a:solidFill>
                <a:schemeClr val="tx1"/>
              </a:solidFill>
              <a:round/>
              <a:headEnd/>
              <a:tailEnd type="stealth" w="med" len="med"/>
            </a:ln>
          </p:spPr>
          <p:txBody>
            <a:bodyPr/>
            <a:lstStyle/>
            <a:p>
              <a:endParaRPr lang="en-GB"/>
            </a:p>
          </p:txBody>
        </p:sp>
      </p:grpSp>
      <p:sp>
        <p:nvSpPr>
          <p:cNvPr id="14341" name="TextBox 106"/>
          <p:cNvSpPr txBox="1">
            <a:spLocks noChangeArrowheads="1"/>
          </p:cNvSpPr>
          <p:nvPr/>
        </p:nvSpPr>
        <p:spPr bwMode="auto">
          <a:xfrm>
            <a:off x="3209925" y="3910014"/>
            <a:ext cx="599844" cy="307777"/>
          </a:xfrm>
          <a:prstGeom prst="rect">
            <a:avLst/>
          </a:prstGeom>
          <a:noFill/>
          <a:ln w="9525">
            <a:noFill/>
            <a:miter lim="800000"/>
            <a:headEnd/>
            <a:tailEnd/>
          </a:ln>
        </p:spPr>
        <p:txBody>
          <a:bodyPr wrap="none">
            <a:spAutoFit/>
          </a:bodyPr>
          <a:lstStyle/>
          <a:p>
            <a:r>
              <a:rPr lang="en-GB" sz="1400" b="1"/>
              <a:t>50:50</a:t>
            </a:r>
          </a:p>
        </p:txBody>
      </p:sp>
      <p:sp>
        <p:nvSpPr>
          <p:cNvPr id="14342" name="TextBox 107"/>
          <p:cNvSpPr txBox="1">
            <a:spLocks noChangeArrowheads="1"/>
          </p:cNvSpPr>
          <p:nvPr/>
        </p:nvSpPr>
        <p:spPr bwMode="auto">
          <a:xfrm>
            <a:off x="3195638" y="3092451"/>
            <a:ext cx="753732" cy="307777"/>
          </a:xfrm>
          <a:prstGeom prst="rect">
            <a:avLst/>
          </a:prstGeom>
          <a:noFill/>
          <a:ln w="9525">
            <a:noFill/>
            <a:miter lim="800000"/>
            <a:headEnd/>
            <a:tailEnd/>
          </a:ln>
        </p:spPr>
        <p:txBody>
          <a:bodyPr wrap="none">
            <a:spAutoFit/>
          </a:bodyPr>
          <a:lstStyle/>
          <a:p>
            <a:r>
              <a:rPr lang="en-GB" sz="1400" b="1"/>
              <a:t>2/3:1/3</a:t>
            </a:r>
          </a:p>
        </p:txBody>
      </p:sp>
      <p:sp>
        <p:nvSpPr>
          <p:cNvPr id="14343" name="TextBox 108"/>
          <p:cNvSpPr txBox="1">
            <a:spLocks noChangeArrowheads="1"/>
          </p:cNvSpPr>
          <p:nvPr/>
        </p:nvSpPr>
        <p:spPr bwMode="auto">
          <a:xfrm>
            <a:off x="6238876" y="2714626"/>
            <a:ext cx="403225" cy="307975"/>
          </a:xfrm>
          <a:prstGeom prst="rect">
            <a:avLst/>
          </a:prstGeom>
          <a:noFill/>
          <a:ln w="9525">
            <a:noFill/>
            <a:miter lim="800000"/>
            <a:headEnd/>
            <a:tailEnd/>
          </a:ln>
        </p:spPr>
        <p:txBody>
          <a:bodyPr wrap="none">
            <a:spAutoFit/>
          </a:bodyPr>
          <a:lstStyle/>
          <a:p>
            <a:r>
              <a:rPr lang="en-GB" sz="1400" b="1"/>
              <a:t>(1)</a:t>
            </a:r>
          </a:p>
        </p:txBody>
      </p:sp>
      <p:sp>
        <p:nvSpPr>
          <p:cNvPr id="14344" name="TextBox 109"/>
          <p:cNvSpPr txBox="1">
            <a:spLocks noChangeArrowheads="1"/>
          </p:cNvSpPr>
          <p:nvPr/>
        </p:nvSpPr>
        <p:spPr bwMode="auto">
          <a:xfrm>
            <a:off x="6238876" y="3786189"/>
            <a:ext cx="403225" cy="307975"/>
          </a:xfrm>
          <a:prstGeom prst="rect">
            <a:avLst/>
          </a:prstGeom>
          <a:noFill/>
          <a:ln w="9525">
            <a:noFill/>
            <a:miter lim="800000"/>
            <a:headEnd/>
            <a:tailEnd/>
          </a:ln>
        </p:spPr>
        <p:txBody>
          <a:bodyPr wrap="none">
            <a:spAutoFit/>
          </a:bodyPr>
          <a:lstStyle/>
          <a:p>
            <a:r>
              <a:rPr lang="en-GB" sz="1400" b="1"/>
              <a:t>(2)</a:t>
            </a:r>
          </a:p>
        </p:txBody>
      </p:sp>
      <p:sp>
        <p:nvSpPr>
          <p:cNvPr id="14345" name="TextBox 110"/>
          <p:cNvSpPr txBox="1">
            <a:spLocks noChangeArrowheads="1"/>
          </p:cNvSpPr>
          <p:nvPr/>
        </p:nvSpPr>
        <p:spPr bwMode="auto">
          <a:xfrm>
            <a:off x="6238876" y="5621339"/>
            <a:ext cx="403225" cy="307975"/>
          </a:xfrm>
          <a:prstGeom prst="rect">
            <a:avLst/>
          </a:prstGeom>
          <a:noFill/>
          <a:ln w="9525">
            <a:noFill/>
            <a:miter lim="800000"/>
            <a:headEnd/>
            <a:tailEnd/>
          </a:ln>
        </p:spPr>
        <p:txBody>
          <a:bodyPr wrap="none">
            <a:spAutoFit/>
          </a:bodyPr>
          <a:lstStyle/>
          <a:p>
            <a:r>
              <a:rPr lang="en-GB" sz="1400" b="1"/>
              <a:t>(3)</a:t>
            </a:r>
          </a:p>
        </p:txBody>
      </p:sp>
    </p:spTree>
    <p:extLst>
      <p:ext uri="{BB962C8B-B14F-4D97-AF65-F5344CB8AC3E}">
        <p14:creationId xmlns:p14="http://schemas.microsoft.com/office/powerpoint/2010/main" val="42866466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5234" name="Text Box 2"/>
          <p:cNvSpPr txBox="1">
            <a:spLocks noChangeArrowheads="1"/>
          </p:cNvSpPr>
          <p:nvPr/>
        </p:nvSpPr>
        <p:spPr bwMode="auto">
          <a:xfrm>
            <a:off x="2895600" y="152401"/>
            <a:ext cx="7315200" cy="1154113"/>
          </a:xfrm>
          <a:prstGeom prst="rect">
            <a:avLst/>
          </a:prstGeom>
          <a:noFill/>
          <a:ln>
            <a:noFill/>
          </a:ln>
          <a:effectLst>
            <a:outerShdw dist="35921" dir="2700000" algn="ctr" rotWithShape="0">
              <a:schemeClr val="bg2">
                <a:alpha val="50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txBody>
          <a:bodyPr>
            <a:spAutoFit/>
          </a:bodyPr>
          <a:lstStyle/>
          <a:p>
            <a:pPr>
              <a:spcBef>
                <a:spcPct val="20000"/>
              </a:spcBef>
            </a:pPr>
            <a:r>
              <a:rPr lang="en-US" altLang="en-US" sz="3600" b="1">
                <a:solidFill>
                  <a:srgbClr val="FFFF00"/>
                </a:solidFill>
                <a:effectLst>
                  <a:outerShdw blurRad="38100" dist="38100" dir="2700000" algn="tl">
                    <a:srgbClr val="C0C0C0"/>
                  </a:outerShdw>
                </a:effectLst>
              </a:rPr>
              <a:t>Decision Trees</a:t>
            </a:r>
          </a:p>
          <a:p>
            <a:pPr>
              <a:spcBef>
                <a:spcPct val="20000"/>
              </a:spcBef>
            </a:pPr>
            <a:r>
              <a:rPr lang="en-US" altLang="en-US" sz="2800" b="1">
                <a:solidFill>
                  <a:srgbClr val="00FFFF"/>
                </a:solidFill>
              </a:rPr>
              <a:t>General Considerations</a:t>
            </a:r>
            <a:endParaRPr lang="th-TH" altLang="en-US" sz="2800" b="1">
              <a:solidFill>
                <a:srgbClr val="00FFFF"/>
              </a:solidFill>
              <a:effectLst>
                <a:outerShdw blurRad="38100" dist="38100" dir="2700000" algn="tl">
                  <a:srgbClr val="C0C0C0"/>
                </a:outerShdw>
              </a:effectLst>
            </a:endParaRPr>
          </a:p>
        </p:txBody>
      </p:sp>
      <p:sp>
        <p:nvSpPr>
          <p:cNvPr id="735235" name="Text Box 3"/>
          <p:cNvSpPr txBox="1">
            <a:spLocks noChangeArrowheads="1"/>
          </p:cNvSpPr>
          <p:nvPr/>
        </p:nvSpPr>
        <p:spPr bwMode="auto">
          <a:xfrm>
            <a:off x="1003300" y="1625600"/>
            <a:ext cx="9017000" cy="37733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65125" indent="-365125">
              <a:defRPr sz="2400">
                <a:solidFill>
                  <a:schemeClr val="tx1"/>
                </a:solidFill>
                <a:latin typeface="Times New Roman" panose="02020603050405020304" pitchFamily="18" charset="0"/>
                <a:cs typeface="Angsana New" panose="02020603050405020304" pitchFamily="18" charset="-34"/>
              </a:defRPr>
            </a:lvl1pPr>
            <a:lvl2pPr marL="544513">
              <a:defRPr sz="2400">
                <a:solidFill>
                  <a:schemeClr val="tx1"/>
                </a:solidFill>
                <a:latin typeface="Times New Roman" panose="02020603050405020304" pitchFamily="18" charset="0"/>
                <a:cs typeface="Angsana New" panose="02020603050405020304" pitchFamily="18" charset="-34"/>
              </a:defRPr>
            </a:lvl2pPr>
            <a:lvl3pPr>
              <a:defRPr sz="2400">
                <a:solidFill>
                  <a:schemeClr val="tx1"/>
                </a:solidFill>
                <a:latin typeface="Times New Roman" panose="02020603050405020304" pitchFamily="18" charset="0"/>
                <a:cs typeface="Angsana New" panose="02020603050405020304" pitchFamily="18" charset="-34"/>
              </a:defRPr>
            </a:lvl3pPr>
            <a:lvl4pPr>
              <a:defRPr sz="2400">
                <a:solidFill>
                  <a:schemeClr val="tx1"/>
                </a:solidFill>
                <a:latin typeface="Times New Roman" panose="02020603050405020304" pitchFamily="18" charset="0"/>
                <a:cs typeface="Angsana New" panose="02020603050405020304" pitchFamily="18" charset="-34"/>
              </a:defRPr>
            </a:lvl4pPr>
            <a:lvl5pPr>
              <a:defRPr sz="2400">
                <a:solidFill>
                  <a:schemeClr val="tx1"/>
                </a:solidFill>
                <a:latin typeface="Times New Roman" panose="02020603050405020304" pitchFamily="18" charset="0"/>
                <a:cs typeface="Angsana New" panose="02020603050405020304" pitchFamily="18" charset="-34"/>
              </a:defRPr>
            </a:lvl5pPr>
            <a:lvl6pPr fontAlgn="base">
              <a:spcBef>
                <a:spcPct val="0"/>
              </a:spcBef>
              <a:spcAft>
                <a:spcPct val="0"/>
              </a:spcAft>
              <a:defRPr sz="2400">
                <a:solidFill>
                  <a:schemeClr val="tx1"/>
                </a:solidFill>
                <a:latin typeface="Times New Roman" panose="02020603050405020304" pitchFamily="18" charset="0"/>
                <a:cs typeface="Angsana New" panose="02020603050405020304" pitchFamily="18" charset="-34"/>
              </a:defRPr>
            </a:lvl6pPr>
            <a:lvl7pPr fontAlgn="base">
              <a:spcBef>
                <a:spcPct val="0"/>
              </a:spcBef>
              <a:spcAft>
                <a:spcPct val="0"/>
              </a:spcAft>
              <a:defRPr sz="2400">
                <a:solidFill>
                  <a:schemeClr val="tx1"/>
                </a:solidFill>
                <a:latin typeface="Times New Roman" panose="02020603050405020304" pitchFamily="18" charset="0"/>
                <a:cs typeface="Angsana New" panose="02020603050405020304" pitchFamily="18" charset="-34"/>
              </a:defRPr>
            </a:lvl7pPr>
            <a:lvl8pPr fontAlgn="base">
              <a:spcBef>
                <a:spcPct val="0"/>
              </a:spcBef>
              <a:spcAft>
                <a:spcPct val="0"/>
              </a:spcAft>
              <a:defRPr sz="2400">
                <a:solidFill>
                  <a:schemeClr val="tx1"/>
                </a:solidFill>
                <a:latin typeface="Times New Roman" panose="02020603050405020304" pitchFamily="18" charset="0"/>
                <a:cs typeface="Angsana New" panose="02020603050405020304" pitchFamily="18" charset="-34"/>
              </a:defRPr>
            </a:lvl8pPr>
            <a:lvl9pPr fontAlgn="base">
              <a:spcBef>
                <a:spcPct val="0"/>
              </a:spcBef>
              <a:spcAft>
                <a:spcPct val="0"/>
              </a:spcAft>
              <a:defRPr sz="2400">
                <a:solidFill>
                  <a:schemeClr val="tx1"/>
                </a:solidFill>
                <a:latin typeface="Times New Roman" panose="02020603050405020304" pitchFamily="18" charset="0"/>
                <a:cs typeface="Angsana New" panose="02020603050405020304" pitchFamily="18" charset="-34"/>
              </a:defRPr>
            </a:lvl9pPr>
          </a:lstStyle>
          <a:p>
            <a:pPr>
              <a:spcBef>
                <a:spcPct val="30000"/>
              </a:spcBef>
            </a:pPr>
            <a:r>
              <a:rPr lang="en-US" altLang="en-US" sz="2600" dirty="0"/>
              <a:t>	</a:t>
            </a:r>
            <a:r>
              <a:rPr lang="en-US" altLang="en-US" sz="2600" dirty="0" smtClean="0"/>
              <a:t>A </a:t>
            </a:r>
            <a:r>
              <a:rPr lang="en-US" altLang="en-US" sz="2600" dirty="0"/>
              <a:t>few of the many advantages decision trees have to offer.</a:t>
            </a:r>
          </a:p>
          <a:p>
            <a:pPr>
              <a:spcBef>
                <a:spcPct val="30000"/>
              </a:spcBef>
              <a:buClr>
                <a:srgbClr val="FF6600"/>
              </a:buClr>
              <a:buFont typeface="Wingdings 2" panose="05020102010507070707" pitchFamily="18" charset="2"/>
              <a:buChar char="ó"/>
            </a:pPr>
            <a:r>
              <a:rPr lang="en-US" altLang="en-US" sz="2600" dirty="0"/>
              <a:t>Decision trees are easy to understand and map nicely to a set of production rules.</a:t>
            </a:r>
          </a:p>
          <a:p>
            <a:pPr>
              <a:spcBef>
                <a:spcPct val="30000"/>
              </a:spcBef>
              <a:buClr>
                <a:srgbClr val="FF6600"/>
              </a:buClr>
              <a:buFont typeface="Wingdings 2" panose="05020102010507070707" pitchFamily="18" charset="2"/>
              <a:buChar char="ó"/>
            </a:pPr>
            <a:r>
              <a:rPr lang="en-US" altLang="en-US" sz="2600" dirty="0"/>
              <a:t>Decision trees have been successfully applied to </a:t>
            </a:r>
            <a:r>
              <a:rPr lang="en-US" altLang="en-US" sz="2600" dirty="0">
                <a:solidFill>
                  <a:srgbClr val="FFFF00"/>
                </a:solidFill>
              </a:rPr>
              <a:t>real problems</a:t>
            </a:r>
            <a:r>
              <a:rPr lang="en-US" altLang="en-US" sz="2600" dirty="0">
                <a:solidFill>
                  <a:srgbClr val="3333CC"/>
                </a:solidFill>
              </a:rPr>
              <a:t>.</a:t>
            </a:r>
          </a:p>
          <a:p>
            <a:pPr>
              <a:spcBef>
                <a:spcPct val="30000"/>
              </a:spcBef>
              <a:buClr>
                <a:srgbClr val="FF6600"/>
              </a:buClr>
              <a:buFont typeface="Wingdings 2" panose="05020102010507070707" pitchFamily="18" charset="2"/>
              <a:buChar char="ó"/>
            </a:pPr>
            <a:r>
              <a:rPr lang="en-US" altLang="en-US" sz="2600" dirty="0"/>
              <a:t>Decision trees make no prior assumptions about the nature of the data.</a:t>
            </a:r>
          </a:p>
          <a:p>
            <a:pPr>
              <a:spcBef>
                <a:spcPct val="30000"/>
              </a:spcBef>
              <a:buClr>
                <a:srgbClr val="FF6600"/>
              </a:buClr>
              <a:buFont typeface="Wingdings 2" panose="05020102010507070707" pitchFamily="18" charset="2"/>
              <a:buChar char="ó"/>
            </a:pPr>
            <a:r>
              <a:rPr lang="en-US" altLang="en-US" sz="2600" dirty="0"/>
              <a:t>Decision trees are able to build models with datasets containing </a:t>
            </a:r>
            <a:r>
              <a:rPr lang="en-US" altLang="en-US" sz="2600" dirty="0">
                <a:solidFill>
                  <a:srgbClr val="FFFF00"/>
                </a:solidFill>
              </a:rPr>
              <a:t>numerical as well as categorical data</a:t>
            </a:r>
            <a:r>
              <a:rPr lang="en-US" altLang="en-US" sz="2600" dirty="0">
                <a:solidFill>
                  <a:srgbClr val="3333CC"/>
                </a:solidFill>
              </a:rPr>
              <a:t>.</a:t>
            </a:r>
            <a:endParaRPr lang="th-TH" altLang="en-US" sz="2600" dirty="0">
              <a:solidFill>
                <a:srgbClr val="3333CC"/>
              </a:solidFill>
            </a:endParaRPr>
          </a:p>
        </p:txBody>
      </p:sp>
    </p:spTree>
    <p:extLst>
      <p:ext uri="{BB962C8B-B14F-4D97-AF65-F5344CB8AC3E}">
        <p14:creationId xmlns:p14="http://schemas.microsoft.com/office/powerpoint/2010/main" val="3568959345"/>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7352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35235"/>
                                        </p:tgtEl>
                                        <p:attrNameLst>
                                          <p:attrName>style.visibility</p:attrName>
                                        </p:attrNameLst>
                                      </p:cBhvr>
                                      <p:to>
                                        <p:strVal val="visible"/>
                                      </p:to>
                                    </p:set>
                                    <p:anim calcmode="lin" valueType="num">
                                      <p:cBhvr additive="base">
                                        <p:cTn id="11" dur="500" fill="hold"/>
                                        <p:tgtEl>
                                          <p:spTgt spid="735235"/>
                                        </p:tgtEl>
                                        <p:attrNameLst>
                                          <p:attrName>ppt_x</p:attrName>
                                        </p:attrNameLst>
                                      </p:cBhvr>
                                      <p:tavLst>
                                        <p:tav tm="0">
                                          <p:val>
                                            <p:strVal val="#ppt_x"/>
                                          </p:val>
                                        </p:tav>
                                        <p:tav tm="100000">
                                          <p:val>
                                            <p:strVal val="#ppt_x"/>
                                          </p:val>
                                        </p:tav>
                                      </p:tavLst>
                                    </p:anim>
                                    <p:anim calcmode="lin" valueType="num">
                                      <p:cBhvr additive="base">
                                        <p:cTn id="12" dur="500" fill="hold"/>
                                        <p:tgtEl>
                                          <p:spTgt spid="7352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5234" grpId="0" autoUpdateAnimBg="0"/>
      <p:bldP spid="735235"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3200" b="1" dirty="0"/>
              <a:t>Process of Classification</a:t>
            </a:r>
          </a:p>
        </p:txBody>
      </p:sp>
      <p:sp>
        <p:nvSpPr>
          <p:cNvPr id="15363" name="Rectangle 3"/>
          <p:cNvSpPr>
            <a:spLocks noGrp="1" noChangeArrowheads="1"/>
          </p:cNvSpPr>
          <p:nvPr>
            <p:ph idx="1"/>
          </p:nvPr>
        </p:nvSpPr>
        <p:spPr>
          <a:xfrm>
            <a:off x="1104293" y="1595718"/>
            <a:ext cx="9512907" cy="4678082"/>
          </a:xfrm>
        </p:spPr>
        <p:txBody>
          <a:bodyPr>
            <a:noAutofit/>
          </a:bodyPr>
          <a:lstStyle/>
          <a:p>
            <a:pPr marL="0" indent="0">
              <a:buNone/>
            </a:pPr>
            <a:r>
              <a:rPr lang="en-GB" sz="2400" b="1" dirty="0">
                <a:latin typeface="Times New Roman" panose="02020603050405020304" pitchFamily="18" charset="0"/>
                <a:cs typeface="Times New Roman" panose="02020603050405020304" pitchFamily="18" charset="0"/>
              </a:rPr>
              <a:t>Influential Factors for a Good Model</a:t>
            </a:r>
          </a:p>
          <a:p>
            <a:pPr marL="628650" lvl="1" indent="-361950"/>
            <a:r>
              <a:rPr lang="en-GB" altLang="zh-CN" sz="2400" dirty="0">
                <a:latin typeface="Times New Roman" panose="02020603050405020304" pitchFamily="18" charset="0"/>
                <a:ea typeface="SimSun" pitchFamily="2" charset="-122"/>
                <a:cs typeface="Times New Roman" panose="02020603050405020304" pitchFamily="18" charset="0"/>
              </a:rPr>
              <a:t>Classification </a:t>
            </a:r>
            <a:r>
              <a:rPr lang="en-GB" altLang="zh-CN" sz="2400" dirty="0">
                <a:solidFill>
                  <a:srgbClr val="FFFF00"/>
                </a:solidFill>
                <a:latin typeface="Times New Roman" panose="02020603050405020304" pitchFamily="18" charset="0"/>
                <a:ea typeface="SimSun" pitchFamily="2" charset="-122"/>
                <a:cs typeface="Times New Roman" panose="02020603050405020304" pitchFamily="18" charset="0"/>
              </a:rPr>
              <a:t>Accuracy</a:t>
            </a:r>
          </a:p>
          <a:p>
            <a:pPr marL="990600" lvl="2" indent="-263525"/>
            <a:r>
              <a:rPr lang="en-GB" altLang="zh-CN" sz="2400" dirty="0">
                <a:latin typeface="Times New Roman" panose="02020603050405020304" pitchFamily="18" charset="0"/>
                <a:ea typeface="SimSun" pitchFamily="2" charset="-122"/>
                <a:cs typeface="Times New Roman" panose="02020603050405020304" pitchFamily="18" charset="0"/>
              </a:rPr>
              <a:t>Estimated accuracy during development stage vs. actual accuracy during practical use</a:t>
            </a:r>
          </a:p>
          <a:p>
            <a:pPr marL="628650" lvl="1" indent="-361950"/>
            <a:r>
              <a:rPr lang="en-GB" altLang="zh-CN" sz="2400" dirty="0">
                <a:latin typeface="Times New Roman" panose="02020603050405020304" pitchFamily="18" charset="0"/>
                <a:ea typeface="SimSun" pitchFamily="2" charset="-122"/>
                <a:cs typeface="Times New Roman" panose="02020603050405020304" pitchFamily="18" charset="0"/>
              </a:rPr>
              <a:t>Classification </a:t>
            </a:r>
            <a:r>
              <a:rPr lang="en-GB" altLang="zh-CN" sz="2400" dirty="0">
                <a:solidFill>
                  <a:srgbClr val="FFFF00"/>
                </a:solidFill>
                <a:latin typeface="Times New Roman" panose="02020603050405020304" pitchFamily="18" charset="0"/>
                <a:ea typeface="SimSun" pitchFamily="2" charset="-122"/>
                <a:cs typeface="Times New Roman" panose="02020603050405020304" pitchFamily="18" charset="0"/>
              </a:rPr>
              <a:t>Performance</a:t>
            </a:r>
          </a:p>
          <a:p>
            <a:pPr marL="990600" lvl="2" indent="-263525"/>
            <a:r>
              <a:rPr lang="en-GB" altLang="zh-CN" sz="2400" dirty="0">
                <a:latin typeface="Times New Roman" panose="02020603050405020304" pitchFamily="18" charset="0"/>
                <a:ea typeface="SimSun" pitchFamily="2" charset="-122"/>
                <a:cs typeface="Times New Roman" panose="02020603050405020304" pitchFamily="18" charset="0"/>
              </a:rPr>
              <a:t>Time taken for model construction </a:t>
            </a:r>
          </a:p>
          <a:p>
            <a:pPr marL="990600" lvl="2" indent="-263525"/>
            <a:r>
              <a:rPr lang="en-GB" altLang="zh-CN" sz="2400" dirty="0">
                <a:latin typeface="Times New Roman" panose="02020603050405020304" pitchFamily="18" charset="0"/>
                <a:ea typeface="SimSun" pitchFamily="2" charset="-122"/>
                <a:cs typeface="Times New Roman" panose="02020603050405020304" pitchFamily="18" charset="0"/>
              </a:rPr>
              <a:t>Time taken for classification</a:t>
            </a:r>
          </a:p>
          <a:p>
            <a:pPr marL="628650" lvl="1" indent="-361950"/>
            <a:r>
              <a:rPr lang="en-GB" altLang="zh-CN" sz="2400" dirty="0">
                <a:latin typeface="Times New Roman" panose="02020603050405020304" pitchFamily="18" charset="0"/>
                <a:ea typeface="SimSun" pitchFamily="2" charset="-122"/>
                <a:cs typeface="Times New Roman" panose="02020603050405020304" pitchFamily="18" charset="0"/>
              </a:rPr>
              <a:t>Comprehensibility of the model</a:t>
            </a:r>
          </a:p>
          <a:p>
            <a:pPr marL="990600" lvl="2" indent="-263525"/>
            <a:r>
              <a:rPr lang="en-GB" altLang="zh-CN" sz="2400" dirty="0">
                <a:latin typeface="Times New Roman" panose="02020603050405020304" pitchFamily="18" charset="0"/>
                <a:ea typeface="SimSun" pitchFamily="2" charset="-122"/>
                <a:cs typeface="Times New Roman" panose="02020603050405020304" pitchFamily="18" charset="0"/>
              </a:rPr>
              <a:t>Ease of </a:t>
            </a:r>
            <a:r>
              <a:rPr lang="en-GB" altLang="zh-CN" sz="2400" dirty="0">
                <a:solidFill>
                  <a:srgbClr val="FFFF00"/>
                </a:solidFill>
                <a:latin typeface="Times New Roman" panose="02020603050405020304" pitchFamily="18" charset="0"/>
                <a:ea typeface="SimSun" pitchFamily="2" charset="-122"/>
                <a:cs typeface="Times New Roman" panose="02020603050405020304" pitchFamily="18" charset="0"/>
              </a:rPr>
              <a:t>interpreting decisions </a:t>
            </a:r>
            <a:r>
              <a:rPr lang="en-GB" altLang="zh-CN" sz="2400" dirty="0">
                <a:latin typeface="Times New Roman" panose="02020603050405020304" pitchFamily="18" charset="0"/>
                <a:ea typeface="SimSun" pitchFamily="2" charset="-122"/>
                <a:cs typeface="Times New Roman" panose="02020603050405020304" pitchFamily="18" charset="0"/>
              </a:rPr>
              <a:t>by the classification model</a:t>
            </a:r>
            <a:endParaRPr lang="en-GB" sz="2400" b="1"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6104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3200" b="1"/>
              <a:t>Decision Tree Induction</a:t>
            </a:r>
            <a:endParaRPr lang="en-GB" sz="3200"/>
          </a:p>
        </p:txBody>
      </p:sp>
      <p:sp>
        <p:nvSpPr>
          <p:cNvPr id="560131" name="Rectangle 3"/>
          <p:cNvSpPr>
            <a:spLocks noGrp="1" noChangeArrowheads="1"/>
          </p:cNvSpPr>
          <p:nvPr>
            <p:ph idx="1"/>
          </p:nvPr>
        </p:nvSpPr>
        <p:spPr>
          <a:xfrm>
            <a:off x="646111" y="1278218"/>
            <a:ext cx="10631489" cy="5071782"/>
          </a:xfrm>
        </p:spPr>
        <p:txBody>
          <a:bodyPr>
            <a:noAutofit/>
          </a:bodyPr>
          <a:lstStyle/>
          <a:p>
            <a:pPr marL="0" indent="0">
              <a:spcAft>
                <a:spcPts val="1200"/>
              </a:spcAft>
              <a:buNone/>
            </a:pPr>
            <a:r>
              <a:rPr lang="en-GB" altLang="zh-CN" sz="2800" b="1" dirty="0">
                <a:latin typeface="Times New Roman" panose="02020603050405020304" pitchFamily="18" charset="0"/>
                <a:ea typeface="SimSun" pitchFamily="2" charset="-122"/>
                <a:cs typeface="Times New Roman" panose="02020603050405020304" pitchFamily="18" charset="0"/>
              </a:rPr>
              <a:t>Principle of Tree Construction</a:t>
            </a:r>
          </a:p>
          <a:p>
            <a:pPr marL="762000" lvl="1" indent="-495300">
              <a:spcBef>
                <a:spcPct val="0"/>
              </a:spcBef>
              <a:spcAft>
                <a:spcPct val="20000"/>
              </a:spcAft>
              <a:buClr>
                <a:schemeClr val="tx1"/>
              </a:buClr>
              <a:buFont typeface="Monotype Sorts"/>
              <a:buAutoNum type="arabicPeriod"/>
            </a:pPr>
            <a:r>
              <a:rPr lang="en-GB" sz="2800" dirty="0">
                <a:latin typeface="Times New Roman" panose="02020603050405020304" pitchFamily="18" charset="0"/>
                <a:cs typeface="Times New Roman" panose="02020603050405020304" pitchFamily="18" charset="0"/>
              </a:rPr>
              <a:t>If all examples are of the same class, create a leaf node labelled by the class</a:t>
            </a:r>
          </a:p>
          <a:p>
            <a:pPr marL="762000" lvl="1" indent="-495300">
              <a:spcBef>
                <a:spcPct val="0"/>
              </a:spcBef>
              <a:spcAft>
                <a:spcPct val="20000"/>
              </a:spcAft>
              <a:buClr>
                <a:schemeClr val="tx1"/>
              </a:buClr>
              <a:buFont typeface="Monotype Sorts"/>
              <a:buAutoNum type="arabicPeriod"/>
            </a:pPr>
            <a:r>
              <a:rPr lang="en-GB" sz="2800" dirty="0">
                <a:latin typeface="Times New Roman" panose="02020603050405020304" pitchFamily="18" charset="0"/>
                <a:cs typeface="Times New Roman" panose="02020603050405020304" pitchFamily="18" charset="0"/>
              </a:rPr>
              <a:t>If examples in the training set are of different classes, determine which attribute should be </a:t>
            </a:r>
            <a:r>
              <a:rPr lang="en-GB" sz="2800" i="1" dirty="0">
                <a:latin typeface="Times New Roman" panose="02020603050405020304" pitchFamily="18" charset="0"/>
                <a:cs typeface="Times New Roman" panose="02020603050405020304" pitchFamily="18" charset="0"/>
              </a:rPr>
              <a:t>selected</a:t>
            </a:r>
            <a:r>
              <a:rPr lang="en-GB" sz="2800" dirty="0">
                <a:latin typeface="Times New Roman" panose="02020603050405020304" pitchFamily="18" charset="0"/>
                <a:cs typeface="Times New Roman" panose="02020603050405020304" pitchFamily="18" charset="0"/>
              </a:rPr>
              <a:t> as the root of the current tree</a:t>
            </a:r>
          </a:p>
          <a:p>
            <a:pPr marL="762000" lvl="1" indent="-495300">
              <a:spcBef>
                <a:spcPct val="0"/>
              </a:spcBef>
              <a:spcAft>
                <a:spcPct val="20000"/>
              </a:spcAft>
              <a:buClr>
                <a:schemeClr val="tx1"/>
              </a:buClr>
              <a:buFont typeface="Monotype Sorts"/>
              <a:buAutoNum type="arabicPeriod"/>
            </a:pPr>
            <a:r>
              <a:rPr lang="en-GB" altLang="zh-CN" sz="2800" dirty="0">
                <a:latin typeface="Times New Roman" panose="02020603050405020304" pitchFamily="18" charset="0"/>
                <a:ea typeface="SimSun" pitchFamily="2" charset="-122"/>
                <a:cs typeface="Times New Roman" panose="02020603050405020304" pitchFamily="18" charset="0"/>
              </a:rPr>
              <a:t>Partition the input examples into subsets according to the values of the selected root attribute</a:t>
            </a:r>
          </a:p>
          <a:p>
            <a:pPr marL="762000" lvl="1" indent="-495300">
              <a:spcBef>
                <a:spcPct val="0"/>
              </a:spcBef>
              <a:spcAft>
                <a:spcPct val="20000"/>
              </a:spcAft>
              <a:buClr>
                <a:schemeClr val="tx1"/>
              </a:buClr>
              <a:buFont typeface="Monotype Sorts"/>
              <a:buAutoNum type="arabicPeriod"/>
            </a:pPr>
            <a:r>
              <a:rPr lang="en-GB" altLang="zh-CN" sz="2800" dirty="0">
                <a:latin typeface="Times New Roman" panose="02020603050405020304" pitchFamily="18" charset="0"/>
                <a:ea typeface="SimSun" pitchFamily="2" charset="-122"/>
                <a:cs typeface="Times New Roman" panose="02020603050405020304" pitchFamily="18" charset="0"/>
              </a:rPr>
              <a:t>Construct a decision tree recursively for each subset</a:t>
            </a:r>
          </a:p>
          <a:p>
            <a:pPr marL="762000" lvl="1" indent="-495300">
              <a:spcBef>
                <a:spcPct val="0"/>
              </a:spcBef>
              <a:spcAft>
                <a:spcPct val="20000"/>
              </a:spcAft>
              <a:buClr>
                <a:schemeClr val="tx1"/>
              </a:buClr>
              <a:buFont typeface="Monotype Sorts"/>
              <a:buAutoNum type="arabicPeriod"/>
            </a:pPr>
            <a:r>
              <a:rPr lang="en-GB" altLang="zh-CN" sz="2800" dirty="0">
                <a:latin typeface="Times New Roman" panose="02020603050405020304" pitchFamily="18" charset="0"/>
                <a:ea typeface="SimSun" pitchFamily="2" charset="-122"/>
                <a:cs typeface="Times New Roman" panose="02020603050405020304" pitchFamily="18" charset="0"/>
              </a:rPr>
              <a:t>Connect the roots for the subtrees to the root of the whole tree via labelled links</a:t>
            </a:r>
          </a:p>
          <a:p>
            <a:pPr marL="762000" lvl="1" indent="-495300"/>
            <a:endParaRPr lang="en-GB" altLang="zh-CN" sz="2800" b="1" dirty="0">
              <a:solidFill>
                <a:schemeClr val="folHlink"/>
              </a:solidFill>
              <a:latin typeface="Times New Roman" panose="02020603050405020304" pitchFamily="18" charset="0"/>
              <a:ea typeface="SimSun" pitchFamily="2" charset="-122"/>
              <a:cs typeface="Times New Roman" panose="02020603050405020304" pitchFamily="18" charset="0"/>
            </a:endParaRPr>
          </a:p>
        </p:txBody>
      </p:sp>
    </p:spTree>
    <p:extLst>
      <p:ext uri="{BB962C8B-B14F-4D97-AF65-F5344CB8AC3E}">
        <p14:creationId xmlns:p14="http://schemas.microsoft.com/office/powerpoint/2010/main" val="14539587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34006" y="0"/>
            <a:ext cx="10515600" cy="1325563"/>
          </a:xfrm>
        </p:spPr>
        <p:txBody>
          <a:bodyPr/>
          <a:lstStyle/>
          <a:p>
            <a:r>
              <a:rPr lang="en-GB" sz="3200" b="1" dirty="0"/>
              <a:t>Decision Tree Algorithms</a:t>
            </a:r>
          </a:p>
        </p:txBody>
      </p:sp>
      <p:sp>
        <p:nvSpPr>
          <p:cNvPr id="578563" name="Rectangle 3"/>
          <p:cNvSpPr>
            <a:spLocks noGrp="1" noChangeArrowheads="1"/>
          </p:cNvSpPr>
          <p:nvPr>
            <p:ph idx="1"/>
          </p:nvPr>
        </p:nvSpPr>
        <p:spPr>
          <a:xfrm>
            <a:off x="746234" y="1142984"/>
            <a:ext cx="9464566" cy="5357850"/>
          </a:xfrm>
        </p:spPr>
        <p:txBody>
          <a:bodyPr>
            <a:normAutofit/>
          </a:bodyPr>
          <a:lstStyle/>
          <a:p>
            <a:pPr marL="266700" indent="-266700">
              <a:defRPr/>
            </a:pPr>
            <a:r>
              <a:rPr lang="en-GB" sz="2600" b="1" dirty="0"/>
              <a:t>Overview</a:t>
            </a:r>
          </a:p>
          <a:p>
            <a:pPr marL="628650" lvl="1" indent="-361950">
              <a:defRPr/>
            </a:pPr>
            <a:r>
              <a:rPr lang="en-GB" altLang="zh-CN" dirty="0">
                <a:ea typeface="SimSun" pitchFamily="2" charset="-122"/>
              </a:rPr>
              <a:t>ID3 Family: C4.5 and C5 </a:t>
            </a:r>
            <a:r>
              <a:rPr lang="en-GB" altLang="zh-CN" dirty="0" smtClean="0">
                <a:ea typeface="SimSun" pitchFamily="2" charset="-122"/>
              </a:rPr>
              <a:t>(</a:t>
            </a:r>
            <a:r>
              <a:rPr lang="en-GB" altLang="zh-CN" dirty="0" smtClean="0">
                <a:ea typeface="SimSun" pitchFamily="2" charset="-122"/>
              </a:rPr>
              <a:t>Quinlan</a:t>
            </a:r>
            <a:r>
              <a:rPr lang="en-GB" altLang="zh-CN" dirty="0" smtClean="0">
                <a:ea typeface="SimSun" pitchFamily="2" charset="-122"/>
              </a:rPr>
              <a:t>)</a:t>
            </a:r>
            <a:endParaRPr lang="en-GB" altLang="zh-CN" dirty="0" smtClean="0">
              <a:ea typeface="SimSun" pitchFamily="2" charset="-122"/>
            </a:endParaRPr>
          </a:p>
          <a:p>
            <a:pPr marL="990600" lvl="2" indent="-276225">
              <a:defRPr/>
            </a:pPr>
            <a:r>
              <a:rPr lang="en-GB" altLang="zh-CN" dirty="0" smtClean="0">
                <a:ea typeface="SimSun" pitchFamily="2" charset="-122"/>
              </a:rPr>
              <a:t>Nodes selected on basis of maximum information gain</a:t>
            </a:r>
          </a:p>
          <a:p>
            <a:pPr marL="628650" lvl="1" indent="-361950">
              <a:defRPr/>
            </a:pPr>
            <a:r>
              <a:rPr lang="en-GB" altLang="zh-CN" dirty="0">
                <a:ea typeface="SimSun" pitchFamily="2" charset="-122"/>
              </a:rPr>
              <a:t>CART Algorithm</a:t>
            </a:r>
          </a:p>
          <a:p>
            <a:pPr marL="990600" lvl="2" indent="-276225">
              <a:defRPr/>
            </a:pPr>
            <a:r>
              <a:rPr lang="en-GB" altLang="zh-CN" dirty="0" smtClean="0">
                <a:ea typeface="SimSun" pitchFamily="2" charset="-122"/>
              </a:rPr>
              <a:t>Produce binary decision tree with nodes represent a test</a:t>
            </a:r>
          </a:p>
          <a:p>
            <a:pPr marL="990600" lvl="2" indent="-276225">
              <a:defRPr/>
            </a:pPr>
            <a:r>
              <a:rPr lang="en-GB" altLang="zh-CN" dirty="0" smtClean="0">
                <a:ea typeface="SimSun" pitchFamily="2" charset="-122"/>
              </a:rPr>
              <a:t>Use </a:t>
            </a:r>
            <a:r>
              <a:rPr lang="en-GB" altLang="zh-CN" b="1" dirty="0" err="1" smtClean="0">
                <a:ea typeface="SimSun" pitchFamily="2" charset="-122"/>
              </a:rPr>
              <a:t>Gini</a:t>
            </a:r>
            <a:r>
              <a:rPr lang="en-GB" altLang="zh-CN" dirty="0" smtClean="0">
                <a:ea typeface="SimSun" pitchFamily="2" charset="-122"/>
              </a:rPr>
              <a:t> Index of Impurity as attribute selection measure</a:t>
            </a:r>
          </a:p>
          <a:p>
            <a:pPr marL="628650" lvl="1" indent="-361950">
              <a:defRPr/>
            </a:pPr>
            <a:r>
              <a:rPr lang="en-GB" altLang="zh-CN" dirty="0">
                <a:ea typeface="SimSun" pitchFamily="2" charset="-122"/>
              </a:rPr>
              <a:t>CHAID Algorithm</a:t>
            </a:r>
          </a:p>
          <a:p>
            <a:pPr marL="990600" lvl="2" indent="-276225">
              <a:defRPr/>
            </a:pPr>
            <a:r>
              <a:rPr lang="en-GB" altLang="zh-CN" dirty="0">
                <a:ea typeface="SimSun" pitchFamily="2" charset="-122"/>
              </a:rPr>
              <a:t>Use Chi-square test (</a:t>
            </a:r>
            <a:r>
              <a:rPr lang="en-GB" altLang="zh-CN" dirty="0">
                <a:ea typeface="SimSun" pitchFamily="2" charset="-122"/>
                <a:sym typeface="Symbol" pitchFamily="18" charset="2"/>
              </a:rPr>
              <a:t></a:t>
            </a:r>
            <a:r>
              <a:rPr lang="en-GB" altLang="zh-CN" baseline="30000" dirty="0">
                <a:ea typeface="SimSun" pitchFamily="2" charset="-122"/>
                <a:sym typeface="Symbol" pitchFamily="18" charset="2"/>
              </a:rPr>
              <a:t>2</a:t>
            </a:r>
            <a:r>
              <a:rPr lang="en-GB" altLang="zh-CN" dirty="0">
                <a:ea typeface="SimSun" pitchFamily="2" charset="-122"/>
              </a:rPr>
              <a:t>) as attribute selection measure</a:t>
            </a:r>
          </a:p>
          <a:p>
            <a:pPr marL="266700" indent="-200025">
              <a:defRPr/>
            </a:pPr>
            <a:r>
              <a:rPr lang="en-GB" altLang="zh-CN" sz="2600" dirty="0">
                <a:ea typeface="SimSun" pitchFamily="2" charset="-122"/>
              </a:rPr>
              <a:t>The algorithms mainly differ in attribute selection measures adopted</a:t>
            </a:r>
          </a:p>
          <a:p>
            <a:pPr marL="266700" indent="-200025">
              <a:defRPr/>
            </a:pPr>
            <a:r>
              <a:rPr lang="en-GB" altLang="zh-CN" sz="2600" dirty="0">
                <a:ea typeface="SimSun" pitchFamily="2" charset="-122"/>
              </a:rPr>
              <a:t>Studies show that there are only marginal differences among the attribute selection </a:t>
            </a:r>
            <a:r>
              <a:rPr lang="en-GB" altLang="zh-CN" sz="2600" dirty="0" smtClean="0">
                <a:ea typeface="SimSun" pitchFamily="2" charset="-122"/>
              </a:rPr>
              <a:t>measures</a:t>
            </a:r>
            <a:endParaRPr lang="en-GB" altLang="zh-CN" sz="2600" dirty="0">
              <a:ea typeface="SimSun" pitchFamily="2" charset="-122"/>
            </a:endParaRPr>
          </a:p>
        </p:txBody>
      </p:sp>
      <p:sp>
        <p:nvSpPr>
          <p:cNvPr id="23556" name="Rectangle 4"/>
          <p:cNvSpPr>
            <a:spLocks noChangeArrowheads="1"/>
          </p:cNvSpPr>
          <p:nvPr/>
        </p:nvSpPr>
        <p:spPr bwMode="auto">
          <a:xfrm>
            <a:off x="5253038" y="3224213"/>
            <a:ext cx="9144000" cy="369332"/>
          </a:xfrm>
          <a:prstGeom prst="rect">
            <a:avLst/>
          </a:prstGeom>
          <a:noFill/>
          <a:ln w="9525">
            <a:noFill/>
            <a:miter lim="800000"/>
            <a:headEnd/>
            <a:tailEnd/>
          </a:ln>
        </p:spPr>
        <p:txBody>
          <a:bodyPr>
            <a:spAutoFit/>
          </a:bodyPr>
          <a:lstStyle/>
          <a:p>
            <a:endParaRPr lang="en-GB"/>
          </a:p>
        </p:txBody>
      </p:sp>
      <p:sp>
        <p:nvSpPr>
          <p:cNvPr id="23557" name="Rectangle 5"/>
          <p:cNvSpPr>
            <a:spLocks noChangeArrowheads="1"/>
          </p:cNvSpPr>
          <p:nvPr/>
        </p:nvSpPr>
        <p:spPr bwMode="auto">
          <a:xfrm>
            <a:off x="4476750" y="3224213"/>
            <a:ext cx="9144000" cy="369332"/>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4743958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z="3200" b="1" dirty="0"/>
              <a:t>Decision Trees in </a:t>
            </a:r>
            <a:r>
              <a:rPr lang="en-GB" sz="3200" b="1" dirty="0" err="1"/>
              <a:t>Weka</a:t>
            </a:r>
            <a:endParaRPr lang="en-GB" sz="3200" b="1" dirty="0"/>
          </a:p>
        </p:txBody>
      </p:sp>
      <p:sp>
        <p:nvSpPr>
          <p:cNvPr id="31747" name="Rectangle 3"/>
          <p:cNvSpPr>
            <a:spLocks noGrp="1" noChangeArrowheads="1"/>
          </p:cNvSpPr>
          <p:nvPr>
            <p:ph idx="1"/>
          </p:nvPr>
        </p:nvSpPr>
        <p:spPr/>
        <p:txBody>
          <a:bodyPr/>
          <a:lstStyle/>
          <a:p>
            <a:pPr marL="0" indent="0">
              <a:buNone/>
            </a:pPr>
            <a:r>
              <a:rPr lang="en-GB" b="1" dirty="0"/>
              <a:t>Many algorithms available</a:t>
            </a:r>
          </a:p>
          <a:p>
            <a:pPr marL="622300" lvl="1" indent="-349250"/>
            <a:r>
              <a:rPr lang="en-GB" dirty="0" smtClean="0"/>
              <a:t>J48 (Java implementation of C4.5)</a:t>
            </a:r>
          </a:p>
          <a:p>
            <a:pPr marL="622300" lvl="1" indent="-349250"/>
            <a:r>
              <a:rPr lang="en-GB" dirty="0" smtClean="0"/>
              <a:t>ID3 </a:t>
            </a:r>
            <a:r>
              <a:rPr lang="en-GB" dirty="0"/>
              <a:t>(only work for categorical attributes)</a:t>
            </a:r>
          </a:p>
          <a:p>
            <a:pPr marL="622300" lvl="1" indent="-349250"/>
            <a:r>
              <a:rPr lang="en-GB" dirty="0" err="1" smtClean="0"/>
              <a:t>RandomTree</a:t>
            </a:r>
            <a:r>
              <a:rPr lang="en-GB" dirty="0" smtClean="0"/>
              <a:t> </a:t>
            </a:r>
            <a:r>
              <a:rPr lang="en-GB" dirty="0"/>
              <a:t>(with K attributes)</a:t>
            </a:r>
          </a:p>
          <a:p>
            <a:pPr marL="622300" lvl="1" indent="-349250"/>
            <a:r>
              <a:rPr lang="en-GB" dirty="0" err="1"/>
              <a:t>RandomForest</a:t>
            </a:r>
            <a:r>
              <a:rPr lang="en-GB" dirty="0"/>
              <a:t> (a forest of random trees)</a:t>
            </a:r>
          </a:p>
          <a:p>
            <a:pPr marL="622300" lvl="1" indent="-349250"/>
            <a:r>
              <a:rPr lang="en-GB" dirty="0" err="1"/>
              <a:t>REPTree</a:t>
            </a:r>
            <a:r>
              <a:rPr lang="en-GB" dirty="0"/>
              <a:t> (regression tree with reduced error pruning)</a:t>
            </a:r>
          </a:p>
          <a:p>
            <a:pPr marL="622300" lvl="1" indent="-349250"/>
            <a:r>
              <a:rPr lang="en-GB" dirty="0" err="1"/>
              <a:t>BFTree</a:t>
            </a:r>
            <a:r>
              <a:rPr lang="en-GB" dirty="0"/>
              <a:t> (best-first tree, using Gain or </a:t>
            </a:r>
            <a:r>
              <a:rPr lang="en-GB" dirty="0" err="1"/>
              <a:t>Gini</a:t>
            </a:r>
            <a:r>
              <a:rPr lang="en-GB" dirty="0"/>
              <a:t>)</a:t>
            </a:r>
          </a:p>
          <a:p>
            <a:pPr marL="622300" lvl="1" indent="-349250"/>
            <a:r>
              <a:rPr lang="en-GB" dirty="0"/>
              <a:t>FT (functional tree, logistic regression as split nodes)</a:t>
            </a:r>
          </a:p>
          <a:p>
            <a:pPr marL="622300" lvl="1" indent="-349250"/>
            <a:r>
              <a:rPr lang="en-GB" dirty="0" err="1"/>
              <a:t>SimpleCart</a:t>
            </a:r>
            <a:r>
              <a:rPr lang="en-GB" dirty="0"/>
              <a:t> (CART with cost-complexity pruning)</a:t>
            </a:r>
          </a:p>
          <a:p>
            <a:pPr marL="622300" lvl="1" indent="-349250"/>
            <a:endParaRPr lang="en-GB" dirty="0"/>
          </a:p>
        </p:txBody>
      </p:sp>
      <p:sp>
        <p:nvSpPr>
          <p:cNvPr id="31748" name="Rectangle 4"/>
          <p:cNvSpPr>
            <a:spLocks noChangeArrowheads="1"/>
          </p:cNvSpPr>
          <p:nvPr/>
        </p:nvSpPr>
        <p:spPr bwMode="auto">
          <a:xfrm>
            <a:off x="5348288" y="3243263"/>
            <a:ext cx="9144000" cy="369332"/>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32635413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2466" name="Rectangle 2"/>
          <p:cNvSpPr>
            <a:spLocks noGrp="1" noChangeArrowheads="1"/>
          </p:cNvSpPr>
          <p:nvPr>
            <p:ph type="title"/>
          </p:nvPr>
        </p:nvSpPr>
        <p:spPr>
          <a:xfrm>
            <a:off x="162671" y="0"/>
            <a:ext cx="10858500" cy="838200"/>
          </a:xfrm>
        </p:spPr>
        <p:txBody>
          <a:bodyPr/>
          <a:lstStyle/>
          <a:p>
            <a:r>
              <a:rPr lang="en-US" altLang="en-US" dirty="0"/>
              <a:t>Classification by Decision Tree Induction</a:t>
            </a:r>
          </a:p>
        </p:txBody>
      </p:sp>
      <p:sp>
        <p:nvSpPr>
          <p:cNvPr id="702467" name="Rectangle 3"/>
          <p:cNvSpPr>
            <a:spLocks noGrp="1" noChangeArrowheads="1"/>
          </p:cNvSpPr>
          <p:nvPr>
            <p:ph type="body" idx="1"/>
          </p:nvPr>
        </p:nvSpPr>
        <p:spPr>
          <a:xfrm>
            <a:off x="736600" y="965200"/>
            <a:ext cx="11252200" cy="5892800"/>
          </a:xfrm>
        </p:spPr>
        <p:txBody>
          <a:bodyPr>
            <a:noAutofit/>
          </a:bodyPr>
          <a:lstStyle/>
          <a:p>
            <a:pPr>
              <a:lnSpc>
                <a:spcPct val="90000"/>
              </a:lnSpc>
            </a:pPr>
            <a:r>
              <a:rPr lang="en-US" altLang="en-US" sz="2400" dirty="0">
                <a:latin typeface="Times New Roman" panose="02020603050405020304" pitchFamily="18" charset="0"/>
                <a:cs typeface="Times New Roman" panose="02020603050405020304" pitchFamily="18" charset="0"/>
              </a:rPr>
              <a:t>Decision tree </a:t>
            </a:r>
          </a:p>
          <a:p>
            <a:pPr lvl="1">
              <a:lnSpc>
                <a:spcPct val="90000"/>
              </a:lnSpc>
            </a:pPr>
            <a:r>
              <a:rPr lang="en-US" altLang="en-US" sz="2400" dirty="0">
                <a:solidFill>
                  <a:srgbClr val="FFFF00"/>
                </a:solidFill>
                <a:latin typeface="Times New Roman" panose="02020603050405020304" pitchFamily="18" charset="0"/>
                <a:cs typeface="Times New Roman" panose="02020603050405020304" pitchFamily="18" charset="0"/>
              </a:rPr>
              <a:t>A flow-chart-like tree structure</a:t>
            </a:r>
          </a:p>
          <a:p>
            <a:pPr lvl="1">
              <a:lnSpc>
                <a:spcPct val="90000"/>
              </a:lnSpc>
            </a:pPr>
            <a:r>
              <a:rPr lang="en-US" altLang="en-US" sz="2400" dirty="0">
                <a:latin typeface="Times New Roman" panose="02020603050405020304" pitchFamily="18" charset="0"/>
                <a:cs typeface="Times New Roman" panose="02020603050405020304" pitchFamily="18" charset="0"/>
              </a:rPr>
              <a:t>Internal node denotes a test on an attribute</a:t>
            </a:r>
          </a:p>
          <a:p>
            <a:pPr lvl="1">
              <a:lnSpc>
                <a:spcPct val="90000"/>
              </a:lnSpc>
            </a:pPr>
            <a:r>
              <a:rPr lang="en-US" altLang="en-US" sz="2400" dirty="0">
                <a:latin typeface="Times New Roman" panose="02020603050405020304" pitchFamily="18" charset="0"/>
                <a:cs typeface="Times New Roman" panose="02020603050405020304" pitchFamily="18" charset="0"/>
              </a:rPr>
              <a:t>Branch represents an outcome of the test</a:t>
            </a:r>
          </a:p>
          <a:p>
            <a:pPr lvl="1">
              <a:lnSpc>
                <a:spcPct val="90000"/>
              </a:lnSpc>
            </a:pPr>
            <a:r>
              <a:rPr lang="en-US" altLang="en-US" sz="2400" dirty="0">
                <a:latin typeface="Times New Roman" panose="02020603050405020304" pitchFamily="18" charset="0"/>
                <a:cs typeface="Times New Roman" panose="02020603050405020304" pitchFamily="18" charset="0"/>
              </a:rPr>
              <a:t>Leaf nodes represent class labels or class distribution</a:t>
            </a:r>
          </a:p>
          <a:p>
            <a:pPr>
              <a:lnSpc>
                <a:spcPct val="90000"/>
              </a:lnSpc>
            </a:pPr>
            <a:r>
              <a:rPr lang="en-US" altLang="en-US" sz="2400" dirty="0">
                <a:latin typeface="Times New Roman" panose="02020603050405020304" pitchFamily="18" charset="0"/>
                <a:cs typeface="Times New Roman" panose="02020603050405020304" pitchFamily="18" charset="0"/>
              </a:rPr>
              <a:t>Decision tree generation consists of two phases</a:t>
            </a:r>
          </a:p>
          <a:p>
            <a:pPr lvl="1">
              <a:lnSpc>
                <a:spcPct val="90000"/>
              </a:lnSpc>
            </a:pPr>
            <a:r>
              <a:rPr lang="en-US" altLang="en-US" sz="2400" dirty="0">
                <a:solidFill>
                  <a:srgbClr val="FFFF00"/>
                </a:solidFill>
                <a:latin typeface="Times New Roman" panose="02020603050405020304" pitchFamily="18" charset="0"/>
                <a:cs typeface="Times New Roman" panose="02020603050405020304" pitchFamily="18" charset="0"/>
              </a:rPr>
              <a:t>Tree construction</a:t>
            </a:r>
          </a:p>
          <a:p>
            <a:pPr lvl="2">
              <a:lnSpc>
                <a:spcPct val="90000"/>
              </a:lnSpc>
            </a:pPr>
            <a:r>
              <a:rPr lang="en-US" altLang="en-US" sz="2400" dirty="0">
                <a:latin typeface="Times New Roman" panose="02020603050405020304" pitchFamily="18" charset="0"/>
                <a:cs typeface="Times New Roman" panose="02020603050405020304" pitchFamily="18" charset="0"/>
              </a:rPr>
              <a:t>At start, all the training examples are at the root</a:t>
            </a:r>
          </a:p>
          <a:p>
            <a:pPr lvl="2">
              <a:lnSpc>
                <a:spcPct val="90000"/>
              </a:lnSpc>
            </a:pPr>
            <a:r>
              <a:rPr lang="en-US" altLang="en-US" sz="2400" dirty="0">
                <a:latin typeface="Times New Roman" panose="02020603050405020304" pitchFamily="18" charset="0"/>
                <a:cs typeface="Times New Roman" panose="02020603050405020304" pitchFamily="18" charset="0"/>
              </a:rPr>
              <a:t>Partition examples recursively based on selected attributes</a:t>
            </a:r>
          </a:p>
          <a:p>
            <a:pPr lvl="1">
              <a:lnSpc>
                <a:spcPct val="90000"/>
              </a:lnSpc>
            </a:pPr>
            <a:r>
              <a:rPr lang="en-US" altLang="en-US" sz="2400" dirty="0">
                <a:solidFill>
                  <a:srgbClr val="FFFF00"/>
                </a:solidFill>
                <a:latin typeface="Times New Roman" panose="02020603050405020304" pitchFamily="18" charset="0"/>
                <a:cs typeface="Times New Roman" panose="02020603050405020304" pitchFamily="18" charset="0"/>
              </a:rPr>
              <a:t>Tree pruning</a:t>
            </a:r>
          </a:p>
          <a:p>
            <a:pPr lvl="2">
              <a:lnSpc>
                <a:spcPct val="90000"/>
              </a:lnSpc>
            </a:pPr>
            <a:r>
              <a:rPr lang="en-US" altLang="en-US" sz="2400" dirty="0">
                <a:solidFill>
                  <a:srgbClr val="FFFF00"/>
                </a:solidFill>
                <a:latin typeface="Times New Roman" panose="02020603050405020304" pitchFamily="18" charset="0"/>
                <a:cs typeface="Times New Roman" panose="02020603050405020304" pitchFamily="18" charset="0"/>
              </a:rPr>
              <a:t>Identify and remove branches that reflect noise or outliers</a:t>
            </a:r>
          </a:p>
          <a:p>
            <a:pPr>
              <a:lnSpc>
                <a:spcPct val="90000"/>
              </a:lnSpc>
            </a:pPr>
            <a:r>
              <a:rPr lang="en-US" altLang="en-US" sz="2400" dirty="0">
                <a:latin typeface="Times New Roman" panose="02020603050405020304" pitchFamily="18" charset="0"/>
                <a:cs typeface="Times New Roman" panose="02020603050405020304" pitchFamily="18" charset="0"/>
              </a:rPr>
              <a:t>Use of decision tree: </a:t>
            </a:r>
            <a:r>
              <a:rPr lang="en-US" altLang="en-US" sz="2400" dirty="0">
                <a:solidFill>
                  <a:srgbClr val="FFFF00"/>
                </a:solidFill>
                <a:latin typeface="Times New Roman" panose="02020603050405020304" pitchFamily="18" charset="0"/>
                <a:cs typeface="Times New Roman" panose="02020603050405020304" pitchFamily="18" charset="0"/>
              </a:rPr>
              <a:t>Classifying an unknown sample</a:t>
            </a:r>
          </a:p>
          <a:p>
            <a:pPr lvl="1">
              <a:lnSpc>
                <a:spcPct val="90000"/>
              </a:lnSpc>
            </a:pPr>
            <a:r>
              <a:rPr lang="en-US" altLang="en-US" sz="2400" dirty="0">
                <a:latin typeface="Times New Roman" panose="02020603050405020304" pitchFamily="18" charset="0"/>
                <a:cs typeface="Times New Roman" panose="02020603050405020304" pitchFamily="18" charset="0"/>
              </a:rPr>
              <a:t>Test the attribute values of the sample against the decision tree</a:t>
            </a:r>
          </a:p>
        </p:txBody>
      </p:sp>
    </p:spTree>
    <p:extLst>
      <p:ext uri="{BB962C8B-B14F-4D97-AF65-F5344CB8AC3E}">
        <p14:creationId xmlns:p14="http://schemas.microsoft.com/office/powerpoint/2010/main" val="2558902985"/>
      </p:ext>
    </p:extLst>
  </p:cSld>
  <p:clrMapOvr>
    <a:masterClrMapping/>
  </p:clrMapOvr>
  <p:transition>
    <p:check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3490" name="Rectangle 2"/>
          <p:cNvSpPr>
            <a:spLocks noGrp="1" noChangeArrowheads="1"/>
          </p:cNvSpPr>
          <p:nvPr>
            <p:ph type="title"/>
          </p:nvPr>
        </p:nvSpPr>
        <p:spPr>
          <a:xfrm>
            <a:off x="635000" y="196850"/>
            <a:ext cx="7467600" cy="609600"/>
          </a:xfrm>
        </p:spPr>
        <p:txBody>
          <a:bodyPr/>
          <a:lstStyle/>
          <a:p>
            <a:r>
              <a:rPr lang="en-US" altLang="en-US" dirty="0" smtClean="0">
                <a:solidFill>
                  <a:schemeClr val="tx1"/>
                </a:solidFill>
              </a:rPr>
              <a:t>Example Training </a:t>
            </a:r>
            <a:r>
              <a:rPr lang="en-US" altLang="en-US" dirty="0">
                <a:solidFill>
                  <a:schemeClr val="tx1"/>
                </a:solidFill>
              </a:rPr>
              <a:t>Dataset</a:t>
            </a:r>
          </a:p>
        </p:txBody>
      </p:sp>
      <p:graphicFrame>
        <p:nvGraphicFramePr>
          <p:cNvPr id="703491" name="Object 3"/>
          <p:cNvGraphicFramePr>
            <a:graphicFrameLocks noGrp="1"/>
          </p:cNvGraphicFramePr>
          <p:nvPr>
            <p:ph type="body" idx="1"/>
          </p:nvPr>
        </p:nvGraphicFramePr>
        <p:xfrm>
          <a:off x="2879725" y="1028700"/>
          <a:ext cx="6584950" cy="4800600"/>
        </p:xfrm>
        <a:graphic>
          <a:graphicData uri="http://schemas.openxmlformats.org/presentationml/2006/ole">
            <mc:AlternateContent xmlns:mc="http://schemas.openxmlformats.org/markup-compatibility/2006">
              <mc:Choice xmlns:v="urn:schemas-microsoft-com:vml" Requires="v">
                <p:oleObj spid="_x0000_s6169" name="Worksheet" r:id="rId3" imgW="6115507" imgH="4457948" progId="Excel.Sheet.8">
                  <p:embed/>
                </p:oleObj>
              </mc:Choice>
              <mc:Fallback>
                <p:oleObj name="Worksheet" r:id="rId3" imgW="6115507" imgH="4457948"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9725" y="1028700"/>
                        <a:ext cx="658495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03492" name="Text Box 4"/>
          <p:cNvSpPr txBox="1">
            <a:spLocks noChangeArrowheads="1"/>
          </p:cNvSpPr>
          <p:nvPr/>
        </p:nvSpPr>
        <p:spPr bwMode="auto">
          <a:xfrm>
            <a:off x="2247900" y="5943601"/>
            <a:ext cx="7848600" cy="51911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buClr>
                <a:srgbClr val="170981"/>
              </a:buClr>
              <a:buSzPct val="75000"/>
              <a:buFont typeface="Wingdings" panose="05000000000000000000" pitchFamily="2" charset="2"/>
              <a:buNone/>
            </a:pPr>
            <a:r>
              <a:rPr lang="en-US" altLang="en-US" sz="2800" dirty="0" smtClean="0">
                <a:latin typeface="Tahoma" panose="020B0604030504040204" pitchFamily="34" charset="0"/>
                <a:cs typeface="Tahoma" panose="020B0604030504040204" pitchFamily="34" charset="0"/>
              </a:rPr>
              <a:t>An example using Quinlan</a:t>
            </a:r>
            <a:r>
              <a:rPr lang="en-US" altLang="en-US" sz="2800" dirty="0" smtClean="0">
                <a:cs typeface="Tahoma" panose="020B0604030504040204" pitchFamily="34" charset="0"/>
              </a:rPr>
              <a:t>’</a:t>
            </a:r>
            <a:r>
              <a:rPr lang="en-US" altLang="en-US" sz="2800" dirty="0" smtClean="0">
                <a:latin typeface="Tahoma" panose="020B0604030504040204" pitchFamily="34" charset="0"/>
                <a:cs typeface="Tahoma" panose="020B0604030504040204" pitchFamily="34" charset="0"/>
              </a:rPr>
              <a:t>s ID3 algorithm</a:t>
            </a:r>
            <a:endParaRPr lang="en-US" altLang="en-US" sz="2800" dirty="0">
              <a:latin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5469248"/>
      </p:ext>
    </p:extLst>
  </p:cSld>
  <p:clrMapOvr>
    <a:masterClrMapping/>
  </p:clrMapOvr>
  <p:transition>
    <p:check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4514" name="Rectangle 2"/>
          <p:cNvSpPr>
            <a:spLocks noGrp="1" noChangeArrowheads="1"/>
          </p:cNvSpPr>
          <p:nvPr>
            <p:ph type="title"/>
          </p:nvPr>
        </p:nvSpPr>
        <p:spPr>
          <a:xfrm>
            <a:off x="557215" y="288925"/>
            <a:ext cx="7793038" cy="609600"/>
          </a:xfrm>
          <a:noFill/>
          <a:ln/>
        </p:spPr>
        <p:txBody>
          <a:bodyPr vert="horz" lIns="92075" tIns="46038" rIns="92075" bIns="46038" rtlCol="0" anchor="t">
            <a:noAutofit/>
          </a:bodyPr>
          <a:lstStyle/>
          <a:p>
            <a:r>
              <a:rPr lang="en-US" altLang="en-US" sz="2800" b="1" dirty="0">
                <a:solidFill>
                  <a:schemeClr val="tx1"/>
                </a:solidFill>
                <a:latin typeface="Times New Roman" panose="02020603050405020304" pitchFamily="18" charset="0"/>
                <a:cs typeface="Times New Roman" panose="02020603050405020304" pitchFamily="18" charset="0"/>
              </a:rPr>
              <a:t>Output: A Decision Tree for “</a:t>
            </a:r>
            <a:r>
              <a:rPr lang="en-US" altLang="en-US" sz="2800" b="1" i="1" dirty="0" err="1">
                <a:solidFill>
                  <a:schemeClr val="tx1"/>
                </a:solidFill>
                <a:latin typeface="Times New Roman" panose="02020603050405020304" pitchFamily="18" charset="0"/>
                <a:cs typeface="Times New Roman" panose="02020603050405020304" pitchFamily="18" charset="0"/>
              </a:rPr>
              <a:t>buys_computer</a:t>
            </a:r>
            <a:r>
              <a:rPr lang="en-US" altLang="en-US" sz="2800" b="1" i="1" dirty="0">
                <a:solidFill>
                  <a:schemeClr val="tx1"/>
                </a:solidFill>
                <a:latin typeface="Times New Roman" panose="02020603050405020304" pitchFamily="18" charset="0"/>
                <a:cs typeface="Times New Roman" panose="02020603050405020304" pitchFamily="18" charset="0"/>
              </a:rPr>
              <a:t>”</a:t>
            </a:r>
          </a:p>
        </p:txBody>
      </p:sp>
      <p:grpSp>
        <p:nvGrpSpPr>
          <p:cNvPr id="704543" name="Group 31"/>
          <p:cNvGrpSpPr>
            <a:grpSpLocks/>
          </p:cNvGrpSpPr>
          <p:nvPr/>
        </p:nvGrpSpPr>
        <p:grpSpPr bwMode="auto">
          <a:xfrm>
            <a:off x="2806702" y="1685925"/>
            <a:ext cx="6038851" cy="4194176"/>
            <a:chOff x="1056" y="958"/>
            <a:chExt cx="3804" cy="2642"/>
          </a:xfrm>
        </p:grpSpPr>
        <p:sp>
          <p:nvSpPr>
            <p:cNvPr id="704515" name="Rectangle 3"/>
            <p:cNvSpPr>
              <a:spLocks noChangeArrowheads="1"/>
            </p:cNvSpPr>
            <p:nvPr/>
          </p:nvSpPr>
          <p:spPr bwMode="auto">
            <a:xfrm>
              <a:off x="2486" y="958"/>
              <a:ext cx="620" cy="291"/>
            </a:xfrm>
            <a:prstGeom prst="rect">
              <a:avLst/>
            </a:prstGeom>
            <a:solidFill>
              <a:srgbClr val="00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age?</a:t>
              </a:r>
            </a:p>
          </p:txBody>
        </p:sp>
        <p:sp>
          <p:nvSpPr>
            <p:cNvPr id="704517" name="Rectangle 5"/>
            <p:cNvSpPr>
              <a:spLocks noChangeArrowheads="1"/>
            </p:cNvSpPr>
            <p:nvPr/>
          </p:nvSpPr>
          <p:spPr bwMode="auto">
            <a:xfrm>
              <a:off x="1314" y="2148"/>
              <a:ext cx="934" cy="291"/>
            </a:xfrm>
            <a:prstGeom prst="rect">
              <a:avLst/>
            </a:prstGeom>
            <a:solidFill>
              <a:srgbClr val="00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student?</a:t>
              </a:r>
            </a:p>
          </p:txBody>
        </p:sp>
        <p:sp>
          <p:nvSpPr>
            <p:cNvPr id="704518" name="Rectangle 6"/>
            <p:cNvSpPr>
              <a:spLocks noChangeArrowheads="1"/>
            </p:cNvSpPr>
            <p:nvPr/>
          </p:nvSpPr>
          <p:spPr bwMode="auto">
            <a:xfrm>
              <a:off x="3485" y="2148"/>
              <a:ext cx="1375" cy="291"/>
            </a:xfrm>
            <a:prstGeom prst="rect">
              <a:avLst/>
            </a:prstGeom>
            <a:solidFill>
              <a:srgbClr val="99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dirty="0"/>
                <a:t>credit rating?</a:t>
              </a:r>
            </a:p>
          </p:txBody>
        </p:sp>
        <p:sp>
          <p:nvSpPr>
            <p:cNvPr id="704519" name="Rectangle 7"/>
            <p:cNvSpPr>
              <a:spLocks noChangeArrowheads="1"/>
            </p:cNvSpPr>
            <p:nvPr/>
          </p:nvSpPr>
          <p:spPr bwMode="auto">
            <a:xfrm>
              <a:off x="1057" y="2757"/>
              <a:ext cx="363"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no</a:t>
              </a:r>
            </a:p>
          </p:txBody>
        </p:sp>
        <p:sp>
          <p:nvSpPr>
            <p:cNvPr id="704520" name="Rectangle 8"/>
            <p:cNvSpPr>
              <a:spLocks noChangeArrowheads="1"/>
            </p:cNvSpPr>
            <p:nvPr/>
          </p:nvSpPr>
          <p:spPr bwMode="auto">
            <a:xfrm>
              <a:off x="2043" y="2757"/>
              <a:ext cx="423"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04521" name="Rectangle 9"/>
            <p:cNvSpPr>
              <a:spLocks noChangeArrowheads="1"/>
            </p:cNvSpPr>
            <p:nvPr/>
          </p:nvSpPr>
          <p:spPr bwMode="auto">
            <a:xfrm>
              <a:off x="4427" y="2766"/>
              <a:ext cx="407"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fair</a:t>
              </a:r>
            </a:p>
          </p:txBody>
        </p:sp>
        <p:sp>
          <p:nvSpPr>
            <p:cNvPr id="704522" name="Rectangle 10"/>
            <p:cNvSpPr>
              <a:spLocks noChangeArrowheads="1"/>
            </p:cNvSpPr>
            <p:nvPr/>
          </p:nvSpPr>
          <p:spPr bwMode="auto">
            <a:xfrm>
              <a:off x="3326" y="2775"/>
              <a:ext cx="974"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excellent</a:t>
              </a:r>
            </a:p>
          </p:txBody>
        </p:sp>
        <p:sp>
          <p:nvSpPr>
            <p:cNvPr id="704523" name="Line 11"/>
            <p:cNvSpPr>
              <a:spLocks noChangeShapeType="1"/>
            </p:cNvSpPr>
            <p:nvPr/>
          </p:nvSpPr>
          <p:spPr bwMode="auto">
            <a:xfrm flipH="1">
              <a:off x="1790" y="1268"/>
              <a:ext cx="625" cy="834"/>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24" name="Line 12"/>
            <p:cNvSpPr>
              <a:spLocks noChangeShapeType="1"/>
            </p:cNvSpPr>
            <p:nvPr/>
          </p:nvSpPr>
          <p:spPr bwMode="auto">
            <a:xfrm flipH="1">
              <a:off x="2793" y="1297"/>
              <a:ext cx="1" cy="344"/>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25" name="Line 13"/>
            <p:cNvSpPr>
              <a:spLocks noChangeShapeType="1"/>
            </p:cNvSpPr>
            <p:nvPr/>
          </p:nvSpPr>
          <p:spPr bwMode="auto">
            <a:xfrm>
              <a:off x="3212" y="1316"/>
              <a:ext cx="938" cy="82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26" name="Rectangle 14"/>
            <p:cNvSpPr>
              <a:spLocks noChangeArrowheads="1"/>
            </p:cNvSpPr>
            <p:nvPr/>
          </p:nvSpPr>
          <p:spPr bwMode="auto">
            <a:xfrm>
              <a:off x="1667" y="1536"/>
              <a:ext cx="567" cy="291"/>
            </a:xfrm>
            <a:prstGeom prst="rect">
              <a:avLst/>
            </a:prstGeom>
            <a:solidFill>
              <a:srgbClr val="FFFF00"/>
            </a:solidFill>
            <a:ln w="12700">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b="1"/>
                <a:t>&lt;=30</a:t>
              </a:r>
              <a:endParaRPr lang="en-US" altLang="en-US" sz="2400"/>
            </a:p>
          </p:txBody>
        </p:sp>
        <p:sp>
          <p:nvSpPr>
            <p:cNvPr id="704527" name="Rectangle 15"/>
            <p:cNvSpPr>
              <a:spLocks noChangeArrowheads="1"/>
            </p:cNvSpPr>
            <p:nvPr/>
          </p:nvSpPr>
          <p:spPr bwMode="auto">
            <a:xfrm>
              <a:off x="3518" y="1610"/>
              <a:ext cx="451" cy="291"/>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b="1"/>
                <a:t>&gt;40</a:t>
              </a:r>
              <a:endParaRPr lang="en-US" altLang="en-US" sz="2400"/>
            </a:p>
          </p:txBody>
        </p:sp>
        <p:sp>
          <p:nvSpPr>
            <p:cNvPr id="704528" name="Line 16"/>
            <p:cNvSpPr>
              <a:spLocks noChangeShapeType="1"/>
            </p:cNvSpPr>
            <p:nvPr/>
          </p:nvSpPr>
          <p:spPr bwMode="auto">
            <a:xfrm flipH="1">
              <a:off x="1268" y="2497"/>
              <a:ext cx="311" cy="32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29" name="Line 17"/>
            <p:cNvSpPr>
              <a:spLocks noChangeShapeType="1"/>
            </p:cNvSpPr>
            <p:nvPr/>
          </p:nvSpPr>
          <p:spPr bwMode="auto">
            <a:xfrm>
              <a:off x="1979" y="2526"/>
              <a:ext cx="265" cy="26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0" name="Line 18"/>
            <p:cNvSpPr>
              <a:spLocks noChangeShapeType="1"/>
            </p:cNvSpPr>
            <p:nvPr/>
          </p:nvSpPr>
          <p:spPr bwMode="auto">
            <a:xfrm flipH="1">
              <a:off x="3772" y="2526"/>
              <a:ext cx="217" cy="28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1" name="Line 19"/>
            <p:cNvSpPr>
              <a:spLocks noChangeShapeType="1"/>
            </p:cNvSpPr>
            <p:nvPr/>
          </p:nvSpPr>
          <p:spPr bwMode="auto">
            <a:xfrm>
              <a:off x="4389" y="2535"/>
              <a:ext cx="207" cy="249"/>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2" name="Line 20"/>
            <p:cNvSpPr>
              <a:spLocks noChangeShapeType="1"/>
            </p:cNvSpPr>
            <p:nvPr/>
          </p:nvSpPr>
          <p:spPr bwMode="auto">
            <a:xfrm>
              <a:off x="1237" y="3054"/>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3" name="Line 21"/>
            <p:cNvSpPr>
              <a:spLocks noChangeShapeType="1"/>
            </p:cNvSpPr>
            <p:nvPr/>
          </p:nvSpPr>
          <p:spPr bwMode="auto">
            <a:xfrm>
              <a:off x="4629" y="302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4" name="Line 22"/>
            <p:cNvSpPr>
              <a:spLocks noChangeShapeType="1"/>
            </p:cNvSpPr>
            <p:nvPr/>
          </p:nvSpPr>
          <p:spPr bwMode="auto">
            <a:xfrm>
              <a:off x="3811" y="303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5" name="Line 23"/>
            <p:cNvSpPr>
              <a:spLocks noChangeShapeType="1"/>
            </p:cNvSpPr>
            <p:nvPr/>
          </p:nvSpPr>
          <p:spPr bwMode="auto">
            <a:xfrm>
              <a:off x="2254" y="303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6" name="Line 24"/>
            <p:cNvSpPr>
              <a:spLocks noChangeShapeType="1"/>
            </p:cNvSpPr>
            <p:nvPr/>
          </p:nvSpPr>
          <p:spPr bwMode="auto">
            <a:xfrm>
              <a:off x="2794" y="183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4537" name="Rectangle 25"/>
            <p:cNvSpPr>
              <a:spLocks noChangeArrowheads="1"/>
            </p:cNvSpPr>
            <p:nvPr/>
          </p:nvSpPr>
          <p:spPr bwMode="auto">
            <a:xfrm>
              <a:off x="1056" y="3309"/>
              <a:ext cx="363" cy="291"/>
            </a:xfrm>
            <a:prstGeom prst="rect">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no</a:t>
              </a:r>
            </a:p>
          </p:txBody>
        </p:sp>
        <p:sp>
          <p:nvSpPr>
            <p:cNvPr id="704538" name="Rectangle 26"/>
            <p:cNvSpPr>
              <a:spLocks noChangeArrowheads="1"/>
            </p:cNvSpPr>
            <p:nvPr/>
          </p:nvSpPr>
          <p:spPr bwMode="auto">
            <a:xfrm>
              <a:off x="3629" y="3309"/>
              <a:ext cx="363" cy="291"/>
            </a:xfrm>
            <a:prstGeom prst="rect">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no</a:t>
              </a:r>
            </a:p>
          </p:txBody>
        </p:sp>
        <p:sp>
          <p:nvSpPr>
            <p:cNvPr id="704539" name="Rectangle 27"/>
            <p:cNvSpPr>
              <a:spLocks noChangeArrowheads="1"/>
            </p:cNvSpPr>
            <p:nvPr/>
          </p:nvSpPr>
          <p:spPr bwMode="auto">
            <a:xfrm>
              <a:off x="2041" y="3309"/>
              <a:ext cx="423" cy="291"/>
            </a:xfrm>
            <a:prstGeom prst="rect">
              <a:avLst/>
            </a:prstGeom>
            <a:solidFill>
              <a:srgbClr val="00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04540" name="Rectangle 28"/>
            <p:cNvSpPr>
              <a:spLocks noChangeArrowheads="1"/>
            </p:cNvSpPr>
            <p:nvPr/>
          </p:nvSpPr>
          <p:spPr bwMode="auto">
            <a:xfrm>
              <a:off x="4417" y="3309"/>
              <a:ext cx="423" cy="291"/>
            </a:xfrm>
            <a:prstGeom prst="rect">
              <a:avLst/>
            </a:prstGeom>
            <a:solidFill>
              <a:srgbClr val="00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04541" name="Rectangle 29"/>
            <p:cNvSpPr>
              <a:spLocks noChangeArrowheads="1"/>
            </p:cNvSpPr>
            <p:nvPr/>
          </p:nvSpPr>
          <p:spPr bwMode="auto">
            <a:xfrm>
              <a:off x="2582" y="2150"/>
              <a:ext cx="423" cy="291"/>
            </a:xfrm>
            <a:prstGeom prst="rect">
              <a:avLst/>
            </a:prstGeom>
            <a:solidFill>
              <a:srgbClr val="00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04542" name="Rectangle 30"/>
            <p:cNvSpPr>
              <a:spLocks noChangeArrowheads="1"/>
            </p:cNvSpPr>
            <p:nvPr/>
          </p:nvSpPr>
          <p:spPr bwMode="auto">
            <a:xfrm>
              <a:off x="2448" y="1632"/>
              <a:ext cx="672" cy="192"/>
            </a:xfrm>
            <a:prstGeom prst="rect">
              <a:avLst/>
            </a:prstGeom>
            <a:solidFill>
              <a:srgbClr val="FFFF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b="1"/>
                <a:t>30..40</a:t>
              </a:r>
              <a:endParaRPr lang="en-US" altLang="en-US"/>
            </a:p>
          </p:txBody>
        </p:sp>
      </p:grpSp>
    </p:spTree>
    <p:extLst>
      <p:ext uri="{BB962C8B-B14F-4D97-AF65-F5344CB8AC3E}">
        <p14:creationId xmlns:p14="http://schemas.microsoft.com/office/powerpoint/2010/main" val="3245279154"/>
      </p:ext>
    </p:extLst>
  </p:cSld>
  <p:clrMapOvr>
    <a:masterClrMapping/>
  </p:clrMapOvr>
  <p:transition>
    <p:check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5538" name="Rectangle 2"/>
          <p:cNvSpPr>
            <a:spLocks noGrp="1" noChangeArrowheads="1"/>
          </p:cNvSpPr>
          <p:nvPr>
            <p:ph type="title"/>
          </p:nvPr>
        </p:nvSpPr>
        <p:spPr>
          <a:xfrm>
            <a:off x="127000" y="190500"/>
            <a:ext cx="10602070" cy="838200"/>
          </a:xfrm>
        </p:spPr>
        <p:txBody>
          <a:bodyPr/>
          <a:lstStyle/>
          <a:p>
            <a:r>
              <a:rPr lang="en-US" altLang="en-US" dirty="0">
                <a:solidFill>
                  <a:schemeClr val="tx1"/>
                </a:solidFill>
              </a:rPr>
              <a:t>Algorithm for Decision Tree Induction</a:t>
            </a:r>
          </a:p>
        </p:txBody>
      </p:sp>
      <p:sp>
        <p:nvSpPr>
          <p:cNvPr id="705539" name="Rectangle 3"/>
          <p:cNvSpPr>
            <a:spLocks noGrp="1" noChangeArrowheads="1"/>
          </p:cNvSpPr>
          <p:nvPr>
            <p:ph type="body" idx="1"/>
          </p:nvPr>
        </p:nvSpPr>
        <p:spPr>
          <a:xfrm>
            <a:off x="660400" y="1130300"/>
            <a:ext cx="10998200" cy="5448300"/>
          </a:xfrm>
        </p:spPr>
        <p:txBody>
          <a:bodyPr>
            <a:noAutofit/>
          </a:bodyPr>
          <a:lstStyle/>
          <a:p>
            <a:pPr>
              <a:lnSpc>
                <a:spcPct val="95000"/>
              </a:lnSpc>
            </a:pPr>
            <a:r>
              <a:rPr lang="en-US" altLang="en-US" sz="2400" dirty="0">
                <a:latin typeface="Times New Roman" panose="02020603050405020304" pitchFamily="18" charset="0"/>
                <a:cs typeface="Times New Roman" panose="02020603050405020304" pitchFamily="18" charset="0"/>
              </a:rPr>
              <a:t>Basic algorithm (a greedy algorithm)</a:t>
            </a:r>
          </a:p>
          <a:p>
            <a:pPr lvl="1">
              <a:lnSpc>
                <a:spcPct val="95000"/>
              </a:lnSpc>
            </a:pPr>
            <a:r>
              <a:rPr lang="en-US" altLang="en-US" sz="2400" dirty="0">
                <a:latin typeface="Times New Roman" panose="02020603050405020304" pitchFamily="18" charset="0"/>
                <a:cs typeface="Times New Roman" panose="02020603050405020304" pitchFamily="18" charset="0"/>
              </a:rPr>
              <a:t>Tree is constructed in a </a:t>
            </a:r>
            <a:r>
              <a:rPr lang="en-US" altLang="en-US" sz="2400" dirty="0">
                <a:solidFill>
                  <a:srgbClr val="FFFF00"/>
                </a:solidFill>
                <a:latin typeface="Times New Roman" panose="02020603050405020304" pitchFamily="18" charset="0"/>
                <a:cs typeface="Times New Roman" panose="02020603050405020304" pitchFamily="18" charset="0"/>
              </a:rPr>
              <a:t>top-down recursive </a:t>
            </a:r>
            <a:r>
              <a:rPr lang="en-US" altLang="en-US" sz="2400" dirty="0">
                <a:solidFill>
                  <a:schemeClr val="hlink"/>
                </a:solidFill>
                <a:latin typeface="Times New Roman" panose="02020603050405020304" pitchFamily="18" charset="0"/>
                <a:cs typeface="Times New Roman" panose="02020603050405020304" pitchFamily="18" charset="0"/>
              </a:rPr>
              <a:t>divide-and-conquer manner</a:t>
            </a:r>
          </a:p>
          <a:p>
            <a:pPr lvl="1">
              <a:lnSpc>
                <a:spcPct val="95000"/>
              </a:lnSpc>
            </a:pPr>
            <a:r>
              <a:rPr lang="en-US" altLang="en-US" sz="2400" dirty="0">
                <a:latin typeface="Times New Roman" panose="02020603050405020304" pitchFamily="18" charset="0"/>
                <a:cs typeface="Times New Roman" panose="02020603050405020304" pitchFamily="18" charset="0"/>
              </a:rPr>
              <a:t>At start, all the training examples are at the root</a:t>
            </a:r>
          </a:p>
          <a:p>
            <a:pPr lvl="1">
              <a:lnSpc>
                <a:spcPct val="95000"/>
              </a:lnSpc>
            </a:pPr>
            <a:r>
              <a:rPr lang="en-US" altLang="en-US" sz="2400" dirty="0">
                <a:latin typeface="Times New Roman" panose="02020603050405020304" pitchFamily="18" charset="0"/>
                <a:cs typeface="Times New Roman" panose="02020603050405020304" pitchFamily="18" charset="0"/>
              </a:rPr>
              <a:t>Attributes are categorical (if </a:t>
            </a:r>
            <a:r>
              <a:rPr lang="en-US" altLang="en-US" sz="2400" dirty="0">
                <a:solidFill>
                  <a:srgbClr val="FFFF00"/>
                </a:solidFill>
                <a:latin typeface="Times New Roman" panose="02020603050405020304" pitchFamily="18" charset="0"/>
                <a:cs typeface="Times New Roman" panose="02020603050405020304" pitchFamily="18" charset="0"/>
              </a:rPr>
              <a:t>continuous-valued, they are discretized in advance)</a:t>
            </a:r>
          </a:p>
          <a:p>
            <a:pPr lvl="1">
              <a:lnSpc>
                <a:spcPct val="95000"/>
              </a:lnSpc>
            </a:pPr>
            <a:r>
              <a:rPr lang="en-US" altLang="en-US" sz="2400" dirty="0">
                <a:latin typeface="Times New Roman" panose="02020603050405020304" pitchFamily="18" charset="0"/>
                <a:cs typeface="Times New Roman" panose="02020603050405020304" pitchFamily="18" charset="0"/>
              </a:rPr>
              <a:t>Examples are </a:t>
            </a:r>
            <a:r>
              <a:rPr lang="en-US" altLang="en-US" sz="2400" dirty="0">
                <a:solidFill>
                  <a:srgbClr val="FFFF00"/>
                </a:solidFill>
                <a:latin typeface="Times New Roman" panose="02020603050405020304" pitchFamily="18" charset="0"/>
                <a:cs typeface="Times New Roman" panose="02020603050405020304" pitchFamily="18" charset="0"/>
              </a:rPr>
              <a:t>partitioned recursively </a:t>
            </a:r>
            <a:r>
              <a:rPr lang="en-US" altLang="en-US" sz="2400" dirty="0">
                <a:latin typeface="Times New Roman" panose="02020603050405020304" pitchFamily="18" charset="0"/>
                <a:cs typeface="Times New Roman" panose="02020603050405020304" pitchFamily="18" charset="0"/>
              </a:rPr>
              <a:t>based on selected attributes</a:t>
            </a:r>
          </a:p>
          <a:p>
            <a:pPr lvl="1">
              <a:lnSpc>
                <a:spcPct val="95000"/>
              </a:lnSpc>
            </a:pPr>
            <a:r>
              <a:rPr lang="en-US" altLang="en-US" sz="2400" dirty="0">
                <a:solidFill>
                  <a:srgbClr val="FFFF00"/>
                </a:solidFill>
                <a:latin typeface="Times New Roman" panose="02020603050405020304" pitchFamily="18" charset="0"/>
                <a:cs typeface="Times New Roman" panose="02020603050405020304" pitchFamily="18" charset="0"/>
              </a:rPr>
              <a:t>Test attributes </a:t>
            </a:r>
            <a:r>
              <a:rPr lang="en-US" altLang="en-US" sz="2400" dirty="0">
                <a:latin typeface="Times New Roman" panose="02020603050405020304" pitchFamily="18" charset="0"/>
                <a:cs typeface="Times New Roman" panose="02020603050405020304" pitchFamily="18" charset="0"/>
              </a:rPr>
              <a:t>are selected on the basis of a heuristic or </a:t>
            </a:r>
            <a:r>
              <a:rPr lang="en-US" altLang="en-US" sz="2400" dirty="0">
                <a:solidFill>
                  <a:srgbClr val="FFFF00"/>
                </a:solidFill>
                <a:latin typeface="Times New Roman" panose="02020603050405020304" pitchFamily="18" charset="0"/>
                <a:cs typeface="Times New Roman" panose="02020603050405020304" pitchFamily="18" charset="0"/>
              </a:rPr>
              <a:t>statistical measure (e.g., information gain)</a:t>
            </a:r>
          </a:p>
          <a:p>
            <a:pPr>
              <a:lnSpc>
                <a:spcPct val="95000"/>
              </a:lnSpc>
            </a:pPr>
            <a:r>
              <a:rPr lang="en-US" altLang="en-US" sz="2400" dirty="0">
                <a:solidFill>
                  <a:srgbClr val="FFFF00"/>
                </a:solidFill>
                <a:latin typeface="Times New Roman" panose="02020603050405020304" pitchFamily="18" charset="0"/>
                <a:cs typeface="Times New Roman" panose="02020603050405020304" pitchFamily="18" charset="0"/>
              </a:rPr>
              <a:t>Conditions for stopping partitioning</a:t>
            </a:r>
          </a:p>
          <a:p>
            <a:pPr lvl="1">
              <a:lnSpc>
                <a:spcPct val="95000"/>
              </a:lnSpc>
            </a:pPr>
            <a:r>
              <a:rPr lang="en-US" altLang="en-US" sz="2400" dirty="0">
                <a:latin typeface="Times New Roman" panose="02020603050405020304" pitchFamily="18" charset="0"/>
                <a:cs typeface="Times New Roman" panose="02020603050405020304" pitchFamily="18" charset="0"/>
              </a:rPr>
              <a:t>All samples for a given node belong to the </a:t>
            </a:r>
            <a:r>
              <a:rPr lang="en-US" altLang="en-US" sz="2400" dirty="0">
                <a:solidFill>
                  <a:srgbClr val="FFFF00"/>
                </a:solidFill>
                <a:latin typeface="Times New Roman" panose="02020603050405020304" pitchFamily="18" charset="0"/>
                <a:cs typeface="Times New Roman" panose="02020603050405020304" pitchFamily="18" charset="0"/>
              </a:rPr>
              <a:t>same class</a:t>
            </a:r>
          </a:p>
          <a:p>
            <a:pPr lvl="1">
              <a:lnSpc>
                <a:spcPct val="95000"/>
              </a:lnSpc>
            </a:pPr>
            <a:r>
              <a:rPr lang="en-US" altLang="en-US" sz="2400" dirty="0">
                <a:latin typeface="Times New Roman" panose="02020603050405020304" pitchFamily="18" charset="0"/>
                <a:cs typeface="Times New Roman" panose="02020603050405020304" pitchFamily="18" charset="0"/>
              </a:rPr>
              <a:t>There are </a:t>
            </a:r>
            <a:r>
              <a:rPr lang="en-US" altLang="en-US" sz="2400" dirty="0">
                <a:solidFill>
                  <a:srgbClr val="FFFF00"/>
                </a:solidFill>
                <a:latin typeface="Times New Roman" panose="02020603050405020304" pitchFamily="18" charset="0"/>
                <a:cs typeface="Times New Roman" panose="02020603050405020304" pitchFamily="18" charset="0"/>
              </a:rPr>
              <a:t>no remaining attributes for further partitioning – majority voting </a:t>
            </a:r>
            <a:r>
              <a:rPr lang="en-US" altLang="en-US" sz="2400" dirty="0">
                <a:latin typeface="Times New Roman" panose="02020603050405020304" pitchFamily="18" charset="0"/>
                <a:cs typeface="Times New Roman" panose="02020603050405020304" pitchFamily="18" charset="0"/>
              </a:rPr>
              <a:t>is employed for classifying the leaf</a:t>
            </a:r>
          </a:p>
          <a:p>
            <a:pPr lvl="1">
              <a:lnSpc>
                <a:spcPct val="95000"/>
              </a:lnSpc>
            </a:pPr>
            <a:r>
              <a:rPr lang="en-US" altLang="en-US" sz="2400" dirty="0">
                <a:latin typeface="Times New Roman" panose="02020603050405020304" pitchFamily="18" charset="0"/>
                <a:cs typeface="Times New Roman" panose="02020603050405020304" pitchFamily="18" charset="0"/>
              </a:rPr>
              <a:t>There are </a:t>
            </a:r>
            <a:r>
              <a:rPr lang="en-US" altLang="en-US" sz="2400" dirty="0">
                <a:solidFill>
                  <a:srgbClr val="FFFF00"/>
                </a:solidFill>
                <a:latin typeface="Times New Roman" panose="02020603050405020304" pitchFamily="18" charset="0"/>
                <a:cs typeface="Times New Roman" panose="02020603050405020304" pitchFamily="18" charset="0"/>
              </a:rPr>
              <a:t>no samples left</a:t>
            </a:r>
          </a:p>
        </p:txBody>
      </p:sp>
      <p:sp>
        <p:nvSpPr>
          <p:cNvPr id="2" name="Rectangle 1"/>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2305032882"/>
      </p:ext>
    </p:extLst>
  </p:cSld>
  <p:clrMapOvr>
    <a:masterClrMapping/>
  </p:clrMapOvr>
  <p:transition>
    <p:checke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62" name="Rectangle 2"/>
          <p:cNvSpPr>
            <a:spLocks noGrp="1" noChangeArrowheads="1"/>
          </p:cNvSpPr>
          <p:nvPr>
            <p:ph type="title"/>
          </p:nvPr>
        </p:nvSpPr>
        <p:spPr>
          <a:xfrm>
            <a:off x="431800" y="381000"/>
            <a:ext cx="9169400" cy="685800"/>
          </a:xfrm>
        </p:spPr>
        <p:txBody>
          <a:bodyPr/>
          <a:lstStyle/>
          <a:p>
            <a:r>
              <a:rPr lang="en-US" altLang="en-US" dirty="0">
                <a:solidFill>
                  <a:schemeClr val="tx1"/>
                </a:solidFill>
                <a:effectLst>
                  <a:outerShdw blurRad="38100" dist="38100" dir="2700000" algn="tl">
                    <a:srgbClr val="C0C0C0"/>
                  </a:outerShdw>
                </a:effectLst>
              </a:rPr>
              <a:t>Attribute Selection Measure</a:t>
            </a:r>
            <a:endParaRPr lang="en-US" altLang="en-US" i="1" dirty="0">
              <a:solidFill>
                <a:schemeClr val="tx1"/>
              </a:solidFill>
              <a:effectLst>
                <a:outerShdw blurRad="38100" dist="38100" dir="2700000" algn="tl">
                  <a:srgbClr val="C0C0C0"/>
                </a:outerShdw>
              </a:effectLst>
            </a:endParaRPr>
          </a:p>
        </p:txBody>
      </p:sp>
      <p:sp>
        <p:nvSpPr>
          <p:cNvPr id="706563" name="Rectangle 3"/>
          <p:cNvSpPr>
            <a:spLocks noGrp="1" noChangeArrowheads="1"/>
          </p:cNvSpPr>
          <p:nvPr>
            <p:ph type="body" idx="1"/>
          </p:nvPr>
        </p:nvSpPr>
        <p:spPr>
          <a:xfrm>
            <a:off x="723900" y="1295401"/>
            <a:ext cx="10947400" cy="5206999"/>
          </a:xfrm>
        </p:spPr>
        <p:txBody>
          <a:bodyPr/>
          <a:lstStyle/>
          <a:p>
            <a:r>
              <a:rPr lang="en-US" altLang="en-US" sz="2800" dirty="0">
                <a:solidFill>
                  <a:srgbClr val="FFFF00"/>
                </a:solidFill>
              </a:rPr>
              <a:t>Information gain </a:t>
            </a:r>
            <a:r>
              <a:rPr lang="en-US" altLang="en-US" sz="2800" dirty="0"/>
              <a:t>(ID3/C4.5)</a:t>
            </a:r>
          </a:p>
          <a:p>
            <a:pPr lvl="1"/>
            <a:r>
              <a:rPr lang="en-US" altLang="en-US" sz="2400" dirty="0">
                <a:effectLst>
                  <a:outerShdw blurRad="38100" dist="38100" dir="2700000" algn="tl">
                    <a:srgbClr val="000000">
                      <a:alpha val="43137"/>
                    </a:srgbClr>
                  </a:outerShdw>
                </a:effectLst>
              </a:rPr>
              <a:t>All attributes are assumed to be categorical</a:t>
            </a:r>
          </a:p>
          <a:p>
            <a:pPr lvl="1"/>
            <a:r>
              <a:rPr lang="en-US" altLang="en-US" sz="2400" dirty="0">
                <a:effectLst>
                  <a:outerShdw blurRad="38100" dist="38100" dir="2700000" algn="tl">
                    <a:srgbClr val="000000">
                      <a:alpha val="43137"/>
                    </a:srgbClr>
                  </a:outerShdw>
                </a:effectLst>
              </a:rPr>
              <a:t>Can be modified for continuous-valued attributes</a:t>
            </a:r>
          </a:p>
          <a:p>
            <a:r>
              <a:rPr lang="en-US" altLang="en-US" sz="2800" dirty="0">
                <a:solidFill>
                  <a:srgbClr val="FFFF00"/>
                </a:solidFill>
              </a:rPr>
              <a:t>Gini index </a:t>
            </a:r>
            <a:r>
              <a:rPr lang="en-US" altLang="en-US" sz="2800" dirty="0"/>
              <a:t>(IBM </a:t>
            </a:r>
            <a:r>
              <a:rPr lang="en-US" altLang="en-US" sz="2800" dirty="0" err="1"/>
              <a:t>IntelligentMiner</a:t>
            </a:r>
            <a:r>
              <a:rPr lang="en-US" altLang="en-US" sz="2800" dirty="0"/>
              <a:t>)</a:t>
            </a:r>
            <a:endParaRPr lang="en-US" altLang="en-US" sz="2800" dirty="0">
              <a:solidFill>
                <a:schemeClr val="hlink"/>
              </a:solidFill>
            </a:endParaRPr>
          </a:p>
          <a:p>
            <a:pPr lvl="1"/>
            <a:r>
              <a:rPr lang="en-US" altLang="en-US" sz="2400" dirty="0"/>
              <a:t>All attributes are assumed continuous-valued</a:t>
            </a:r>
          </a:p>
          <a:p>
            <a:pPr lvl="1"/>
            <a:r>
              <a:rPr lang="en-US" altLang="en-US" sz="2400" dirty="0"/>
              <a:t>Assume there exist several possible split values for each attribute</a:t>
            </a:r>
          </a:p>
          <a:p>
            <a:pPr lvl="1"/>
            <a:r>
              <a:rPr lang="en-US" altLang="en-US" sz="2400" dirty="0"/>
              <a:t>May need other tools, such as clustering, to get the possible split values</a:t>
            </a:r>
          </a:p>
          <a:p>
            <a:pPr lvl="1"/>
            <a:r>
              <a:rPr lang="en-US" altLang="en-US" sz="2400" dirty="0"/>
              <a:t>Can be modified for categorical attributes</a:t>
            </a:r>
          </a:p>
        </p:txBody>
      </p:sp>
      <p:sp>
        <p:nvSpPr>
          <p:cNvPr id="4" name="Rectangle 3"/>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1594695000"/>
      </p:ext>
    </p:extLst>
  </p:cSld>
  <p:clrMapOvr>
    <a:masterClrMapping/>
  </p:clrMapOvr>
  <p:transition>
    <p:check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7586" name="Rectangle 2"/>
          <p:cNvSpPr>
            <a:spLocks noGrp="1" noChangeArrowheads="1"/>
          </p:cNvSpPr>
          <p:nvPr>
            <p:ph type="title"/>
          </p:nvPr>
        </p:nvSpPr>
        <p:spPr>
          <a:xfrm>
            <a:off x="393700" y="203200"/>
            <a:ext cx="9817100" cy="812800"/>
          </a:xfrm>
          <a:noFill/>
          <a:ln/>
        </p:spPr>
        <p:txBody>
          <a:bodyPr vert="horz" lIns="92075" tIns="46038" rIns="92075" bIns="46038" rtlCol="0" anchor="t">
            <a:noAutofit/>
          </a:bodyPr>
          <a:lstStyle/>
          <a:p>
            <a:r>
              <a:rPr lang="en-US" altLang="en-US" dirty="0">
                <a:solidFill>
                  <a:schemeClr val="tx1"/>
                </a:solidFill>
              </a:rPr>
              <a:t>Information Gain (ID3/C4.5)</a:t>
            </a:r>
          </a:p>
        </p:txBody>
      </p:sp>
      <p:sp>
        <p:nvSpPr>
          <p:cNvPr id="707587" name="Rectangle 3"/>
          <p:cNvSpPr>
            <a:spLocks noGrp="1" noChangeArrowheads="1"/>
          </p:cNvSpPr>
          <p:nvPr>
            <p:ph type="body" idx="1"/>
          </p:nvPr>
        </p:nvSpPr>
        <p:spPr>
          <a:xfrm>
            <a:off x="393700" y="1371600"/>
            <a:ext cx="11137900" cy="4229100"/>
          </a:xfrm>
          <a:noFill/>
          <a:ln/>
        </p:spPr>
        <p:txBody>
          <a:bodyPr vert="horz" lIns="92075" tIns="46038" rIns="92075" bIns="46038" rtlCol="0">
            <a:normAutofit/>
          </a:bodyPr>
          <a:lstStyle/>
          <a:p>
            <a:pPr>
              <a:lnSpc>
                <a:spcPct val="120000"/>
              </a:lnSpc>
              <a:spcBef>
                <a:spcPct val="30000"/>
              </a:spcBef>
            </a:pPr>
            <a:r>
              <a:rPr lang="en-US" altLang="en-US" sz="2800" dirty="0"/>
              <a:t>Select the attribute with the </a:t>
            </a:r>
            <a:r>
              <a:rPr lang="en-US" altLang="en-US" sz="2800" dirty="0">
                <a:solidFill>
                  <a:srgbClr val="FFFF00"/>
                </a:solidFill>
              </a:rPr>
              <a:t>highest information gain</a:t>
            </a:r>
          </a:p>
          <a:p>
            <a:pPr>
              <a:lnSpc>
                <a:spcPct val="120000"/>
              </a:lnSpc>
              <a:spcBef>
                <a:spcPct val="30000"/>
              </a:spcBef>
            </a:pPr>
            <a:r>
              <a:rPr lang="en-US" altLang="en-US" sz="2800" dirty="0"/>
              <a:t>Assume there are </a:t>
            </a:r>
            <a:r>
              <a:rPr lang="en-US" altLang="en-US" sz="2400" b="1" dirty="0"/>
              <a:t>two classes,</a:t>
            </a:r>
            <a:r>
              <a:rPr lang="en-US" altLang="en-US" sz="2800" b="1" i="1" dirty="0">
                <a:solidFill>
                  <a:srgbClr val="FF3399"/>
                </a:solidFill>
              </a:rPr>
              <a:t> </a:t>
            </a:r>
            <a:r>
              <a:rPr lang="en-US" altLang="en-US" sz="2800" b="1" i="1" dirty="0">
                <a:solidFill>
                  <a:srgbClr val="FFFF00"/>
                </a:solidFill>
              </a:rPr>
              <a:t>....P</a:t>
            </a:r>
            <a:r>
              <a:rPr lang="en-US" altLang="en-US" sz="2800" b="1" dirty="0">
                <a:solidFill>
                  <a:srgbClr val="FFFF00"/>
                </a:solidFill>
              </a:rPr>
              <a:t>  and</a:t>
            </a:r>
            <a:r>
              <a:rPr lang="en-US" altLang="en-US" sz="2800" b="1" i="1" dirty="0">
                <a:solidFill>
                  <a:srgbClr val="FFFF00"/>
                </a:solidFill>
              </a:rPr>
              <a:t> ....N</a:t>
            </a:r>
            <a:endParaRPr lang="en-US" altLang="en-US" sz="2800" b="1" dirty="0">
              <a:solidFill>
                <a:srgbClr val="FFFF00"/>
              </a:solidFill>
            </a:endParaRPr>
          </a:p>
          <a:p>
            <a:pPr lvl="1">
              <a:lnSpc>
                <a:spcPct val="120000"/>
              </a:lnSpc>
              <a:spcBef>
                <a:spcPct val="30000"/>
              </a:spcBef>
            </a:pPr>
            <a:r>
              <a:rPr lang="en-US" altLang="en-US" sz="2400" dirty="0"/>
              <a:t>Let the set of examples </a:t>
            </a:r>
            <a:r>
              <a:rPr lang="en-US" altLang="en-US" sz="2400" i="1" dirty="0">
                <a:solidFill>
                  <a:srgbClr val="FFFF00"/>
                </a:solidFill>
              </a:rPr>
              <a:t>S </a:t>
            </a:r>
            <a:r>
              <a:rPr lang="en-US" altLang="en-US" sz="2400" dirty="0">
                <a:solidFill>
                  <a:srgbClr val="FFFF00"/>
                </a:solidFill>
              </a:rPr>
              <a:t>contain </a:t>
            </a:r>
            <a:endParaRPr lang="en-US" altLang="en-US" sz="2000" dirty="0">
              <a:solidFill>
                <a:srgbClr val="FFFF00"/>
              </a:solidFill>
            </a:endParaRPr>
          </a:p>
          <a:p>
            <a:pPr lvl="2">
              <a:lnSpc>
                <a:spcPct val="120000"/>
              </a:lnSpc>
              <a:spcBef>
                <a:spcPct val="30000"/>
              </a:spcBef>
            </a:pPr>
            <a:r>
              <a:rPr lang="en-US" altLang="en-US" b="1" i="1" dirty="0">
                <a:solidFill>
                  <a:srgbClr val="FFFF00"/>
                </a:solidFill>
              </a:rPr>
              <a:t>...p</a:t>
            </a:r>
            <a:r>
              <a:rPr lang="en-US" altLang="en-US" b="1" dirty="0">
                <a:solidFill>
                  <a:srgbClr val="FFFF00"/>
                </a:solidFill>
              </a:rPr>
              <a:t> elements of class </a:t>
            </a:r>
            <a:r>
              <a:rPr lang="en-US" altLang="en-US" b="1" i="1" dirty="0">
                <a:solidFill>
                  <a:srgbClr val="FFFF00"/>
                </a:solidFill>
              </a:rPr>
              <a:t>P</a:t>
            </a:r>
            <a:r>
              <a:rPr lang="en-US" altLang="en-US" dirty="0">
                <a:solidFill>
                  <a:srgbClr val="FFFF00"/>
                </a:solidFill>
              </a:rPr>
              <a:t>  </a:t>
            </a:r>
            <a:endParaRPr lang="en-US" altLang="en-US" b="1" i="1" dirty="0">
              <a:solidFill>
                <a:srgbClr val="FFFF00"/>
              </a:solidFill>
            </a:endParaRPr>
          </a:p>
          <a:p>
            <a:pPr lvl="2">
              <a:lnSpc>
                <a:spcPct val="120000"/>
              </a:lnSpc>
              <a:spcBef>
                <a:spcPct val="30000"/>
              </a:spcBef>
            </a:pPr>
            <a:r>
              <a:rPr lang="en-US" altLang="en-US" b="1" i="1" dirty="0">
                <a:solidFill>
                  <a:srgbClr val="FFFF00"/>
                </a:solidFill>
              </a:rPr>
              <a:t>...n</a:t>
            </a:r>
            <a:r>
              <a:rPr lang="en-US" altLang="en-US" b="1" dirty="0">
                <a:solidFill>
                  <a:srgbClr val="FFFF00"/>
                </a:solidFill>
              </a:rPr>
              <a:t> elements of class </a:t>
            </a:r>
            <a:r>
              <a:rPr lang="en-US" altLang="en-US" b="1" i="1" dirty="0">
                <a:solidFill>
                  <a:srgbClr val="FFFF00"/>
                </a:solidFill>
              </a:rPr>
              <a:t>N</a:t>
            </a:r>
            <a:endParaRPr lang="en-US" altLang="en-US" b="1" dirty="0">
              <a:solidFill>
                <a:srgbClr val="FFFF00"/>
              </a:solidFill>
            </a:endParaRPr>
          </a:p>
          <a:p>
            <a:pPr lvl="1">
              <a:lnSpc>
                <a:spcPct val="120000"/>
              </a:lnSpc>
              <a:spcBef>
                <a:spcPct val="30000"/>
              </a:spcBef>
            </a:pPr>
            <a:r>
              <a:rPr lang="en-US" altLang="en-US" sz="2400" dirty="0"/>
              <a:t>The amount of </a:t>
            </a:r>
            <a:r>
              <a:rPr lang="en-US" altLang="en-US" sz="2400" dirty="0">
                <a:solidFill>
                  <a:srgbClr val="FFFF00"/>
                </a:solidFill>
              </a:rPr>
              <a:t>information</a:t>
            </a:r>
            <a:r>
              <a:rPr lang="en-US" altLang="en-US" sz="2400" dirty="0"/>
              <a:t>, needed to decide if an arbitrary example in </a:t>
            </a:r>
            <a:r>
              <a:rPr lang="en-US" altLang="en-US" sz="2400" i="1" dirty="0">
                <a:solidFill>
                  <a:srgbClr val="FFFF00"/>
                </a:solidFill>
              </a:rPr>
              <a:t>S </a:t>
            </a:r>
            <a:r>
              <a:rPr lang="en-US" altLang="en-US" sz="2400" dirty="0">
                <a:solidFill>
                  <a:srgbClr val="FFFF00"/>
                </a:solidFill>
              </a:rPr>
              <a:t> belongs to </a:t>
            </a:r>
            <a:r>
              <a:rPr lang="en-US" altLang="en-US" sz="2400" i="1" dirty="0">
                <a:solidFill>
                  <a:srgbClr val="FFFF00"/>
                </a:solidFill>
              </a:rPr>
              <a:t>P</a:t>
            </a:r>
            <a:r>
              <a:rPr lang="en-US" altLang="en-US" sz="2400" dirty="0">
                <a:solidFill>
                  <a:srgbClr val="FFFF00"/>
                </a:solidFill>
              </a:rPr>
              <a:t>  or </a:t>
            </a:r>
            <a:r>
              <a:rPr lang="en-US" altLang="en-US" sz="2400" i="1" dirty="0">
                <a:solidFill>
                  <a:srgbClr val="FFFF00"/>
                </a:solidFill>
              </a:rPr>
              <a:t>N</a:t>
            </a:r>
            <a:r>
              <a:rPr lang="en-US" altLang="en-US" sz="2400" dirty="0">
                <a:solidFill>
                  <a:srgbClr val="FFFF00"/>
                </a:solidFill>
              </a:rPr>
              <a:t> is defined as</a:t>
            </a:r>
          </a:p>
          <a:p>
            <a:pPr marL="0" indent="0">
              <a:lnSpc>
                <a:spcPct val="120000"/>
              </a:lnSpc>
              <a:spcBef>
                <a:spcPct val="30000"/>
              </a:spcBef>
              <a:buNone/>
            </a:pPr>
            <a:endParaRPr lang="en-US" altLang="en-US" dirty="0">
              <a:solidFill>
                <a:srgbClr val="3333CC"/>
              </a:solidFill>
            </a:endParaRPr>
          </a:p>
        </p:txBody>
      </p:sp>
      <p:graphicFrame>
        <p:nvGraphicFramePr>
          <p:cNvPr id="707588" name="Object 4"/>
          <p:cNvGraphicFramePr>
            <a:graphicFrameLocks noChangeAspect="1"/>
          </p:cNvGraphicFramePr>
          <p:nvPr>
            <p:extLst>
              <p:ext uri="{D42A27DB-BD31-4B8C-83A1-F6EECF244321}">
                <p14:modId xmlns:p14="http://schemas.microsoft.com/office/powerpoint/2010/main" val="3218187594"/>
              </p:ext>
            </p:extLst>
          </p:nvPr>
        </p:nvGraphicFramePr>
        <p:xfrm>
          <a:off x="2926442" y="5207000"/>
          <a:ext cx="5486400" cy="787400"/>
        </p:xfrm>
        <a:graphic>
          <a:graphicData uri="http://schemas.openxmlformats.org/presentationml/2006/ole">
            <mc:AlternateContent xmlns:mc="http://schemas.openxmlformats.org/markup-compatibility/2006">
              <mc:Choice xmlns:v="urn:schemas-microsoft-com:vml" Requires="v">
                <p:oleObj spid="_x0000_s7193" name="Equation" r:id="rId3" imgW="5486400" imgH="787320" progId="Equation.3">
                  <p:embed/>
                </p:oleObj>
              </mc:Choice>
              <mc:Fallback>
                <p:oleObj name="Equation" r:id="rId3" imgW="5486400" imgH="787320" progId="Equation.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6442" y="5207000"/>
                        <a:ext cx="5486400" cy="787400"/>
                      </a:xfrm>
                      <a:prstGeom prst="rect">
                        <a:avLst/>
                      </a:prstGeom>
                      <a:solidFill>
                        <a:srgbClr val="FFCC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 name="TextBox 1"/>
          <p:cNvSpPr txBox="1"/>
          <p:nvPr/>
        </p:nvSpPr>
        <p:spPr>
          <a:xfrm>
            <a:off x="3494314" y="6117772"/>
            <a:ext cx="4724399" cy="461665"/>
          </a:xfrm>
          <a:prstGeom prst="rect">
            <a:avLst/>
          </a:prstGeom>
          <a:noFill/>
        </p:spPr>
        <p:txBody>
          <a:bodyPr wrap="square" rtlCol="0">
            <a:spAutoFit/>
          </a:bodyPr>
          <a:lstStyle/>
          <a:p>
            <a:r>
              <a:rPr lang="en-GB" sz="2400" dirty="0" smtClean="0"/>
              <a:t>The algorithms calculate this</a:t>
            </a:r>
            <a:endParaRPr lang="en-GB" sz="2400" dirty="0"/>
          </a:p>
        </p:txBody>
      </p:sp>
      <p:sp>
        <p:nvSpPr>
          <p:cNvPr id="6" name="Rectangle 5"/>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2160992573"/>
      </p:ext>
    </p:extLst>
  </p:cSld>
  <p:clrMapOvr>
    <a:masterClrMapping/>
  </p:clrMapOvr>
  <p:transition>
    <p:check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8610" name="Rectangle 2"/>
          <p:cNvSpPr>
            <a:spLocks noGrp="1" noChangeArrowheads="1"/>
          </p:cNvSpPr>
          <p:nvPr>
            <p:ph type="title"/>
          </p:nvPr>
        </p:nvSpPr>
        <p:spPr>
          <a:xfrm>
            <a:off x="355600" y="165100"/>
            <a:ext cx="9855200" cy="685800"/>
          </a:xfrm>
        </p:spPr>
        <p:txBody>
          <a:bodyPr/>
          <a:lstStyle/>
          <a:p>
            <a:r>
              <a:rPr lang="en-US" altLang="en-US" sz="3200" dirty="0">
                <a:solidFill>
                  <a:schemeClr val="tx1"/>
                </a:solidFill>
              </a:rPr>
              <a:t>Information Gain in Decision Tree Induction</a:t>
            </a:r>
          </a:p>
        </p:txBody>
      </p:sp>
      <p:sp>
        <p:nvSpPr>
          <p:cNvPr id="708611" name="Rectangle 3"/>
          <p:cNvSpPr>
            <a:spLocks noGrp="1" noChangeArrowheads="1"/>
          </p:cNvSpPr>
          <p:nvPr>
            <p:ph type="body" idx="1"/>
          </p:nvPr>
        </p:nvSpPr>
        <p:spPr>
          <a:xfrm>
            <a:off x="457200" y="1295400"/>
            <a:ext cx="11379200" cy="4724400"/>
          </a:xfrm>
        </p:spPr>
        <p:txBody>
          <a:bodyPr/>
          <a:lstStyle/>
          <a:p>
            <a:pPr>
              <a:lnSpc>
                <a:spcPct val="110000"/>
              </a:lnSpc>
              <a:spcBef>
                <a:spcPct val="30000"/>
              </a:spcBef>
            </a:pPr>
            <a:r>
              <a:rPr lang="en-US" altLang="en-US" sz="2800" dirty="0"/>
              <a:t>Assume that using attribute A </a:t>
            </a:r>
          </a:p>
          <a:p>
            <a:pPr>
              <a:lnSpc>
                <a:spcPct val="110000"/>
              </a:lnSpc>
              <a:spcBef>
                <a:spcPct val="30000"/>
              </a:spcBef>
              <a:buFontTx/>
              <a:buNone/>
            </a:pPr>
            <a:r>
              <a:rPr lang="en-US" altLang="en-US" sz="2800" dirty="0"/>
              <a:t>   a set </a:t>
            </a:r>
            <a:r>
              <a:rPr lang="en-US" altLang="en-US" sz="2800" i="1" dirty="0"/>
              <a:t>S</a:t>
            </a:r>
            <a:r>
              <a:rPr lang="en-US" altLang="en-US" sz="2800" dirty="0"/>
              <a:t> will be partitioned into sets </a:t>
            </a:r>
            <a:r>
              <a:rPr lang="en-US" altLang="en-US" dirty="0"/>
              <a:t>{</a:t>
            </a:r>
            <a:r>
              <a:rPr lang="en-US" altLang="en-US" i="1" dirty="0"/>
              <a:t>S</a:t>
            </a:r>
            <a:r>
              <a:rPr lang="en-US" altLang="en-US" i="1" baseline="-25000" dirty="0"/>
              <a:t>1</a:t>
            </a:r>
            <a:r>
              <a:rPr lang="en-US" altLang="en-US" dirty="0"/>
              <a:t>, </a:t>
            </a:r>
            <a:r>
              <a:rPr lang="en-US" altLang="en-US" i="1" dirty="0"/>
              <a:t>S</a:t>
            </a:r>
            <a:r>
              <a:rPr lang="en-US" altLang="en-US" i="1" baseline="-25000" dirty="0"/>
              <a:t>2</a:t>
            </a:r>
            <a:r>
              <a:rPr lang="en-US" altLang="en-US" dirty="0"/>
              <a:t> , </a:t>
            </a:r>
            <a:r>
              <a:rPr lang="en-US" altLang="en-US" dirty="0">
                <a:latin typeface="Times New Roman" panose="02020603050405020304" pitchFamily="18" charset="0"/>
              </a:rPr>
              <a:t>…</a:t>
            </a:r>
            <a:r>
              <a:rPr lang="en-US" altLang="en-US" dirty="0"/>
              <a:t>, </a:t>
            </a:r>
            <a:r>
              <a:rPr lang="en-US" altLang="en-US" i="1" dirty="0" err="1"/>
              <a:t>S</a:t>
            </a:r>
            <a:r>
              <a:rPr lang="en-US" altLang="en-US" i="1" baseline="-25000" dirty="0" err="1"/>
              <a:t>v</a:t>
            </a:r>
            <a:r>
              <a:rPr lang="en-US" altLang="en-US" dirty="0"/>
              <a:t>}  </a:t>
            </a:r>
          </a:p>
          <a:p>
            <a:pPr lvl="1">
              <a:lnSpc>
                <a:spcPct val="110000"/>
              </a:lnSpc>
              <a:spcBef>
                <a:spcPct val="30000"/>
              </a:spcBef>
            </a:pPr>
            <a:r>
              <a:rPr lang="en-US" altLang="en-US" sz="2400" dirty="0"/>
              <a:t>If </a:t>
            </a:r>
            <a:r>
              <a:rPr lang="en-US" altLang="en-US" sz="2400" i="1" dirty="0"/>
              <a:t>S</a:t>
            </a:r>
            <a:r>
              <a:rPr lang="en-US" altLang="en-US" sz="2400" i="1" baseline="-25000" dirty="0"/>
              <a:t>i</a:t>
            </a:r>
            <a:r>
              <a:rPr lang="en-US" altLang="en-US" sz="2400" dirty="0"/>
              <a:t> contains </a:t>
            </a:r>
            <a:r>
              <a:rPr lang="en-US" altLang="en-US" sz="2400" i="1" dirty="0"/>
              <a:t>p</a:t>
            </a:r>
            <a:r>
              <a:rPr lang="en-US" altLang="en-US" sz="2400" i="1" baseline="-25000" dirty="0"/>
              <a:t>i</a:t>
            </a:r>
            <a:r>
              <a:rPr lang="en-US" altLang="en-US" sz="2400" i="1" dirty="0"/>
              <a:t> </a:t>
            </a:r>
            <a:r>
              <a:rPr lang="en-US" altLang="en-US" sz="2400" dirty="0"/>
              <a:t>examples of </a:t>
            </a:r>
            <a:r>
              <a:rPr lang="en-US" altLang="en-US" sz="2400" i="1" dirty="0"/>
              <a:t>P</a:t>
            </a:r>
            <a:r>
              <a:rPr lang="en-US" altLang="en-US" sz="2400" dirty="0"/>
              <a:t> and </a:t>
            </a:r>
            <a:r>
              <a:rPr lang="en-US" altLang="en-US" sz="2400" i="1" dirty="0" err="1"/>
              <a:t>n</a:t>
            </a:r>
            <a:r>
              <a:rPr lang="en-US" altLang="en-US" sz="2400" i="1" baseline="-25000" dirty="0" err="1"/>
              <a:t>i</a:t>
            </a:r>
            <a:r>
              <a:rPr lang="en-US" altLang="en-US" sz="2400" dirty="0"/>
              <a:t> examples of </a:t>
            </a:r>
            <a:r>
              <a:rPr lang="en-US" altLang="en-US" sz="2400" i="1" dirty="0"/>
              <a:t>N  </a:t>
            </a:r>
            <a:r>
              <a:rPr lang="en-US" altLang="en-US" sz="2400" dirty="0"/>
              <a:t>,the </a:t>
            </a:r>
            <a:r>
              <a:rPr lang="en-US" altLang="en-US" sz="2400" dirty="0">
                <a:solidFill>
                  <a:srgbClr val="FFFF00"/>
                </a:solidFill>
              </a:rPr>
              <a:t>entropy</a:t>
            </a:r>
            <a:r>
              <a:rPr lang="en-US" altLang="en-US" sz="2400" dirty="0"/>
              <a:t>, or the expected information needed to classify objects in </a:t>
            </a:r>
            <a:r>
              <a:rPr lang="en-US" altLang="en-US" sz="2400" dirty="0">
                <a:solidFill>
                  <a:srgbClr val="FFFF00"/>
                </a:solidFill>
              </a:rPr>
              <a:t>all subtrees </a:t>
            </a:r>
            <a:r>
              <a:rPr lang="en-US" altLang="en-US" sz="2400" i="1" dirty="0">
                <a:solidFill>
                  <a:srgbClr val="FFFF00"/>
                </a:solidFill>
              </a:rPr>
              <a:t>S</a:t>
            </a:r>
            <a:r>
              <a:rPr lang="en-US" altLang="en-US" sz="2400" i="1" baseline="-25000" dirty="0">
                <a:solidFill>
                  <a:srgbClr val="FFFF00"/>
                </a:solidFill>
              </a:rPr>
              <a:t>i</a:t>
            </a:r>
            <a:r>
              <a:rPr lang="en-US" altLang="en-US" sz="2400" dirty="0">
                <a:solidFill>
                  <a:srgbClr val="FFFF00"/>
                </a:solidFill>
              </a:rPr>
              <a:t> is</a:t>
            </a:r>
          </a:p>
          <a:p>
            <a:pPr lvl="1">
              <a:lnSpc>
                <a:spcPct val="110000"/>
              </a:lnSpc>
              <a:spcBef>
                <a:spcPct val="30000"/>
              </a:spcBef>
            </a:pPr>
            <a:endParaRPr lang="en-US" altLang="en-US" sz="2400" dirty="0"/>
          </a:p>
          <a:p>
            <a:pPr lvl="1">
              <a:lnSpc>
                <a:spcPct val="110000"/>
              </a:lnSpc>
              <a:spcBef>
                <a:spcPct val="30000"/>
              </a:spcBef>
            </a:pPr>
            <a:endParaRPr lang="en-US" altLang="en-US" sz="2400" dirty="0" smtClean="0"/>
          </a:p>
          <a:p>
            <a:pPr marL="457200" lvl="1" indent="0">
              <a:lnSpc>
                <a:spcPct val="110000"/>
              </a:lnSpc>
              <a:spcBef>
                <a:spcPct val="30000"/>
              </a:spcBef>
              <a:buNone/>
            </a:pPr>
            <a:endParaRPr lang="en-US" altLang="en-US" sz="2400" dirty="0"/>
          </a:p>
          <a:p>
            <a:pPr>
              <a:lnSpc>
                <a:spcPct val="110000"/>
              </a:lnSpc>
              <a:spcBef>
                <a:spcPct val="30000"/>
              </a:spcBef>
            </a:pPr>
            <a:r>
              <a:rPr lang="en-US" altLang="en-US" sz="2800" dirty="0"/>
              <a:t>The encoding </a:t>
            </a:r>
            <a:r>
              <a:rPr lang="en-US" altLang="en-US" sz="2800" dirty="0">
                <a:solidFill>
                  <a:srgbClr val="FFFF00"/>
                </a:solidFill>
              </a:rPr>
              <a:t>information </a:t>
            </a:r>
            <a:r>
              <a:rPr lang="en-US" altLang="en-US" sz="2800" dirty="0"/>
              <a:t>that would be </a:t>
            </a:r>
            <a:r>
              <a:rPr lang="en-US" altLang="en-US" sz="2800" dirty="0">
                <a:solidFill>
                  <a:srgbClr val="FFFF00"/>
                </a:solidFill>
              </a:rPr>
              <a:t>gained</a:t>
            </a:r>
            <a:r>
              <a:rPr lang="en-US" altLang="en-US" sz="2800" dirty="0">
                <a:solidFill>
                  <a:srgbClr val="3333CC"/>
                </a:solidFill>
              </a:rPr>
              <a:t> </a:t>
            </a:r>
            <a:r>
              <a:rPr lang="en-US" altLang="en-US" sz="2800" dirty="0"/>
              <a:t>by </a:t>
            </a:r>
            <a:r>
              <a:rPr lang="en-US" altLang="en-US" sz="2800" dirty="0">
                <a:solidFill>
                  <a:srgbClr val="FFFF00"/>
                </a:solidFill>
              </a:rPr>
              <a:t>branching on </a:t>
            </a:r>
            <a:r>
              <a:rPr lang="en-US" altLang="en-US" sz="2800" i="1" dirty="0">
                <a:solidFill>
                  <a:srgbClr val="FFFF00"/>
                </a:solidFill>
              </a:rPr>
              <a:t>A</a:t>
            </a:r>
          </a:p>
          <a:p>
            <a:endParaRPr lang="en-US" altLang="en-US" sz="2800" dirty="0">
              <a:solidFill>
                <a:srgbClr val="008000"/>
              </a:solidFill>
            </a:endParaRPr>
          </a:p>
        </p:txBody>
      </p:sp>
      <p:graphicFrame>
        <p:nvGraphicFramePr>
          <p:cNvPr id="708612" name="Object 4"/>
          <p:cNvGraphicFramePr>
            <a:graphicFrameLocks noChangeAspect="1"/>
          </p:cNvGraphicFramePr>
          <p:nvPr/>
        </p:nvGraphicFramePr>
        <p:xfrm>
          <a:off x="4603750" y="3810000"/>
          <a:ext cx="3136900" cy="787400"/>
        </p:xfrm>
        <a:graphic>
          <a:graphicData uri="http://schemas.openxmlformats.org/presentationml/2006/ole">
            <mc:AlternateContent xmlns:mc="http://schemas.openxmlformats.org/markup-compatibility/2006">
              <mc:Choice xmlns:v="urn:schemas-microsoft-com:vml" Requires="v">
                <p:oleObj spid="_x0000_s8240" name="Equation" r:id="rId3" imgW="3136680" imgH="787320" progId="Equation.3">
                  <p:embed/>
                </p:oleObj>
              </mc:Choice>
              <mc:Fallback>
                <p:oleObj name="Equation" r:id="rId3" imgW="3136680" imgH="787320" progId="Equation.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0" y="3810000"/>
                        <a:ext cx="3136900" cy="787400"/>
                      </a:xfrm>
                      <a:prstGeom prst="rect">
                        <a:avLst/>
                      </a:prstGeom>
                      <a:solidFill>
                        <a:srgbClr val="FFFF66"/>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708613" name="Object 5"/>
          <p:cNvGraphicFramePr>
            <a:graphicFrameLocks noChangeAspect="1"/>
          </p:cNvGraphicFramePr>
          <p:nvPr>
            <p:extLst>
              <p:ext uri="{D42A27DB-BD31-4B8C-83A1-F6EECF244321}">
                <p14:modId xmlns:p14="http://schemas.microsoft.com/office/powerpoint/2010/main" val="2668357567"/>
              </p:ext>
            </p:extLst>
          </p:nvPr>
        </p:nvGraphicFramePr>
        <p:xfrm>
          <a:off x="4292600" y="5791200"/>
          <a:ext cx="4191000" cy="457200"/>
        </p:xfrm>
        <a:graphic>
          <a:graphicData uri="http://schemas.openxmlformats.org/presentationml/2006/ole">
            <mc:AlternateContent xmlns:mc="http://schemas.openxmlformats.org/markup-compatibility/2006">
              <mc:Choice xmlns:v="urn:schemas-microsoft-com:vml" Requires="v">
                <p:oleObj spid="_x0000_s8241" name="Equation" r:id="rId5" imgW="3098520" imgH="342720" progId="Equation.3">
                  <p:embed/>
                </p:oleObj>
              </mc:Choice>
              <mc:Fallback>
                <p:oleObj name="Equation" r:id="rId5" imgW="3098520" imgH="34272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92600" y="5791200"/>
                        <a:ext cx="4191000" cy="457200"/>
                      </a:xfrm>
                      <a:prstGeom prst="rect">
                        <a:avLst/>
                      </a:prstGeom>
                      <a:solidFill>
                        <a:srgbClr val="20D0D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 name="Rectangle 5"/>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3723591627"/>
      </p:ext>
    </p:extLst>
  </p:cSld>
  <p:clrMapOvr>
    <a:masterClrMapping/>
  </p:clrMapOvr>
  <p:transition>
    <p:checke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2402" name="Rectangle 2"/>
          <p:cNvSpPr>
            <a:spLocks noGrp="1" noChangeArrowheads="1"/>
          </p:cNvSpPr>
          <p:nvPr>
            <p:ph type="title"/>
          </p:nvPr>
        </p:nvSpPr>
        <p:spPr>
          <a:xfrm>
            <a:off x="293689" y="171451"/>
            <a:ext cx="11542711" cy="685800"/>
          </a:xfrm>
        </p:spPr>
        <p:txBody>
          <a:bodyPr/>
          <a:lstStyle/>
          <a:p>
            <a:r>
              <a:rPr lang="en-US" altLang="en-US" sz="3200" dirty="0"/>
              <a:t>Attribute Selection by Information Gain Computation</a:t>
            </a:r>
          </a:p>
        </p:txBody>
      </p:sp>
      <p:graphicFrame>
        <p:nvGraphicFramePr>
          <p:cNvPr id="742404" name="Object 4"/>
          <p:cNvGraphicFramePr>
            <a:graphicFrameLocks noChangeAspect="1"/>
          </p:cNvGraphicFramePr>
          <p:nvPr/>
        </p:nvGraphicFramePr>
        <p:xfrm>
          <a:off x="6553200" y="1905001"/>
          <a:ext cx="3657600" cy="1939925"/>
        </p:xfrm>
        <a:graphic>
          <a:graphicData uri="http://schemas.openxmlformats.org/presentationml/2006/ole">
            <mc:AlternateContent xmlns:mc="http://schemas.openxmlformats.org/markup-compatibility/2006">
              <mc:Choice xmlns:v="urn:schemas-microsoft-com:vml" Requires="v">
                <p:oleObj spid="_x0000_s9264" name="Worksheet" r:id="rId3" imgW="3353071" imgH="1438536" progId="Excel.Sheet.8">
                  <p:embed/>
                </p:oleObj>
              </mc:Choice>
              <mc:Fallback>
                <p:oleObj name="Worksheet" r:id="rId3" imgW="3353071" imgH="1438536" progId="Excel.Shee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1905001"/>
                        <a:ext cx="3657600" cy="193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42406" name="Object 6"/>
          <p:cNvGraphicFramePr>
            <a:graphicFrameLocks/>
          </p:cNvGraphicFramePr>
          <p:nvPr/>
        </p:nvGraphicFramePr>
        <p:xfrm>
          <a:off x="1524000" y="1562100"/>
          <a:ext cx="4648200" cy="5295900"/>
        </p:xfrm>
        <a:graphic>
          <a:graphicData uri="http://schemas.openxmlformats.org/presentationml/2006/ole">
            <mc:AlternateContent xmlns:mc="http://schemas.openxmlformats.org/markup-compatibility/2006">
              <mc:Choice xmlns:v="urn:schemas-microsoft-com:vml" Requires="v">
                <p:oleObj spid="_x0000_s9265" name="Worksheet" r:id="rId5" imgW="6115431" imgH="4458208" progId="Excel.Sheet.8">
                  <p:embed/>
                </p:oleObj>
              </mc:Choice>
              <mc:Fallback>
                <p:oleObj name="Worksheet" r:id="rId5" imgW="6115431" imgH="4458208" progId="Excel.Sheet.8">
                  <p:embed/>
                  <p:pic>
                    <p:nvPicPr>
                      <p:cNvPr id="0" name=""/>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0" y="1562100"/>
                        <a:ext cx="4648200" cy="529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42408" name="Oval 8"/>
          <p:cNvSpPr>
            <a:spLocks noChangeArrowheads="1"/>
          </p:cNvSpPr>
          <p:nvPr/>
        </p:nvSpPr>
        <p:spPr bwMode="auto">
          <a:xfrm>
            <a:off x="5181600" y="6553200"/>
            <a:ext cx="685800" cy="304800"/>
          </a:xfrm>
          <a:prstGeom prst="ellipse">
            <a:avLst/>
          </a:prstGeom>
          <a:noFill/>
          <a:ln w="9525">
            <a:solidFill>
              <a:srgbClr val="FFFF00"/>
            </a:solidFill>
            <a:round/>
            <a:headEnd type="none" w="sm" len="sm"/>
            <a:tailEnd type="none" w="sm" len="sm"/>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09" name="Oval 9"/>
          <p:cNvSpPr>
            <a:spLocks noChangeArrowheads="1"/>
          </p:cNvSpPr>
          <p:nvPr/>
        </p:nvSpPr>
        <p:spPr bwMode="auto">
          <a:xfrm>
            <a:off x="5181600" y="4419600"/>
            <a:ext cx="685800" cy="304800"/>
          </a:xfrm>
          <a:prstGeom prst="ellipse">
            <a:avLst/>
          </a:prstGeom>
          <a:noFill/>
          <a:ln w="9525">
            <a:solidFill>
              <a:srgbClr val="FFFF00"/>
            </a:solidFill>
            <a:round/>
            <a:headEnd type="none" w="sm" len="sm"/>
            <a:tailEnd type="none" w="sm" len="sm"/>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10" name="Oval 10"/>
          <p:cNvSpPr>
            <a:spLocks noChangeArrowheads="1"/>
          </p:cNvSpPr>
          <p:nvPr/>
        </p:nvSpPr>
        <p:spPr bwMode="auto">
          <a:xfrm>
            <a:off x="5181600" y="1981200"/>
            <a:ext cx="685800" cy="609600"/>
          </a:xfrm>
          <a:prstGeom prst="ellipse">
            <a:avLst/>
          </a:prstGeom>
          <a:noFill/>
          <a:ln w="9525">
            <a:solidFill>
              <a:srgbClr val="FFFF00"/>
            </a:solidFill>
            <a:round/>
            <a:headEnd type="none" w="sm" len="sm"/>
            <a:tailEnd type="none" w="sm" len="sm"/>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11" name="Oval 11"/>
          <p:cNvSpPr>
            <a:spLocks noChangeArrowheads="1"/>
          </p:cNvSpPr>
          <p:nvPr/>
        </p:nvSpPr>
        <p:spPr bwMode="auto">
          <a:xfrm>
            <a:off x="5181600" y="3733800"/>
            <a:ext cx="685800" cy="304800"/>
          </a:xfrm>
          <a:prstGeom prst="ellipse">
            <a:avLst/>
          </a:prstGeom>
          <a:noFill/>
          <a:ln w="9525">
            <a:solidFill>
              <a:srgbClr val="FFFF00"/>
            </a:solidFill>
            <a:round/>
            <a:headEnd type="none" w="sm" len="sm"/>
            <a:tailEnd type="none" w="sm" len="sm"/>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13" name="Rectangle 13"/>
          <p:cNvSpPr>
            <a:spLocks noChangeArrowheads="1"/>
          </p:cNvSpPr>
          <p:nvPr/>
        </p:nvSpPr>
        <p:spPr bwMode="auto">
          <a:xfrm>
            <a:off x="1524000" y="2971800"/>
            <a:ext cx="4648200" cy="1143000"/>
          </a:xfrm>
          <a:prstGeom prst="rect">
            <a:avLst/>
          </a:prstGeom>
          <a:noFill/>
          <a:ln w="28575">
            <a:solidFill>
              <a:srgbClr val="FF66CC"/>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14" name="Rectangle 14"/>
          <p:cNvSpPr>
            <a:spLocks noChangeArrowheads="1"/>
          </p:cNvSpPr>
          <p:nvPr/>
        </p:nvSpPr>
        <p:spPr bwMode="auto">
          <a:xfrm>
            <a:off x="1524000" y="6477000"/>
            <a:ext cx="4648200" cy="381000"/>
          </a:xfrm>
          <a:prstGeom prst="rect">
            <a:avLst/>
          </a:prstGeom>
          <a:noFill/>
          <a:ln w="28575">
            <a:solidFill>
              <a:srgbClr val="FF66CC"/>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15" name="Rectangle 15"/>
          <p:cNvSpPr>
            <a:spLocks noChangeArrowheads="1"/>
          </p:cNvSpPr>
          <p:nvPr/>
        </p:nvSpPr>
        <p:spPr bwMode="auto">
          <a:xfrm>
            <a:off x="1524000" y="5105400"/>
            <a:ext cx="4648200" cy="381000"/>
          </a:xfrm>
          <a:prstGeom prst="rect">
            <a:avLst/>
          </a:prstGeom>
          <a:noFill/>
          <a:ln w="28575">
            <a:solidFill>
              <a:srgbClr val="FF66CC"/>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16" name="Rectangle 16"/>
          <p:cNvSpPr>
            <a:spLocks noChangeArrowheads="1"/>
          </p:cNvSpPr>
          <p:nvPr/>
        </p:nvSpPr>
        <p:spPr bwMode="auto">
          <a:xfrm>
            <a:off x="6477000" y="3429000"/>
            <a:ext cx="3733800" cy="381000"/>
          </a:xfrm>
          <a:prstGeom prst="rect">
            <a:avLst/>
          </a:prstGeom>
          <a:noFill/>
          <a:ln w="28575">
            <a:solidFill>
              <a:srgbClr val="FF66CC"/>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2417" name="Oval 17"/>
          <p:cNvSpPr>
            <a:spLocks noChangeArrowheads="1"/>
          </p:cNvSpPr>
          <p:nvPr/>
        </p:nvSpPr>
        <p:spPr bwMode="auto">
          <a:xfrm>
            <a:off x="8382000" y="2438400"/>
            <a:ext cx="609600" cy="1524000"/>
          </a:xfrm>
          <a:prstGeom prst="ellipse">
            <a:avLst/>
          </a:prstGeom>
          <a:noFill/>
          <a:ln w="9525">
            <a:solidFill>
              <a:srgbClr val="FFFF00"/>
            </a:solidFill>
            <a:round/>
            <a:headEnd type="none" w="sm" len="sm"/>
            <a:tailEnd type="none" w="sm" len="sm"/>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 name="TextBox 1"/>
          <p:cNvSpPr txBox="1"/>
          <p:nvPr/>
        </p:nvSpPr>
        <p:spPr>
          <a:xfrm>
            <a:off x="7369629" y="4528457"/>
            <a:ext cx="3102428" cy="1569660"/>
          </a:xfrm>
          <a:prstGeom prst="rect">
            <a:avLst/>
          </a:prstGeom>
          <a:noFill/>
        </p:spPr>
        <p:txBody>
          <a:bodyPr wrap="square" rtlCol="0">
            <a:spAutoFit/>
          </a:bodyPr>
          <a:lstStyle/>
          <a:p>
            <a:r>
              <a:rPr lang="en-GB" sz="2400" dirty="0" smtClean="0"/>
              <a:t>Calculate the</a:t>
            </a:r>
          </a:p>
          <a:p>
            <a:r>
              <a:rPr lang="en-GB" sz="2400" dirty="0" smtClean="0"/>
              <a:t>Information Gain across the set of data</a:t>
            </a:r>
            <a:endParaRPr lang="en-GB" sz="2400" dirty="0"/>
          </a:p>
        </p:txBody>
      </p:sp>
    </p:spTree>
    <p:extLst>
      <p:ext uri="{BB962C8B-B14F-4D97-AF65-F5344CB8AC3E}">
        <p14:creationId xmlns:p14="http://schemas.microsoft.com/office/powerpoint/2010/main" val="2309936007"/>
      </p:ext>
    </p:extLst>
  </p:cSld>
  <p:clrMapOvr>
    <a:masterClrMapping/>
  </p:clrMapOvr>
  <p:transition>
    <p:zoom/>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2946" name="Rectangle 2"/>
          <p:cNvSpPr>
            <a:spLocks noGrp="1" noChangeArrowheads="1"/>
          </p:cNvSpPr>
          <p:nvPr>
            <p:ph type="title"/>
          </p:nvPr>
        </p:nvSpPr>
        <p:spPr>
          <a:xfrm>
            <a:off x="134564" y="95250"/>
            <a:ext cx="10881471" cy="990600"/>
          </a:xfrm>
        </p:spPr>
        <p:txBody>
          <a:bodyPr/>
          <a:lstStyle/>
          <a:p>
            <a:r>
              <a:rPr lang="en-US" altLang="en-US" sz="3200" dirty="0">
                <a:solidFill>
                  <a:schemeClr val="tx1"/>
                </a:solidFill>
              </a:rPr>
              <a:t>Attribute Selection by Information Gain Computation</a:t>
            </a:r>
          </a:p>
        </p:txBody>
      </p:sp>
      <p:sp>
        <p:nvSpPr>
          <p:cNvPr id="722947" name="Rectangle 3"/>
          <p:cNvSpPr>
            <a:spLocks noGrp="1" noChangeArrowheads="1"/>
          </p:cNvSpPr>
          <p:nvPr>
            <p:ph type="body" sz="half" idx="1"/>
          </p:nvPr>
        </p:nvSpPr>
        <p:spPr>
          <a:xfrm>
            <a:off x="882650" y="2882900"/>
            <a:ext cx="6477000" cy="3124200"/>
          </a:xfrm>
          <a:ln/>
          <a:extLst>
            <a:ext uri="{91240B29-F687-4F45-9708-019B960494DF}">
              <a14:hiddenLine xmlns:a14="http://schemas.microsoft.com/office/drawing/2010/main" w="9525">
                <a:solidFill>
                  <a:srgbClr val="FF0066"/>
                </a:solidFill>
                <a:miter lim="800000"/>
                <a:headEnd/>
                <a:tailEnd/>
              </a14:hiddenLine>
            </a:ext>
          </a:extLst>
        </p:spPr>
        <p:txBody>
          <a:bodyPr>
            <a:normAutofit/>
          </a:bodyPr>
          <a:lstStyle/>
          <a:p>
            <a:pPr>
              <a:lnSpc>
                <a:spcPct val="110000"/>
              </a:lnSpc>
              <a:spcBef>
                <a:spcPct val="30000"/>
              </a:spcBef>
              <a:buSzPct val="80000"/>
              <a:buFont typeface="Marlett" pitchFamily="2" charset="2"/>
              <a:buChar char="g"/>
            </a:pPr>
            <a:r>
              <a:rPr lang="en-US" altLang="en-US" sz="2400" dirty="0">
                <a:solidFill>
                  <a:srgbClr val="121328"/>
                </a:solidFill>
              </a:rPr>
              <a:t>Class P: </a:t>
            </a:r>
            <a:r>
              <a:rPr lang="en-US" altLang="en-US" sz="2400" dirty="0" err="1">
                <a:solidFill>
                  <a:srgbClr val="121328"/>
                </a:solidFill>
              </a:rPr>
              <a:t>buys_computer</a:t>
            </a:r>
            <a:r>
              <a:rPr lang="en-US" altLang="en-US" sz="2400" dirty="0">
                <a:solidFill>
                  <a:srgbClr val="121328"/>
                </a:solidFill>
              </a:rPr>
              <a:t> = </a:t>
            </a:r>
            <a:r>
              <a:rPr lang="en-US" altLang="en-US" sz="2400" dirty="0">
                <a:solidFill>
                  <a:srgbClr val="121328"/>
                </a:solidFill>
                <a:latin typeface="Times New Roman" panose="02020603050405020304" pitchFamily="18" charset="0"/>
              </a:rPr>
              <a:t>“</a:t>
            </a:r>
            <a:r>
              <a:rPr lang="en-US" altLang="en-US" sz="2400" dirty="0">
                <a:solidFill>
                  <a:srgbClr val="FFFF00"/>
                </a:solidFill>
              </a:rPr>
              <a:t>yes</a:t>
            </a:r>
            <a:r>
              <a:rPr lang="en-US" altLang="en-US" sz="2400" dirty="0">
                <a:solidFill>
                  <a:srgbClr val="121328"/>
                </a:solidFill>
                <a:latin typeface="Times New Roman" panose="02020603050405020304" pitchFamily="18" charset="0"/>
              </a:rPr>
              <a:t>”</a:t>
            </a:r>
            <a:endParaRPr lang="en-US" altLang="en-US" sz="2400" dirty="0">
              <a:solidFill>
                <a:srgbClr val="121328"/>
              </a:solidFill>
            </a:endParaRPr>
          </a:p>
          <a:p>
            <a:pPr>
              <a:lnSpc>
                <a:spcPct val="110000"/>
              </a:lnSpc>
              <a:spcBef>
                <a:spcPct val="30000"/>
              </a:spcBef>
              <a:buSzPct val="80000"/>
              <a:buFont typeface="Marlett" pitchFamily="2" charset="2"/>
              <a:buChar char="g"/>
            </a:pPr>
            <a:r>
              <a:rPr lang="en-US" altLang="en-US" sz="2400" dirty="0">
                <a:solidFill>
                  <a:srgbClr val="121328"/>
                </a:solidFill>
              </a:rPr>
              <a:t>Class N: </a:t>
            </a:r>
            <a:r>
              <a:rPr lang="en-US" altLang="en-US" sz="2400" dirty="0" err="1">
                <a:solidFill>
                  <a:srgbClr val="121328"/>
                </a:solidFill>
              </a:rPr>
              <a:t>buys_computer</a:t>
            </a:r>
            <a:r>
              <a:rPr lang="en-US" altLang="en-US" sz="2400" dirty="0">
                <a:solidFill>
                  <a:srgbClr val="121328"/>
                </a:solidFill>
              </a:rPr>
              <a:t> = </a:t>
            </a:r>
            <a:r>
              <a:rPr lang="en-US" altLang="en-US" sz="2400" dirty="0">
                <a:solidFill>
                  <a:srgbClr val="121328"/>
                </a:solidFill>
                <a:latin typeface="Times New Roman" panose="02020603050405020304" pitchFamily="18" charset="0"/>
              </a:rPr>
              <a:t>“</a:t>
            </a:r>
            <a:r>
              <a:rPr lang="en-US" altLang="en-US" sz="2400" dirty="0">
                <a:solidFill>
                  <a:srgbClr val="FFFF00"/>
                </a:solidFill>
              </a:rPr>
              <a:t>no</a:t>
            </a:r>
            <a:r>
              <a:rPr lang="en-US" altLang="en-US" sz="2400" dirty="0">
                <a:solidFill>
                  <a:srgbClr val="121328"/>
                </a:solidFill>
                <a:latin typeface="Times New Roman" panose="02020603050405020304" pitchFamily="18" charset="0"/>
              </a:rPr>
              <a:t>”</a:t>
            </a:r>
            <a:endParaRPr lang="en-US" altLang="en-US" sz="2400" dirty="0">
              <a:solidFill>
                <a:srgbClr val="121328"/>
              </a:solidFill>
            </a:endParaRPr>
          </a:p>
          <a:p>
            <a:pPr>
              <a:lnSpc>
                <a:spcPct val="110000"/>
              </a:lnSpc>
              <a:spcBef>
                <a:spcPct val="30000"/>
              </a:spcBef>
              <a:buSzPct val="80000"/>
              <a:buFont typeface="Marlett" pitchFamily="2" charset="2"/>
              <a:buChar char="g"/>
            </a:pPr>
            <a:r>
              <a:rPr lang="en-US" altLang="en-US" sz="2400" dirty="0"/>
              <a:t>I(p, n) = I(9, 5) =  0.940</a:t>
            </a:r>
          </a:p>
          <a:p>
            <a:pPr>
              <a:lnSpc>
                <a:spcPct val="110000"/>
              </a:lnSpc>
              <a:spcBef>
                <a:spcPct val="30000"/>
              </a:spcBef>
              <a:buSzPct val="80000"/>
              <a:buFont typeface="Marlett" pitchFamily="2" charset="2"/>
              <a:buChar char="g"/>
            </a:pPr>
            <a:r>
              <a:rPr lang="en-US" altLang="en-US" sz="2400" dirty="0">
                <a:solidFill>
                  <a:srgbClr val="121328"/>
                </a:solidFill>
              </a:rPr>
              <a:t>Compute the </a:t>
            </a:r>
            <a:r>
              <a:rPr lang="en-US" altLang="en-US" sz="2400" dirty="0">
                <a:solidFill>
                  <a:srgbClr val="FFFF00"/>
                </a:solidFill>
              </a:rPr>
              <a:t>entropy</a:t>
            </a:r>
            <a:r>
              <a:rPr lang="en-US" altLang="en-US" sz="2400" dirty="0">
                <a:solidFill>
                  <a:srgbClr val="008000"/>
                </a:solidFill>
              </a:rPr>
              <a:t> </a:t>
            </a:r>
            <a:r>
              <a:rPr lang="en-US" altLang="en-US" sz="2400" dirty="0">
                <a:solidFill>
                  <a:srgbClr val="121328"/>
                </a:solidFill>
              </a:rPr>
              <a:t>for </a:t>
            </a:r>
            <a:r>
              <a:rPr lang="en-US" altLang="en-US" sz="2400" i="1" dirty="0">
                <a:solidFill>
                  <a:srgbClr val="121328"/>
                </a:solidFill>
              </a:rPr>
              <a:t>age</a:t>
            </a:r>
            <a:r>
              <a:rPr lang="en-US" altLang="en-US" sz="2400" dirty="0">
                <a:solidFill>
                  <a:srgbClr val="121328"/>
                </a:solidFill>
              </a:rPr>
              <a:t>:</a:t>
            </a:r>
          </a:p>
          <a:p>
            <a:pPr lvl="1">
              <a:lnSpc>
                <a:spcPct val="110000"/>
              </a:lnSpc>
              <a:spcBef>
                <a:spcPct val="30000"/>
              </a:spcBef>
              <a:buSzPct val="80000"/>
              <a:buFont typeface="Marlett" pitchFamily="2" charset="2"/>
              <a:buChar char="g"/>
            </a:pPr>
            <a:endParaRPr lang="en-US" altLang="en-US" sz="2400" dirty="0"/>
          </a:p>
          <a:p>
            <a:pPr lvl="1"/>
            <a:endParaRPr lang="en-US" altLang="en-US" sz="2400" dirty="0"/>
          </a:p>
          <a:p>
            <a:pPr lvl="1"/>
            <a:endParaRPr lang="en-US" altLang="en-US" sz="2400" dirty="0"/>
          </a:p>
          <a:p>
            <a:pPr lvl="1"/>
            <a:endParaRPr lang="en-US" altLang="en-US" sz="2400" dirty="0"/>
          </a:p>
          <a:p>
            <a:endParaRPr lang="en-US" altLang="en-US" sz="2400" dirty="0"/>
          </a:p>
        </p:txBody>
      </p:sp>
      <p:graphicFrame>
        <p:nvGraphicFramePr>
          <p:cNvPr id="722949" name="Object 5"/>
          <p:cNvGraphicFramePr>
            <a:graphicFrameLocks noChangeAspect="1"/>
          </p:cNvGraphicFramePr>
          <p:nvPr>
            <p:extLst>
              <p:ext uri="{D42A27DB-BD31-4B8C-83A1-F6EECF244321}">
                <p14:modId xmlns:p14="http://schemas.microsoft.com/office/powerpoint/2010/main" val="1760981914"/>
              </p:ext>
            </p:extLst>
          </p:nvPr>
        </p:nvGraphicFramePr>
        <p:xfrm>
          <a:off x="6400800" y="3810000"/>
          <a:ext cx="3794870" cy="1782089"/>
        </p:xfrm>
        <a:graphic>
          <a:graphicData uri="http://schemas.openxmlformats.org/presentationml/2006/ole">
            <mc:AlternateContent xmlns:mc="http://schemas.openxmlformats.org/markup-compatibility/2006">
              <mc:Choice xmlns:v="urn:schemas-microsoft-com:vml" Requires="v">
                <p:oleObj spid="_x0000_s10334" name="Worksheet" r:id="rId3" imgW="3353105" imgH="1438656" progId="Excel.Sheet.8">
                  <p:embed/>
                </p:oleObj>
              </mc:Choice>
              <mc:Fallback>
                <p:oleObj name="Worksheet" r:id="rId3" imgW="3353105" imgH="1438656" progId="Excel.Shee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3810000"/>
                        <a:ext cx="3794870" cy="1782089"/>
                      </a:xfrm>
                      <a:prstGeom prst="rect">
                        <a:avLst/>
                      </a:prstGeom>
                      <a:noFill/>
                      <a:ln>
                        <a:noFill/>
                      </a:ln>
                      <a:effectLst/>
                    </p:spPr>
                  </p:pic>
                </p:oleObj>
              </mc:Fallback>
            </mc:AlternateContent>
          </a:graphicData>
        </a:graphic>
      </p:graphicFrame>
      <p:graphicFrame>
        <p:nvGraphicFramePr>
          <p:cNvPr id="722953" name="Object 9"/>
          <p:cNvGraphicFramePr>
            <a:graphicFrameLocks noChangeAspect="1"/>
          </p:cNvGraphicFramePr>
          <p:nvPr/>
        </p:nvGraphicFramePr>
        <p:xfrm>
          <a:off x="3657600" y="1600200"/>
          <a:ext cx="6019800" cy="679450"/>
        </p:xfrm>
        <a:graphic>
          <a:graphicData uri="http://schemas.openxmlformats.org/presentationml/2006/ole">
            <mc:AlternateContent xmlns:mc="http://schemas.openxmlformats.org/markup-compatibility/2006">
              <mc:Choice xmlns:v="urn:schemas-microsoft-com:vml" Requires="v">
                <p:oleObj spid="_x0000_s10335" name="Equation" r:id="rId5" imgW="2806560" imgH="419040" progId="Equation.3">
                  <p:embed/>
                </p:oleObj>
              </mc:Choice>
              <mc:Fallback>
                <p:oleObj name="Equation" r:id="rId5" imgW="2806560" imgH="41904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57600" y="1600200"/>
                        <a:ext cx="6019800" cy="679450"/>
                      </a:xfrm>
                      <a:prstGeom prst="rect">
                        <a:avLst/>
                      </a:prstGeom>
                      <a:solidFill>
                        <a:srgbClr val="FFCC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722956" name="Object 12"/>
          <p:cNvGraphicFramePr>
            <a:graphicFrameLocks noChangeAspect="1"/>
          </p:cNvGraphicFramePr>
          <p:nvPr/>
        </p:nvGraphicFramePr>
        <p:xfrm>
          <a:off x="5486400" y="1066800"/>
          <a:ext cx="4191000" cy="495300"/>
        </p:xfrm>
        <a:graphic>
          <a:graphicData uri="http://schemas.openxmlformats.org/presentationml/2006/ole">
            <mc:AlternateContent xmlns:mc="http://schemas.openxmlformats.org/markup-compatibility/2006">
              <mc:Choice xmlns:v="urn:schemas-microsoft-com:vml" Requires="v">
                <p:oleObj spid="_x0000_s10336" name="Equation" r:id="rId7" imgW="3098520" imgH="342720" progId="Equation.3">
                  <p:embed/>
                </p:oleObj>
              </mc:Choice>
              <mc:Fallback>
                <p:oleObj name="Equation" r:id="rId7" imgW="3098520" imgH="342720" progId="Equation.3">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86400" y="1066800"/>
                        <a:ext cx="4191000" cy="495300"/>
                      </a:xfrm>
                      <a:prstGeom prst="rect">
                        <a:avLst/>
                      </a:prstGeom>
                      <a:solidFill>
                        <a:srgbClr val="20D0D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722957" name="Object 13"/>
          <p:cNvGraphicFramePr>
            <a:graphicFrameLocks noChangeAspect="1"/>
          </p:cNvGraphicFramePr>
          <p:nvPr>
            <p:extLst>
              <p:ext uri="{D42A27DB-BD31-4B8C-83A1-F6EECF244321}">
                <p14:modId xmlns:p14="http://schemas.microsoft.com/office/powerpoint/2010/main" val="3872667768"/>
              </p:ext>
            </p:extLst>
          </p:nvPr>
        </p:nvGraphicFramePr>
        <p:xfrm>
          <a:off x="743557" y="5384800"/>
          <a:ext cx="3136900" cy="787400"/>
        </p:xfrm>
        <a:graphic>
          <a:graphicData uri="http://schemas.openxmlformats.org/presentationml/2006/ole">
            <mc:AlternateContent xmlns:mc="http://schemas.openxmlformats.org/markup-compatibility/2006">
              <mc:Choice xmlns:v="urn:schemas-microsoft-com:vml" Requires="v">
                <p:oleObj spid="_x0000_s10337" name="Equation" r:id="rId9" imgW="3136680" imgH="787320" progId="Equation.3">
                  <p:embed/>
                </p:oleObj>
              </mc:Choice>
              <mc:Fallback>
                <p:oleObj name="Equation" r:id="rId9" imgW="3136680" imgH="787320" progId="Equation.3">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43557" y="5384800"/>
                        <a:ext cx="3136900" cy="787400"/>
                      </a:xfrm>
                      <a:prstGeom prst="rect">
                        <a:avLst/>
                      </a:prstGeom>
                      <a:solidFill>
                        <a:srgbClr val="FFFF66"/>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722958" name="Rectangle 14"/>
          <p:cNvSpPr>
            <a:spLocks noChangeArrowheads="1"/>
          </p:cNvSpPr>
          <p:nvPr/>
        </p:nvSpPr>
        <p:spPr bwMode="auto">
          <a:xfrm>
            <a:off x="7620000" y="4419600"/>
            <a:ext cx="609600" cy="990600"/>
          </a:xfrm>
          <a:prstGeom prst="rect">
            <a:avLst/>
          </a:prstGeom>
          <a:noFill/>
          <a:ln w="38100">
            <a:solidFill>
              <a:srgbClr val="FFCC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2959" name="Line 15"/>
          <p:cNvSpPr>
            <a:spLocks noChangeShapeType="1"/>
          </p:cNvSpPr>
          <p:nvPr/>
        </p:nvSpPr>
        <p:spPr bwMode="auto">
          <a:xfrm flipH="1" flipV="1">
            <a:off x="4191000" y="4330700"/>
            <a:ext cx="3987800" cy="148590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2960" name="Rectangle 16"/>
          <p:cNvSpPr>
            <a:spLocks noChangeArrowheads="1"/>
          </p:cNvSpPr>
          <p:nvPr/>
        </p:nvSpPr>
        <p:spPr bwMode="auto">
          <a:xfrm>
            <a:off x="8382000" y="4419600"/>
            <a:ext cx="533400" cy="990600"/>
          </a:xfrm>
          <a:prstGeom prst="rect">
            <a:avLst/>
          </a:prstGeom>
          <a:noFill/>
          <a:ln w="28575">
            <a:solidFill>
              <a:srgbClr val="FFFF00"/>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2961" name="Line 17"/>
          <p:cNvSpPr>
            <a:spLocks noChangeShapeType="1"/>
          </p:cNvSpPr>
          <p:nvPr/>
        </p:nvSpPr>
        <p:spPr bwMode="auto">
          <a:xfrm flipH="1" flipV="1">
            <a:off x="3962399" y="4349750"/>
            <a:ext cx="3271465" cy="1593850"/>
          </a:xfrm>
          <a:prstGeom prst="line">
            <a:avLst/>
          </a:prstGeom>
          <a:noFill/>
          <a:ln w="38100">
            <a:solidFill>
              <a:srgbClr val="FFCC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22962" name="Rectangle 18"/>
          <p:cNvSpPr>
            <a:spLocks noChangeArrowheads="1"/>
          </p:cNvSpPr>
          <p:nvPr/>
        </p:nvSpPr>
        <p:spPr bwMode="auto">
          <a:xfrm>
            <a:off x="7410450" y="5791200"/>
            <a:ext cx="609600" cy="381000"/>
          </a:xfrm>
          <a:prstGeom prst="rect">
            <a:avLst/>
          </a:prstGeom>
          <a:solidFill>
            <a:srgbClr val="FFCCFF"/>
          </a:solidFill>
          <a:ln w="952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400" dirty="0"/>
              <a:t>9</a:t>
            </a:r>
            <a:endParaRPr lang="th-TH" altLang="en-US" sz="2400" dirty="0"/>
          </a:p>
        </p:txBody>
      </p:sp>
      <p:sp>
        <p:nvSpPr>
          <p:cNvPr id="722964" name="Rectangle 20"/>
          <p:cNvSpPr>
            <a:spLocks noChangeArrowheads="1"/>
          </p:cNvSpPr>
          <p:nvPr/>
        </p:nvSpPr>
        <p:spPr bwMode="auto">
          <a:xfrm>
            <a:off x="8183935" y="5816600"/>
            <a:ext cx="609600" cy="381000"/>
          </a:xfrm>
          <a:prstGeom prst="rect">
            <a:avLst/>
          </a:prstGeom>
          <a:solidFill>
            <a:srgbClr val="FFFF00"/>
          </a:solidFill>
          <a:ln w="952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400" dirty="0"/>
              <a:t>5</a:t>
            </a:r>
            <a:endParaRPr lang="th-TH" altLang="en-US" sz="2400" dirty="0"/>
          </a:p>
        </p:txBody>
      </p:sp>
      <p:sp>
        <p:nvSpPr>
          <p:cNvPr id="722965" name="Rectangle 21"/>
          <p:cNvSpPr>
            <a:spLocks noChangeArrowheads="1"/>
          </p:cNvSpPr>
          <p:nvPr/>
        </p:nvSpPr>
        <p:spPr bwMode="auto">
          <a:xfrm>
            <a:off x="3810000" y="2438400"/>
            <a:ext cx="5867400" cy="381000"/>
          </a:xfrm>
          <a:prstGeom prst="rect">
            <a:avLst/>
          </a:prstGeom>
          <a:solidFill>
            <a:srgbClr val="FFFFCC"/>
          </a:solidFill>
          <a:ln w="9525">
            <a:solidFill>
              <a:srgbClr val="FF0066"/>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400" dirty="0">
                <a:solidFill>
                  <a:schemeClr val="bg1"/>
                </a:solidFill>
              </a:rPr>
              <a:t>-9/(9+5)log</a:t>
            </a:r>
            <a:r>
              <a:rPr lang="en-US" altLang="en-US" sz="2400" baseline="-25000" dirty="0">
                <a:solidFill>
                  <a:schemeClr val="bg1"/>
                </a:solidFill>
              </a:rPr>
              <a:t>2 </a:t>
            </a:r>
            <a:r>
              <a:rPr lang="en-US" altLang="en-US" sz="2400" dirty="0">
                <a:solidFill>
                  <a:schemeClr val="bg1"/>
                </a:solidFill>
              </a:rPr>
              <a:t>9/(9+5) – 5/(9+5)log</a:t>
            </a:r>
            <a:r>
              <a:rPr lang="en-US" altLang="en-US" sz="2400" baseline="-25000" dirty="0">
                <a:solidFill>
                  <a:schemeClr val="bg1"/>
                </a:solidFill>
              </a:rPr>
              <a:t>2</a:t>
            </a:r>
            <a:r>
              <a:rPr lang="en-US" altLang="en-US" sz="2400" dirty="0">
                <a:solidFill>
                  <a:schemeClr val="bg1"/>
                </a:solidFill>
              </a:rPr>
              <a:t>5/(9+5) </a:t>
            </a:r>
            <a:endParaRPr lang="th-TH" altLang="en-US" sz="2400" dirty="0">
              <a:solidFill>
                <a:schemeClr val="bg1"/>
              </a:solidFill>
            </a:endParaRPr>
          </a:p>
        </p:txBody>
      </p:sp>
      <p:sp>
        <p:nvSpPr>
          <p:cNvPr id="722966" name="Oval 22"/>
          <p:cNvSpPr>
            <a:spLocks noChangeArrowheads="1"/>
          </p:cNvSpPr>
          <p:nvPr/>
        </p:nvSpPr>
        <p:spPr bwMode="auto">
          <a:xfrm>
            <a:off x="3702049" y="3848100"/>
            <a:ext cx="914400" cy="533400"/>
          </a:xfrm>
          <a:prstGeom prst="ellipse">
            <a:avLst/>
          </a:prstGeom>
          <a:noFill/>
          <a:ln w="28575">
            <a:solidFill>
              <a:srgbClr val="FF0066"/>
            </a:solidFill>
            <a:round/>
            <a:headEnd type="none" w="sm" len="sm"/>
            <a:tailEnd type="none" w="sm" len="sm"/>
          </a:ln>
          <a:effectLst/>
          <a:extLst>
            <a:ext uri="{909E8E84-426E-40DD-AFC4-6F175D3DCCD1}">
              <a14:hiddenFill xmlns:a14="http://schemas.microsoft.com/office/drawing/2010/main">
                <a:solidFill>
                  <a:srgbClr val="FFFFCC"/>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 name="TextBox 1"/>
          <p:cNvSpPr txBox="1"/>
          <p:nvPr/>
        </p:nvSpPr>
        <p:spPr>
          <a:xfrm>
            <a:off x="659556" y="6148685"/>
            <a:ext cx="8520494" cy="461665"/>
          </a:xfrm>
          <a:prstGeom prst="rect">
            <a:avLst/>
          </a:prstGeom>
          <a:noFill/>
        </p:spPr>
        <p:txBody>
          <a:bodyPr wrap="square" rtlCol="0">
            <a:spAutoFit/>
          </a:bodyPr>
          <a:lstStyle/>
          <a:p>
            <a:r>
              <a:rPr lang="en-GB" sz="2400" b="1" dirty="0" smtClean="0">
                <a:latin typeface="Times New Roman" panose="02020603050405020304" pitchFamily="18" charset="0"/>
                <a:cs typeface="Times New Roman" panose="02020603050405020304" pitchFamily="18" charset="0"/>
              </a:rPr>
              <a:t>Calculate the Entropy for the Age attribute</a:t>
            </a:r>
            <a:endParaRPr lang="en-GB" sz="2400" b="1" dirty="0">
              <a:latin typeface="Times New Roman" panose="02020603050405020304" pitchFamily="18" charset="0"/>
              <a:cs typeface="Times New Roman" panose="02020603050405020304" pitchFamily="18" charset="0"/>
            </a:endParaRPr>
          </a:p>
        </p:txBody>
      </p:sp>
      <p:sp>
        <p:nvSpPr>
          <p:cNvPr id="17" name="Rectangle 16"/>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3585879843"/>
      </p:ext>
    </p:extLst>
  </p:cSld>
  <p:clrMapOvr>
    <a:masterClrMapping/>
  </p:clrMapOvr>
  <p:transition>
    <p:check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9634" name="Rectangle 2"/>
          <p:cNvSpPr>
            <a:spLocks noGrp="1" noChangeArrowheads="1"/>
          </p:cNvSpPr>
          <p:nvPr>
            <p:ph type="title"/>
          </p:nvPr>
        </p:nvSpPr>
        <p:spPr>
          <a:xfrm>
            <a:off x="63500" y="178832"/>
            <a:ext cx="10871200" cy="990600"/>
          </a:xfrm>
        </p:spPr>
        <p:txBody>
          <a:bodyPr/>
          <a:lstStyle/>
          <a:p>
            <a:r>
              <a:rPr lang="en-US" altLang="en-US" sz="3200" dirty="0">
                <a:solidFill>
                  <a:schemeClr val="tx1"/>
                </a:solidFill>
              </a:rPr>
              <a:t>Attribute Selection by Information Gain Computation</a:t>
            </a:r>
          </a:p>
        </p:txBody>
      </p:sp>
      <p:sp>
        <p:nvSpPr>
          <p:cNvPr id="709636" name="Rectangle 4"/>
          <p:cNvSpPr>
            <a:spLocks noGrp="1" noChangeArrowheads="1"/>
          </p:cNvSpPr>
          <p:nvPr>
            <p:ph type="body" sz="half" idx="2"/>
          </p:nvPr>
        </p:nvSpPr>
        <p:spPr>
          <a:xfrm>
            <a:off x="6431602" y="1143000"/>
            <a:ext cx="5499141" cy="4876800"/>
          </a:xfrm>
        </p:spPr>
        <p:txBody>
          <a:bodyPr/>
          <a:lstStyle/>
          <a:p>
            <a:endParaRPr lang="en-US" altLang="en-US" sz="2400" dirty="0"/>
          </a:p>
          <a:p>
            <a:endParaRPr lang="en-US" altLang="en-US" sz="2400" dirty="0"/>
          </a:p>
          <a:p>
            <a:pPr>
              <a:buFontTx/>
              <a:buNone/>
            </a:pPr>
            <a:endParaRPr lang="en-US" altLang="en-US" sz="2400" dirty="0"/>
          </a:p>
          <a:p>
            <a:pPr>
              <a:buFontTx/>
              <a:buNone/>
            </a:pPr>
            <a:endParaRPr lang="en-US" altLang="en-US" sz="2400" dirty="0"/>
          </a:p>
          <a:p>
            <a:pPr>
              <a:buFont typeface="Wingdings 2" panose="05020102010507070707" pitchFamily="18" charset="2"/>
              <a:buNone/>
            </a:pPr>
            <a:endParaRPr lang="en-US" altLang="en-US" sz="2400" dirty="0">
              <a:solidFill>
                <a:srgbClr val="121328"/>
              </a:solidFill>
            </a:endParaRPr>
          </a:p>
          <a:p>
            <a:pPr>
              <a:buFont typeface="Wingdings 2" panose="05020102010507070707" pitchFamily="18" charset="2"/>
              <a:buNone/>
            </a:pPr>
            <a:r>
              <a:rPr lang="en-US" altLang="en-US" sz="2400" b="1" dirty="0" smtClean="0">
                <a:solidFill>
                  <a:srgbClr val="FFFF00"/>
                </a:solidFill>
              </a:rPr>
              <a:t>Calculate Information gain on </a:t>
            </a:r>
            <a:r>
              <a:rPr lang="en-US" altLang="en-US" sz="2400" b="1" dirty="0" smtClean="0">
                <a:solidFill>
                  <a:srgbClr val="FFFF00"/>
                </a:solidFill>
              </a:rPr>
              <a:t>Age</a:t>
            </a:r>
            <a:r>
              <a:rPr lang="en-US" altLang="en-US" sz="2400" dirty="0" smtClean="0">
                <a:solidFill>
                  <a:srgbClr val="121328"/>
                </a:solidFill>
              </a:rPr>
              <a:t> </a:t>
            </a:r>
            <a:endParaRPr lang="en-US" altLang="en-US" sz="2400" dirty="0">
              <a:solidFill>
                <a:srgbClr val="121328"/>
              </a:solidFill>
            </a:endParaRPr>
          </a:p>
        </p:txBody>
      </p:sp>
      <p:graphicFrame>
        <p:nvGraphicFramePr>
          <p:cNvPr id="709637" name="Object 5"/>
          <p:cNvGraphicFramePr>
            <a:graphicFrameLocks noChangeAspect="1"/>
          </p:cNvGraphicFramePr>
          <p:nvPr/>
        </p:nvGraphicFramePr>
        <p:xfrm>
          <a:off x="1981200" y="5105401"/>
          <a:ext cx="3886200" cy="1439863"/>
        </p:xfrm>
        <a:graphic>
          <a:graphicData uri="http://schemas.openxmlformats.org/presentationml/2006/ole">
            <mc:AlternateContent xmlns:mc="http://schemas.openxmlformats.org/markup-compatibility/2006">
              <mc:Choice xmlns:v="urn:schemas-microsoft-com:vml" Requires="v">
                <p:oleObj spid="_x0000_s11381" name="Worksheet" r:id="rId3" imgW="3353071" imgH="1438536" progId="Excel.Sheet.8">
                  <p:embed/>
                </p:oleObj>
              </mc:Choice>
              <mc:Fallback>
                <p:oleObj name="Worksheet" r:id="rId3" imgW="3353071" imgH="1438536" progId="Excel.Shee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5105401"/>
                        <a:ext cx="3886200" cy="143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09638" name="Object 6"/>
          <p:cNvGraphicFramePr>
            <a:graphicFrameLocks noChangeAspect="1"/>
          </p:cNvGraphicFramePr>
          <p:nvPr>
            <p:extLst>
              <p:ext uri="{D42A27DB-BD31-4B8C-83A1-F6EECF244321}">
                <p14:modId xmlns:p14="http://schemas.microsoft.com/office/powerpoint/2010/main" val="4208252340"/>
              </p:ext>
            </p:extLst>
          </p:nvPr>
        </p:nvGraphicFramePr>
        <p:xfrm>
          <a:off x="1003300" y="3428999"/>
          <a:ext cx="5168900" cy="1209539"/>
        </p:xfrm>
        <a:graphic>
          <a:graphicData uri="http://schemas.openxmlformats.org/presentationml/2006/ole">
            <mc:AlternateContent xmlns:mc="http://schemas.openxmlformats.org/markup-compatibility/2006">
              <mc:Choice xmlns:v="urn:schemas-microsoft-com:vml" Requires="v">
                <p:oleObj spid="_x0000_s11382" name="Equation" r:id="rId5" imgW="1866600" imgH="812520" progId="Equation.3">
                  <p:embed/>
                </p:oleObj>
              </mc:Choice>
              <mc:Fallback>
                <p:oleObj name="Equation" r:id="rId5" imgW="1866600" imgH="812520" progId="Equation.3">
                  <p:embed/>
                  <p:pic>
                    <p:nvPicPr>
                      <p:cNvPr id="0" name=""/>
                      <p:cNvPicPr>
                        <a:picLocks noChangeAspect="1" noChangeArrowheads="1"/>
                      </p:cNvPicPr>
                      <p:nvPr/>
                    </p:nvPicPr>
                    <p:blipFill>
                      <a:blip r:embed="rId6"/>
                      <a:srcRect/>
                      <a:stretch>
                        <a:fillRect/>
                      </a:stretch>
                    </p:blipFill>
                    <p:spPr bwMode="auto">
                      <a:xfrm>
                        <a:off x="1003300" y="3428999"/>
                        <a:ext cx="5168900" cy="1209539"/>
                      </a:xfrm>
                      <a:prstGeom prst="rect">
                        <a:avLst/>
                      </a:prstGeom>
                      <a:noFill/>
                      <a:ln w="9525">
                        <a:solidFill>
                          <a:srgbClr val="B4AE3C"/>
                        </a:solidFill>
                        <a:miter lim="800000"/>
                        <a:headEnd/>
                        <a:tailEnd/>
                      </a:ln>
                      <a:effectLst/>
                    </p:spPr>
                  </p:pic>
                </p:oleObj>
              </mc:Fallback>
            </mc:AlternateContent>
          </a:graphicData>
        </a:graphic>
      </p:graphicFrame>
      <p:graphicFrame>
        <p:nvGraphicFramePr>
          <p:cNvPr id="709639" name="Object 7"/>
          <p:cNvGraphicFramePr>
            <a:graphicFrameLocks noChangeAspect="1"/>
          </p:cNvGraphicFramePr>
          <p:nvPr/>
        </p:nvGraphicFramePr>
        <p:xfrm>
          <a:off x="6477000" y="4724400"/>
          <a:ext cx="3594100" cy="1193800"/>
        </p:xfrm>
        <a:graphic>
          <a:graphicData uri="http://schemas.openxmlformats.org/presentationml/2006/ole">
            <mc:AlternateContent xmlns:mc="http://schemas.openxmlformats.org/markup-compatibility/2006">
              <mc:Choice xmlns:v="urn:schemas-microsoft-com:vml" Requires="v">
                <p:oleObj spid="_x0000_s11383" name="Equation" r:id="rId7" imgW="3593880" imgH="1193760" progId="Equation.3">
                  <p:embed/>
                </p:oleObj>
              </mc:Choice>
              <mc:Fallback>
                <p:oleObj name="Equation" r:id="rId7" imgW="3593880" imgH="1193760" progId="Equation.3">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77000" y="4724400"/>
                        <a:ext cx="3594100" cy="1193800"/>
                      </a:xfrm>
                      <a:prstGeom prst="rect">
                        <a:avLst/>
                      </a:prstGeom>
                      <a:noFill/>
                      <a:ln w="9525">
                        <a:solidFill>
                          <a:srgbClr val="3333CC"/>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709640" name="Object 8"/>
          <p:cNvGraphicFramePr>
            <a:graphicFrameLocks noChangeAspect="1"/>
          </p:cNvGraphicFramePr>
          <p:nvPr/>
        </p:nvGraphicFramePr>
        <p:xfrm>
          <a:off x="6172200" y="1600200"/>
          <a:ext cx="4038600" cy="387350"/>
        </p:xfrm>
        <a:graphic>
          <a:graphicData uri="http://schemas.openxmlformats.org/presentationml/2006/ole">
            <mc:AlternateContent xmlns:mc="http://schemas.openxmlformats.org/markup-compatibility/2006">
              <mc:Choice xmlns:v="urn:schemas-microsoft-com:vml" Requires="v">
                <p:oleObj spid="_x0000_s11384" name="Equation" r:id="rId9" imgW="3581280" imgH="342720" progId="Equation.3">
                  <p:embed/>
                </p:oleObj>
              </mc:Choice>
              <mc:Fallback>
                <p:oleObj name="Equation" r:id="rId9" imgW="3581280" imgH="342720" progId="Equation.3">
                  <p:embed/>
                  <p:pic>
                    <p:nvPicPr>
                      <p:cNvPr id="0" nam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72200" y="1600200"/>
                        <a:ext cx="4038600" cy="387350"/>
                      </a:xfrm>
                      <a:prstGeom prst="rect">
                        <a:avLst/>
                      </a:prstGeom>
                      <a:solidFill>
                        <a:srgbClr val="20D0D0"/>
                      </a:solidFill>
                      <a:ln>
                        <a:noFill/>
                      </a:ln>
                      <a:effectLst/>
                      <a:extLst>
                        <a:ext uri="{91240B29-F687-4F45-9708-019B960494DF}">
                          <a14:hiddenLine xmlns:a14="http://schemas.microsoft.com/office/drawing/2010/main" w="9525">
                            <a:solidFill>
                              <a:srgbClr val="FF006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709642" name="Object 10"/>
          <p:cNvGraphicFramePr>
            <a:graphicFrameLocks noChangeAspect="1"/>
          </p:cNvGraphicFramePr>
          <p:nvPr/>
        </p:nvGraphicFramePr>
        <p:xfrm>
          <a:off x="2362200" y="2286000"/>
          <a:ext cx="3136900" cy="787400"/>
        </p:xfrm>
        <a:graphic>
          <a:graphicData uri="http://schemas.openxmlformats.org/presentationml/2006/ole">
            <mc:AlternateContent xmlns:mc="http://schemas.openxmlformats.org/markup-compatibility/2006">
              <mc:Choice xmlns:v="urn:schemas-microsoft-com:vml" Requires="v">
                <p:oleObj spid="_x0000_s11385" name="Equation" r:id="rId11" imgW="3136680" imgH="787320" progId="Equation.3">
                  <p:embed/>
                </p:oleObj>
              </mc:Choice>
              <mc:Fallback>
                <p:oleObj name="Equation" r:id="rId11" imgW="3136680" imgH="787320" progId="Equation.3">
                  <p:embed/>
                  <p:pic>
                    <p:nvPicPr>
                      <p:cNvPr id="0" name=""/>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362200" y="2286000"/>
                        <a:ext cx="3136900" cy="787400"/>
                      </a:xfrm>
                      <a:prstGeom prst="rect">
                        <a:avLst/>
                      </a:prstGeom>
                      <a:solidFill>
                        <a:srgbClr val="FFFF66"/>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709644" name="Rectangle 12"/>
          <p:cNvSpPr>
            <a:spLocks noChangeArrowheads="1"/>
          </p:cNvSpPr>
          <p:nvPr/>
        </p:nvSpPr>
        <p:spPr bwMode="auto">
          <a:xfrm>
            <a:off x="2133600" y="1600200"/>
            <a:ext cx="3692486" cy="4985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nSpc>
                <a:spcPct val="110000"/>
              </a:lnSpc>
              <a:spcBef>
                <a:spcPct val="30000"/>
              </a:spcBef>
              <a:buClr>
                <a:schemeClr val="accent1"/>
              </a:buClr>
              <a:buSzPct val="80000"/>
              <a:buFont typeface="Marlett" pitchFamily="2" charset="2"/>
              <a:buChar char="g"/>
            </a:pPr>
            <a:r>
              <a:rPr lang="en-US" altLang="en-US" sz="2400" dirty="0">
                <a:solidFill>
                  <a:srgbClr val="FFFF00"/>
                </a:solidFill>
                <a:latin typeface="Tahoma" panose="020B0604030504040204" pitchFamily="34" charset="0"/>
                <a:cs typeface="Tahoma" panose="020B0604030504040204" pitchFamily="34" charset="0"/>
              </a:rPr>
              <a:t>I(p, n) = I(9, 5) =0.940</a:t>
            </a:r>
          </a:p>
        </p:txBody>
      </p:sp>
      <p:sp>
        <p:nvSpPr>
          <p:cNvPr id="709646" name="Text Box 14"/>
          <p:cNvSpPr txBox="1">
            <a:spLocks noChangeArrowheads="1"/>
          </p:cNvSpPr>
          <p:nvPr/>
        </p:nvSpPr>
        <p:spPr bwMode="auto">
          <a:xfrm>
            <a:off x="6477001" y="2590800"/>
            <a:ext cx="446308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b="1" dirty="0">
                <a:solidFill>
                  <a:srgbClr val="FFFF00"/>
                </a:solidFill>
              </a:rPr>
              <a:t>Gain(age</a:t>
            </a:r>
            <a:r>
              <a:rPr lang="en-US" altLang="en-US" dirty="0"/>
              <a:t>) = 0.940 –0.692 = </a:t>
            </a:r>
            <a:r>
              <a:rPr lang="en-US" altLang="en-US" b="1" dirty="0">
                <a:solidFill>
                  <a:srgbClr val="FFFF00"/>
                </a:solidFill>
              </a:rPr>
              <a:t>0.248</a:t>
            </a:r>
            <a:r>
              <a:rPr lang="en-US" altLang="en-US" dirty="0"/>
              <a:t> </a:t>
            </a:r>
            <a:r>
              <a:rPr lang="en-US" altLang="en-US" dirty="0" smtClean="0"/>
              <a:t> (</a:t>
            </a:r>
            <a:r>
              <a:rPr lang="en-US" altLang="en-US" dirty="0" smtClean="0">
                <a:solidFill>
                  <a:srgbClr val="FFFF00"/>
                </a:solidFill>
              </a:rPr>
              <a:t>Bits</a:t>
            </a:r>
            <a:r>
              <a:rPr lang="en-US" altLang="en-US" dirty="0" smtClean="0"/>
              <a:t>)</a:t>
            </a:r>
          </a:p>
          <a:p>
            <a:r>
              <a:rPr lang="en-US" altLang="en-US" b="1" dirty="0" smtClean="0">
                <a:solidFill>
                  <a:srgbClr val="FFFF00"/>
                </a:solidFill>
              </a:rPr>
              <a:t>Highest Gain</a:t>
            </a:r>
            <a:endParaRPr lang="th-TH" altLang="en-US" b="1" dirty="0">
              <a:solidFill>
                <a:srgbClr val="FFFF00"/>
              </a:solidFill>
            </a:endParaRPr>
          </a:p>
        </p:txBody>
      </p:sp>
      <p:sp>
        <p:nvSpPr>
          <p:cNvPr id="709647" name="Oval 15"/>
          <p:cNvSpPr>
            <a:spLocks noChangeArrowheads="1"/>
          </p:cNvSpPr>
          <p:nvPr/>
        </p:nvSpPr>
        <p:spPr bwMode="auto">
          <a:xfrm>
            <a:off x="3200400" y="5486400"/>
            <a:ext cx="1371600" cy="381000"/>
          </a:xfrm>
          <a:prstGeom prst="ellipse">
            <a:avLst/>
          </a:prstGeom>
          <a:noFill/>
          <a:ln w="28575">
            <a:solidFill>
              <a:srgbClr val="FF66CC"/>
            </a:solidFill>
            <a:round/>
            <a:headEnd type="none" w="sm" len="sm"/>
            <a:tailEnd type="none" w="sm" len="sm"/>
          </a:ln>
          <a:effectLst/>
          <a:extLst>
            <a:ext uri="{909E8E84-426E-40DD-AFC4-6F175D3DCCD1}">
              <a14:hiddenFill xmlns:a14="http://schemas.microsoft.com/office/drawing/2010/main">
                <a:solidFill>
                  <a:srgbClr val="20D0D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09648" name="Oval 16"/>
          <p:cNvSpPr>
            <a:spLocks noChangeArrowheads="1"/>
          </p:cNvSpPr>
          <p:nvPr/>
        </p:nvSpPr>
        <p:spPr bwMode="auto">
          <a:xfrm>
            <a:off x="3505200" y="2286000"/>
            <a:ext cx="1066800" cy="381000"/>
          </a:xfrm>
          <a:prstGeom prst="ellipse">
            <a:avLst/>
          </a:prstGeom>
          <a:noFill/>
          <a:ln w="28575">
            <a:solidFill>
              <a:srgbClr val="FF66CC"/>
            </a:solidFill>
            <a:round/>
            <a:headEnd type="none" w="sm" len="sm"/>
            <a:tailEnd type="none" w="sm" len="sm"/>
          </a:ln>
          <a:effectLst/>
          <a:extLst>
            <a:ext uri="{909E8E84-426E-40DD-AFC4-6F175D3DCCD1}">
              <a14:hiddenFill xmlns:a14="http://schemas.microsoft.com/office/drawing/2010/main">
                <a:solidFill>
                  <a:srgbClr val="20D0D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th-TH" altLang="en-US">
              <a:solidFill>
                <a:srgbClr val="FF66CC"/>
              </a:solidFill>
            </a:endParaRPr>
          </a:p>
        </p:txBody>
      </p:sp>
      <p:sp>
        <p:nvSpPr>
          <p:cNvPr id="709650" name="Rectangle 18"/>
          <p:cNvSpPr>
            <a:spLocks noChangeArrowheads="1"/>
          </p:cNvSpPr>
          <p:nvPr/>
        </p:nvSpPr>
        <p:spPr bwMode="auto">
          <a:xfrm>
            <a:off x="3657600" y="2743200"/>
            <a:ext cx="838200" cy="381000"/>
          </a:xfrm>
          <a:prstGeom prst="rect">
            <a:avLst/>
          </a:prstGeom>
          <a:noFill/>
          <a:ln w="38100">
            <a:solidFill>
              <a:srgbClr val="3333CC"/>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9651" name="Rectangle 19"/>
          <p:cNvSpPr>
            <a:spLocks noChangeArrowheads="1"/>
          </p:cNvSpPr>
          <p:nvPr/>
        </p:nvSpPr>
        <p:spPr bwMode="auto">
          <a:xfrm>
            <a:off x="3124200" y="3619500"/>
            <a:ext cx="304800" cy="228600"/>
          </a:xfrm>
          <a:prstGeom prst="rect">
            <a:avLst/>
          </a:prstGeom>
          <a:noFill/>
          <a:ln w="38100">
            <a:solidFill>
              <a:srgbClr val="00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9652" name="Rectangle 20"/>
          <p:cNvSpPr>
            <a:spLocks noChangeArrowheads="1"/>
          </p:cNvSpPr>
          <p:nvPr/>
        </p:nvSpPr>
        <p:spPr bwMode="auto">
          <a:xfrm>
            <a:off x="3124200" y="5486400"/>
            <a:ext cx="1447800" cy="1066800"/>
          </a:xfrm>
          <a:prstGeom prst="rect">
            <a:avLst/>
          </a:prstGeom>
          <a:noFill/>
          <a:ln w="38100">
            <a:solidFill>
              <a:srgbClr val="00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9654" name="AutoShape 22"/>
          <p:cNvSpPr>
            <a:spLocks noChangeArrowheads="1"/>
          </p:cNvSpPr>
          <p:nvPr/>
        </p:nvSpPr>
        <p:spPr bwMode="auto">
          <a:xfrm>
            <a:off x="5257800" y="990600"/>
            <a:ext cx="3657600" cy="533400"/>
          </a:xfrm>
          <a:prstGeom prst="curvedDownArrow">
            <a:avLst>
              <a:gd name="adj1" fmla="val 137143"/>
              <a:gd name="adj2" fmla="val 274286"/>
              <a:gd name="adj3" fmla="val 33333"/>
            </a:avLst>
          </a:prstGeom>
          <a:solidFill>
            <a:schemeClr val="accent1"/>
          </a:solidFill>
          <a:ln w="9525">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9655" name="Rectangle 23"/>
          <p:cNvSpPr>
            <a:spLocks noChangeArrowheads="1"/>
          </p:cNvSpPr>
          <p:nvPr/>
        </p:nvSpPr>
        <p:spPr bwMode="auto">
          <a:xfrm>
            <a:off x="6477000" y="2514600"/>
            <a:ext cx="5048582" cy="762000"/>
          </a:xfrm>
          <a:prstGeom prst="rect">
            <a:avLst/>
          </a:prstGeom>
          <a:noFill/>
          <a:ln w="28575">
            <a:solidFill>
              <a:srgbClr val="00FFFF"/>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09656" name="Line 24"/>
          <p:cNvSpPr>
            <a:spLocks noChangeShapeType="1"/>
          </p:cNvSpPr>
          <p:nvPr/>
        </p:nvSpPr>
        <p:spPr bwMode="auto">
          <a:xfrm>
            <a:off x="9372600" y="3048000"/>
            <a:ext cx="838200" cy="0"/>
          </a:xfrm>
          <a:prstGeom prst="line">
            <a:avLst/>
          </a:prstGeom>
          <a:noFill/>
          <a:ln w="38100">
            <a:solidFill>
              <a:srgbClr val="3333CC"/>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09657" name="Line 25"/>
          <p:cNvSpPr>
            <a:spLocks noChangeShapeType="1"/>
          </p:cNvSpPr>
          <p:nvPr/>
        </p:nvSpPr>
        <p:spPr bwMode="auto">
          <a:xfrm flipV="1">
            <a:off x="5136202" y="2895598"/>
            <a:ext cx="3565999" cy="1345169"/>
          </a:xfrm>
          <a:prstGeom prst="line">
            <a:avLst/>
          </a:prstGeom>
          <a:noFill/>
          <a:ln w="28575">
            <a:solidFill>
              <a:srgbClr val="008000"/>
            </a:solidFill>
            <a:round/>
            <a:headEnd type="none" w="sm" len="sm"/>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09658" name="Line 26"/>
          <p:cNvSpPr>
            <a:spLocks noChangeShapeType="1"/>
          </p:cNvSpPr>
          <p:nvPr/>
        </p:nvSpPr>
        <p:spPr bwMode="auto">
          <a:xfrm>
            <a:off x="5791200" y="2057400"/>
            <a:ext cx="2209800" cy="533400"/>
          </a:xfrm>
          <a:prstGeom prst="line">
            <a:avLst/>
          </a:prstGeom>
          <a:noFill/>
          <a:ln w="28575">
            <a:solidFill>
              <a:srgbClr val="FF0066"/>
            </a:solidFill>
            <a:round/>
            <a:headEnd type="none" w="sm" len="sm"/>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1" name="Rectangle 20"/>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3071886203"/>
      </p:ext>
    </p:extLst>
  </p:cSld>
  <p:clrMapOvr>
    <a:masterClrMapping/>
  </p:clrMapOvr>
  <p:transition>
    <p:checke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1682" name="Rectangle 2"/>
          <p:cNvSpPr>
            <a:spLocks noGrp="1" noChangeArrowheads="1"/>
          </p:cNvSpPr>
          <p:nvPr>
            <p:ph type="title"/>
          </p:nvPr>
        </p:nvSpPr>
        <p:spPr>
          <a:xfrm>
            <a:off x="215901" y="152400"/>
            <a:ext cx="9559926" cy="609600"/>
          </a:xfrm>
        </p:spPr>
        <p:txBody>
          <a:bodyPr/>
          <a:lstStyle/>
          <a:p>
            <a:r>
              <a:rPr lang="en-US" altLang="en-US" sz="3200" dirty="0">
                <a:solidFill>
                  <a:schemeClr val="tx1"/>
                </a:solidFill>
              </a:rPr>
              <a:t>Extracting Classification Rules from Trees</a:t>
            </a:r>
          </a:p>
        </p:txBody>
      </p:sp>
      <p:sp>
        <p:nvSpPr>
          <p:cNvPr id="711683" name="Rectangle 3"/>
          <p:cNvSpPr>
            <a:spLocks noGrp="1" noChangeArrowheads="1"/>
          </p:cNvSpPr>
          <p:nvPr>
            <p:ph type="body" idx="1"/>
          </p:nvPr>
        </p:nvSpPr>
        <p:spPr>
          <a:xfrm>
            <a:off x="660400" y="1485900"/>
            <a:ext cx="10718800" cy="4724400"/>
          </a:xfrm>
        </p:spPr>
        <p:txBody>
          <a:bodyPr/>
          <a:lstStyle/>
          <a:p>
            <a:pPr marL="0" indent="0">
              <a:buNone/>
            </a:pPr>
            <a:r>
              <a:rPr lang="en-US" altLang="en-US" sz="2800" dirty="0" smtClean="0">
                <a:latin typeface="Times New Roman" panose="02020603050405020304" pitchFamily="18" charset="0"/>
                <a:cs typeface="Times New Roman" panose="02020603050405020304" pitchFamily="18" charset="0"/>
              </a:rPr>
              <a:t>Output</a:t>
            </a:r>
          </a:p>
          <a:p>
            <a:r>
              <a:rPr lang="en-US" altLang="en-US" sz="2800" dirty="0" smtClean="0">
                <a:latin typeface="Times New Roman" panose="02020603050405020304" pitchFamily="18" charset="0"/>
                <a:cs typeface="Times New Roman" panose="02020603050405020304" pitchFamily="18" charset="0"/>
              </a:rPr>
              <a:t>Represent </a:t>
            </a:r>
            <a:r>
              <a:rPr lang="en-US" altLang="en-US" sz="2800" dirty="0">
                <a:latin typeface="Times New Roman" panose="02020603050405020304" pitchFamily="18" charset="0"/>
                <a:cs typeface="Times New Roman" panose="02020603050405020304" pitchFamily="18" charset="0"/>
              </a:rPr>
              <a:t>the knowledge in the form of </a:t>
            </a:r>
            <a:r>
              <a:rPr lang="en-US" altLang="en-US" sz="2800" dirty="0">
                <a:solidFill>
                  <a:srgbClr val="FFFF00"/>
                </a:solidFill>
                <a:latin typeface="Times New Roman" panose="02020603050405020304" pitchFamily="18" charset="0"/>
                <a:cs typeface="Times New Roman" panose="02020603050405020304" pitchFamily="18" charset="0"/>
              </a:rPr>
              <a:t>IF-THEN </a:t>
            </a:r>
            <a:r>
              <a:rPr lang="en-US" altLang="en-US" sz="2800" dirty="0">
                <a:latin typeface="Times New Roman" panose="02020603050405020304" pitchFamily="18" charset="0"/>
                <a:cs typeface="Times New Roman" panose="02020603050405020304" pitchFamily="18" charset="0"/>
              </a:rPr>
              <a:t>rules</a:t>
            </a:r>
          </a:p>
          <a:p>
            <a:r>
              <a:rPr lang="en-US" altLang="en-US" sz="2800" dirty="0">
                <a:latin typeface="Times New Roman" panose="02020603050405020304" pitchFamily="18" charset="0"/>
                <a:cs typeface="Times New Roman" panose="02020603050405020304" pitchFamily="18" charset="0"/>
              </a:rPr>
              <a:t>One rule is created for each path from the root to a leaf</a:t>
            </a:r>
          </a:p>
          <a:p>
            <a:r>
              <a:rPr lang="en-US" altLang="en-US" sz="2800" dirty="0">
                <a:latin typeface="Times New Roman" panose="02020603050405020304" pitchFamily="18" charset="0"/>
                <a:cs typeface="Times New Roman" panose="02020603050405020304" pitchFamily="18" charset="0"/>
              </a:rPr>
              <a:t>Each attribute-value pair along a path forms a conjunction</a:t>
            </a:r>
          </a:p>
          <a:p>
            <a:r>
              <a:rPr lang="en-US" altLang="en-US" sz="2800" dirty="0">
                <a:latin typeface="Times New Roman" panose="02020603050405020304" pitchFamily="18" charset="0"/>
                <a:cs typeface="Times New Roman" panose="02020603050405020304" pitchFamily="18" charset="0"/>
              </a:rPr>
              <a:t>The leaf node holds the class prediction</a:t>
            </a:r>
          </a:p>
          <a:p>
            <a:r>
              <a:rPr lang="en-US" altLang="en-US" sz="2800" dirty="0">
                <a:latin typeface="Times New Roman" panose="02020603050405020304" pitchFamily="18" charset="0"/>
                <a:cs typeface="Times New Roman" panose="02020603050405020304" pitchFamily="18" charset="0"/>
              </a:rPr>
              <a:t>Rules are easier for humans to understand</a:t>
            </a:r>
          </a:p>
        </p:txBody>
      </p:sp>
      <p:sp>
        <p:nvSpPr>
          <p:cNvPr id="4" name="Rectangle 3"/>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1394511574"/>
      </p:ext>
    </p:extLst>
  </p:cSld>
  <p:clrMapOvr>
    <a:masterClrMapping/>
  </p:clrMapOvr>
  <p:transition>
    <p:checke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9330" name="Rectangle 2"/>
          <p:cNvSpPr>
            <a:spLocks noGrp="1" noChangeArrowheads="1"/>
          </p:cNvSpPr>
          <p:nvPr>
            <p:ph type="title"/>
          </p:nvPr>
        </p:nvSpPr>
        <p:spPr>
          <a:xfrm>
            <a:off x="146844" y="3304379"/>
            <a:ext cx="2779714" cy="2046289"/>
          </a:xfrm>
          <a:solidFill>
            <a:schemeClr val="tx1">
              <a:lumMod val="85000"/>
            </a:schemeClr>
          </a:solidFill>
          <a:ln/>
        </p:spPr>
        <p:txBody>
          <a:bodyPr vert="horz" lIns="92075" tIns="46038" rIns="92075" bIns="46038" rtlCol="0" anchor="t">
            <a:noAutofit/>
          </a:bodyPr>
          <a:lstStyle/>
          <a:p>
            <a:r>
              <a:rPr lang="en-US" altLang="en-US" sz="2800" b="1" dirty="0">
                <a:solidFill>
                  <a:srgbClr val="3333CC"/>
                </a:solidFill>
                <a:latin typeface="Times New Roman" panose="02020603050405020304" pitchFamily="18" charset="0"/>
                <a:cs typeface="Times New Roman" panose="02020603050405020304" pitchFamily="18" charset="0"/>
              </a:rPr>
              <a:t>Output: </a:t>
            </a:r>
            <a:r>
              <a:rPr lang="en-US" altLang="en-US" sz="2800" b="1" dirty="0" smtClean="0">
                <a:solidFill>
                  <a:srgbClr val="3333CC"/>
                </a:solidFill>
                <a:latin typeface="Times New Roman" panose="02020603050405020304" pitchFamily="18" charset="0"/>
                <a:cs typeface="Times New Roman" panose="02020603050405020304" pitchFamily="18" charset="0"/>
              </a:rPr>
              <a:t/>
            </a:r>
            <a:br>
              <a:rPr lang="en-US" altLang="en-US" sz="2800" b="1" dirty="0" smtClean="0">
                <a:solidFill>
                  <a:srgbClr val="3333CC"/>
                </a:solidFill>
                <a:latin typeface="Times New Roman" panose="02020603050405020304" pitchFamily="18" charset="0"/>
                <a:cs typeface="Times New Roman" panose="02020603050405020304" pitchFamily="18" charset="0"/>
              </a:rPr>
            </a:br>
            <a:r>
              <a:rPr lang="en-US" altLang="en-US" sz="2800" b="1" dirty="0" smtClean="0">
                <a:solidFill>
                  <a:srgbClr val="3333CC"/>
                </a:solidFill>
                <a:latin typeface="Times New Roman" panose="02020603050405020304" pitchFamily="18" charset="0"/>
                <a:cs typeface="Times New Roman" panose="02020603050405020304" pitchFamily="18" charset="0"/>
              </a:rPr>
              <a:t>A </a:t>
            </a:r>
            <a:r>
              <a:rPr lang="en-US" altLang="en-US" sz="2800" b="1" dirty="0">
                <a:solidFill>
                  <a:srgbClr val="3333CC"/>
                </a:solidFill>
                <a:latin typeface="Times New Roman" panose="02020603050405020304" pitchFamily="18" charset="0"/>
                <a:cs typeface="Times New Roman" panose="02020603050405020304" pitchFamily="18" charset="0"/>
              </a:rPr>
              <a:t>Decision Tree for “</a:t>
            </a:r>
            <a:r>
              <a:rPr lang="en-US" altLang="en-US" sz="2800" b="1" i="1" dirty="0" err="1">
                <a:solidFill>
                  <a:srgbClr val="3333CC"/>
                </a:solidFill>
                <a:latin typeface="Times New Roman" panose="02020603050405020304" pitchFamily="18" charset="0"/>
                <a:cs typeface="Times New Roman" panose="02020603050405020304" pitchFamily="18" charset="0"/>
              </a:rPr>
              <a:t>buys_computer</a:t>
            </a:r>
            <a:r>
              <a:rPr lang="en-US" altLang="en-US" sz="2800" b="1" i="1" dirty="0">
                <a:solidFill>
                  <a:srgbClr val="3333CC"/>
                </a:solidFill>
                <a:latin typeface="Times New Roman" panose="02020603050405020304" pitchFamily="18" charset="0"/>
                <a:cs typeface="Times New Roman" panose="02020603050405020304" pitchFamily="18" charset="0"/>
              </a:rPr>
              <a:t>”</a:t>
            </a:r>
          </a:p>
        </p:txBody>
      </p:sp>
      <p:grpSp>
        <p:nvGrpSpPr>
          <p:cNvPr id="739331" name="Group 3"/>
          <p:cNvGrpSpPr>
            <a:grpSpLocks/>
          </p:cNvGrpSpPr>
          <p:nvPr/>
        </p:nvGrpSpPr>
        <p:grpSpPr bwMode="auto">
          <a:xfrm>
            <a:off x="3151981" y="2511424"/>
            <a:ext cx="6038851" cy="4194176"/>
            <a:chOff x="1056" y="958"/>
            <a:chExt cx="3804" cy="2642"/>
          </a:xfrm>
        </p:grpSpPr>
        <p:sp>
          <p:nvSpPr>
            <p:cNvPr id="739332" name="Rectangle 4"/>
            <p:cNvSpPr>
              <a:spLocks noChangeArrowheads="1"/>
            </p:cNvSpPr>
            <p:nvPr/>
          </p:nvSpPr>
          <p:spPr bwMode="auto">
            <a:xfrm>
              <a:off x="2486" y="958"/>
              <a:ext cx="620" cy="291"/>
            </a:xfrm>
            <a:prstGeom prst="rect">
              <a:avLst/>
            </a:prstGeom>
            <a:solidFill>
              <a:srgbClr val="00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age?</a:t>
              </a:r>
            </a:p>
          </p:txBody>
        </p:sp>
        <p:sp>
          <p:nvSpPr>
            <p:cNvPr id="739334" name="Rectangle 6"/>
            <p:cNvSpPr>
              <a:spLocks noChangeArrowheads="1"/>
            </p:cNvSpPr>
            <p:nvPr/>
          </p:nvSpPr>
          <p:spPr bwMode="auto">
            <a:xfrm>
              <a:off x="1314" y="2148"/>
              <a:ext cx="934" cy="291"/>
            </a:xfrm>
            <a:prstGeom prst="rect">
              <a:avLst/>
            </a:prstGeom>
            <a:solidFill>
              <a:srgbClr val="00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student?</a:t>
              </a:r>
            </a:p>
          </p:txBody>
        </p:sp>
        <p:sp>
          <p:nvSpPr>
            <p:cNvPr id="739335" name="Rectangle 7"/>
            <p:cNvSpPr>
              <a:spLocks noChangeArrowheads="1"/>
            </p:cNvSpPr>
            <p:nvPr/>
          </p:nvSpPr>
          <p:spPr bwMode="auto">
            <a:xfrm>
              <a:off x="3485" y="2148"/>
              <a:ext cx="1375" cy="291"/>
            </a:xfrm>
            <a:prstGeom prst="rect">
              <a:avLst/>
            </a:prstGeom>
            <a:solidFill>
              <a:srgbClr val="99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credit rating?</a:t>
              </a:r>
            </a:p>
          </p:txBody>
        </p:sp>
        <p:sp>
          <p:nvSpPr>
            <p:cNvPr id="739336" name="Rectangle 8"/>
            <p:cNvSpPr>
              <a:spLocks noChangeArrowheads="1"/>
            </p:cNvSpPr>
            <p:nvPr/>
          </p:nvSpPr>
          <p:spPr bwMode="auto">
            <a:xfrm>
              <a:off x="1057" y="2757"/>
              <a:ext cx="363"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no</a:t>
              </a:r>
            </a:p>
          </p:txBody>
        </p:sp>
        <p:sp>
          <p:nvSpPr>
            <p:cNvPr id="739337" name="Rectangle 9"/>
            <p:cNvSpPr>
              <a:spLocks noChangeArrowheads="1"/>
            </p:cNvSpPr>
            <p:nvPr/>
          </p:nvSpPr>
          <p:spPr bwMode="auto">
            <a:xfrm>
              <a:off x="2043" y="2757"/>
              <a:ext cx="423"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39338" name="Rectangle 10"/>
            <p:cNvSpPr>
              <a:spLocks noChangeArrowheads="1"/>
            </p:cNvSpPr>
            <p:nvPr/>
          </p:nvSpPr>
          <p:spPr bwMode="auto">
            <a:xfrm>
              <a:off x="4427" y="2766"/>
              <a:ext cx="407"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fair</a:t>
              </a:r>
            </a:p>
          </p:txBody>
        </p:sp>
        <p:sp>
          <p:nvSpPr>
            <p:cNvPr id="739339" name="Rectangle 11"/>
            <p:cNvSpPr>
              <a:spLocks noChangeArrowheads="1"/>
            </p:cNvSpPr>
            <p:nvPr/>
          </p:nvSpPr>
          <p:spPr bwMode="auto">
            <a:xfrm>
              <a:off x="3326" y="2775"/>
              <a:ext cx="974"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excellent</a:t>
              </a:r>
            </a:p>
          </p:txBody>
        </p:sp>
        <p:sp>
          <p:nvSpPr>
            <p:cNvPr id="739340" name="Line 12"/>
            <p:cNvSpPr>
              <a:spLocks noChangeShapeType="1"/>
            </p:cNvSpPr>
            <p:nvPr/>
          </p:nvSpPr>
          <p:spPr bwMode="auto">
            <a:xfrm flipH="1">
              <a:off x="1790" y="1268"/>
              <a:ext cx="625" cy="834"/>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41" name="Line 13"/>
            <p:cNvSpPr>
              <a:spLocks noChangeShapeType="1"/>
            </p:cNvSpPr>
            <p:nvPr/>
          </p:nvSpPr>
          <p:spPr bwMode="auto">
            <a:xfrm flipH="1">
              <a:off x="2793" y="1297"/>
              <a:ext cx="1" cy="344"/>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42" name="Line 14"/>
            <p:cNvSpPr>
              <a:spLocks noChangeShapeType="1"/>
            </p:cNvSpPr>
            <p:nvPr/>
          </p:nvSpPr>
          <p:spPr bwMode="auto">
            <a:xfrm>
              <a:off x="3212" y="1316"/>
              <a:ext cx="938" cy="82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43" name="Rectangle 15"/>
            <p:cNvSpPr>
              <a:spLocks noChangeArrowheads="1"/>
            </p:cNvSpPr>
            <p:nvPr/>
          </p:nvSpPr>
          <p:spPr bwMode="auto">
            <a:xfrm>
              <a:off x="1667" y="1536"/>
              <a:ext cx="567" cy="291"/>
            </a:xfrm>
            <a:prstGeom prst="rect">
              <a:avLst/>
            </a:prstGeom>
            <a:solidFill>
              <a:srgbClr val="FFFF00"/>
            </a:solidFill>
            <a:ln w="12700">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b="1"/>
                <a:t>&lt;=30</a:t>
              </a:r>
              <a:endParaRPr lang="en-US" altLang="en-US" sz="2400"/>
            </a:p>
          </p:txBody>
        </p:sp>
        <p:sp>
          <p:nvSpPr>
            <p:cNvPr id="739344" name="Rectangle 16"/>
            <p:cNvSpPr>
              <a:spLocks noChangeArrowheads="1"/>
            </p:cNvSpPr>
            <p:nvPr/>
          </p:nvSpPr>
          <p:spPr bwMode="auto">
            <a:xfrm>
              <a:off x="3518" y="1610"/>
              <a:ext cx="451" cy="291"/>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b="1"/>
                <a:t>&gt;40</a:t>
              </a:r>
              <a:endParaRPr lang="en-US" altLang="en-US" sz="2400"/>
            </a:p>
          </p:txBody>
        </p:sp>
        <p:sp>
          <p:nvSpPr>
            <p:cNvPr id="739345" name="Line 17"/>
            <p:cNvSpPr>
              <a:spLocks noChangeShapeType="1"/>
            </p:cNvSpPr>
            <p:nvPr/>
          </p:nvSpPr>
          <p:spPr bwMode="auto">
            <a:xfrm flipH="1">
              <a:off x="1268" y="2497"/>
              <a:ext cx="311" cy="325"/>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46" name="Line 18"/>
            <p:cNvSpPr>
              <a:spLocks noChangeShapeType="1"/>
            </p:cNvSpPr>
            <p:nvPr/>
          </p:nvSpPr>
          <p:spPr bwMode="auto">
            <a:xfrm>
              <a:off x="1979" y="2526"/>
              <a:ext cx="265" cy="26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47" name="Line 19"/>
            <p:cNvSpPr>
              <a:spLocks noChangeShapeType="1"/>
            </p:cNvSpPr>
            <p:nvPr/>
          </p:nvSpPr>
          <p:spPr bwMode="auto">
            <a:xfrm flipH="1">
              <a:off x="3772" y="2526"/>
              <a:ext cx="217" cy="28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48" name="Line 20"/>
            <p:cNvSpPr>
              <a:spLocks noChangeShapeType="1"/>
            </p:cNvSpPr>
            <p:nvPr/>
          </p:nvSpPr>
          <p:spPr bwMode="auto">
            <a:xfrm>
              <a:off x="4389" y="2535"/>
              <a:ext cx="207" cy="249"/>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49" name="Line 21"/>
            <p:cNvSpPr>
              <a:spLocks noChangeShapeType="1"/>
            </p:cNvSpPr>
            <p:nvPr/>
          </p:nvSpPr>
          <p:spPr bwMode="auto">
            <a:xfrm>
              <a:off x="1237" y="3054"/>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50" name="Line 22"/>
            <p:cNvSpPr>
              <a:spLocks noChangeShapeType="1"/>
            </p:cNvSpPr>
            <p:nvPr/>
          </p:nvSpPr>
          <p:spPr bwMode="auto">
            <a:xfrm>
              <a:off x="4629" y="302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51" name="Line 23"/>
            <p:cNvSpPr>
              <a:spLocks noChangeShapeType="1"/>
            </p:cNvSpPr>
            <p:nvPr/>
          </p:nvSpPr>
          <p:spPr bwMode="auto">
            <a:xfrm>
              <a:off x="3811" y="303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52" name="Line 24"/>
            <p:cNvSpPr>
              <a:spLocks noChangeShapeType="1"/>
            </p:cNvSpPr>
            <p:nvPr/>
          </p:nvSpPr>
          <p:spPr bwMode="auto">
            <a:xfrm>
              <a:off x="2254" y="303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53" name="Line 25"/>
            <p:cNvSpPr>
              <a:spLocks noChangeShapeType="1"/>
            </p:cNvSpPr>
            <p:nvPr/>
          </p:nvSpPr>
          <p:spPr bwMode="auto">
            <a:xfrm>
              <a:off x="2794" y="1835"/>
              <a:ext cx="0" cy="277"/>
            </a:xfrm>
            <a:prstGeom prst="line">
              <a:avLst/>
            </a:prstGeom>
            <a:noFill/>
            <a:ln w="12700">
              <a:solidFill>
                <a:srgbClr val="00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9354" name="Rectangle 26"/>
            <p:cNvSpPr>
              <a:spLocks noChangeArrowheads="1"/>
            </p:cNvSpPr>
            <p:nvPr/>
          </p:nvSpPr>
          <p:spPr bwMode="auto">
            <a:xfrm>
              <a:off x="1056" y="3309"/>
              <a:ext cx="363" cy="291"/>
            </a:xfrm>
            <a:prstGeom prst="rect">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no</a:t>
              </a:r>
            </a:p>
          </p:txBody>
        </p:sp>
        <p:sp>
          <p:nvSpPr>
            <p:cNvPr id="739355" name="Rectangle 27"/>
            <p:cNvSpPr>
              <a:spLocks noChangeArrowheads="1"/>
            </p:cNvSpPr>
            <p:nvPr/>
          </p:nvSpPr>
          <p:spPr bwMode="auto">
            <a:xfrm>
              <a:off x="3629" y="3309"/>
              <a:ext cx="363" cy="291"/>
            </a:xfrm>
            <a:prstGeom prst="rect">
              <a:avLst/>
            </a:prstGeom>
            <a:solidFill>
              <a:srgbClr val="FFCC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no</a:t>
              </a:r>
            </a:p>
          </p:txBody>
        </p:sp>
        <p:sp>
          <p:nvSpPr>
            <p:cNvPr id="739356" name="Rectangle 28"/>
            <p:cNvSpPr>
              <a:spLocks noChangeArrowheads="1"/>
            </p:cNvSpPr>
            <p:nvPr/>
          </p:nvSpPr>
          <p:spPr bwMode="auto">
            <a:xfrm>
              <a:off x="2041" y="3309"/>
              <a:ext cx="423" cy="291"/>
            </a:xfrm>
            <a:prstGeom prst="rect">
              <a:avLst/>
            </a:prstGeom>
            <a:solidFill>
              <a:srgbClr val="00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39357" name="Rectangle 29"/>
            <p:cNvSpPr>
              <a:spLocks noChangeArrowheads="1"/>
            </p:cNvSpPr>
            <p:nvPr/>
          </p:nvSpPr>
          <p:spPr bwMode="auto">
            <a:xfrm>
              <a:off x="4417" y="3309"/>
              <a:ext cx="423" cy="291"/>
            </a:xfrm>
            <a:prstGeom prst="rect">
              <a:avLst/>
            </a:prstGeom>
            <a:solidFill>
              <a:srgbClr val="00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39358" name="Rectangle 30"/>
            <p:cNvSpPr>
              <a:spLocks noChangeArrowheads="1"/>
            </p:cNvSpPr>
            <p:nvPr/>
          </p:nvSpPr>
          <p:spPr bwMode="auto">
            <a:xfrm>
              <a:off x="2582" y="2150"/>
              <a:ext cx="423" cy="291"/>
            </a:xfrm>
            <a:prstGeom prst="rect">
              <a:avLst/>
            </a:prstGeom>
            <a:solidFill>
              <a:srgbClr val="00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lgn="ctr" eaLnBrk="0" hangingPunct="0"/>
              <a:r>
                <a:rPr lang="en-US" altLang="en-US" sz="2400"/>
                <a:t>yes</a:t>
              </a:r>
            </a:p>
          </p:txBody>
        </p:sp>
        <p:sp>
          <p:nvSpPr>
            <p:cNvPr id="739359" name="Rectangle 31"/>
            <p:cNvSpPr>
              <a:spLocks noChangeArrowheads="1"/>
            </p:cNvSpPr>
            <p:nvPr/>
          </p:nvSpPr>
          <p:spPr bwMode="auto">
            <a:xfrm>
              <a:off x="2448" y="1632"/>
              <a:ext cx="672" cy="192"/>
            </a:xfrm>
            <a:prstGeom prst="rect">
              <a:avLst/>
            </a:prstGeom>
            <a:solidFill>
              <a:srgbClr val="FFFF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b="1"/>
                <a:t>30..40</a:t>
              </a:r>
              <a:endParaRPr lang="en-US" altLang="en-US"/>
            </a:p>
          </p:txBody>
        </p:sp>
      </p:grpSp>
      <p:sp>
        <p:nvSpPr>
          <p:cNvPr id="739360" name="Rectangle 32"/>
          <p:cNvSpPr>
            <a:spLocks noChangeArrowheads="1"/>
          </p:cNvSpPr>
          <p:nvPr/>
        </p:nvSpPr>
        <p:spPr bwMode="auto">
          <a:xfrm>
            <a:off x="563166" y="66089"/>
            <a:ext cx="10886279" cy="2292935"/>
          </a:xfrm>
          <a:prstGeom prst="rect">
            <a:avLst/>
          </a:prstGeom>
          <a:noFill/>
          <a:ln w="9525">
            <a:solidFill>
              <a:srgbClr val="FF0066"/>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1">
              <a:lnSpc>
                <a:spcPct val="90000"/>
              </a:lnSpc>
              <a:spcBef>
                <a:spcPct val="50000"/>
              </a:spcBef>
              <a:buClr>
                <a:schemeClr val="hlink"/>
              </a:buClr>
            </a:pPr>
            <a:r>
              <a:rPr lang="en-US" altLang="en-US" sz="2200" b="1" dirty="0">
                <a:solidFill>
                  <a:srgbClr val="FFFF00"/>
                </a:solidFill>
                <a:latin typeface="Times New Roman" panose="02020603050405020304" pitchFamily="18" charset="0"/>
                <a:cs typeface="Times New Roman" panose="02020603050405020304" pitchFamily="18" charset="0"/>
              </a:rPr>
              <a:t>IF </a:t>
            </a:r>
            <a:r>
              <a:rPr lang="en-US" altLang="en-US" sz="2200" b="1" i="1" dirty="0">
                <a:solidFill>
                  <a:srgbClr val="FFFF00"/>
                </a:solidFill>
                <a:latin typeface="Times New Roman" panose="02020603050405020304" pitchFamily="18" charset="0"/>
                <a:cs typeface="Times New Roman" panose="02020603050405020304" pitchFamily="18" charset="0"/>
              </a:rPr>
              <a:t>age</a:t>
            </a:r>
            <a:r>
              <a:rPr lang="en-US" altLang="en-US" sz="2200" b="1" dirty="0">
                <a:solidFill>
                  <a:srgbClr val="FFFF00"/>
                </a:solidFill>
                <a:latin typeface="Times New Roman" panose="02020603050405020304" pitchFamily="18" charset="0"/>
                <a:cs typeface="Times New Roman" panose="02020603050405020304" pitchFamily="18" charset="0"/>
              </a:rPr>
              <a:t> = “&lt;=30” AND </a:t>
            </a:r>
            <a:r>
              <a:rPr lang="en-US" altLang="en-US" sz="2200" b="1" i="1" dirty="0">
                <a:solidFill>
                  <a:srgbClr val="FFFF00"/>
                </a:solidFill>
                <a:latin typeface="Times New Roman" panose="02020603050405020304" pitchFamily="18" charset="0"/>
                <a:cs typeface="Times New Roman" panose="02020603050405020304" pitchFamily="18" charset="0"/>
              </a:rPr>
              <a:t>student</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no</a:t>
            </a:r>
            <a:r>
              <a:rPr lang="en-US" altLang="en-US" sz="2200" b="1" dirty="0">
                <a:solidFill>
                  <a:srgbClr val="FFFF00"/>
                </a:solidFill>
                <a:latin typeface="Times New Roman" panose="02020603050405020304" pitchFamily="18" charset="0"/>
                <a:cs typeface="Times New Roman" panose="02020603050405020304" pitchFamily="18" charset="0"/>
              </a:rPr>
              <a:t>”   THEN </a:t>
            </a:r>
            <a:r>
              <a:rPr lang="en-US" altLang="en-US" sz="2200" b="1" i="1" dirty="0" err="1">
                <a:solidFill>
                  <a:srgbClr val="FFFF00"/>
                </a:solidFill>
                <a:latin typeface="Times New Roman" panose="02020603050405020304" pitchFamily="18" charset="0"/>
                <a:cs typeface="Times New Roman" panose="02020603050405020304" pitchFamily="18" charset="0"/>
              </a:rPr>
              <a:t>buys_computer</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no</a:t>
            </a:r>
            <a:r>
              <a:rPr lang="en-US" altLang="en-US" sz="2200" b="1" dirty="0">
                <a:solidFill>
                  <a:srgbClr val="FFFF00"/>
                </a:solidFill>
                <a:latin typeface="Times New Roman" panose="02020603050405020304" pitchFamily="18" charset="0"/>
                <a:cs typeface="Times New Roman" panose="02020603050405020304" pitchFamily="18" charset="0"/>
              </a:rPr>
              <a:t>”</a:t>
            </a:r>
          </a:p>
          <a:p>
            <a:pPr lvl="1">
              <a:lnSpc>
                <a:spcPct val="90000"/>
              </a:lnSpc>
              <a:spcBef>
                <a:spcPct val="50000"/>
              </a:spcBef>
              <a:buClr>
                <a:schemeClr val="hlink"/>
              </a:buClr>
            </a:pPr>
            <a:r>
              <a:rPr lang="en-US" altLang="en-US" sz="2200" b="1" dirty="0">
                <a:solidFill>
                  <a:srgbClr val="FFFF00"/>
                </a:solidFill>
                <a:latin typeface="Times New Roman" panose="02020603050405020304" pitchFamily="18" charset="0"/>
                <a:cs typeface="Times New Roman" panose="02020603050405020304" pitchFamily="18" charset="0"/>
              </a:rPr>
              <a:t>IF </a:t>
            </a:r>
            <a:r>
              <a:rPr lang="en-US" altLang="en-US" sz="2200" b="1" i="1" dirty="0">
                <a:solidFill>
                  <a:srgbClr val="FFFF00"/>
                </a:solidFill>
                <a:latin typeface="Times New Roman" panose="02020603050405020304" pitchFamily="18" charset="0"/>
                <a:cs typeface="Times New Roman" panose="02020603050405020304" pitchFamily="18" charset="0"/>
              </a:rPr>
              <a:t>age</a:t>
            </a:r>
            <a:r>
              <a:rPr lang="en-US" altLang="en-US" sz="2200" b="1" dirty="0">
                <a:solidFill>
                  <a:srgbClr val="FFFF00"/>
                </a:solidFill>
                <a:latin typeface="Times New Roman" panose="02020603050405020304" pitchFamily="18" charset="0"/>
                <a:cs typeface="Times New Roman" panose="02020603050405020304" pitchFamily="18" charset="0"/>
              </a:rPr>
              <a:t> = “&lt;=30” AND </a:t>
            </a:r>
            <a:r>
              <a:rPr lang="en-US" altLang="en-US" sz="2200" b="1" i="1" dirty="0">
                <a:solidFill>
                  <a:srgbClr val="FFFF00"/>
                </a:solidFill>
                <a:latin typeface="Times New Roman" panose="02020603050405020304" pitchFamily="18" charset="0"/>
                <a:cs typeface="Times New Roman" panose="02020603050405020304" pitchFamily="18" charset="0"/>
              </a:rPr>
              <a:t>student</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yes</a:t>
            </a:r>
            <a:r>
              <a:rPr lang="en-US" altLang="en-US" sz="2200" b="1" dirty="0">
                <a:solidFill>
                  <a:srgbClr val="FFFF00"/>
                </a:solidFill>
                <a:latin typeface="Times New Roman" panose="02020603050405020304" pitchFamily="18" charset="0"/>
                <a:cs typeface="Times New Roman" panose="02020603050405020304" pitchFamily="18" charset="0"/>
              </a:rPr>
              <a:t>”  THEN </a:t>
            </a:r>
            <a:r>
              <a:rPr lang="en-US" altLang="en-US" sz="2200" b="1" i="1" dirty="0" err="1">
                <a:solidFill>
                  <a:srgbClr val="FFFF00"/>
                </a:solidFill>
                <a:latin typeface="Times New Roman" panose="02020603050405020304" pitchFamily="18" charset="0"/>
                <a:cs typeface="Times New Roman" panose="02020603050405020304" pitchFamily="18" charset="0"/>
              </a:rPr>
              <a:t>buys_computer</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yes</a:t>
            </a:r>
            <a:r>
              <a:rPr lang="en-US" altLang="en-US" sz="2200" b="1" dirty="0">
                <a:solidFill>
                  <a:srgbClr val="FFFF00"/>
                </a:solidFill>
                <a:latin typeface="Times New Roman" panose="02020603050405020304" pitchFamily="18" charset="0"/>
                <a:cs typeface="Times New Roman" panose="02020603050405020304" pitchFamily="18" charset="0"/>
              </a:rPr>
              <a:t>”</a:t>
            </a:r>
          </a:p>
          <a:p>
            <a:pPr lvl="1">
              <a:lnSpc>
                <a:spcPct val="90000"/>
              </a:lnSpc>
              <a:spcBef>
                <a:spcPct val="50000"/>
              </a:spcBef>
              <a:buClr>
                <a:schemeClr val="hlink"/>
              </a:buClr>
            </a:pPr>
            <a:r>
              <a:rPr lang="en-US" altLang="en-US" sz="2200" b="1" dirty="0">
                <a:solidFill>
                  <a:srgbClr val="FFFF00"/>
                </a:solidFill>
                <a:latin typeface="Times New Roman" panose="02020603050405020304" pitchFamily="18" charset="0"/>
                <a:cs typeface="Times New Roman" panose="02020603050405020304" pitchFamily="18" charset="0"/>
              </a:rPr>
              <a:t>IF </a:t>
            </a:r>
            <a:r>
              <a:rPr lang="en-US" altLang="en-US" sz="2200" b="1" i="1" dirty="0">
                <a:solidFill>
                  <a:srgbClr val="FFFF00"/>
                </a:solidFill>
                <a:latin typeface="Times New Roman" panose="02020603050405020304" pitchFamily="18" charset="0"/>
                <a:cs typeface="Times New Roman" panose="02020603050405020304" pitchFamily="18" charset="0"/>
              </a:rPr>
              <a:t>age</a:t>
            </a:r>
            <a:r>
              <a:rPr lang="en-US" altLang="en-US" sz="2200" b="1" dirty="0">
                <a:solidFill>
                  <a:srgbClr val="FFFF00"/>
                </a:solidFill>
                <a:latin typeface="Times New Roman" panose="02020603050405020304" pitchFamily="18" charset="0"/>
                <a:cs typeface="Times New Roman" panose="02020603050405020304" pitchFamily="18" charset="0"/>
              </a:rPr>
              <a:t> = “31…40” 			THEN </a:t>
            </a:r>
            <a:r>
              <a:rPr lang="en-US" altLang="en-US" sz="2200" b="1" i="1" dirty="0" err="1">
                <a:solidFill>
                  <a:srgbClr val="FFFF00"/>
                </a:solidFill>
                <a:latin typeface="Times New Roman" panose="02020603050405020304" pitchFamily="18" charset="0"/>
                <a:cs typeface="Times New Roman" panose="02020603050405020304" pitchFamily="18" charset="0"/>
              </a:rPr>
              <a:t>buys_computer</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yes</a:t>
            </a:r>
            <a:r>
              <a:rPr lang="en-US" altLang="en-US" sz="2200" b="1" dirty="0">
                <a:solidFill>
                  <a:srgbClr val="FFFF00"/>
                </a:solidFill>
                <a:latin typeface="Times New Roman" panose="02020603050405020304" pitchFamily="18" charset="0"/>
                <a:cs typeface="Times New Roman" panose="02020603050405020304" pitchFamily="18" charset="0"/>
              </a:rPr>
              <a:t>”</a:t>
            </a:r>
          </a:p>
          <a:p>
            <a:pPr lvl="1">
              <a:lnSpc>
                <a:spcPct val="90000"/>
              </a:lnSpc>
              <a:spcBef>
                <a:spcPct val="50000"/>
              </a:spcBef>
              <a:buClr>
                <a:schemeClr val="hlink"/>
              </a:buClr>
            </a:pPr>
            <a:r>
              <a:rPr lang="en-US" altLang="en-US" sz="2200" b="1" dirty="0">
                <a:solidFill>
                  <a:srgbClr val="FFFF00"/>
                </a:solidFill>
                <a:latin typeface="Times New Roman" panose="02020603050405020304" pitchFamily="18" charset="0"/>
                <a:cs typeface="Times New Roman" panose="02020603050405020304" pitchFamily="18" charset="0"/>
              </a:rPr>
              <a:t>IF </a:t>
            </a:r>
            <a:r>
              <a:rPr lang="en-US" altLang="en-US" sz="2200" b="1" i="1" dirty="0">
                <a:solidFill>
                  <a:srgbClr val="FFFF00"/>
                </a:solidFill>
                <a:latin typeface="Times New Roman" panose="02020603050405020304" pitchFamily="18" charset="0"/>
                <a:cs typeface="Times New Roman" panose="02020603050405020304" pitchFamily="18" charset="0"/>
              </a:rPr>
              <a:t>age</a:t>
            </a:r>
            <a:r>
              <a:rPr lang="en-US" altLang="en-US" sz="2200" b="1" dirty="0">
                <a:solidFill>
                  <a:srgbClr val="FFFF00"/>
                </a:solidFill>
                <a:latin typeface="Times New Roman" panose="02020603050405020304" pitchFamily="18" charset="0"/>
                <a:cs typeface="Times New Roman" panose="02020603050405020304" pitchFamily="18" charset="0"/>
              </a:rPr>
              <a:t> = “&gt;40”   AND </a:t>
            </a:r>
            <a:r>
              <a:rPr lang="en-US" altLang="en-US" sz="2200" b="1" i="1" dirty="0" err="1">
                <a:solidFill>
                  <a:srgbClr val="FFFF00"/>
                </a:solidFill>
                <a:latin typeface="Times New Roman" panose="02020603050405020304" pitchFamily="18" charset="0"/>
                <a:cs typeface="Times New Roman" panose="02020603050405020304" pitchFamily="18" charset="0"/>
              </a:rPr>
              <a:t>credit_rating</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excellent</a:t>
            </a:r>
            <a:r>
              <a:rPr lang="en-US" altLang="en-US" sz="2200" b="1" dirty="0">
                <a:solidFill>
                  <a:srgbClr val="FFFF00"/>
                </a:solidFill>
                <a:latin typeface="Times New Roman" panose="02020603050405020304" pitchFamily="18" charset="0"/>
                <a:cs typeface="Times New Roman" panose="02020603050405020304" pitchFamily="18" charset="0"/>
              </a:rPr>
              <a:t>”   THEN </a:t>
            </a:r>
            <a:r>
              <a:rPr lang="en-US" altLang="en-US" sz="2200" b="1" i="1" dirty="0" err="1">
                <a:solidFill>
                  <a:srgbClr val="FFFF00"/>
                </a:solidFill>
                <a:latin typeface="Times New Roman" panose="02020603050405020304" pitchFamily="18" charset="0"/>
                <a:cs typeface="Times New Roman" panose="02020603050405020304" pitchFamily="18" charset="0"/>
              </a:rPr>
              <a:t>buys_computer</a:t>
            </a:r>
            <a:r>
              <a:rPr lang="en-US" altLang="en-US" sz="2200" b="1" i="1" dirty="0">
                <a:solidFill>
                  <a:srgbClr val="FFFF00"/>
                </a:solidFill>
                <a:latin typeface="Times New Roman" panose="02020603050405020304" pitchFamily="18" charset="0"/>
                <a:cs typeface="Times New Roman" panose="02020603050405020304" pitchFamily="18" charset="0"/>
              </a:rPr>
              <a:t> </a:t>
            </a:r>
            <a:r>
              <a:rPr lang="en-US" altLang="en-US" sz="2200" b="1" dirty="0">
                <a:solidFill>
                  <a:srgbClr val="FFFF00"/>
                </a:solidFill>
                <a:latin typeface="Times New Roman" panose="02020603050405020304" pitchFamily="18" charset="0"/>
                <a:cs typeface="Times New Roman" panose="02020603050405020304" pitchFamily="18" charset="0"/>
              </a:rPr>
              <a:t>= “</a:t>
            </a:r>
            <a:r>
              <a:rPr lang="en-US" altLang="en-US" sz="2200" b="1" i="1" dirty="0">
                <a:solidFill>
                  <a:srgbClr val="FFFF00"/>
                </a:solidFill>
                <a:latin typeface="Times New Roman" panose="02020603050405020304" pitchFamily="18" charset="0"/>
                <a:cs typeface="Times New Roman" panose="02020603050405020304" pitchFamily="18" charset="0"/>
              </a:rPr>
              <a:t>yes</a:t>
            </a:r>
            <a:r>
              <a:rPr lang="en-US" altLang="en-US" sz="2200" b="1" dirty="0">
                <a:solidFill>
                  <a:srgbClr val="FFFF00"/>
                </a:solidFill>
                <a:latin typeface="Times New Roman" panose="02020603050405020304" pitchFamily="18" charset="0"/>
                <a:cs typeface="Times New Roman" panose="02020603050405020304" pitchFamily="18" charset="0"/>
              </a:rPr>
              <a:t>”</a:t>
            </a:r>
          </a:p>
          <a:p>
            <a:pPr lvl="1">
              <a:lnSpc>
                <a:spcPct val="90000"/>
              </a:lnSpc>
              <a:spcBef>
                <a:spcPct val="50000"/>
              </a:spcBef>
              <a:buClr>
                <a:schemeClr val="hlink"/>
              </a:buClr>
            </a:pPr>
            <a:r>
              <a:rPr lang="en-US" altLang="en-US" sz="2200" b="1" dirty="0">
                <a:solidFill>
                  <a:srgbClr val="FFFF00"/>
                </a:solidFill>
                <a:latin typeface="Times New Roman" panose="02020603050405020304" pitchFamily="18" charset="0"/>
                <a:cs typeface="Times New Roman" panose="02020603050405020304" pitchFamily="18" charset="0"/>
              </a:rPr>
              <a:t>IF </a:t>
            </a:r>
            <a:r>
              <a:rPr lang="en-US" altLang="en-US" sz="2200" b="1" i="1" dirty="0">
                <a:solidFill>
                  <a:srgbClr val="FFFF00"/>
                </a:solidFill>
                <a:latin typeface="Times New Roman" panose="02020603050405020304" pitchFamily="18" charset="0"/>
                <a:cs typeface="Times New Roman" panose="02020603050405020304" pitchFamily="18" charset="0"/>
              </a:rPr>
              <a:t>age</a:t>
            </a:r>
            <a:r>
              <a:rPr lang="en-US" altLang="en-US" sz="2200" b="1" dirty="0">
                <a:solidFill>
                  <a:srgbClr val="FFFF00"/>
                </a:solidFill>
                <a:latin typeface="Times New Roman" panose="02020603050405020304" pitchFamily="18" charset="0"/>
                <a:cs typeface="Times New Roman" panose="02020603050405020304" pitchFamily="18" charset="0"/>
              </a:rPr>
              <a:t> = “&lt;=30” AND </a:t>
            </a:r>
            <a:r>
              <a:rPr lang="en-US" altLang="en-US" sz="2200" b="1" i="1" dirty="0" err="1">
                <a:solidFill>
                  <a:srgbClr val="FFFF00"/>
                </a:solidFill>
                <a:latin typeface="Times New Roman" panose="02020603050405020304" pitchFamily="18" charset="0"/>
                <a:cs typeface="Times New Roman" panose="02020603050405020304" pitchFamily="18" charset="0"/>
              </a:rPr>
              <a:t>credit_rating</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fair</a:t>
            </a:r>
            <a:r>
              <a:rPr lang="en-US" altLang="en-US" sz="2200" b="1" dirty="0">
                <a:solidFill>
                  <a:srgbClr val="FFFF00"/>
                </a:solidFill>
                <a:latin typeface="Times New Roman" panose="02020603050405020304" pitchFamily="18" charset="0"/>
                <a:cs typeface="Times New Roman" panose="02020603050405020304" pitchFamily="18" charset="0"/>
              </a:rPr>
              <a:t>”  THEN </a:t>
            </a:r>
            <a:r>
              <a:rPr lang="en-US" altLang="en-US" sz="2200" b="1" i="1" dirty="0" err="1">
                <a:solidFill>
                  <a:srgbClr val="FFFF00"/>
                </a:solidFill>
                <a:latin typeface="Times New Roman" panose="02020603050405020304" pitchFamily="18" charset="0"/>
                <a:cs typeface="Times New Roman" panose="02020603050405020304" pitchFamily="18" charset="0"/>
              </a:rPr>
              <a:t>buys_computer</a:t>
            </a:r>
            <a:r>
              <a:rPr lang="en-US" altLang="en-US" sz="2200" b="1" dirty="0">
                <a:solidFill>
                  <a:srgbClr val="FFFF00"/>
                </a:solidFill>
                <a:latin typeface="Times New Roman" panose="02020603050405020304" pitchFamily="18" charset="0"/>
                <a:cs typeface="Times New Roman" panose="02020603050405020304" pitchFamily="18" charset="0"/>
              </a:rPr>
              <a:t> = “</a:t>
            </a:r>
            <a:r>
              <a:rPr lang="en-US" altLang="en-US" sz="2200" b="1" i="1" dirty="0">
                <a:solidFill>
                  <a:srgbClr val="FFFF00"/>
                </a:solidFill>
                <a:latin typeface="Times New Roman" panose="02020603050405020304" pitchFamily="18" charset="0"/>
                <a:cs typeface="Times New Roman" panose="02020603050405020304" pitchFamily="18" charset="0"/>
              </a:rPr>
              <a:t>no</a:t>
            </a:r>
            <a:r>
              <a:rPr lang="en-US" altLang="en-US" sz="2200" b="1" dirty="0">
                <a:solidFill>
                  <a:srgbClr val="FFFF00"/>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979878152"/>
      </p:ext>
    </p:extLst>
  </p:cSld>
  <p:clrMapOvr>
    <a:masterClrMapping/>
  </p:clrMapOvr>
  <p:transition>
    <p:checke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2706" name="Rectangle 2"/>
          <p:cNvSpPr>
            <a:spLocks noGrp="1" noChangeArrowheads="1"/>
          </p:cNvSpPr>
          <p:nvPr>
            <p:ph type="title"/>
          </p:nvPr>
        </p:nvSpPr>
        <p:spPr>
          <a:xfrm>
            <a:off x="673100" y="177800"/>
            <a:ext cx="9575800" cy="685800"/>
          </a:xfrm>
          <a:noFill/>
          <a:ln/>
        </p:spPr>
        <p:txBody>
          <a:bodyPr vert="horz" lIns="92075" tIns="46038" rIns="92075" bIns="46038" rtlCol="0" anchor="ctr">
            <a:noAutofit/>
          </a:bodyPr>
          <a:lstStyle/>
          <a:p>
            <a:r>
              <a:rPr lang="en-US" altLang="en-US" dirty="0">
                <a:solidFill>
                  <a:schemeClr val="tx1"/>
                </a:solidFill>
              </a:rPr>
              <a:t>Avoid Overfitting in Classification</a:t>
            </a:r>
            <a:endParaRPr lang="en-US" altLang="en-US" sz="3200" dirty="0">
              <a:solidFill>
                <a:schemeClr val="tx1"/>
              </a:solidFill>
            </a:endParaRPr>
          </a:p>
        </p:txBody>
      </p:sp>
      <p:sp>
        <p:nvSpPr>
          <p:cNvPr id="712707" name="Rectangle 3"/>
          <p:cNvSpPr>
            <a:spLocks noGrp="1" noChangeArrowheads="1"/>
          </p:cNvSpPr>
          <p:nvPr>
            <p:ph type="body" idx="1"/>
          </p:nvPr>
        </p:nvSpPr>
        <p:spPr>
          <a:xfrm>
            <a:off x="673100" y="1295400"/>
            <a:ext cx="11049000" cy="5168900"/>
          </a:xfrm>
          <a:noFill/>
          <a:ln/>
        </p:spPr>
        <p:txBody>
          <a:bodyPr vert="horz" lIns="92075" tIns="46038" rIns="92075" bIns="46038" rtlCol="0">
            <a:noAutofit/>
          </a:bodyPr>
          <a:lstStyle/>
          <a:p>
            <a:r>
              <a:rPr lang="en-US" altLang="en-US" sz="2400" dirty="0">
                <a:latin typeface="Times New Roman" panose="02020603050405020304" pitchFamily="18" charset="0"/>
                <a:cs typeface="Times New Roman" panose="02020603050405020304" pitchFamily="18" charset="0"/>
              </a:rPr>
              <a:t>The generated tree may </a:t>
            </a:r>
            <a:r>
              <a:rPr lang="en-US" altLang="en-US" sz="2400" dirty="0" err="1">
                <a:solidFill>
                  <a:srgbClr val="FFFF00"/>
                </a:solidFill>
                <a:latin typeface="Times New Roman" panose="02020603050405020304" pitchFamily="18" charset="0"/>
                <a:cs typeface="Times New Roman" panose="02020603050405020304" pitchFamily="18" charset="0"/>
              </a:rPr>
              <a:t>overfit</a:t>
            </a:r>
            <a:r>
              <a:rPr lang="en-US" altLang="en-US" sz="2400" dirty="0">
                <a:solidFill>
                  <a:srgbClr val="FFFF00"/>
                </a:solidFill>
                <a:latin typeface="Times New Roman" panose="02020603050405020304" pitchFamily="18" charset="0"/>
                <a:cs typeface="Times New Roman" panose="02020603050405020304" pitchFamily="18" charset="0"/>
              </a:rPr>
              <a:t> the training data </a:t>
            </a:r>
          </a:p>
          <a:p>
            <a:pPr lvl="1"/>
            <a:r>
              <a:rPr lang="en-US" altLang="en-US" sz="2400" dirty="0">
                <a:solidFill>
                  <a:srgbClr val="FFFF00"/>
                </a:solidFill>
                <a:latin typeface="Times New Roman" panose="02020603050405020304" pitchFamily="18" charset="0"/>
                <a:cs typeface="Times New Roman" panose="02020603050405020304" pitchFamily="18" charset="0"/>
              </a:rPr>
              <a:t>Too many branches...., </a:t>
            </a:r>
            <a:r>
              <a:rPr lang="en-US" altLang="en-US" sz="2400" dirty="0">
                <a:latin typeface="Times New Roman" panose="02020603050405020304" pitchFamily="18" charset="0"/>
                <a:cs typeface="Times New Roman" panose="02020603050405020304" pitchFamily="18" charset="0"/>
              </a:rPr>
              <a:t>some may reflect anomalies due to noise or outliers</a:t>
            </a:r>
          </a:p>
          <a:p>
            <a:pPr lvl="1"/>
            <a:r>
              <a:rPr lang="en-US" altLang="en-US" sz="2400" dirty="0">
                <a:solidFill>
                  <a:srgbClr val="FFFF00"/>
                </a:solidFill>
                <a:latin typeface="Times New Roman" panose="02020603050405020304" pitchFamily="18" charset="0"/>
                <a:cs typeface="Times New Roman" panose="02020603050405020304" pitchFamily="18" charset="0"/>
              </a:rPr>
              <a:t>Result is in poor accuracy </a:t>
            </a:r>
            <a:r>
              <a:rPr lang="en-US" altLang="en-US" sz="2400" dirty="0">
                <a:latin typeface="Times New Roman" panose="02020603050405020304" pitchFamily="18" charset="0"/>
                <a:cs typeface="Times New Roman" panose="02020603050405020304" pitchFamily="18" charset="0"/>
              </a:rPr>
              <a:t>for unseen samples</a:t>
            </a:r>
          </a:p>
          <a:p>
            <a:r>
              <a:rPr lang="en-US" altLang="en-US" sz="2400" dirty="0">
                <a:latin typeface="Times New Roman" panose="02020603050405020304" pitchFamily="18" charset="0"/>
                <a:cs typeface="Times New Roman" panose="02020603050405020304" pitchFamily="18" charset="0"/>
              </a:rPr>
              <a:t>Two approaches to avoid overfitting </a:t>
            </a:r>
          </a:p>
          <a:p>
            <a:pPr lvl="1"/>
            <a:r>
              <a:rPr lang="en-US" altLang="en-US" sz="2400" dirty="0" err="1">
                <a:solidFill>
                  <a:srgbClr val="FFFF00"/>
                </a:solidFill>
                <a:latin typeface="Times New Roman" panose="02020603050405020304" pitchFamily="18" charset="0"/>
                <a:cs typeface="Times New Roman" panose="02020603050405020304" pitchFamily="18" charset="0"/>
              </a:rPr>
              <a:t>Prepruning</a:t>
            </a:r>
            <a:r>
              <a:rPr lang="en-US" altLang="en-US" sz="2400" dirty="0">
                <a:solidFill>
                  <a:srgbClr val="FFFF00"/>
                </a:solidFill>
                <a:latin typeface="Times New Roman" panose="02020603050405020304" pitchFamily="18" charset="0"/>
                <a:cs typeface="Times New Roman" panose="02020603050405020304" pitchFamily="18" charset="0"/>
              </a:rPr>
              <a:t>: Halt tree construction early</a:t>
            </a:r>
            <a:r>
              <a:rPr lang="en-US" altLang="en-US" sz="2400" dirty="0">
                <a:latin typeface="Times New Roman" panose="02020603050405020304" pitchFamily="18" charset="0"/>
                <a:cs typeface="Times New Roman" panose="02020603050405020304" pitchFamily="18" charset="0"/>
              </a:rPr>
              <a:t>—do not split a node if this would result in the goodness measure falling below a threshold</a:t>
            </a:r>
          </a:p>
          <a:p>
            <a:pPr lvl="2"/>
            <a:r>
              <a:rPr lang="en-US" altLang="en-US" sz="2400" dirty="0">
                <a:solidFill>
                  <a:srgbClr val="FFFF00"/>
                </a:solidFill>
                <a:latin typeface="Times New Roman" panose="02020603050405020304" pitchFamily="18" charset="0"/>
                <a:cs typeface="Times New Roman" panose="02020603050405020304" pitchFamily="18" charset="0"/>
              </a:rPr>
              <a:t>Difficult to choose an appropriate threshold</a:t>
            </a:r>
          </a:p>
          <a:p>
            <a:pPr lvl="1"/>
            <a:r>
              <a:rPr lang="en-US" altLang="en-US" sz="2400" dirty="0" err="1">
                <a:solidFill>
                  <a:srgbClr val="FFFF00"/>
                </a:solidFill>
                <a:latin typeface="Times New Roman" panose="02020603050405020304" pitchFamily="18" charset="0"/>
                <a:cs typeface="Times New Roman" panose="02020603050405020304" pitchFamily="18" charset="0"/>
              </a:rPr>
              <a:t>Postpruning</a:t>
            </a:r>
            <a:r>
              <a:rPr lang="en-US" altLang="en-US" sz="2400" dirty="0">
                <a:solidFill>
                  <a:srgbClr val="FFFF00"/>
                </a:solidFill>
                <a:latin typeface="Times New Roman" panose="02020603050405020304" pitchFamily="18" charset="0"/>
                <a:cs typeface="Times New Roman" panose="02020603050405020304" pitchFamily="18" charset="0"/>
              </a:rPr>
              <a:t>: Remove branches from a “fully grown” tree</a:t>
            </a:r>
            <a:r>
              <a:rPr lang="en-US" altLang="en-US" sz="2400" dirty="0">
                <a:latin typeface="Times New Roman" panose="02020603050405020304" pitchFamily="18" charset="0"/>
                <a:cs typeface="Times New Roman" panose="02020603050405020304" pitchFamily="18" charset="0"/>
              </a:rPr>
              <a:t>—get a sequence of progressively pruned trees</a:t>
            </a:r>
          </a:p>
          <a:p>
            <a:pPr lvl="2"/>
            <a:r>
              <a:rPr lang="en-US" altLang="en-US" sz="2400" dirty="0">
                <a:solidFill>
                  <a:srgbClr val="FFFF00"/>
                </a:solidFill>
                <a:latin typeface="Times New Roman" panose="02020603050405020304" pitchFamily="18" charset="0"/>
                <a:cs typeface="Times New Roman" panose="02020603050405020304" pitchFamily="18" charset="0"/>
              </a:rPr>
              <a:t>Use a set of data different from the training data to decide </a:t>
            </a:r>
            <a:r>
              <a:rPr lang="en-US" altLang="en-US" sz="2400" i="1" dirty="0">
                <a:solidFill>
                  <a:srgbClr val="FFFF00"/>
                </a:solidFill>
                <a:latin typeface="Times New Roman" panose="02020603050405020304" pitchFamily="18" charset="0"/>
                <a:cs typeface="Times New Roman" panose="02020603050405020304" pitchFamily="18" charset="0"/>
              </a:rPr>
              <a:t>which is the “best pruned tree”</a:t>
            </a:r>
          </a:p>
        </p:txBody>
      </p:sp>
      <p:sp>
        <p:nvSpPr>
          <p:cNvPr id="4" name="Rectangle 3"/>
          <p:cNvSpPr/>
          <p:nvPr/>
        </p:nvSpPr>
        <p:spPr>
          <a:xfrm>
            <a:off x="2743200" y="6578600"/>
            <a:ext cx="9999617" cy="369332"/>
          </a:xfrm>
          <a:prstGeom prst="rect">
            <a:avLst/>
          </a:prstGeom>
        </p:spPr>
        <p:txBody>
          <a:bodyPr wrap="square">
            <a:spAutoFit/>
          </a:bodyPr>
          <a:lstStyle/>
          <a:p>
            <a:r>
              <a:rPr lang="en-US" altLang="en-US" dirty="0">
                <a:latin typeface="Arial" panose="020B0604020202020204" pitchFamily="34" charset="0"/>
                <a:cs typeface="Arial" panose="020B0604020202020204" pitchFamily="34" charset="0"/>
              </a:rPr>
              <a:t>Adapted from Jiawei Han and Micheline </a:t>
            </a:r>
            <a:r>
              <a:rPr lang="en-US" altLang="en-US" dirty="0" err="1">
                <a:latin typeface="Arial" panose="020B0604020202020204" pitchFamily="34" charset="0"/>
                <a:cs typeface="Arial" panose="020B0604020202020204" pitchFamily="34" charset="0"/>
              </a:rPr>
              <a:t>Kamber</a:t>
            </a:r>
            <a:r>
              <a:rPr lang="en-US" altLang="en-US" dirty="0">
                <a:latin typeface="Arial" panose="020B0604020202020204" pitchFamily="34" charset="0"/>
                <a:cs typeface="Arial" panose="020B0604020202020204" pitchFamily="34" charset="0"/>
              </a:rPr>
              <a:t>  </a:t>
            </a:r>
            <a:r>
              <a:rPr lang="en-US" altLang="en-US" b="1" dirty="0">
                <a:latin typeface="Arial" panose="020B0604020202020204" pitchFamily="34" charset="0"/>
                <a:cs typeface="Arial" panose="020B0604020202020204" pitchFamily="34" charset="0"/>
              </a:rPr>
              <a:t>Data Mining: Concepts and Techniques </a:t>
            </a:r>
            <a:endParaRPr lang="en-GB" dirty="0"/>
          </a:p>
        </p:txBody>
      </p:sp>
    </p:spTree>
    <p:extLst>
      <p:ext uri="{BB962C8B-B14F-4D97-AF65-F5344CB8AC3E}">
        <p14:creationId xmlns:p14="http://schemas.microsoft.com/office/powerpoint/2010/main" val="1761831942"/>
      </p:ext>
    </p:extLst>
  </p:cSld>
  <p:clrMapOvr>
    <a:masterClrMapping/>
  </p:clrMapOvr>
  <p:transition>
    <p:checke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4754" name="Rectangle 2"/>
          <p:cNvSpPr>
            <a:spLocks noGrp="1" noChangeArrowheads="1"/>
          </p:cNvSpPr>
          <p:nvPr>
            <p:ph type="title"/>
          </p:nvPr>
        </p:nvSpPr>
        <p:spPr>
          <a:xfrm>
            <a:off x="188070" y="159543"/>
            <a:ext cx="10541000" cy="858838"/>
          </a:xfrm>
          <a:noFill/>
          <a:ln/>
        </p:spPr>
        <p:txBody>
          <a:bodyPr vert="horz" lIns="92075" tIns="46038" rIns="92075" bIns="46038" rtlCol="0" anchor="ctr">
            <a:noAutofit/>
          </a:bodyPr>
          <a:lstStyle/>
          <a:p>
            <a:r>
              <a:rPr lang="en-US" altLang="en-US" sz="3200" dirty="0">
                <a:solidFill>
                  <a:schemeClr val="tx1"/>
                </a:solidFill>
              </a:rPr>
              <a:t>Approaches to Determine the Final Tree Size</a:t>
            </a:r>
            <a:endParaRPr lang="en-US" altLang="en-US" dirty="0">
              <a:solidFill>
                <a:schemeClr val="tx1"/>
              </a:solidFill>
            </a:endParaRPr>
          </a:p>
        </p:txBody>
      </p:sp>
      <p:sp>
        <p:nvSpPr>
          <p:cNvPr id="714755" name="Rectangle 3"/>
          <p:cNvSpPr>
            <a:spLocks noGrp="1" noChangeArrowheads="1"/>
          </p:cNvSpPr>
          <p:nvPr>
            <p:ph type="body" idx="1"/>
          </p:nvPr>
        </p:nvSpPr>
        <p:spPr>
          <a:xfrm>
            <a:off x="673100" y="1676400"/>
            <a:ext cx="9652000" cy="4572000"/>
          </a:xfrm>
          <a:noFill/>
          <a:ln/>
        </p:spPr>
        <p:txBody>
          <a:bodyPr vert="horz" lIns="92075" tIns="46038" rIns="92075" bIns="46038" rtlCol="0">
            <a:normAutofit/>
          </a:bodyPr>
          <a:lstStyle/>
          <a:p>
            <a:pPr>
              <a:lnSpc>
                <a:spcPct val="110000"/>
              </a:lnSpc>
              <a:spcBef>
                <a:spcPct val="30000"/>
              </a:spcBef>
            </a:pPr>
            <a:r>
              <a:rPr lang="en-US" altLang="en-US" sz="2400" dirty="0">
                <a:latin typeface="Times New Roman" panose="02020603050405020304" pitchFamily="18" charset="0"/>
                <a:cs typeface="Times New Roman" panose="02020603050405020304" pitchFamily="18" charset="0"/>
              </a:rPr>
              <a:t>Separate training (2/3) and testing (1/3) sets</a:t>
            </a:r>
          </a:p>
          <a:p>
            <a:pPr>
              <a:lnSpc>
                <a:spcPct val="110000"/>
              </a:lnSpc>
              <a:spcBef>
                <a:spcPct val="30000"/>
              </a:spcBef>
            </a:pPr>
            <a:r>
              <a:rPr lang="en-US" altLang="en-US" sz="2400" dirty="0">
                <a:latin typeface="Times New Roman" panose="02020603050405020304" pitchFamily="18" charset="0"/>
                <a:cs typeface="Times New Roman" panose="02020603050405020304" pitchFamily="18" charset="0"/>
              </a:rPr>
              <a:t>Use cross validation, e.g., 10-fold cross validation</a:t>
            </a:r>
          </a:p>
          <a:p>
            <a:pPr>
              <a:lnSpc>
                <a:spcPct val="110000"/>
              </a:lnSpc>
              <a:spcBef>
                <a:spcPct val="30000"/>
              </a:spcBef>
            </a:pPr>
            <a:r>
              <a:rPr lang="en-US" altLang="en-US" sz="2400" dirty="0">
                <a:latin typeface="Times New Roman" panose="02020603050405020304" pitchFamily="18" charset="0"/>
                <a:cs typeface="Times New Roman" panose="02020603050405020304" pitchFamily="18" charset="0"/>
              </a:rPr>
              <a:t>Use all the data for training</a:t>
            </a:r>
          </a:p>
          <a:p>
            <a:pPr lvl="1">
              <a:lnSpc>
                <a:spcPct val="110000"/>
              </a:lnSpc>
              <a:spcBef>
                <a:spcPct val="30000"/>
              </a:spcBef>
            </a:pPr>
            <a:r>
              <a:rPr lang="en-US" altLang="en-US" sz="2400" dirty="0">
                <a:latin typeface="Times New Roman" panose="02020603050405020304" pitchFamily="18" charset="0"/>
                <a:cs typeface="Times New Roman" panose="02020603050405020304" pitchFamily="18" charset="0"/>
              </a:rPr>
              <a:t>but apply a </a:t>
            </a:r>
            <a:r>
              <a:rPr lang="en-US" altLang="en-US" sz="2400" dirty="0">
                <a:solidFill>
                  <a:srgbClr val="FFFF00"/>
                </a:solidFill>
                <a:latin typeface="Times New Roman" panose="02020603050405020304" pitchFamily="18" charset="0"/>
                <a:cs typeface="Times New Roman" panose="02020603050405020304" pitchFamily="18" charset="0"/>
              </a:rPr>
              <a:t>statistical test </a:t>
            </a:r>
            <a:r>
              <a:rPr lang="en-US" altLang="en-US" sz="2400" dirty="0">
                <a:latin typeface="Times New Roman" panose="02020603050405020304" pitchFamily="18" charset="0"/>
                <a:cs typeface="Times New Roman" panose="02020603050405020304" pitchFamily="18" charset="0"/>
              </a:rPr>
              <a:t>(e.g., </a:t>
            </a:r>
            <a:r>
              <a:rPr lang="en-US" altLang="en-US" sz="2400" dirty="0">
                <a:solidFill>
                  <a:srgbClr val="FFFF00"/>
                </a:solidFill>
                <a:latin typeface="Times New Roman" panose="02020603050405020304" pitchFamily="18" charset="0"/>
                <a:cs typeface="Times New Roman" panose="02020603050405020304" pitchFamily="18" charset="0"/>
              </a:rPr>
              <a:t>chi-square)</a:t>
            </a:r>
            <a:r>
              <a:rPr lang="en-US" altLang="en-US" sz="2400" dirty="0">
                <a:latin typeface="Times New Roman" panose="02020603050405020304" pitchFamily="18" charset="0"/>
                <a:cs typeface="Times New Roman" panose="02020603050405020304" pitchFamily="18" charset="0"/>
              </a:rPr>
              <a:t> to estimate whether expanding or pruning a node may improve the entire distribution</a:t>
            </a:r>
          </a:p>
          <a:p>
            <a:pPr>
              <a:lnSpc>
                <a:spcPct val="110000"/>
              </a:lnSpc>
              <a:spcBef>
                <a:spcPct val="30000"/>
              </a:spcBef>
            </a:pPr>
            <a:r>
              <a:rPr lang="en-US" altLang="en-US" sz="2400" dirty="0">
                <a:latin typeface="Times New Roman" panose="02020603050405020304" pitchFamily="18" charset="0"/>
                <a:cs typeface="Times New Roman" panose="02020603050405020304" pitchFamily="18" charset="0"/>
              </a:rPr>
              <a:t>Use minimum description length (MDL) principle: </a:t>
            </a:r>
          </a:p>
          <a:p>
            <a:pPr lvl="1">
              <a:lnSpc>
                <a:spcPct val="110000"/>
              </a:lnSpc>
              <a:spcBef>
                <a:spcPct val="30000"/>
              </a:spcBef>
            </a:pPr>
            <a:r>
              <a:rPr lang="en-US" altLang="en-US" sz="2400" dirty="0">
                <a:latin typeface="Times New Roman" panose="02020603050405020304" pitchFamily="18" charset="0"/>
                <a:cs typeface="Times New Roman" panose="02020603050405020304" pitchFamily="18" charset="0"/>
              </a:rPr>
              <a:t>halting growth of the tree when the encoding is minimized</a:t>
            </a:r>
          </a:p>
        </p:txBody>
      </p:sp>
    </p:spTree>
    <p:extLst>
      <p:ext uri="{BB962C8B-B14F-4D97-AF65-F5344CB8AC3E}">
        <p14:creationId xmlns:p14="http://schemas.microsoft.com/office/powerpoint/2010/main" val="2228481144"/>
      </p:ext>
    </p:extLst>
  </p:cSld>
  <p:clrMapOvr>
    <a:masterClrMapping/>
  </p:clrMapOvr>
  <p:transition>
    <p:checke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826" name="Rectangle 2"/>
          <p:cNvSpPr>
            <a:spLocks noGrp="1" noChangeArrowheads="1"/>
          </p:cNvSpPr>
          <p:nvPr>
            <p:ph type="title"/>
          </p:nvPr>
        </p:nvSpPr>
        <p:spPr>
          <a:xfrm>
            <a:off x="279400" y="190500"/>
            <a:ext cx="9918700" cy="762000"/>
          </a:xfrm>
          <a:noFill/>
          <a:ln/>
        </p:spPr>
        <p:txBody>
          <a:bodyPr vert="horz" lIns="92075" tIns="46038" rIns="92075" bIns="46038" rtlCol="0" anchor="t">
            <a:noAutofit/>
          </a:bodyPr>
          <a:lstStyle/>
          <a:p>
            <a:r>
              <a:rPr lang="en-US" altLang="en-US" dirty="0">
                <a:solidFill>
                  <a:schemeClr val="tx1"/>
                </a:solidFill>
              </a:rPr>
              <a:t>Classification in Large Databases</a:t>
            </a:r>
          </a:p>
        </p:txBody>
      </p:sp>
      <p:sp>
        <p:nvSpPr>
          <p:cNvPr id="717827" name="Rectangle 3"/>
          <p:cNvSpPr>
            <a:spLocks noGrp="1" noChangeArrowheads="1"/>
          </p:cNvSpPr>
          <p:nvPr>
            <p:ph type="body" idx="1"/>
          </p:nvPr>
        </p:nvSpPr>
        <p:spPr>
          <a:xfrm>
            <a:off x="711200" y="1485900"/>
            <a:ext cx="9844089" cy="4541838"/>
          </a:xfrm>
          <a:noFill/>
          <a:ln/>
        </p:spPr>
        <p:txBody>
          <a:bodyPr vert="horz" lIns="92075" tIns="46038" rIns="92075" bIns="46038" rtlCol="0">
            <a:noAutofit/>
          </a:bodyPr>
          <a:lstStyle/>
          <a:p>
            <a:pPr>
              <a:lnSpc>
                <a:spcPct val="110000"/>
              </a:lnSpc>
            </a:pPr>
            <a:r>
              <a:rPr lang="en-US" altLang="en-US" sz="2400" dirty="0">
                <a:latin typeface="Times New Roman" panose="02020603050405020304" pitchFamily="18" charset="0"/>
                <a:cs typeface="Times New Roman" panose="02020603050405020304" pitchFamily="18" charset="0"/>
              </a:rPr>
              <a:t>Classification—a classical problem extensively studied by statisticians and machine learning researchers</a:t>
            </a:r>
          </a:p>
          <a:p>
            <a:pPr>
              <a:lnSpc>
                <a:spcPct val="110000"/>
              </a:lnSpc>
            </a:pPr>
            <a:r>
              <a:rPr lang="en-US" altLang="en-US" sz="2400" dirty="0">
                <a:latin typeface="Times New Roman" panose="02020603050405020304" pitchFamily="18" charset="0"/>
                <a:cs typeface="Times New Roman" panose="02020603050405020304" pitchFamily="18" charset="0"/>
              </a:rPr>
              <a:t>Scalability: Classifying data sets with millions of examples and hundreds of attributes with reasonable speed</a:t>
            </a:r>
          </a:p>
          <a:p>
            <a:pPr>
              <a:lnSpc>
                <a:spcPct val="110000"/>
              </a:lnSpc>
            </a:pPr>
            <a:r>
              <a:rPr lang="en-US" altLang="en-US" sz="2400" dirty="0">
                <a:latin typeface="Times New Roman" panose="02020603050405020304" pitchFamily="18" charset="0"/>
                <a:cs typeface="Times New Roman" panose="02020603050405020304" pitchFamily="18" charset="0"/>
              </a:rPr>
              <a:t>Why decision tree induction in data mining?</a:t>
            </a:r>
          </a:p>
          <a:p>
            <a:pPr lvl="1"/>
            <a:r>
              <a:rPr lang="en-US" altLang="en-US" sz="2400" dirty="0">
                <a:latin typeface="Times New Roman" panose="02020603050405020304" pitchFamily="18" charset="0"/>
                <a:cs typeface="Times New Roman" panose="02020603050405020304" pitchFamily="18" charset="0"/>
              </a:rPr>
              <a:t>relatively faster learning speed (than other classification methods)</a:t>
            </a:r>
          </a:p>
          <a:p>
            <a:pPr lvl="1"/>
            <a:r>
              <a:rPr lang="en-US" altLang="en-US" sz="2400" dirty="0">
                <a:latin typeface="Times New Roman" panose="02020603050405020304" pitchFamily="18" charset="0"/>
                <a:cs typeface="Times New Roman" panose="02020603050405020304" pitchFamily="18" charset="0"/>
              </a:rPr>
              <a:t>convertible to simple and easy to understand classification rules</a:t>
            </a:r>
          </a:p>
          <a:p>
            <a:pPr lvl="1"/>
            <a:r>
              <a:rPr lang="en-US" altLang="en-US" sz="2400" dirty="0">
                <a:latin typeface="Times New Roman" panose="02020603050405020304" pitchFamily="18" charset="0"/>
                <a:cs typeface="Times New Roman" panose="02020603050405020304" pitchFamily="18" charset="0"/>
              </a:rPr>
              <a:t>can use SQL queries for accessing databases</a:t>
            </a:r>
          </a:p>
          <a:p>
            <a:pPr lvl="1"/>
            <a:r>
              <a:rPr lang="en-US" altLang="en-US" sz="2400" dirty="0">
                <a:latin typeface="Times New Roman" panose="02020603050405020304" pitchFamily="18" charset="0"/>
                <a:cs typeface="Times New Roman" panose="02020603050405020304" pitchFamily="18" charset="0"/>
              </a:rPr>
              <a:t>comparable classification accuracy with other methods</a:t>
            </a:r>
          </a:p>
        </p:txBody>
      </p:sp>
    </p:spTree>
    <p:extLst>
      <p:ext uri="{BB962C8B-B14F-4D97-AF65-F5344CB8AC3E}">
        <p14:creationId xmlns:p14="http://schemas.microsoft.com/office/powerpoint/2010/main" val="1088543863"/>
      </p:ext>
    </p:extLst>
  </p:cSld>
  <p:clrMapOvr>
    <a:masterClrMapping/>
  </p:clrMapOvr>
  <p:transition>
    <p:checke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1618" name="Text Box 1026"/>
          <p:cNvSpPr txBox="1">
            <a:spLocks noChangeArrowheads="1"/>
          </p:cNvSpPr>
          <p:nvPr/>
        </p:nvSpPr>
        <p:spPr bwMode="auto">
          <a:xfrm>
            <a:off x="774700" y="330200"/>
            <a:ext cx="7315200" cy="641350"/>
          </a:xfrm>
          <a:prstGeom prst="rect">
            <a:avLst/>
          </a:prstGeom>
          <a:noFill/>
          <a:ln>
            <a:noFill/>
          </a:ln>
          <a:effectLst>
            <a:outerShdw dist="107763" dir="2700000" algn="ctr" rotWithShape="0">
              <a:schemeClr val="bg2">
                <a:alpha val="50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txBody>
          <a:bodyPr>
            <a:spAutoFit/>
          </a:bodyPr>
          <a:lstStyle/>
          <a:p>
            <a:pPr>
              <a:spcBef>
                <a:spcPct val="20000"/>
              </a:spcBef>
            </a:pPr>
            <a:r>
              <a:rPr lang="en-US" altLang="en-US" sz="3600" b="1" dirty="0" smtClean="0">
                <a:solidFill>
                  <a:srgbClr val="66FFFF"/>
                </a:solidFill>
                <a:effectLst>
                  <a:outerShdw blurRad="38100" dist="38100" dir="2700000" algn="tl">
                    <a:srgbClr val="C0C0C0"/>
                  </a:outerShdw>
                </a:effectLst>
              </a:rPr>
              <a:t>Summary</a:t>
            </a:r>
            <a:endParaRPr lang="th-TH" altLang="en-US" sz="2800" b="1" dirty="0">
              <a:solidFill>
                <a:srgbClr val="66FFFF"/>
              </a:solidFill>
              <a:effectLst>
                <a:outerShdw blurRad="38100" dist="38100" dir="2700000" algn="tl">
                  <a:srgbClr val="C0C0C0"/>
                </a:outerShdw>
              </a:effectLst>
            </a:endParaRPr>
          </a:p>
        </p:txBody>
      </p:sp>
      <p:sp>
        <p:nvSpPr>
          <p:cNvPr id="751619" name="Text Box 1027"/>
          <p:cNvSpPr txBox="1">
            <a:spLocks noChangeArrowheads="1"/>
          </p:cNvSpPr>
          <p:nvPr/>
        </p:nvSpPr>
        <p:spPr bwMode="auto">
          <a:xfrm>
            <a:off x="533400" y="1204178"/>
            <a:ext cx="110109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457200" indent="-457200">
              <a:spcBef>
                <a:spcPct val="50000"/>
              </a:spcBef>
              <a:buFont typeface="Arial" panose="020B0604020202020204" pitchFamily="34" charset="0"/>
              <a:buChar char="•"/>
            </a:pPr>
            <a:r>
              <a:rPr lang="en-US" altLang="en-US" sz="3200" dirty="0">
                <a:latin typeface="Times New Roman" panose="02020603050405020304" pitchFamily="18" charset="0"/>
                <a:cs typeface="Times New Roman" panose="02020603050405020304" pitchFamily="18" charset="0"/>
              </a:rPr>
              <a:t>Decision trees are probably the most popular structure for </a:t>
            </a:r>
            <a:r>
              <a:rPr lang="en-US" altLang="en-US" sz="3200" dirty="0">
                <a:solidFill>
                  <a:srgbClr val="FFFF00"/>
                </a:solidFill>
                <a:latin typeface="Times New Roman" panose="02020603050405020304" pitchFamily="18" charset="0"/>
                <a:cs typeface="Times New Roman" panose="02020603050405020304" pitchFamily="18" charset="0"/>
              </a:rPr>
              <a:t>supervised</a:t>
            </a:r>
            <a:r>
              <a:rPr lang="en-US" altLang="en-US" sz="3200" dirty="0">
                <a:latin typeface="Times New Roman" panose="02020603050405020304" pitchFamily="18" charset="0"/>
                <a:cs typeface="Times New Roman" panose="02020603050405020304" pitchFamily="18" charset="0"/>
              </a:rPr>
              <a:t> data mining. </a:t>
            </a:r>
          </a:p>
          <a:p>
            <a:pPr marL="457200" indent="-457200">
              <a:spcBef>
                <a:spcPct val="50000"/>
              </a:spcBef>
              <a:buFont typeface="Arial" panose="020B0604020202020204" pitchFamily="34" charset="0"/>
              <a:buChar char="•"/>
            </a:pPr>
            <a:r>
              <a:rPr lang="en-US" altLang="en-US" sz="3200" dirty="0">
                <a:latin typeface="Times New Roman" panose="02020603050405020304" pitchFamily="18" charset="0"/>
                <a:cs typeface="Times New Roman" panose="02020603050405020304" pitchFamily="18" charset="0"/>
              </a:rPr>
              <a:t>A common algorithm for building a decision tree selects a subset of instances from the training data to construct an initial tree. </a:t>
            </a:r>
          </a:p>
          <a:p>
            <a:pPr marL="457200" indent="-457200">
              <a:spcBef>
                <a:spcPct val="50000"/>
              </a:spcBef>
              <a:buFont typeface="Arial" panose="020B0604020202020204" pitchFamily="34" charset="0"/>
              <a:buChar char="•"/>
            </a:pPr>
            <a:r>
              <a:rPr lang="en-US" altLang="en-US" sz="3200" dirty="0">
                <a:latin typeface="Times New Roman" panose="02020603050405020304" pitchFamily="18" charset="0"/>
                <a:cs typeface="Times New Roman" panose="02020603050405020304" pitchFamily="18" charset="0"/>
              </a:rPr>
              <a:t>The remaining training instances are then used to test the accuracy of the tree. </a:t>
            </a:r>
          </a:p>
          <a:p>
            <a:pPr marL="457200" indent="-457200">
              <a:spcBef>
                <a:spcPct val="50000"/>
              </a:spcBef>
              <a:buFont typeface="Arial" panose="020B0604020202020204" pitchFamily="34" charset="0"/>
              <a:buChar char="•"/>
            </a:pPr>
            <a:r>
              <a:rPr lang="en-US" altLang="en-US" sz="3200" dirty="0">
                <a:latin typeface="Times New Roman" panose="02020603050405020304" pitchFamily="18" charset="0"/>
                <a:cs typeface="Times New Roman" panose="02020603050405020304" pitchFamily="18" charset="0"/>
              </a:rPr>
              <a:t>If any instance is incorrectly classified the instance is added to the current set of training data and the process is repeated. </a:t>
            </a:r>
          </a:p>
        </p:txBody>
      </p:sp>
    </p:spTree>
    <p:extLst>
      <p:ext uri="{BB962C8B-B14F-4D97-AF65-F5344CB8AC3E}">
        <p14:creationId xmlns:p14="http://schemas.microsoft.com/office/powerpoint/2010/main" val="2119944119"/>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7516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51619"/>
                                        </p:tgtEl>
                                        <p:attrNameLst>
                                          <p:attrName>style.visibility</p:attrName>
                                        </p:attrNameLst>
                                      </p:cBhvr>
                                      <p:to>
                                        <p:strVal val="visible"/>
                                      </p:to>
                                    </p:set>
                                    <p:anim calcmode="lin" valueType="num">
                                      <p:cBhvr additive="base">
                                        <p:cTn id="11" dur="500" fill="hold"/>
                                        <p:tgtEl>
                                          <p:spTgt spid="751619"/>
                                        </p:tgtEl>
                                        <p:attrNameLst>
                                          <p:attrName>ppt_x</p:attrName>
                                        </p:attrNameLst>
                                      </p:cBhvr>
                                      <p:tavLst>
                                        <p:tav tm="0">
                                          <p:val>
                                            <p:strVal val="#ppt_x"/>
                                          </p:val>
                                        </p:tav>
                                        <p:tav tm="100000">
                                          <p:val>
                                            <p:strVal val="#ppt_x"/>
                                          </p:val>
                                        </p:tav>
                                      </p:tavLst>
                                    </p:anim>
                                    <p:anim calcmode="lin" valueType="num">
                                      <p:cBhvr additive="base">
                                        <p:cTn id="12" dur="500" fill="hold"/>
                                        <p:tgtEl>
                                          <p:spTgt spid="7516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1618" grpId="0" autoUpdateAnimBg="0"/>
      <p:bldP spid="751619"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2642" name="Text Box 2"/>
          <p:cNvSpPr txBox="1">
            <a:spLocks noChangeArrowheads="1"/>
          </p:cNvSpPr>
          <p:nvPr/>
        </p:nvSpPr>
        <p:spPr bwMode="auto">
          <a:xfrm>
            <a:off x="1079500" y="241300"/>
            <a:ext cx="7315200" cy="641350"/>
          </a:xfrm>
          <a:prstGeom prst="rect">
            <a:avLst/>
          </a:prstGeom>
          <a:noFill/>
          <a:ln>
            <a:noFill/>
          </a:ln>
          <a:effectLst>
            <a:outerShdw dist="107763" dir="2700000" algn="ctr" rotWithShape="0">
              <a:schemeClr val="bg2">
                <a:alpha val="50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Lst>
        </p:spPr>
        <p:txBody>
          <a:bodyPr>
            <a:spAutoFit/>
          </a:bodyPr>
          <a:lstStyle/>
          <a:p>
            <a:pPr>
              <a:spcBef>
                <a:spcPct val="20000"/>
              </a:spcBef>
            </a:pPr>
            <a:r>
              <a:rPr lang="en-US" altLang="en-US" sz="3600" b="1" dirty="0" smtClean="0">
                <a:solidFill>
                  <a:srgbClr val="66FFFF"/>
                </a:solidFill>
                <a:effectLst>
                  <a:outerShdw blurRad="38100" dist="38100" dir="2700000" algn="tl">
                    <a:srgbClr val="C0C0C0"/>
                  </a:outerShdw>
                </a:effectLst>
              </a:rPr>
              <a:t>Summary</a:t>
            </a:r>
            <a:endParaRPr lang="th-TH" altLang="en-US" sz="2800" b="1" dirty="0">
              <a:solidFill>
                <a:srgbClr val="66FFFF"/>
              </a:solidFill>
              <a:effectLst>
                <a:outerShdw blurRad="38100" dist="38100" dir="2700000" algn="tl">
                  <a:srgbClr val="C0C0C0"/>
                </a:outerShdw>
              </a:effectLst>
            </a:endParaRPr>
          </a:p>
        </p:txBody>
      </p:sp>
      <p:sp>
        <p:nvSpPr>
          <p:cNvPr id="752643" name="Text Box 3"/>
          <p:cNvSpPr txBox="1">
            <a:spLocks noChangeArrowheads="1"/>
          </p:cNvSpPr>
          <p:nvPr/>
        </p:nvSpPr>
        <p:spPr bwMode="auto">
          <a:xfrm>
            <a:off x="1435100" y="1733550"/>
            <a:ext cx="10083800"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457200" indent="-457200">
              <a:spcBef>
                <a:spcPct val="50000"/>
              </a:spcBef>
              <a:buFont typeface="Arial" panose="020B0604020202020204" pitchFamily="34" charset="0"/>
              <a:buChar char="•"/>
            </a:pPr>
            <a:r>
              <a:rPr lang="en-US" altLang="en-US" sz="3200" dirty="0">
                <a:latin typeface="Times New Roman" panose="02020603050405020304" pitchFamily="18" charset="0"/>
                <a:cs typeface="Times New Roman" panose="02020603050405020304" pitchFamily="18" charset="0"/>
              </a:rPr>
              <a:t>A main goal is to minimize the number of tree levels and tree nodes, thereby maximizing data generalization. </a:t>
            </a:r>
          </a:p>
          <a:p>
            <a:pPr marL="457200" indent="-457200">
              <a:spcBef>
                <a:spcPct val="50000"/>
              </a:spcBef>
              <a:buFont typeface="Arial" panose="020B0604020202020204" pitchFamily="34" charset="0"/>
              <a:buChar char="•"/>
            </a:pPr>
            <a:r>
              <a:rPr lang="en-US" altLang="en-US" sz="3200" dirty="0">
                <a:latin typeface="Times New Roman" panose="02020603050405020304" pitchFamily="18" charset="0"/>
                <a:cs typeface="Times New Roman" panose="02020603050405020304" pitchFamily="18" charset="0"/>
              </a:rPr>
              <a:t>Decision trees have been successfully applied to real problems, are easy to understand, and map nicely to a set of production rules.</a:t>
            </a:r>
            <a:endParaRPr lang="th-TH" altLang="en-US" sz="3200" dirty="0">
              <a:latin typeface="Times New Roman" panose="02020603050405020304" pitchFamily="18" charset="0"/>
            </a:endParaRPr>
          </a:p>
        </p:txBody>
      </p:sp>
    </p:spTree>
    <p:extLst>
      <p:ext uri="{BB962C8B-B14F-4D97-AF65-F5344CB8AC3E}">
        <p14:creationId xmlns:p14="http://schemas.microsoft.com/office/powerpoint/2010/main" val="3127414721"/>
      </p:ext>
    </p:extLst>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7526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52643"/>
                                        </p:tgtEl>
                                        <p:attrNameLst>
                                          <p:attrName>style.visibility</p:attrName>
                                        </p:attrNameLst>
                                      </p:cBhvr>
                                      <p:to>
                                        <p:strVal val="visible"/>
                                      </p:to>
                                    </p:set>
                                    <p:anim calcmode="lin" valueType="num">
                                      <p:cBhvr additive="base">
                                        <p:cTn id="11" dur="500" fill="hold"/>
                                        <p:tgtEl>
                                          <p:spTgt spid="752643"/>
                                        </p:tgtEl>
                                        <p:attrNameLst>
                                          <p:attrName>ppt_x</p:attrName>
                                        </p:attrNameLst>
                                      </p:cBhvr>
                                      <p:tavLst>
                                        <p:tav tm="0">
                                          <p:val>
                                            <p:strVal val="#ppt_x"/>
                                          </p:val>
                                        </p:tav>
                                        <p:tav tm="100000">
                                          <p:val>
                                            <p:strVal val="#ppt_x"/>
                                          </p:val>
                                        </p:tav>
                                      </p:tavLst>
                                    </p:anim>
                                    <p:anim calcmode="lin" valueType="num">
                                      <p:cBhvr additive="base">
                                        <p:cTn id="12" dur="500" fill="hold"/>
                                        <p:tgtEl>
                                          <p:spTgt spid="7526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2642" grpId="0" autoUpdateAnimBg="0"/>
      <p:bldP spid="752643"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427038" y="164298"/>
            <a:ext cx="10515600" cy="1325563"/>
          </a:xfrm>
        </p:spPr>
        <p:txBody>
          <a:bodyPr/>
          <a:lstStyle/>
          <a:p>
            <a:r>
              <a:rPr lang="en-GB" sz="3200" b="1" dirty="0" smtClean="0"/>
              <a:t>Practical Exercise -</a:t>
            </a:r>
            <a:r>
              <a:rPr lang="en-GB" sz="3200" b="1" dirty="0" smtClean="0"/>
              <a:t/>
            </a:r>
            <a:br>
              <a:rPr lang="en-GB" sz="3200" b="1" dirty="0" smtClean="0"/>
            </a:br>
            <a:r>
              <a:rPr lang="en-GB" sz="3200" b="1" dirty="0" smtClean="0"/>
              <a:t>Decision </a:t>
            </a:r>
            <a:r>
              <a:rPr lang="en-GB" sz="3200" b="1" dirty="0"/>
              <a:t>Tree </a:t>
            </a:r>
            <a:r>
              <a:rPr lang="en-GB" sz="3200" b="1" dirty="0" smtClean="0"/>
              <a:t>Induction on the Weather </a:t>
            </a:r>
            <a:r>
              <a:rPr lang="en-GB" sz="3200" b="1" dirty="0"/>
              <a:t>D</a:t>
            </a:r>
            <a:r>
              <a:rPr lang="en-GB" sz="3200" b="1" dirty="0" smtClean="0"/>
              <a:t>ata Set</a:t>
            </a:r>
            <a:endParaRPr lang="en-GB" sz="3200" b="1" dirty="0"/>
          </a:p>
        </p:txBody>
      </p:sp>
      <p:graphicFrame>
        <p:nvGraphicFramePr>
          <p:cNvPr id="1026" name="Object 1"/>
          <p:cNvGraphicFramePr>
            <a:graphicFrameLocks noChangeAspect="1"/>
          </p:cNvGraphicFramePr>
          <p:nvPr>
            <p:extLst>
              <p:ext uri="{D42A27DB-BD31-4B8C-83A1-F6EECF244321}">
                <p14:modId xmlns:p14="http://schemas.microsoft.com/office/powerpoint/2010/main" val="1514748210"/>
              </p:ext>
            </p:extLst>
          </p:nvPr>
        </p:nvGraphicFramePr>
        <p:xfrm>
          <a:off x="1776413" y="2195513"/>
          <a:ext cx="3967162" cy="2794000"/>
        </p:xfrm>
        <a:graphic>
          <a:graphicData uri="http://schemas.openxmlformats.org/presentationml/2006/ole">
            <mc:AlternateContent xmlns:mc="http://schemas.openxmlformats.org/markup-compatibility/2006">
              <mc:Choice xmlns:v="urn:schemas-microsoft-com:vml" Requires="v">
                <p:oleObj spid="_x0000_s1057" name="Worksheet" r:id="rId3" imgW="4352857" imgH="2876640" progId="Excel.Sheet.8">
                  <p:embed/>
                </p:oleObj>
              </mc:Choice>
              <mc:Fallback>
                <p:oleObj name="Worksheet" r:id="rId3" imgW="4352857" imgH="2876640" progId="Excel.Sheet.8">
                  <p:embed/>
                  <p:pic>
                    <p:nvPicPr>
                      <p:cNvPr id="0" name=""/>
                      <p:cNvPicPr>
                        <a:picLocks noChangeAspect="1" noChangeArrowheads="1"/>
                      </p:cNvPicPr>
                      <p:nvPr/>
                    </p:nvPicPr>
                    <p:blipFill>
                      <a:blip r:embed="rId4"/>
                      <a:srcRect/>
                      <a:stretch>
                        <a:fillRect/>
                      </a:stretch>
                    </p:blipFill>
                    <p:spPr bwMode="auto">
                      <a:xfrm>
                        <a:off x="1776413" y="2195513"/>
                        <a:ext cx="3967162" cy="279400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28" name="Text Box 7"/>
          <p:cNvSpPr txBox="1">
            <a:spLocks noChangeArrowheads="1"/>
          </p:cNvSpPr>
          <p:nvPr/>
        </p:nvSpPr>
        <p:spPr bwMode="auto">
          <a:xfrm>
            <a:off x="2566989" y="1836739"/>
            <a:ext cx="2124075" cy="338137"/>
          </a:xfrm>
          <a:prstGeom prst="rect">
            <a:avLst/>
          </a:prstGeom>
          <a:noFill/>
          <a:ln w="9525">
            <a:noFill/>
            <a:miter lim="800000"/>
            <a:headEnd/>
            <a:tailEnd/>
          </a:ln>
        </p:spPr>
        <p:txBody>
          <a:bodyPr wrap="none">
            <a:spAutoFit/>
          </a:bodyPr>
          <a:lstStyle/>
          <a:p>
            <a:r>
              <a:rPr lang="en-GB" sz="1600" b="1">
                <a:latin typeface="Arial Narrow" pitchFamily="34" charset="0"/>
              </a:rPr>
              <a:t>Input Training Examples</a:t>
            </a:r>
          </a:p>
        </p:txBody>
      </p:sp>
      <p:sp>
        <p:nvSpPr>
          <p:cNvPr id="1029" name="Text Box 7"/>
          <p:cNvSpPr txBox="1">
            <a:spLocks noChangeArrowheads="1"/>
          </p:cNvSpPr>
          <p:nvPr/>
        </p:nvSpPr>
        <p:spPr bwMode="auto">
          <a:xfrm>
            <a:off x="2452688" y="5357814"/>
            <a:ext cx="1922462" cy="338137"/>
          </a:xfrm>
          <a:prstGeom prst="rect">
            <a:avLst/>
          </a:prstGeom>
          <a:noFill/>
          <a:ln w="9525">
            <a:solidFill>
              <a:schemeClr val="tx1"/>
            </a:solidFill>
            <a:miter lim="800000"/>
            <a:headEnd/>
            <a:tailEnd/>
          </a:ln>
        </p:spPr>
        <p:txBody>
          <a:bodyPr wrap="none">
            <a:spAutoFit/>
          </a:bodyPr>
          <a:lstStyle/>
          <a:p>
            <a:r>
              <a:rPr lang="en-GB" sz="1600" b="1">
                <a:latin typeface="Arial Narrow" pitchFamily="34" charset="0"/>
              </a:rPr>
              <a:t>Descriptive Attributes</a:t>
            </a:r>
          </a:p>
        </p:txBody>
      </p:sp>
      <p:sp>
        <p:nvSpPr>
          <p:cNvPr id="1030" name="Text Box 7"/>
          <p:cNvSpPr txBox="1">
            <a:spLocks noChangeArrowheads="1"/>
          </p:cNvSpPr>
          <p:nvPr/>
        </p:nvSpPr>
        <p:spPr bwMode="auto">
          <a:xfrm>
            <a:off x="5095875" y="5357814"/>
            <a:ext cx="1500188" cy="338137"/>
          </a:xfrm>
          <a:prstGeom prst="rect">
            <a:avLst/>
          </a:prstGeom>
          <a:noFill/>
          <a:ln w="3175">
            <a:solidFill>
              <a:schemeClr val="tx1"/>
            </a:solidFill>
            <a:miter lim="800000"/>
            <a:headEnd/>
            <a:tailEnd/>
          </a:ln>
        </p:spPr>
        <p:txBody>
          <a:bodyPr>
            <a:spAutoFit/>
          </a:bodyPr>
          <a:lstStyle/>
          <a:p>
            <a:pPr algn="ctr"/>
            <a:r>
              <a:rPr lang="en-GB" sz="1600" b="1">
                <a:latin typeface="Arial Narrow" pitchFamily="34" charset="0"/>
              </a:rPr>
              <a:t>Class attribute</a:t>
            </a:r>
          </a:p>
        </p:txBody>
      </p:sp>
      <p:grpSp>
        <p:nvGrpSpPr>
          <p:cNvPr id="2" name="Group 59"/>
          <p:cNvGrpSpPr>
            <a:grpSpLocks/>
          </p:cNvGrpSpPr>
          <p:nvPr/>
        </p:nvGrpSpPr>
        <p:grpSpPr bwMode="auto">
          <a:xfrm>
            <a:off x="6743701" y="2555877"/>
            <a:ext cx="3743326" cy="1814513"/>
            <a:chOff x="3120" y="1690"/>
            <a:chExt cx="2358" cy="1143"/>
          </a:xfrm>
        </p:grpSpPr>
        <p:sp>
          <p:nvSpPr>
            <p:cNvPr id="1041" name="Line 10"/>
            <p:cNvSpPr>
              <a:spLocks noChangeShapeType="1"/>
            </p:cNvSpPr>
            <p:nvPr/>
          </p:nvSpPr>
          <p:spPr bwMode="auto">
            <a:xfrm>
              <a:off x="3744" y="2410"/>
              <a:ext cx="288" cy="288"/>
            </a:xfrm>
            <a:prstGeom prst="line">
              <a:avLst/>
            </a:prstGeom>
            <a:noFill/>
            <a:ln w="9525">
              <a:solidFill>
                <a:schemeClr val="tx1"/>
              </a:solidFill>
              <a:miter lim="800000"/>
              <a:headEnd/>
              <a:tailEnd/>
            </a:ln>
          </p:spPr>
          <p:txBody>
            <a:bodyPr wrap="none"/>
            <a:lstStyle/>
            <a:p>
              <a:endParaRPr lang="en-GB"/>
            </a:p>
          </p:txBody>
        </p:sp>
        <p:sp>
          <p:nvSpPr>
            <p:cNvPr id="1042" name="Line 11"/>
            <p:cNvSpPr>
              <a:spLocks noChangeShapeType="1"/>
            </p:cNvSpPr>
            <p:nvPr/>
          </p:nvSpPr>
          <p:spPr bwMode="auto">
            <a:xfrm flipH="1">
              <a:off x="3264" y="2410"/>
              <a:ext cx="384" cy="288"/>
            </a:xfrm>
            <a:prstGeom prst="line">
              <a:avLst/>
            </a:prstGeom>
            <a:noFill/>
            <a:ln w="9525">
              <a:solidFill>
                <a:schemeClr val="tx1"/>
              </a:solidFill>
              <a:miter lim="800000"/>
              <a:headEnd/>
              <a:tailEnd/>
            </a:ln>
          </p:spPr>
          <p:txBody>
            <a:bodyPr wrap="none"/>
            <a:lstStyle/>
            <a:p>
              <a:endParaRPr lang="en-GB"/>
            </a:p>
          </p:txBody>
        </p:sp>
        <p:sp>
          <p:nvSpPr>
            <p:cNvPr id="1043" name="Rectangle 12"/>
            <p:cNvSpPr>
              <a:spLocks noChangeArrowheads="1"/>
            </p:cNvSpPr>
            <p:nvPr/>
          </p:nvSpPr>
          <p:spPr bwMode="auto">
            <a:xfrm>
              <a:off x="4080" y="1690"/>
              <a:ext cx="577" cy="220"/>
            </a:xfrm>
            <a:prstGeom prst="rect">
              <a:avLst/>
            </a:prstGeom>
            <a:noFill/>
            <a:ln w="12700">
              <a:solidFill>
                <a:srgbClr val="000000"/>
              </a:solidFill>
              <a:miter lim="800000"/>
              <a:headEnd/>
              <a:tailEnd/>
            </a:ln>
          </p:spPr>
          <p:txBody>
            <a:bodyPr/>
            <a:lstStyle/>
            <a:p>
              <a:endParaRPr lang="en-GB"/>
            </a:p>
          </p:txBody>
        </p:sp>
        <p:sp>
          <p:nvSpPr>
            <p:cNvPr id="1044" name="Rectangle 13"/>
            <p:cNvSpPr>
              <a:spLocks noChangeArrowheads="1"/>
            </p:cNvSpPr>
            <p:nvPr/>
          </p:nvSpPr>
          <p:spPr bwMode="auto">
            <a:xfrm>
              <a:off x="4144" y="1786"/>
              <a:ext cx="483" cy="163"/>
            </a:xfrm>
            <a:prstGeom prst="rect">
              <a:avLst/>
            </a:prstGeom>
            <a:noFill/>
            <a:ln w="9525">
              <a:noFill/>
              <a:miter lim="800000"/>
              <a:headEnd/>
              <a:tailEnd/>
            </a:ln>
          </p:spPr>
          <p:txBody>
            <a:bodyPr/>
            <a:lstStyle/>
            <a:p>
              <a:endParaRPr lang="en-GB"/>
            </a:p>
          </p:txBody>
        </p:sp>
        <p:sp>
          <p:nvSpPr>
            <p:cNvPr id="1045" name="Rectangle 14"/>
            <p:cNvSpPr>
              <a:spLocks noChangeArrowheads="1"/>
            </p:cNvSpPr>
            <p:nvPr/>
          </p:nvSpPr>
          <p:spPr bwMode="auto">
            <a:xfrm>
              <a:off x="4176" y="1738"/>
              <a:ext cx="395" cy="125"/>
            </a:xfrm>
            <a:prstGeom prst="rect">
              <a:avLst/>
            </a:prstGeom>
            <a:noFill/>
            <a:ln w="9525">
              <a:noFill/>
              <a:miter lim="800000"/>
              <a:headEnd/>
              <a:tailEnd/>
            </a:ln>
          </p:spPr>
          <p:txBody>
            <a:bodyPr wrap="none" lIns="0" tIns="0" rIns="0" bIns="0">
              <a:spAutoFit/>
            </a:bodyPr>
            <a:lstStyle/>
            <a:p>
              <a:pPr eaLnBrk="0" hangingPunct="0"/>
              <a:r>
                <a:rPr lang="en-GB" sz="1300" b="1">
                  <a:latin typeface="Helvetica" pitchFamily="34" charset="0"/>
                </a:rPr>
                <a:t>Outlook</a:t>
              </a:r>
              <a:endParaRPr lang="en-GB">
                <a:latin typeface="Times New Roman" pitchFamily="18" charset="0"/>
              </a:endParaRPr>
            </a:p>
          </p:txBody>
        </p:sp>
        <p:sp>
          <p:nvSpPr>
            <p:cNvPr id="1046" name="Line 15"/>
            <p:cNvSpPr>
              <a:spLocks noChangeShapeType="1"/>
            </p:cNvSpPr>
            <p:nvPr/>
          </p:nvSpPr>
          <p:spPr bwMode="auto">
            <a:xfrm flipH="1">
              <a:off x="3734" y="1909"/>
              <a:ext cx="426" cy="308"/>
            </a:xfrm>
            <a:prstGeom prst="line">
              <a:avLst/>
            </a:prstGeom>
            <a:noFill/>
            <a:ln w="12700">
              <a:solidFill>
                <a:srgbClr val="000000"/>
              </a:solidFill>
              <a:round/>
              <a:headEnd/>
              <a:tailEnd/>
            </a:ln>
          </p:spPr>
          <p:txBody>
            <a:bodyPr/>
            <a:lstStyle/>
            <a:p>
              <a:endParaRPr lang="en-GB"/>
            </a:p>
          </p:txBody>
        </p:sp>
        <p:sp>
          <p:nvSpPr>
            <p:cNvPr id="1047" name="Line 16"/>
            <p:cNvSpPr>
              <a:spLocks noChangeShapeType="1"/>
            </p:cNvSpPr>
            <p:nvPr/>
          </p:nvSpPr>
          <p:spPr bwMode="auto">
            <a:xfrm>
              <a:off x="4373" y="1909"/>
              <a:ext cx="1" cy="254"/>
            </a:xfrm>
            <a:prstGeom prst="line">
              <a:avLst/>
            </a:prstGeom>
            <a:noFill/>
            <a:ln w="12700">
              <a:solidFill>
                <a:srgbClr val="000000"/>
              </a:solidFill>
              <a:round/>
              <a:headEnd/>
              <a:tailEnd/>
            </a:ln>
          </p:spPr>
          <p:txBody>
            <a:bodyPr/>
            <a:lstStyle/>
            <a:p>
              <a:endParaRPr lang="en-GB"/>
            </a:p>
          </p:txBody>
        </p:sp>
        <p:sp>
          <p:nvSpPr>
            <p:cNvPr id="1048" name="Line 17"/>
            <p:cNvSpPr>
              <a:spLocks noChangeShapeType="1"/>
            </p:cNvSpPr>
            <p:nvPr/>
          </p:nvSpPr>
          <p:spPr bwMode="auto">
            <a:xfrm>
              <a:off x="4586" y="1909"/>
              <a:ext cx="404" cy="293"/>
            </a:xfrm>
            <a:prstGeom prst="line">
              <a:avLst/>
            </a:prstGeom>
            <a:noFill/>
            <a:ln w="12700">
              <a:solidFill>
                <a:srgbClr val="000000"/>
              </a:solidFill>
              <a:round/>
              <a:headEnd/>
              <a:tailEnd/>
            </a:ln>
          </p:spPr>
          <p:txBody>
            <a:bodyPr/>
            <a:lstStyle/>
            <a:p>
              <a:endParaRPr lang="en-GB"/>
            </a:p>
          </p:txBody>
        </p:sp>
        <p:sp>
          <p:nvSpPr>
            <p:cNvPr id="1049" name="Oval 18"/>
            <p:cNvSpPr>
              <a:spLocks noChangeArrowheads="1"/>
            </p:cNvSpPr>
            <p:nvPr/>
          </p:nvSpPr>
          <p:spPr bwMode="auto">
            <a:xfrm>
              <a:off x="4251" y="2182"/>
              <a:ext cx="254" cy="124"/>
            </a:xfrm>
            <a:prstGeom prst="ellipse">
              <a:avLst/>
            </a:prstGeom>
            <a:noFill/>
            <a:ln w="12700">
              <a:solidFill>
                <a:srgbClr val="000000"/>
              </a:solidFill>
              <a:round/>
              <a:headEnd/>
              <a:tailEnd/>
            </a:ln>
          </p:spPr>
          <p:txBody>
            <a:bodyPr/>
            <a:lstStyle/>
            <a:p>
              <a:endParaRPr lang="en-GB"/>
            </a:p>
          </p:txBody>
        </p:sp>
        <p:sp>
          <p:nvSpPr>
            <p:cNvPr id="1050" name="Rectangle 19"/>
            <p:cNvSpPr>
              <a:spLocks noChangeArrowheads="1"/>
            </p:cNvSpPr>
            <p:nvPr/>
          </p:nvSpPr>
          <p:spPr bwMode="auto">
            <a:xfrm>
              <a:off x="4358" y="2202"/>
              <a:ext cx="111" cy="131"/>
            </a:xfrm>
            <a:prstGeom prst="rect">
              <a:avLst/>
            </a:prstGeom>
            <a:noFill/>
            <a:ln w="9525">
              <a:noFill/>
              <a:miter lim="800000"/>
              <a:headEnd/>
              <a:tailEnd/>
            </a:ln>
          </p:spPr>
          <p:txBody>
            <a:bodyPr/>
            <a:lstStyle/>
            <a:p>
              <a:endParaRPr lang="en-GB"/>
            </a:p>
          </p:txBody>
        </p:sp>
        <p:sp>
          <p:nvSpPr>
            <p:cNvPr id="1051" name="Rectangle 20"/>
            <p:cNvSpPr>
              <a:spLocks noChangeArrowheads="1"/>
            </p:cNvSpPr>
            <p:nvPr/>
          </p:nvSpPr>
          <p:spPr bwMode="auto">
            <a:xfrm>
              <a:off x="4358" y="2201"/>
              <a:ext cx="65" cy="116"/>
            </a:xfrm>
            <a:prstGeom prst="rect">
              <a:avLst/>
            </a:prstGeom>
            <a:noFill/>
            <a:ln w="9525">
              <a:noFill/>
              <a:miter lim="800000"/>
              <a:headEnd/>
              <a:tailEnd/>
            </a:ln>
          </p:spPr>
          <p:txBody>
            <a:bodyPr wrap="none" lIns="0" tIns="0" rIns="0" bIns="0">
              <a:spAutoFit/>
            </a:bodyPr>
            <a:lstStyle/>
            <a:p>
              <a:pPr eaLnBrk="0" hangingPunct="0"/>
              <a:r>
                <a:rPr lang="en-GB" sz="1200" b="1">
                  <a:latin typeface="Helvetica" pitchFamily="34" charset="0"/>
                </a:rPr>
                <a:t>P</a:t>
              </a:r>
              <a:endParaRPr lang="en-GB">
                <a:latin typeface="Times New Roman" pitchFamily="18" charset="0"/>
              </a:endParaRPr>
            </a:p>
          </p:txBody>
        </p:sp>
        <p:sp>
          <p:nvSpPr>
            <p:cNvPr id="1052" name="Rectangle 21"/>
            <p:cNvSpPr>
              <a:spLocks noChangeArrowheads="1"/>
            </p:cNvSpPr>
            <p:nvPr/>
          </p:nvSpPr>
          <p:spPr bwMode="auto">
            <a:xfrm>
              <a:off x="3781" y="2025"/>
              <a:ext cx="261" cy="108"/>
            </a:xfrm>
            <a:prstGeom prst="rect">
              <a:avLst/>
            </a:prstGeom>
            <a:noFill/>
            <a:ln w="9525">
              <a:noFill/>
              <a:miter lim="800000"/>
              <a:headEnd/>
              <a:tailEnd/>
            </a:ln>
          </p:spPr>
          <p:txBody>
            <a:bodyPr/>
            <a:lstStyle/>
            <a:p>
              <a:endParaRPr lang="en-GB"/>
            </a:p>
          </p:txBody>
        </p:sp>
        <p:sp>
          <p:nvSpPr>
            <p:cNvPr id="1053" name="Rectangle 22"/>
            <p:cNvSpPr>
              <a:spLocks noChangeArrowheads="1"/>
            </p:cNvSpPr>
            <p:nvPr/>
          </p:nvSpPr>
          <p:spPr bwMode="auto">
            <a:xfrm>
              <a:off x="3781" y="2017"/>
              <a:ext cx="285" cy="132"/>
            </a:xfrm>
            <a:prstGeom prst="rect">
              <a:avLst/>
            </a:prstGeom>
            <a:noFill/>
            <a:ln w="9525">
              <a:noFill/>
              <a:miter lim="800000"/>
              <a:headEnd/>
              <a:tailEnd/>
            </a:ln>
          </p:spPr>
          <p:txBody>
            <a:bodyPr/>
            <a:lstStyle/>
            <a:p>
              <a:endParaRPr lang="en-GB"/>
            </a:p>
          </p:txBody>
        </p:sp>
        <p:sp>
          <p:nvSpPr>
            <p:cNvPr id="1054" name="Rectangle 23"/>
            <p:cNvSpPr>
              <a:spLocks noChangeArrowheads="1"/>
            </p:cNvSpPr>
            <p:nvPr/>
          </p:nvSpPr>
          <p:spPr bwMode="auto">
            <a:xfrm>
              <a:off x="3648" y="1959"/>
              <a:ext cx="257" cy="116"/>
            </a:xfrm>
            <a:prstGeom prst="rect">
              <a:avLst/>
            </a:prstGeom>
            <a:noFill/>
            <a:ln w="9525">
              <a:noFill/>
              <a:miter lim="800000"/>
              <a:headEnd/>
              <a:tailEnd/>
            </a:ln>
          </p:spPr>
          <p:txBody>
            <a:bodyPr wrap="none" lIns="0" tIns="0" rIns="0" bIns="0">
              <a:spAutoFit/>
            </a:bodyPr>
            <a:lstStyle/>
            <a:p>
              <a:pPr eaLnBrk="0" hangingPunct="0"/>
              <a:r>
                <a:rPr lang="en-GB" sz="1200">
                  <a:latin typeface="Helvetica" pitchFamily="34" charset="0"/>
                </a:rPr>
                <a:t>sunny</a:t>
              </a:r>
              <a:endParaRPr lang="en-GB">
                <a:latin typeface="Times New Roman" pitchFamily="18" charset="0"/>
              </a:endParaRPr>
            </a:p>
          </p:txBody>
        </p:sp>
        <p:sp>
          <p:nvSpPr>
            <p:cNvPr id="1055" name="Rectangle 24"/>
            <p:cNvSpPr>
              <a:spLocks noChangeArrowheads="1"/>
            </p:cNvSpPr>
            <p:nvPr/>
          </p:nvSpPr>
          <p:spPr bwMode="auto">
            <a:xfrm>
              <a:off x="4215" y="2025"/>
              <a:ext cx="371" cy="108"/>
            </a:xfrm>
            <a:prstGeom prst="rect">
              <a:avLst/>
            </a:prstGeom>
            <a:noFill/>
            <a:ln w="9525">
              <a:noFill/>
              <a:miter lim="800000"/>
              <a:headEnd/>
              <a:tailEnd/>
            </a:ln>
          </p:spPr>
          <p:txBody>
            <a:bodyPr/>
            <a:lstStyle/>
            <a:p>
              <a:endParaRPr lang="en-GB"/>
            </a:p>
          </p:txBody>
        </p:sp>
        <p:sp>
          <p:nvSpPr>
            <p:cNvPr id="1056" name="Rectangle 25"/>
            <p:cNvSpPr>
              <a:spLocks noChangeArrowheads="1"/>
            </p:cNvSpPr>
            <p:nvPr/>
          </p:nvSpPr>
          <p:spPr bwMode="auto">
            <a:xfrm>
              <a:off x="4215" y="2017"/>
              <a:ext cx="388" cy="132"/>
            </a:xfrm>
            <a:prstGeom prst="rect">
              <a:avLst/>
            </a:prstGeom>
            <a:noFill/>
            <a:ln w="9525">
              <a:noFill/>
              <a:miter lim="800000"/>
              <a:headEnd/>
              <a:tailEnd/>
            </a:ln>
          </p:spPr>
          <p:txBody>
            <a:bodyPr/>
            <a:lstStyle/>
            <a:p>
              <a:endParaRPr lang="en-GB"/>
            </a:p>
          </p:txBody>
        </p:sp>
        <p:sp>
          <p:nvSpPr>
            <p:cNvPr id="1057" name="Rectangle 26"/>
            <p:cNvSpPr>
              <a:spLocks noChangeArrowheads="1"/>
            </p:cNvSpPr>
            <p:nvPr/>
          </p:nvSpPr>
          <p:spPr bwMode="auto">
            <a:xfrm>
              <a:off x="4152" y="1978"/>
              <a:ext cx="430" cy="116"/>
            </a:xfrm>
            <a:prstGeom prst="rect">
              <a:avLst/>
            </a:prstGeom>
            <a:solidFill>
              <a:schemeClr val="bg1"/>
            </a:solidFill>
            <a:ln w="9525">
              <a:noFill/>
              <a:miter lim="800000"/>
              <a:headEnd/>
              <a:tailEnd/>
            </a:ln>
          </p:spPr>
          <p:txBody>
            <a:bodyPr wrap="square" lIns="0" tIns="0" rIns="0" bIns="0">
              <a:spAutoFit/>
            </a:bodyPr>
            <a:lstStyle/>
            <a:p>
              <a:pPr algn="ctr" eaLnBrk="0" hangingPunct="0"/>
              <a:r>
                <a:rPr lang="en-GB" sz="1200" dirty="0">
                  <a:latin typeface="Helvetica" pitchFamily="34" charset="0"/>
                </a:rPr>
                <a:t>overcast</a:t>
              </a:r>
              <a:endParaRPr lang="en-GB" dirty="0">
                <a:latin typeface="Times New Roman" pitchFamily="18" charset="0"/>
              </a:endParaRPr>
            </a:p>
          </p:txBody>
        </p:sp>
        <p:sp>
          <p:nvSpPr>
            <p:cNvPr id="1058" name="Rectangle 27"/>
            <p:cNvSpPr>
              <a:spLocks noChangeArrowheads="1"/>
            </p:cNvSpPr>
            <p:nvPr/>
          </p:nvSpPr>
          <p:spPr bwMode="auto">
            <a:xfrm>
              <a:off x="4745" y="2025"/>
              <a:ext cx="165" cy="108"/>
            </a:xfrm>
            <a:prstGeom prst="rect">
              <a:avLst/>
            </a:prstGeom>
            <a:noFill/>
            <a:ln w="9525">
              <a:noFill/>
              <a:miter lim="800000"/>
              <a:headEnd/>
              <a:tailEnd/>
            </a:ln>
          </p:spPr>
          <p:txBody>
            <a:bodyPr/>
            <a:lstStyle/>
            <a:p>
              <a:endParaRPr lang="en-GB"/>
            </a:p>
          </p:txBody>
        </p:sp>
        <p:sp>
          <p:nvSpPr>
            <p:cNvPr id="1059" name="Rectangle 28"/>
            <p:cNvSpPr>
              <a:spLocks noChangeArrowheads="1"/>
            </p:cNvSpPr>
            <p:nvPr/>
          </p:nvSpPr>
          <p:spPr bwMode="auto">
            <a:xfrm>
              <a:off x="4745" y="2017"/>
              <a:ext cx="199" cy="132"/>
            </a:xfrm>
            <a:prstGeom prst="rect">
              <a:avLst/>
            </a:prstGeom>
            <a:noFill/>
            <a:ln w="9525">
              <a:noFill/>
              <a:miter lim="800000"/>
              <a:headEnd/>
              <a:tailEnd/>
            </a:ln>
          </p:spPr>
          <p:txBody>
            <a:bodyPr/>
            <a:lstStyle/>
            <a:p>
              <a:endParaRPr lang="en-GB"/>
            </a:p>
          </p:txBody>
        </p:sp>
        <p:sp>
          <p:nvSpPr>
            <p:cNvPr id="1060" name="Rectangle 29"/>
            <p:cNvSpPr>
              <a:spLocks noChangeArrowheads="1"/>
            </p:cNvSpPr>
            <p:nvPr/>
          </p:nvSpPr>
          <p:spPr bwMode="auto">
            <a:xfrm>
              <a:off x="4881" y="1978"/>
              <a:ext cx="161" cy="116"/>
            </a:xfrm>
            <a:prstGeom prst="rect">
              <a:avLst/>
            </a:prstGeom>
            <a:noFill/>
            <a:ln w="9525">
              <a:noFill/>
              <a:miter lim="800000"/>
              <a:headEnd/>
              <a:tailEnd/>
            </a:ln>
          </p:spPr>
          <p:txBody>
            <a:bodyPr wrap="none" lIns="0" tIns="0" rIns="0" bIns="0">
              <a:spAutoFit/>
            </a:bodyPr>
            <a:lstStyle/>
            <a:p>
              <a:pPr eaLnBrk="0" hangingPunct="0"/>
              <a:r>
                <a:rPr lang="en-GB" sz="1200">
                  <a:latin typeface="Helvetica" pitchFamily="34" charset="0"/>
                </a:rPr>
                <a:t>rain</a:t>
              </a:r>
              <a:endParaRPr lang="en-GB">
                <a:latin typeface="Times New Roman" pitchFamily="18" charset="0"/>
              </a:endParaRPr>
            </a:p>
          </p:txBody>
        </p:sp>
        <p:grpSp>
          <p:nvGrpSpPr>
            <p:cNvPr id="3" name="Group 31"/>
            <p:cNvGrpSpPr>
              <a:grpSpLocks/>
            </p:cNvGrpSpPr>
            <p:nvPr/>
          </p:nvGrpSpPr>
          <p:grpSpPr bwMode="auto">
            <a:xfrm>
              <a:off x="3408" y="2218"/>
              <a:ext cx="577" cy="220"/>
              <a:chOff x="3504" y="2400"/>
              <a:chExt cx="577" cy="220"/>
            </a:xfrm>
          </p:grpSpPr>
          <p:sp>
            <p:nvSpPr>
              <p:cNvPr id="1082" name="Rectangle 32"/>
              <p:cNvSpPr>
                <a:spLocks noChangeArrowheads="1"/>
              </p:cNvSpPr>
              <p:nvPr/>
            </p:nvSpPr>
            <p:spPr bwMode="auto">
              <a:xfrm>
                <a:off x="3504" y="2400"/>
                <a:ext cx="577" cy="220"/>
              </a:xfrm>
              <a:prstGeom prst="rect">
                <a:avLst/>
              </a:prstGeom>
              <a:solidFill>
                <a:schemeClr val="bg1"/>
              </a:solidFill>
              <a:ln w="12700">
                <a:solidFill>
                  <a:srgbClr val="000000"/>
                </a:solidFill>
                <a:miter lim="800000"/>
                <a:headEnd/>
                <a:tailEnd/>
              </a:ln>
            </p:spPr>
            <p:txBody>
              <a:bodyPr/>
              <a:lstStyle/>
              <a:p>
                <a:endParaRPr lang="en-GB"/>
              </a:p>
            </p:txBody>
          </p:sp>
          <p:sp>
            <p:nvSpPr>
              <p:cNvPr id="1083" name="Rectangle 33"/>
              <p:cNvSpPr>
                <a:spLocks noChangeArrowheads="1"/>
              </p:cNvSpPr>
              <p:nvPr/>
            </p:nvSpPr>
            <p:spPr bwMode="auto">
              <a:xfrm>
                <a:off x="3552" y="2448"/>
                <a:ext cx="450" cy="126"/>
              </a:xfrm>
              <a:prstGeom prst="rect">
                <a:avLst/>
              </a:prstGeom>
              <a:solidFill>
                <a:schemeClr val="bg1"/>
              </a:solidFill>
              <a:ln w="9525">
                <a:noFill/>
                <a:miter lim="800000"/>
                <a:headEnd/>
                <a:tailEnd/>
              </a:ln>
            </p:spPr>
            <p:txBody>
              <a:bodyPr wrap="none" lIns="0" tIns="0" rIns="0" bIns="0">
                <a:spAutoFit/>
              </a:bodyPr>
              <a:lstStyle/>
              <a:p>
                <a:pPr eaLnBrk="0" hangingPunct="0"/>
                <a:r>
                  <a:rPr lang="en-GB" sz="1300" b="1" dirty="0">
                    <a:latin typeface="Helvetica" pitchFamily="34" charset="0"/>
                  </a:rPr>
                  <a:t>Humidity</a:t>
                </a:r>
                <a:endParaRPr lang="en-GB" dirty="0">
                  <a:latin typeface="Times New Roman" pitchFamily="18" charset="0"/>
                </a:endParaRPr>
              </a:p>
            </p:txBody>
          </p:sp>
        </p:grpSp>
        <p:grpSp>
          <p:nvGrpSpPr>
            <p:cNvPr id="4" name="Group 34"/>
            <p:cNvGrpSpPr>
              <a:grpSpLocks/>
            </p:cNvGrpSpPr>
            <p:nvPr/>
          </p:nvGrpSpPr>
          <p:grpSpPr bwMode="auto">
            <a:xfrm>
              <a:off x="3120" y="2698"/>
              <a:ext cx="254" cy="135"/>
              <a:chOff x="3216" y="2448"/>
              <a:chExt cx="254" cy="135"/>
            </a:xfrm>
          </p:grpSpPr>
          <p:sp>
            <p:nvSpPr>
              <p:cNvPr id="1080" name="Oval 35"/>
              <p:cNvSpPr>
                <a:spLocks noChangeArrowheads="1"/>
              </p:cNvSpPr>
              <p:nvPr/>
            </p:nvSpPr>
            <p:spPr bwMode="auto">
              <a:xfrm>
                <a:off x="3216" y="2448"/>
                <a:ext cx="254" cy="124"/>
              </a:xfrm>
              <a:prstGeom prst="ellipse">
                <a:avLst/>
              </a:prstGeom>
              <a:noFill/>
              <a:ln w="12700">
                <a:solidFill>
                  <a:srgbClr val="000000"/>
                </a:solidFill>
                <a:round/>
                <a:headEnd/>
                <a:tailEnd/>
              </a:ln>
            </p:spPr>
            <p:txBody>
              <a:bodyPr/>
              <a:lstStyle/>
              <a:p>
                <a:endParaRPr lang="en-GB"/>
              </a:p>
            </p:txBody>
          </p:sp>
          <p:sp>
            <p:nvSpPr>
              <p:cNvPr id="1081" name="Rectangle 36"/>
              <p:cNvSpPr>
                <a:spLocks noChangeArrowheads="1"/>
              </p:cNvSpPr>
              <p:nvPr/>
            </p:nvSpPr>
            <p:spPr bwMode="auto">
              <a:xfrm>
                <a:off x="3323" y="2467"/>
                <a:ext cx="70" cy="116"/>
              </a:xfrm>
              <a:prstGeom prst="rect">
                <a:avLst/>
              </a:prstGeom>
              <a:noFill/>
              <a:ln w="9525">
                <a:noFill/>
                <a:miter lim="800000"/>
                <a:headEnd/>
                <a:tailEnd/>
              </a:ln>
            </p:spPr>
            <p:txBody>
              <a:bodyPr wrap="none" lIns="0" tIns="0" rIns="0" bIns="0">
                <a:spAutoFit/>
              </a:bodyPr>
              <a:lstStyle/>
              <a:p>
                <a:pPr eaLnBrk="0" hangingPunct="0"/>
                <a:r>
                  <a:rPr lang="en-GB" sz="1200" b="1">
                    <a:latin typeface="Helvetica" pitchFamily="34" charset="0"/>
                  </a:rPr>
                  <a:t>N</a:t>
                </a:r>
                <a:endParaRPr lang="en-GB">
                  <a:latin typeface="Times New Roman" pitchFamily="18" charset="0"/>
                </a:endParaRPr>
              </a:p>
            </p:txBody>
          </p:sp>
        </p:grpSp>
        <p:grpSp>
          <p:nvGrpSpPr>
            <p:cNvPr id="5" name="Group 37"/>
            <p:cNvGrpSpPr>
              <a:grpSpLocks/>
            </p:cNvGrpSpPr>
            <p:nvPr/>
          </p:nvGrpSpPr>
          <p:grpSpPr bwMode="auto">
            <a:xfrm>
              <a:off x="3936" y="2698"/>
              <a:ext cx="240" cy="135"/>
              <a:chOff x="3216" y="2448"/>
              <a:chExt cx="254" cy="135"/>
            </a:xfrm>
          </p:grpSpPr>
          <p:sp>
            <p:nvSpPr>
              <p:cNvPr id="1078" name="Oval 38"/>
              <p:cNvSpPr>
                <a:spLocks noChangeArrowheads="1"/>
              </p:cNvSpPr>
              <p:nvPr/>
            </p:nvSpPr>
            <p:spPr bwMode="auto">
              <a:xfrm>
                <a:off x="3216" y="2448"/>
                <a:ext cx="254" cy="124"/>
              </a:xfrm>
              <a:prstGeom prst="ellipse">
                <a:avLst/>
              </a:prstGeom>
              <a:noFill/>
              <a:ln w="12700">
                <a:solidFill>
                  <a:srgbClr val="000000"/>
                </a:solidFill>
                <a:round/>
                <a:headEnd/>
                <a:tailEnd/>
              </a:ln>
            </p:spPr>
            <p:txBody>
              <a:bodyPr/>
              <a:lstStyle/>
              <a:p>
                <a:endParaRPr lang="en-GB"/>
              </a:p>
            </p:txBody>
          </p:sp>
          <p:sp>
            <p:nvSpPr>
              <p:cNvPr id="1079" name="Rectangle 39"/>
              <p:cNvSpPr>
                <a:spLocks noChangeArrowheads="1"/>
              </p:cNvSpPr>
              <p:nvPr/>
            </p:nvSpPr>
            <p:spPr bwMode="auto">
              <a:xfrm>
                <a:off x="3323" y="2467"/>
                <a:ext cx="68" cy="116"/>
              </a:xfrm>
              <a:prstGeom prst="rect">
                <a:avLst/>
              </a:prstGeom>
              <a:noFill/>
              <a:ln w="9525">
                <a:noFill/>
                <a:miter lim="800000"/>
                <a:headEnd/>
                <a:tailEnd/>
              </a:ln>
            </p:spPr>
            <p:txBody>
              <a:bodyPr wrap="none" lIns="0" tIns="0" rIns="0" bIns="0">
                <a:spAutoFit/>
              </a:bodyPr>
              <a:lstStyle/>
              <a:p>
                <a:pPr eaLnBrk="0" hangingPunct="0"/>
                <a:r>
                  <a:rPr lang="en-GB" sz="1200" b="1">
                    <a:latin typeface="Helvetica" pitchFamily="34" charset="0"/>
                  </a:rPr>
                  <a:t>P</a:t>
                </a:r>
                <a:endParaRPr lang="en-GB">
                  <a:latin typeface="Times New Roman" pitchFamily="18" charset="0"/>
                </a:endParaRPr>
              </a:p>
            </p:txBody>
          </p:sp>
        </p:grpSp>
        <p:sp>
          <p:nvSpPr>
            <p:cNvPr id="1064" name="Rectangle 40"/>
            <p:cNvSpPr>
              <a:spLocks noChangeArrowheads="1"/>
            </p:cNvSpPr>
            <p:nvPr/>
          </p:nvSpPr>
          <p:spPr bwMode="auto">
            <a:xfrm>
              <a:off x="3180" y="2506"/>
              <a:ext cx="182" cy="116"/>
            </a:xfrm>
            <a:prstGeom prst="rect">
              <a:avLst/>
            </a:prstGeom>
            <a:noFill/>
            <a:ln w="9525">
              <a:noFill/>
              <a:miter lim="800000"/>
              <a:headEnd/>
              <a:tailEnd/>
            </a:ln>
          </p:spPr>
          <p:txBody>
            <a:bodyPr wrap="none" lIns="0" tIns="0" rIns="0" bIns="0">
              <a:spAutoFit/>
            </a:bodyPr>
            <a:lstStyle/>
            <a:p>
              <a:pPr eaLnBrk="0" hangingPunct="0"/>
              <a:r>
                <a:rPr lang="en-GB" sz="1200">
                  <a:latin typeface="Helvetica" pitchFamily="34" charset="0"/>
                </a:rPr>
                <a:t>high</a:t>
              </a:r>
              <a:endParaRPr lang="en-GB">
                <a:latin typeface="Times New Roman" pitchFamily="18" charset="0"/>
              </a:endParaRPr>
            </a:p>
          </p:txBody>
        </p:sp>
        <p:sp>
          <p:nvSpPr>
            <p:cNvPr id="1065" name="Rectangle 41"/>
            <p:cNvSpPr>
              <a:spLocks noChangeArrowheads="1"/>
            </p:cNvSpPr>
            <p:nvPr/>
          </p:nvSpPr>
          <p:spPr bwMode="auto">
            <a:xfrm>
              <a:off x="3978" y="2506"/>
              <a:ext cx="295" cy="116"/>
            </a:xfrm>
            <a:prstGeom prst="rect">
              <a:avLst/>
            </a:prstGeom>
            <a:noFill/>
            <a:ln w="9525">
              <a:noFill/>
              <a:miter lim="800000"/>
              <a:headEnd/>
              <a:tailEnd/>
            </a:ln>
          </p:spPr>
          <p:txBody>
            <a:bodyPr wrap="none" lIns="0" tIns="0" rIns="0" bIns="0">
              <a:spAutoFit/>
            </a:bodyPr>
            <a:lstStyle/>
            <a:p>
              <a:pPr eaLnBrk="0" hangingPunct="0"/>
              <a:r>
                <a:rPr lang="en-GB" sz="1200">
                  <a:latin typeface="Helvetica" pitchFamily="34" charset="0"/>
                </a:rPr>
                <a:t>normal</a:t>
              </a:r>
              <a:endParaRPr lang="en-GB">
                <a:latin typeface="Times New Roman" pitchFamily="18" charset="0"/>
              </a:endParaRPr>
            </a:p>
          </p:txBody>
        </p:sp>
        <p:sp>
          <p:nvSpPr>
            <p:cNvPr id="1066" name="Line 46"/>
            <p:cNvSpPr>
              <a:spLocks noChangeShapeType="1"/>
            </p:cNvSpPr>
            <p:nvPr/>
          </p:nvSpPr>
          <p:spPr bwMode="auto">
            <a:xfrm>
              <a:off x="5040" y="2400"/>
              <a:ext cx="288" cy="288"/>
            </a:xfrm>
            <a:prstGeom prst="line">
              <a:avLst/>
            </a:prstGeom>
            <a:noFill/>
            <a:ln w="9525">
              <a:solidFill>
                <a:schemeClr val="tx1"/>
              </a:solidFill>
              <a:miter lim="800000"/>
              <a:headEnd/>
              <a:tailEnd/>
            </a:ln>
          </p:spPr>
          <p:txBody>
            <a:bodyPr wrap="none"/>
            <a:lstStyle/>
            <a:p>
              <a:endParaRPr lang="en-GB"/>
            </a:p>
          </p:txBody>
        </p:sp>
        <p:sp>
          <p:nvSpPr>
            <p:cNvPr id="1067" name="Line 47"/>
            <p:cNvSpPr>
              <a:spLocks noChangeShapeType="1"/>
            </p:cNvSpPr>
            <p:nvPr/>
          </p:nvSpPr>
          <p:spPr bwMode="auto">
            <a:xfrm flipH="1">
              <a:off x="4560" y="2400"/>
              <a:ext cx="384" cy="288"/>
            </a:xfrm>
            <a:prstGeom prst="line">
              <a:avLst/>
            </a:prstGeom>
            <a:noFill/>
            <a:ln w="9525">
              <a:solidFill>
                <a:schemeClr val="tx1"/>
              </a:solidFill>
              <a:miter lim="800000"/>
              <a:headEnd/>
              <a:tailEnd/>
            </a:ln>
          </p:spPr>
          <p:txBody>
            <a:bodyPr wrap="none"/>
            <a:lstStyle/>
            <a:p>
              <a:endParaRPr lang="en-GB"/>
            </a:p>
          </p:txBody>
        </p:sp>
        <p:sp>
          <p:nvSpPr>
            <p:cNvPr id="1068" name="Rectangle 49"/>
            <p:cNvSpPr>
              <a:spLocks noChangeArrowheads="1"/>
            </p:cNvSpPr>
            <p:nvPr/>
          </p:nvSpPr>
          <p:spPr bwMode="auto">
            <a:xfrm>
              <a:off x="4704" y="2208"/>
              <a:ext cx="577" cy="220"/>
            </a:xfrm>
            <a:prstGeom prst="rect">
              <a:avLst/>
            </a:prstGeom>
            <a:solidFill>
              <a:schemeClr val="bg1"/>
            </a:solidFill>
            <a:ln w="12700">
              <a:solidFill>
                <a:srgbClr val="000000"/>
              </a:solidFill>
              <a:miter lim="800000"/>
              <a:headEnd/>
              <a:tailEnd/>
            </a:ln>
          </p:spPr>
          <p:txBody>
            <a:bodyPr/>
            <a:lstStyle/>
            <a:p>
              <a:endParaRPr lang="en-GB"/>
            </a:p>
          </p:txBody>
        </p:sp>
        <p:sp>
          <p:nvSpPr>
            <p:cNvPr id="1069" name="Rectangle 50"/>
            <p:cNvSpPr>
              <a:spLocks noChangeArrowheads="1"/>
            </p:cNvSpPr>
            <p:nvPr/>
          </p:nvSpPr>
          <p:spPr bwMode="auto">
            <a:xfrm>
              <a:off x="4826" y="2256"/>
              <a:ext cx="315" cy="126"/>
            </a:xfrm>
            <a:prstGeom prst="rect">
              <a:avLst/>
            </a:prstGeom>
            <a:solidFill>
              <a:schemeClr val="bg1"/>
            </a:solidFill>
            <a:ln w="9525">
              <a:noFill/>
              <a:miter lim="800000"/>
              <a:headEnd/>
              <a:tailEnd/>
            </a:ln>
          </p:spPr>
          <p:txBody>
            <a:bodyPr wrap="none" lIns="0" tIns="0" rIns="0" bIns="0">
              <a:spAutoFit/>
            </a:bodyPr>
            <a:lstStyle/>
            <a:p>
              <a:pPr eaLnBrk="0" hangingPunct="0"/>
              <a:r>
                <a:rPr lang="en-GB" sz="1300" b="1" dirty="0">
                  <a:latin typeface="Helvetica" pitchFamily="34" charset="0"/>
                </a:rPr>
                <a:t>Windy</a:t>
              </a:r>
              <a:endParaRPr lang="en-GB" dirty="0">
                <a:latin typeface="Times New Roman" pitchFamily="18" charset="0"/>
              </a:endParaRPr>
            </a:p>
          </p:txBody>
        </p:sp>
        <p:grpSp>
          <p:nvGrpSpPr>
            <p:cNvPr id="6" name="Group 51"/>
            <p:cNvGrpSpPr>
              <a:grpSpLocks/>
            </p:cNvGrpSpPr>
            <p:nvPr/>
          </p:nvGrpSpPr>
          <p:grpSpPr bwMode="auto">
            <a:xfrm>
              <a:off x="4416" y="2688"/>
              <a:ext cx="254" cy="135"/>
              <a:chOff x="3216" y="2448"/>
              <a:chExt cx="254" cy="135"/>
            </a:xfrm>
          </p:grpSpPr>
          <p:sp>
            <p:nvSpPr>
              <p:cNvPr id="1076" name="Oval 52"/>
              <p:cNvSpPr>
                <a:spLocks noChangeArrowheads="1"/>
              </p:cNvSpPr>
              <p:nvPr/>
            </p:nvSpPr>
            <p:spPr bwMode="auto">
              <a:xfrm>
                <a:off x="3216" y="2448"/>
                <a:ext cx="254" cy="124"/>
              </a:xfrm>
              <a:prstGeom prst="ellipse">
                <a:avLst/>
              </a:prstGeom>
              <a:noFill/>
              <a:ln w="12700">
                <a:solidFill>
                  <a:srgbClr val="000000"/>
                </a:solidFill>
                <a:round/>
                <a:headEnd/>
                <a:tailEnd/>
              </a:ln>
            </p:spPr>
            <p:txBody>
              <a:bodyPr/>
              <a:lstStyle/>
              <a:p>
                <a:endParaRPr lang="en-GB"/>
              </a:p>
            </p:txBody>
          </p:sp>
          <p:sp>
            <p:nvSpPr>
              <p:cNvPr id="1077" name="Rectangle 53"/>
              <p:cNvSpPr>
                <a:spLocks noChangeArrowheads="1"/>
              </p:cNvSpPr>
              <p:nvPr/>
            </p:nvSpPr>
            <p:spPr bwMode="auto">
              <a:xfrm>
                <a:off x="3323" y="2467"/>
                <a:ext cx="70" cy="116"/>
              </a:xfrm>
              <a:prstGeom prst="rect">
                <a:avLst/>
              </a:prstGeom>
              <a:noFill/>
              <a:ln w="9525">
                <a:noFill/>
                <a:miter lim="800000"/>
                <a:headEnd/>
                <a:tailEnd/>
              </a:ln>
            </p:spPr>
            <p:txBody>
              <a:bodyPr wrap="none" lIns="0" tIns="0" rIns="0" bIns="0">
                <a:spAutoFit/>
              </a:bodyPr>
              <a:lstStyle/>
              <a:p>
                <a:pPr eaLnBrk="0" hangingPunct="0"/>
                <a:r>
                  <a:rPr lang="en-GB" sz="1200" b="1">
                    <a:latin typeface="Helvetica" pitchFamily="34" charset="0"/>
                  </a:rPr>
                  <a:t>N</a:t>
                </a:r>
                <a:endParaRPr lang="en-GB">
                  <a:latin typeface="Times New Roman" pitchFamily="18" charset="0"/>
                </a:endParaRPr>
              </a:p>
            </p:txBody>
          </p:sp>
        </p:grpSp>
        <p:grpSp>
          <p:nvGrpSpPr>
            <p:cNvPr id="7" name="Group 54"/>
            <p:cNvGrpSpPr>
              <a:grpSpLocks/>
            </p:cNvGrpSpPr>
            <p:nvPr/>
          </p:nvGrpSpPr>
          <p:grpSpPr bwMode="auto">
            <a:xfrm>
              <a:off x="5232" y="2688"/>
              <a:ext cx="240" cy="135"/>
              <a:chOff x="3216" y="2448"/>
              <a:chExt cx="254" cy="135"/>
            </a:xfrm>
          </p:grpSpPr>
          <p:sp>
            <p:nvSpPr>
              <p:cNvPr id="1074" name="Oval 55"/>
              <p:cNvSpPr>
                <a:spLocks noChangeArrowheads="1"/>
              </p:cNvSpPr>
              <p:nvPr/>
            </p:nvSpPr>
            <p:spPr bwMode="auto">
              <a:xfrm>
                <a:off x="3216" y="2448"/>
                <a:ext cx="254" cy="124"/>
              </a:xfrm>
              <a:prstGeom prst="ellipse">
                <a:avLst/>
              </a:prstGeom>
              <a:noFill/>
              <a:ln w="12700">
                <a:solidFill>
                  <a:srgbClr val="000000"/>
                </a:solidFill>
                <a:round/>
                <a:headEnd/>
                <a:tailEnd/>
              </a:ln>
            </p:spPr>
            <p:txBody>
              <a:bodyPr/>
              <a:lstStyle/>
              <a:p>
                <a:endParaRPr lang="en-GB"/>
              </a:p>
            </p:txBody>
          </p:sp>
          <p:sp>
            <p:nvSpPr>
              <p:cNvPr id="1075" name="Rectangle 56"/>
              <p:cNvSpPr>
                <a:spLocks noChangeArrowheads="1"/>
              </p:cNvSpPr>
              <p:nvPr/>
            </p:nvSpPr>
            <p:spPr bwMode="auto">
              <a:xfrm>
                <a:off x="3323" y="2467"/>
                <a:ext cx="68" cy="116"/>
              </a:xfrm>
              <a:prstGeom prst="rect">
                <a:avLst/>
              </a:prstGeom>
              <a:noFill/>
              <a:ln w="9525">
                <a:noFill/>
                <a:miter lim="800000"/>
                <a:headEnd/>
                <a:tailEnd/>
              </a:ln>
            </p:spPr>
            <p:txBody>
              <a:bodyPr wrap="none" lIns="0" tIns="0" rIns="0" bIns="0">
                <a:spAutoFit/>
              </a:bodyPr>
              <a:lstStyle/>
              <a:p>
                <a:pPr eaLnBrk="0" hangingPunct="0"/>
                <a:r>
                  <a:rPr lang="en-GB" sz="1200" b="1">
                    <a:latin typeface="Helvetica" pitchFamily="34" charset="0"/>
                  </a:rPr>
                  <a:t>P</a:t>
                </a:r>
                <a:endParaRPr lang="en-GB">
                  <a:latin typeface="Times New Roman" pitchFamily="18" charset="0"/>
                </a:endParaRPr>
              </a:p>
            </p:txBody>
          </p:sp>
        </p:grpSp>
        <p:sp>
          <p:nvSpPr>
            <p:cNvPr id="1072" name="Rectangle 57"/>
            <p:cNvSpPr>
              <a:spLocks noChangeArrowheads="1"/>
            </p:cNvSpPr>
            <p:nvPr/>
          </p:nvSpPr>
          <p:spPr bwMode="auto">
            <a:xfrm>
              <a:off x="4476" y="2496"/>
              <a:ext cx="167" cy="116"/>
            </a:xfrm>
            <a:prstGeom prst="rect">
              <a:avLst/>
            </a:prstGeom>
            <a:noFill/>
            <a:ln w="9525">
              <a:noFill/>
              <a:miter lim="800000"/>
              <a:headEnd/>
              <a:tailEnd/>
            </a:ln>
          </p:spPr>
          <p:txBody>
            <a:bodyPr wrap="none" lIns="0" tIns="0" rIns="0" bIns="0">
              <a:spAutoFit/>
            </a:bodyPr>
            <a:lstStyle/>
            <a:p>
              <a:pPr eaLnBrk="0" hangingPunct="0"/>
              <a:r>
                <a:rPr lang="en-GB" sz="1200">
                  <a:latin typeface="Helvetica" pitchFamily="34" charset="0"/>
                </a:rPr>
                <a:t>true</a:t>
              </a:r>
              <a:endParaRPr lang="en-GB">
                <a:latin typeface="Times New Roman" pitchFamily="18" charset="0"/>
              </a:endParaRPr>
            </a:p>
          </p:txBody>
        </p:sp>
        <p:sp>
          <p:nvSpPr>
            <p:cNvPr id="1073" name="Rectangle 58"/>
            <p:cNvSpPr>
              <a:spLocks noChangeArrowheads="1"/>
            </p:cNvSpPr>
            <p:nvPr/>
          </p:nvSpPr>
          <p:spPr bwMode="auto">
            <a:xfrm>
              <a:off x="5274" y="2496"/>
              <a:ext cx="204" cy="116"/>
            </a:xfrm>
            <a:prstGeom prst="rect">
              <a:avLst/>
            </a:prstGeom>
            <a:noFill/>
            <a:ln w="9525">
              <a:noFill/>
              <a:miter lim="800000"/>
              <a:headEnd/>
              <a:tailEnd/>
            </a:ln>
          </p:spPr>
          <p:txBody>
            <a:bodyPr wrap="none" lIns="0" tIns="0" rIns="0" bIns="0">
              <a:spAutoFit/>
            </a:bodyPr>
            <a:lstStyle/>
            <a:p>
              <a:pPr eaLnBrk="0" hangingPunct="0"/>
              <a:r>
                <a:rPr lang="en-GB" sz="1200">
                  <a:latin typeface="Helvetica" pitchFamily="34" charset="0"/>
                </a:rPr>
                <a:t>false</a:t>
              </a:r>
              <a:endParaRPr lang="en-GB">
                <a:latin typeface="Times New Roman" pitchFamily="18" charset="0"/>
              </a:endParaRPr>
            </a:p>
          </p:txBody>
        </p:sp>
      </p:grpSp>
      <p:sp>
        <p:nvSpPr>
          <p:cNvPr id="1032" name="Text Box 7"/>
          <p:cNvSpPr txBox="1">
            <a:spLocks noChangeArrowheads="1"/>
          </p:cNvSpPr>
          <p:nvPr/>
        </p:nvSpPr>
        <p:spPr bwMode="auto">
          <a:xfrm>
            <a:off x="8428038" y="4572000"/>
            <a:ext cx="2239962" cy="831850"/>
          </a:xfrm>
          <a:prstGeom prst="rect">
            <a:avLst/>
          </a:prstGeom>
          <a:noFill/>
          <a:ln w="9525">
            <a:noFill/>
            <a:miter lim="800000"/>
            <a:headEnd/>
            <a:tailEnd/>
          </a:ln>
        </p:spPr>
        <p:txBody>
          <a:bodyPr wrap="none">
            <a:spAutoFit/>
          </a:bodyPr>
          <a:lstStyle/>
          <a:p>
            <a:r>
              <a:rPr lang="en-GB" sz="1600" b="1">
                <a:latin typeface="Arial Narrow" pitchFamily="34" charset="0"/>
              </a:rPr>
              <a:t>Internal Nodes: Attributes</a:t>
            </a:r>
          </a:p>
          <a:p>
            <a:r>
              <a:rPr lang="en-GB" sz="1600" b="1">
                <a:latin typeface="Arial Narrow" pitchFamily="34" charset="0"/>
              </a:rPr>
              <a:t>Links: Attribute values</a:t>
            </a:r>
          </a:p>
          <a:p>
            <a:r>
              <a:rPr lang="en-GB" sz="1600" b="1">
                <a:latin typeface="Arial Narrow" pitchFamily="34" charset="0"/>
              </a:rPr>
              <a:t>Leaf Nodes: Class labels</a:t>
            </a:r>
          </a:p>
        </p:txBody>
      </p:sp>
      <p:sp>
        <p:nvSpPr>
          <p:cNvPr id="55" name="Right Arrow 54"/>
          <p:cNvSpPr/>
          <p:nvPr/>
        </p:nvSpPr>
        <p:spPr>
          <a:xfrm>
            <a:off x="6096000" y="3571876"/>
            <a:ext cx="571500" cy="136525"/>
          </a:xfrm>
          <a:prstGeom prst="rightArrow">
            <a:avLst/>
          </a:prstGeom>
          <a:solidFill>
            <a:srgbClr val="0033CC"/>
          </a:solidFill>
          <a:ln>
            <a:solidFill>
              <a:srgbClr val="0033CC"/>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endParaRPr>
          </a:p>
        </p:txBody>
      </p:sp>
      <p:cxnSp>
        <p:nvCxnSpPr>
          <p:cNvPr id="56" name="Straight Arrow Connector 55"/>
          <p:cNvCxnSpPr>
            <a:stCxn id="1030" idx="0"/>
          </p:cNvCxnSpPr>
          <p:nvPr/>
        </p:nvCxnSpPr>
        <p:spPr>
          <a:xfrm rot="16200000" flipV="1">
            <a:off x="5506244" y="5018882"/>
            <a:ext cx="357188" cy="320675"/>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a:stCxn id="1029" idx="0"/>
          </p:cNvCxnSpPr>
          <p:nvPr/>
        </p:nvCxnSpPr>
        <p:spPr>
          <a:xfrm rot="16200000" flipV="1">
            <a:off x="2683669" y="4626769"/>
            <a:ext cx="357188" cy="1104900"/>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2" name="Straight Arrow Connector 61"/>
          <p:cNvCxnSpPr>
            <a:stCxn id="1029" idx="0"/>
          </p:cNvCxnSpPr>
          <p:nvPr/>
        </p:nvCxnSpPr>
        <p:spPr>
          <a:xfrm rot="16200000" flipV="1">
            <a:off x="3112294" y="5055394"/>
            <a:ext cx="357188" cy="247650"/>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4" name="Straight Arrow Connector 63"/>
          <p:cNvCxnSpPr>
            <a:stCxn id="1029" idx="0"/>
          </p:cNvCxnSpPr>
          <p:nvPr/>
        </p:nvCxnSpPr>
        <p:spPr>
          <a:xfrm rot="5400000" flipH="1" flipV="1">
            <a:off x="3540919" y="4874419"/>
            <a:ext cx="357188" cy="609600"/>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a:stCxn id="1029" idx="0"/>
          </p:cNvCxnSpPr>
          <p:nvPr/>
        </p:nvCxnSpPr>
        <p:spPr>
          <a:xfrm rot="5400000" flipH="1" flipV="1">
            <a:off x="3933825" y="4481513"/>
            <a:ext cx="357188" cy="1395412"/>
          </a:xfrm>
          <a:prstGeom prst="straightConnector1">
            <a:avLst/>
          </a:prstGeom>
          <a:ln>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9" name="Rectangle 3"/>
          <p:cNvSpPr txBox="1">
            <a:spLocks noChangeArrowheads="1"/>
          </p:cNvSpPr>
          <p:nvPr/>
        </p:nvSpPr>
        <p:spPr>
          <a:xfrm>
            <a:off x="2476500" y="1254126"/>
            <a:ext cx="2768600" cy="566738"/>
          </a:xfrm>
          <a:prstGeom prst="rect">
            <a:avLst/>
          </a:prstGeom>
        </p:spPr>
        <p:txBody>
          <a:bodyPr/>
          <a:lstStyle/>
          <a:p>
            <a:pPr eaLnBrk="0" hangingPunct="0">
              <a:spcBef>
                <a:spcPct val="20000"/>
              </a:spcBef>
            </a:pPr>
            <a:r>
              <a:rPr lang="en-GB" altLang="zh-CN" sz="2800" b="1" dirty="0">
                <a:ea typeface="SimSun" pitchFamily="2" charset="-122"/>
              </a:rPr>
              <a:t>The Approach</a:t>
            </a:r>
          </a:p>
          <a:p>
            <a:pPr marL="762000" lvl="1" indent="-3175" eaLnBrk="0" hangingPunct="0">
              <a:spcBef>
                <a:spcPct val="20000"/>
              </a:spcBef>
              <a:buFontTx/>
              <a:buChar char="–"/>
            </a:pPr>
            <a:endParaRPr lang="en-GB" altLang="zh-CN" b="1" dirty="0">
              <a:solidFill>
                <a:schemeClr val="folHlink"/>
              </a:solidFill>
              <a:ea typeface="SimSun" pitchFamily="2" charset="-122"/>
            </a:endParaRPr>
          </a:p>
        </p:txBody>
      </p:sp>
    </p:spTree>
    <p:extLst>
      <p:ext uri="{BB962C8B-B14F-4D97-AF65-F5344CB8AC3E}">
        <p14:creationId xmlns:p14="http://schemas.microsoft.com/office/powerpoint/2010/main" val="14168324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266700" y="74612"/>
            <a:ext cx="10515600" cy="1325563"/>
          </a:xfrm>
        </p:spPr>
        <p:txBody>
          <a:bodyPr/>
          <a:lstStyle/>
          <a:p>
            <a:r>
              <a:rPr lang="en-GB" sz="3200" b="1" dirty="0"/>
              <a:t>ID3 Algorithm</a:t>
            </a:r>
            <a:endParaRPr lang="en-GB" sz="3200" dirty="0"/>
          </a:p>
        </p:txBody>
      </p:sp>
      <p:sp>
        <p:nvSpPr>
          <p:cNvPr id="2052" name="Rectangle 3"/>
          <p:cNvSpPr>
            <a:spLocks noGrp="1" noChangeArrowheads="1"/>
          </p:cNvSpPr>
          <p:nvPr>
            <p:ph idx="1"/>
          </p:nvPr>
        </p:nvSpPr>
        <p:spPr>
          <a:xfrm>
            <a:off x="716280" y="1107281"/>
            <a:ext cx="10515600" cy="4351338"/>
          </a:xfrm>
        </p:spPr>
        <p:txBody>
          <a:bodyPr/>
          <a:lstStyle/>
          <a:p>
            <a:pPr marL="0" indent="0">
              <a:buNone/>
            </a:pPr>
            <a:r>
              <a:rPr lang="en-GB" b="1" dirty="0"/>
              <a:t>Algorithm Illustration</a:t>
            </a:r>
          </a:p>
          <a:p>
            <a:pPr marL="285750" indent="-285750"/>
            <a:endParaRPr lang="en-GB" dirty="0" smtClean="0"/>
          </a:p>
        </p:txBody>
      </p:sp>
      <p:graphicFrame>
        <p:nvGraphicFramePr>
          <p:cNvPr id="2050" name="Object 2"/>
          <p:cNvGraphicFramePr>
            <a:graphicFrameLocks noChangeAspect="1"/>
          </p:cNvGraphicFramePr>
          <p:nvPr>
            <p:extLst>
              <p:ext uri="{D42A27DB-BD31-4B8C-83A1-F6EECF244321}">
                <p14:modId xmlns:p14="http://schemas.microsoft.com/office/powerpoint/2010/main" val="1840495572"/>
              </p:ext>
            </p:extLst>
          </p:nvPr>
        </p:nvGraphicFramePr>
        <p:xfrm>
          <a:off x="2374900" y="1789113"/>
          <a:ext cx="3690938" cy="2795587"/>
        </p:xfrm>
        <a:graphic>
          <a:graphicData uri="http://schemas.openxmlformats.org/presentationml/2006/ole">
            <mc:AlternateContent xmlns:mc="http://schemas.openxmlformats.org/markup-compatibility/2006">
              <mc:Choice xmlns:v="urn:schemas-microsoft-com:vml" Requires="v">
                <p:oleObj spid="_x0000_s2081" name="Worksheet" r:id="rId3" imgW="4048057" imgH="2876640" progId="Excel.Sheet.8">
                  <p:embed/>
                </p:oleObj>
              </mc:Choice>
              <mc:Fallback>
                <p:oleObj name="Worksheet" r:id="rId3" imgW="4048057" imgH="2876640" progId="Excel.Sheet.8">
                  <p:embed/>
                  <p:pic>
                    <p:nvPicPr>
                      <p:cNvPr id="0" name=""/>
                      <p:cNvPicPr>
                        <a:picLocks noChangeAspect="1" noChangeArrowheads="1"/>
                      </p:cNvPicPr>
                      <p:nvPr/>
                    </p:nvPicPr>
                    <p:blipFill>
                      <a:blip r:embed="rId4"/>
                      <a:srcRect/>
                      <a:stretch>
                        <a:fillRect/>
                      </a:stretch>
                    </p:blipFill>
                    <p:spPr bwMode="auto">
                      <a:xfrm>
                        <a:off x="2374900" y="1789113"/>
                        <a:ext cx="3690938" cy="27955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053" name="Text Box 104"/>
          <p:cNvSpPr txBox="1">
            <a:spLocks noChangeArrowheads="1"/>
          </p:cNvSpPr>
          <p:nvPr/>
        </p:nvSpPr>
        <p:spPr bwMode="auto">
          <a:xfrm>
            <a:off x="2711450" y="4970463"/>
            <a:ext cx="2813050" cy="1322388"/>
          </a:xfrm>
          <a:prstGeom prst="rect">
            <a:avLst/>
          </a:prstGeom>
          <a:noFill/>
          <a:ln w="9525">
            <a:solidFill>
              <a:schemeClr val="tx1"/>
            </a:solidFill>
            <a:miter lim="800000"/>
            <a:headEnd/>
            <a:tailEnd/>
          </a:ln>
        </p:spPr>
        <p:txBody>
          <a:bodyPr wrap="none">
            <a:spAutoFit/>
          </a:bodyPr>
          <a:lstStyle/>
          <a:p>
            <a:r>
              <a:rPr lang="en-GB" sz="1600" b="1" dirty="0">
                <a:solidFill>
                  <a:schemeClr val="accent1"/>
                </a:solidFill>
                <a:latin typeface="Arial Narrow" pitchFamily="34" charset="0"/>
              </a:rPr>
              <a:t>Gain(Outlook) = 0.246 bits</a:t>
            </a:r>
          </a:p>
          <a:p>
            <a:r>
              <a:rPr lang="en-GB" sz="1600" b="1" dirty="0">
                <a:latin typeface="Arial Narrow" pitchFamily="34" charset="0"/>
              </a:rPr>
              <a:t>Gain(Temperature) = 0.029 bits</a:t>
            </a:r>
          </a:p>
          <a:p>
            <a:r>
              <a:rPr lang="en-GB" sz="1600" b="1" dirty="0">
                <a:latin typeface="Arial Narrow" pitchFamily="34" charset="0"/>
              </a:rPr>
              <a:t>Gain(Humidity) = 0.151 bits</a:t>
            </a:r>
          </a:p>
          <a:p>
            <a:r>
              <a:rPr lang="en-GB" sz="1600" b="1" dirty="0">
                <a:latin typeface="Arial Narrow" pitchFamily="34" charset="0"/>
              </a:rPr>
              <a:t>Gain(Windy) = 0.048 bits</a:t>
            </a:r>
          </a:p>
          <a:p>
            <a:r>
              <a:rPr lang="en-GB" sz="1600" b="1" dirty="0">
                <a:latin typeface="Arial Narrow" pitchFamily="34" charset="0"/>
                <a:sym typeface="Symbol" pitchFamily="18" charset="2"/>
              </a:rPr>
              <a:t> </a:t>
            </a:r>
            <a:r>
              <a:rPr lang="en-GB" sz="1600" b="1" dirty="0">
                <a:latin typeface="Arial Narrow" pitchFamily="34" charset="0"/>
              </a:rPr>
              <a:t>Outlook is chosen as the root.</a:t>
            </a:r>
          </a:p>
        </p:txBody>
      </p:sp>
      <p:grpSp>
        <p:nvGrpSpPr>
          <p:cNvPr id="2" name="Group 161"/>
          <p:cNvGrpSpPr>
            <a:grpSpLocks/>
          </p:cNvGrpSpPr>
          <p:nvPr/>
        </p:nvGrpSpPr>
        <p:grpSpPr bwMode="auto">
          <a:xfrm>
            <a:off x="7162800" y="2794000"/>
            <a:ext cx="2667000" cy="1397000"/>
            <a:chOff x="3264" y="2768"/>
            <a:chExt cx="1680" cy="880"/>
          </a:xfrm>
        </p:grpSpPr>
        <p:sp>
          <p:nvSpPr>
            <p:cNvPr id="2056" name="Rectangle 107"/>
            <p:cNvSpPr>
              <a:spLocks noChangeArrowheads="1"/>
            </p:cNvSpPr>
            <p:nvPr/>
          </p:nvSpPr>
          <p:spPr bwMode="auto">
            <a:xfrm>
              <a:off x="3840" y="2768"/>
              <a:ext cx="577" cy="220"/>
            </a:xfrm>
            <a:prstGeom prst="rect">
              <a:avLst/>
            </a:prstGeom>
            <a:noFill/>
            <a:ln w="12700">
              <a:solidFill>
                <a:srgbClr val="000000"/>
              </a:solidFill>
              <a:miter lim="800000"/>
              <a:headEnd/>
              <a:tailEnd/>
            </a:ln>
          </p:spPr>
          <p:txBody>
            <a:bodyPr/>
            <a:lstStyle/>
            <a:p>
              <a:endParaRPr lang="en-GB"/>
            </a:p>
          </p:txBody>
        </p:sp>
        <p:sp>
          <p:nvSpPr>
            <p:cNvPr id="2057" name="Rectangle 108"/>
            <p:cNvSpPr>
              <a:spLocks noChangeArrowheads="1"/>
            </p:cNvSpPr>
            <p:nvPr/>
          </p:nvSpPr>
          <p:spPr bwMode="auto">
            <a:xfrm>
              <a:off x="3904" y="2880"/>
              <a:ext cx="483" cy="163"/>
            </a:xfrm>
            <a:prstGeom prst="rect">
              <a:avLst/>
            </a:prstGeom>
            <a:noFill/>
            <a:ln w="9525">
              <a:noFill/>
              <a:miter lim="800000"/>
              <a:headEnd/>
              <a:tailEnd/>
            </a:ln>
          </p:spPr>
          <p:txBody>
            <a:bodyPr/>
            <a:lstStyle/>
            <a:p>
              <a:endParaRPr lang="en-GB"/>
            </a:p>
          </p:txBody>
        </p:sp>
        <p:sp>
          <p:nvSpPr>
            <p:cNvPr id="2058" name="Rectangle 109"/>
            <p:cNvSpPr>
              <a:spLocks noChangeArrowheads="1"/>
            </p:cNvSpPr>
            <p:nvPr/>
          </p:nvSpPr>
          <p:spPr bwMode="auto">
            <a:xfrm>
              <a:off x="3936" y="2832"/>
              <a:ext cx="395" cy="125"/>
            </a:xfrm>
            <a:prstGeom prst="rect">
              <a:avLst/>
            </a:prstGeom>
            <a:noFill/>
            <a:ln w="9525">
              <a:noFill/>
              <a:miter lim="800000"/>
              <a:headEnd/>
              <a:tailEnd/>
            </a:ln>
          </p:spPr>
          <p:txBody>
            <a:bodyPr wrap="none" lIns="0" tIns="0" rIns="0" bIns="0">
              <a:spAutoFit/>
            </a:bodyPr>
            <a:lstStyle/>
            <a:p>
              <a:pPr eaLnBrk="0" hangingPunct="0"/>
              <a:r>
                <a:rPr lang="en-GB" sz="1300" b="1" dirty="0">
                  <a:latin typeface="Helvetica" pitchFamily="34" charset="0"/>
                </a:rPr>
                <a:t>Outlook</a:t>
              </a:r>
              <a:endParaRPr lang="en-GB" dirty="0">
                <a:latin typeface="Times New Roman" pitchFamily="18" charset="0"/>
              </a:endParaRPr>
            </a:p>
          </p:txBody>
        </p:sp>
        <p:sp>
          <p:nvSpPr>
            <p:cNvPr id="2059" name="Line 116"/>
            <p:cNvSpPr>
              <a:spLocks noChangeShapeType="1"/>
            </p:cNvSpPr>
            <p:nvPr/>
          </p:nvSpPr>
          <p:spPr bwMode="auto">
            <a:xfrm flipH="1">
              <a:off x="3494" y="3003"/>
              <a:ext cx="426" cy="308"/>
            </a:xfrm>
            <a:prstGeom prst="line">
              <a:avLst/>
            </a:prstGeom>
            <a:noFill/>
            <a:ln w="12700">
              <a:solidFill>
                <a:srgbClr val="000000"/>
              </a:solidFill>
              <a:round/>
              <a:headEnd/>
              <a:tailEnd/>
            </a:ln>
          </p:spPr>
          <p:txBody>
            <a:bodyPr/>
            <a:lstStyle/>
            <a:p>
              <a:endParaRPr lang="en-GB"/>
            </a:p>
          </p:txBody>
        </p:sp>
        <p:sp>
          <p:nvSpPr>
            <p:cNvPr id="2060" name="Line 117"/>
            <p:cNvSpPr>
              <a:spLocks noChangeShapeType="1"/>
            </p:cNvSpPr>
            <p:nvPr/>
          </p:nvSpPr>
          <p:spPr bwMode="auto">
            <a:xfrm>
              <a:off x="4133" y="3003"/>
              <a:ext cx="1" cy="254"/>
            </a:xfrm>
            <a:prstGeom prst="line">
              <a:avLst/>
            </a:prstGeom>
            <a:noFill/>
            <a:ln w="12700">
              <a:solidFill>
                <a:srgbClr val="000000"/>
              </a:solidFill>
              <a:round/>
              <a:headEnd/>
              <a:tailEnd/>
            </a:ln>
          </p:spPr>
          <p:txBody>
            <a:bodyPr/>
            <a:lstStyle/>
            <a:p>
              <a:endParaRPr lang="en-GB"/>
            </a:p>
          </p:txBody>
        </p:sp>
        <p:sp>
          <p:nvSpPr>
            <p:cNvPr id="2061" name="Line 118"/>
            <p:cNvSpPr>
              <a:spLocks noChangeShapeType="1"/>
            </p:cNvSpPr>
            <p:nvPr/>
          </p:nvSpPr>
          <p:spPr bwMode="auto">
            <a:xfrm>
              <a:off x="4346" y="3003"/>
              <a:ext cx="404" cy="293"/>
            </a:xfrm>
            <a:prstGeom prst="line">
              <a:avLst/>
            </a:prstGeom>
            <a:noFill/>
            <a:ln w="12700">
              <a:solidFill>
                <a:srgbClr val="000000"/>
              </a:solidFill>
              <a:round/>
              <a:headEnd/>
              <a:tailEnd/>
            </a:ln>
          </p:spPr>
          <p:txBody>
            <a:bodyPr/>
            <a:lstStyle/>
            <a:p>
              <a:endParaRPr lang="en-GB"/>
            </a:p>
          </p:txBody>
        </p:sp>
        <p:sp>
          <p:nvSpPr>
            <p:cNvPr id="2062" name="Oval 119"/>
            <p:cNvSpPr>
              <a:spLocks noChangeArrowheads="1"/>
            </p:cNvSpPr>
            <p:nvPr/>
          </p:nvSpPr>
          <p:spPr bwMode="auto">
            <a:xfrm>
              <a:off x="4011" y="3276"/>
              <a:ext cx="254" cy="124"/>
            </a:xfrm>
            <a:prstGeom prst="ellipse">
              <a:avLst/>
            </a:prstGeom>
            <a:noFill/>
            <a:ln w="12700">
              <a:solidFill>
                <a:srgbClr val="000000"/>
              </a:solidFill>
              <a:round/>
              <a:headEnd/>
              <a:tailEnd/>
            </a:ln>
          </p:spPr>
          <p:txBody>
            <a:bodyPr/>
            <a:lstStyle/>
            <a:p>
              <a:endParaRPr lang="en-GB"/>
            </a:p>
          </p:txBody>
        </p:sp>
        <p:sp>
          <p:nvSpPr>
            <p:cNvPr id="2063" name="Rectangle 120"/>
            <p:cNvSpPr>
              <a:spLocks noChangeArrowheads="1"/>
            </p:cNvSpPr>
            <p:nvPr/>
          </p:nvSpPr>
          <p:spPr bwMode="auto">
            <a:xfrm>
              <a:off x="4118" y="3296"/>
              <a:ext cx="111" cy="131"/>
            </a:xfrm>
            <a:prstGeom prst="rect">
              <a:avLst/>
            </a:prstGeom>
            <a:noFill/>
            <a:ln w="9525">
              <a:noFill/>
              <a:miter lim="800000"/>
              <a:headEnd/>
              <a:tailEnd/>
            </a:ln>
          </p:spPr>
          <p:txBody>
            <a:bodyPr/>
            <a:lstStyle/>
            <a:p>
              <a:endParaRPr lang="en-GB"/>
            </a:p>
          </p:txBody>
        </p:sp>
        <p:sp>
          <p:nvSpPr>
            <p:cNvPr id="2064" name="Rectangle 121"/>
            <p:cNvSpPr>
              <a:spLocks noChangeArrowheads="1"/>
            </p:cNvSpPr>
            <p:nvPr/>
          </p:nvSpPr>
          <p:spPr bwMode="auto">
            <a:xfrm>
              <a:off x="4118" y="3295"/>
              <a:ext cx="65" cy="116"/>
            </a:xfrm>
            <a:prstGeom prst="rect">
              <a:avLst/>
            </a:prstGeom>
            <a:noFill/>
            <a:ln w="9525">
              <a:noFill/>
              <a:miter lim="800000"/>
              <a:headEnd/>
              <a:tailEnd/>
            </a:ln>
          </p:spPr>
          <p:txBody>
            <a:bodyPr wrap="none" lIns="0" tIns="0" rIns="0" bIns="0">
              <a:spAutoFit/>
            </a:bodyPr>
            <a:lstStyle/>
            <a:p>
              <a:pPr eaLnBrk="0" hangingPunct="0"/>
              <a:r>
                <a:rPr lang="en-GB" sz="1200" b="1" dirty="0">
                  <a:latin typeface="Helvetica" pitchFamily="34" charset="0"/>
                </a:rPr>
                <a:t>P</a:t>
              </a:r>
              <a:endParaRPr lang="en-GB" dirty="0">
                <a:latin typeface="Times New Roman" pitchFamily="18" charset="0"/>
              </a:endParaRPr>
            </a:p>
          </p:txBody>
        </p:sp>
        <p:sp>
          <p:nvSpPr>
            <p:cNvPr id="2065" name="Rectangle 125"/>
            <p:cNvSpPr>
              <a:spLocks noChangeArrowheads="1"/>
            </p:cNvSpPr>
            <p:nvPr/>
          </p:nvSpPr>
          <p:spPr bwMode="auto">
            <a:xfrm>
              <a:off x="3541" y="3119"/>
              <a:ext cx="261" cy="108"/>
            </a:xfrm>
            <a:prstGeom prst="rect">
              <a:avLst/>
            </a:prstGeom>
            <a:noFill/>
            <a:ln w="9525">
              <a:noFill/>
              <a:miter lim="800000"/>
              <a:headEnd/>
              <a:tailEnd/>
            </a:ln>
          </p:spPr>
          <p:txBody>
            <a:bodyPr/>
            <a:lstStyle/>
            <a:p>
              <a:endParaRPr lang="en-GB"/>
            </a:p>
          </p:txBody>
        </p:sp>
        <p:sp>
          <p:nvSpPr>
            <p:cNvPr id="2066" name="Rectangle 126"/>
            <p:cNvSpPr>
              <a:spLocks noChangeArrowheads="1"/>
            </p:cNvSpPr>
            <p:nvPr/>
          </p:nvSpPr>
          <p:spPr bwMode="auto">
            <a:xfrm>
              <a:off x="3541" y="3111"/>
              <a:ext cx="285" cy="132"/>
            </a:xfrm>
            <a:prstGeom prst="rect">
              <a:avLst/>
            </a:prstGeom>
            <a:noFill/>
            <a:ln w="9525">
              <a:noFill/>
              <a:miter lim="800000"/>
              <a:headEnd/>
              <a:tailEnd/>
            </a:ln>
          </p:spPr>
          <p:txBody>
            <a:bodyPr/>
            <a:lstStyle/>
            <a:p>
              <a:endParaRPr lang="en-GB"/>
            </a:p>
          </p:txBody>
        </p:sp>
        <p:sp>
          <p:nvSpPr>
            <p:cNvPr id="2067" name="Rectangle 127"/>
            <p:cNvSpPr>
              <a:spLocks noChangeArrowheads="1"/>
            </p:cNvSpPr>
            <p:nvPr/>
          </p:nvSpPr>
          <p:spPr bwMode="auto">
            <a:xfrm>
              <a:off x="3408" y="3053"/>
              <a:ext cx="257" cy="116"/>
            </a:xfrm>
            <a:prstGeom prst="rect">
              <a:avLst/>
            </a:prstGeom>
            <a:noFill/>
            <a:ln w="9525">
              <a:noFill/>
              <a:miter lim="800000"/>
              <a:headEnd/>
              <a:tailEnd/>
            </a:ln>
          </p:spPr>
          <p:txBody>
            <a:bodyPr wrap="none" lIns="0" tIns="0" rIns="0" bIns="0">
              <a:spAutoFit/>
            </a:bodyPr>
            <a:lstStyle/>
            <a:p>
              <a:pPr eaLnBrk="0" hangingPunct="0"/>
              <a:r>
                <a:rPr lang="en-GB" sz="1200">
                  <a:latin typeface="Helvetica" pitchFamily="34" charset="0"/>
                </a:rPr>
                <a:t>sunny</a:t>
              </a:r>
              <a:endParaRPr lang="en-GB">
                <a:latin typeface="Times New Roman" pitchFamily="18" charset="0"/>
              </a:endParaRPr>
            </a:p>
          </p:txBody>
        </p:sp>
        <p:sp>
          <p:nvSpPr>
            <p:cNvPr id="2068" name="Rectangle 128"/>
            <p:cNvSpPr>
              <a:spLocks noChangeArrowheads="1"/>
            </p:cNvSpPr>
            <p:nvPr/>
          </p:nvSpPr>
          <p:spPr bwMode="auto">
            <a:xfrm>
              <a:off x="3975" y="3119"/>
              <a:ext cx="371" cy="108"/>
            </a:xfrm>
            <a:prstGeom prst="rect">
              <a:avLst/>
            </a:prstGeom>
            <a:noFill/>
            <a:ln w="9525">
              <a:noFill/>
              <a:miter lim="800000"/>
              <a:headEnd/>
              <a:tailEnd/>
            </a:ln>
          </p:spPr>
          <p:txBody>
            <a:bodyPr/>
            <a:lstStyle/>
            <a:p>
              <a:endParaRPr lang="en-GB"/>
            </a:p>
          </p:txBody>
        </p:sp>
        <p:sp>
          <p:nvSpPr>
            <p:cNvPr id="2069" name="Rectangle 129"/>
            <p:cNvSpPr>
              <a:spLocks noChangeArrowheads="1"/>
            </p:cNvSpPr>
            <p:nvPr/>
          </p:nvSpPr>
          <p:spPr bwMode="auto">
            <a:xfrm>
              <a:off x="3975" y="3111"/>
              <a:ext cx="388" cy="132"/>
            </a:xfrm>
            <a:prstGeom prst="rect">
              <a:avLst/>
            </a:prstGeom>
            <a:noFill/>
            <a:ln w="9525">
              <a:noFill/>
              <a:miter lim="800000"/>
              <a:headEnd/>
              <a:tailEnd/>
            </a:ln>
          </p:spPr>
          <p:txBody>
            <a:bodyPr/>
            <a:lstStyle/>
            <a:p>
              <a:endParaRPr lang="en-GB"/>
            </a:p>
          </p:txBody>
        </p:sp>
        <p:sp>
          <p:nvSpPr>
            <p:cNvPr id="2070" name="Rectangle 130"/>
            <p:cNvSpPr>
              <a:spLocks noChangeArrowheads="1"/>
            </p:cNvSpPr>
            <p:nvPr/>
          </p:nvSpPr>
          <p:spPr bwMode="auto">
            <a:xfrm>
              <a:off x="3976" y="3072"/>
              <a:ext cx="366" cy="116"/>
            </a:xfrm>
            <a:prstGeom prst="rect">
              <a:avLst/>
            </a:prstGeom>
            <a:noFill/>
            <a:ln w="9525">
              <a:noFill/>
              <a:miter lim="800000"/>
              <a:headEnd/>
              <a:tailEnd/>
            </a:ln>
          </p:spPr>
          <p:txBody>
            <a:bodyPr wrap="none" lIns="0" tIns="0" rIns="0" bIns="0">
              <a:spAutoFit/>
            </a:bodyPr>
            <a:lstStyle/>
            <a:p>
              <a:pPr eaLnBrk="0" hangingPunct="0"/>
              <a:r>
                <a:rPr lang="en-GB" sz="1200" dirty="0">
                  <a:latin typeface="Helvetica" pitchFamily="34" charset="0"/>
                </a:rPr>
                <a:t>overcast</a:t>
              </a:r>
              <a:endParaRPr lang="en-GB" dirty="0">
                <a:latin typeface="Times New Roman" pitchFamily="18" charset="0"/>
              </a:endParaRPr>
            </a:p>
          </p:txBody>
        </p:sp>
        <p:sp>
          <p:nvSpPr>
            <p:cNvPr id="2071" name="Rectangle 131"/>
            <p:cNvSpPr>
              <a:spLocks noChangeArrowheads="1"/>
            </p:cNvSpPr>
            <p:nvPr/>
          </p:nvSpPr>
          <p:spPr bwMode="auto">
            <a:xfrm>
              <a:off x="4505" y="3119"/>
              <a:ext cx="165" cy="108"/>
            </a:xfrm>
            <a:prstGeom prst="rect">
              <a:avLst/>
            </a:prstGeom>
            <a:noFill/>
            <a:ln w="9525">
              <a:noFill/>
              <a:miter lim="800000"/>
              <a:headEnd/>
              <a:tailEnd/>
            </a:ln>
          </p:spPr>
          <p:txBody>
            <a:bodyPr/>
            <a:lstStyle/>
            <a:p>
              <a:endParaRPr lang="en-GB"/>
            </a:p>
          </p:txBody>
        </p:sp>
        <p:sp>
          <p:nvSpPr>
            <p:cNvPr id="2072" name="Rectangle 132"/>
            <p:cNvSpPr>
              <a:spLocks noChangeArrowheads="1"/>
            </p:cNvSpPr>
            <p:nvPr/>
          </p:nvSpPr>
          <p:spPr bwMode="auto">
            <a:xfrm>
              <a:off x="4505" y="3111"/>
              <a:ext cx="199" cy="132"/>
            </a:xfrm>
            <a:prstGeom prst="rect">
              <a:avLst/>
            </a:prstGeom>
            <a:noFill/>
            <a:ln w="9525">
              <a:noFill/>
              <a:miter lim="800000"/>
              <a:headEnd/>
              <a:tailEnd/>
            </a:ln>
          </p:spPr>
          <p:txBody>
            <a:bodyPr/>
            <a:lstStyle/>
            <a:p>
              <a:endParaRPr lang="en-GB"/>
            </a:p>
          </p:txBody>
        </p:sp>
        <p:sp>
          <p:nvSpPr>
            <p:cNvPr id="2073" name="Rectangle 133"/>
            <p:cNvSpPr>
              <a:spLocks noChangeArrowheads="1"/>
            </p:cNvSpPr>
            <p:nvPr/>
          </p:nvSpPr>
          <p:spPr bwMode="auto">
            <a:xfrm>
              <a:off x="4641" y="3072"/>
              <a:ext cx="161" cy="116"/>
            </a:xfrm>
            <a:prstGeom prst="rect">
              <a:avLst/>
            </a:prstGeom>
            <a:noFill/>
            <a:ln w="9525">
              <a:noFill/>
              <a:miter lim="800000"/>
              <a:headEnd/>
              <a:tailEnd/>
            </a:ln>
          </p:spPr>
          <p:txBody>
            <a:bodyPr wrap="none" lIns="0" tIns="0" rIns="0" bIns="0">
              <a:spAutoFit/>
            </a:bodyPr>
            <a:lstStyle/>
            <a:p>
              <a:pPr eaLnBrk="0" hangingPunct="0"/>
              <a:r>
                <a:rPr lang="en-GB" sz="1200" dirty="0">
                  <a:latin typeface="Helvetica" pitchFamily="34" charset="0"/>
                </a:rPr>
                <a:t>rain</a:t>
              </a:r>
              <a:endParaRPr lang="en-GB" dirty="0">
                <a:latin typeface="Times New Roman" pitchFamily="18" charset="0"/>
              </a:endParaRPr>
            </a:p>
          </p:txBody>
        </p:sp>
        <p:sp>
          <p:nvSpPr>
            <p:cNvPr id="2074" name="AutoShape 159"/>
            <p:cNvSpPr>
              <a:spLocks noChangeArrowheads="1"/>
            </p:cNvSpPr>
            <p:nvPr/>
          </p:nvSpPr>
          <p:spPr bwMode="auto">
            <a:xfrm>
              <a:off x="3264" y="3312"/>
              <a:ext cx="432" cy="336"/>
            </a:xfrm>
            <a:prstGeom prst="triangle">
              <a:avLst>
                <a:gd name="adj" fmla="val 50000"/>
              </a:avLst>
            </a:prstGeom>
            <a:solidFill>
              <a:schemeClr val="accent1"/>
            </a:solidFill>
            <a:ln w="9525">
              <a:solidFill>
                <a:schemeClr val="tx1"/>
              </a:solidFill>
              <a:miter lim="800000"/>
              <a:headEnd/>
              <a:tailEnd/>
            </a:ln>
          </p:spPr>
          <p:txBody>
            <a:bodyPr wrap="none" anchor="ctr"/>
            <a:lstStyle/>
            <a:p>
              <a:endParaRPr lang="en-GB"/>
            </a:p>
          </p:txBody>
        </p:sp>
        <p:sp>
          <p:nvSpPr>
            <p:cNvPr id="2075" name="AutoShape 160"/>
            <p:cNvSpPr>
              <a:spLocks noChangeArrowheads="1"/>
            </p:cNvSpPr>
            <p:nvPr/>
          </p:nvSpPr>
          <p:spPr bwMode="auto">
            <a:xfrm>
              <a:off x="4512" y="3264"/>
              <a:ext cx="432" cy="288"/>
            </a:xfrm>
            <a:prstGeom prst="triangle">
              <a:avLst>
                <a:gd name="adj" fmla="val 50000"/>
              </a:avLst>
            </a:prstGeom>
            <a:solidFill>
              <a:srgbClr val="FF9933"/>
            </a:solidFill>
            <a:ln w="9525">
              <a:solidFill>
                <a:schemeClr val="tx1"/>
              </a:solidFill>
              <a:miter lim="800000"/>
              <a:headEnd/>
              <a:tailEnd/>
            </a:ln>
          </p:spPr>
          <p:txBody>
            <a:bodyPr wrap="none" anchor="ctr"/>
            <a:lstStyle/>
            <a:p>
              <a:endParaRPr lang="en-GB"/>
            </a:p>
          </p:txBody>
        </p:sp>
      </p:grpSp>
      <p:sp>
        <p:nvSpPr>
          <p:cNvPr id="2055" name="AutoShape 162"/>
          <p:cNvSpPr>
            <a:spLocks noChangeArrowheads="1"/>
          </p:cNvSpPr>
          <p:nvPr/>
        </p:nvSpPr>
        <p:spPr bwMode="auto">
          <a:xfrm>
            <a:off x="4008438" y="4581525"/>
            <a:ext cx="228600" cy="228600"/>
          </a:xfrm>
          <a:prstGeom prst="downArrow">
            <a:avLst>
              <a:gd name="adj1" fmla="val 50000"/>
              <a:gd name="adj2" fmla="val 25000"/>
            </a:avLst>
          </a:prstGeom>
          <a:solidFill>
            <a:schemeClr val="accent2"/>
          </a:solidFill>
          <a:ln w="9525">
            <a:solidFill>
              <a:schemeClr val="tx1"/>
            </a:solidFill>
            <a:miter lim="800000"/>
            <a:headEnd/>
            <a:tailEnd/>
          </a:ln>
        </p:spPr>
        <p:txBody>
          <a:bodyPr wrap="none" anchor="ctr"/>
          <a:lstStyle/>
          <a:p>
            <a:endParaRPr lang="en-GB"/>
          </a:p>
        </p:txBody>
      </p:sp>
    </p:spTree>
    <p:extLst>
      <p:ext uri="{BB962C8B-B14F-4D97-AF65-F5344CB8AC3E}">
        <p14:creationId xmlns:p14="http://schemas.microsoft.com/office/powerpoint/2010/main" val="3928105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z="3200" b="1"/>
              <a:t>Decision Tree Induction</a:t>
            </a:r>
            <a:endParaRPr lang="en-GB" sz="3200"/>
          </a:p>
        </p:txBody>
      </p:sp>
      <p:sp>
        <p:nvSpPr>
          <p:cNvPr id="17411" name="Rectangle 3"/>
          <p:cNvSpPr>
            <a:spLocks noGrp="1" noChangeArrowheads="1"/>
          </p:cNvSpPr>
          <p:nvPr>
            <p:ph idx="1"/>
          </p:nvPr>
        </p:nvSpPr>
        <p:spPr>
          <a:xfrm>
            <a:off x="844906" y="1359772"/>
            <a:ext cx="10515600" cy="4351338"/>
          </a:xfrm>
        </p:spPr>
        <p:txBody>
          <a:bodyPr/>
          <a:lstStyle/>
          <a:p>
            <a:pPr marL="285750" indent="-285750"/>
            <a:r>
              <a:rPr lang="en-GB" b="1" dirty="0"/>
              <a:t>Random Selection of Attributes</a:t>
            </a:r>
          </a:p>
        </p:txBody>
      </p:sp>
      <p:grpSp>
        <p:nvGrpSpPr>
          <p:cNvPr id="2" name="Group 5"/>
          <p:cNvGrpSpPr>
            <a:grpSpLocks/>
          </p:cNvGrpSpPr>
          <p:nvPr/>
        </p:nvGrpSpPr>
        <p:grpSpPr bwMode="auto">
          <a:xfrm>
            <a:off x="2667000" y="1960563"/>
            <a:ext cx="7239000" cy="3954462"/>
            <a:chOff x="371" y="707"/>
            <a:chExt cx="4943" cy="2634"/>
          </a:xfrm>
        </p:grpSpPr>
        <p:sp>
          <p:nvSpPr>
            <p:cNvPr id="17413" name="Rectangle 6"/>
            <p:cNvSpPr>
              <a:spLocks noChangeArrowheads="1"/>
            </p:cNvSpPr>
            <p:nvPr/>
          </p:nvSpPr>
          <p:spPr bwMode="auto">
            <a:xfrm>
              <a:off x="2152" y="707"/>
              <a:ext cx="1003" cy="21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14" name="Rectangle 7"/>
            <p:cNvSpPr>
              <a:spLocks noChangeArrowheads="1"/>
            </p:cNvSpPr>
            <p:nvPr/>
          </p:nvSpPr>
          <p:spPr bwMode="auto">
            <a:xfrm>
              <a:off x="2248" y="712"/>
              <a:ext cx="749" cy="182"/>
            </a:xfrm>
            <a:prstGeom prst="rect">
              <a:avLst/>
            </a:prstGeom>
            <a:noFill/>
            <a:ln w="9525">
              <a:noFill/>
              <a:miter lim="800000"/>
              <a:headEnd/>
              <a:tailEnd/>
            </a:ln>
          </p:spPr>
          <p:txBody>
            <a:bodyPr/>
            <a:lstStyle/>
            <a:p>
              <a:endParaRPr lang="en-GB">
                <a:solidFill>
                  <a:srgbClr val="FFFF00"/>
                </a:solidFill>
              </a:endParaRPr>
            </a:p>
          </p:txBody>
        </p:sp>
        <p:sp>
          <p:nvSpPr>
            <p:cNvPr id="17415" name="Rectangle 8"/>
            <p:cNvSpPr>
              <a:spLocks noChangeArrowheads="1"/>
            </p:cNvSpPr>
            <p:nvPr/>
          </p:nvSpPr>
          <p:spPr bwMode="auto">
            <a:xfrm>
              <a:off x="2368" y="748"/>
              <a:ext cx="590"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Temperature</a:t>
              </a:r>
              <a:endParaRPr lang="en-GB" sz="1100">
                <a:solidFill>
                  <a:srgbClr val="FFFF00"/>
                </a:solidFill>
                <a:latin typeface="Times New Roman" pitchFamily="18" charset="0"/>
              </a:endParaRPr>
            </a:p>
          </p:txBody>
        </p:sp>
        <p:sp>
          <p:nvSpPr>
            <p:cNvPr id="17416" name="Rectangle 10"/>
            <p:cNvSpPr>
              <a:spLocks noChangeArrowheads="1"/>
            </p:cNvSpPr>
            <p:nvPr/>
          </p:nvSpPr>
          <p:spPr bwMode="auto">
            <a:xfrm>
              <a:off x="882" y="1355"/>
              <a:ext cx="456" cy="181"/>
            </a:xfrm>
            <a:prstGeom prst="rect">
              <a:avLst/>
            </a:prstGeom>
            <a:noFill/>
            <a:ln w="9525">
              <a:noFill/>
              <a:miter lim="800000"/>
              <a:headEnd/>
              <a:tailEnd/>
            </a:ln>
          </p:spPr>
          <p:txBody>
            <a:bodyPr/>
            <a:lstStyle/>
            <a:p>
              <a:endParaRPr lang="en-GB">
                <a:solidFill>
                  <a:srgbClr val="FFFF00"/>
                </a:solidFill>
              </a:endParaRPr>
            </a:p>
          </p:txBody>
        </p:sp>
        <p:sp>
          <p:nvSpPr>
            <p:cNvPr id="17417" name="Rectangle 16"/>
            <p:cNvSpPr>
              <a:spLocks noChangeArrowheads="1"/>
            </p:cNvSpPr>
            <p:nvPr/>
          </p:nvSpPr>
          <p:spPr bwMode="auto">
            <a:xfrm>
              <a:off x="3998" y="1355"/>
              <a:ext cx="365" cy="181"/>
            </a:xfrm>
            <a:prstGeom prst="rect">
              <a:avLst/>
            </a:prstGeom>
            <a:noFill/>
            <a:ln w="9525">
              <a:noFill/>
              <a:miter lim="800000"/>
              <a:headEnd/>
              <a:tailEnd/>
            </a:ln>
          </p:spPr>
          <p:txBody>
            <a:bodyPr/>
            <a:lstStyle/>
            <a:p>
              <a:endParaRPr lang="en-GB">
                <a:solidFill>
                  <a:srgbClr val="FFFF00"/>
                </a:solidFill>
              </a:endParaRPr>
            </a:p>
          </p:txBody>
        </p:sp>
        <p:sp>
          <p:nvSpPr>
            <p:cNvPr id="17418" name="Rectangle 18"/>
            <p:cNvSpPr>
              <a:spLocks noChangeArrowheads="1"/>
            </p:cNvSpPr>
            <p:nvPr/>
          </p:nvSpPr>
          <p:spPr bwMode="auto">
            <a:xfrm>
              <a:off x="1120" y="1972"/>
              <a:ext cx="597" cy="21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19" name="Rectangle 19"/>
            <p:cNvSpPr>
              <a:spLocks noChangeArrowheads="1"/>
            </p:cNvSpPr>
            <p:nvPr/>
          </p:nvSpPr>
          <p:spPr bwMode="auto">
            <a:xfrm>
              <a:off x="1227" y="1986"/>
              <a:ext cx="364" cy="182"/>
            </a:xfrm>
            <a:prstGeom prst="rect">
              <a:avLst/>
            </a:prstGeom>
            <a:noFill/>
            <a:ln w="9525">
              <a:noFill/>
              <a:miter lim="800000"/>
              <a:headEnd/>
              <a:tailEnd/>
            </a:ln>
          </p:spPr>
          <p:txBody>
            <a:bodyPr/>
            <a:lstStyle/>
            <a:p>
              <a:endParaRPr lang="en-GB">
                <a:solidFill>
                  <a:srgbClr val="FFFF00"/>
                </a:solidFill>
              </a:endParaRPr>
            </a:p>
          </p:txBody>
        </p:sp>
        <p:sp>
          <p:nvSpPr>
            <p:cNvPr id="17420" name="Rectangle 20"/>
            <p:cNvSpPr>
              <a:spLocks noChangeArrowheads="1"/>
            </p:cNvSpPr>
            <p:nvPr/>
          </p:nvSpPr>
          <p:spPr bwMode="auto">
            <a:xfrm>
              <a:off x="1287" y="2021"/>
              <a:ext cx="277"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windy</a:t>
              </a:r>
              <a:endParaRPr lang="en-GB" sz="1100">
                <a:solidFill>
                  <a:srgbClr val="FFFF00"/>
                </a:solidFill>
                <a:latin typeface="Times New Roman" pitchFamily="18" charset="0"/>
              </a:endParaRPr>
            </a:p>
          </p:txBody>
        </p:sp>
        <p:sp>
          <p:nvSpPr>
            <p:cNvPr id="17421" name="Line 21"/>
            <p:cNvSpPr>
              <a:spLocks noChangeShapeType="1"/>
            </p:cNvSpPr>
            <p:nvPr/>
          </p:nvSpPr>
          <p:spPr bwMode="auto">
            <a:xfrm flipH="1">
              <a:off x="1379" y="920"/>
              <a:ext cx="899" cy="42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22" name="Line 22"/>
            <p:cNvSpPr>
              <a:spLocks noChangeShapeType="1"/>
            </p:cNvSpPr>
            <p:nvPr/>
          </p:nvSpPr>
          <p:spPr bwMode="auto">
            <a:xfrm>
              <a:off x="2631" y="913"/>
              <a:ext cx="1" cy="42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23" name="Line 23"/>
            <p:cNvSpPr>
              <a:spLocks noChangeShapeType="1"/>
            </p:cNvSpPr>
            <p:nvPr/>
          </p:nvSpPr>
          <p:spPr bwMode="auto">
            <a:xfrm>
              <a:off x="3053" y="928"/>
              <a:ext cx="991" cy="41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24" name="Rectangle 24"/>
            <p:cNvSpPr>
              <a:spLocks noChangeArrowheads="1"/>
            </p:cNvSpPr>
            <p:nvPr/>
          </p:nvSpPr>
          <p:spPr bwMode="auto">
            <a:xfrm>
              <a:off x="1808" y="1951"/>
              <a:ext cx="597" cy="22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25" name="Rectangle 25"/>
            <p:cNvSpPr>
              <a:spLocks noChangeArrowheads="1"/>
            </p:cNvSpPr>
            <p:nvPr/>
          </p:nvSpPr>
          <p:spPr bwMode="auto">
            <a:xfrm>
              <a:off x="1924" y="1977"/>
              <a:ext cx="365" cy="181"/>
            </a:xfrm>
            <a:prstGeom prst="rect">
              <a:avLst/>
            </a:prstGeom>
            <a:noFill/>
            <a:ln w="9525">
              <a:noFill/>
              <a:miter lim="800000"/>
              <a:headEnd/>
              <a:tailEnd/>
            </a:ln>
          </p:spPr>
          <p:txBody>
            <a:bodyPr/>
            <a:lstStyle/>
            <a:p>
              <a:endParaRPr lang="en-GB">
                <a:solidFill>
                  <a:srgbClr val="FFFF00"/>
                </a:solidFill>
              </a:endParaRPr>
            </a:p>
          </p:txBody>
        </p:sp>
        <p:sp>
          <p:nvSpPr>
            <p:cNvPr id="17426" name="Rectangle 26"/>
            <p:cNvSpPr>
              <a:spLocks noChangeArrowheads="1"/>
            </p:cNvSpPr>
            <p:nvPr/>
          </p:nvSpPr>
          <p:spPr bwMode="auto">
            <a:xfrm>
              <a:off x="1975" y="2008"/>
              <a:ext cx="277"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windy</a:t>
              </a:r>
              <a:endParaRPr lang="en-GB" sz="1100">
                <a:solidFill>
                  <a:srgbClr val="FFFF00"/>
                </a:solidFill>
                <a:latin typeface="Times New Roman" pitchFamily="18" charset="0"/>
              </a:endParaRPr>
            </a:p>
          </p:txBody>
        </p:sp>
        <p:sp>
          <p:nvSpPr>
            <p:cNvPr id="17427" name="Rectangle 28"/>
            <p:cNvSpPr>
              <a:spLocks noChangeArrowheads="1"/>
            </p:cNvSpPr>
            <p:nvPr/>
          </p:nvSpPr>
          <p:spPr bwMode="auto">
            <a:xfrm>
              <a:off x="2956" y="1967"/>
              <a:ext cx="538" cy="181"/>
            </a:xfrm>
            <a:prstGeom prst="rect">
              <a:avLst/>
            </a:prstGeom>
            <a:noFill/>
            <a:ln w="9525">
              <a:noFill/>
              <a:miter lim="800000"/>
              <a:headEnd/>
              <a:tailEnd/>
            </a:ln>
          </p:spPr>
          <p:txBody>
            <a:bodyPr/>
            <a:lstStyle/>
            <a:p>
              <a:endParaRPr lang="en-GB">
                <a:solidFill>
                  <a:srgbClr val="FFFF00"/>
                </a:solidFill>
              </a:endParaRPr>
            </a:p>
          </p:txBody>
        </p:sp>
        <p:sp>
          <p:nvSpPr>
            <p:cNvPr id="17428" name="Rectangle 30"/>
            <p:cNvSpPr>
              <a:spLocks noChangeArrowheads="1"/>
            </p:cNvSpPr>
            <p:nvPr/>
          </p:nvSpPr>
          <p:spPr bwMode="auto">
            <a:xfrm>
              <a:off x="4438" y="1951"/>
              <a:ext cx="669" cy="21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29" name="Rectangle 31"/>
            <p:cNvSpPr>
              <a:spLocks noChangeArrowheads="1"/>
            </p:cNvSpPr>
            <p:nvPr/>
          </p:nvSpPr>
          <p:spPr bwMode="auto">
            <a:xfrm>
              <a:off x="4484" y="1967"/>
              <a:ext cx="537" cy="181"/>
            </a:xfrm>
            <a:prstGeom prst="rect">
              <a:avLst/>
            </a:prstGeom>
            <a:noFill/>
            <a:ln w="9525">
              <a:noFill/>
              <a:miter lim="800000"/>
              <a:headEnd/>
              <a:tailEnd/>
            </a:ln>
          </p:spPr>
          <p:txBody>
            <a:bodyPr/>
            <a:lstStyle/>
            <a:p>
              <a:endParaRPr lang="en-GB">
                <a:solidFill>
                  <a:srgbClr val="FFFF00"/>
                </a:solidFill>
              </a:endParaRPr>
            </a:p>
          </p:txBody>
        </p:sp>
        <p:sp>
          <p:nvSpPr>
            <p:cNvPr id="17430" name="Rectangle 32"/>
            <p:cNvSpPr>
              <a:spLocks noChangeArrowheads="1"/>
            </p:cNvSpPr>
            <p:nvPr/>
          </p:nvSpPr>
          <p:spPr bwMode="auto">
            <a:xfrm>
              <a:off x="4588" y="1990"/>
              <a:ext cx="401"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humidity</a:t>
              </a:r>
              <a:endParaRPr lang="en-GB" sz="1100">
                <a:solidFill>
                  <a:srgbClr val="FFFF00"/>
                </a:solidFill>
                <a:latin typeface="Times New Roman" pitchFamily="18" charset="0"/>
              </a:endParaRPr>
            </a:p>
          </p:txBody>
        </p:sp>
        <p:sp>
          <p:nvSpPr>
            <p:cNvPr id="17431" name="Line 33"/>
            <p:cNvSpPr>
              <a:spLocks noChangeShapeType="1"/>
            </p:cNvSpPr>
            <p:nvPr/>
          </p:nvSpPr>
          <p:spPr bwMode="auto">
            <a:xfrm>
              <a:off x="1186" y="1535"/>
              <a:ext cx="233" cy="442"/>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32" name="Line 34"/>
            <p:cNvSpPr>
              <a:spLocks noChangeShapeType="1"/>
            </p:cNvSpPr>
            <p:nvPr/>
          </p:nvSpPr>
          <p:spPr bwMode="auto">
            <a:xfrm flipH="1">
              <a:off x="2045" y="1535"/>
              <a:ext cx="385" cy="41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33" name="Line 35"/>
            <p:cNvSpPr>
              <a:spLocks noChangeShapeType="1"/>
            </p:cNvSpPr>
            <p:nvPr/>
          </p:nvSpPr>
          <p:spPr bwMode="auto">
            <a:xfrm>
              <a:off x="2844" y="1545"/>
              <a:ext cx="360" cy="428"/>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34" name="Line 36"/>
            <p:cNvSpPr>
              <a:spLocks noChangeShapeType="1"/>
            </p:cNvSpPr>
            <p:nvPr/>
          </p:nvSpPr>
          <p:spPr bwMode="auto">
            <a:xfrm flipH="1">
              <a:off x="3917" y="1545"/>
              <a:ext cx="212" cy="40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35" name="Line 37"/>
            <p:cNvSpPr>
              <a:spLocks noChangeShapeType="1"/>
            </p:cNvSpPr>
            <p:nvPr/>
          </p:nvSpPr>
          <p:spPr bwMode="auto">
            <a:xfrm>
              <a:off x="4321" y="1535"/>
              <a:ext cx="426" cy="41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36" name="Rectangle 38"/>
            <p:cNvSpPr>
              <a:spLocks noChangeArrowheads="1"/>
            </p:cNvSpPr>
            <p:nvPr/>
          </p:nvSpPr>
          <p:spPr bwMode="auto">
            <a:xfrm>
              <a:off x="3811" y="1951"/>
              <a:ext cx="193" cy="18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37" name="Rectangle 39"/>
            <p:cNvSpPr>
              <a:spLocks noChangeArrowheads="1"/>
            </p:cNvSpPr>
            <p:nvPr/>
          </p:nvSpPr>
          <p:spPr bwMode="auto">
            <a:xfrm>
              <a:off x="3847" y="1977"/>
              <a:ext cx="143" cy="181"/>
            </a:xfrm>
            <a:prstGeom prst="rect">
              <a:avLst/>
            </a:prstGeom>
            <a:noFill/>
            <a:ln w="9525">
              <a:noFill/>
              <a:miter lim="800000"/>
              <a:headEnd/>
              <a:tailEnd/>
            </a:ln>
          </p:spPr>
          <p:txBody>
            <a:bodyPr/>
            <a:lstStyle/>
            <a:p>
              <a:endParaRPr lang="en-GB">
                <a:solidFill>
                  <a:srgbClr val="FFFF00"/>
                </a:solidFill>
              </a:endParaRPr>
            </a:p>
          </p:txBody>
        </p:sp>
        <p:sp>
          <p:nvSpPr>
            <p:cNvPr id="17438" name="Rectangle 40"/>
            <p:cNvSpPr>
              <a:spLocks noChangeArrowheads="1"/>
            </p:cNvSpPr>
            <p:nvPr/>
          </p:nvSpPr>
          <p:spPr bwMode="auto">
            <a:xfrm>
              <a:off x="3845" y="2000"/>
              <a:ext cx="71"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N</a:t>
              </a:r>
              <a:endParaRPr lang="en-GB" sz="1100">
                <a:solidFill>
                  <a:srgbClr val="FFFF00"/>
                </a:solidFill>
                <a:latin typeface="Times New Roman" pitchFamily="18" charset="0"/>
              </a:endParaRPr>
            </a:p>
          </p:txBody>
        </p:sp>
        <p:sp>
          <p:nvSpPr>
            <p:cNvPr id="17439" name="Rectangle 41"/>
            <p:cNvSpPr>
              <a:spLocks noChangeArrowheads="1"/>
            </p:cNvSpPr>
            <p:nvPr/>
          </p:nvSpPr>
          <p:spPr bwMode="auto">
            <a:xfrm>
              <a:off x="3932" y="2564"/>
              <a:ext cx="679" cy="200"/>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40" name="Rectangle 42"/>
            <p:cNvSpPr>
              <a:spLocks noChangeArrowheads="1"/>
            </p:cNvSpPr>
            <p:nvPr/>
          </p:nvSpPr>
          <p:spPr bwMode="auto">
            <a:xfrm>
              <a:off x="4048" y="2589"/>
              <a:ext cx="457" cy="181"/>
            </a:xfrm>
            <a:prstGeom prst="rect">
              <a:avLst/>
            </a:prstGeom>
            <a:noFill/>
            <a:ln w="9525">
              <a:noFill/>
              <a:miter lim="800000"/>
              <a:headEnd/>
              <a:tailEnd/>
            </a:ln>
          </p:spPr>
          <p:txBody>
            <a:bodyPr/>
            <a:lstStyle/>
            <a:p>
              <a:endParaRPr lang="en-GB">
                <a:solidFill>
                  <a:srgbClr val="FFFF00"/>
                </a:solidFill>
              </a:endParaRPr>
            </a:p>
          </p:txBody>
        </p:sp>
        <p:sp>
          <p:nvSpPr>
            <p:cNvPr id="17441" name="Rectangle 43"/>
            <p:cNvSpPr>
              <a:spLocks noChangeArrowheads="1"/>
            </p:cNvSpPr>
            <p:nvPr/>
          </p:nvSpPr>
          <p:spPr bwMode="auto">
            <a:xfrm>
              <a:off x="4048" y="2612"/>
              <a:ext cx="349"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outlook</a:t>
              </a:r>
              <a:endParaRPr lang="en-GB" sz="1100">
                <a:solidFill>
                  <a:srgbClr val="FFFF00"/>
                </a:solidFill>
                <a:latin typeface="Times New Roman" pitchFamily="18" charset="0"/>
              </a:endParaRPr>
            </a:p>
          </p:txBody>
        </p:sp>
        <p:sp>
          <p:nvSpPr>
            <p:cNvPr id="17442" name="Rectangle 44"/>
            <p:cNvSpPr>
              <a:spLocks noChangeArrowheads="1"/>
            </p:cNvSpPr>
            <p:nvPr/>
          </p:nvSpPr>
          <p:spPr bwMode="auto">
            <a:xfrm>
              <a:off x="5085" y="2593"/>
              <a:ext cx="204" cy="183"/>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43" name="Line 45"/>
            <p:cNvSpPr>
              <a:spLocks noChangeShapeType="1"/>
            </p:cNvSpPr>
            <p:nvPr/>
          </p:nvSpPr>
          <p:spPr bwMode="auto">
            <a:xfrm>
              <a:off x="4786" y="2157"/>
              <a:ext cx="375" cy="42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44" name="Line 46"/>
            <p:cNvSpPr>
              <a:spLocks noChangeShapeType="1"/>
            </p:cNvSpPr>
            <p:nvPr/>
          </p:nvSpPr>
          <p:spPr bwMode="auto">
            <a:xfrm flipH="1">
              <a:off x="4321" y="2157"/>
              <a:ext cx="375" cy="41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45" name="Rectangle 47"/>
            <p:cNvSpPr>
              <a:spLocks noChangeArrowheads="1"/>
            </p:cNvSpPr>
            <p:nvPr/>
          </p:nvSpPr>
          <p:spPr bwMode="auto">
            <a:xfrm>
              <a:off x="3780" y="3155"/>
              <a:ext cx="204"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46" name="Rectangle 48"/>
            <p:cNvSpPr>
              <a:spLocks noChangeArrowheads="1"/>
            </p:cNvSpPr>
            <p:nvPr/>
          </p:nvSpPr>
          <p:spPr bwMode="auto">
            <a:xfrm>
              <a:off x="4224" y="3130"/>
              <a:ext cx="204" cy="18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47" name="Rectangle 49"/>
            <p:cNvSpPr>
              <a:spLocks noChangeArrowheads="1"/>
            </p:cNvSpPr>
            <p:nvPr/>
          </p:nvSpPr>
          <p:spPr bwMode="auto">
            <a:xfrm>
              <a:off x="4701" y="3155"/>
              <a:ext cx="204"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48" name="Line 50"/>
            <p:cNvSpPr>
              <a:spLocks noChangeShapeType="1"/>
            </p:cNvSpPr>
            <p:nvPr/>
          </p:nvSpPr>
          <p:spPr bwMode="auto">
            <a:xfrm flipH="1">
              <a:off x="3887" y="2768"/>
              <a:ext cx="283" cy="382"/>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49" name="Line 51"/>
            <p:cNvSpPr>
              <a:spLocks noChangeShapeType="1"/>
            </p:cNvSpPr>
            <p:nvPr/>
          </p:nvSpPr>
          <p:spPr bwMode="auto">
            <a:xfrm>
              <a:off x="4302" y="2769"/>
              <a:ext cx="19" cy="35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50" name="Line 52"/>
            <p:cNvSpPr>
              <a:spLocks noChangeShapeType="1"/>
            </p:cNvSpPr>
            <p:nvPr/>
          </p:nvSpPr>
          <p:spPr bwMode="auto">
            <a:xfrm>
              <a:off x="4433" y="2768"/>
              <a:ext cx="314" cy="392"/>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51" name="Rectangle 53"/>
            <p:cNvSpPr>
              <a:spLocks noChangeArrowheads="1"/>
            </p:cNvSpPr>
            <p:nvPr/>
          </p:nvSpPr>
          <p:spPr bwMode="auto">
            <a:xfrm>
              <a:off x="2576" y="2563"/>
              <a:ext cx="599" cy="213"/>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52" name="Rectangle 54"/>
            <p:cNvSpPr>
              <a:spLocks noChangeArrowheads="1"/>
            </p:cNvSpPr>
            <p:nvPr/>
          </p:nvSpPr>
          <p:spPr bwMode="auto">
            <a:xfrm>
              <a:off x="2693" y="2579"/>
              <a:ext cx="366" cy="181"/>
            </a:xfrm>
            <a:prstGeom prst="rect">
              <a:avLst/>
            </a:prstGeom>
            <a:noFill/>
            <a:ln w="9525">
              <a:noFill/>
              <a:miter lim="800000"/>
              <a:headEnd/>
              <a:tailEnd/>
            </a:ln>
          </p:spPr>
          <p:txBody>
            <a:bodyPr/>
            <a:lstStyle/>
            <a:p>
              <a:endParaRPr lang="en-GB">
                <a:solidFill>
                  <a:srgbClr val="FFFF00"/>
                </a:solidFill>
              </a:endParaRPr>
            </a:p>
          </p:txBody>
        </p:sp>
        <p:sp>
          <p:nvSpPr>
            <p:cNvPr id="17453" name="Rectangle 55"/>
            <p:cNvSpPr>
              <a:spLocks noChangeArrowheads="1"/>
            </p:cNvSpPr>
            <p:nvPr/>
          </p:nvSpPr>
          <p:spPr bwMode="auto">
            <a:xfrm>
              <a:off x="2694" y="2601"/>
              <a:ext cx="277"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windy</a:t>
              </a:r>
              <a:endParaRPr lang="en-GB" sz="1100">
                <a:solidFill>
                  <a:srgbClr val="FFFF00"/>
                </a:solidFill>
                <a:latin typeface="Times New Roman" pitchFamily="18" charset="0"/>
              </a:endParaRPr>
            </a:p>
          </p:txBody>
        </p:sp>
        <p:sp>
          <p:nvSpPr>
            <p:cNvPr id="17454" name="Rectangle 56"/>
            <p:cNvSpPr>
              <a:spLocks noChangeArrowheads="1"/>
            </p:cNvSpPr>
            <p:nvPr/>
          </p:nvSpPr>
          <p:spPr bwMode="auto">
            <a:xfrm>
              <a:off x="3527" y="2593"/>
              <a:ext cx="203" cy="17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55" name="Rectangle 57"/>
            <p:cNvSpPr>
              <a:spLocks noChangeArrowheads="1"/>
            </p:cNvSpPr>
            <p:nvPr/>
          </p:nvSpPr>
          <p:spPr bwMode="auto">
            <a:xfrm>
              <a:off x="3071" y="3155"/>
              <a:ext cx="193"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56" name="Rectangle 58"/>
            <p:cNvSpPr>
              <a:spLocks noChangeArrowheads="1"/>
            </p:cNvSpPr>
            <p:nvPr/>
          </p:nvSpPr>
          <p:spPr bwMode="auto">
            <a:xfrm>
              <a:off x="2557" y="3145"/>
              <a:ext cx="203" cy="18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57" name="Line 59"/>
            <p:cNvSpPr>
              <a:spLocks noChangeShapeType="1"/>
            </p:cNvSpPr>
            <p:nvPr/>
          </p:nvSpPr>
          <p:spPr bwMode="auto">
            <a:xfrm>
              <a:off x="3320" y="2157"/>
              <a:ext cx="283" cy="42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58" name="Line 60"/>
            <p:cNvSpPr>
              <a:spLocks noChangeShapeType="1"/>
            </p:cNvSpPr>
            <p:nvPr/>
          </p:nvSpPr>
          <p:spPr bwMode="auto">
            <a:xfrm flipH="1">
              <a:off x="2835" y="2157"/>
              <a:ext cx="222" cy="40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59" name="Line 61"/>
            <p:cNvSpPr>
              <a:spLocks noChangeShapeType="1"/>
            </p:cNvSpPr>
            <p:nvPr/>
          </p:nvSpPr>
          <p:spPr bwMode="auto">
            <a:xfrm>
              <a:off x="2925" y="2778"/>
              <a:ext cx="234" cy="382"/>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60" name="Line 62"/>
            <p:cNvSpPr>
              <a:spLocks noChangeShapeType="1"/>
            </p:cNvSpPr>
            <p:nvPr/>
          </p:nvSpPr>
          <p:spPr bwMode="auto">
            <a:xfrm flipH="1">
              <a:off x="2626" y="2779"/>
              <a:ext cx="202" cy="37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61" name="Rectangle 63"/>
            <p:cNvSpPr>
              <a:spLocks noChangeArrowheads="1"/>
            </p:cNvSpPr>
            <p:nvPr/>
          </p:nvSpPr>
          <p:spPr bwMode="auto">
            <a:xfrm>
              <a:off x="2536" y="1982"/>
              <a:ext cx="203"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62" name="Rectangle 64"/>
            <p:cNvSpPr>
              <a:spLocks noChangeArrowheads="1"/>
            </p:cNvSpPr>
            <p:nvPr/>
          </p:nvSpPr>
          <p:spPr bwMode="auto">
            <a:xfrm>
              <a:off x="2222" y="2609"/>
              <a:ext cx="203"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63" name="Rectangle 65"/>
            <p:cNvSpPr>
              <a:spLocks noChangeArrowheads="1"/>
            </p:cNvSpPr>
            <p:nvPr/>
          </p:nvSpPr>
          <p:spPr bwMode="auto">
            <a:xfrm>
              <a:off x="1787" y="2598"/>
              <a:ext cx="205" cy="18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64" name="Rectangle 66"/>
            <p:cNvSpPr>
              <a:spLocks noChangeArrowheads="1"/>
            </p:cNvSpPr>
            <p:nvPr/>
          </p:nvSpPr>
          <p:spPr bwMode="auto">
            <a:xfrm>
              <a:off x="1443" y="2594"/>
              <a:ext cx="203"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65" name="Rectangle 67"/>
            <p:cNvSpPr>
              <a:spLocks noChangeArrowheads="1"/>
            </p:cNvSpPr>
            <p:nvPr/>
          </p:nvSpPr>
          <p:spPr bwMode="auto">
            <a:xfrm>
              <a:off x="1049" y="2634"/>
              <a:ext cx="203"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66" name="Rectangle 68"/>
            <p:cNvSpPr>
              <a:spLocks noChangeArrowheads="1"/>
            </p:cNvSpPr>
            <p:nvPr/>
          </p:nvSpPr>
          <p:spPr bwMode="auto">
            <a:xfrm>
              <a:off x="817" y="1982"/>
              <a:ext cx="203"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67" name="Rectangle 69"/>
            <p:cNvSpPr>
              <a:spLocks noChangeArrowheads="1"/>
            </p:cNvSpPr>
            <p:nvPr/>
          </p:nvSpPr>
          <p:spPr bwMode="auto">
            <a:xfrm>
              <a:off x="371" y="1982"/>
              <a:ext cx="194" cy="181"/>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468" name="Line 70"/>
            <p:cNvSpPr>
              <a:spLocks noChangeShapeType="1"/>
            </p:cNvSpPr>
            <p:nvPr/>
          </p:nvSpPr>
          <p:spPr bwMode="auto">
            <a:xfrm flipH="1">
              <a:off x="478" y="1535"/>
              <a:ext cx="415" cy="442"/>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69" name="Line 71"/>
            <p:cNvSpPr>
              <a:spLocks noChangeShapeType="1"/>
            </p:cNvSpPr>
            <p:nvPr/>
          </p:nvSpPr>
          <p:spPr bwMode="auto">
            <a:xfrm flipH="1">
              <a:off x="933" y="1535"/>
              <a:ext cx="100" cy="45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70" name="Line 72"/>
            <p:cNvSpPr>
              <a:spLocks noChangeShapeType="1"/>
            </p:cNvSpPr>
            <p:nvPr/>
          </p:nvSpPr>
          <p:spPr bwMode="auto">
            <a:xfrm>
              <a:off x="2633" y="1535"/>
              <a:ext cx="1" cy="45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71" name="Line 73"/>
            <p:cNvSpPr>
              <a:spLocks noChangeShapeType="1"/>
            </p:cNvSpPr>
            <p:nvPr/>
          </p:nvSpPr>
          <p:spPr bwMode="auto">
            <a:xfrm>
              <a:off x="2178" y="2166"/>
              <a:ext cx="130" cy="432"/>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72" name="Line 74"/>
            <p:cNvSpPr>
              <a:spLocks noChangeShapeType="1"/>
            </p:cNvSpPr>
            <p:nvPr/>
          </p:nvSpPr>
          <p:spPr bwMode="auto">
            <a:xfrm flipH="1">
              <a:off x="1884" y="2177"/>
              <a:ext cx="141" cy="42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73" name="Line 75"/>
            <p:cNvSpPr>
              <a:spLocks noChangeShapeType="1"/>
            </p:cNvSpPr>
            <p:nvPr/>
          </p:nvSpPr>
          <p:spPr bwMode="auto">
            <a:xfrm>
              <a:off x="1448" y="2177"/>
              <a:ext cx="52" cy="42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74" name="Line 76"/>
            <p:cNvSpPr>
              <a:spLocks noChangeShapeType="1"/>
            </p:cNvSpPr>
            <p:nvPr/>
          </p:nvSpPr>
          <p:spPr bwMode="auto">
            <a:xfrm flipH="1">
              <a:off x="1125" y="2177"/>
              <a:ext cx="162" cy="451"/>
            </a:xfrm>
            <a:prstGeom prst="line">
              <a:avLst/>
            </a:prstGeom>
            <a:noFill/>
            <a:ln w="15875">
              <a:solidFill>
                <a:srgbClr val="000000"/>
              </a:solidFill>
              <a:round/>
              <a:headEnd/>
              <a:tailEnd/>
            </a:ln>
          </p:spPr>
          <p:txBody>
            <a:bodyPr/>
            <a:lstStyle/>
            <a:p>
              <a:endParaRPr lang="en-GB">
                <a:solidFill>
                  <a:srgbClr val="FFFF00"/>
                </a:solidFill>
              </a:endParaRPr>
            </a:p>
          </p:txBody>
        </p:sp>
        <p:sp>
          <p:nvSpPr>
            <p:cNvPr id="17475" name="Rectangle 77"/>
            <p:cNvSpPr>
              <a:spLocks noChangeArrowheads="1"/>
            </p:cNvSpPr>
            <p:nvPr/>
          </p:nvSpPr>
          <p:spPr bwMode="auto">
            <a:xfrm>
              <a:off x="1671" y="1054"/>
              <a:ext cx="253" cy="130"/>
            </a:xfrm>
            <a:prstGeom prst="rect">
              <a:avLst/>
            </a:prstGeom>
            <a:noFill/>
            <a:ln w="9525">
              <a:noFill/>
              <a:miter lim="800000"/>
              <a:headEnd/>
              <a:tailEnd/>
            </a:ln>
          </p:spPr>
          <p:txBody>
            <a:bodyPr/>
            <a:lstStyle/>
            <a:p>
              <a:endParaRPr lang="en-GB">
                <a:solidFill>
                  <a:srgbClr val="FFFF00"/>
                </a:solidFill>
              </a:endParaRPr>
            </a:p>
          </p:txBody>
        </p:sp>
        <p:sp>
          <p:nvSpPr>
            <p:cNvPr id="17476" name="Rectangle 78"/>
            <p:cNvSpPr>
              <a:spLocks noChangeArrowheads="1"/>
            </p:cNvSpPr>
            <p:nvPr/>
          </p:nvSpPr>
          <p:spPr bwMode="auto">
            <a:xfrm>
              <a:off x="1671" y="1053"/>
              <a:ext cx="214" cy="142"/>
            </a:xfrm>
            <a:prstGeom prst="rect">
              <a:avLst/>
            </a:prstGeom>
            <a:noFill/>
            <a:ln w="9525">
              <a:noFill/>
              <a:miter lim="800000"/>
              <a:headEnd/>
              <a:tailEnd/>
            </a:ln>
          </p:spPr>
          <p:txBody>
            <a:bodyPr/>
            <a:lstStyle/>
            <a:p>
              <a:endParaRPr lang="en-GB">
                <a:solidFill>
                  <a:srgbClr val="FFFF00"/>
                </a:solidFill>
              </a:endParaRPr>
            </a:p>
          </p:txBody>
        </p:sp>
        <p:sp>
          <p:nvSpPr>
            <p:cNvPr id="17477" name="Rectangle 79"/>
            <p:cNvSpPr>
              <a:spLocks noChangeArrowheads="1"/>
            </p:cNvSpPr>
            <p:nvPr/>
          </p:nvSpPr>
          <p:spPr bwMode="auto">
            <a:xfrm>
              <a:off x="1629" y="1042"/>
              <a:ext cx="209"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cool</a:t>
              </a:r>
              <a:endParaRPr lang="en-GB" sz="1100">
                <a:solidFill>
                  <a:srgbClr val="FFFF00"/>
                </a:solidFill>
                <a:latin typeface="Times New Roman" pitchFamily="18" charset="0"/>
              </a:endParaRPr>
            </a:p>
          </p:txBody>
        </p:sp>
        <p:sp>
          <p:nvSpPr>
            <p:cNvPr id="17478" name="Rectangle 80"/>
            <p:cNvSpPr>
              <a:spLocks noChangeArrowheads="1"/>
            </p:cNvSpPr>
            <p:nvPr/>
          </p:nvSpPr>
          <p:spPr bwMode="auto">
            <a:xfrm>
              <a:off x="2541" y="1073"/>
              <a:ext cx="263" cy="141"/>
            </a:xfrm>
            <a:prstGeom prst="rect">
              <a:avLst/>
            </a:prstGeom>
            <a:noFill/>
            <a:ln w="9525">
              <a:noFill/>
              <a:miter lim="800000"/>
              <a:headEnd/>
              <a:tailEnd/>
            </a:ln>
          </p:spPr>
          <p:txBody>
            <a:bodyPr/>
            <a:lstStyle/>
            <a:p>
              <a:endParaRPr lang="en-GB">
                <a:solidFill>
                  <a:srgbClr val="FFFF00"/>
                </a:solidFill>
              </a:endParaRPr>
            </a:p>
          </p:txBody>
        </p:sp>
        <p:sp>
          <p:nvSpPr>
            <p:cNvPr id="17479" name="Rectangle 81"/>
            <p:cNvSpPr>
              <a:spLocks noChangeArrowheads="1"/>
            </p:cNvSpPr>
            <p:nvPr/>
          </p:nvSpPr>
          <p:spPr bwMode="auto">
            <a:xfrm>
              <a:off x="2541" y="1073"/>
              <a:ext cx="234" cy="142"/>
            </a:xfrm>
            <a:prstGeom prst="rect">
              <a:avLst/>
            </a:prstGeom>
            <a:noFill/>
            <a:ln w="9525">
              <a:noFill/>
              <a:miter lim="800000"/>
              <a:headEnd/>
              <a:tailEnd/>
            </a:ln>
          </p:spPr>
          <p:txBody>
            <a:bodyPr/>
            <a:lstStyle/>
            <a:p>
              <a:endParaRPr lang="en-GB">
                <a:solidFill>
                  <a:srgbClr val="FFFF00"/>
                </a:solidFill>
              </a:endParaRPr>
            </a:p>
          </p:txBody>
        </p:sp>
        <p:sp>
          <p:nvSpPr>
            <p:cNvPr id="17480" name="Rectangle 82"/>
            <p:cNvSpPr>
              <a:spLocks noChangeArrowheads="1"/>
            </p:cNvSpPr>
            <p:nvPr/>
          </p:nvSpPr>
          <p:spPr bwMode="auto">
            <a:xfrm>
              <a:off x="2541" y="1057"/>
              <a:ext cx="196"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mild</a:t>
              </a:r>
              <a:endParaRPr lang="en-GB" sz="1100">
                <a:solidFill>
                  <a:srgbClr val="FFFF00"/>
                </a:solidFill>
                <a:latin typeface="Times New Roman" pitchFamily="18" charset="0"/>
              </a:endParaRPr>
            </a:p>
          </p:txBody>
        </p:sp>
        <p:sp>
          <p:nvSpPr>
            <p:cNvPr id="17481" name="Rectangle 83"/>
            <p:cNvSpPr>
              <a:spLocks noChangeArrowheads="1"/>
            </p:cNvSpPr>
            <p:nvPr/>
          </p:nvSpPr>
          <p:spPr bwMode="auto">
            <a:xfrm>
              <a:off x="3432" y="1073"/>
              <a:ext cx="211" cy="141"/>
            </a:xfrm>
            <a:prstGeom prst="rect">
              <a:avLst/>
            </a:prstGeom>
            <a:noFill/>
            <a:ln w="9525">
              <a:noFill/>
              <a:miter lim="800000"/>
              <a:headEnd/>
              <a:tailEnd/>
            </a:ln>
          </p:spPr>
          <p:txBody>
            <a:bodyPr/>
            <a:lstStyle/>
            <a:p>
              <a:endParaRPr lang="en-GB">
                <a:solidFill>
                  <a:srgbClr val="FFFF00"/>
                </a:solidFill>
              </a:endParaRPr>
            </a:p>
          </p:txBody>
        </p:sp>
        <p:sp>
          <p:nvSpPr>
            <p:cNvPr id="17482" name="Rectangle 84"/>
            <p:cNvSpPr>
              <a:spLocks noChangeArrowheads="1"/>
            </p:cNvSpPr>
            <p:nvPr/>
          </p:nvSpPr>
          <p:spPr bwMode="auto">
            <a:xfrm>
              <a:off x="3432" y="1073"/>
              <a:ext cx="172" cy="142"/>
            </a:xfrm>
            <a:prstGeom prst="rect">
              <a:avLst/>
            </a:prstGeom>
            <a:noFill/>
            <a:ln w="9525">
              <a:noFill/>
              <a:miter lim="800000"/>
              <a:headEnd/>
              <a:tailEnd/>
            </a:ln>
          </p:spPr>
          <p:txBody>
            <a:bodyPr/>
            <a:lstStyle/>
            <a:p>
              <a:endParaRPr lang="en-GB">
                <a:solidFill>
                  <a:srgbClr val="FFFF00"/>
                </a:solidFill>
              </a:endParaRPr>
            </a:p>
          </p:txBody>
        </p:sp>
        <p:sp>
          <p:nvSpPr>
            <p:cNvPr id="17483" name="Rectangle 85"/>
            <p:cNvSpPr>
              <a:spLocks noChangeArrowheads="1"/>
            </p:cNvSpPr>
            <p:nvPr/>
          </p:nvSpPr>
          <p:spPr bwMode="auto">
            <a:xfrm>
              <a:off x="3623" y="1052"/>
              <a:ext cx="155"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hot</a:t>
              </a:r>
              <a:endParaRPr lang="en-GB" sz="1100">
                <a:solidFill>
                  <a:srgbClr val="FFFF00"/>
                </a:solidFill>
                <a:latin typeface="Times New Roman" pitchFamily="18" charset="0"/>
              </a:endParaRPr>
            </a:p>
          </p:txBody>
        </p:sp>
        <p:sp>
          <p:nvSpPr>
            <p:cNvPr id="17484" name="Rectangle 86"/>
            <p:cNvSpPr>
              <a:spLocks noChangeArrowheads="1"/>
            </p:cNvSpPr>
            <p:nvPr/>
          </p:nvSpPr>
          <p:spPr bwMode="auto">
            <a:xfrm>
              <a:off x="4433" y="1676"/>
              <a:ext cx="314" cy="140"/>
            </a:xfrm>
            <a:prstGeom prst="rect">
              <a:avLst/>
            </a:prstGeom>
            <a:noFill/>
            <a:ln w="9525">
              <a:noFill/>
              <a:miter lim="800000"/>
              <a:headEnd/>
              <a:tailEnd/>
            </a:ln>
          </p:spPr>
          <p:txBody>
            <a:bodyPr/>
            <a:lstStyle/>
            <a:p>
              <a:endParaRPr lang="en-GB">
                <a:solidFill>
                  <a:srgbClr val="FFFF00"/>
                </a:solidFill>
              </a:endParaRPr>
            </a:p>
          </p:txBody>
        </p:sp>
        <p:sp>
          <p:nvSpPr>
            <p:cNvPr id="17485" name="Rectangle 87"/>
            <p:cNvSpPr>
              <a:spLocks noChangeArrowheads="1"/>
            </p:cNvSpPr>
            <p:nvPr/>
          </p:nvSpPr>
          <p:spPr bwMode="auto">
            <a:xfrm>
              <a:off x="4433" y="1676"/>
              <a:ext cx="214" cy="140"/>
            </a:xfrm>
            <a:prstGeom prst="rect">
              <a:avLst/>
            </a:prstGeom>
            <a:noFill/>
            <a:ln w="9525">
              <a:noFill/>
              <a:miter lim="800000"/>
              <a:headEnd/>
              <a:tailEnd/>
            </a:ln>
          </p:spPr>
          <p:txBody>
            <a:bodyPr/>
            <a:lstStyle/>
            <a:p>
              <a:endParaRPr lang="en-GB">
                <a:solidFill>
                  <a:srgbClr val="FFFF00"/>
                </a:solidFill>
              </a:endParaRPr>
            </a:p>
          </p:txBody>
        </p:sp>
        <p:sp>
          <p:nvSpPr>
            <p:cNvPr id="17486" name="Rectangle 88"/>
            <p:cNvSpPr>
              <a:spLocks noChangeArrowheads="1"/>
            </p:cNvSpPr>
            <p:nvPr/>
          </p:nvSpPr>
          <p:spPr bwMode="auto">
            <a:xfrm>
              <a:off x="4431" y="1689"/>
              <a:ext cx="216"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false</a:t>
              </a:r>
              <a:endParaRPr lang="en-GB" sz="1100">
                <a:solidFill>
                  <a:srgbClr val="FFFF00"/>
                </a:solidFill>
                <a:latin typeface="Times New Roman" pitchFamily="18" charset="0"/>
              </a:endParaRPr>
            </a:p>
          </p:txBody>
        </p:sp>
        <p:sp>
          <p:nvSpPr>
            <p:cNvPr id="17487" name="Rectangle 90"/>
            <p:cNvSpPr>
              <a:spLocks noChangeArrowheads="1"/>
            </p:cNvSpPr>
            <p:nvPr/>
          </p:nvSpPr>
          <p:spPr bwMode="auto">
            <a:xfrm>
              <a:off x="3876" y="1676"/>
              <a:ext cx="263" cy="140"/>
            </a:xfrm>
            <a:prstGeom prst="rect">
              <a:avLst/>
            </a:prstGeom>
            <a:noFill/>
            <a:ln w="9525">
              <a:noFill/>
              <a:miter lim="800000"/>
              <a:headEnd/>
              <a:tailEnd/>
            </a:ln>
          </p:spPr>
          <p:txBody>
            <a:bodyPr/>
            <a:lstStyle/>
            <a:p>
              <a:endParaRPr lang="en-GB">
                <a:solidFill>
                  <a:srgbClr val="FFFF00"/>
                </a:solidFill>
              </a:endParaRPr>
            </a:p>
          </p:txBody>
        </p:sp>
        <p:sp>
          <p:nvSpPr>
            <p:cNvPr id="17488" name="Rectangle 91"/>
            <p:cNvSpPr>
              <a:spLocks noChangeArrowheads="1"/>
            </p:cNvSpPr>
            <p:nvPr/>
          </p:nvSpPr>
          <p:spPr bwMode="auto">
            <a:xfrm>
              <a:off x="3876" y="1676"/>
              <a:ext cx="193" cy="140"/>
            </a:xfrm>
            <a:prstGeom prst="rect">
              <a:avLst/>
            </a:prstGeom>
            <a:noFill/>
            <a:ln w="9525">
              <a:noFill/>
              <a:miter lim="800000"/>
              <a:headEnd/>
              <a:tailEnd/>
            </a:ln>
          </p:spPr>
          <p:txBody>
            <a:bodyPr/>
            <a:lstStyle/>
            <a:p>
              <a:endParaRPr lang="en-GB">
                <a:solidFill>
                  <a:srgbClr val="FFFF00"/>
                </a:solidFill>
              </a:endParaRPr>
            </a:p>
          </p:txBody>
        </p:sp>
        <p:sp>
          <p:nvSpPr>
            <p:cNvPr id="17489" name="Rectangle 92"/>
            <p:cNvSpPr>
              <a:spLocks noChangeArrowheads="1"/>
            </p:cNvSpPr>
            <p:nvPr/>
          </p:nvSpPr>
          <p:spPr bwMode="auto">
            <a:xfrm>
              <a:off x="3874" y="1694"/>
              <a:ext cx="182"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true</a:t>
              </a:r>
              <a:endParaRPr lang="en-GB" sz="1100">
                <a:solidFill>
                  <a:srgbClr val="FFFF00"/>
                </a:solidFill>
                <a:latin typeface="Times New Roman" pitchFamily="18" charset="0"/>
              </a:endParaRPr>
            </a:p>
          </p:txBody>
        </p:sp>
        <p:sp>
          <p:nvSpPr>
            <p:cNvPr id="17490" name="Rectangle 93"/>
            <p:cNvSpPr>
              <a:spLocks noChangeArrowheads="1"/>
            </p:cNvSpPr>
            <p:nvPr/>
          </p:nvSpPr>
          <p:spPr bwMode="auto">
            <a:xfrm>
              <a:off x="2986" y="1716"/>
              <a:ext cx="243" cy="141"/>
            </a:xfrm>
            <a:prstGeom prst="rect">
              <a:avLst/>
            </a:prstGeom>
            <a:noFill/>
            <a:ln w="9525">
              <a:noFill/>
              <a:miter lim="800000"/>
              <a:headEnd/>
              <a:tailEnd/>
            </a:ln>
          </p:spPr>
          <p:txBody>
            <a:bodyPr/>
            <a:lstStyle/>
            <a:p>
              <a:endParaRPr lang="en-GB">
                <a:solidFill>
                  <a:srgbClr val="FFFF00"/>
                </a:solidFill>
              </a:endParaRPr>
            </a:p>
          </p:txBody>
        </p:sp>
        <p:sp>
          <p:nvSpPr>
            <p:cNvPr id="17491" name="Rectangle 94"/>
            <p:cNvSpPr>
              <a:spLocks noChangeArrowheads="1"/>
            </p:cNvSpPr>
            <p:nvPr/>
          </p:nvSpPr>
          <p:spPr bwMode="auto">
            <a:xfrm>
              <a:off x="2986" y="1716"/>
              <a:ext cx="194" cy="141"/>
            </a:xfrm>
            <a:prstGeom prst="rect">
              <a:avLst/>
            </a:prstGeom>
            <a:noFill/>
            <a:ln w="9525">
              <a:noFill/>
              <a:miter lim="800000"/>
              <a:headEnd/>
              <a:tailEnd/>
            </a:ln>
          </p:spPr>
          <p:txBody>
            <a:bodyPr/>
            <a:lstStyle/>
            <a:p>
              <a:endParaRPr lang="en-GB">
                <a:solidFill>
                  <a:srgbClr val="FFFF00"/>
                </a:solidFill>
              </a:endParaRPr>
            </a:p>
          </p:txBody>
        </p:sp>
        <p:sp>
          <p:nvSpPr>
            <p:cNvPr id="17492" name="Rectangle 95"/>
            <p:cNvSpPr>
              <a:spLocks noChangeArrowheads="1"/>
            </p:cNvSpPr>
            <p:nvPr/>
          </p:nvSpPr>
          <p:spPr bwMode="auto">
            <a:xfrm>
              <a:off x="2985" y="1734"/>
              <a:ext cx="173"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rain</a:t>
              </a:r>
              <a:endParaRPr lang="en-GB" sz="1100">
                <a:solidFill>
                  <a:srgbClr val="FFFF00"/>
                </a:solidFill>
                <a:latin typeface="Times New Roman" pitchFamily="18" charset="0"/>
              </a:endParaRPr>
            </a:p>
          </p:txBody>
        </p:sp>
        <p:sp>
          <p:nvSpPr>
            <p:cNvPr id="17493" name="Rectangle 96"/>
            <p:cNvSpPr>
              <a:spLocks noChangeArrowheads="1"/>
            </p:cNvSpPr>
            <p:nvPr/>
          </p:nvSpPr>
          <p:spPr bwMode="auto">
            <a:xfrm>
              <a:off x="4888" y="2307"/>
              <a:ext cx="426" cy="141"/>
            </a:xfrm>
            <a:prstGeom prst="rect">
              <a:avLst/>
            </a:prstGeom>
            <a:noFill/>
            <a:ln w="9525">
              <a:noFill/>
              <a:miter lim="800000"/>
              <a:headEnd/>
              <a:tailEnd/>
            </a:ln>
          </p:spPr>
          <p:txBody>
            <a:bodyPr/>
            <a:lstStyle/>
            <a:p>
              <a:endParaRPr lang="en-GB">
                <a:solidFill>
                  <a:srgbClr val="FFFF00"/>
                </a:solidFill>
              </a:endParaRPr>
            </a:p>
          </p:txBody>
        </p:sp>
        <p:sp>
          <p:nvSpPr>
            <p:cNvPr id="17494" name="Rectangle 97"/>
            <p:cNvSpPr>
              <a:spLocks noChangeArrowheads="1"/>
            </p:cNvSpPr>
            <p:nvPr/>
          </p:nvSpPr>
          <p:spPr bwMode="auto">
            <a:xfrm>
              <a:off x="4888" y="2307"/>
              <a:ext cx="325" cy="142"/>
            </a:xfrm>
            <a:prstGeom prst="rect">
              <a:avLst/>
            </a:prstGeom>
            <a:noFill/>
            <a:ln w="9525">
              <a:noFill/>
              <a:miter lim="800000"/>
              <a:headEnd/>
              <a:tailEnd/>
            </a:ln>
          </p:spPr>
          <p:txBody>
            <a:bodyPr/>
            <a:lstStyle/>
            <a:p>
              <a:endParaRPr lang="en-GB">
                <a:solidFill>
                  <a:srgbClr val="FFFF00"/>
                </a:solidFill>
              </a:endParaRPr>
            </a:p>
          </p:txBody>
        </p:sp>
        <p:sp>
          <p:nvSpPr>
            <p:cNvPr id="17495" name="Rectangle 98"/>
            <p:cNvSpPr>
              <a:spLocks noChangeArrowheads="1"/>
            </p:cNvSpPr>
            <p:nvPr/>
          </p:nvSpPr>
          <p:spPr bwMode="auto">
            <a:xfrm>
              <a:off x="4888" y="2327"/>
              <a:ext cx="327"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normal</a:t>
              </a:r>
              <a:endParaRPr lang="en-GB" sz="1100">
                <a:solidFill>
                  <a:srgbClr val="FFFF00"/>
                </a:solidFill>
                <a:latin typeface="Times New Roman" pitchFamily="18" charset="0"/>
              </a:endParaRPr>
            </a:p>
          </p:txBody>
        </p:sp>
        <p:sp>
          <p:nvSpPr>
            <p:cNvPr id="17496" name="Rectangle 99"/>
            <p:cNvSpPr>
              <a:spLocks noChangeArrowheads="1"/>
            </p:cNvSpPr>
            <p:nvPr/>
          </p:nvSpPr>
          <p:spPr bwMode="auto">
            <a:xfrm>
              <a:off x="4362" y="2318"/>
              <a:ext cx="263" cy="140"/>
            </a:xfrm>
            <a:prstGeom prst="rect">
              <a:avLst/>
            </a:prstGeom>
            <a:noFill/>
            <a:ln w="9525">
              <a:noFill/>
              <a:miter lim="800000"/>
              <a:headEnd/>
              <a:tailEnd/>
            </a:ln>
          </p:spPr>
          <p:txBody>
            <a:bodyPr/>
            <a:lstStyle/>
            <a:p>
              <a:endParaRPr lang="en-GB">
                <a:solidFill>
                  <a:srgbClr val="FFFF00"/>
                </a:solidFill>
              </a:endParaRPr>
            </a:p>
          </p:txBody>
        </p:sp>
        <p:sp>
          <p:nvSpPr>
            <p:cNvPr id="17497" name="Rectangle 100"/>
            <p:cNvSpPr>
              <a:spLocks noChangeArrowheads="1"/>
            </p:cNvSpPr>
            <p:nvPr/>
          </p:nvSpPr>
          <p:spPr bwMode="auto">
            <a:xfrm>
              <a:off x="4362" y="2317"/>
              <a:ext cx="224" cy="142"/>
            </a:xfrm>
            <a:prstGeom prst="rect">
              <a:avLst/>
            </a:prstGeom>
            <a:noFill/>
            <a:ln w="9525">
              <a:noFill/>
              <a:miter lim="800000"/>
              <a:headEnd/>
              <a:tailEnd/>
            </a:ln>
          </p:spPr>
          <p:txBody>
            <a:bodyPr/>
            <a:lstStyle/>
            <a:p>
              <a:endParaRPr lang="en-GB">
                <a:solidFill>
                  <a:srgbClr val="FFFF00"/>
                </a:solidFill>
              </a:endParaRPr>
            </a:p>
          </p:txBody>
        </p:sp>
        <p:sp>
          <p:nvSpPr>
            <p:cNvPr id="17498" name="Rectangle 101"/>
            <p:cNvSpPr>
              <a:spLocks noChangeArrowheads="1"/>
            </p:cNvSpPr>
            <p:nvPr/>
          </p:nvSpPr>
          <p:spPr bwMode="auto">
            <a:xfrm>
              <a:off x="4361" y="2336"/>
              <a:ext cx="202"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high</a:t>
              </a:r>
              <a:endParaRPr lang="en-GB" sz="1100">
                <a:solidFill>
                  <a:srgbClr val="FFFF00"/>
                </a:solidFill>
                <a:latin typeface="Times New Roman" pitchFamily="18" charset="0"/>
              </a:endParaRPr>
            </a:p>
          </p:txBody>
        </p:sp>
        <p:sp>
          <p:nvSpPr>
            <p:cNvPr id="17499" name="Rectangle 102"/>
            <p:cNvSpPr>
              <a:spLocks noChangeArrowheads="1"/>
            </p:cNvSpPr>
            <p:nvPr/>
          </p:nvSpPr>
          <p:spPr bwMode="auto">
            <a:xfrm>
              <a:off x="4473" y="2839"/>
              <a:ext cx="243" cy="140"/>
            </a:xfrm>
            <a:prstGeom prst="rect">
              <a:avLst/>
            </a:prstGeom>
            <a:noFill/>
            <a:ln w="9525">
              <a:noFill/>
              <a:miter lim="800000"/>
              <a:headEnd/>
              <a:tailEnd/>
            </a:ln>
          </p:spPr>
          <p:txBody>
            <a:bodyPr/>
            <a:lstStyle/>
            <a:p>
              <a:endParaRPr lang="en-GB">
                <a:solidFill>
                  <a:srgbClr val="FFFF00"/>
                </a:solidFill>
              </a:endParaRPr>
            </a:p>
          </p:txBody>
        </p:sp>
        <p:sp>
          <p:nvSpPr>
            <p:cNvPr id="17500" name="Rectangle 103"/>
            <p:cNvSpPr>
              <a:spLocks noChangeArrowheads="1"/>
            </p:cNvSpPr>
            <p:nvPr/>
          </p:nvSpPr>
          <p:spPr bwMode="auto">
            <a:xfrm>
              <a:off x="4473" y="2838"/>
              <a:ext cx="193" cy="142"/>
            </a:xfrm>
            <a:prstGeom prst="rect">
              <a:avLst/>
            </a:prstGeom>
            <a:noFill/>
            <a:ln w="9525">
              <a:noFill/>
              <a:miter lim="800000"/>
              <a:headEnd/>
              <a:tailEnd/>
            </a:ln>
          </p:spPr>
          <p:txBody>
            <a:bodyPr/>
            <a:lstStyle/>
            <a:p>
              <a:endParaRPr lang="en-GB">
                <a:solidFill>
                  <a:srgbClr val="FFFF00"/>
                </a:solidFill>
              </a:endParaRPr>
            </a:p>
          </p:txBody>
        </p:sp>
        <p:sp>
          <p:nvSpPr>
            <p:cNvPr id="17501" name="Rectangle 104"/>
            <p:cNvSpPr>
              <a:spLocks noChangeArrowheads="1"/>
            </p:cNvSpPr>
            <p:nvPr/>
          </p:nvSpPr>
          <p:spPr bwMode="auto">
            <a:xfrm>
              <a:off x="4473" y="2858"/>
              <a:ext cx="173"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rain</a:t>
              </a:r>
              <a:endParaRPr lang="en-GB" sz="1100">
                <a:solidFill>
                  <a:srgbClr val="FFFF00"/>
                </a:solidFill>
                <a:latin typeface="Times New Roman" pitchFamily="18" charset="0"/>
              </a:endParaRPr>
            </a:p>
          </p:txBody>
        </p:sp>
        <p:sp>
          <p:nvSpPr>
            <p:cNvPr id="17502" name="Rectangle 105"/>
            <p:cNvSpPr>
              <a:spLocks noChangeArrowheads="1"/>
            </p:cNvSpPr>
            <p:nvPr/>
          </p:nvSpPr>
          <p:spPr bwMode="auto">
            <a:xfrm>
              <a:off x="4150" y="2979"/>
              <a:ext cx="374" cy="141"/>
            </a:xfrm>
            <a:prstGeom prst="rect">
              <a:avLst/>
            </a:prstGeom>
            <a:noFill/>
            <a:ln w="9525">
              <a:noFill/>
              <a:miter lim="800000"/>
              <a:headEnd/>
              <a:tailEnd/>
            </a:ln>
          </p:spPr>
          <p:txBody>
            <a:bodyPr/>
            <a:lstStyle/>
            <a:p>
              <a:endParaRPr lang="en-GB">
                <a:solidFill>
                  <a:srgbClr val="FFFF00"/>
                </a:solidFill>
              </a:endParaRPr>
            </a:p>
          </p:txBody>
        </p:sp>
        <p:sp>
          <p:nvSpPr>
            <p:cNvPr id="17503" name="Rectangle 106"/>
            <p:cNvSpPr>
              <a:spLocks noChangeArrowheads="1"/>
            </p:cNvSpPr>
            <p:nvPr/>
          </p:nvSpPr>
          <p:spPr bwMode="auto">
            <a:xfrm>
              <a:off x="4150" y="2979"/>
              <a:ext cx="284" cy="142"/>
            </a:xfrm>
            <a:prstGeom prst="rect">
              <a:avLst/>
            </a:prstGeom>
            <a:noFill/>
            <a:ln w="9525">
              <a:noFill/>
              <a:miter lim="800000"/>
              <a:headEnd/>
              <a:tailEnd/>
            </a:ln>
          </p:spPr>
          <p:txBody>
            <a:bodyPr/>
            <a:lstStyle/>
            <a:p>
              <a:endParaRPr lang="en-GB">
                <a:solidFill>
                  <a:srgbClr val="FFFF00"/>
                </a:solidFill>
              </a:endParaRPr>
            </a:p>
          </p:txBody>
        </p:sp>
        <p:sp>
          <p:nvSpPr>
            <p:cNvPr id="17504" name="Rectangle 107"/>
            <p:cNvSpPr>
              <a:spLocks noChangeArrowheads="1"/>
            </p:cNvSpPr>
            <p:nvPr/>
          </p:nvSpPr>
          <p:spPr bwMode="auto">
            <a:xfrm>
              <a:off x="4170" y="2867"/>
              <a:ext cx="296"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o’cast</a:t>
              </a:r>
              <a:endParaRPr lang="en-GB" sz="1100">
                <a:solidFill>
                  <a:srgbClr val="FFFF00"/>
                </a:solidFill>
                <a:latin typeface="Times New Roman" pitchFamily="18" charset="0"/>
              </a:endParaRPr>
            </a:p>
          </p:txBody>
        </p:sp>
        <p:sp>
          <p:nvSpPr>
            <p:cNvPr id="17505" name="Rectangle 108"/>
            <p:cNvSpPr>
              <a:spLocks noChangeArrowheads="1"/>
            </p:cNvSpPr>
            <p:nvPr/>
          </p:nvSpPr>
          <p:spPr bwMode="auto">
            <a:xfrm>
              <a:off x="3847" y="2839"/>
              <a:ext cx="363" cy="140"/>
            </a:xfrm>
            <a:prstGeom prst="rect">
              <a:avLst/>
            </a:prstGeom>
            <a:noFill/>
            <a:ln w="9525">
              <a:noFill/>
              <a:miter lim="800000"/>
              <a:headEnd/>
              <a:tailEnd/>
            </a:ln>
          </p:spPr>
          <p:txBody>
            <a:bodyPr/>
            <a:lstStyle/>
            <a:p>
              <a:endParaRPr lang="en-GB">
                <a:solidFill>
                  <a:srgbClr val="FFFF00"/>
                </a:solidFill>
              </a:endParaRPr>
            </a:p>
          </p:txBody>
        </p:sp>
        <p:sp>
          <p:nvSpPr>
            <p:cNvPr id="17506" name="Rectangle 109"/>
            <p:cNvSpPr>
              <a:spLocks noChangeArrowheads="1"/>
            </p:cNvSpPr>
            <p:nvPr/>
          </p:nvSpPr>
          <p:spPr bwMode="auto">
            <a:xfrm>
              <a:off x="3847" y="2838"/>
              <a:ext cx="283" cy="142"/>
            </a:xfrm>
            <a:prstGeom prst="rect">
              <a:avLst/>
            </a:prstGeom>
            <a:noFill/>
            <a:ln w="9525">
              <a:noFill/>
              <a:miter lim="800000"/>
              <a:headEnd/>
              <a:tailEnd/>
            </a:ln>
          </p:spPr>
          <p:txBody>
            <a:bodyPr/>
            <a:lstStyle/>
            <a:p>
              <a:endParaRPr lang="en-GB">
                <a:solidFill>
                  <a:srgbClr val="FFFF00"/>
                </a:solidFill>
              </a:endParaRPr>
            </a:p>
          </p:txBody>
        </p:sp>
        <p:sp>
          <p:nvSpPr>
            <p:cNvPr id="17507" name="Rectangle 110"/>
            <p:cNvSpPr>
              <a:spLocks noChangeArrowheads="1"/>
            </p:cNvSpPr>
            <p:nvPr/>
          </p:nvSpPr>
          <p:spPr bwMode="auto">
            <a:xfrm>
              <a:off x="3845" y="2858"/>
              <a:ext cx="265"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sunny</a:t>
              </a:r>
              <a:endParaRPr lang="en-GB" sz="1100">
                <a:solidFill>
                  <a:srgbClr val="FFFF00"/>
                </a:solidFill>
                <a:latin typeface="Times New Roman" pitchFamily="18" charset="0"/>
              </a:endParaRPr>
            </a:p>
          </p:txBody>
        </p:sp>
        <p:sp>
          <p:nvSpPr>
            <p:cNvPr id="17508" name="Rectangle 111"/>
            <p:cNvSpPr>
              <a:spLocks noChangeArrowheads="1"/>
            </p:cNvSpPr>
            <p:nvPr/>
          </p:nvSpPr>
          <p:spPr bwMode="auto">
            <a:xfrm>
              <a:off x="2491" y="1726"/>
              <a:ext cx="374" cy="139"/>
            </a:xfrm>
            <a:prstGeom prst="rect">
              <a:avLst/>
            </a:prstGeom>
            <a:noFill/>
            <a:ln w="9525">
              <a:noFill/>
              <a:miter lim="800000"/>
              <a:headEnd/>
              <a:tailEnd/>
            </a:ln>
          </p:spPr>
          <p:txBody>
            <a:bodyPr/>
            <a:lstStyle/>
            <a:p>
              <a:endParaRPr lang="en-GB">
                <a:solidFill>
                  <a:srgbClr val="FFFF00"/>
                </a:solidFill>
              </a:endParaRPr>
            </a:p>
          </p:txBody>
        </p:sp>
        <p:sp>
          <p:nvSpPr>
            <p:cNvPr id="17509" name="Rectangle 112"/>
            <p:cNvSpPr>
              <a:spLocks noChangeArrowheads="1"/>
            </p:cNvSpPr>
            <p:nvPr/>
          </p:nvSpPr>
          <p:spPr bwMode="auto">
            <a:xfrm>
              <a:off x="2491" y="1726"/>
              <a:ext cx="285" cy="140"/>
            </a:xfrm>
            <a:prstGeom prst="rect">
              <a:avLst/>
            </a:prstGeom>
            <a:noFill/>
            <a:ln w="9525">
              <a:noFill/>
              <a:miter lim="800000"/>
              <a:headEnd/>
              <a:tailEnd/>
            </a:ln>
          </p:spPr>
          <p:txBody>
            <a:bodyPr/>
            <a:lstStyle/>
            <a:p>
              <a:endParaRPr lang="en-GB">
                <a:solidFill>
                  <a:srgbClr val="FFFF00"/>
                </a:solidFill>
              </a:endParaRPr>
            </a:p>
          </p:txBody>
        </p:sp>
        <p:sp>
          <p:nvSpPr>
            <p:cNvPr id="17510" name="Rectangle 113"/>
            <p:cNvSpPr>
              <a:spLocks noChangeArrowheads="1"/>
            </p:cNvSpPr>
            <p:nvPr/>
          </p:nvSpPr>
          <p:spPr bwMode="auto">
            <a:xfrm>
              <a:off x="2490" y="1745"/>
              <a:ext cx="296"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o’cast</a:t>
              </a:r>
              <a:endParaRPr lang="en-GB" sz="1100">
                <a:solidFill>
                  <a:srgbClr val="FFFF00"/>
                </a:solidFill>
                <a:latin typeface="Times New Roman" pitchFamily="18" charset="0"/>
              </a:endParaRPr>
            </a:p>
          </p:txBody>
        </p:sp>
        <p:sp>
          <p:nvSpPr>
            <p:cNvPr id="17511" name="Rectangle 114"/>
            <p:cNvSpPr>
              <a:spLocks noChangeArrowheads="1"/>
            </p:cNvSpPr>
            <p:nvPr/>
          </p:nvSpPr>
          <p:spPr bwMode="auto">
            <a:xfrm>
              <a:off x="2016" y="1705"/>
              <a:ext cx="354" cy="131"/>
            </a:xfrm>
            <a:prstGeom prst="rect">
              <a:avLst/>
            </a:prstGeom>
            <a:noFill/>
            <a:ln w="9525">
              <a:noFill/>
              <a:miter lim="800000"/>
              <a:headEnd/>
              <a:tailEnd/>
            </a:ln>
          </p:spPr>
          <p:txBody>
            <a:bodyPr/>
            <a:lstStyle/>
            <a:p>
              <a:endParaRPr lang="en-GB">
                <a:solidFill>
                  <a:srgbClr val="FFFF00"/>
                </a:solidFill>
              </a:endParaRPr>
            </a:p>
          </p:txBody>
        </p:sp>
        <p:sp>
          <p:nvSpPr>
            <p:cNvPr id="17512" name="Rectangle 115"/>
            <p:cNvSpPr>
              <a:spLocks noChangeArrowheads="1"/>
            </p:cNvSpPr>
            <p:nvPr/>
          </p:nvSpPr>
          <p:spPr bwMode="auto">
            <a:xfrm>
              <a:off x="2016" y="1705"/>
              <a:ext cx="284" cy="142"/>
            </a:xfrm>
            <a:prstGeom prst="rect">
              <a:avLst/>
            </a:prstGeom>
            <a:noFill/>
            <a:ln w="9525">
              <a:noFill/>
              <a:miter lim="800000"/>
              <a:headEnd/>
              <a:tailEnd/>
            </a:ln>
          </p:spPr>
          <p:txBody>
            <a:bodyPr/>
            <a:lstStyle/>
            <a:p>
              <a:endParaRPr lang="en-GB">
                <a:solidFill>
                  <a:srgbClr val="FFFF00"/>
                </a:solidFill>
              </a:endParaRPr>
            </a:p>
          </p:txBody>
        </p:sp>
        <p:sp>
          <p:nvSpPr>
            <p:cNvPr id="17513" name="Rectangle 116"/>
            <p:cNvSpPr>
              <a:spLocks noChangeArrowheads="1"/>
            </p:cNvSpPr>
            <p:nvPr/>
          </p:nvSpPr>
          <p:spPr bwMode="auto">
            <a:xfrm>
              <a:off x="2015" y="1725"/>
              <a:ext cx="265"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sunny</a:t>
              </a:r>
              <a:endParaRPr lang="en-GB" sz="1100">
                <a:solidFill>
                  <a:srgbClr val="FFFF00"/>
                </a:solidFill>
                <a:latin typeface="Times New Roman" pitchFamily="18" charset="0"/>
              </a:endParaRPr>
            </a:p>
          </p:txBody>
        </p:sp>
        <p:sp>
          <p:nvSpPr>
            <p:cNvPr id="17514" name="Rectangle 117"/>
            <p:cNvSpPr>
              <a:spLocks noChangeArrowheads="1"/>
            </p:cNvSpPr>
            <p:nvPr/>
          </p:nvSpPr>
          <p:spPr bwMode="auto">
            <a:xfrm>
              <a:off x="3340" y="2297"/>
              <a:ext cx="426" cy="131"/>
            </a:xfrm>
            <a:prstGeom prst="rect">
              <a:avLst/>
            </a:prstGeom>
            <a:noFill/>
            <a:ln w="9525">
              <a:noFill/>
              <a:miter lim="800000"/>
              <a:headEnd/>
              <a:tailEnd/>
            </a:ln>
          </p:spPr>
          <p:txBody>
            <a:bodyPr/>
            <a:lstStyle/>
            <a:p>
              <a:endParaRPr lang="en-GB">
                <a:solidFill>
                  <a:srgbClr val="FFFF00"/>
                </a:solidFill>
              </a:endParaRPr>
            </a:p>
          </p:txBody>
        </p:sp>
        <p:sp>
          <p:nvSpPr>
            <p:cNvPr id="17515" name="Rectangle 118"/>
            <p:cNvSpPr>
              <a:spLocks noChangeArrowheads="1"/>
            </p:cNvSpPr>
            <p:nvPr/>
          </p:nvSpPr>
          <p:spPr bwMode="auto">
            <a:xfrm>
              <a:off x="3340" y="2297"/>
              <a:ext cx="325" cy="142"/>
            </a:xfrm>
            <a:prstGeom prst="rect">
              <a:avLst/>
            </a:prstGeom>
            <a:noFill/>
            <a:ln w="9525">
              <a:noFill/>
              <a:miter lim="800000"/>
              <a:headEnd/>
              <a:tailEnd/>
            </a:ln>
          </p:spPr>
          <p:txBody>
            <a:bodyPr/>
            <a:lstStyle/>
            <a:p>
              <a:endParaRPr lang="en-GB">
                <a:solidFill>
                  <a:srgbClr val="FFFF00"/>
                </a:solidFill>
              </a:endParaRPr>
            </a:p>
          </p:txBody>
        </p:sp>
        <p:sp>
          <p:nvSpPr>
            <p:cNvPr id="17516" name="Rectangle 119"/>
            <p:cNvSpPr>
              <a:spLocks noChangeArrowheads="1"/>
            </p:cNvSpPr>
            <p:nvPr/>
          </p:nvSpPr>
          <p:spPr bwMode="auto">
            <a:xfrm>
              <a:off x="3340" y="2317"/>
              <a:ext cx="327"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normal</a:t>
              </a:r>
              <a:endParaRPr lang="en-GB" sz="1100">
                <a:solidFill>
                  <a:srgbClr val="FFFF00"/>
                </a:solidFill>
                <a:latin typeface="Times New Roman" pitchFamily="18" charset="0"/>
              </a:endParaRPr>
            </a:p>
          </p:txBody>
        </p:sp>
        <p:sp>
          <p:nvSpPr>
            <p:cNvPr id="17517" name="Rectangle 120"/>
            <p:cNvSpPr>
              <a:spLocks noChangeArrowheads="1"/>
            </p:cNvSpPr>
            <p:nvPr/>
          </p:nvSpPr>
          <p:spPr bwMode="auto">
            <a:xfrm>
              <a:off x="2844" y="2297"/>
              <a:ext cx="263" cy="131"/>
            </a:xfrm>
            <a:prstGeom prst="rect">
              <a:avLst/>
            </a:prstGeom>
            <a:noFill/>
            <a:ln w="9525">
              <a:noFill/>
              <a:miter lim="800000"/>
              <a:headEnd/>
              <a:tailEnd/>
            </a:ln>
          </p:spPr>
          <p:txBody>
            <a:bodyPr/>
            <a:lstStyle/>
            <a:p>
              <a:endParaRPr lang="en-GB">
                <a:solidFill>
                  <a:srgbClr val="FFFF00"/>
                </a:solidFill>
              </a:endParaRPr>
            </a:p>
          </p:txBody>
        </p:sp>
        <p:sp>
          <p:nvSpPr>
            <p:cNvPr id="17518" name="Rectangle 121"/>
            <p:cNvSpPr>
              <a:spLocks noChangeArrowheads="1"/>
            </p:cNvSpPr>
            <p:nvPr/>
          </p:nvSpPr>
          <p:spPr bwMode="auto">
            <a:xfrm>
              <a:off x="2844" y="2297"/>
              <a:ext cx="224" cy="142"/>
            </a:xfrm>
            <a:prstGeom prst="rect">
              <a:avLst/>
            </a:prstGeom>
            <a:noFill/>
            <a:ln w="9525">
              <a:noFill/>
              <a:miter lim="800000"/>
              <a:headEnd/>
              <a:tailEnd/>
            </a:ln>
          </p:spPr>
          <p:txBody>
            <a:bodyPr/>
            <a:lstStyle/>
            <a:p>
              <a:endParaRPr lang="en-GB">
                <a:solidFill>
                  <a:srgbClr val="FFFF00"/>
                </a:solidFill>
              </a:endParaRPr>
            </a:p>
          </p:txBody>
        </p:sp>
        <p:sp>
          <p:nvSpPr>
            <p:cNvPr id="17519" name="Rectangle 122"/>
            <p:cNvSpPr>
              <a:spLocks noChangeArrowheads="1"/>
            </p:cNvSpPr>
            <p:nvPr/>
          </p:nvSpPr>
          <p:spPr bwMode="auto">
            <a:xfrm>
              <a:off x="2844" y="2317"/>
              <a:ext cx="202"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high</a:t>
              </a:r>
              <a:endParaRPr lang="en-GB" sz="1100">
                <a:solidFill>
                  <a:srgbClr val="FFFF00"/>
                </a:solidFill>
                <a:latin typeface="Times New Roman" pitchFamily="18" charset="0"/>
              </a:endParaRPr>
            </a:p>
          </p:txBody>
        </p:sp>
        <p:sp>
          <p:nvSpPr>
            <p:cNvPr id="17520" name="Rectangle 123"/>
            <p:cNvSpPr>
              <a:spLocks noChangeArrowheads="1"/>
            </p:cNvSpPr>
            <p:nvPr/>
          </p:nvSpPr>
          <p:spPr bwMode="auto">
            <a:xfrm>
              <a:off x="2936" y="2899"/>
              <a:ext cx="323" cy="130"/>
            </a:xfrm>
            <a:prstGeom prst="rect">
              <a:avLst/>
            </a:prstGeom>
            <a:noFill/>
            <a:ln w="9525">
              <a:noFill/>
              <a:miter lim="800000"/>
              <a:headEnd/>
              <a:tailEnd/>
            </a:ln>
          </p:spPr>
          <p:txBody>
            <a:bodyPr/>
            <a:lstStyle/>
            <a:p>
              <a:endParaRPr lang="en-GB">
                <a:solidFill>
                  <a:srgbClr val="FFFF00"/>
                </a:solidFill>
              </a:endParaRPr>
            </a:p>
          </p:txBody>
        </p:sp>
        <p:sp>
          <p:nvSpPr>
            <p:cNvPr id="17521" name="Rectangle 124"/>
            <p:cNvSpPr>
              <a:spLocks noChangeArrowheads="1"/>
            </p:cNvSpPr>
            <p:nvPr/>
          </p:nvSpPr>
          <p:spPr bwMode="auto">
            <a:xfrm>
              <a:off x="2936" y="2899"/>
              <a:ext cx="213" cy="141"/>
            </a:xfrm>
            <a:prstGeom prst="rect">
              <a:avLst/>
            </a:prstGeom>
            <a:noFill/>
            <a:ln w="9525">
              <a:noFill/>
              <a:miter lim="800000"/>
              <a:headEnd/>
              <a:tailEnd/>
            </a:ln>
          </p:spPr>
          <p:txBody>
            <a:bodyPr/>
            <a:lstStyle/>
            <a:p>
              <a:endParaRPr lang="en-GB">
                <a:solidFill>
                  <a:srgbClr val="FFFF00"/>
                </a:solidFill>
              </a:endParaRPr>
            </a:p>
          </p:txBody>
        </p:sp>
        <p:sp>
          <p:nvSpPr>
            <p:cNvPr id="17522" name="Rectangle 125"/>
            <p:cNvSpPr>
              <a:spLocks noChangeArrowheads="1"/>
            </p:cNvSpPr>
            <p:nvPr/>
          </p:nvSpPr>
          <p:spPr bwMode="auto">
            <a:xfrm>
              <a:off x="2935" y="2913"/>
              <a:ext cx="216"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false</a:t>
              </a:r>
              <a:endParaRPr lang="en-GB" sz="1100">
                <a:solidFill>
                  <a:srgbClr val="FFFF00"/>
                </a:solidFill>
                <a:latin typeface="Times New Roman" pitchFamily="18" charset="0"/>
              </a:endParaRPr>
            </a:p>
          </p:txBody>
        </p:sp>
        <p:sp>
          <p:nvSpPr>
            <p:cNvPr id="17523" name="Rectangle 127"/>
            <p:cNvSpPr>
              <a:spLocks noChangeArrowheads="1"/>
            </p:cNvSpPr>
            <p:nvPr/>
          </p:nvSpPr>
          <p:spPr bwMode="auto">
            <a:xfrm>
              <a:off x="2591" y="2879"/>
              <a:ext cx="263" cy="131"/>
            </a:xfrm>
            <a:prstGeom prst="rect">
              <a:avLst/>
            </a:prstGeom>
            <a:noFill/>
            <a:ln w="9525">
              <a:noFill/>
              <a:miter lim="800000"/>
              <a:headEnd/>
              <a:tailEnd/>
            </a:ln>
          </p:spPr>
          <p:txBody>
            <a:bodyPr/>
            <a:lstStyle/>
            <a:p>
              <a:endParaRPr lang="en-GB">
                <a:solidFill>
                  <a:srgbClr val="FFFF00"/>
                </a:solidFill>
              </a:endParaRPr>
            </a:p>
          </p:txBody>
        </p:sp>
        <p:sp>
          <p:nvSpPr>
            <p:cNvPr id="17524" name="Rectangle 128"/>
            <p:cNvSpPr>
              <a:spLocks noChangeArrowheads="1"/>
            </p:cNvSpPr>
            <p:nvPr/>
          </p:nvSpPr>
          <p:spPr bwMode="auto">
            <a:xfrm>
              <a:off x="2591" y="2879"/>
              <a:ext cx="193" cy="142"/>
            </a:xfrm>
            <a:prstGeom prst="rect">
              <a:avLst/>
            </a:prstGeom>
            <a:noFill/>
            <a:ln w="9525">
              <a:noFill/>
              <a:miter lim="800000"/>
              <a:headEnd/>
              <a:tailEnd/>
            </a:ln>
          </p:spPr>
          <p:txBody>
            <a:bodyPr/>
            <a:lstStyle/>
            <a:p>
              <a:endParaRPr lang="en-GB">
                <a:solidFill>
                  <a:srgbClr val="FFFF00"/>
                </a:solidFill>
              </a:endParaRPr>
            </a:p>
          </p:txBody>
        </p:sp>
        <p:sp>
          <p:nvSpPr>
            <p:cNvPr id="17525" name="Rectangle 129"/>
            <p:cNvSpPr>
              <a:spLocks noChangeArrowheads="1"/>
            </p:cNvSpPr>
            <p:nvPr/>
          </p:nvSpPr>
          <p:spPr bwMode="auto">
            <a:xfrm>
              <a:off x="2591" y="2898"/>
              <a:ext cx="182"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true</a:t>
              </a:r>
              <a:endParaRPr lang="en-GB" sz="1100">
                <a:solidFill>
                  <a:srgbClr val="FFFF00"/>
                </a:solidFill>
                <a:latin typeface="Times New Roman" pitchFamily="18" charset="0"/>
              </a:endParaRPr>
            </a:p>
          </p:txBody>
        </p:sp>
        <p:sp>
          <p:nvSpPr>
            <p:cNvPr id="17526" name="Rectangle 130"/>
            <p:cNvSpPr>
              <a:spLocks noChangeArrowheads="1"/>
            </p:cNvSpPr>
            <p:nvPr/>
          </p:nvSpPr>
          <p:spPr bwMode="auto">
            <a:xfrm>
              <a:off x="2157" y="2378"/>
              <a:ext cx="313" cy="140"/>
            </a:xfrm>
            <a:prstGeom prst="rect">
              <a:avLst/>
            </a:prstGeom>
            <a:noFill/>
            <a:ln w="9525">
              <a:noFill/>
              <a:miter lim="800000"/>
              <a:headEnd/>
              <a:tailEnd/>
            </a:ln>
          </p:spPr>
          <p:txBody>
            <a:bodyPr/>
            <a:lstStyle/>
            <a:p>
              <a:endParaRPr lang="en-GB">
                <a:solidFill>
                  <a:srgbClr val="FFFF00"/>
                </a:solidFill>
              </a:endParaRPr>
            </a:p>
          </p:txBody>
        </p:sp>
        <p:sp>
          <p:nvSpPr>
            <p:cNvPr id="17527" name="Rectangle 131"/>
            <p:cNvSpPr>
              <a:spLocks noChangeArrowheads="1"/>
            </p:cNvSpPr>
            <p:nvPr/>
          </p:nvSpPr>
          <p:spPr bwMode="auto">
            <a:xfrm>
              <a:off x="2157" y="2377"/>
              <a:ext cx="214" cy="142"/>
            </a:xfrm>
            <a:prstGeom prst="rect">
              <a:avLst/>
            </a:prstGeom>
            <a:noFill/>
            <a:ln w="9525">
              <a:noFill/>
              <a:miter lim="800000"/>
              <a:headEnd/>
              <a:tailEnd/>
            </a:ln>
          </p:spPr>
          <p:txBody>
            <a:bodyPr/>
            <a:lstStyle/>
            <a:p>
              <a:endParaRPr lang="en-GB">
                <a:solidFill>
                  <a:srgbClr val="FFFF00"/>
                </a:solidFill>
              </a:endParaRPr>
            </a:p>
          </p:txBody>
        </p:sp>
        <p:sp>
          <p:nvSpPr>
            <p:cNvPr id="17528" name="Rectangle 132"/>
            <p:cNvSpPr>
              <a:spLocks noChangeArrowheads="1"/>
            </p:cNvSpPr>
            <p:nvPr/>
          </p:nvSpPr>
          <p:spPr bwMode="auto">
            <a:xfrm>
              <a:off x="2155" y="2392"/>
              <a:ext cx="216"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false</a:t>
              </a:r>
              <a:endParaRPr lang="en-GB" sz="1100">
                <a:solidFill>
                  <a:srgbClr val="FFFF00"/>
                </a:solidFill>
                <a:latin typeface="Times New Roman" pitchFamily="18" charset="0"/>
              </a:endParaRPr>
            </a:p>
          </p:txBody>
        </p:sp>
        <p:sp>
          <p:nvSpPr>
            <p:cNvPr id="17529" name="Rectangle 134"/>
            <p:cNvSpPr>
              <a:spLocks noChangeArrowheads="1"/>
            </p:cNvSpPr>
            <p:nvPr/>
          </p:nvSpPr>
          <p:spPr bwMode="auto">
            <a:xfrm>
              <a:off x="1803" y="2378"/>
              <a:ext cx="263" cy="140"/>
            </a:xfrm>
            <a:prstGeom prst="rect">
              <a:avLst/>
            </a:prstGeom>
            <a:noFill/>
            <a:ln w="9525">
              <a:noFill/>
              <a:miter lim="800000"/>
              <a:headEnd/>
              <a:tailEnd/>
            </a:ln>
          </p:spPr>
          <p:txBody>
            <a:bodyPr/>
            <a:lstStyle/>
            <a:p>
              <a:endParaRPr lang="en-GB">
                <a:solidFill>
                  <a:srgbClr val="FFFF00"/>
                </a:solidFill>
              </a:endParaRPr>
            </a:p>
          </p:txBody>
        </p:sp>
        <p:sp>
          <p:nvSpPr>
            <p:cNvPr id="17530" name="Rectangle 135"/>
            <p:cNvSpPr>
              <a:spLocks noChangeArrowheads="1"/>
            </p:cNvSpPr>
            <p:nvPr/>
          </p:nvSpPr>
          <p:spPr bwMode="auto">
            <a:xfrm>
              <a:off x="1803" y="2377"/>
              <a:ext cx="193" cy="142"/>
            </a:xfrm>
            <a:prstGeom prst="rect">
              <a:avLst/>
            </a:prstGeom>
            <a:noFill/>
            <a:ln w="9525">
              <a:noFill/>
              <a:miter lim="800000"/>
              <a:headEnd/>
              <a:tailEnd/>
            </a:ln>
          </p:spPr>
          <p:txBody>
            <a:bodyPr/>
            <a:lstStyle/>
            <a:p>
              <a:endParaRPr lang="en-GB">
                <a:solidFill>
                  <a:srgbClr val="FFFF00"/>
                </a:solidFill>
              </a:endParaRPr>
            </a:p>
          </p:txBody>
        </p:sp>
        <p:sp>
          <p:nvSpPr>
            <p:cNvPr id="17531" name="Rectangle 136"/>
            <p:cNvSpPr>
              <a:spLocks noChangeArrowheads="1"/>
            </p:cNvSpPr>
            <p:nvPr/>
          </p:nvSpPr>
          <p:spPr bwMode="auto">
            <a:xfrm>
              <a:off x="1802" y="2396"/>
              <a:ext cx="182"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true</a:t>
              </a:r>
              <a:endParaRPr lang="en-GB" sz="1100">
                <a:solidFill>
                  <a:srgbClr val="FFFF00"/>
                </a:solidFill>
                <a:latin typeface="Times New Roman" pitchFamily="18" charset="0"/>
              </a:endParaRPr>
            </a:p>
          </p:txBody>
        </p:sp>
        <p:sp>
          <p:nvSpPr>
            <p:cNvPr id="17532" name="Rectangle 137"/>
            <p:cNvSpPr>
              <a:spLocks noChangeArrowheads="1"/>
            </p:cNvSpPr>
            <p:nvPr/>
          </p:nvSpPr>
          <p:spPr bwMode="auto">
            <a:xfrm>
              <a:off x="1367" y="2378"/>
              <a:ext cx="315" cy="140"/>
            </a:xfrm>
            <a:prstGeom prst="rect">
              <a:avLst/>
            </a:prstGeom>
            <a:noFill/>
            <a:ln w="9525">
              <a:noFill/>
              <a:miter lim="800000"/>
              <a:headEnd/>
              <a:tailEnd/>
            </a:ln>
          </p:spPr>
          <p:txBody>
            <a:bodyPr/>
            <a:lstStyle/>
            <a:p>
              <a:endParaRPr lang="en-GB">
                <a:solidFill>
                  <a:srgbClr val="FFFF00"/>
                </a:solidFill>
              </a:endParaRPr>
            </a:p>
          </p:txBody>
        </p:sp>
        <p:sp>
          <p:nvSpPr>
            <p:cNvPr id="17533" name="Rectangle 138"/>
            <p:cNvSpPr>
              <a:spLocks noChangeArrowheads="1"/>
            </p:cNvSpPr>
            <p:nvPr/>
          </p:nvSpPr>
          <p:spPr bwMode="auto">
            <a:xfrm>
              <a:off x="1367" y="2377"/>
              <a:ext cx="215" cy="142"/>
            </a:xfrm>
            <a:prstGeom prst="rect">
              <a:avLst/>
            </a:prstGeom>
            <a:noFill/>
            <a:ln w="9525">
              <a:noFill/>
              <a:miter lim="800000"/>
              <a:headEnd/>
              <a:tailEnd/>
            </a:ln>
          </p:spPr>
          <p:txBody>
            <a:bodyPr/>
            <a:lstStyle/>
            <a:p>
              <a:endParaRPr lang="en-GB">
                <a:solidFill>
                  <a:srgbClr val="FFFF00"/>
                </a:solidFill>
              </a:endParaRPr>
            </a:p>
          </p:txBody>
        </p:sp>
        <p:sp>
          <p:nvSpPr>
            <p:cNvPr id="17534" name="Rectangle 139"/>
            <p:cNvSpPr>
              <a:spLocks noChangeArrowheads="1"/>
            </p:cNvSpPr>
            <p:nvPr/>
          </p:nvSpPr>
          <p:spPr bwMode="auto">
            <a:xfrm>
              <a:off x="1367" y="2392"/>
              <a:ext cx="215" cy="113"/>
            </a:xfrm>
            <a:prstGeom prst="rect">
              <a:avLst/>
            </a:prstGeom>
            <a:noFill/>
            <a:ln w="9525">
              <a:noFill/>
              <a:miter lim="800000"/>
              <a:headEnd/>
              <a:tailEnd/>
            </a:ln>
          </p:spPr>
          <p:txBody>
            <a:bodyPr lIns="0" tIns="0" rIns="0" bIns="0">
              <a:spAutoFit/>
            </a:bodyPr>
            <a:lstStyle/>
            <a:p>
              <a:pPr eaLnBrk="0" hangingPunct="0"/>
              <a:r>
                <a:rPr lang="en-GB" sz="1100">
                  <a:solidFill>
                    <a:srgbClr val="FFFF00"/>
                  </a:solidFill>
                </a:rPr>
                <a:t>false</a:t>
              </a:r>
              <a:endParaRPr lang="en-GB" sz="1100">
                <a:solidFill>
                  <a:srgbClr val="FFFF00"/>
                </a:solidFill>
                <a:latin typeface="Times New Roman" pitchFamily="18" charset="0"/>
              </a:endParaRPr>
            </a:p>
          </p:txBody>
        </p:sp>
        <p:sp>
          <p:nvSpPr>
            <p:cNvPr id="17535" name="Rectangle 141"/>
            <p:cNvSpPr>
              <a:spLocks noChangeArrowheads="1"/>
            </p:cNvSpPr>
            <p:nvPr/>
          </p:nvSpPr>
          <p:spPr bwMode="auto">
            <a:xfrm>
              <a:off x="1044" y="2388"/>
              <a:ext cx="264" cy="141"/>
            </a:xfrm>
            <a:prstGeom prst="rect">
              <a:avLst/>
            </a:prstGeom>
            <a:noFill/>
            <a:ln w="9525">
              <a:noFill/>
              <a:miter lim="800000"/>
              <a:headEnd/>
              <a:tailEnd/>
            </a:ln>
          </p:spPr>
          <p:txBody>
            <a:bodyPr/>
            <a:lstStyle/>
            <a:p>
              <a:endParaRPr lang="en-GB">
                <a:solidFill>
                  <a:srgbClr val="FFFF00"/>
                </a:solidFill>
              </a:endParaRPr>
            </a:p>
          </p:txBody>
        </p:sp>
        <p:sp>
          <p:nvSpPr>
            <p:cNvPr id="17536" name="Rectangle 142"/>
            <p:cNvSpPr>
              <a:spLocks noChangeArrowheads="1"/>
            </p:cNvSpPr>
            <p:nvPr/>
          </p:nvSpPr>
          <p:spPr bwMode="auto">
            <a:xfrm>
              <a:off x="1044" y="2388"/>
              <a:ext cx="194" cy="141"/>
            </a:xfrm>
            <a:prstGeom prst="rect">
              <a:avLst/>
            </a:prstGeom>
            <a:noFill/>
            <a:ln w="9525">
              <a:noFill/>
              <a:miter lim="800000"/>
              <a:headEnd/>
              <a:tailEnd/>
            </a:ln>
          </p:spPr>
          <p:txBody>
            <a:bodyPr/>
            <a:lstStyle/>
            <a:p>
              <a:endParaRPr lang="en-GB">
                <a:solidFill>
                  <a:srgbClr val="FFFF00"/>
                </a:solidFill>
              </a:endParaRPr>
            </a:p>
          </p:txBody>
        </p:sp>
        <p:sp>
          <p:nvSpPr>
            <p:cNvPr id="17537" name="Rectangle 143"/>
            <p:cNvSpPr>
              <a:spLocks noChangeArrowheads="1"/>
            </p:cNvSpPr>
            <p:nvPr/>
          </p:nvSpPr>
          <p:spPr bwMode="auto">
            <a:xfrm>
              <a:off x="1043" y="2406"/>
              <a:ext cx="182"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true</a:t>
              </a:r>
              <a:endParaRPr lang="en-GB" sz="1100">
                <a:solidFill>
                  <a:srgbClr val="FFFF00"/>
                </a:solidFill>
                <a:latin typeface="Times New Roman" pitchFamily="18" charset="0"/>
              </a:endParaRPr>
            </a:p>
          </p:txBody>
        </p:sp>
        <p:sp>
          <p:nvSpPr>
            <p:cNvPr id="17538" name="Rectangle 144"/>
            <p:cNvSpPr>
              <a:spLocks noChangeArrowheads="1"/>
            </p:cNvSpPr>
            <p:nvPr/>
          </p:nvSpPr>
          <p:spPr bwMode="auto">
            <a:xfrm>
              <a:off x="812" y="1716"/>
              <a:ext cx="374" cy="141"/>
            </a:xfrm>
            <a:prstGeom prst="rect">
              <a:avLst/>
            </a:prstGeom>
            <a:noFill/>
            <a:ln w="9525">
              <a:noFill/>
              <a:miter lim="800000"/>
              <a:headEnd/>
              <a:tailEnd/>
            </a:ln>
          </p:spPr>
          <p:txBody>
            <a:bodyPr/>
            <a:lstStyle/>
            <a:p>
              <a:endParaRPr lang="en-GB">
                <a:solidFill>
                  <a:srgbClr val="FFFF00"/>
                </a:solidFill>
              </a:endParaRPr>
            </a:p>
          </p:txBody>
        </p:sp>
        <p:sp>
          <p:nvSpPr>
            <p:cNvPr id="17539" name="Rectangle 145"/>
            <p:cNvSpPr>
              <a:spLocks noChangeArrowheads="1"/>
            </p:cNvSpPr>
            <p:nvPr/>
          </p:nvSpPr>
          <p:spPr bwMode="auto">
            <a:xfrm>
              <a:off x="812" y="1716"/>
              <a:ext cx="284" cy="141"/>
            </a:xfrm>
            <a:prstGeom prst="rect">
              <a:avLst/>
            </a:prstGeom>
            <a:noFill/>
            <a:ln w="9525">
              <a:noFill/>
              <a:miter lim="800000"/>
              <a:headEnd/>
              <a:tailEnd/>
            </a:ln>
          </p:spPr>
          <p:txBody>
            <a:bodyPr/>
            <a:lstStyle/>
            <a:p>
              <a:endParaRPr lang="en-GB">
                <a:solidFill>
                  <a:srgbClr val="FFFF00"/>
                </a:solidFill>
              </a:endParaRPr>
            </a:p>
          </p:txBody>
        </p:sp>
        <p:sp>
          <p:nvSpPr>
            <p:cNvPr id="17540" name="Rectangle 146"/>
            <p:cNvSpPr>
              <a:spLocks noChangeArrowheads="1"/>
            </p:cNvSpPr>
            <p:nvPr/>
          </p:nvSpPr>
          <p:spPr bwMode="auto">
            <a:xfrm>
              <a:off x="811" y="1734"/>
              <a:ext cx="296"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o’cast</a:t>
              </a:r>
              <a:endParaRPr lang="en-GB" sz="1100">
                <a:solidFill>
                  <a:srgbClr val="FFFF00"/>
                </a:solidFill>
                <a:latin typeface="Times New Roman" pitchFamily="18" charset="0"/>
              </a:endParaRPr>
            </a:p>
          </p:txBody>
        </p:sp>
        <p:sp>
          <p:nvSpPr>
            <p:cNvPr id="17541" name="Rectangle 147"/>
            <p:cNvSpPr>
              <a:spLocks noChangeArrowheads="1"/>
            </p:cNvSpPr>
            <p:nvPr/>
          </p:nvSpPr>
          <p:spPr bwMode="auto">
            <a:xfrm>
              <a:off x="1246" y="1716"/>
              <a:ext cx="244" cy="141"/>
            </a:xfrm>
            <a:prstGeom prst="rect">
              <a:avLst/>
            </a:prstGeom>
            <a:noFill/>
            <a:ln w="9525">
              <a:noFill/>
              <a:miter lim="800000"/>
              <a:headEnd/>
              <a:tailEnd/>
            </a:ln>
          </p:spPr>
          <p:txBody>
            <a:bodyPr/>
            <a:lstStyle/>
            <a:p>
              <a:endParaRPr lang="en-GB">
                <a:solidFill>
                  <a:srgbClr val="FFFF00"/>
                </a:solidFill>
              </a:endParaRPr>
            </a:p>
          </p:txBody>
        </p:sp>
        <p:sp>
          <p:nvSpPr>
            <p:cNvPr id="17542" name="Rectangle 148"/>
            <p:cNvSpPr>
              <a:spLocks noChangeArrowheads="1"/>
            </p:cNvSpPr>
            <p:nvPr/>
          </p:nvSpPr>
          <p:spPr bwMode="auto">
            <a:xfrm>
              <a:off x="1246" y="1716"/>
              <a:ext cx="194" cy="141"/>
            </a:xfrm>
            <a:prstGeom prst="rect">
              <a:avLst/>
            </a:prstGeom>
            <a:noFill/>
            <a:ln w="9525">
              <a:noFill/>
              <a:miter lim="800000"/>
              <a:headEnd/>
              <a:tailEnd/>
            </a:ln>
          </p:spPr>
          <p:txBody>
            <a:bodyPr/>
            <a:lstStyle/>
            <a:p>
              <a:endParaRPr lang="en-GB">
                <a:solidFill>
                  <a:srgbClr val="FFFF00"/>
                </a:solidFill>
              </a:endParaRPr>
            </a:p>
          </p:txBody>
        </p:sp>
        <p:sp>
          <p:nvSpPr>
            <p:cNvPr id="17543" name="Rectangle 149"/>
            <p:cNvSpPr>
              <a:spLocks noChangeArrowheads="1"/>
            </p:cNvSpPr>
            <p:nvPr/>
          </p:nvSpPr>
          <p:spPr bwMode="auto">
            <a:xfrm>
              <a:off x="1246" y="1734"/>
              <a:ext cx="173"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rain</a:t>
              </a:r>
              <a:endParaRPr lang="en-GB" sz="1100">
                <a:solidFill>
                  <a:srgbClr val="FFFF00"/>
                </a:solidFill>
                <a:latin typeface="Times New Roman" pitchFamily="18" charset="0"/>
              </a:endParaRPr>
            </a:p>
          </p:txBody>
        </p:sp>
        <p:sp>
          <p:nvSpPr>
            <p:cNvPr id="17544" name="Rectangle 150"/>
            <p:cNvSpPr>
              <a:spLocks noChangeArrowheads="1"/>
            </p:cNvSpPr>
            <p:nvPr/>
          </p:nvSpPr>
          <p:spPr bwMode="auto">
            <a:xfrm>
              <a:off x="376" y="1716"/>
              <a:ext cx="365" cy="141"/>
            </a:xfrm>
            <a:prstGeom prst="rect">
              <a:avLst/>
            </a:prstGeom>
            <a:noFill/>
            <a:ln w="9525">
              <a:noFill/>
              <a:miter lim="800000"/>
              <a:headEnd/>
              <a:tailEnd/>
            </a:ln>
          </p:spPr>
          <p:txBody>
            <a:bodyPr/>
            <a:lstStyle/>
            <a:p>
              <a:endParaRPr lang="en-GB">
                <a:solidFill>
                  <a:srgbClr val="FFFF00"/>
                </a:solidFill>
              </a:endParaRPr>
            </a:p>
          </p:txBody>
        </p:sp>
        <p:sp>
          <p:nvSpPr>
            <p:cNvPr id="17545" name="Rectangle 151"/>
            <p:cNvSpPr>
              <a:spLocks noChangeArrowheads="1"/>
            </p:cNvSpPr>
            <p:nvPr/>
          </p:nvSpPr>
          <p:spPr bwMode="auto">
            <a:xfrm>
              <a:off x="376" y="1716"/>
              <a:ext cx="285" cy="141"/>
            </a:xfrm>
            <a:prstGeom prst="rect">
              <a:avLst/>
            </a:prstGeom>
            <a:noFill/>
            <a:ln w="9525">
              <a:noFill/>
              <a:miter lim="800000"/>
              <a:headEnd/>
              <a:tailEnd/>
            </a:ln>
          </p:spPr>
          <p:txBody>
            <a:bodyPr/>
            <a:lstStyle/>
            <a:p>
              <a:endParaRPr lang="en-GB">
                <a:solidFill>
                  <a:srgbClr val="FFFF00"/>
                </a:solidFill>
              </a:endParaRPr>
            </a:p>
          </p:txBody>
        </p:sp>
        <p:sp>
          <p:nvSpPr>
            <p:cNvPr id="17546" name="Rectangle 152"/>
            <p:cNvSpPr>
              <a:spLocks noChangeArrowheads="1"/>
            </p:cNvSpPr>
            <p:nvPr/>
          </p:nvSpPr>
          <p:spPr bwMode="auto">
            <a:xfrm>
              <a:off x="375" y="1734"/>
              <a:ext cx="265" cy="113"/>
            </a:xfrm>
            <a:prstGeom prst="rect">
              <a:avLst/>
            </a:prstGeom>
            <a:noFill/>
            <a:ln w="9525">
              <a:noFill/>
              <a:miter lim="800000"/>
              <a:headEnd/>
              <a:tailEnd/>
            </a:ln>
          </p:spPr>
          <p:txBody>
            <a:bodyPr wrap="none" lIns="0" tIns="0" rIns="0" bIns="0">
              <a:spAutoFit/>
            </a:bodyPr>
            <a:lstStyle/>
            <a:p>
              <a:pPr eaLnBrk="0" hangingPunct="0"/>
              <a:r>
                <a:rPr lang="en-GB" sz="1100">
                  <a:solidFill>
                    <a:srgbClr val="FFFF00"/>
                  </a:solidFill>
                </a:rPr>
                <a:t>sunny</a:t>
              </a:r>
              <a:endParaRPr lang="en-GB" sz="1100">
                <a:solidFill>
                  <a:srgbClr val="FFFF00"/>
                </a:solidFill>
                <a:latin typeface="Times New Roman" pitchFamily="18" charset="0"/>
              </a:endParaRPr>
            </a:p>
          </p:txBody>
        </p:sp>
        <p:sp>
          <p:nvSpPr>
            <p:cNvPr id="17547" name="Rectangle 153"/>
            <p:cNvSpPr>
              <a:spLocks noChangeArrowheads="1"/>
            </p:cNvSpPr>
            <p:nvPr/>
          </p:nvSpPr>
          <p:spPr bwMode="auto">
            <a:xfrm>
              <a:off x="1115" y="2639"/>
              <a:ext cx="144" cy="181"/>
            </a:xfrm>
            <a:prstGeom prst="rect">
              <a:avLst/>
            </a:prstGeom>
            <a:noFill/>
            <a:ln w="9525">
              <a:noFill/>
              <a:miter lim="800000"/>
              <a:headEnd/>
              <a:tailEnd/>
            </a:ln>
          </p:spPr>
          <p:txBody>
            <a:bodyPr/>
            <a:lstStyle/>
            <a:p>
              <a:endParaRPr lang="en-GB">
                <a:solidFill>
                  <a:srgbClr val="FFFF00"/>
                </a:solidFill>
              </a:endParaRPr>
            </a:p>
          </p:txBody>
        </p:sp>
        <p:sp>
          <p:nvSpPr>
            <p:cNvPr id="17548" name="Rectangle 154"/>
            <p:cNvSpPr>
              <a:spLocks noChangeArrowheads="1"/>
            </p:cNvSpPr>
            <p:nvPr/>
          </p:nvSpPr>
          <p:spPr bwMode="auto">
            <a:xfrm>
              <a:off x="1114" y="2661"/>
              <a:ext cx="71"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N</a:t>
              </a:r>
              <a:endParaRPr lang="en-GB" sz="1100">
                <a:solidFill>
                  <a:srgbClr val="FFFF00"/>
                </a:solidFill>
                <a:latin typeface="Times New Roman" pitchFamily="18" charset="0"/>
              </a:endParaRPr>
            </a:p>
          </p:txBody>
        </p:sp>
        <p:sp>
          <p:nvSpPr>
            <p:cNvPr id="17549" name="Rectangle 155"/>
            <p:cNvSpPr>
              <a:spLocks noChangeArrowheads="1"/>
            </p:cNvSpPr>
            <p:nvPr/>
          </p:nvSpPr>
          <p:spPr bwMode="auto">
            <a:xfrm>
              <a:off x="2299" y="2629"/>
              <a:ext cx="143" cy="181"/>
            </a:xfrm>
            <a:prstGeom prst="rect">
              <a:avLst/>
            </a:prstGeom>
            <a:noFill/>
            <a:ln w="9525">
              <a:noFill/>
              <a:miter lim="800000"/>
              <a:headEnd/>
              <a:tailEnd/>
            </a:ln>
          </p:spPr>
          <p:txBody>
            <a:bodyPr/>
            <a:lstStyle/>
            <a:p>
              <a:endParaRPr lang="en-GB">
                <a:solidFill>
                  <a:srgbClr val="FFFF00"/>
                </a:solidFill>
              </a:endParaRPr>
            </a:p>
          </p:txBody>
        </p:sp>
        <p:sp>
          <p:nvSpPr>
            <p:cNvPr id="17550" name="Rectangle 156"/>
            <p:cNvSpPr>
              <a:spLocks noChangeArrowheads="1"/>
            </p:cNvSpPr>
            <p:nvPr/>
          </p:nvSpPr>
          <p:spPr bwMode="auto">
            <a:xfrm>
              <a:off x="2297" y="2652"/>
              <a:ext cx="71"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N</a:t>
              </a:r>
              <a:endParaRPr lang="en-GB" sz="1100">
                <a:solidFill>
                  <a:srgbClr val="FFFF00"/>
                </a:solidFill>
                <a:latin typeface="Times New Roman" pitchFamily="18" charset="0"/>
              </a:endParaRPr>
            </a:p>
          </p:txBody>
        </p:sp>
        <p:sp>
          <p:nvSpPr>
            <p:cNvPr id="17551" name="Rectangle 157"/>
            <p:cNvSpPr>
              <a:spLocks noChangeArrowheads="1"/>
            </p:cNvSpPr>
            <p:nvPr/>
          </p:nvSpPr>
          <p:spPr bwMode="auto">
            <a:xfrm>
              <a:off x="2612" y="3150"/>
              <a:ext cx="143" cy="183"/>
            </a:xfrm>
            <a:prstGeom prst="rect">
              <a:avLst/>
            </a:prstGeom>
            <a:noFill/>
            <a:ln w="9525">
              <a:noFill/>
              <a:miter lim="800000"/>
              <a:headEnd/>
              <a:tailEnd/>
            </a:ln>
          </p:spPr>
          <p:txBody>
            <a:bodyPr/>
            <a:lstStyle/>
            <a:p>
              <a:endParaRPr lang="en-GB">
                <a:solidFill>
                  <a:srgbClr val="FFFF00"/>
                </a:solidFill>
              </a:endParaRPr>
            </a:p>
          </p:txBody>
        </p:sp>
        <p:sp>
          <p:nvSpPr>
            <p:cNvPr id="17552" name="Rectangle 158"/>
            <p:cNvSpPr>
              <a:spLocks noChangeArrowheads="1"/>
            </p:cNvSpPr>
            <p:nvPr/>
          </p:nvSpPr>
          <p:spPr bwMode="auto">
            <a:xfrm>
              <a:off x="2612" y="3174"/>
              <a:ext cx="71"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N</a:t>
              </a:r>
              <a:endParaRPr lang="en-GB" sz="1100">
                <a:solidFill>
                  <a:srgbClr val="FFFF00"/>
                </a:solidFill>
                <a:latin typeface="Times New Roman" pitchFamily="18" charset="0"/>
              </a:endParaRPr>
            </a:p>
          </p:txBody>
        </p:sp>
        <p:sp>
          <p:nvSpPr>
            <p:cNvPr id="17553" name="Rectangle 159"/>
            <p:cNvSpPr>
              <a:spLocks noChangeArrowheads="1"/>
            </p:cNvSpPr>
            <p:nvPr/>
          </p:nvSpPr>
          <p:spPr bwMode="auto">
            <a:xfrm>
              <a:off x="3816" y="3160"/>
              <a:ext cx="143" cy="181"/>
            </a:xfrm>
            <a:prstGeom prst="rect">
              <a:avLst/>
            </a:prstGeom>
            <a:noFill/>
            <a:ln w="9525">
              <a:noFill/>
              <a:miter lim="800000"/>
              <a:headEnd/>
              <a:tailEnd/>
            </a:ln>
          </p:spPr>
          <p:txBody>
            <a:bodyPr/>
            <a:lstStyle/>
            <a:p>
              <a:endParaRPr lang="en-GB">
                <a:solidFill>
                  <a:srgbClr val="FFFF00"/>
                </a:solidFill>
              </a:endParaRPr>
            </a:p>
          </p:txBody>
        </p:sp>
        <p:sp>
          <p:nvSpPr>
            <p:cNvPr id="17554" name="Rectangle 160"/>
            <p:cNvSpPr>
              <a:spLocks noChangeArrowheads="1"/>
            </p:cNvSpPr>
            <p:nvPr/>
          </p:nvSpPr>
          <p:spPr bwMode="auto">
            <a:xfrm>
              <a:off x="3815" y="3183"/>
              <a:ext cx="71"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N</a:t>
              </a:r>
              <a:endParaRPr lang="en-GB" sz="1100">
                <a:solidFill>
                  <a:srgbClr val="FFFF00"/>
                </a:solidFill>
                <a:latin typeface="Times New Roman" pitchFamily="18" charset="0"/>
              </a:endParaRPr>
            </a:p>
          </p:txBody>
        </p:sp>
        <p:sp>
          <p:nvSpPr>
            <p:cNvPr id="17555" name="Rectangle 161"/>
            <p:cNvSpPr>
              <a:spLocks noChangeArrowheads="1"/>
            </p:cNvSpPr>
            <p:nvPr/>
          </p:nvSpPr>
          <p:spPr bwMode="auto">
            <a:xfrm>
              <a:off x="1832" y="2618"/>
              <a:ext cx="124" cy="182"/>
            </a:xfrm>
            <a:prstGeom prst="rect">
              <a:avLst/>
            </a:prstGeom>
            <a:noFill/>
            <a:ln w="9525">
              <a:noFill/>
              <a:miter lim="800000"/>
              <a:headEnd/>
              <a:tailEnd/>
            </a:ln>
          </p:spPr>
          <p:txBody>
            <a:bodyPr/>
            <a:lstStyle/>
            <a:p>
              <a:endParaRPr lang="en-GB">
                <a:solidFill>
                  <a:srgbClr val="FFFF00"/>
                </a:solidFill>
              </a:endParaRPr>
            </a:p>
          </p:txBody>
        </p:sp>
        <p:sp>
          <p:nvSpPr>
            <p:cNvPr id="17556" name="Rectangle 162"/>
            <p:cNvSpPr>
              <a:spLocks noChangeArrowheads="1"/>
            </p:cNvSpPr>
            <p:nvPr/>
          </p:nvSpPr>
          <p:spPr bwMode="auto">
            <a:xfrm>
              <a:off x="1832" y="2641"/>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57" name="Rectangle 163"/>
            <p:cNvSpPr>
              <a:spLocks noChangeArrowheads="1"/>
            </p:cNvSpPr>
            <p:nvPr/>
          </p:nvSpPr>
          <p:spPr bwMode="auto">
            <a:xfrm>
              <a:off x="1500" y="2629"/>
              <a:ext cx="122" cy="181"/>
            </a:xfrm>
            <a:prstGeom prst="rect">
              <a:avLst/>
            </a:prstGeom>
            <a:noFill/>
            <a:ln w="9525">
              <a:noFill/>
              <a:miter lim="800000"/>
              <a:headEnd/>
              <a:tailEnd/>
            </a:ln>
          </p:spPr>
          <p:txBody>
            <a:bodyPr/>
            <a:lstStyle/>
            <a:p>
              <a:endParaRPr lang="en-GB">
                <a:solidFill>
                  <a:srgbClr val="FFFF00"/>
                </a:solidFill>
              </a:endParaRPr>
            </a:p>
          </p:txBody>
        </p:sp>
        <p:sp>
          <p:nvSpPr>
            <p:cNvPr id="17558" name="Rectangle 164"/>
            <p:cNvSpPr>
              <a:spLocks noChangeArrowheads="1"/>
            </p:cNvSpPr>
            <p:nvPr/>
          </p:nvSpPr>
          <p:spPr bwMode="auto">
            <a:xfrm>
              <a:off x="1513" y="2629"/>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59" name="Rectangle 165"/>
            <p:cNvSpPr>
              <a:spLocks noChangeArrowheads="1"/>
            </p:cNvSpPr>
            <p:nvPr/>
          </p:nvSpPr>
          <p:spPr bwMode="auto">
            <a:xfrm>
              <a:off x="872" y="1986"/>
              <a:ext cx="124" cy="182"/>
            </a:xfrm>
            <a:prstGeom prst="rect">
              <a:avLst/>
            </a:prstGeom>
            <a:noFill/>
            <a:ln w="9525">
              <a:noFill/>
              <a:miter lim="800000"/>
              <a:headEnd/>
              <a:tailEnd/>
            </a:ln>
          </p:spPr>
          <p:txBody>
            <a:bodyPr/>
            <a:lstStyle/>
            <a:p>
              <a:endParaRPr lang="en-GB">
                <a:solidFill>
                  <a:srgbClr val="FFFF00"/>
                </a:solidFill>
              </a:endParaRPr>
            </a:p>
          </p:txBody>
        </p:sp>
        <p:sp>
          <p:nvSpPr>
            <p:cNvPr id="17560" name="Rectangle 166"/>
            <p:cNvSpPr>
              <a:spLocks noChangeArrowheads="1"/>
            </p:cNvSpPr>
            <p:nvPr/>
          </p:nvSpPr>
          <p:spPr bwMode="auto">
            <a:xfrm>
              <a:off x="872" y="2010"/>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61" name="Rectangle 167"/>
            <p:cNvSpPr>
              <a:spLocks noChangeArrowheads="1"/>
            </p:cNvSpPr>
            <p:nvPr/>
          </p:nvSpPr>
          <p:spPr bwMode="auto">
            <a:xfrm>
              <a:off x="417" y="1986"/>
              <a:ext cx="122" cy="182"/>
            </a:xfrm>
            <a:prstGeom prst="rect">
              <a:avLst/>
            </a:prstGeom>
            <a:noFill/>
            <a:ln w="9525">
              <a:noFill/>
              <a:miter lim="800000"/>
              <a:headEnd/>
              <a:tailEnd/>
            </a:ln>
          </p:spPr>
          <p:txBody>
            <a:bodyPr/>
            <a:lstStyle/>
            <a:p>
              <a:endParaRPr lang="en-GB">
                <a:solidFill>
                  <a:srgbClr val="FFFF00"/>
                </a:solidFill>
              </a:endParaRPr>
            </a:p>
          </p:txBody>
        </p:sp>
        <p:sp>
          <p:nvSpPr>
            <p:cNvPr id="17562" name="Rectangle 168"/>
            <p:cNvSpPr>
              <a:spLocks noChangeArrowheads="1"/>
            </p:cNvSpPr>
            <p:nvPr/>
          </p:nvSpPr>
          <p:spPr bwMode="auto">
            <a:xfrm>
              <a:off x="417" y="2010"/>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63" name="Rectangle 169"/>
            <p:cNvSpPr>
              <a:spLocks noChangeArrowheads="1"/>
            </p:cNvSpPr>
            <p:nvPr/>
          </p:nvSpPr>
          <p:spPr bwMode="auto">
            <a:xfrm>
              <a:off x="2591" y="1977"/>
              <a:ext cx="124" cy="181"/>
            </a:xfrm>
            <a:prstGeom prst="rect">
              <a:avLst/>
            </a:prstGeom>
            <a:noFill/>
            <a:ln w="9525">
              <a:noFill/>
              <a:miter lim="800000"/>
              <a:headEnd/>
              <a:tailEnd/>
            </a:ln>
          </p:spPr>
          <p:txBody>
            <a:bodyPr/>
            <a:lstStyle/>
            <a:p>
              <a:endParaRPr lang="en-GB">
                <a:solidFill>
                  <a:srgbClr val="FFFF00"/>
                </a:solidFill>
              </a:endParaRPr>
            </a:p>
          </p:txBody>
        </p:sp>
        <p:sp>
          <p:nvSpPr>
            <p:cNvPr id="17564" name="Rectangle 170"/>
            <p:cNvSpPr>
              <a:spLocks noChangeArrowheads="1"/>
            </p:cNvSpPr>
            <p:nvPr/>
          </p:nvSpPr>
          <p:spPr bwMode="auto">
            <a:xfrm>
              <a:off x="2591" y="2000"/>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65" name="Rectangle 171"/>
            <p:cNvSpPr>
              <a:spLocks noChangeArrowheads="1"/>
            </p:cNvSpPr>
            <p:nvPr/>
          </p:nvSpPr>
          <p:spPr bwMode="auto">
            <a:xfrm>
              <a:off x="3572" y="2598"/>
              <a:ext cx="124" cy="183"/>
            </a:xfrm>
            <a:prstGeom prst="rect">
              <a:avLst/>
            </a:prstGeom>
            <a:noFill/>
            <a:ln w="9525">
              <a:noFill/>
              <a:miter lim="800000"/>
              <a:headEnd/>
              <a:tailEnd/>
            </a:ln>
          </p:spPr>
          <p:txBody>
            <a:bodyPr/>
            <a:lstStyle/>
            <a:p>
              <a:endParaRPr lang="en-GB">
                <a:solidFill>
                  <a:srgbClr val="FFFF00"/>
                </a:solidFill>
              </a:endParaRPr>
            </a:p>
          </p:txBody>
        </p:sp>
        <p:sp>
          <p:nvSpPr>
            <p:cNvPr id="17566" name="Rectangle 172"/>
            <p:cNvSpPr>
              <a:spLocks noChangeArrowheads="1"/>
            </p:cNvSpPr>
            <p:nvPr/>
          </p:nvSpPr>
          <p:spPr bwMode="auto">
            <a:xfrm>
              <a:off x="3572" y="2622"/>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67" name="Rectangle 173"/>
            <p:cNvSpPr>
              <a:spLocks noChangeArrowheads="1"/>
            </p:cNvSpPr>
            <p:nvPr/>
          </p:nvSpPr>
          <p:spPr bwMode="auto">
            <a:xfrm>
              <a:off x="3199" y="3160"/>
              <a:ext cx="123" cy="181"/>
            </a:xfrm>
            <a:prstGeom prst="rect">
              <a:avLst/>
            </a:prstGeom>
            <a:noFill/>
            <a:ln w="9525">
              <a:noFill/>
              <a:miter lim="800000"/>
              <a:headEnd/>
              <a:tailEnd/>
            </a:ln>
          </p:spPr>
          <p:txBody>
            <a:bodyPr/>
            <a:lstStyle/>
            <a:p>
              <a:endParaRPr lang="en-GB">
                <a:solidFill>
                  <a:srgbClr val="FFFF00"/>
                </a:solidFill>
              </a:endParaRPr>
            </a:p>
          </p:txBody>
        </p:sp>
        <p:sp>
          <p:nvSpPr>
            <p:cNvPr id="17568" name="Rectangle 174"/>
            <p:cNvSpPr>
              <a:spLocks noChangeArrowheads="1"/>
            </p:cNvSpPr>
            <p:nvPr/>
          </p:nvSpPr>
          <p:spPr bwMode="auto">
            <a:xfrm>
              <a:off x="3136" y="3183"/>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69" name="Rectangle 175"/>
            <p:cNvSpPr>
              <a:spLocks noChangeArrowheads="1"/>
            </p:cNvSpPr>
            <p:nvPr/>
          </p:nvSpPr>
          <p:spPr bwMode="auto">
            <a:xfrm>
              <a:off x="4281" y="3150"/>
              <a:ext cx="122" cy="183"/>
            </a:xfrm>
            <a:prstGeom prst="rect">
              <a:avLst/>
            </a:prstGeom>
            <a:noFill/>
            <a:ln w="9525">
              <a:noFill/>
              <a:miter lim="800000"/>
              <a:headEnd/>
              <a:tailEnd/>
            </a:ln>
          </p:spPr>
          <p:txBody>
            <a:bodyPr/>
            <a:lstStyle/>
            <a:p>
              <a:endParaRPr lang="en-GB">
                <a:solidFill>
                  <a:srgbClr val="FFFF00"/>
                </a:solidFill>
              </a:endParaRPr>
            </a:p>
          </p:txBody>
        </p:sp>
        <p:sp>
          <p:nvSpPr>
            <p:cNvPr id="17570" name="Rectangle 176"/>
            <p:cNvSpPr>
              <a:spLocks noChangeArrowheads="1"/>
            </p:cNvSpPr>
            <p:nvPr/>
          </p:nvSpPr>
          <p:spPr bwMode="auto">
            <a:xfrm>
              <a:off x="4281" y="3174"/>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71" name="Rectangle 177"/>
            <p:cNvSpPr>
              <a:spLocks noChangeArrowheads="1"/>
            </p:cNvSpPr>
            <p:nvPr/>
          </p:nvSpPr>
          <p:spPr bwMode="auto">
            <a:xfrm>
              <a:off x="5151" y="2608"/>
              <a:ext cx="122" cy="183"/>
            </a:xfrm>
            <a:prstGeom prst="rect">
              <a:avLst/>
            </a:prstGeom>
            <a:noFill/>
            <a:ln w="9525">
              <a:noFill/>
              <a:miter lim="800000"/>
              <a:headEnd/>
              <a:tailEnd/>
            </a:ln>
          </p:spPr>
          <p:txBody>
            <a:bodyPr/>
            <a:lstStyle/>
            <a:p>
              <a:endParaRPr lang="en-GB">
                <a:solidFill>
                  <a:srgbClr val="FFFF00"/>
                </a:solidFill>
              </a:endParaRPr>
            </a:p>
          </p:txBody>
        </p:sp>
        <p:sp>
          <p:nvSpPr>
            <p:cNvPr id="17572" name="Rectangle 178"/>
            <p:cNvSpPr>
              <a:spLocks noChangeArrowheads="1"/>
            </p:cNvSpPr>
            <p:nvPr/>
          </p:nvSpPr>
          <p:spPr bwMode="auto">
            <a:xfrm>
              <a:off x="5151" y="2631"/>
              <a:ext cx="54"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P</a:t>
              </a:r>
              <a:endParaRPr lang="en-GB" sz="1100">
                <a:solidFill>
                  <a:srgbClr val="FFFF00"/>
                </a:solidFill>
                <a:latin typeface="Times New Roman" pitchFamily="18" charset="0"/>
              </a:endParaRPr>
            </a:p>
          </p:txBody>
        </p:sp>
        <p:sp>
          <p:nvSpPr>
            <p:cNvPr id="17573" name="Freeform 179"/>
            <p:cNvSpPr>
              <a:spLocks/>
            </p:cNvSpPr>
            <p:nvPr/>
          </p:nvSpPr>
          <p:spPr bwMode="auto">
            <a:xfrm>
              <a:off x="4719" y="3163"/>
              <a:ext cx="166" cy="175"/>
            </a:xfrm>
            <a:custGeom>
              <a:avLst/>
              <a:gdLst>
                <a:gd name="T0" fmla="*/ 166 w 166"/>
                <a:gd name="T1" fmla="*/ 14 h 175"/>
                <a:gd name="T2" fmla="*/ 152 w 166"/>
                <a:gd name="T3" fmla="*/ 0 h 175"/>
                <a:gd name="T4" fmla="*/ 0 w 166"/>
                <a:gd name="T5" fmla="*/ 160 h 175"/>
                <a:gd name="T6" fmla="*/ 15 w 166"/>
                <a:gd name="T7" fmla="*/ 175 h 175"/>
                <a:gd name="T8" fmla="*/ 166 w 166"/>
                <a:gd name="T9" fmla="*/ 14 h 175"/>
                <a:gd name="T10" fmla="*/ 0 60000 65536"/>
                <a:gd name="T11" fmla="*/ 0 60000 65536"/>
                <a:gd name="T12" fmla="*/ 0 60000 65536"/>
                <a:gd name="T13" fmla="*/ 0 60000 65536"/>
                <a:gd name="T14" fmla="*/ 0 60000 65536"/>
                <a:gd name="T15" fmla="*/ 0 w 166"/>
                <a:gd name="T16" fmla="*/ 0 h 175"/>
                <a:gd name="T17" fmla="*/ 166 w 166"/>
                <a:gd name="T18" fmla="*/ 175 h 175"/>
              </a:gdLst>
              <a:ahLst/>
              <a:cxnLst>
                <a:cxn ang="T10">
                  <a:pos x="T0" y="T1"/>
                </a:cxn>
                <a:cxn ang="T11">
                  <a:pos x="T2" y="T3"/>
                </a:cxn>
                <a:cxn ang="T12">
                  <a:pos x="T4" y="T5"/>
                </a:cxn>
                <a:cxn ang="T13">
                  <a:pos x="T6" y="T7"/>
                </a:cxn>
                <a:cxn ang="T14">
                  <a:pos x="T8" y="T9"/>
                </a:cxn>
              </a:cxnLst>
              <a:rect l="T15" t="T16" r="T17" b="T18"/>
              <a:pathLst>
                <a:path w="166" h="175">
                  <a:moveTo>
                    <a:pt x="166" y="14"/>
                  </a:moveTo>
                  <a:lnTo>
                    <a:pt x="152" y="0"/>
                  </a:lnTo>
                  <a:lnTo>
                    <a:pt x="0" y="160"/>
                  </a:lnTo>
                  <a:lnTo>
                    <a:pt x="15" y="175"/>
                  </a:lnTo>
                  <a:lnTo>
                    <a:pt x="166" y="14"/>
                  </a:lnTo>
                  <a:close/>
                </a:path>
              </a:pathLst>
            </a:custGeom>
            <a:noFill/>
            <a:ln w="9525">
              <a:noFill/>
              <a:round/>
              <a:headEnd/>
              <a:tailEnd/>
            </a:ln>
          </p:spPr>
          <p:txBody>
            <a:bodyPr/>
            <a:lstStyle/>
            <a:p>
              <a:endParaRPr lang="en-GB">
                <a:solidFill>
                  <a:srgbClr val="FFFF00"/>
                </a:solidFill>
              </a:endParaRPr>
            </a:p>
          </p:txBody>
        </p:sp>
        <p:sp>
          <p:nvSpPr>
            <p:cNvPr id="17574" name="Line 180"/>
            <p:cNvSpPr>
              <a:spLocks noChangeShapeType="1"/>
            </p:cNvSpPr>
            <p:nvPr/>
          </p:nvSpPr>
          <p:spPr bwMode="auto">
            <a:xfrm flipH="1">
              <a:off x="4728" y="3168"/>
              <a:ext cx="168" cy="148"/>
            </a:xfrm>
            <a:prstGeom prst="line">
              <a:avLst/>
            </a:prstGeom>
            <a:noFill/>
            <a:ln w="12700">
              <a:solidFill>
                <a:schemeClr val="tx1"/>
              </a:solidFill>
              <a:round/>
              <a:headEnd/>
              <a:tailEnd/>
            </a:ln>
          </p:spPr>
          <p:txBody>
            <a:bodyPr wrap="none" anchor="ctr"/>
            <a:lstStyle/>
            <a:p>
              <a:endParaRPr lang="en-GB">
                <a:solidFill>
                  <a:srgbClr val="FFFF00"/>
                </a:solidFill>
              </a:endParaRPr>
            </a:p>
          </p:txBody>
        </p:sp>
        <p:sp>
          <p:nvSpPr>
            <p:cNvPr id="17575" name="Rectangle 9"/>
            <p:cNvSpPr>
              <a:spLocks noChangeArrowheads="1"/>
            </p:cNvSpPr>
            <p:nvPr/>
          </p:nvSpPr>
          <p:spPr bwMode="auto">
            <a:xfrm>
              <a:off x="796" y="1339"/>
              <a:ext cx="689" cy="21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576" name="Rectangle 11"/>
            <p:cNvSpPr>
              <a:spLocks noChangeArrowheads="1"/>
            </p:cNvSpPr>
            <p:nvPr/>
          </p:nvSpPr>
          <p:spPr bwMode="auto">
            <a:xfrm>
              <a:off x="992" y="1397"/>
              <a:ext cx="349" cy="113"/>
            </a:xfrm>
            <a:prstGeom prst="rect">
              <a:avLst/>
            </a:prstGeom>
            <a:noFill/>
            <a:ln w="9525">
              <a:noFill/>
              <a:miter lim="800000"/>
              <a:headEnd/>
              <a:tailEnd/>
            </a:ln>
          </p:spPr>
          <p:txBody>
            <a:bodyPr wrap="none" lIns="0" tIns="0" rIns="0" bIns="0">
              <a:spAutoFit/>
            </a:bodyPr>
            <a:lstStyle/>
            <a:p>
              <a:pPr eaLnBrk="0" hangingPunct="0"/>
              <a:r>
                <a:rPr lang="en-GB" sz="1100" b="1">
                  <a:solidFill>
                    <a:srgbClr val="FFFF00"/>
                  </a:solidFill>
                </a:rPr>
                <a:t>outlook</a:t>
              </a:r>
              <a:endParaRPr lang="en-GB" sz="1100">
                <a:solidFill>
                  <a:srgbClr val="FFFF00"/>
                </a:solidFill>
                <a:latin typeface="Times New Roman" pitchFamily="18" charset="0"/>
              </a:endParaRPr>
            </a:p>
          </p:txBody>
        </p:sp>
        <p:sp>
          <p:nvSpPr>
            <p:cNvPr id="17577" name="Rectangle 12"/>
            <p:cNvSpPr>
              <a:spLocks noChangeArrowheads="1"/>
            </p:cNvSpPr>
            <p:nvPr/>
          </p:nvSpPr>
          <p:spPr bwMode="auto">
            <a:xfrm>
              <a:off x="2253" y="1339"/>
              <a:ext cx="709" cy="21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578" name="Rectangle 14"/>
            <p:cNvSpPr>
              <a:spLocks noChangeArrowheads="1"/>
            </p:cNvSpPr>
            <p:nvPr/>
          </p:nvSpPr>
          <p:spPr bwMode="auto">
            <a:xfrm>
              <a:off x="2467" y="1397"/>
              <a:ext cx="349" cy="113"/>
            </a:xfrm>
            <a:prstGeom prst="rect">
              <a:avLst/>
            </a:prstGeom>
            <a:noFill/>
            <a:ln w="9525">
              <a:noFill/>
              <a:miter lim="800000"/>
              <a:headEnd/>
              <a:tailEnd/>
            </a:ln>
          </p:spPr>
          <p:txBody>
            <a:bodyPr wrap="none" lIns="0" tIns="0" rIns="0" bIns="0">
              <a:spAutoFit/>
            </a:bodyPr>
            <a:lstStyle/>
            <a:p>
              <a:pPr eaLnBrk="0" hangingPunct="0"/>
              <a:r>
                <a:rPr lang="en-GB" sz="1100" b="1" dirty="0">
                  <a:solidFill>
                    <a:srgbClr val="FFFF00"/>
                  </a:solidFill>
                </a:rPr>
                <a:t>outlook</a:t>
              </a:r>
              <a:endParaRPr lang="en-GB" sz="1100" dirty="0">
                <a:solidFill>
                  <a:srgbClr val="FFFF00"/>
                </a:solidFill>
                <a:latin typeface="Times New Roman" pitchFamily="18" charset="0"/>
              </a:endParaRPr>
            </a:p>
          </p:txBody>
        </p:sp>
        <p:sp>
          <p:nvSpPr>
            <p:cNvPr id="17579" name="Rectangle 15"/>
            <p:cNvSpPr>
              <a:spLocks noChangeArrowheads="1"/>
            </p:cNvSpPr>
            <p:nvPr/>
          </p:nvSpPr>
          <p:spPr bwMode="auto">
            <a:xfrm>
              <a:off x="3892" y="1339"/>
              <a:ext cx="618" cy="21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580" name="Rectangle 17"/>
            <p:cNvSpPr>
              <a:spLocks noChangeArrowheads="1"/>
            </p:cNvSpPr>
            <p:nvPr/>
          </p:nvSpPr>
          <p:spPr bwMode="auto">
            <a:xfrm>
              <a:off x="4089" y="1397"/>
              <a:ext cx="277" cy="113"/>
            </a:xfrm>
            <a:prstGeom prst="rect">
              <a:avLst/>
            </a:prstGeom>
            <a:noFill/>
            <a:ln w="9525">
              <a:noFill/>
              <a:miter lim="800000"/>
              <a:headEnd/>
              <a:tailEnd/>
            </a:ln>
          </p:spPr>
          <p:txBody>
            <a:bodyPr wrap="none" lIns="0" tIns="0" rIns="0" bIns="0">
              <a:spAutoFit/>
            </a:bodyPr>
            <a:lstStyle/>
            <a:p>
              <a:pPr eaLnBrk="0" hangingPunct="0"/>
              <a:r>
                <a:rPr lang="en-GB" sz="1100" b="1" dirty="0">
                  <a:solidFill>
                    <a:srgbClr val="FFFF00"/>
                  </a:solidFill>
                </a:rPr>
                <a:t>windy</a:t>
              </a:r>
              <a:endParaRPr lang="en-GB" sz="1100" dirty="0">
                <a:solidFill>
                  <a:srgbClr val="FFFF00"/>
                </a:solidFill>
                <a:latin typeface="Times New Roman" pitchFamily="18" charset="0"/>
              </a:endParaRPr>
            </a:p>
          </p:txBody>
        </p:sp>
        <p:sp>
          <p:nvSpPr>
            <p:cNvPr id="17581" name="Rectangle 27"/>
            <p:cNvSpPr>
              <a:spLocks noChangeArrowheads="1"/>
            </p:cNvSpPr>
            <p:nvPr/>
          </p:nvSpPr>
          <p:spPr bwMode="auto">
            <a:xfrm>
              <a:off x="2910" y="1951"/>
              <a:ext cx="670" cy="212"/>
            </a:xfrm>
            <a:prstGeom prst="rect">
              <a:avLst/>
            </a:prstGeom>
            <a:noFill/>
            <a:ln w="15875">
              <a:solidFill>
                <a:srgbClr val="000000"/>
              </a:solidFill>
              <a:miter lim="800000"/>
              <a:headEnd/>
              <a:tailEnd/>
            </a:ln>
          </p:spPr>
          <p:txBody>
            <a:bodyPr/>
            <a:lstStyle/>
            <a:p>
              <a:endParaRPr lang="en-GB">
                <a:solidFill>
                  <a:srgbClr val="FFFF00"/>
                </a:solidFill>
              </a:endParaRPr>
            </a:p>
          </p:txBody>
        </p:sp>
        <p:sp>
          <p:nvSpPr>
            <p:cNvPr id="17582" name="Rectangle 29"/>
            <p:cNvSpPr>
              <a:spLocks noChangeArrowheads="1"/>
            </p:cNvSpPr>
            <p:nvPr/>
          </p:nvSpPr>
          <p:spPr bwMode="auto">
            <a:xfrm>
              <a:off x="3057" y="1990"/>
              <a:ext cx="401" cy="113"/>
            </a:xfrm>
            <a:prstGeom prst="rect">
              <a:avLst/>
            </a:prstGeom>
            <a:noFill/>
            <a:ln w="9525">
              <a:noFill/>
              <a:miter lim="800000"/>
              <a:headEnd/>
              <a:tailEnd/>
            </a:ln>
          </p:spPr>
          <p:txBody>
            <a:bodyPr wrap="none" lIns="0" tIns="0" rIns="0" bIns="0">
              <a:spAutoFit/>
            </a:bodyPr>
            <a:lstStyle/>
            <a:p>
              <a:pPr eaLnBrk="0" hangingPunct="0"/>
              <a:r>
                <a:rPr lang="en-GB" sz="1100" b="1" dirty="0">
                  <a:solidFill>
                    <a:srgbClr val="FFFF00"/>
                  </a:solidFill>
                </a:rPr>
                <a:t>humidity</a:t>
              </a:r>
              <a:endParaRPr lang="en-GB" sz="1100" dirty="0">
                <a:solidFill>
                  <a:srgbClr val="FFFF00"/>
                </a:solidFill>
                <a:latin typeface="Times New Roman" pitchFamily="18" charset="0"/>
              </a:endParaRPr>
            </a:p>
          </p:txBody>
        </p:sp>
      </p:grpSp>
      <p:sp>
        <p:nvSpPr>
          <p:cNvPr id="3" name="TextBox 2"/>
          <p:cNvSpPr txBox="1"/>
          <p:nvPr/>
        </p:nvSpPr>
        <p:spPr>
          <a:xfrm>
            <a:off x="741680" y="5894006"/>
            <a:ext cx="2547730" cy="646331"/>
          </a:xfrm>
          <a:prstGeom prst="rect">
            <a:avLst/>
          </a:prstGeom>
          <a:noFill/>
        </p:spPr>
        <p:txBody>
          <a:bodyPr wrap="square" rtlCol="0">
            <a:spAutoFit/>
          </a:bodyPr>
          <a:lstStyle/>
          <a:p>
            <a:r>
              <a:rPr lang="en-GB" dirty="0" smtClean="0"/>
              <a:t>Entropy?</a:t>
            </a:r>
          </a:p>
          <a:p>
            <a:r>
              <a:rPr lang="en-GB" dirty="0" smtClean="0"/>
              <a:t>Information Gain?</a:t>
            </a:r>
            <a:endParaRPr lang="en-GB" dirty="0"/>
          </a:p>
        </p:txBody>
      </p:sp>
    </p:spTree>
    <p:extLst>
      <p:ext uri="{BB962C8B-B14F-4D97-AF65-F5344CB8AC3E}">
        <p14:creationId xmlns:p14="http://schemas.microsoft.com/office/powerpoint/2010/main" val="116693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out)">
                                      <p:cBhvr>
                                        <p:cTn id="7" dur="500"/>
                                        <p:tgtEl>
                                          <p:spTgt spid="2"/>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91056" y="0"/>
            <a:ext cx="10515600" cy="1325563"/>
          </a:xfrm>
        </p:spPr>
        <p:txBody>
          <a:bodyPr/>
          <a:lstStyle/>
          <a:p>
            <a:r>
              <a:rPr lang="en-GB" sz="3200" b="1" dirty="0"/>
              <a:t>The Problem of Model Overfitting</a:t>
            </a:r>
          </a:p>
        </p:txBody>
      </p:sp>
      <p:sp>
        <p:nvSpPr>
          <p:cNvPr id="24579" name="Rectangle 3"/>
          <p:cNvSpPr>
            <a:spLocks noGrp="1" noChangeArrowheads="1"/>
          </p:cNvSpPr>
          <p:nvPr>
            <p:ph idx="1"/>
          </p:nvPr>
        </p:nvSpPr>
        <p:spPr>
          <a:xfrm>
            <a:off x="691056" y="1325563"/>
            <a:ext cx="10515600" cy="5080016"/>
          </a:xfrm>
        </p:spPr>
        <p:txBody>
          <a:bodyPr>
            <a:noAutofit/>
          </a:bodyPr>
          <a:lstStyle/>
          <a:p>
            <a:pPr marL="505968" indent="-400050"/>
            <a:r>
              <a:rPr lang="en-GB" sz="2400" dirty="0" smtClean="0">
                <a:latin typeface="Times New Roman" panose="02020603050405020304" pitchFamily="18" charset="0"/>
                <a:cs typeface="Times New Roman" panose="02020603050405020304" pitchFamily="18" charset="0"/>
              </a:rPr>
              <a:t>Any algorithms that build a classification model based on a finite set of training examples tend to have the problem of model </a:t>
            </a:r>
            <a:r>
              <a:rPr lang="en-GB" sz="2400" dirty="0" err="1" smtClean="0">
                <a:latin typeface="Times New Roman" panose="02020603050405020304" pitchFamily="18" charset="0"/>
                <a:cs typeface="Times New Roman" panose="02020603050405020304" pitchFamily="18" charset="0"/>
              </a:rPr>
              <a:t>overfitting</a:t>
            </a:r>
            <a:r>
              <a:rPr lang="en-GB" sz="2400" dirty="0" smtClean="0">
                <a:latin typeface="Times New Roman" panose="02020603050405020304" pitchFamily="18" charset="0"/>
                <a:cs typeface="Times New Roman" panose="02020603050405020304" pitchFamily="18" charset="0"/>
              </a:rPr>
              <a:t>: the model induced from the training examples fits the training examples </a:t>
            </a:r>
            <a:r>
              <a:rPr lang="en-GB" sz="2400" i="1" dirty="0" smtClean="0">
                <a:latin typeface="Times New Roman" panose="02020603050405020304" pitchFamily="18" charset="0"/>
                <a:cs typeface="Times New Roman" panose="02020603050405020304" pitchFamily="18" charset="0"/>
              </a:rPr>
              <a:t>too well</a:t>
            </a:r>
          </a:p>
          <a:p>
            <a:pPr marL="505968" indent="-400050"/>
            <a:r>
              <a:rPr lang="en-GB" sz="2400" dirty="0" smtClean="0">
                <a:latin typeface="Times New Roman" panose="02020603050405020304" pitchFamily="18" charset="0"/>
                <a:cs typeface="Times New Roman" panose="02020603050405020304" pitchFamily="18" charset="0"/>
              </a:rPr>
              <a:t>It reflects the specific features of the examples than features of actual data at large </a:t>
            </a:r>
          </a:p>
          <a:p>
            <a:pPr marL="505968" indent="-400050"/>
            <a:r>
              <a:rPr lang="en-GB" sz="2400" dirty="0" smtClean="0">
                <a:latin typeface="Times New Roman" panose="02020603050405020304" pitchFamily="18" charset="0"/>
                <a:cs typeface="Times New Roman" panose="02020603050405020304" pitchFamily="18" charset="0"/>
              </a:rPr>
              <a:t>A fuller tree with more branches towards the leaf nodes may be built in order to classify those few examples; </a:t>
            </a:r>
          </a:p>
          <a:p>
            <a:pPr marL="762000" lvl="1" indent="-400050"/>
            <a:r>
              <a:rPr lang="en-GB" sz="2400" dirty="0" smtClean="0">
                <a:latin typeface="Times New Roman" panose="02020603050405020304" pitchFamily="18" charset="0"/>
                <a:cs typeface="Times New Roman" panose="02020603050405020304" pitchFamily="18" charset="0"/>
              </a:rPr>
              <a:t>Using such trees often results in misclassification</a:t>
            </a:r>
          </a:p>
          <a:p>
            <a:pPr marL="505968" indent="-400050"/>
            <a:r>
              <a:rPr lang="en-GB" sz="2400" dirty="0" smtClean="0">
                <a:latin typeface="Times New Roman" panose="02020603050405020304" pitchFamily="18" charset="0"/>
                <a:cs typeface="Times New Roman" panose="02020603050405020304" pitchFamily="18" charset="0"/>
              </a:rPr>
              <a:t>Causes of the problem include presence of noise data, lack of representative training examples, etc. </a:t>
            </a:r>
          </a:p>
        </p:txBody>
      </p:sp>
      <p:sp>
        <p:nvSpPr>
          <p:cNvPr id="24580" name="Rectangle 4"/>
          <p:cNvSpPr>
            <a:spLocks noChangeArrowheads="1"/>
          </p:cNvSpPr>
          <p:nvPr/>
        </p:nvSpPr>
        <p:spPr bwMode="auto">
          <a:xfrm>
            <a:off x="5253038" y="3224213"/>
            <a:ext cx="9144000" cy="369332"/>
          </a:xfrm>
          <a:prstGeom prst="rect">
            <a:avLst/>
          </a:prstGeom>
          <a:noFill/>
          <a:ln w="9525">
            <a:noFill/>
            <a:miter lim="800000"/>
            <a:headEnd/>
            <a:tailEnd/>
          </a:ln>
        </p:spPr>
        <p:txBody>
          <a:bodyPr>
            <a:spAutoFit/>
          </a:bodyPr>
          <a:lstStyle/>
          <a:p>
            <a:endParaRPr lang="en-GB"/>
          </a:p>
        </p:txBody>
      </p:sp>
      <p:sp>
        <p:nvSpPr>
          <p:cNvPr id="24581" name="Rectangle 5"/>
          <p:cNvSpPr>
            <a:spLocks noChangeArrowheads="1"/>
          </p:cNvSpPr>
          <p:nvPr/>
        </p:nvSpPr>
        <p:spPr bwMode="auto">
          <a:xfrm>
            <a:off x="4476750" y="3224213"/>
            <a:ext cx="9144000" cy="369332"/>
          </a:xfrm>
          <a:prstGeom prst="rect">
            <a:avLst/>
          </a:prstGeom>
          <a:noFill/>
          <a:ln w="9525">
            <a:noFill/>
            <a:miter lim="800000"/>
            <a:headEnd/>
            <a:tailEnd/>
          </a:ln>
        </p:spPr>
        <p:txBody>
          <a:bodyPr>
            <a:spAutoFit/>
          </a:bodyPr>
          <a:lstStyle/>
          <a:p>
            <a:endParaRPr lang="en-GB"/>
          </a:p>
        </p:txBody>
      </p:sp>
    </p:spTree>
    <p:extLst>
      <p:ext uri="{BB962C8B-B14F-4D97-AF65-F5344CB8AC3E}">
        <p14:creationId xmlns:p14="http://schemas.microsoft.com/office/powerpoint/2010/main" val="355249978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2"/>
          <p:cNvSpPr>
            <a:spLocks noGrp="1" noChangeArrowheads="1"/>
          </p:cNvSpPr>
          <p:nvPr>
            <p:ph type="title"/>
          </p:nvPr>
        </p:nvSpPr>
        <p:spPr>
          <a:xfrm>
            <a:off x="417233" y="202520"/>
            <a:ext cx="9404723" cy="1400530"/>
          </a:xfrm>
        </p:spPr>
        <p:txBody>
          <a:bodyPr/>
          <a:lstStyle/>
          <a:p>
            <a:r>
              <a:rPr lang="en-GB" sz="3200" b="1" dirty="0" smtClean="0"/>
              <a:t>Results from Practical</a:t>
            </a:r>
            <a:br>
              <a:rPr lang="en-GB" sz="3200" b="1" dirty="0" smtClean="0"/>
            </a:br>
            <a:r>
              <a:rPr lang="en-GB" sz="3200" b="1" dirty="0" smtClean="0"/>
              <a:t>Evaluating </a:t>
            </a:r>
            <a:r>
              <a:rPr lang="en-GB" sz="3200" b="1" dirty="0"/>
              <a:t>Tree Accuracy</a:t>
            </a:r>
          </a:p>
        </p:txBody>
      </p:sp>
      <p:sp>
        <p:nvSpPr>
          <p:cNvPr id="10246" name="Rectangle 3"/>
          <p:cNvSpPr>
            <a:spLocks noGrp="1" noChangeArrowheads="1"/>
          </p:cNvSpPr>
          <p:nvPr>
            <p:ph idx="1"/>
          </p:nvPr>
        </p:nvSpPr>
        <p:spPr>
          <a:xfrm>
            <a:off x="838200" y="1382416"/>
            <a:ext cx="10515600" cy="4351338"/>
          </a:xfrm>
        </p:spPr>
        <p:txBody>
          <a:bodyPr>
            <a:normAutofit/>
          </a:bodyPr>
          <a:lstStyle/>
          <a:p>
            <a:pPr marL="285750" indent="-285750"/>
            <a:r>
              <a:rPr lang="en-GB" sz="2400" b="1" dirty="0">
                <a:solidFill>
                  <a:srgbClr val="FF0000"/>
                </a:solidFill>
                <a:latin typeface="Times New Roman" panose="02020603050405020304" pitchFamily="18" charset="0"/>
                <a:cs typeface="Times New Roman" panose="02020603050405020304" pitchFamily="18" charset="0"/>
              </a:rPr>
              <a:t>What to Evaluate</a:t>
            </a:r>
            <a:r>
              <a:rPr lang="en-GB" sz="2400" b="1" dirty="0">
                <a:latin typeface="Times New Roman" panose="02020603050405020304" pitchFamily="18" charset="0"/>
                <a:cs typeface="Times New Roman" panose="02020603050405020304" pitchFamily="18" charset="0"/>
              </a:rPr>
              <a:t>?</a:t>
            </a:r>
          </a:p>
          <a:p>
            <a:pPr marL="666750" lvl="1" indent="-393700"/>
            <a:r>
              <a:rPr lang="en-GB" sz="2400" dirty="0">
                <a:latin typeface="Times New Roman" panose="02020603050405020304" pitchFamily="18" charset="0"/>
                <a:cs typeface="Times New Roman" panose="02020603050405020304" pitchFamily="18" charset="0"/>
              </a:rPr>
              <a:t>Accuracy is measured in terms of error rate</a:t>
            </a:r>
          </a:p>
          <a:p>
            <a:pPr marL="666750" lvl="1" indent="-393700"/>
            <a:r>
              <a:rPr lang="en-GB" sz="2400" dirty="0">
                <a:latin typeface="Times New Roman" panose="02020603050405020304" pitchFamily="18" charset="0"/>
                <a:cs typeface="Times New Roman" panose="02020603050405020304" pitchFamily="18" charset="0"/>
              </a:rPr>
              <a:t>Details of errors are shown in a </a:t>
            </a:r>
            <a:r>
              <a:rPr lang="en-GB" sz="2400" b="1" dirty="0">
                <a:solidFill>
                  <a:srgbClr val="FFFF00"/>
                </a:solidFill>
                <a:latin typeface="Times New Roman" panose="02020603050405020304" pitchFamily="18" charset="0"/>
                <a:cs typeface="Times New Roman" panose="02020603050405020304" pitchFamily="18" charset="0"/>
              </a:rPr>
              <a:t>confusion matrix</a:t>
            </a:r>
            <a:r>
              <a:rPr lang="en-GB" sz="2400" dirty="0">
                <a:latin typeface="Times New Roman" panose="02020603050405020304" pitchFamily="18" charset="0"/>
                <a:cs typeface="Times New Roman" panose="02020603050405020304" pitchFamily="18" charset="0"/>
              </a:rPr>
              <a:t>.</a:t>
            </a:r>
          </a:p>
        </p:txBody>
      </p:sp>
      <p:sp>
        <p:nvSpPr>
          <p:cNvPr id="10247" name="Rectangle 4"/>
          <p:cNvSpPr>
            <a:spLocks noChangeArrowheads="1"/>
          </p:cNvSpPr>
          <p:nvPr/>
        </p:nvSpPr>
        <p:spPr bwMode="auto">
          <a:xfrm>
            <a:off x="5253038" y="3224213"/>
            <a:ext cx="9144000" cy="369332"/>
          </a:xfrm>
          <a:prstGeom prst="rect">
            <a:avLst/>
          </a:prstGeom>
          <a:noFill/>
          <a:ln w="9525">
            <a:noFill/>
            <a:miter lim="800000"/>
            <a:headEnd/>
            <a:tailEnd/>
          </a:ln>
        </p:spPr>
        <p:txBody>
          <a:bodyPr>
            <a:spAutoFit/>
          </a:bodyPr>
          <a:lstStyle/>
          <a:p>
            <a:endParaRPr lang="en-GB"/>
          </a:p>
        </p:txBody>
      </p:sp>
      <p:sp>
        <p:nvSpPr>
          <p:cNvPr id="10248" name="Rectangle 5"/>
          <p:cNvSpPr>
            <a:spLocks noChangeArrowheads="1"/>
          </p:cNvSpPr>
          <p:nvPr/>
        </p:nvSpPr>
        <p:spPr bwMode="auto">
          <a:xfrm>
            <a:off x="4476750" y="3224213"/>
            <a:ext cx="9144000" cy="369332"/>
          </a:xfrm>
          <a:prstGeom prst="rect">
            <a:avLst/>
          </a:prstGeom>
          <a:noFill/>
          <a:ln w="9525">
            <a:noFill/>
            <a:miter lim="800000"/>
            <a:headEnd/>
            <a:tailEnd/>
          </a:ln>
        </p:spPr>
        <p:txBody>
          <a:bodyPr>
            <a:spAutoFit/>
          </a:bodyPr>
          <a:lstStyle/>
          <a:p>
            <a:endParaRPr lang="en-GB"/>
          </a:p>
        </p:txBody>
      </p:sp>
      <p:sp>
        <p:nvSpPr>
          <p:cNvPr id="10249" name="Rectangle 6"/>
          <p:cNvSpPr>
            <a:spLocks noChangeArrowheads="1"/>
          </p:cNvSpPr>
          <p:nvPr/>
        </p:nvSpPr>
        <p:spPr bwMode="auto">
          <a:xfrm>
            <a:off x="5638800" y="3314700"/>
            <a:ext cx="9144000" cy="369332"/>
          </a:xfrm>
          <a:prstGeom prst="rect">
            <a:avLst/>
          </a:prstGeom>
          <a:noFill/>
          <a:ln w="9525">
            <a:noFill/>
            <a:miter lim="800000"/>
            <a:headEnd/>
            <a:tailEnd/>
          </a:ln>
        </p:spPr>
        <p:txBody>
          <a:bodyPr>
            <a:spAutoFit/>
          </a:bodyPr>
          <a:lstStyle/>
          <a:p>
            <a:endParaRPr lang="en-GB"/>
          </a:p>
        </p:txBody>
      </p:sp>
      <p:sp>
        <p:nvSpPr>
          <p:cNvPr id="10250" name="Rectangle 9"/>
          <p:cNvSpPr>
            <a:spLocks noChangeArrowheads="1"/>
          </p:cNvSpPr>
          <p:nvPr/>
        </p:nvSpPr>
        <p:spPr bwMode="auto">
          <a:xfrm>
            <a:off x="5486400" y="3224213"/>
            <a:ext cx="9144000" cy="369332"/>
          </a:xfrm>
          <a:prstGeom prst="rect">
            <a:avLst/>
          </a:prstGeom>
          <a:noFill/>
          <a:ln w="9525">
            <a:noFill/>
            <a:miter lim="800000"/>
            <a:headEnd/>
            <a:tailEnd/>
          </a:ln>
        </p:spPr>
        <p:txBody>
          <a:bodyPr>
            <a:spAutoFit/>
          </a:bodyPr>
          <a:lstStyle/>
          <a:p>
            <a:endParaRPr lang="en-GB"/>
          </a:p>
        </p:txBody>
      </p:sp>
      <p:graphicFrame>
        <p:nvGraphicFramePr>
          <p:cNvPr id="10242" name="Object 2"/>
          <p:cNvGraphicFramePr>
            <a:graphicFrameLocks noChangeAspect="1"/>
          </p:cNvGraphicFramePr>
          <p:nvPr>
            <p:extLst>
              <p:ext uri="{D42A27DB-BD31-4B8C-83A1-F6EECF244321}">
                <p14:modId xmlns:p14="http://schemas.microsoft.com/office/powerpoint/2010/main" val="3111797833"/>
              </p:ext>
            </p:extLst>
          </p:nvPr>
        </p:nvGraphicFramePr>
        <p:xfrm>
          <a:off x="3560762" y="4145013"/>
          <a:ext cx="3851275" cy="1101725"/>
        </p:xfrm>
        <a:graphic>
          <a:graphicData uri="http://schemas.openxmlformats.org/presentationml/2006/ole">
            <mc:AlternateContent xmlns:mc="http://schemas.openxmlformats.org/markup-compatibility/2006">
              <mc:Choice xmlns:v="urn:schemas-microsoft-com:vml" Requires="v">
                <p:oleObj spid="_x0000_s5212" name="Worksheet" r:id="rId4" imgW="3762443" imgH="1009560" progId="Excel.Sheet.8">
                  <p:embed/>
                </p:oleObj>
              </mc:Choice>
              <mc:Fallback>
                <p:oleObj name="Worksheet" r:id="rId4" imgW="3762443" imgH="1009560" progId="Excel.Sheet.8">
                  <p:embed/>
                  <p:pic>
                    <p:nvPicPr>
                      <p:cNvPr id="0" name=""/>
                      <p:cNvPicPr>
                        <a:picLocks noChangeAspect="1" noChangeArrowheads="1"/>
                      </p:cNvPicPr>
                      <p:nvPr/>
                    </p:nvPicPr>
                    <p:blipFill>
                      <a:blip r:embed="rId5"/>
                      <a:srcRect/>
                      <a:stretch>
                        <a:fillRect/>
                      </a:stretch>
                    </p:blipFill>
                    <p:spPr bwMode="auto">
                      <a:xfrm>
                        <a:off x="3560762" y="4145013"/>
                        <a:ext cx="3851275" cy="1101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0243" name="Object 3"/>
          <p:cNvGraphicFramePr>
            <a:graphicFrameLocks noChangeAspect="1"/>
          </p:cNvGraphicFramePr>
          <p:nvPr>
            <p:extLst>
              <p:ext uri="{D42A27DB-BD31-4B8C-83A1-F6EECF244321}">
                <p14:modId xmlns:p14="http://schemas.microsoft.com/office/powerpoint/2010/main" val="2258529805"/>
              </p:ext>
            </p:extLst>
          </p:nvPr>
        </p:nvGraphicFramePr>
        <p:xfrm>
          <a:off x="3503613" y="2790825"/>
          <a:ext cx="4348162" cy="1069975"/>
        </p:xfrm>
        <a:graphic>
          <a:graphicData uri="http://schemas.openxmlformats.org/presentationml/2006/ole">
            <mc:AlternateContent xmlns:mc="http://schemas.openxmlformats.org/markup-compatibility/2006">
              <mc:Choice xmlns:v="urn:schemas-microsoft-com:vml" Requires="v">
                <p:oleObj spid="_x0000_s5213" name="Worksheet" r:id="rId6" imgW="4248059" imgH="981209" progId="Excel.Sheet.8">
                  <p:embed/>
                </p:oleObj>
              </mc:Choice>
              <mc:Fallback>
                <p:oleObj name="Worksheet" r:id="rId6" imgW="4248059" imgH="981209" progId="Excel.Sheet.8">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03613" y="2790825"/>
                        <a:ext cx="4348162"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51" name="TextBox 12"/>
          <p:cNvSpPr txBox="1">
            <a:spLocks noChangeArrowheads="1"/>
          </p:cNvSpPr>
          <p:nvPr/>
        </p:nvSpPr>
        <p:spPr bwMode="auto">
          <a:xfrm>
            <a:off x="131762" y="4056498"/>
            <a:ext cx="4011614" cy="1200329"/>
          </a:xfrm>
          <a:prstGeom prst="rect">
            <a:avLst/>
          </a:prstGeom>
          <a:noFill/>
          <a:ln w="9525">
            <a:noFill/>
            <a:miter lim="800000"/>
            <a:headEnd/>
            <a:tailEnd/>
          </a:ln>
        </p:spPr>
        <p:txBody>
          <a:bodyPr wrap="square">
            <a:spAutoFit/>
          </a:bodyPr>
          <a:lstStyle/>
          <a:p>
            <a:r>
              <a:rPr lang="en-GB" sz="2400" dirty="0" smtClean="0">
                <a:latin typeface="Times New Roman" panose="02020603050405020304" pitchFamily="18" charset="0"/>
                <a:cs typeface="Times New Roman" panose="02020603050405020304" pitchFamily="18" charset="0"/>
              </a:rPr>
              <a:t>What answers did you get?</a:t>
            </a:r>
          </a:p>
          <a:p>
            <a:r>
              <a:rPr lang="en-GB" sz="2400" dirty="0" smtClean="0">
                <a:latin typeface="Times New Roman" panose="02020603050405020304" pitchFamily="18" charset="0"/>
                <a:cs typeface="Times New Roman" panose="02020603050405020304" pitchFamily="18" charset="0"/>
              </a:rPr>
              <a:t>Do you understand how to interpret the result?</a:t>
            </a:r>
            <a:endParaRPr lang="en-GB" sz="2400" dirty="0">
              <a:latin typeface="Times New Roman" panose="02020603050405020304" pitchFamily="18" charset="0"/>
              <a:cs typeface="Times New Roman" panose="02020603050405020304" pitchFamily="18" charset="0"/>
            </a:endParaRPr>
          </a:p>
        </p:txBody>
      </p:sp>
      <p:sp>
        <p:nvSpPr>
          <p:cNvPr id="10252" name="TextBox 13"/>
          <p:cNvSpPr txBox="1">
            <a:spLocks noChangeArrowheads="1"/>
          </p:cNvSpPr>
          <p:nvPr/>
        </p:nvSpPr>
        <p:spPr bwMode="auto">
          <a:xfrm>
            <a:off x="1465989" y="5712888"/>
            <a:ext cx="3010761" cy="830997"/>
          </a:xfrm>
          <a:prstGeom prst="rect">
            <a:avLst/>
          </a:prstGeom>
          <a:noFill/>
          <a:ln w="9525">
            <a:noFill/>
            <a:miter lim="800000"/>
            <a:headEnd/>
            <a:tailEnd/>
          </a:ln>
        </p:spPr>
        <p:txBody>
          <a:bodyPr wrap="none">
            <a:spAutoFit/>
          </a:bodyPr>
          <a:lstStyle/>
          <a:p>
            <a:r>
              <a:rPr lang="en-GB" sz="2400" dirty="0" smtClean="0"/>
              <a:t>Can calculate the </a:t>
            </a:r>
          </a:p>
          <a:p>
            <a:r>
              <a:rPr lang="en-GB" sz="2400" dirty="0" smtClean="0"/>
              <a:t>Overall </a:t>
            </a:r>
            <a:r>
              <a:rPr lang="en-GB" sz="2400" dirty="0"/>
              <a:t>error rate:</a:t>
            </a:r>
          </a:p>
        </p:txBody>
      </p:sp>
      <p:graphicFrame>
        <p:nvGraphicFramePr>
          <p:cNvPr id="10244" name="Object 4"/>
          <p:cNvGraphicFramePr>
            <a:graphicFrameLocks noChangeAspect="1"/>
          </p:cNvGraphicFramePr>
          <p:nvPr>
            <p:extLst>
              <p:ext uri="{D42A27DB-BD31-4B8C-83A1-F6EECF244321}">
                <p14:modId xmlns:p14="http://schemas.microsoft.com/office/powerpoint/2010/main" val="70355653"/>
              </p:ext>
            </p:extLst>
          </p:nvPr>
        </p:nvGraphicFramePr>
        <p:xfrm>
          <a:off x="5486399" y="5824241"/>
          <a:ext cx="3743325" cy="663575"/>
        </p:xfrm>
        <a:graphic>
          <a:graphicData uri="http://schemas.openxmlformats.org/presentationml/2006/ole">
            <mc:AlternateContent xmlns:mc="http://schemas.openxmlformats.org/markup-compatibility/2006">
              <mc:Choice xmlns:v="urn:schemas-microsoft-com:vml" Requires="v">
                <p:oleObj spid="_x0000_s5214" name="Equation" r:id="rId8" imgW="2247840" imgH="393480" progId="Equation.3">
                  <p:embed/>
                </p:oleObj>
              </mc:Choice>
              <mc:Fallback>
                <p:oleObj name="Equation" r:id="rId8" imgW="2247840" imgH="393480" progId="Equation.3">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86399" y="5824241"/>
                        <a:ext cx="3743325"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8423370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8857" y="115260"/>
            <a:ext cx="9865777" cy="1400530"/>
          </a:xfrm>
        </p:spPr>
        <p:txBody>
          <a:bodyPr/>
          <a:lstStyle/>
          <a:p>
            <a:r>
              <a:rPr lang="en-GB" sz="3200" b="1" dirty="0"/>
              <a:t>Decision Tree -&gt; </a:t>
            </a:r>
            <a:r>
              <a:rPr lang="en-GB" sz="3200" b="1" dirty="0" smtClean="0"/>
              <a:t>Rules </a:t>
            </a:r>
            <a:r>
              <a:rPr lang="en-GB" sz="3200" dirty="0" smtClean="0"/>
              <a:t>Approach</a:t>
            </a:r>
            <a:endParaRPr lang="en-GB" sz="3200" dirty="0"/>
          </a:p>
        </p:txBody>
      </p:sp>
      <p:sp>
        <p:nvSpPr>
          <p:cNvPr id="3" name="Slide Number Placeholder 2"/>
          <p:cNvSpPr>
            <a:spLocks noGrp="1"/>
          </p:cNvSpPr>
          <p:nvPr>
            <p:ph type="sldNum" sz="quarter" idx="12"/>
          </p:nvPr>
        </p:nvSpPr>
        <p:spPr/>
        <p:txBody>
          <a:bodyPr/>
          <a:lstStyle/>
          <a:p>
            <a:fld id="{B32D2D4F-B262-4018-8594-6B1FE2F875A5}" type="slidenum">
              <a:rPr lang="en-GB" smtClean="0"/>
              <a:pPr/>
              <a:t>32</a:t>
            </a:fld>
            <a:endParaRPr lang="en-GB"/>
          </a:p>
        </p:txBody>
      </p:sp>
      <p:sp>
        <p:nvSpPr>
          <p:cNvPr id="5" name="Content Placeholder 1"/>
          <p:cNvSpPr txBox="1">
            <a:spLocks/>
          </p:cNvSpPr>
          <p:nvPr/>
        </p:nvSpPr>
        <p:spPr>
          <a:xfrm>
            <a:off x="870857" y="1071546"/>
            <a:ext cx="9239901" cy="5286412"/>
          </a:xfrm>
          <a:prstGeom prst="rect">
            <a:avLst/>
          </a:prstGeom>
        </p:spPr>
        <p:txBody>
          <a:bodyPr vert="horz" numCol="1">
            <a:normAutofit/>
          </a:bodyPr>
          <a:lstStyle/>
          <a:p>
            <a:pPr marL="365760" indent="-256032">
              <a:spcBef>
                <a:spcPts val="400"/>
              </a:spcBef>
              <a:buClr>
                <a:schemeClr val="accent1"/>
              </a:buClr>
              <a:buSzPct val="68000"/>
              <a:buFont typeface="Wingdings 3"/>
              <a:buChar char=""/>
              <a:defRPr/>
            </a:pPr>
            <a:r>
              <a:rPr lang="en-GB" sz="2400" dirty="0"/>
              <a:t>Extract rules from </a:t>
            </a:r>
            <a:r>
              <a:rPr lang="en-GB" sz="2400" dirty="0" smtClean="0"/>
              <a:t>classification </a:t>
            </a:r>
            <a:r>
              <a:rPr lang="en-GB" sz="2400" dirty="0"/>
              <a:t>models (e.g. decision trees)</a:t>
            </a:r>
          </a:p>
          <a:p>
            <a:pPr marL="365760" indent="-256032">
              <a:spcBef>
                <a:spcPts val="400"/>
              </a:spcBef>
              <a:buClr>
                <a:schemeClr val="accent1"/>
              </a:buClr>
              <a:buSzPct val="68000"/>
            </a:pPr>
            <a:endParaRPr lang="en-GB" sz="2000" dirty="0">
              <a:latin typeface="Arial" pitchFamily="34" charset="0"/>
              <a:cs typeface="Arial" pitchFamily="34" charset="0"/>
            </a:endParaRPr>
          </a:p>
          <a:p>
            <a:pPr marL="822960" lvl="1" indent="-256032">
              <a:spcBef>
                <a:spcPts val="400"/>
              </a:spcBef>
              <a:buClr>
                <a:schemeClr val="accent1"/>
              </a:buClr>
              <a:buSzPct val="68000"/>
            </a:pPr>
            <a:r>
              <a:rPr lang="en-GB" sz="2400" dirty="0">
                <a:latin typeface="Arial" pitchFamily="34" charset="0"/>
                <a:cs typeface="Arial" pitchFamily="34" charset="0"/>
              </a:rPr>
              <a:t>Using J48:</a:t>
            </a:r>
          </a:p>
          <a:p>
            <a:pPr marL="822960" lvl="1" indent="-256032">
              <a:spcBef>
                <a:spcPts val="400"/>
              </a:spcBef>
              <a:buClr>
                <a:schemeClr val="accent1"/>
              </a:buClr>
              <a:buSzPct val="68000"/>
            </a:pPr>
            <a:endParaRPr lang="en-GB" sz="2400" dirty="0">
              <a:latin typeface="Arial" pitchFamily="34" charset="0"/>
              <a:cs typeface="Arial" pitchFamily="34" charset="0"/>
            </a:endParaRPr>
          </a:p>
          <a:p>
            <a:pPr marL="822960" lvl="1" indent="-256032">
              <a:spcBef>
                <a:spcPts val="400"/>
              </a:spcBef>
              <a:buClr>
                <a:schemeClr val="accent1"/>
              </a:buClr>
              <a:buSzPct val="68000"/>
            </a:pPr>
            <a:r>
              <a:rPr lang="en-GB" sz="2400" dirty="0">
                <a:latin typeface="Arial" pitchFamily="34" charset="0"/>
                <a:cs typeface="Arial" pitchFamily="34" charset="0"/>
              </a:rPr>
              <a:t>outlook = sunny</a:t>
            </a:r>
          </a:p>
          <a:p>
            <a:pPr marL="822960" lvl="1" indent="-256032">
              <a:spcBef>
                <a:spcPts val="400"/>
              </a:spcBef>
              <a:buClr>
                <a:schemeClr val="accent1"/>
              </a:buClr>
              <a:buSzPct val="68000"/>
            </a:pPr>
            <a:r>
              <a:rPr lang="en-GB" sz="2400" dirty="0">
                <a:latin typeface="Arial" pitchFamily="34" charset="0"/>
                <a:cs typeface="Arial" pitchFamily="34" charset="0"/>
              </a:rPr>
              <a:t>|   humidity &lt;= 80: yes </a:t>
            </a:r>
            <a:r>
              <a:rPr lang="en-GB" sz="2400" dirty="0" smtClean="0">
                <a:latin typeface="Arial" pitchFamily="34" charset="0"/>
                <a:cs typeface="Arial" pitchFamily="34" charset="0"/>
              </a:rPr>
              <a:t>(3.0)</a:t>
            </a:r>
            <a:endParaRPr lang="en-GB" sz="2400" dirty="0">
              <a:latin typeface="Arial" pitchFamily="34" charset="0"/>
              <a:cs typeface="Arial" pitchFamily="34" charset="0"/>
            </a:endParaRPr>
          </a:p>
          <a:p>
            <a:pPr marL="822960" lvl="1" indent="-256032">
              <a:spcBef>
                <a:spcPts val="400"/>
              </a:spcBef>
              <a:buClr>
                <a:schemeClr val="accent1"/>
              </a:buClr>
              <a:buSzPct val="68000"/>
            </a:pPr>
            <a:r>
              <a:rPr lang="en-GB" sz="2400" dirty="0" smtClean="0">
                <a:latin typeface="Arial" pitchFamily="34" charset="0"/>
                <a:cs typeface="Arial" pitchFamily="34" charset="0"/>
              </a:rPr>
              <a:t>|   </a:t>
            </a:r>
            <a:r>
              <a:rPr lang="en-GB" sz="2400" dirty="0">
                <a:latin typeface="Arial" pitchFamily="34" charset="0"/>
                <a:cs typeface="Arial" pitchFamily="34" charset="0"/>
              </a:rPr>
              <a:t>humidity &gt; 80: no (</a:t>
            </a:r>
            <a:r>
              <a:rPr lang="en-GB" sz="2400" dirty="0" smtClean="0">
                <a:latin typeface="Arial" pitchFamily="34" charset="0"/>
                <a:cs typeface="Arial" pitchFamily="34" charset="0"/>
              </a:rPr>
              <a:t>2.0)</a:t>
            </a:r>
            <a:endParaRPr lang="en-GB" sz="2400" dirty="0">
              <a:latin typeface="Arial" pitchFamily="34" charset="0"/>
              <a:cs typeface="Arial" pitchFamily="34" charset="0"/>
            </a:endParaRPr>
          </a:p>
          <a:p>
            <a:pPr marL="822960" lvl="1" indent="-256032">
              <a:spcBef>
                <a:spcPts val="400"/>
              </a:spcBef>
              <a:buClr>
                <a:schemeClr val="accent1"/>
              </a:buClr>
              <a:buSzPct val="68000"/>
            </a:pPr>
            <a:r>
              <a:rPr lang="en-GB" sz="2400" dirty="0">
                <a:latin typeface="Arial" pitchFamily="34" charset="0"/>
                <a:cs typeface="Arial" pitchFamily="34" charset="0"/>
              </a:rPr>
              <a:t>outlook = overcast: yes (4.0)</a:t>
            </a:r>
          </a:p>
          <a:p>
            <a:pPr marL="822960" lvl="1" indent="-256032">
              <a:spcBef>
                <a:spcPts val="400"/>
              </a:spcBef>
              <a:buClr>
                <a:schemeClr val="accent1"/>
              </a:buClr>
              <a:buSzPct val="68000"/>
            </a:pPr>
            <a:r>
              <a:rPr lang="en-GB" sz="2400" dirty="0">
                <a:latin typeface="Arial" pitchFamily="34" charset="0"/>
                <a:cs typeface="Arial" pitchFamily="34" charset="0"/>
              </a:rPr>
              <a:t>outlook = rainy</a:t>
            </a:r>
          </a:p>
          <a:p>
            <a:pPr marL="822960" lvl="1" indent="-256032">
              <a:spcBef>
                <a:spcPts val="400"/>
              </a:spcBef>
              <a:buClr>
                <a:schemeClr val="accent1"/>
              </a:buClr>
              <a:buSzPct val="68000"/>
            </a:pPr>
            <a:r>
              <a:rPr lang="en-GB" sz="2400" dirty="0">
                <a:latin typeface="Arial" pitchFamily="34" charset="0"/>
                <a:cs typeface="Arial" pitchFamily="34" charset="0"/>
              </a:rPr>
              <a:t>|   windy = TRUE: no (2.0)</a:t>
            </a:r>
          </a:p>
          <a:p>
            <a:pPr marL="822960" lvl="1" indent="-256032">
              <a:spcBef>
                <a:spcPts val="400"/>
              </a:spcBef>
              <a:buClr>
                <a:schemeClr val="accent1"/>
              </a:buClr>
              <a:buSzPct val="68000"/>
            </a:pPr>
            <a:r>
              <a:rPr lang="en-GB" sz="2400" dirty="0">
                <a:latin typeface="Arial" pitchFamily="34" charset="0"/>
                <a:cs typeface="Arial" pitchFamily="34" charset="0"/>
              </a:rPr>
              <a:t>|   windy = FALSE: yes (3.0)</a:t>
            </a:r>
          </a:p>
        </p:txBody>
      </p:sp>
    </p:spTree>
    <p:extLst>
      <p:ext uri="{BB962C8B-B14F-4D97-AF65-F5344CB8AC3E}">
        <p14:creationId xmlns:p14="http://schemas.microsoft.com/office/powerpoint/2010/main" val="14750342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7"/>
          <p:cNvSpPr>
            <a:spLocks noGrp="1"/>
          </p:cNvSpPr>
          <p:nvPr>
            <p:ph type="title"/>
          </p:nvPr>
        </p:nvSpPr>
        <p:spPr/>
        <p:txBody>
          <a:bodyPr/>
          <a:lstStyle/>
          <a:p>
            <a:r>
              <a:rPr lang="en-GB" sz="3200" b="1" dirty="0"/>
              <a:t>Summary</a:t>
            </a:r>
          </a:p>
        </p:txBody>
      </p:sp>
      <p:sp>
        <p:nvSpPr>
          <p:cNvPr id="46083" name="Content Placeholder 8"/>
          <p:cNvSpPr>
            <a:spLocks noGrp="1"/>
          </p:cNvSpPr>
          <p:nvPr>
            <p:ph idx="1"/>
          </p:nvPr>
        </p:nvSpPr>
        <p:spPr>
          <a:xfrm>
            <a:off x="749300" y="1428712"/>
            <a:ext cx="10883900" cy="4502188"/>
          </a:xfrm>
        </p:spPr>
        <p:txBody>
          <a:bodyPr>
            <a:normAutofit/>
          </a:bodyPr>
          <a:lstStyle/>
          <a:p>
            <a:pPr marL="284163" indent="-284163">
              <a:spcBef>
                <a:spcPts val="1200"/>
              </a:spcBef>
            </a:pPr>
            <a:r>
              <a:rPr lang="en-GB" sz="2400" dirty="0">
                <a:latin typeface="Times New Roman" panose="02020603050405020304" pitchFamily="18" charset="0"/>
                <a:cs typeface="Times New Roman" panose="02020603050405020304" pitchFamily="18" charset="0"/>
              </a:rPr>
              <a:t>Classification can be performed in multiple manners including decision trees and </a:t>
            </a:r>
            <a:r>
              <a:rPr lang="en-GB" sz="2400" dirty="0" err="1">
                <a:latin typeface="Times New Roman" panose="02020603050405020304" pitchFamily="18" charset="0"/>
                <a:cs typeface="Times New Roman" panose="02020603050405020304" pitchFamily="18" charset="0"/>
              </a:rPr>
              <a:t>rulesets</a:t>
            </a:r>
            <a:endParaRPr lang="en-GB" sz="2400" dirty="0">
              <a:latin typeface="Times New Roman" panose="02020603050405020304" pitchFamily="18" charset="0"/>
              <a:cs typeface="Times New Roman" panose="02020603050405020304" pitchFamily="18" charset="0"/>
            </a:endParaRPr>
          </a:p>
          <a:p>
            <a:pPr marL="284163" indent="-284163"/>
            <a:r>
              <a:rPr lang="en-GB" sz="2400" dirty="0">
                <a:latin typeface="Times New Roman" panose="02020603050405020304" pitchFamily="18" charset="0"/>
                <a:cs typeface="Times New Roman" panose="02020603050405020304" pitchFamily="18" charset="0"/>
              </a:rPr>
              <a:t>A decision tree is induced from a set of training examples by using a tree induction algorithm such as ID3 or J48</a:t>
            </a:r>
          </a:p>
          <a:p>
            <a:pPr marL="284163" indent="-284163"/>
            <a:r>
              <a:rPr lang="en-GB" sz="2400" dirty="0">
                <a:latin typeface="Times New Roman" panose="02020603050405020304" pitchFamily="18" charset="0"/>
                <a:cs typeface="Times New Roman" panose="02020603050405020304" pitchFamily="18" charset="0"/>
              </a:rPr>
              <a:t>Tree pruning is a way of reducing the effect of model </a:t>
            </a:r>
            <a:r>
              <a:rPr lang="en-GB" sz="2400" dirty="0" err="1">
                <a:latin typeface="Times New Roman" panose="02020603050405020304" pitchFamily="18" charset="0"/>
                <a:cs typeface="Times New Roman" panose="02020603050405020304" pitchFamily="18" charset="0"/>
              </a:rPr>
              <a:t>overfitting</a:t>
            </a:r>
            <a:r>
              <a:rPr lang="en-GB" sz="2400" dirty="0">
                <a:latin typeface="Times New Roman" panose="02020603050405020304" pitchFamily="18" charset="0"/>
                <a:cs typeface="Times New Roman" panose="02020603050405020304" pitchFamily="18" charset="0"/>
              </a:rPr>
              <a:t>. There exists a number of tree pruning methods</a:t>
            </a:r>
          </a:p>
          <a:p>
            <a:pPr marL="284163" indent="-284163"/>
            <a:r>
              <a:rPr lang="en-GB" sz="2400" dirty="0">
                <a:latin typeface="Times New Roman" panose="02020603050405020304" pitchFamily="18" charset="0"/>
                <a:cs typeface="Times New Roman" panose="02020603050405020304" pitchFamily="18" charset="0"/>
              </a:rPr>
              <a:t>Accuracy is a main evaluator for the performance of a model. Different aspects of accuracy (TP, FP, TN, FN) are important</a:t>
            </a:r>
          </a:p>
          <a:p>
            <a:pPr marL="284163" indent="-284163"/>
            <a:r>
              <a:rPr lang="en-GB" sz="2400" dirty="0" err="1">
                <a:latin typeface="Times New Roman" panose="02020603050405020304" pitchFamily="18" charset="0"/>
                <a:cs typeface="Times New Roman" panose="02020603050405020304" pitchFamily="18" charset="0"/>
              </a:rPr>
              <a:t>Rulesets</a:t>
            </a:r>
            <a:r>
              <a:rPr lang="en-GB" sz="2400" dirty="0">
                <a:latin typeface="Times New Roman" panose="02020603050405020304" pitchFamily="18" charset="0"/>
                <a:cs typeface="Times New Roman" panose="02020603050405020304" pitchFamily="18" charset="0"/>
              </a:rPr>
              <a:t> can be generated indirectly from decision trees or directly using machine-learning algorithms such as PRISM, </a:t>
            </a:r>
            <a:r>
              <a:rPr lang="en-GB" sz="2400" dirty="0" err="1">
                <a:latin typeface="Times New Roman" panose="02020603050405020304" pitchFamily="18" charset="0"/>
                <a:cs typeface="Times New Roman" panose="02020603050405020304" pitchFamily="18" charset="0"/>
              </a:rPr>
              <a:t>OneR</a:t>
            </a:r>
            <a:r>
              <a:rPr lang="en-GB" sz="2400" dirty="0">
                <a:latin typeface="Times New Roman" panose="02020603050405020304" pitchFamily="18" charset="0"/>
                <a:cs typeface="Times New Roman" panose="02020603050405020304" pitchFamily="18" charset="0"/>
              </a:rPr>
              <a:t> or </a:t>
            </a:r>
            <a:r>
              <a:rPr lang="en-GB" sz="2400" dirty="0" err="1">
                <a:latin typeface="Times New Roman" panose="02020603050405020304" pitchFamily="18" charset="0"/>
                <a:cs typeface="Times New Roman" panose="02020603050405020304" pitchFamily="18" charset="0"/>
              </a:rPr>
              <a:t>JRip</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072388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257</TotalTime>
  <Words>2236</Words>
  <Application>Microsoft Office PowerPoint</Application>
  <PresentationFormat>Widescreen</PresentationFormat>
  <Paragraphs>386</Paragraphs>
  <Slides>33</Slides>
  <Notes>6</Notes>
  <HiddenSlides>0</HiddenSlides>
  <MMClips>0</MMClips>
  <ScaleCrop>false</ScaleCrop>
  <HeadingPairs>
    <vt:vector size="8" baseType="variant">
      <vt:variant>
        <vt:lpstr>Fonts Used</vt:lpstr>
      </vt:variant>
      <vt:variant>
        <vt:i4>16</vt:i4>
      </vt:variant>
      <vt:variant>
        <vt:lpstr>Theme</vt:lpstr>
      </vt:variant>
      <vt:variant>
        <vt:i4>1</vt:i4>
      </vt:variant>
      <vt:variant>
        <vt:lpstr>Embedded OLE Servers</vt:lpstr>
      </vt:variant>
      <vt:variant>
        <vt:i4>3</vt:i4>
      </vt:variant>
      <vt:variant>
        <vt:lpstr>Slide Titles</vt:lpstr>
      </vt:variant>
      <vt:variant>
        <vt:i4>33</vt:i4>
      </vt:variant>
    </vt:vector>
  </HeadingPairs>
  <TitlesOfParts>
    <vt:vector size="53" baseType="lpstr">
      <vt:lpstr>SimSun</vt:lpstr>
      <vt:lpstr>Angsana New</vt:lpstr>
      <vt:lpstr>Arial</vt:lpstr>
      <vt:lpstr>Arial Narrow</vt:lpstr>
      <vt:lpstr>Calibri</vt:lpstr>
      <vt:lpstr>Century Gothic</vt:lpstr>
      <vt:lpstr>Cordia New</vt:lpstr>
      <vt:lpstr>Helvetica</vt:lpstr>
      <vt:lpstr>Marlett</vt:lpstr>
      <vt:lpstr>Monotype Sorts</vt:lpstr>
      <vt:lpstr>Symbol</vt:lpstr>
      <vt:lpstr>Tahoma</vt:lpstr>
      <vt:lpstr>Times New Roman</vt:lpstr>
      <vt:lpstr>Wingdings</vt:lpstr>
      <vt:lpstr>Wingdings 2</vt:lpstr>
      <vt:lpstr>Wingdings 3</vt:lpstr>
      <vt:lpstr>Ion</vt:lpstr>
      <vt:lpstr>Microsoft Excel 97-2003 Worksheet</vt:lpstr>
      <vt:lpstr>Worksheet</vt:lpstr>
      <vt:lpstr>Equation</vt:lpstr>
      <vt:lpstr>Decision Tree</vt:lpstr>
      <vt:lpstr>Decision Trees</vt:lpstr>
      <vt:lpstr>PowerPoint Presentation</vt:lpstr>
      <vt:lpstr>Process of Classification</vt:lpstr>
      <vt:lpstr>PowerPoint Presentation</vt:lpstr>
      <vt:lpstr>Process of Classification</vt:lpstr>
      <vt:lpstr>Decision Tree Induction</vt:lpstr>
      <vt:lpstr>Decision Tree Algorithms</vt:lpstr>
      <vt:lpstr>Decision Trees in Weka</vt:lpstr>
      <vt:lpstr>Classification by Decision Tree Induction</vt:lpstr>
      <vt:lpstr>Example Training Dataset</vt:lpstr>
      <vt:lpstr>Output: A Decision Tree for “buys_computer”</vt:lpstr>
      <vt:lpstr>Algorithm for Decision Tree Induction</vt:lpstr>
      <vt:lpstr>Attribute Selection Measure</vt:lpstr>
      <vt:lpstr>Information Gain (ID3/C4.5)</vt:lpstr>
      <vt:lpstr>Information Gain in Decision Tree Induction</vt:lpstr>
      <vt:lpstr>Attribute Selection by Information Gain Computation</vt:lpstr>
      <vt:lpstr>Attribute Selection by Information Gain Computation</vt:lpstr>
      <vt:lpstr>Attribute Selection by Information Gain Computation</vt:lpstr>
      <vt:lpstr>Extracting Classification Rules from Trees</vt:lpstr>
      <vt:lpstr>Output:  A Decision Tree for “buys_computer”</vt:lpstr>
      <vt:lpstr>Avoid Overfitting in Classification</vt:lpstr>
      <vt:lpstr>Approaches to Determine the Final Tree Size</vt:lpstr>
      <vt:lpstr>Classification in Large Databases</vt:lpstr>
      <vt:lpstr>PowerPoint Presentation</vt:lpstr>
      <vt:lpstr>PowerPoint Presentation</vt:lpstr>
      <vt:lpstr>Practical Exercise - Decision Tree Induction on the Weather Data Set</vt:lpstr>
      <vt:lpstr>ID3 Algorithm</vt:lpstr>
      <vt:lpstr>Decision Tree Induction</vt:lpstr>
      <vt:lpstr>The Problem of Model Overfitting</vt:lpstr>
      <vt:lpstr>Results from Practical Evaluating Tree Accuracy</vt:lpstr>
      <vt:lpstr>Decision Tree -&gt; Rules Approach</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Decision Tree</dc:title>
  <dc:creator>SAW-1</dc:creator>
  <cp:lastModifiedBy>L0237_User</cp:lastModifiedBy>
  <cp:revision>30</cp:revision>
  <dcterms:created xsi:type="dcterms:W3CDTF">2016-02-27T15:47:00Z</dcterms:created>
  <dcterms:modified xsi:type="dcterms:W3CDTF">2016-11-07T15:26:15Z</dcterms:modified>
</cp:coreProperties>
</file>