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8" r:id="rId3"/>
    <p:sldId id="257" r:id="rId4"/>
    <p:sldId id="262" r:id="rId5"/>
    <p:sldId id="259" r:id="rId6"/>
    <p:sldId id="260" r:id="rId7"/>
    <p:sldId id="264" r:id="rId8"/>
    <p:sldId id="261"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116D75-22AB-4BCF-BBC2-5A2D3A49FECF}" type="datetimeFigureOut">
              <a:rPr lang="en-GB" smtClean="0"/>
              <a:t>05/01/2018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B775F1-827F-45C3-AD63-5B5F79D155E6}" type="slidenum">
              <a:rPr lang="en-GB" smtClean="0"/>
              <a:t>‹#›</a:t>
            </a:fld>
            <a:endParaRPr lang="en-GB"/>
          </a:p>
        </p:txBody>
      </p:sp>
    </p:spTree>
    <p:extLst>
      <p:ext uri="{BB962C8B-B14F-4D97-AF65-F5344CB8AC3E}">
        <p14:creationId xmlns:p14="http://schemas.microsoft.com/office/powerpoint/2010/main" val="2478742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E124B4C-767B-499D-9926-281EE28E3F02}" type="slidenum">
              <a:rPr lang="en-GB" smtClean="0"/>
              <a:pPr/>
              <a:t>2</a:t>
            </a:fld>
            <a:endParaRPr lang="en-GB"/>
          </a:p>
        </p:txBody>
      </p:sp>
    </p:spTree>
    <p:extLst>
      <p:ext uri="{BB962C8B-B14F-4D97-AF65-F5344CB8AC3E}">
        <p14:creationId xmlns:p14="http://schemas.microsoft.com/office/powerpoint/2010/main" val="1982124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E124B4C-767B-499D-9926-281EE28E3F02}" type="slidenum">
              <a:rPr lang="en-GB" smtClean="0"/>
              <a:pPr/>
              <a:t>3</a:t>
            </a:fld>
            <a:endParaRPr lang="en-GB"/>
          </a:p>
        </p:txBody>
      </p:sp>
    </p:spTree>
    <p:extLst>
      <p:ext uri="{BB962C8B-B14F-4D97-AF65-F5344CB8AC3E}">
        <p14:creationId xmlns:p14="http://schemas.microsoft.com/office/powerpoint/2010/main" val="2903826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E124B4C-767B-499D-9926-281EE28E3F02}" type="slidenum">
              <a:rPr lang="en-GB" smtClean="0"/>
              <a:pPr/>
              <a:t>5</a:t>
            </a:fld>
            <a:endParaRPr lang="en-GB"/>
          </a:p>
        </p:txBody>
      </p:sp>
    </p:spTree>
    <p:extLst>
      <p:ext uri="{BB962C8B-B14F-4D97-AF65-F5344CB8AC3E}">
        <p14:creationId xmlns:p14="http://schemas.microsoft.com/office/powerpoint/2010/main" val="43205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E124B4C-767B-499D-9926-281EE28E3F02}" type="slidenum">
              <a:rPr lang="en-GB" smtClean="0"/>
              <a:pPr/>
              <a:t>6</a:t>
            </a:fld>
            <a:endParaRPr lang="en-GB"/>
          </a:p>
        </p:txBody>
      </p:sp>
    </p:spTree>
    <p:extLst>
      <p:ext uri="{BB962C8B-B14F-4D97-AF65-F5344CB8AC3E}">
        <p14:creationId xmlns:p14="http://schemas.microsoft.com/office/powerpoint/2010/main" val="1356404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E124B4C-767B-499D-9926-281EE28E3F02}" type="slidenum">
              <a:rPr lang="en-GB" smtClean="0"/>
              <a:pPr/>
              <a:t>8</a:t>
            </a:fld>
            <a:endParaRPr lang="en-GB"/>
          </a:p>
        </p:txBody>
      </p:sp>
    </p:spTree>
    <p:extLst>
      <p:ext uri="{BB962C8B-B14F-4D97-AF65-F5344CB8AC3E}">
        <p14:creationId xmlns:p14="http://schemas.microsoft.com/office/powerpoint/2010/main" val="1706606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2491745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685015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1770165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FF0981E-25D0-4A6F-9803-C16B6806F228}"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2224299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FF0981E-25D0-4A6F-9803-C16B6806F228}" type="datetimeFigureOut">
              <a:rPr lang="en-GB" smtClean="0"/>
              <a:t>05/01/2018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871917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2068295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2482299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3299721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F0981E-25D0-4A6F-9803-C16B6806F228}"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3302502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F0981E-25D0-4A6F-9803-C16B6806F228}"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2704975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1533984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492875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910955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33724606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4160379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37142180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F0981E-25D0-4A6F-9803-C16B6806F228}"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C79F7-CDD2-4D36-AF5F-880A13756E1B}" type="slidenum">
              <a:rPr lang="en-GB" smtClean="0"/>
              <a:t>‹#›</a:t>
            </a:fld>
            <a:endParaRPr lang="en-GB"/>
          </a:p>
        </p:txBody>
      </p:sp>
    </p:spTree>
    <p:extLst>
      <p:ext uri="{BB962C8B-B14F-4D97-AF65-F5344CB8AC3E}">
        <p14:creationId xmlns:p14="http://schemas.microsoft.com/office/powerpoint/2010/main" val="1373045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FF0981E-25D0-4A6F-9803-C16B6806F228}" type="datetimeFigureOut">
              <a:rPr lang="en-GB" smtClean="0"/>
              <a:t>05/01/2018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51C79F7-CDD2-4D36-AF5F-880A13756E1B}" type="slidenum">
              <a:rPr lang="en-GB" smtClean="0"/>
              <a:t>‹#›</a:t>
            </a:fld>
            <a:endParaRPr lang="en-GB"/>
          </a:p>
        </p:txBody>
      </p:sp>
    </p:spTree>
    <p:extLst>
      <p:ext uri="{BB962C8B-B14F-4D97-AF65-F5344CB8AC3E}">
        <p14:creationId xmlns:p14="http://schemas.microsoft.com/office/powerpoint/2010/main" val="7312050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king and the economy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81653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Special Products</a:t>
            </a:r>
            <a:endParaRPr lang="en-GB" dirty="0"/>
          </a:p>
        </p:txBody>
      </p:sp>
      <p:sp>
        <p:nvSpPr>
          <p:cNvPr id="3" name="Content Placeholder 2"/>
          <p:cNvSpPr>
            <a:spLocks noGrp="1"/>
          </p:cNvSpPr>
          <p:nvPr>
            <p:ph idx="1"/>
          </p:nvPr>
        </p:nvSpPr>
        <p:spPr/>
        <p:txBody>
          <a:bodyPr>
            <a:normAutofit fontScale="92500"/>
          </a:bodyPr>
          <a:lstStyle/>
          <a:p>
            <a:r>
              <a:rPr lang="en-GB" sz="3600" dirty="0"/>
              <a:t>Taking these in turn, the first and most important of them is revenue from agriculture, which some call tithe and some produce-tax. </a:t>
            </a:r>
            <a:r>
              <a:rPr lang="en-GB" sz="3600" b="1" dirty="0"/>
              <a:t>The second is that from special products; in one place gold, in another silver, in another copper</a:t>
            </a:r>
            <a:r>
              <a:rPr lang="en-GB" sz="3600" dirty="0"/>
              <a:t>, and so on. Third in importance is revenue from markets... [Aristotle] </a:t>
            </a:r>
            <a:r>
              <a:rPr lang="en-GB" sz="3600" i="1" dirty="0" err="1"/>
              <a:t>Oeconomica</a:t>
            </a:r>
            <a:r>
              <a:rPr lang="en-GB" sz="3600" dirty="0"/>
              <a:t> 1345b</a:t>
            </a:r>
          </a:p>
        </p:txBody>
      </p:sp>
    </p:spTree>
    <p:extLst>
      <p:ext uri="{BB962C8B-B14F-4D97-AF65-F5344CB8AC3E}">
        <p14:creationId xmlns:p14="http://schemas.microsoft.com/office/powerpoint/2010/main" val="2398316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coinage</a:t>
            </a:r>
            <a:endParaRPr lang="en-GB" dirty="0"/>
          </a:p>
        </p:txBody>
      </p:sp>
      <p:sp>
        <p:nvSpPr>
          <p:cNvPr id="3" name="Content Placeholder 2"/>
          <p:cNvSpPr>
            <a:spLocks noGrp="1"/>
          </p:cNvSpPr>
          <p:nvPr>
            <p:ph idx="1"/>
          </p:nvPr>
        </p:nvSpPr>
        <p:spPr/>
        <p:txBody>
          <a:bodyPr>
            <a:noAutofit/>
          </a:bodyPr>
          <a:lstStyle/>
          <a:p>
            <a:r>
              <a:rPr lang="en-GB" b="1" dirty="0"/>
              <a:t>And when there are many coppersmiths, the value of </a:t>
            </a:r>
            <a:r>
              <a:rPr lang="en-GB" b="1" dirty="0" err="1"/>
              <a:t>copperwork</a:t>
            </a:r>
            <a:r>
              <a:rPr lang="en-GB" b="1" dirty="0"/>
              <a:t> falls, and the coppersmiths close down, the same with the ironsmiths</a:t>
            </a:r>
            <a:r>
              <a:rPr lang="en-GB" dirty="0"/>
              <a:t>; and when there is much grain and wine, the value of the produce falls, and agriculture brings little profit, then many leave agriculture and turn towards trade, retail and lending; </a:t>
            </a:r>
            <a:r>
              <a:rPr lang="en-GB" b="1" dirty="0"/>
              <a:t>but as much as more silver ore is found, so much more silver is made, so many more people get involved in mining</a:t>
            </a:r>
            <a:r>
              <a:rPr lang="en-GB" dirty="0"/>
              <a:t>. Xenophon </a:t>
            </a:r>
            <a:r>
              <a:rPr lang="en-GB" i="1" dirty="0" err="1"/>
              <a:t>Poroi</a:t>
            </a:r>
            <a:r>
              <a:rPr lang="en-GB" dirty="0"/>
              <a:t> 4.6-7</a:t>
            </a:r>
          </a:p>
        </p:txBody>
      </p:sp>
    </p:spTree>
    <p:extLst>
      <p:ext uri="{BB962C8B-B14F-4D97-AF65-F5344CB8AC3E}">
        <p14:creationId xmlns:p14="http://schemas.microsoft.com/office/powerpoint/2010/main" val="1534017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Expansion and mineral wealth</a:t>
            </a:r>
            <a:endParaRPr lang="en-GB" dirty="0"/>
          </a:p>
        </p:txBody>
      </p:sp>
      <p:sp>
        <p:nvSpPr>
          <p:cNvPr id="3" name="Content Placeholder 2"/>
          <p:cNvSpPr>
            <a:spLocks noGrp="1"/>
          </p:cNvSpPr>
          <p:nvPr>
            <p:ph idx="1"/>
          </p:nvPr>
        </p:nvSpPr>
        <p:spPr/>
        <p:txBody>
          <a:bodyPr/>
          <a:lstStyle/>
          <a:p>
            <a:r>
              <a:rPr lang="en-GB" dirty="0" smtClean="0"/>
              <a:t>Now there is a very straight way from the </a:t>
            </a:r>
            <a:r>
              <a:rPr lang="en-GB" dirty="0" err="1" smtClean="0"/>
              <a:t>Prasiad</a:t>
            </a:r>
            <a:r>
              <a:rPr lang="en-GB" dirty="0" smtClean="0"/>
              <a:t> lake to Macedonia. </a:t>
            </a:r>
            <a:r>
              <a:rPr lang="en-GB" b="1" dirty="0" smtClean="0"/>
              <a:t>First there is near the lake that mine from which Alexander later drew a daily revenue of a talent of silver</a:t>
            </a:r>
            <a:r>
              <a:rPr lang="en-GB" dirty="0" smtClean="0"/>
              <a:t>, and when a person has passed the mine, he need only cross the mountain called </a:t>
            </a:r>
            <a:r>
              <a:rPr lang="en-GB" dirty="0" err="1" smtClean="0"/>
              <a:t>Dysorum</a:t>
            </a:r>
            <a:r>
              <a:rPr lang="en-GB" dirty="0" smtClean="0"/>
              <a:t> to be in Macedonia.</a:t>
            </a:r>
          </a:p>
          <a:p>
            <a:endParaRPr lang="en-GB" dirty="0"/>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6626" y="3813717"/>
            <a:ext cx="1610943" cy="1650380"/>
          </a:xfrm>
          <a:prstGeom prst="rect">
            <a:avLst/>
          </a:prstGeom>
        </p:spPr>
      </p:pic>
      <p:sp>
        <p:nvSpPr>
          <p:cNvPr id="6" name="TextBox 5"/>
          <p:cNvSpPr txBox="1"/>
          <p:nvPr/>
        </p:nvSpPr>
        <p:spPr>
          <a:xfrm>
            <a:off x="122663" y="5675971"/>
            <a:ext cx="1761572" cy="646331"/>
          </a:xfrm>
          <a:prstGeom prst="rect">
            <a:avLst/>
          </a:prstGeom>
          <a:noFill/>
        </p:spPr>
        <p:txBody>
          <a:bodyPr wrap="none" rtlCol="0">
            <a:spAutoFit/>
          </a:bodyPr>
          <a:lstStyle/>
          <a:p>
            <a:r>
              <a:rPr lang="en-GB" dirty="0" smtClean="0"/>
              <a:t>Silver coin, </a:t>
            </a:r>
            <a:r>
              <a:rPr lang="en-GB" dirty="0" err="1" smtClean="0"/>
              <a:t>Aigai</a:t>
            </a:r>
            <a:r>
              <a:rPr lang="en-GB" dirty="0" smtClean="0"/>
              <a:t>,</a:t>
            </a:r>
          </a:p>
          <a:p>
            <a:r>
              <a:rPr lang="en-GB" dirty="0" smtClean="0"/>
              <a:t>550-480BCE</a:t>
            </a:r>
            <a:endParaRPr lang="en-GB" dirty="0"/>
          </a:p>
        </p:txBody>
      </p:sp>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36949" y="3947532"/>
            <a:ext cx="1785049" cy="1884296"/>
          </a:xfrm>
          <a:prstGeom prst="rect">
            <a:avLst/>
          </a:prstGeom>
        </p:spPr>
      </p:pic>
      <p:sp>
        <p:nvSpPr>
          <p:cNvPr id="8" name="TextBox 7"/>
          <p:cNvSpPr txBox="1"/>
          <p:nvPr/>
        </p:nvSpPr>
        <p:spPr>
          <a:xfrm>
            <a:off x="3724507" y="5999136"/>
            <a:ext cx="2121478" cy="646331"/>
          </a:xfrm>
          <a:prstGeom prst="rect">
            <a:avLst/>
          </a:prstGeom>
          <a:noFill/>
        </p:spPr>
        <p:txBody>
          <a:bodyPr wrap="none" rtlCol="0">
            <a:spAutoFit/>
          </a:bodyPr>
          <a:lstStyle/>
          <a:p>
            <a:r>
              <a:rPr lang="en-GB" dirty="0" smtClean="0"/>
              <a:t>Silver tetradrachm,</a:t>
            </a:r>
          </a:p>
          <a:p>
            <a:r>
              <a:rPr lang="en-GB" dirty="0" smtClean="0"/>
              <a:t>Alexander I, 498-450</a:t>
            </a:r>
            <a:endParaRPr lang="en-GB" dirty="0"/>
          </a:p>
        </p:txBody>
      </p:sp>
      <p:pic>
        <p:nvPicPr>
          <p:cNvPr id="9" name="Picture 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23756" y="3813277"/>
            <a:ext cx="2082466" cy="2129883"/>
          </a:xfrm>
          <a:prstGeom prst="rect">
            <a:avLst/>
          </a:prstGeom>
        </p:spPr>
      </p:pic>
      <p:sp>
        <p:nvSpPr>
          <p:cNvPr id="10" name="TextBox 9"/>
          <p:cNvSpPr txBox="1"/>
          <p:nvPr/>
        </p:nvSpPr>
        <p:spPr>
          <a:xfrm>
            <a:off x="7961971" y="6176963"/>
            <a:ext cx="1999906" cy="369332"/>
          </a:xfrm>
          <a:prstGeom prst="rect">
            <a:avLst/>
          </a:prstGeom>
          <a:noFill/>
        </p:spPr>
        <p:txBody>
          <a:bodyPr wrap="none" rtlCol="0">
            <a:spAutoFit/>
          </a:bodyPr>
          <a:lstStyle/>
          <a:p>
            <a:r>
              <a:rPr lang="en-GB" dirty="0" smtClean="0"/>
              <a:t>Gold </a:t>
            </a:r>
            <a:r>
              <a:rPr lang="en-GB" dirty="0" err="1" smtClean="0"/>
              <a:t>stater</a:t>
            </a:r>
            <a:r>
              <a:rPr lang="en-GB" dirty="0" smtClean="0"/>
              <a:t>, Philip II</a:t>
            </a:r>
            <a:endParaRPr lang="en-GB" dirty="0"/>
          </a:p>
        </p:txBody>
      </p:sp>
    </p:spTree>
    <p:extLst>
      <p:ext uri="{BB962C8B-B14F-4D97-AF65-F5344CB8AC3E}">
        <p14:creationId xmlns:p14="http://schemas.microsoft.com/office/powerpoint/2010/main" val="2870258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Mining and Coinage</a:t>
            </a:r>
            <a:endParaRPr lang="en-GB" dirty="0"/>
          </a:p>
        </p:txBody>
      </p:sp>
      <p:sp>
        <p:nvSpPr>
          <p:cNvPr id="3" name="Content Placeholder 2"/>
          <p:cNvSpPr>
            <a:spLocks noGrp="1"/>
          </p:cNvSpPr>
          <p:nvPr>
            <p:ph idx="1"/>
          </p:nvPr>
        </p:nvSpPr>
        <p:spPr/>
        <p:txBody>
          <a:bodyPr>
            <a:normAutofit/>
          </a:bodyPr>
          <a:lstStyle/>
          <a:p>
            <a:r>
              <a:rPr lang="en-GB" dirty="0" smtClean="0"/>
              <a:t>After these he went to the polis </a:t>
            </a:r>
            <a:r>
              <a:rPr lang="en-GB" dirty="0" err="1" smtClean="0"/>
              <a:t>Krenides,which</a:t>
            </a:r>
            <a:r>
              <a:rPr lang="en-GB" dirty="0" smtClean="0"/>
              <a:t> he enlarged with a number of settlers and renamed it </a:t>
            </a:r>
            <a:r>
              <a:rPr lang="en-GB" dirty="0" err="1" smtClean="0"/>
              <a:t>Philippoi</a:t>
            </a:r>
            <a:r>
              <a:rPr lang="en-GB" dirty="0" smtClean="0"/>
              <a:t> after himself. At the gold mines near the city, which were small and unimportant, he enlarged the infrastructure to the extent that they brought him revenue of over 1000 talents. From these he quickly collected much wealth, and due to the amount of wealth, he led the Macedonian kingship to great power. He minted a gold coinage, which was called after him </a:t>
            </a:r>
            <a:r>
              <a:rPr lang="en-GB" dirty="0" err="1" smtClean="0"/>
              <a:t>Philippeion</a:t>
            </a:r>
            <a:r>
              <a:rPr lang="en-GB" dirty="0" smtClean="0"/>
              <a:t>, and with this he created a large force of mercenaries and bribed many Greeks to become traitors to their fatherlands. Diodoros 16.8.6-7</a:t>
            </a:r>
            <a:endParaRPr lang="en-GB" dirty="0"/>
          </a:p>
        </p:txBody>
      </p:sp>
    </p:spTree>
    <p:extLst>
      <p:ext uri="{BB962C8B-B14F-4D97-AF65-F5344CB8AC3E}">
        <p14:creationId xmlns:p14="http://schemas.microsoft.com/office/powerpoint/2010/main" val="2874830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Timber for Ships: Where?</a:t>
            </a:r>
            <a:endParaRPr lang="en-GB" dirty="0"/>
          </a:p>
        </p:txBody>
      </p:sp>
      <p:sp>
        <p:nvSpPr>
          <p:cNvPr id="3" name="Content Placeholder 2"/>
          <p:cNvSpPr>
            <a:spLocks noGrp="1"/>
          </p:cNvSpPr>
          <p:nvPr>
            <p:ph idx="1"/>
          </p:nvPr>
        </p:nvSpPr>
        <p:spPr/>
        <p:txBody>
          <a:bodyPr>
            <a:noAutofit/>
          </a:bodyPr>
          <a:lstStyle/>
          <a:p>
            <a:r>
              <a:rPr lang="en-GB" sz="3200" dirty="0"/>
              <a:t>It is a narrow space, which produces shipbuilding timber. In Europe, it is found in Macedon and in parts of Thrace and Italy, while in Asia, in </a:t>
            </a:r>
            <a:r>
              <a:rPr lang="en-GB" sz="3200" dirty="0" err="1"/>
              <a:t>Kilikia</a:t>
            </a:r>
            <a:r>
              <a:rPr lang="en-GB" sz="3200" dirty="0"/>
              <a:t> and in </a:t>
            </a:r>
            <a:r>
              <a:rPr lang="en-GB" sz="3200" dirty="0" err="1"/>
              <a:t>Sinope</a:t>
            </a:r>
            <a:r>
              <a:rPr lang="en-GB" sz="3200" dirty="0"/>
              <a:t> and </a:t>
            </a:r>
            <a:r>
              <a:rPr lang="en-GB" sz="3200" dirty="0" err="1"/>
              <a:t>Amisos.There</a:t>
            </a:r>
            <a:r>
              <a:rPr lang="en-GB" sz="3200" dirty="0"/>
              <a:t> is also timber in the </a:t>
            </a:r>
            <a:r>
              <a:rPr lang="en-GB" sz="3200" dirty="0" err="1"/>
              <a:t>Mysian</a:t>
            </a:r>
            <a:r>
              <a:rPr lang="en-GB" sz="3200" dirty="0"/>
              <a:t> </a:t>
            </a:r>
            <a:r>
              <a:rPr lang="en-GB" sz="3200" dirty="0" err="1"/>
              <a:t>Olympos</a:t>
            </a:r>
            <a:r>
              <a:rPr lang="en-GB" sz="3200" dirty="0"/>
              <a:t> and in Mount Ida, but not a lot. In Syria, there is cedar, and that they use for triremes. </a:t>
            </a:r>
            <a:r>
              <a:rPr lang="en-GB" sz="3200" dirty="0" err="1"/>
              <a:t>Theophrastos</a:t>
            </a:r>
            <a:r>
              <a:rPr lang="en-GB" sz="3200" dirty="0"/>
              <a:t> </a:t>
            </a:r>
            <a:r>
              <a:rPr lang="en-GB" sz="3200" i="1" dirty="0"/>
              <a:t>Enquiry Into Plants 4.5.5.</a:t>
            </a:r>
            <a:endParaRPr lang="en-GB" sz="3200" dirty="0"/>
          </a:p>
        </p:txBody>
      </p:sp>
    </p:spTree>
    <p:extLst>
      <p:ext uri="{BB962C8B-B14F-4D97-AF65-F5344CB8AC3E}">
        <p14:creationId xmlns:p14="http://schemas.microsoft.com/office/powerpoint/2010/main" val="4089382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 and its fleet</a:t>
            </a:r>
            <a:endParaRPr lang="en-GB" dirty="0"/>
          </a:p>
        </p:txBody>
      </p:sp>
      <p:sp>
        <p:nvSpPr>
          <p:cNvPr id="4" name="Content Placeholder 3"/>
          <p:cNvSpPr>
            <a:spLocks noGrp="1"/>
          </p:cNvSpPr>
          <p:nvPr>
            <p:ph sz="half" idx="1"/>
          </p:nvPr>
        </p:nvSpPr>
        <p:spPr/>
        <p:txBody>
          <a:bodyPr/>
          <a:lstStyle/>
          <a:p>
            <a:r>
              <a:rPr lang="en-GB" dirty="0" err="1" smtClean="0"/>
              <a:t>Archelaos</a:t>
            </a:r>
            <a:r>
              <a:rPr lang="en-GB" dirty="0" smtClean="0"/>
              <a:t> has been a good man towards the Athenians, in the past and in the present. He took care of the ship builders who sailed out and sent them to the shipyard in … and also put them up in that camp and gave them timber and oars and whatever other goods they asked of him. IG I</a:t>
            </a:r>
            <a:r>
              <a:rPr lang="en-GB" baseline="30000" dirty="0" smtClean="0"/>
              <a:t>3</a:t>
            </a:r>
            <a:r>
              <a:rPr lang="en-GB" dirty="0" smtClean="0"/>
              <a:t> 117</a:t>
            </a:r>
            <a:endParaRPr lang="en-GB" dirty="0"/>
          </a:p>
        </p:txBody>
      </p:sp>
      <p:sp>
        <p:nvSpPr>
          <p:cNvPr id="5" name="Content Placeholder 4"/>
          <p:cNvSpPr>
            <a:spLocks noGrp="1"/>
          </p:cNvSpPr>
          <p:nvPr>
            <p:ph sz="half" idx="2"/>
          </p:nvPr>
        </p:nvSpPr>
        <p:spPr/>
        <p:txBody>
          <a:bodyPr/>
          <a:lstStyle/>
          <a:p>
            <a:r>
              <a:rPr lang="en-GB" dirty="0" smtClean="0"/>
              <a:t>And I will not allow anyone but an Athenian to export oars.</a:t>
            </a:r>
          </a:p>
          <a:p>
            <a:r>
              <a:rPr lang="en-GB" dirty="0" smtClean="0"/>
              <a:t>Treaty between </a:t>
            </a:r>
            <a:r>
              <a:rPr lang="en-GB" dirty="0" err="1" smtClean="0"/>
              <a:t>Perdikkas</a:t>
            </a:r>
            <a:r>
              <a:rPr lang="en-GB" dirty="0" smtClean="0"/>
              <a:t> and Athens. IG I</a:t>
            </a:r>
            <a:r>
              <a:rPr lang="en-GB" baseline="30000" dirty="0" smtClean="0"/>
              <a:t>3</a:t>
            </a:r>
            <a:r>
              <a:rPr lang="en-GB" dirty="0" smtClean="0"/>
              <a:t> 89.31.</a:t>
            </a:r>
            <a:endParaRPr lang="en-GB" dirty="0"/>
          </a:p>
        </p:txBody>
      </p:sp>
    </p:spTree>
    <p:extLst>
      <p:ext uri="{BB962C8B-B14F-4D97-AF65-F5344CB8AC3E}">
        <p14:creationId xmlns:p14="http://schemas.microsoft.com/office/powerpoint/2010/main" val="1263231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Xenia friendships and trade</a:t>
            </a:r>
            <a:endParaRPr lang="en-GB" dirty="0"/>
          </a:p>
        </p:txBody>
      </p:sp>
      <p:sp>
        <p:nvSpPr>
          <p:cNvPr id="3" name="Content Placeholder 2"/>
          <p:cNvSpPr>
            <a:spLocks noGrp="1"/>
          </p:cNvSpPr>
          <p:nvPr>
            <p:ph idx="1"/>
          </p:nvPr>
        </p:nvSpPr>
        <p:spPr/>
        <p:txBody>
          <a:bodyPr>
            <a:normAutofit fontScale="92500" lnSpcReduction="10000"/>
          </a:bodyPr>
          <a:lstStyle/>
          <a:p>
            <a:r>
              <a:rPr lang="en-GB" sz="3600" dirty="0"/>
              <a:t>Then I imported oars to your troops in Samos, when the Four Hundred had already taken over here. For </a:t>
            </a:r>
            <a:r>
              <a:rPr lang="en-GB" sz="3600" dirty="0" err="1"/>
              <a:t>Archelaos</a:t>
            </a:r>
            <a:r>
              <a:rPr lang="en-GB" sz="3600" dirty="0"/>
              <a:t> was my family’s </a:t>
            </a:r>
            <a:r>
              <a:rPr lang="en-GB" sz="3600" i="1" dirty="0" err="1"/>
              <a:t>xenos</a:t>
            </a:r>
            <a:r>
              <a:rPr lang="en-GB" sz="3600" i="1" dirty="0"/>
              <a:t> and he </a:t>
            </a:r>
            <a:r>
              <a:rPr lang="en-GB" sz="3600" dirty="0"/>
              <a:t>gave me rights to cut and export as many as I wished. I imported those oars, and at a price of five </a:t>
            </a:r>
            <a:r>
              <a:rPr lang="en-GB" sz="3600" i="1" dirty="0" err="1"/>
              <a:t>drachmai</a:t>
            </a:r>
            <a:r>
              <a:rPr lang="en-GB" sz="3600" i="1" dirty="0"/>
              <a:t>, because I did not want to sell them at </a:t>
            </a:r>
            <a:r>
              <a:rPr lang="en-GB" sz="3600" dirty="0"/>
              <a:t>a higher price than they cost me. </a:t>
            </a:r>
            <a:r>
              <a:rPr lang="en-GB" sz="3600" dirty="0" err="1"/>
              <a:t>Andocides</a:t>
            </a:r>
            <a:r>
              <a:rPr lang="en-GB" sz="3600" dirty="0"/>
              <a:t> 2.11.</a:t>
            </a:r>
          </a:p>
        </p:txBody>
      </p:sp>
    </p:spTree>
    <p:extLst>
      <p:ext uri="{BB962C8B-B14F-4D97-AF65-F5344CB8AC3E}">
        <p14:creationId xmlns:p14="http://schemas.microsoft.com/office/powerpoint/2010/main" val="2851695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Pitch and Timber</a:t>
            </a:r>
            <a:endParaRPr lang="en-GB" dirty="0"/>
          </a:p>
        </p:txBody>
      </p:sp>
      <p:sp>
        <p:nvSpPr>
          <p:cNvPr id="3" name="Content Placeholder 2"/>
          <p:cNvSpPr>
            <a:spLocks noGrp="1"/>
          </p:cNvSpPr>
          <p:nvPr>
            <p:ph idx="1"/>
          </p:nvPr>
        </p:nvSpPr>
        <p:spPr/>
        <p:txBody>
          <a:bodyPr/>
          <a:lstStyle/>
          <a:p>
            <a:r>
              <a:rPr lang="en-GB" dirty="0" smtClean="0"/>
              <a:t>Let there be import of pitch and timber, all types of </a:t>
            </a:r>
            <a:r>
              <a:rPr lang="en-GB" dirty="0" err="1" smtClean="0"/>
              <a:t>tiumber</a:t>
            </a:r>
            <a:r>
              <a:rPr lang="en-GB" dirty="0" smtClean="0"/>
              <a:t> for building and for building ships, except for silver-fir, as the </a:t>
            </a:r>
            <a:r>
              <a:rPr lang="en-GB" dirty="0" err="1" smtClean="0"/>
              <a:t>koinon</a:t>
            </a:r>
            <a:r>
              <a:rPr lang="en-GB" dirty="0" smtClean="0"/>
              <a:t> wants. And for those let there be export to the </a:t>
            </a:r>
            <a:r>
              <a:rPr lang="en-GB" dirty="0" err="1" smtClean="0"/>
              <a:t>koinon</a:t>
            </a:r>
            <a:r>
              <a:rPr lang="en-GB" dirty="0" smtClean="0"/>
              <a:t>, having informed </a:t>
            </a:r>
            <a:r>
              <a:rPr lang="en-GB" dirty="0" err="1" smtClean="0"/>
              <a:t>Amyntas</a:t>
            </a:r>
            <a:r>
              <a:rPr lang="en-GB" dirty="0" smtClean="0"/>
              <a:t> before the export, paying the taxes that have been agreed. RO 12.9-18</a:t>
            </a:r>
            <a:endParaRPr lang="en-GB" dirty="0"/>
          </a:p>
        </p:txBody>
      </p:sp>
    </p:spTree>
    <p:extLst>
      <p:ext uri="{BB962C8B-B14F-4D97-AF65-F5344CB8AC3E}">
        <p14:creationId xmlns:p14="http://schemas.microsoft.com/office/powerpoint/2010/main" val="149222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p:txBody>
          <a:bodyPr/>
          <a:lstStyle/>
          <a:p>
            <a:r>
              <a:rPr lang="en-GB" dirty="0" err="1" smtClean="0"/>
              <a:t>Milllett</a:t>
            </a:r>
            <a:r>
              <a:rPr lang="en-GB" dirty="0" smtClean="0"/>
              <a:t>, P. The Political Economy of Macedonia. In </a:t>
            </a:r>
            <a:r>
              <a:rPr lang="en-GB" dirty="0"/>
              <a:t>Worthington, Ian., and Joseph </a:t>
            </a:r>
            <a:r>
              <a:rPr lang="en-GB" dirty="0" err="1"/>
              <a:t>Roisman</a:t>
            </a:r>
            <a:r>
              <a:rPr lang="en-GB" dirty="0"/>
              <a:t>. </a:t>
            </a:r>
            <a:r>
              <a:rPr lang="en-GB" i="1" dirty="0"/>
              <a:t>A Companion to Ancient Macedonia</a:t>
            </a:r>
            <a:r>
              <a:rPr lang="en-GB" dirty="0"/>
              <a:t>. Malden, MA: Wiley-Blackwell, 2010. Print. Blackwell Companions to the Ancient World., Ancient History</a:t>
            </a:r>
            <a:r>
              <a:rPr lang="en-GB" dirty="0" smtClean="0"/>
              <a:t>.</a:t>
            </a:r>
          </a:p>
          <a:p>
            <a:r>
              <a:rPr lang="en-GB" dirty="0" smtClean="0"/>
              <a:t>Chapter 4 in </a:t>
            </a:r>
            <a:r>
              <a:rPr lang="en-GB" dirty="0"/>
              <a:t>Bissa, Errietta M. A. </a:t>
            </a:r>
            <a:r>
              <a:rPr lang="en-GB" i="1" dirty="0"/>
              <a:t>Governmental Intervention in Foreign Trade in Archaic and Classical Greece</a:t>
            </a:r>
            <a:r>
              <a:rPr lang="en-GB" dirty="0"/>
              <a:t>. Boston: Brill, 2009. Print. Brill EBook Titles 2009</a:t>
            </a:r>
            <a:r>
              <a:rPr lang="en-GB" dirty="0" smtClean="0"/>
              <a:t>.</a:t>
            </a:r>
          </a:p>
          <a:p>
            <a:r>
              <a:rPr lang="en-GB" dirty="0"/>
              <a:t>Borza, Eugene N. "Timber and Politics in the Ancient World: Macedon and the Greeks." </a:t>
            </a:r>
            <a:r>
              <a:rPr lang="en-GB" i="1" dirty="0"/>
              <a:t>Proceedings of the American Philosophical Society</a:t>
            </a:r>
            <a:r>
              <a:rPr lang="en-GB" dirty="0"/>
              <a:t> 131.1 (1987): 32-52. </a:t>
            </a:r>
            <a:r>
              <a:rPr lang="en-GB"/>
              <a:t>Web.</a:t>
            </a:r>
            <a:endParaRPr lang="en-GB" dirty="0"/>
          </a:p>
        </p:txBody>
      </p:sp>
    </p:spTree>
    <p:extLst>
      <p:ext uri="{BB962C8B-B14F-4D97-AF65-F5344CB8AC3E}">
        <p14:creationId xmlns:p14="http://schemas.microsoft.com/office/powerpoint/2010/main" val="6525956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21</TotalTime>
  <Words>695</Words>
  <Application>Microsoft Office PowerPoint</Application>
  <PresentationFormat>Widescreen</PresentationFormat>
  <Paragraphs>33</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vt:lpstr>
      <vt:lpstr>The king and the economy</vt:lpstr>
      <vt:lpstr>The Special Products</vt:lpstr>
      <vt:lpstr>The power of coinage</vt:lpstr>
      <vt:lpstr>Expansion and mineral wealth</vt:lpstr>
      <vt:lpstr>Mining and Coinage</vt:lpstr>
      <vt:lpstr>Timber for Ships: Where?</vt:lpstr>
      <vt:lpstr>Athens and its fleet</vt:lpstr>
      <vt:lpstr>Xenia friendships and trade</vt:lpstr>
      <vt:lpstr>Pitch and Timber</vt:lpstr>
      <vt:lpstr>Further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king and the economy</dc:title>
  <dc:creator>Errietta Bissa</dc:creator>
  <cp:lastModifiedBy>Errietta Bissa</cp:lastModifiedBy>
  <cp:revision>10</cp:revision>
  <dcterms:created xsi:type="dcterms:W3CDTF">2018-01-05T10:04:23Z</dcterms:created>
  <dcterms:modified xsi:type="dcterms:W3CDTF">2018-01-05T10:27:31Z</dcterms:modified>
</cp:coreProperties>
</file>