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4" r:id="rId17"/>
    <p:sldId id="273"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0E279E-8064-43B7-A2FB-88102E688E86}" v="1" dt="2024-03-12T10:05:28.2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75" d="100"/>
          <a:sy n="75" d="100"/>
        </p:scale>
        <p:origin x="64"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87A1BB-B465-4182-BD5B-4DD5D562D9F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9AE772A-9E95-432B-A8B5-E96CA405B883}">
      <dgm:prSet/>
      <dgm:spPr/>
      <dgm:t>
        <a:bodyPr/>
        <a:lstStyle/>
        <a:p>
          <a:r>
            <a:rPr lang="en-GB" dirty="0"/>
            <a:t>A criticism is that it does not include food and nutrition literacy</a:t>
          </a:r>
          <a:endParaRPr lang="en-US" dirty="0"/>
        </a:p>
      </dgm:t>
    </dgm:pt>
    <dgm:pt modelId="{3FE54D89-EBA2-4860-8367-8C33EEC7ED65}" type="parTrans" cxnId="{0901A433-6141-4481-8D42-A7D455497D0E}">
      <dgm:prSet/>
      <dgm:spPr/>
      <dgm:t>
        <a:bodyPr/>
        <a:lstStyle/>
        <a:p>
          <a:endParaRPr lang="en-US"/>
        </a:p>
      </dgm:t>
    </dgm:pt>
    <dgm:pt modelId="{F2D3D195-2996-4EA5-93A1-B3E9DD971AD3}" type="sibTrans" cxnId="{0901A433-6141-4481-8D42-A7D455497D0E}">
      <dgm:prSet/>
      <dgm:spPr/>
      <dgm:t>
        <a:bodyPr/>
        <a:lstStyle/>
        <a:p>
          <a:endParaRPr lang="en-US"/>
        </a:p>
      </dgm:t>
    </dgm:pt>
    <dgm:pt modelId="{E4A9ACCE-D459-4234-A528-53A028CA9FBF}">
      <dgm:prSet/>
      <dgm:spPr/>
      <dgm:t>
        <a:bodyPr/>
        <a:lstStyle/>
        <a:p>
          <a:r>
            <a:rPr lang="en-GB" dirty="0"/>
            <a:t>In the UK there is very little research on any – health, nutrition or food literacies</a:t>
          </a:r>
          <a:endParaRPr lang="en-US" dirty="0"/>
        </a:p>
      </dgm:t>
    </dgm:pt>
    <dgm:pt modelId="{A6D1914C-6001-43EC-898C-9FAC35E00511}" type="parTrans" cxnId="{4A5FD7C8-07FB-4E6C-8D67-3649E920ACC2}">
      <dgm:prSet/>
      <dgm:spPr/>
      <dgm:t>
        <a:bodyPr/>
        <a:lstStyle/>
        <a:p>
          <a:endParaRPr lang="en-US"/>
        </a:p>
      </dgm:t>
    </dgm:pt>
    <dgm:pt modelId="{433CDEBB-0CB3-4ABA-ABF6-72FA03698B97}" type="sibTrans" cxnId="{4A5FD7C8-07FB-4E6C-8D67-3649E920ACC2}">
      <dgm:prSet/>
      <dgm:spPr/>
      <dgm:t>
        <a:bodyPr/>
        <a:lstStyle/>
        <a:p>
          <a:endParaRPr lang="en-US"/>
        </a:p>
      </dgm:t>
    </dgm:pt>
    <dgm:pt modelId="{9C4D3EB4-27AF-4271-AF96-F102C7D7D4C0}">
      <dgm:prSet/>
      <dgm:spPr/>
      <dgm:t>
        <a:bodyPr/>
        <a:lstStyle/>
        <a:p>
          <a:r>
            <a:rPr lang="en-GB" dirty="0"/>
            <a:t>It is mainly in the US, Australia and New Zealand</a:t>
          </a:r>
          <a:endParaRPr lang="en-US" dirty="0"/>
        </a:p>
      </dgm:t>
    </dgm:pt>
    <dgm:pt modelId="{17A23940-7C26-49A0-B6A1-8E38291769F2}" type="parTrans" cxnId="{61F1B418-BCB9-4DC3-923B-F2525C2068C5}">
      <dgm:prSet/>
      <dgm:spPr/>
      <dgm:t>
        <a:bodyPr/>
        <a:lstStyle/>
        <a:p>
          <a:endParaRPr lang="en-US"/>
        </a:p>
      </dgm:t>
    </dgm:pt>
    <dgm:pt modelId="{05769A62-3046-47E2-AC14-AC55FAF5110A}" type="sibTrans" cxnId="{61F1B418-BCB9-4DC3-923B-F2525C2068C5}">
      <dgm:prSet/>
      <dgm:spPr/>
      <dgm:t>
        <a:bodyPr/>
        <a:lstStyle/>
        <a:p>
          <a:endParaRPr lang="en-US"/>
        </a:p>
      </dgm:t>
    </dgm:pt>
    <dgm:pt modelId="{F94F5E90-9FBB-430A-82DA-77E992B2AE5A}" type="pres">
      <dgm:prSet presAssocID="{CF87A1BB-B465-4182-BD5B-4DD5D562D9FC}" presName="vert0" presStyleCnt="0">
        <dgm:presLayoutVars>
          <dgm:dir/>
          <dgm:animOne val="branch"/>
          <dgm:animLvl val="lvl"/>
        </dgm:presLayoutVars>
      </dgm:prSet>
      <dgm:spPr/>
    </dgm:pt>
    <dgm:pt modelId="{BB98C69A-D8CD-4459-9719-F6B77BA85CE9}" type="pres">
      <dgm:prSet presAssocID="{A9AE772A-9E95-432B-A8B5-E96CA405B883}" presName="thickLine" presStyleLbl="alignNode1" presStyleIdx="0" presStyleCnt="3"/>
      <dgm:spPr/>
    </dgm:pt>
    <dgm:pt modelId="{B5C8B891-E36E-4D3A-8419-462E55CC2F26}" type="pres">
      <dgm:prSet presAssocID="{A9AE772A-9E95-432B-A8B5-E96CA405B883}" presName="horz1" presStyleCnt="0"/>
      <dgm:spPr/>
    </dgm:pt>
    <dgm:pt modelId="{096C0704-534D-4FA4-8F4B-95690C1B956B}" type="pres">
      <dgm:prSet presAssocID="{A9AE772A-9E95-432B-A8B5-E96CA405B883}" presName="tx1" presStyleLbl="revTx" presStyleIdx="0" presStyleCnt="3"/>
      <dgm:spPr/>
    </dgm:pt>
    <dgm:pt modelId="{8AED9019-8D3E-4A98-B449-C59DDF3232E3}" type="pres">
      <dgm:prSet presAssocID="{A9AE772A-9E95-432B-A8B5-E96CA405B883}" presName="vert1" presStyleCnt="0"/>
      <dgm:spPr/>
    </dgm:pt>
    <dgm:pt modelId="{D9F48179-11CB-4374-84BC-BED623200849}" type="pres">
      <dgm:prSet presAssocID="{E4A9ACCE-D459-4234-A528-53A028CA9FBF}" presName="thickLine" presStyleLbl="alignNode1" presStyleIdx="1" presStyleCnt="3"/>
      <dgm:spPr/>
    </dgm:pt>
    <dgm:pt modelId="{5368B2F5-4C29-4F8A-8D1E-90EB1471AAAB}" type="pres">
      <dgm:prSet presAssocID="{E4A9ACCE-D459-4234-A528-53A028CA9FBF}" presName="horz1" presStyleCnt="0"/>
      <dgm:spPr/>
    </dgm:pt>
    <dgm:pt modelId="{EA592845-E94F-48BD-B2B9-B11BAA0D8F30}" type="pres">
      <dgm:prSet presAssocID="{E4A9ACCE-D459-4234-A528-53A028CA9FBF}" presName="tx1" presStyleLbl="revTx" presStyleIdx="1" presStyleCnt="3"/>
      <dgm:spPr/>
    </dgm:pt>
    <dgm:pt modelId="{3A2F86D4-C1D0-4BE4-A78F-6EDA47EEFB73}" type="pres">
      <dgm:prSet presAssocID="{E4A9ACCE-D459-4234-A528-53A028CA9FBF}" presName="vert1" presStyleCnt="0"/>
      <dgm:spPr/>
    </dgm:pt>
    <dgm:pt modelId="{59389601-288B-4954-8456-850BC036F238}" type="pres">
      <dgm:prSet presAssocID="{9C4D3EB4-27AF-4271-AF96-F102C7D7D4C0}" presName="thickLine" presStyleLbl="alignNode1" presStyleIdx="2" presStyleCnt="3"/>
      <dgm:spPr/>
    </dgm:pt>
    <dgm:pt modelId="{93A92DD4-DAAA-4B76-B3F0-BE9179640084}" type="pres">
      <dgm:prSet presAssocID="{9C4D3EB4-27AF-4271-AF96-F102C7D7D4C0}" presName="horz1" presStyleCnt="0"/>
      <dgm:spPr/>
    </dgm:pt>
    <dgm:pt modelId="{49D37051-C1D3-4636-8CA5-93CF15E61457}" type="pres">
      <dgm:prSet presAssocID="{9C4D3EB4-27AF-4271-AF96-F102C7D7D4C0}" presName="tx1" presStyleLbl="revTx" presStyleIdx="2" presStyleCnt="3"/>
      <dgm:spPr/>
    </dgm:pt>
    <dgm:pt modelId="{170DF52C-B80C-44DB-9177-3FADB1262BF6}" type="pres">
      <dgm:prSet presAssocID="{9C4D3EB4-27AF-4271-AF96-F102C7D7D4C0}" presName="vert1" presStyleCnt="0"/>
      <dgm:spPr/>
    </dgm:pt>
  </dgm:ptLst>
  <dgm:cxnLst>
    <dgm:cxn modelId="{1421A407-1821-450C-B8E9-3A04E2846647}" type="presOf" srcId="{9C4D3EB4-27AF-4271-AF96-F102C7D7D4C0}" destId="{49D37051-C1D3-4636-8CA5-93CF15E61457}" srcOrd="0" destOrd="0" presId="urn:microsoft.com/office/officeart/2008/layout/LinedList"/>
    <dgm:cxn modelId="{F8438211-0D88-4FCD-8D2D-A85F1E0D0E68}" type="presOf" srcId="{A9AE772A-9E95-432B-A8B5-E96CA405B883}" destId="{096C0704-534D-4FA4-8F4B-95690C1B956B}" srcOrd="0" destOrd="0" presId="urn:microsoft.com/office/officeart/2008/layout/LinedList"/>
    <dgm:cxn modelId="{61F1B418-BCB9-4DC3-923B-F2525C2068C5}" srcId="{CF87A1BB-B465-4182-BD5B-4DD5D562D9FC}" destId="{9C4D3EB4-27AF-4271-AF96-F102C7D7D4C0}" srcOrd="2" destOrd="0" parTransId="{17A23940-7C26-49A0-B6A1-8E38291769F2}" sibTransId="{05769A62-3046-47E2-AC14-AC55FAF5110A}"/>
    <dgm:cxn modelId="{0901A433-6141-4481-8D42-A7D455497D0E}" srcId="{CF87A1BB-B465-4182-BD5B-4DD5D562D9FC}" destId="{A9AE772A-9E95-432B-A8B5-E96CA405B883}" srcOrd="0" destOrd="0" parTransId="{3FE54D89-EBA2-4860-8367-8C33EEC7ED65}" sibTransId="{F2D3D195-2996-4EA5-93A1-B3E9DD971AD3}"/>
    <dgm:cxn modelId="{93B469BF-2572-4DD0-9942-B46976408AB1}" type="presOf" srcId="{E4A9ACCE-D459-4234-A528-53A028CA9FBF}" destId="{EA592845-E94F-48BD-B2B9-B11BAA0D8F30}" srcOrd="0" destOrd="0" presId="urn:microsoft.com/office/officeart/2008/layout/LinedList"/>
    <dgm:cxn modelId="{4A5FD7C8-07FB-4E6C-8D67-3649E920ACC2}" srcId="{CF87A1BB-B465-4182-BD5B-4DD5D562D9FC}" destId="{E4A9ACCE-D459-4234-A528-53A028CA9FBF}" srcOrd="1" destOrd="0" parTransId="{A6D1914C-6001-43EC-898C-9FAC35E00511}" sibTransId="{433CDEBB-0CB3-4ABA-ABF6-72FA03698B97}"/>
    <dgm:cxn modelId="{DAF785E5-FA67-4290-A3C5-DC946A5A53BF}" type="presOf" srcId="{CF87A1BB-B465-4182-BD5B-4DD5D562D9FC}" destId="{F94F5E90-9FBB-430A-82DA-77E992B2AE5A}" srcOrd="0" destOrd="0" presId="urn:microsoft.com/office/officeart/2008/layout/LinedList"/>
    <dgm:cxn modelId="{1DABB6DA-CB49-4F88-938E-68A1148A8920}" type="presParOf" srcId="{F94F5E90-9FBB-430A-82DA-77E992B2AE5A}" destId="{BB98C69A-D8CD-4459-9719-F6B77BA85CE9}" srcOrd="0" destOrd="0" presId="urn:microsoft.com/office/officeart/2008/layout/LinedList"/>
    <dgm:cxn modelId="{D20EFE9A-5413-4B72-9B89-2404F7DAB51B}" type="presParOf" srcId="{F94F5E90-9FBB-430A-82DA-77E992B2AE5A}" destId="{B5C8B891-E36E-4D3A-8419-462E55CC2F26}" srcOrd="1" destOrd="0" presId="urn:microsoft.com/office/officeart/2008/layout/LinedList"/>
    <dgm:cxn modelId="{B3F488EF-177B-4D06-8AA9-62A891A5DA2E}" type="presParOf" srcId="{B5C8B891-E36E-4D3A-8419-462E55CC2F26}" destId="{096C0704-534D-4FA4-8F4B-95690C1B956B}" srcOrd="0" destOrd="0" presId="urn:microsoft.com/office/officeart/2008/layout/LinedList"/>
    <dgm:cxn modelId="{4BAE0DD3-5B85-42BE-B61C-E8E32FC0E69F}" type="presParOf" srcId="{B5C8B891-E36E-4D3A-8419-462E55CC2F26}" destId="{8AED9019-8D3E-4A98-B449-C59DDF3232E3}" srcOrd="1" destOrd="0" presId="urn:microsoft.com/office/officeart/2008/layout/LinedList"/>
    <dgm:cxn modelId="{5B59E1A3-67DC-4607-9DD4-14280F438B7A}" type="presParOf" srcId="{F94F5E90-9FBB-430A-82DA-77E992B2AE5A}" destId="{D9F48179-11CB-4374-84BC-BED623200849}" srcOrd="2" destOrd="0" presId="urn:microsoft.com/office/officeart/2008/layout/LinedList"/>
    <dgm:cxn modelId="{4F0BCB4F-19DE-4591-B7D4-BBD8F413D813}" type="presParOf" srcId="{F94F5E90-9FBB-430A-82DA-77E992B2AE5A}" destId="{5368B2F5-4C29-4F8A-8D1E-90EB1471AAAB}" srcOrd="3" destOrd="0" presId="urn:microsoft.com/office/officeart/2008/layout/LinedList"/>
    <dgm:cxn modelId="{D711E261-CB21-4F90-8DDC-C2E4B12F9B7A}" type="presParOf" srcId="{5368B2F5-4C29-4F8A-8D1E-90EB1471AAAB}" destId="{EA592845-E94F-48BD-B2B9-B11BAA0D8F30}" srcOrd="0" destOrd="0" presId="urn:microsoft.com/office/officeart/2008/layout/LinedList"/>
    <dgm:cxn modelId="{AD8D100B-9422-4F18-AEC7-154406949E4E}" type="presParOf" srcId="{5368B2F5-4C29-4F8A-8D1E-90EB1471AAAB}" destId="{3A2F86D4-C1D0-4BE4-A78F-6EDA47EEFB73}" srcOrd="1" destOrd="0" presId="urn:microsoft.com/office/officeart/2008/layout/LinedList"/>
    <dgm:cxn modelId="{C1299E70-CE83-47B9-A3E7-533BDFA86B11}" type="presParOf" srcId="{F94F5E90-9FBB-430A-82DA-77E992B2AE5A}" destId="{59389601-288B-4954-8456-850BC036F238}" srcOrd="4" destOrd="0" presId="urn:microsoft.com/office/officeart/2008/layout/LinedList"/>
    <dgm:cxn modelId="{75E5E79D-23A1-4760-B466-A135C5E8A459}" type="presParOf" srcId="{F94F5E90-9FBB-430A-82DA-77E992B2AE5A}" destId="{93A92DD4-DAAA-4B76-B3F0-BE9179640084}" srcOrd="5" destOrd="0" presId="urn:microsoft.com/office/officeart/2008/layout/LinedList"/>
    <dgm:cxn modelId="{E20FE713-D0A2-4229-A7CD-A624B1A3866A}" type="presParOf" srcId="{93A92DD4-DAAA-4B76-B3F0-BE9179640084}" destId="{49D37051-C1D3-4636-8CA5-93CF15E61457}" srcOrd="0" destOrd="0" presId="urn:microsoft.com/office/officeart/2008/layout/LinedList"/>
    <dgm:cxn modelId="{909083EB-3475-4F04-BCBC-3C1BC55956DD}" type="presParOf" srcId="{93A92DD4-DAAA-4B76-B3F0-BE9179640084}" destId="{170DF52C-B80C-44DB-9177-3FADB1262BF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88369D-02DA-4E4E-887B-43B06C1ACB0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77BA538-8997-4B51-AAFE-2F9EB3D2D5A3}">
      <dgm:prSet/>
      <dgm:spPr/>
      <dgm:t>
        <a:bodyPr/>
        <a:lstStyle/>
        <a:p>
          <a:r>
            <a:rPr lang="en-GB" dirty="0"/>
            <a:t>Very little – a few disease specific </a:t>
          </a:r>
          <a:endParaRPr lang="en-US" dirty="0"/>
        </a:p>
      </dgm:t>
    </dgm:pt>
    <dgm:pt modelId="{9DEAC25C-1B43-40AE-8A32-A50049172974}" type="parTrans" cxnId="{EB3AC0F7-4DAE-4582-B9C4-1EAB8BBA44A0}">
      <dgm:prSet/>
      <dgm:spPr/>
      <dgm:t>
        <a:bodyPr/>
        <a:lstStyle/>
        <a:p>
          <a:endParaRPr lang="en-US"/>
        </a:p>
      </dgm:t>
    </dgm:pt>
    <dgm:pt modelId="{3FF6A847-F2D0-436A-AFB4-9D8B3E00C8D1}" type="sibTrans" cxnId="{EB3AC0F7-4DAE-4582-B9C4-1EAB8BBA44A0}">
      <dgm:prSet/>
      <dgm:spPr/>
      <dgm:t>
        <a:bodyPr/>
        <a:lstStyle/>
        <a:p>
          <a:endParaRPr lang="en-US"/>
        </a:p>
      </dgm:t>
    </dgm:pt>
    <dgm:pt modelId="{A3ACDB7C-78FB-40A3-A631-5A0AE6D670DA}">
      <dgm:prSet/>
      <dgm:spPr/>
      <dgm:t>
        <a:bodyPr/>
        <a:lstStyle/>
        <a:p>
          <a:r>
            <a:rPr lang="en-GB" dirty="0"/>
            <a:t>A team in Australia are working on a world wide tool for food literacy – it has nearly 300 questions!!</a:t>
          </a:r>
          <a:endParaRPr lang="en-US" dirty="0"/>
        </a:p>
      </dgm:t>
    </dgm:pt>
    <dgm:pt modelId="{EBD5A212-BEE8-487E-9E2F-A7F9122B0A38}" type="parTrans" cxnId="{805A2D7F-A3C0-424A-8493-6503164AC736}">
      <dgm:prSet/>
      <dgm:spPr/>
      <dgm:t>
        <a:bodyPr/>
        <a:lstStyle/>
        <a:p>
          <a:endParaRPr lang="en-US"/>
        </a:p>
      </dgm:t>
    </dgm:pt>
    <dgm:pt modelId="{E868D6DD-5BC3-4C1D-8CFA-AF214871BDE5}" type="sibTrans" cxnId="{805A2D7F-A3C0-424A-8493-6503164AC736}">
      <dgm:prSet/>
      <dgm:spPr/>
      <dgm:t>
        <a:bodyPr/>
        <a:lstStyle/>
        <a:p>
          <a:endParaRPr lang="en-US"/>
        </a:p>
      </dgm:t>
    </dgm:pt>
    <dgm:pt modelId="{0565DA58-87B1-453A-8371-6AF61FA2CD92}" type="pres">
      <dgm:prSet presAssocID="{7088369D-02DA-4E4E-887B-43B06C1ACB0A}" presName="hierChild1" presStyleCnt="0">
        <dgm:presLayoutVars>
          <dgm:chPref val="1"/>
          <dgm:dir/>
          <dgm:animOne val="branch"/>
          <dgm:animLvl val="lvl"/>
          <dgm:resizeHandles/>
        </dgm:presLayoutVars>
      </dgm:prSet>
      <dgm:spPr/>
    </dgm:pt>
    <dgm:pt modelId="{228B26DC-AB14-4FCA-A46D-C1FAE064D397}" type="pres">
      <dgm:prSet presAssocID="{F77BA538-8997-4B51-AAFE-2F9EB3D2D5A3}" presName="hierRoot1" presStyleCnt="0"/>
      <dgm:spPr/>
    </dgm:pt>
    <dgm:pt modelId="{95C3141B-3F1F-4435-A2D4-AAB0A46568FF}" type="pres">
      <dgm:prSet presAssocID="{F77BA538-8997-4B51-AAFE-2F9EB3D2D5A3}" presName="composite" presStyleCnt="0"/>
      <dgm:spPr/>
    </dgm:pt>
    <dgm:pt modelId="{F7EB3DA4-35A1-42F4-83FD-70B40753BD24}" type="pres">
      <dgm:prSet presAssocID="{F77BA538-8997-4B51-AAFE-2F9EB3D2D5A3}" presName="background" presStyleLbl="node0" presStyleIdx="0" presStyleCnt="2"/>
      <dgm:spPr/>
    </dgm:pt>
    <dgm:pt modelId="{25BCA3B3-993A-49CC-92B3-3ED5C1CA7362}" type="pres">
      <dgm:prSet presAssocID="{F77BA538-8997-4B51-AAFE-2F9EB3D2D5A3}" presName="text" presStyleLbl="fgAcc0" presStyleIdx="0" presStyleCnt="2">
        <dgm:presLayoutVars>
          <dgm:chPref val="3"/>
        </dgm:presLayoutVars>
      </dgm:prSet>
      <dgm:spPr/>
    </dgm:pt>
    <dgm:pt modelId="{1EFA1EBB-A9D0-4E80-8E74-29FB5BA8B829}" type="pres">
      <dgm:prSet presAssocID="{F77BA538-8997-4B51-AAFE-2F9EB3D2D5A3}" presName="hierChild2" presStyleCnt="0"/>
      <dgm:spPr/>
    </dgm:pt>
    <dgm:pt modelId="{AB0E9BAE-C272-4D2F-9459-9EDA0F8F9041}" type="pres">
      <dgm:prSet presAssocID="{A3ACDB7C-78FB-40A3-A631-5A0AE6D670DA}" presName="hierRoot1" presStyleCnt="0"/>
      <dgm:spPr/>
    </dgm:pt>
    <dgm:pt modelId="{EE5E6693-CBB0-4E66-9E34-4E028BBB5373}" type="pres">
      <dgm:prSet presAssocID="{A3ACDB7C-78FB-40A3-A631-5A0AE6D670DA}" presName="composite" presStyleCnt="0"/>
      <dgm:spPr/>
    </dgm:pt>
    <dgm:pt modelId="{C234DCDB-F0C9-4070-9DEA-5F1D49156B28}" type="pres">
      <dgm:prSet presAssocID="{A3ACDB7C-78FB-40A3-A631-5A0AE6D670DA}" presName="background" presStyleLbl="node0" presStyleIdx="1" presStyleCnt="2"/>
      <dgm:spPr/>
    </dgm:pt>
    <dgm:pt modelId="{6D8E5C5C-7C66-4B97-AB70-1EA6ED5806A0}" type="pres">
      <dgm:prSet presAssocID="{A3ACDB7C-78FB-40A3-A631-5A0AE6D670DA}" presName="text" presStyleLbl="fgAcc0" presStyleIdx="1" presStyleCnt="2">
        <dgm:presLayoutVars>
          <dgm:chPref val="3"/>
        </dgm:presLayoutVars>
      </dgm:prSet>
      <dgm:spPr/>
    </dgm:pt>
    <dgm:pt modelId="{15CF39C6-12C6-4965-9ADB-64C4288C28C1}" type="pres">
      <dgm:prSet presAssocID="{A3ACDB7C-78FB-40A3-A631-5A0AE6D670DA}" presName="hierChild2" presStyleCnt="0"/>
      <dgm:spPr/>
    </dgm:pt>
  </dgm:ptLst>
  <dgm:cxnLst>
    <dgm:cxn modelId="{805A2D7F-A3C0-424A-8493-6503164AC736}" srcId="{7088369D-02DA-4E4E-887B-43B06C1ACB0A}" destId="{A3ACDB7C-78FB-40A3-A631-5A0AE6D670DA}" srcOrd="1" destOrd="0" parTransId="{EBD5A212-BEE8-487E-9E2F-A7F9122B0A38}" sibTransId="{E868D6DD-5BC3-4C1D-8CFA-AF214871BDE5}"/>
    <dgm:cxn modelId="{67840E86-7914-4001-9C52-13BB1BD4C5AB}" type="presOf" srcId="{7088369D-02DA-4E4E-887B-43B06C1ACB0A}" destId="{0565DA58-87B1-453A-8371-6AF61FA2CD92}" srcOrd="0" destOrd="0" presId="urn:microsoft.com/office/officeart/2005/8/layout/hierarchy1"/>
    <dgm:cxn modelId="{CD65BEB6-BBDE-4BC5-A001-81DEB89856FC}" type="presOf" srcId="{A3ACDB7C-78FB-40A3-A631-5A0AE6D670DA}" destId="{6D8E5C5C-7C66-4B97-AB70-1EA6ED5806A0}" srcOrd="0" destOrd="0" presId="urn:microsoft.com/office/officeart/2005/8/layout/hierarchy1"/>
    <dgm:cxn modelId="{C77854C4-5F9D-4860-8F83-88CA703C469F}" type="presOf" srcId="{F77BA538-8997-4B51-AAFE-2F9EB3D2D5A3}" destId="{25BCA3B3-993A-49CC-92B3-3ED5C1CA7362}" srcOrd="0" destOrd="0" presId="urn:microsoft.com/office/officeart/2005/8/layout/hierarchy1"/>
    <dgm:cxn modelId="{EB3AC0F7-4DAE-4582-B9C4-1EAB8BBA44A0}" srcId="{7088369D-02DA-4E4E-887B-43B06C1ACB0A}" destId="{F77BA538-8997-4B51-AAFE-2F9EB3D2D5A3}" srcOrd="0" destOrd="0" parTransId="{9DEAC25C-1B43-40AE-8A32-A50049172974}" sibTransId="{3FF6A847-F2D0-436A-AFB4-9D8B3E00C8D1}"/>
    <dgm:cxn modelId="{323C0E6A-E297-4BF6-8532-BA4EB85FDF3A}" type="presParOf" srcId="{0565DA58-87B1-453A-8371-6AF61FA2CD92}" destId="{228B26DC-AB14-4FCA-A46D-C1FAE064D397}" srcOrd="0" destOrd="0" presId="urn:microsoft.com/office/officeart/2005/8/layout/hierarchy1"/>
    <dgm:cxn modelId="{388DEDD9-C68D-41DD-ABF0-3E5BB229B152}" type="presParOf" srcId="{228B26DC-AB14-4FCA-A46D-C1FAE064D397}" destId="{95C3141B-3F1F-4435-A2D4-AAB0A46568FF}" srcOrd="0" destOrd="0" presId="urn:microsoft.com/office/officeart/2005/8/layout/hierarchy1"/>
    <dgm:cxn modelId="{601ADB9F-CE50-40F3-8D33-0F7871990EA1}" type="presParOf" srcId="{95C3141B-3F1F-4435-A2D4-AAB0A46568FF}" destId="{F7EB3DA4-35A1-42F4-83FD-70B40753BD24}" srcOrd="0" destOrd="0" presId="urn:microsoft.com/office/officeart/2005/8/layout/hierarchy1"/>
    <dgm:cxn modelId="{E2B72BDA-EFA7-490F-9050-CD308B547E50}" type="presParOf" srcId="{95C3141B-3F1F-4435-A2D4-AAB0A46568FF}" destId="{25BCA3B3-993A-49CC-92B3-3ED5C1CA7362}" srcOrd="1" destOrd="0" presId="urn:microsoft.com/office/officeart/2005/8/layout/hierarchy1"/>
    <dgm:cxn modelId="{C58C4DAB-6504-4ABD-96BA-8D6BB738AFCC}" type="presParOf" srcId="{228B26DC-AB14-4FCA-A46D-C1FAE064D397}" destId="{1EFA1EBB-A9D0-4E80-8E74-29FB5BA8B829}" srcOrd="1" destOrd="0" presId="urn:microsoft.com/office/officeart/2005/8/layout/hierarchy1"/>
    <dgm:cxn modelId="{7E73EFE7-0F76-4B06-BAAE-67F2333FE4C1}" type="presParOf" srcId="{0565DA58-87B1-453A-8371-6AF61FA2CD92}" destId="{AB0E9BAE-C272-4D2F-9459-9EDA0F8F9041}" srcOrd="1" destOrd="0" presId="urn:microsoft.com/office/officeart/2005/8/layout/hierarchy1"/>
    <dgm:cxn modelId="{4F440F28-053E-4D71-B10A-F2AF30562978}" type="presParOf" srcId="{AB0E9BAE-C272-4D2F-9459-9EDA0F8F9041}" destId="{EE5E6693-CBB0-4E66-9E34-4E028BBB5373}" srcOrd="0" destOrd="0" presId="urn:microsoft.com/office/officeart/2005/8/layout/hierarchy1"/>
    <dgm:cxn modelId="{DD7836BC-A70A-4B1A-B1F6-063437D8F1ED}" type="presParOf" srcId="{EE5E6693-CBB0-4E66-9E34-4E028BBB5373}" destId="{C234DCDB-F0C9-4070-9DEA-5F1D49156B28}" srcOrd="0" destOrd="0" presId="urn:microsoft.com/office/officeart/2005/8/layout/hierarchy1"/>
    <dgm:cxn modelId="{744B79B0-51CB-49B1-BEF5-7EB2E460F947}" type="presParOf" srcId="{EE5E6693-CBB0-4E66-9E34-4E028BBB5373}" destId="{6D8E5C5C-7C66-4B97-AB70-1EA6ED5806A0}" srcOrd="1" destOrd="0" presId="urn:microsoft.com/office/officeart/2005/8/layout/hierarchy1"/>
    <dgm:cxn modelId="{3CBBE3D2-9C50-4997-96F0-F2C596347590}" type="presParOf" srcId="{AB0E9BAE-C272-4D2F-9459-9EDA0F8F9041}" destId="{15CF39C6-12C6-4965-9ADB-64C4288C28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42FBC6-D643-4956-9B27-FB41546B582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5D010ED-1AA7-44A9-9F73-101286315721}">
      <dgm:prSet/>
      <dgm:spPr/>
      <dgm:t>
        <a:bodyPr/>
        <a:lstStyle/>
        <a:p>
          <a:r>
            <a:rPr lang="en-GB" dirty="0"/>
            <a:t>Simple answer – not much</a:t>
          </a:r>
          <a:endParaRPr lang="en-US" dirty="0"/>
        </a:p>
      </dgm:t>
    </dgm:pt>
    <dgm:pt modelId="{E068868E-D2A9-432C-9EA1-EA61F105DFB4}" type="parTrans" cxnId="{5002C3F4-A165-4B51-99BF-15597185303B}">
      <dgm:prSet/>
      <dgm:spPr/>
      <dgm:t>
        <a:bodyPr/>
        <a:lstStyle/>
        <a:p>
          <a:endParaRPr lang="en-US"/>
        </a:p>
      </dgm:t>
    </dgm:pt>
    <dgm:pt modelId="{BAFD78E0-40B7-47FA-A6A6-D08B5B3A686A}" type="sibTrans" cxnId="{5002C3F4-A165-4B51-99BF-15597185303B}">
      <dgm:prSet/>
      <dgm:spPr/>
      <dgm:t>
        <a:bodyPr/>
        <a:lstStyle/>
        <a:p>
          <a:endParaRPr lang="en-US"/>
        </a:p>
      </dgm:t>
    </dgm:pt>
    <dgm:pt modelId="{79B53F75-E9E3-465B-9AAB-42C0FD6FF415}">
      <dgm:prSet/>
      <dgm:spPr/>
      <dgm:t>
        <a:bodyPr/>
        <a:lstStyle/>
        <a:p>
          <a:r>
            <a:rPr lang="en-GB" dirty="0"/>
            <a:t>There are a few studies form places like Spain, Portugal and Turkey</a:t>
          </a:r>
          <a:endParaRPr lang="en-US" dirty="0"/>
        </a:p>
      </dgm:t>
    </dgm:pt>
    <dgm:pt modelId="{B124A065-DD89-47DB-9A89-F2F748F5CFAB}" type="parTrans" cxnId="{7B13ADEB-0A2A-465E-83B1-76EEC76EA340}">
      <dgm:prSet/>
      <dgm:spPr/>
      <dgm:t>
        <a:bodyPr/>
        <a:lstStyle/>
        <a:p>
          <a:endParaRPr lang="en-US"/>
        </a:p>
      </dgm:t>
    </dgm:pt>
    <dgm:pt modelId="{46224610-3608-47FB-AABD-3C25B4F96539}" type="sibTrans" cxnId="{7B13ADEB-0A2A-465E-83B1-76EEC76EA340}">
      <dgm:prSet/>
      <dgm:spPr/>
      <dgm:t>
        <a:bodyPr/>
        <a:lstStyle/>
        <a:p>
          <a:endParaRPr lang="en-US"/>
        </a:p>
      </dgm:t>
    </dgm:pt>
    <dgm:pt modelId="{95CAD7B7-CF6C-479E-BF61-2EAAF499B2A4}">
      <dgm:prSet/>
      <dgm:spPr/>
      <dgm:t>
        <a:bodyPr/>
        <a:lstStyle/>
        <a:p>
          <a:r>
            <a:rPr lang="en-GB" dirty="0"/>
            <a:t>The theme is better educated parents make better family choices</a:t>
          </a:r>
          <a:endParaRPr lang="en-US" dirty="0"/>
        </a:p>
      </dgm:t>
    </dgm:pt>
    <dgm:pt modelId="{D5BCBDD7-652F-4209-A4B7-2E8BE765758F}" type="parTrans" cxnId="{BA29E55D-E11D-49C4-94A0-3972AE6ED9B0}">
      <dgm:prSet/>
      <dgm:spPr/>
      <dgm:t>
        <a:bodyPr/>
        <a:lstStyle/>
        <a:p>
          <a:endParaRPr lang="en-US"/>
        </a:p>
      </dgm:t>
    </dgm:pt>
    <dgm:pt modelId="{CB7129E6-3D63-4D23-BF3F-F225720E23F3}" type="sibTrans" cxnId="{BA29E55D-E11D-49C4-94A0-3972AE6ED9B0}">
      <dgm:prSet/>
      <dgm:spPr/>
      <dgm:t>
        <a:bodyPr/>
        <a:lstStyle/>
        <a:p>
          <a:endParaRPr lang="en-US"/>
        </a:p>
      </dgm:t>
    </dgm:pt>
    <dgm:pt modelId="{7CB202EE-FCCB-42AB-B462-A41E8C188108}" type="pres">
      <dgm:prSet presAssocID="{1B42FBC6-D643-4956-9B27-FB41546B582E}" presName="hierChild1" presStyleCnt="0">
        <dgm:presLayoutVars>
          <dgm:chPref val="1"/>
          <dgm:dir/>
          <dgm:animOne val="branch"/>
          <dgm:animLvl val="lvl"/>
          <dgm:resizeHandles/>
        </dgm:presLayoutVars>
      </dgm:prSet>
      <dgm:spPr/>
    </dgm:pt>
    <dgm:pt modelId="{8B5BE7EB-BE52-4353-B08A-F0856D60F8A4}" type="pres">
      <dgm:prSet presAssocID="{75D010ED-1AA7-44A9-9F73-101286315721}" presName="hierRoot1" presStyleCnt="0"/>
      <dgm:spPr/>
    </dgm:pt>
    <dgm:pt modelId="{0CFC379C-C68E-4495-B99B-BDF17DEDD91B}" type="pres">
      <dgm:prSet presAssocID="{75D010ED-1AA7-44A9-9F73-101286315721}" presName="composite" presStyleCnt="0"/>
      <dgm:spPr/>
    </dgm:pt>
    <dgm:pt modelId="{DDAF5BF2-876B-4180-BFDB-B2270E89BC69}" type="pres">
      <dgm:prSet presAssocID="{75D010ED-1AA7-44A9-9F73-101286315721}" presName="background" presStyleLbl="node0" presStyleIdx="0" presStyleCnt="3"/>
      <dgm:spPr/>
    </dgm:pt>
    <dgm:pt modelId="{0361733E-4B5F-4CE0-8F3D-ED3F61CF9981}" type="pres">
      <dgm:prSet presAssocID="{75D010ED-1AA7-44A9-9F73-101286315721}" presName="text" presStyleLbl="fgAcc0" presStyleIdx="0" presStyleCnt="3">
        <dgm:presLayoutVars>
          <dgm:chPref val="3"/>
        </dgm:presLayoutVars>
      </dgm:prSet>
      <dgm:spPr/>
    </dgm:pt>
    <dgm:pt modelId="{AEB090A2-4262-472B-8601-14B0E590D7AC}" type="pres">
      <dgm:prSet presAssocID="{75D010ED-1AA7-44A9-9F73-101286315721}" presName="hierChild2" presStyleCnt="0"/>
      <dgm:spPr/>
    </dgm:pt>
    <dgm:pt modelId="{89FF8B06-297C-4D20-989B-5302F947783B}" type="pres">
      <dgm:prSet presAssocID="{79B53F75-E9E3-465B-9AAB-42C0FD6FF415}" presName="hierRoot1" presStyleCnt="0"/>
      <dgm:spPr/>
    </dgm:pt>
    <dgm:pt modelId="{9986292B-8EC6-4E15-AE29-0C7C8FA18286}" type="pres">
      <dgm:prSet presAssocID="{79B53F75-E9E3-465B-9AAB-42C0FD6FF415}" presName="composite" presStyleCnt="0"/>
      <dgm:spPr/>
    </dgm:pt>
    <dgm:pt modelId="{C6485E7B-81AD-406E-BD17-BA9014E91906}" type="pres">
      <dgm:prSet presAssocID="{79B53F75-E9E3-465B-9AAB-42C0FD6FF415}" presName="background" presStyleLbl="node0" presStyleIdx="1" presStyleCnt="3"/>
      <dgm:spPr/>
    </dgm:pt>
    <dgm:pt modelId="{D9110F1A-2B78-408A-8A15-42C2775B63AE}" type="pres">
      <dgm:prSet presAssocID="{79B53F75-E9E3-465B-9AAB-42C0FD6FF415}" presName="text" presStyleLbl="fgAcc0" presStyleIdx="1" presStyleCnt="3">
        <dgm:presLayoutVars>
          <dgm:chPref val="3"/>
        </dgm:presLayoutVars>
      </dgm:prSet>
      <dgm:spPr/>
    </dgm:pt>
    <dgm:pt modelId="{C615C6A5-F292-4CD3-9CD6-6F0C9AA84334}" type="pres">
      <dgm:prSet presAssocID="{79B53F75-E9E3-465B-9AAB-42C0FD6FF415}" presName="hierChild2" presStyleCnt="0"/>
      <dgm:spPr/>
    </dgm:pt>
    <dgm:pt modelId="{22822B87-BC9A-4D91-B9C9-EF9C97524A03}" type="pres">
      <dgm:prSet presAssocID="{95CAD7B7-CF6C-479E-BF61-2EAAF499B2A4}" presName="hierRoot1" presStyleCnt="0"/>
      <dgm:spPr/>
    </dgm:pt>
    <dgm:pt modelId="{343664BE-C197-49FC-B8E5-F74FBDEF74C5}" type="pres">
      <dgm:prSet presAssocID="{95CAD7B7-CF6C-479E-BF61-2EAAF499B2A4}" presName="composite" presStyleCnt="0"/>
      <dgm:spPr/>
    </dgm:pt>
    <dgm:pt modelId="{A605CA4A-ADCF-4015-B6E0-C931C0AE9320}" type="pres">
      <dgm:prSet presAssocID="{95CAD7B7-CF6C-479E-BF61-2EAAF499B2A4}" presName="background" presStyleLbl="node0" presStyleIdx="2" presStyleCnt="3"/>
      <dgm:spPr/>
    </dgm:pt>
    <dgm:pt modelId="{E34015BF-4042-462C-896D-718FA67450B4}" type="pres">
      <dgm:prSet presAssocID="{95CAD7B7-CF6C-479E-BF61-2EAAF499B2A4}" presName="text" presStyleLbl="fgAcc0" presStyleIdx="2" presStyleCnt="3">
        <dgm:presLayoutVars>
          <dgm:chPref val="3"/>
        </dgm:presLayoutVars>
      </dgm:prSet>
      <dgm:spPr/>
    </dgm:pt>
    <dgm:pt modelId="{DBCD5B0A-34C6-490F-A6FC-4C13BA355C07}" type="pres">
      <dgm:prSet presAssocID="{95CAD7B7-CF6C-479E-BF61-2EAAF499B2A4}" presName="hierChild2" presStyleCnt="0"/>
      <dgm:spPr/>
    </dgm:pt>
  </dgm:ptLst>
  <dgm:cxnLst>
    <dgm:cxn modelId="{05AF5A1B-B96F-4B61-A7A3-AC83B243AFEF}" type="presOf" srcId="{75D010ED-1AA7-44A9-9F73-101286315721}" destId="{0361733E-4B5F-4CE0-8F3D-ED3F61CF9981}" srcOrd="0" destOrd="0" presId="urn:microsoft.com/office/officeart/2005/8/layout/hierarchy1"/>
    <dgm:cxn modelId="{BA29E55D-E11D-49C4-94A0-3972AE6ED9B0}" srcId="{1B42FBC6-D643-4956-9B27-FB41546B582E}" destId="{95CAD7B7-CF6C-479E-BF61-2EAAF499B2A4}" srcOrd="2" destOrd="0" parTransId="{D5BCBDD7-652F-4209-A4B7-2E8BE765758F}" sibTransId="{CB7129E6-3D63-4D23-BF3F-F225720E23F3}"/>
    <dgm:cxn modelId="{61287B5A-4123-469C-A6DA-79E977D1F7F9}" type="presOf" srcId="{1B42FBC6-D643-4956-9B27-FB41546B582E}" destId="{7CB202EE-FCCB-42AB-B462-A41E8C188108}" srcOrd="0" destOrd="0" presId="urn:microsoft.com/office/officeart/2005/8/layout/hierarchy1"/>
    <dgm:cxn modelId="{5C16B1BF-01A6-46C7-88BA-7A2C473F504E}" type="presOf" srcId="{79B53F75-E9E3-465B-9AAB-42C0FD6FF415}" destId="{D9110F1A-2B78-408A-8A15-42C2775B63AE}" srcOrd="0" destOrd="0" presId="urn:microsoft.com/office/officeart/2005/8/layout/hierarchy1"/>
    <dgm:cxn modelId="{886536DA-F5C0-43E3-97EE-45E05AC70C3C}" type="presOf" srcId="{95CAD7B7-CF6C-479E-BF61-2EAAF499B2A4}" destId="{E34015BF-4042-462C-896D-718FA67450B4}" srcOrd="0" destOrd="0" presId="urn:microsoft.com/office/officeart/2005/8/layout/hierarchy1"/>
    <dgm:cxn modelId="{7B13ADEB-0A2A-465E-83B1-76EEC76EA340}" srcId="{1B42FBC6-D643-4956-9B27-FB41546B582E}" destId="{79B53F75-E9E3-465B-9AAB-42C0FD6FF415}" srcOrd="1" destOrd="0" parTransId="{B124A065-DD89-47DB-9A89-F2F748F5CFAB}" sibTransId="{46224610-3608-47FB-AABD-3C25B4F96539}"/>
    <dgm:cxn modelId="{5002C3F4-A165-4B51-99BF-15597185303B}" srcId="{1B42FBC6-D643-4956-9B27-FB41546B582E}" destId="{75D010ED-1AA7-44A9-9F73-101286315721}" srcOrd="0" destOrd="0" parTransId="{E068868E-D2A9-432C-9EA1-EA61F105DFB4}" sibTransId="{BAFD78E0-40B7-47FA-A6A6-D08B5B3A686A}"/>
    <dgm:cxn modelId="{18CA8EB7-4D78-4111-A795-E2F68E836ED4}" type="presParOf" srcId="{7CB202EE-FCCB-42AB-B462-A41E8C188108}" destId="{8B5BE7EB-BE52-4353-B08A-F0856D60F8A4}" srcOrd="0" destOrd="0" presId="urn:microsoft.com/office/officeart/2005/8/layout/hierarchy1"/>
    <dgm:cxn modelId="{29892E33-2477-475E-9379-8DF855264465}" type="presParOf" srcId="{8B5BE7EB-BE52-4353-B08A-F0856D60F8A4}" destId="{0CFC379C-C68E-4495-B99B-BDF17DEDD91B}" srcOrd="0" destOrd="0" presId="urn:microsoft.com/office/officeart/2005/8/layout/hierarchy1"/>
    <dgm:cxn modelId="{797DD7DC-09A0-4CF0-8EC8-DB454D702808}" type="presParOf" srcId="{0CFC379C-C68E-4495-B99B-BDF17DEDD91B}" destId="{DDAF5BF2-876B-4180-BFDB-B2270E89BC69}" srcOrd="0" destOrd="0" presId="urn:microsoft.com/office/officeart/2005/8/layout/hierarchy1"/>
    <dgm:cxn modelId="{15A95251-EBBE-4E1E-B318-90AF2FAC47D5}" type="presParOf" srcId="{0CFC379C-C68E-4495-B99B-BDF17DEDD91B}" destId="{0361733E-4B5F-4CE0-8F3D-ED3F61CF9981}" srcOrd="1" destOrd="0" presId="urn:microsoft.com/office/officeart/2005/8/layout/hierarchy1"/>
    <dgm:cxn modelId="{B98D7D02-4F2D-489B-A5B1-BC40DB0D8129}" type="presParOf" srcId="{8B5BE7EB-BE52-4353-B08A-F0856D60F8A4}" destId="{AEB090A2-4262-472B-8601-14B0E590D7AC}" srcOrd="1" destOrd="0" presId="urn:microsoft.com/office/officeart/2005/8/layout/hierarchy1"/>
    <dgm:cxn modelId="{8365F9A5-E005-48EB-B3E5-C25A3A40DFC0}" type="presParOf" srcId="{7CB202EE-FCCB-42AB-B462-A41E8C188108}" destId="{89FF8B06-297C-4D20-989B-5302F947783B}" srcOrd="1" destOrd="0" presId="urn:microsoft.com/office/officeart/2005/8/layout/hierarchy1"/>
    <dgm:cxn modelId="{A2471E1B-BF08-4F70-B92D-538564D14707}" type="presParOf" srcId="{89FF8B06-297C-4D20-989B-5302F947783B}" destId="{9986292B-8EC6-4E15-AE29-0C7C8FA18286}" srcOrd="0" destOrd="0" presId="urn:microsoft.com/office/officeart/2005/8/layout/hierarchy1"/>
    <dgm:cxn modelId="{F3B749D3-A961-4B97-A1C3-90F8841C5AFB}" type="presParOf" srcId="{9986292B-8EC6-4E15-AE29-0C7C8FA18286}" destId="{C6485E7B-81AD-406E-BD17-BA9014E91906}" srcOrd="0" destOrd="0" presId="urn:microsoft.com/office/officeart/2005/8/layout/hierarchy1"/>
    <dgm:cxn modelId="{C36063C1-B8FE-4C9C-94F9-55FD8E650B2E}" type="presParOf" srcId="{9986292B-8EC6-4E15-AE29-0C7C8FA18286}" destId="{D9110F1A-2B78-408A-8A15-42C2775B63AE}" srcOrd="1" destOrd="0" presId="urn:microsoft.com/office/officeart/2005/8/layout/hierarchy1"/>
    <dgm:cxn modelId="{12CD8666-49D4-473F-846F-A58C35909DEA}" type="presParOf" srcId="{89FF8B06-297C-4D20-989B-5302F947783B}" destId="{C615C6A5-F292-4CD3-9CD6-6F0C9AA84334}" srcOrd="1" destOrd="0" presId="urn:microsoft.com/office/officeart/2005/8/layout/hierarchy1"/>
    <dgm:cxn modelId="{DAC0377D-A0FB-4901-A71F-B7661C1BC577}" type="presParOf" srcId="{7CB202EE-FCCB-42AB-B462-A41E8C188108}" destId="{22822B87-BC9A-4D91-B9C9-EF9C97524A03}" srcOrd="2" destOrd="0" presId="urn:microsoft.com/office/officeart/2005/8/layout/hierarchy1"/>
    <dgm:cxn modelId="{3725084B-530D-4686-9437-81E15A943390}" type="presParOf" srcId="{22822B87-BC9A-4D91-B9C9-EF9C97524A03}" destId="{343664BE-C197-49FC-B8E5-F74FBDEF74C5}" srcOrd="0" destOrd="0" presId="urn:microsoft.com/office/officeart/2005/8/layout/hierarchy1"/>
    <dgm:cxn modelId="{BF2EC155-7509-4E32-976D-3E42C1381AB6}" type="presParOf" srcId="{343664BE-C197-49FC-B8E5-F74FBDEF74C5}" destId="{A605CA4A-ADCF-4015-B6E0-C931C0AE9320}" srcOrd="0" destOrd="0" presId="urn:microsoft.com/office/officeart/2005/8/layout/hierarchy1"/>
    <dgm:cxn modelId="{6117E210-3659-40D7-AA39-0D8F2043B2BD}" type="presParOf" srcId="{343664BE-C197-49FC-B8E5-F74FBDEF74C5}" destId="{E34015BF-4042-462C-896D-718FA67450B4}" srcOrd="1" destOrd="0" presId="urn:microsoft.com/office/officeart/2005/8/layout/hierarchy1"/>
    <dgm:cxn modelId="{BDE46877-B852-4DA9-BD6E-D6EF36CEA961}" type="presParOf" srcId="{22822B87-BC9A-4D91-B9C9-EF9C97524A03}" destId="{DBCD5B0A-34C6-490F-A6FC-4C13BA355C0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8C69A-D8CD-4459-9719-F6B77BA85CE9}">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6C0704-534D-4FA4-8F4B-95690C1B956B}">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 criticism is that it does not include food and nutrition literacy</a:t>
          </a:r>
          <a:endParaRPr lang="en-US" sz="4000" kern="1200" dirty="0"/>
        </a:p>
      </dsp:txBody>
      <dsp:txXfrm>
        <a:off x="0" y="2124"/>
        <a:ext cx="10515600" cy="1449029"/>
      </dsp:txXfrm>
    </dsp:sp>
    <dsp:sp modelId="{D9F48179-11CB-4374-84BC-BED623200849}">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592845-E94F-48BD-B2B9-B11BAA0D8F30}">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In the UK there is very little research on any – health, nutrition or food literacies</a:t>
          </a:r>
          <a:endParaRPr lang="en-US" sz="4000" kern="1200" dirty="0"/>
        </a:p>
      </dsp:txBody>
      <dsp:txXfrm>
        <a:off x="0" y="1451154"/>
        <a:ext cx="10515600" cy="1449029"/>
      </dsp:txXfrm>
    </dsp:sp>
    <dsp:sp modelId="{59389601-288B-4954-8456-850BC036F238}">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37051-C1D3-4636-8CA5-93CF15E61457}">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It is mainly in the US, Australia and New Zealand</a:t>
          </a:r>
          <a:endParaRPr lang="en-US" sz="4000" kern="1200" dirty="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EB3DA4-35A1-42F4-83FD-70B40753BD24}">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BCA3B3-993A-49CC-92B3-3ED5C1CA7362}">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Very little – a few disease specific </a:t>
          </a:r>
          <a:endParaRPr lang="en-US" sz="3600" kern="1200" dirty="0"/>
        </a:p>
      </dsp:txBody>
      <dsp:txXfrm>
        <a:off x="608661" y="692298"/>
        <a:ext cx="4508047" cy="2799040"/>
      </dsp:txXfrm>
    </dsp:sp>
    <dsp:sp modelId="{C234DCDB-F0C9-4070-9DEA-5F1D49156B28}">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8E5C5C-7C66-4B97-AB70-1EA6ED5806A0}">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 team in Australia are working on a world wide tool for food literacy – it has nearly 300 questions!!</a:t>
          </a:r>
          <a:endParaRPr lang="en-US" sz="3600" kern="1200" dirty="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AF5BF2-876B-4180-BFDB-B2270E89BC69}">
      <dsp:nvSpPr>
        <dsp:cNvPr id="0" name=""/>
        <dsp:cNvSpPr/>
      </dsp:nvSpPr>
      <dsp:spPr>
        <a:xfrm>
          <a:off x="0" y="511845"/>
          <a:ext cx="2846069" cy="18072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61733E-4B5F-4CE0-8F3D-ED3F61CF9981}">
      <dsp:nvSpPr>
        <dsp:cNvPr id="0" name=""/>
        <dsp:cNvSpPr/>
      </dsp:nvSpPr>
      <dsp:spPr>
        <a:xfrm>
          <a:off x="316230" y="812264"/>
          <a:ext cx="2846069" cy="18072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Simple answer – not much</a:t>
          </a:r>
          <a:endParaRPr lang="en-US" sz="2500" kern="1200" dirty="0"/>
        </a:p>
      </dsp:txBody>
      <dsp:txXfrm>
        <a:off x="369163" y="865197"/>
        <a:ext cx="2740203" cy="1701388"/>
      </dsp:txXfrm>
    </dsp:sp>
    <dsp:sp modelId="{C6485E7B-81AD-406E-BD17-BA9014E91906}">
      <dsp:nvSpPr>
        <dsp:cNvPr id="0" name=""/>
        <dsp:cNvSpPr/>
      </dsp:nvSpPr>
      <dsp:spPr>
        <a:xfrm>
          <a:off x="3478530" y="511845"/>
          <a:ext cx="2846069" cy="18072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110F1A-2B78-408A-8A15-42C2775B63AE}">
      <dsp:nvSpPr>
        <dsp:cNvPr id="0" name=""/>
        <dsp:cNvSpPr/>
      </dsp:nvSpPr>
      <dsp:spPr>
        <a:xfrm>
          <a:off x="3794759" y="812264"/>
          <a:ext cx="2846069" cy="18072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There are a few studies form places like Spain, Portugal and Turkey</a:t>
          </a:r>
          <a:endParaRPr lang="en-US" sz="2500" kern="1200" dirty="0"/>
        </a:p>
      </dsp:txBody>
      <dsp:txXfrm>
        <a:off x="3847692" y="865197"/>
        <a:ext cx="2740203" cy="1701388"/>
      </dsp:txXfrm>
    </dsp:sp>
    <dsp:sp modelId="{A605CA4A-ADCF-4015-B6E0-C931C0AE9320}">
      <dsp:nvSpPr>
        <dsp:cNvPr id="0" name=""/>
        <dsp:cNvSpPr/>
      </dsp:nvSpPr>
      <dsp:spPr>
        <a:xfrm>
          <a:off x="6957059" y="511845"/>
          <a:ext cx="2846069" cy="18072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015BF-4042-462C-896D-718FA67450B4}">
      <dsp:nvSpPr>
        <dsp:cNvPr id="0" name=""/>
        <dsp:cNvSpPr/>
      </dsp:nvSpPr>
      <dsp:spPr>
        <a:xfrm>
          <a:off x="7273289" y="812264"/>
          <a:ext cx="2846069" cy="18072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 theme is better educated parents make better family choices</a:t>
          </a:r>
          <a:endParaRPr lang="en-US" sz="2500" kern="1200" dirty="0"/>
        </a:p>
      </dsp:txBody>
      <dsp:txXfrm>
        <a:off x="7326222" y="865197"/>
        <a:ext cx="2740203" cy="170138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5340-9EA3-E18C-8222-684ABF187E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217848-FAD8-E01C-7B56-563E999253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0FE0BA-5B39-9C30-E9DC-B0EA9690A612}"/>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5" name="Footer Placeholder 4">
            <a:extLst>
              <a:ext uri="{FF2B5EF4-FFF2-40B4-BE49-F238E27FC236}">
                <a16:creationId xmlns:a16="http://schemas.microsoft.com/office/drawing/2014/main" id="{C9C07A02-6FE9-BE5C-824F-8C85055D1C1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915886C-C07F-A495-DBC3-2A3B2EFE711A}"/>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2549106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7D358-B830-8F07-F99E-EF1E5BE2B0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C19DBE-DBF8-9493-B93F-B4C03B92BF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73A94-5A70-715F-18CE-A5560DE0D9C0}"/>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5" name="Footer Placeholder 4">
            <a:extLst>
              <a:ext uri="{FF2B5EF4-FFF2-40B4-BE49-F238E27FC236}">
                <a16:creationId xmlns:a16="http://schemas.microsoft.com/office/drawing/2014/main" id="{01F900FE-AF5B-7CF5-79BE-D364B55B5E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B6F721-10D4-5453-4579-5E601FC8637C}"/>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2449702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81A0B-F3BD-52E5-BB5D-80CF9E983D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72A49C-016E-5C6B-1350-828527F5A6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DE6545-9A81-0702-6D27-ECDEB8892EA9}"/>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5" name="Footer Placeholder 4">
            <a:extLst>
              <a:ext uri="{FF2B5EF4-FFF2-40B4-BE49-F238E27FC236}">
                <a16:creationId xmlns:a16="http://schemas.microsoft.com/office/drawing/2014/main" id="{9EAF9147-7EBF-0AE6-33F5-465FDC3B094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0D5EC6C-BD28-E594-6C12-D3D504E07ED3}"/>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2426319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D893C-8B22-11BA-4CA2-47E0E2988D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ABD471-E598-B9D2-C27B-198359ADE8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A3BCB6-2C9E-0586-C4A6-5FE5CD39EE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85D4E8-3E85-264D-8A32-E966AF3175C5}"/>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6" name="Footer Placeholder 5">
            <a:extLst>
              <a:ext uri="{FF2B5EF4-FFF2-40B4-BE49-F238E27FC236}">
                <a16:creationId xmlns:a16="http://schemas.microsoft.com/office/drawing/2014/main" id="{FE59B375-0A8E-ABCC-D3D9-A2840BAE718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7D16A4F-EFE4-80C6-D15E-F1DF41C678F7}"/>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2637644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F76B7-3F44-3C5C-D8E4-6AB184E51F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7432D9-AFF3-B034-5B75-791A184C8C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021E69-7FA3-5FDE-905D-6EFB892D71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0C51D2-FB5B-BEF3-9E7C-DA60FEFA34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DC9417-B790-116F-79E5-A1E5700BF8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48F8C5-67A1-E27B-737D-4585FF99D68D}"/>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8" name="Footer Placeholder 7">
            <a:extLst>
              <a:ext uri="{FF2B5EF4-FFF2-40B4-BE49-F238E27FC236}">
                <a16:creationId xmlns:a16="http://schemas.microsoft.com/office/drawing/2014/main" id="{14444F45-9653-863F-3DDD-50A818C7271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255820C-5948-1871-B9B1-C96808FDF0D8}"/>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1884815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059E0-9F96-AB77-F328-EAF97B0199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95488F-51A0-7154-BB20-34DDAF205AB5}"/>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4" name="Footer Placeholder 3">
            <a:extLst>
              <a:ext uri="{FF2B5EF4-FFF2-40B4-BE49-F238E27FC236}">
                <a16:creationId xmlns:a16="http://schemas.microsoft.com/office/drawing/2014/main" id="{4144282E-7A44-AF22-39C3-F98718D386DD}"/>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22F0308-2A79-E6BC-7E43-4041D5682AF8}"/>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2138748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0A1BC9-DB20-133E-8080-B44086818E53}"/>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3" name="Footer Placeholder 2">
            <a:extLst>
              <a:ext uri="{FF2B5EF4-FFF2-40B4-BE49-F238E27FC236}">
                <a16:creationId xmlns:a16="http://schemas.microsoft.com/office/drawing/2014/main" id="{FA5ECBC4-1B50-8CA7-2C8D-FC71345A4A5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BACED67-8197-2575-4AD5-BC248E08F426}"/>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1461206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50A60-C2BF-259C-4E0D-BE7E29A582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A0E5ED2-239C-441E-FFBF-64CCDA1138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5801CD-BFDE-4A08-5453-E4CF359817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061E67-B6E7-FB42-3162-94333B420D5F}"/>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6" name="Footer Placeholder 5">
            <a:extLst>
              <a:ext uri="{FF2B5EF4-FFF2-40B4-BE49-F238E27FC236}">
                <a16:creationId xmlns:a16="http://schemas.microsoft.com/office/drawing/2014/main" id="{FBB7782A-F219-800C-90BB-FEE6CBF1DB7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F48CB0B-D028-6112-AB85-07758E4018CF}"/>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145742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9F93-EC12-E9D5-A634-9F109DCD84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95C20B-BC66-5817-2285-3C1C904EF4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A5D6B75-1510-392A-AD66-53FB3270BA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42B570-7269-44AB-A854-D96863A2096A}"/>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6" name="Footer Placeholder 5">
            <a:extLst>
              <a:ext uri="{FF2B5EF4-FFF2-40B4-BE49-F238E27FC236}">
                <a16:creationId xmlns:a16="http://schemas.microsoft.com/office/drawing/2014/main" id="{CDEAF55F-EEB3-B8C8-C5E2-DF192659AAD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A13FFC2-8F41-CD5C-8F79-DA3ACDA39C7C}"/>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3519910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2166D-C36A-54B4-495C-10BD929D1F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52429C-8A5B-CAC5-293B-F645B7405C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95B64C-DCDB-73C7-CEC5-AB7D8C4E5EF9}"/>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5" name="Footer Placeholder 4">
            <a:extLst>
              <a:ext uri="{FF2B5EF4-FFF2-40B4-BE49-F238E27FC236}">
                <a16:creationId xmlns:a16="http://schemas.microsoft.com/office/drawing/2014/main" id="{8C3DD52C-425D-F925-D121-B24E5AA8344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4548525-3598-2FFF-BD54-C14EC314AB7E}"/>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4194019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1596B4-91E3-4334-2C4F-90A180A07A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78D3E8-E457-D3C2-62C8-B4472D2A45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C036-0C09-8FD9-3825-EA0B9906C9B4}"/>
              </a:ext>
            </a:extLst>
          </p:cNvPr>
          <p:cNvSpPr>
            <a:spLocks noGrp="1"/>
          </p:cNvSpPr>
          <p:nvPr>
            <p:ph type="dt" sz="half" idx="10"/>
          </p:nvPr>
        </p:nvSpPr>
        <p:spPr/>
        <p:txBody>
          <a:bodyPr/>
          <a:lstStyle/>
          <a:p>
            <a:fld id="{E97B5FED-B889-4AF8-8DB5-C79DE1219AB7}" type="datetimeFigureOut">
              <a:rPr lang="en-GB" smtClean="0"/>
              <a:t>12/03/2024</a:t>
            </a:fld>
            <a:endParaRPr lang="en-GB" dirty="0"/>
          </a:p>
        </p:txBody>
      </p:sp>
      <p:sp>
        <p:nvSpPr>
          <p:cNvPr id="5" name="Footer Placeholder 4">
            <a:extLst>
              <a:ext uri="{FF2B5EF4-FFF2-40B4-BE49-F238E27FC236}">
                <a16:creationId xmlns:a16="http://schemas.microsoft.com/office/drawing/2014/main" id="{4548F60B-C072-8355-55AD-3B111E91734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F895CF5-84D6-D25D-03AD-D80C32F8AF80}"/>
              </a:ext>
            </a:extLst>
          </p:cNvPr>
          <p:cNvSpPr>
            <a:spLocks noGrp="1"/>
          </p:cNvSpPr>
          <p:nvPr>
            <p:ph type="sldNum" sz="quarter" idx="12"/>
          </p:nvPr>
        </p:nvSpPr>
        <p:spPr/>
        <p:txBody>
          <a:bodyPr/>
          <a:lstStyle/>
          <a:p>
            <a:fld id="{20BE98D3-D7CC-4948-9ABE-662EA71B6645}" type="slidenum">
              <a:rPr lang="en-GB" smtClean="0"/>
              <a:t>‹#›</a:t>
            </a:fld>
            <a:endParaRPr lang="en-GB" dirty="0"/>
          </a:p>
        </p:txBody>
      </p:sp>
    </p:spTree>
    <p:extLst>
      <p:ext uri="{BB962C8B-B14F-4D97-AF65-F5344CB8AC3E}">
        <p14:creationId xmlns:p14="http://schemas.microsoft.com/office/powerpoint/2010/main" val="2751665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B0773E-D268-5F5C-4BBE-DB322B1F51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BAC060-9F8D-5527-4A9F-14AF72E149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6BCF2-0F3D-6D04-4534-296B0AF417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7B5FED-B889-4AF8-8DB5-C79DE1219AB7}" type="datetimeFigureOut">
              <a:rPr lang="en-GB" smtClean="0"/>
              <a:t>12/03/2024</a:t>
            </a:fld>
            <a:endParaRPr lang="en-GB" dirty="0"/>
          </a:p>
        </p:txBody>
      </p:sp>
      <p:sp>
        <p:nvSpPr>
          <p:cNvPr id="5" name="Footer Placeholder 4">
            <a:extLst>
              <a:ext uri="{FF2B5EF4-FFF2-40B4-BE49-F238E27FC236}">
                <a16:creationId xmlns:a16="http://schemas.microsoft.com/office/drawing/2014/main" id="{26140621-E370-BF51-5D36-4583515674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7B9CAF5-3B20-C325-4341-941D1DDF18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BE98D3-D7CC-4948-9ABE-662EA71B6645}" type="slidenum">
              <a:rPr lang="en-GB" smtClean="0"/>
              <a:t>‹#›</a:t>
            </a:fld>
            <a:endParaRPr lang="en-GB" dirty="0"/>
          </a:p>
        </p:txBody>
      </p:sp>
    </p:spTree>
    <p:extLst>
      <p:ext uri="{BB962C8B-B14F-4D97-AF65-F5344CB8AC3E}">
        <p14:creationId xmlns:p14="http://schemas.microsoft.com/office/powerpoint/2010/main" val="1371902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Spoonful of capsules">
            <a:extLst>
              <a:ext uri="{FF2B5EF4-FFF2-40B4-BE49-F238E27FC236}">
                <a16:creationId xmlns:a16="http://schemas.microsoft.com/office/drawing/2014/main" id="{800EF9BE-C9AF-F270-FAFB-C4B4D24977B6}"/>
              </a:ext>
            </a:extLst>
          </p:cNvPr>
          <p:cNvPicPr>
            <a:picLocks noChangeAspect="1"/>
          </p:cNvPicPr>
          <p:nvPr/>
        </p:nvPicPr>
        <p:blipFill rotWithShape="1">
          <a:blip r:embed="rId2"/>
          <a:srcRect l="15944"/>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F53D9F-3441-7FEB-F728-D18E5906894D}"/>
              </a:ext>
            </a:extLst>
          </p:cNvPr>
          <p:cNvSpPr>
            <a:spLocks noGrp="1"/>
          </p:cNvSpPr>
          <p:nvPr>
            <p:ph type="ctrTitle"/>
          </p:nvPr>
        </p:nvSpPr>
        <p:spPr>
          <a:xfrm>
            <a:off x="7848600" y="1122363"/>
            <a:ext cx="4023360" cy="3204134"/>
          </a:xfrm>
        </p:spPr>
        <p:txBody>
          <a:bodyPr anchor="b">
            <a:normAutofit/>
          </a:bodyPr>
          <a:lstStyle/>
          <a:p>
            <a:pPr algn="l"/>
            <a:r>
              <a:rPr lang="en-GB" sz="4800" dirty="0"/>
              <a:t>Public Health Nutrition</a:t>
            </a:r>
          </a:p>
        </p:txBody>
      </p:sp>
      <p:sp>
        <p:nvSpPr>
          <p:cNvPr id="3" name="Subtitle 2">
            <a:extLst>
              <a:ext uri="{FF2B5EF4-FFF2-40B4-BE49-F238E27FC236}">
                <a16:creationId xmlns:a16="http://schemas.microsoft.com/office/drawing/2014/main" id="{51C94ADB-E4C3-2BF2-45DB-97ECB4483B0D}"/>
              </a:ext>
            </a:extLst>
          </p:cNvPr>
          <p:cNvSpPr>
            <a:spLocks noGrp="1"/>
          </p:cNvSpPr>
          <p:nvPr>
            <p:ph type="subTitle" idx="1"/>
          </p:nvPr>
        </p:nvSpPr>
        <p:spPr>
          <a:xfrm>
            <a:off x="7848600" y="4872922"/>
            <a:ext cx="4023360" cy="1208141"/>
          </a:xfrm>
        </p:spPr>
        <p:txBody>
          <a:bodyPr>
            <a:normAutofit/>
          </a:bodyPr>
          <a:lstStyle/>
          <a:p>
            <a:pPr algn="l"/>
            <a:r>
              <a:rPr lang="en-GB" sz="2000" dirty="0"/>
              <a:t>What is Nutrition Literacy</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5925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8A444DB4-7EC0-1766-7E4D-AC583D145171}"/>
              </a:ext>
            </a:extLst>
          </p:cNvPr>
          <p:cNvSpPr>
            <a:spLocks noGrp="1"/>
          </p:cNvSpPr>
          <p:nvPr>
            <p:ph type="title"/>
          </p:nvPr>
        </p:nvSpPr>
        <p:spPr>
          <a:xfrm>
            <a:off x="1188069" y="381935"/>
            <a:ext cx="4008583" cy="5974414"/>
          </a:xfrm>
        </p:spPr>
        <p:txBody>
          <a:bodyPr anchor="ctr">
            <a:normAutofit/>
          </a:bodyPr>
          <a:lstStyle/>
          <a:p>
            <a:r>
              <a:rPr lang="en-GB" sz="8000" dirty="0">
                <a:solidFill>
                  <a:srgbClr val="FFFFFF"/>
                </a:solidFill>
              </a:rPr>
              <a:t>Health Literacy</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dirty="0"/>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dirty="0"/>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351C51B8-5CD0-7970-CF11-6686CAC04719}"/>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A fairly new term in health as we have probably used the term Knowledge in the past</a:t>
            </a:r>
          </a:p>
          <a:p>
            <a:r>
              <a:rPr lang="en-GB" sz="2000" dirty="0">
                <a:solidFill>
                  <a:schemeClr val="tx1">
                    <a:alpha val="80000"/>
                  </a:schemeClr>
                </a:solidFill>
              </a:rPr>
              <a:t>The WHO in 2007 defined health literacy as ‘cognitive and social skills which determine the motivation and ability of individuals to gain access to, understand and use information in ways to promote and maintain good health.</a:t>
            </a:r>
          </a:p>
          <a:p>
            <a:endParaRPr lang="en-GB" sz="2000" dirty="0">
              <a:solidFill>
                <a:schemeClr val="tx1">
                  <a:alpha val="80000"/>
                </a:schemeClr>
              </a:solidFill>
            </a:endParaRPr>
          </a:p>
          <a:p>
            <a:r>
              <a:rPr lang="en-GB" sz="2000" dirty="0">
                <a:solidFill>
                  <a:schemeClr val="tx1">
                    <a:alpha val="80000"/>
                  </a:schemeClr>
                </a:solidFill>
              </a:rPr>
              <a:t>It is not a common term in the UK!</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7806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E46C5A-BED5-80F8-2094-30DCCAC1032B}"/>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solidFill>
                  <a:srgbClr val="FFFFFF"/>
                </a:solidFill>
                <a:latin typeface="+mj-lt"/>
                <a:ea typeface="+mj-ea"/>
                <a:cs typeface="+mj-cs"/>
              </a:rPr>
              <a:t>Nutbeam 2000 model outcome for health promotion</a:t>
            </a:r>
          </a:p>
        </p:txBody>
      </p:sp>
      <p:pic>
        <p:nvPicPr>
          <p:cNvPr id="4" name="Content Placeholder 3" descr="Image result for nutbeam outcome model health promotion">
            <a:extLst>
              <a:ext uri="{FF2B5EF4-FFF2-40B4-BE49-F238E27FC236}">
                <a16:creationId xmlns:a16="http://schemas.microsoft.com/office/drawing/2014/main" id="{5F7DDF34-6225-CE8D-86A6-FB72FD62714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5182950" y="640080"/>
            <a:ext cx="5397503" cy="5578816"/>
          </a:xfrm>
          <a:prstGeom prst="rect">
            <a:avLst/>
          </a:prstGeom>
          <a:noFill/>
        </p:spPr>
      </p:pic>
    </p:spTree>
    <p:extLst>
      <p:ext uri="{BB962C8B-B14F-4D97-AF65-F5344CB8AC3E}">
        <p14:creationId xmlns:p14="http://schemas.microsoft.com/office/powerpoint/2010/main" val="3134472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4ADD-7E94-4AD3-55AB-2D42DAEBC5D9}"/>
              </a:ext>
            </a:extLst>
          </p:cNvPr>
          <p:cNvSpPr>
            <a:spLocks noGrp="1"/>
          </p:cNvSpPr>
          <p:nvPr>
            <p:ph type="title"/>
          </p:nvPr>
        </p:nvSpPr>
        <p:spPr/>
        <p:txBody>
          <a:bodyPr/>
          <a:lstStyle/>
          <a:p>
            <a:r>
              <a:rPr lang="en-GB" dirty="0"/>
              <a:t>Health Literacy</a:t>
            </a:r>
          </a:p>
        </p:txBody>
      </p:sp>
      <p:graphicFrame>
        <p:nvGraphicFramePr>
          <p:cNvPr id="5" name="Content Placeholder 2">
            <a:extLst>
              <a:ext uri="{FF2B5EF4-FFF2-40B4-BE49-F238E27FC236}">
                <a16:creationId xmlns:a16="http://schemas.microsoft.com/office/drawing/2014/main" id="{0EC7CA36-BAA1-BF2A-8F5C-8D8DB94B28F3}"/>
              </a:ext>
            </a:extLst>
          </p:cNvPr>
          <p:cNvGraphicFramePr>
            <a:graphicFrameLocks noGrp="1"/>
          </p:cNvGraphicFramePr>
          <p:nvPr>
            <p:ph idx="1"/>
            <p:extLst>
              <p:ext uri="{D42A27DB-BD31-4B8C-83A1-F6EECF244321}">
                <p14:modId xmlns:p14="http://schemas.microsoft.com/office/powerpoint/2010/main" val="36824027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3380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multi coloured wooden stick figures">
            <a:extLst>
              <a:ext uri="{FF2B5EF4-FFF2-40B4-BE49-F238E27FC236}">
                <a16:creationId xmlns:a16="http://schemas.microsoft.com/office/drawing/2014/main" id="{113D6629-B689-37ED-C228-9B143C05F542}"/>
              </a:ext>
            </a:extLst>
          </p:cNvPr>
          <p:cNvPicPr>
            <a:picLocks noChangeAspect="1"/>
          </p:cNvPicPr>
          <p:nvPr/>
        </p:nvPicPr>
        <p:blipFill rotWithShape="1">
          <a:blip r:embed="rId2"/>
          <a:srcRect r="2358"/>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CF6C16-3399-5B38-9647-1EBC0431E86E}"/>
              </a:ext>
            </a:extLst>
          </p:cNvPr>
          <p:cNvSpPr>
            <a:spLocks noGrp="1"/>
          </p:cNvSpPr>
          <p:nvPr>
            <p:ph type="title"/>
          </p:nvPr>
        </p:nvSpPr>
        <p:spPr>
          <a:xfrm>
            <a:off x="7531610" y="365125"/>
            <a:ext cx="3822189" cy="1899912"/>
          </a:xfrm>
        </p:spPr>
        <p:txBody>
          <a:bodyPr>
            <a:normAutofit/>
          </a:bodyPr>
          <a:lstStyle/>
          <a:p>
            <a:r>
              <a:rPr lang="en-GB" sz="4000" dirty="0"/>
              <a:t>Nutrition Literacy</a:t>
            </a:r>
          </a:p>
        </p:txBody>
      </p:sp>
      <p:sp>
        <p:nvSpPr>
          <p:cNvPr id="3" name="Content Placeholder 2">
            <a:extLst>
              <a:ext uri="{FF2B5EF4-FFF2-40B4-BE49-F238E27FC236}">
                <a16:creationId xmlns:a16="http://schemas.microsoft.com/office/drawing/2014/main" id="{4A219872-5FE9-1F7A-2495-71E35ADC0C32}"/>
              </a:ext>
            </a:extLst>
          </p:cNvPr>
          <p:cNvSpPr>
            <a:spLocks noGrp="1"/>
          </p:cNvSpPr>
          <p:nvPr>
            <p:ph idx="1"/>
          </p:nvPr>
        </p:nvSpPr>
        <p:spPr>
          <a:xfrm>
            <a:off x="7531610" y="2434201"/>
            <a:ext cx="3822189" cy="3742762"/>
          </a:xfrm>
        </p:spPr>
        <p:txBody>
          <a:bodyPr>
            <a:normAutofit/>
          </a:bodyPr>
          <a:lstStyle/>
          <a:p>
            <a:r>
              <a:rPr lang="en-GB" sz="2000" dirty="0"/>
              <a:t>There are around 15 different definitions that are all very similar</a:t>
            </a:r>
          </a:p>
          <a:p>
            <a:endParaRPr lang="en-GB" sz="2000" dirty="0"/>
          </a:p>
          <a:p>
            <a:r>
              <a:rPr lang="en-GB" sz="2000" dirty="0"/>
              <a:t>Silo describes it as ‘the degree to which individuals have the capacity to obtain, process and understand nutrition information and skills needed in order to make appropriate nutrition decisions’</a:t>
            </a:r>
          </a:p>
        </p:txBody>
      </p:sp>
    </p:spTree>
    <p:extLst>
      <p:ext uri="{BB962C8B-B14F-4D97-AF65-F5344CB8AC3E}">
        <p14:creationId xmlns:p14="http://schemas.microsoft.com/office/powerpoint/2010/main" val="2615102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41A136-3829-4F3D-D8E0-8E005302140E}"/>
              </a:ext>
            </a:extLst>
          </p:cNvPr>
          <p:cNvSpPr>
            <a:spLocks noGrp="1"/>
          </p:cNvSpPr>
          <p:nvPr>
            <p:ph type="title"/>
          </p:nvPr>
        </p:nvSpPr>
        <p:spPr>
          <a:xfrm>
            <a:off x="640080" y="325369"/>
            <a:ext cx="4368602" cy="1956841"/>
          </a:xfrm>
        </p:spPr>
        <p:txBody>
          <a:bodyPr anchor="b">
            <a:normAutofit/>
          </a:bodyPr>
          <a:lstStyle/>
          <a:p>
            <a:r>
              <a:rPr lang="en-GB" sz="5400" dirty="0"/>
              <a:t>Food Literacy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4B21F9-B9C7-93DB-BD48-C6906D19B4BE}"/>
              </a:ext>
            </a:extLst>
          </p:cNvPr>
          <p:cNvSpPr>
            <a:spLocks noGrp="1"/>
          </p:cNvSpPr>
          <p:nvPr>
            <p:ph idx="1"/>
          </p:nvPr>
        </p:nvSpPr>
        <p:spPr>
          <a:xfrm>
            <a:off x="640080" y="2872899"/>
            <a:ext cx="4243589" cy="3320668"/>
          </a:xfrm>
        </p:spPr>
        <p:txBody>
          <a:bodyPr>
            <a:normAutofit/>
          </a:bodyPr>
          <a:lstStyle/>
          <a:p>
            <a:r>
              <a:rPr lang="en-GB" sz="2200" dirty="0"/>
              <a:t>Again multiple definitions but the consensus is that it is the ability to use practical skills to eat a healthy diet.</a:t>
            </a:r>
          </a:p>
        </p:txBody>
      </p:sp>
      <p:pic>
        <p:nvPicPr>
          <p:cNvPr id="5" name="Picture 4" descr="Herbs on bundles on a wood table">
            <a:extLst>
              <a:ext uri="{FF2B5EF4-FFF2-40B4-BE49-F238E27FC236}">
                <a16:creationId xmlns:a16="http://schemas.microsoft.com/office/drawing/2014/main" id="{FCA0A432-B0B7-C0F1-E4B1-D757826ABFEC}"/>
              </a:ext>
            </a:extLst>
          </p:cNvPr>
          <p:cNvPicPr>
            <a:picLocks noChangeAspect="1"/>
          </p:cNvPicPr>
          <p:nvPr/>
        </p:nvPicPr>
        <p:blipFill rotWithShape="1">
          <a:blip r:embed="rId2"/>
          <a:srcRect l="3574" r="2947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53944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342FB0-22C4-99AC-08E7-96F1BCC6DC3A}"/>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solidFill>
                  <a:srgbClr val="FFFFFF"/>
                </a:solidFill>
                <a:latin typeface="+mj-lt"/>
                <a:ea typeface="+mj-ea"/>
                <a:cs typeface="+mj-cs"/>
              </a:rPr>
              <a:t>Hernandez et al 2021</a:t>
            </a:r>
          </a:p>
        </p:txBody>
      </p:sp>
      <p:pic>
        <p:nvPicPr>
          <p:cNvPr id="4" name="Content Placeholder 3" descr="Health Literacy and Food Literacy for K‐12 Schools in the COVID‐19 Pandemic  - Vamos - 2021 - Journal of School Health - Wiley Online Library">
            <a:extLst>
              <a:ext uri="{FF2B5EF4-FFF2-40B4-BE49-F238E27FC236}">
                <a16:creationId xmlns:a16="http://schemas.microsoft.com/office/drawing/2014/main" id="{FCF0206F-FA9B-EC52-462F-E09AC3DC862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5155055" y="640080"/>
            <a:ext cx="5453293" cy="5578816"/>
          </a:xfrm>
          <a:prstGeom prst="rect">
            <a:avLst/>
          </a:prstGeom>
          <a:noFill/>
        </p:spPr>
      </p:pic>
    </p:spTree>
    <p:extLst>
      <p:ext uri="{BB962C8B-B14F-4D97-AF65-F5344CB8AC3E}">
        <p14:creationId xmlns:p14="http://schemas.microsoft.com/office/powerpoint/2010/main" val="31274163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able 3">
            <a:extLst>
              <a:ext uri="{FF2B5EF4-FFF2-40B4-BE49-F238E27FC236}">
                <a16:creationId xmlns:a16="http://schemas.microsoft.com/office/drawing/2014/main" id="{90F4AE6E-C7DF-879F-69A3-199BC24DA523}"/>
              </a:ext>
            </a:extLst>
          </p:cNvPr>
          <p:cNvGraphicFramePr>
            <a:graphicFrameLocks noGrp="1"/>
          </p:cNvGraphicFramePr>
          <p:nvPr>
            <p:extLst>
              <p:ext uri="{D42A27DB-BD31-4B8C-83A1-F6EECF244321}">
                <p14:modId xmlns:p14="http://schemas.microsoft.com/office/powerpoint/2010/main" val="3252248377"/>
              </p:ext>
            </p:extLst>
          </p:nvPr>
        </p:nvGraphicFramePr>
        <p:xfrm>
          <a:off x="643467" y="1273628"/>
          <a:ext cx="10905066" cy="4310745"/>
        </p:xfrm>
        <a:graphic>
          <a:graphicData uri="http://schemas.openxmlformats.org/drawingml/2006/table">
            <a:tbl>
              <a:tblPr firstRow="1" firstCol="1" bandRow="1">
                <a:noFill/>
                <a:tableStyleId>{5C22544A-7EE6-4342-B048-85BDC9FD1C3A}</a:tableStyleId>
              </a:tblPr>
              <a:tblGrid>
                <a:gridCol w="4149531">
                  <a:extLst>
                    <a:ext uri="{9D8B030D-6E8A-4147-A177-3AD203B41FA5}">
                      <a16:colId xmlns:a16="http://schemas.microsoft.com/office/drawing/2014/main" val="2818801127"/>
                    </a:ext>
                  </a:extLst>
                </a:gridCol>
                <a:gridCol w="6755535">
                  <a:extLst>
                    <a:ext uri="{9D8B030D-6E8A-4147-A177-3AD203B41FA5}">
                      <a16:colId xmlns:a16="http://schemas.microsoft.com/office/drawing/2014/main" val="3263729259"/>
                    </a:ext>
                  </a:extLst>
                </a:gridCol>
              </a:tblGrid>
              <a:tr h="397598">
                <a:tc>
                  <a:txBody>
                    <a:bodyPr/>
                    <a:lstStyle/>
                    <a:p>
                      <a:pPr algn="just">
                        <a:lnSpc>
                          <a:spcPct val="107000"/>
                        </a:lnSpc>
                        <a:spcBef>
                          <a:spcPts val="600"/>
                        </a:spcBef>
                        <a:spcAft>
                          <a:spcPts val="600"/>
                        </a:spcAft>
                      </a:pPr>
                      <a:r>
                        <a:rPr lang="en-GB" sz="1700" b="0" cap="none" spc="60" dirty="0">
                          <a:solidFill>
                            <a:schemeClr val="bg1"/>
                          </a:solidFill>
                          <a:effectLst/>
                        </a:rPr>
                        <a:t>Definition of Nutrition Literacy</a:t>
                      </a:r>
                      <a:endParaRPr lang="en-GB" sz="1700" b="0" cap="none" spc="6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2571" marR="72571" marT="96762" marB="0" anchor="ctr">
                    <a:lnL w="12700" cmpd="sng">
                      <a:noFill/>
                    </a:lnL>
                    <a:lnR w="12700" cmpd="sng">
                      <a:noFill/>
                    </a:lnR>
                    <a:lnT w="19050" cap="flat" cmpd="sng" algn="ctr">
                      <a:noFill/>
                      <a:prstDash val="solid"/>
                    </a:lnT>
                    <a:lnB w="38100" cmpd="sng">
                      <a:noFill/>
                    </a:lnB>
                    <a:solidFill>
                      <a:schemeClr val="accent1"/>
                    </a:solidFill>
                  </a:tcPr>
                </a:tc>
                <a:tc>
                  <a:txBody>
                    <a:bodyPr/>
                    <a:lstStyle/>
                    <a:p>
                      <a:pPr algn="just">
                        <a:lnSpc>
                          <a:spcPct val="107000"/>
                        </a:lnSpc>
                        <a:spcBef>
                          <a:spcPts val="600"/>
                        </a:spcBef>
                        <a:spcAft>
                          <a:spcPts val="600"/>
                        </a:spcAft>
                      </a:pPr>
                      <a:r>
                        <a:rPr lang="en-GB" sz="1700" b="0" cap="none" spc="60" dirty="0">
                          <a:solidFill>
                            <a:schemeClr val="bg1"/>
                          </a:solidFill>
                          <a:effectLst/>
                        </a:rPr>
                        <a:t>Description of Nutrition Literacy</a:t>
                      </a:r>
                      <a:endParaRPr lang="en-GB" sz="1700" b="0" cap="none" spc="6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2571" marR="72571" marT="96762" marB="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1596082093"/>
                  </a:ext>
                </a:extLst>
              </a:tr>
              <a:tr h="606443">
                <a:tc>
                  <a:txBody>
                    <a:bodyPr/>
                    <a:lstStyle/>
                    <a:p>
                      <a:pPr algn="just">
                        <a:lnSpc>
                          <a:spcPct val="107000"/>
                        </a:lnSpc>
                        <a:spcBef>
                          <a:spcPts val="600"/>
                        </a:spcBef>
                        <a:spcAft>
                          <a:spcPts val="600"/>
                        </a:spcAft>
                      </a:pPr>
                      <a:r>
                        <a:rPr lang="en-GB" sz="1500" b="1" cap="none" spc="0" dirty="0">
                          <a:solidFill>
                            <a:schemeClr val="tx1"/>
                          </a:solidFill>
                          <a:effectLst/>
                        </a:rPr>
                        <a:t>Functional Literacy</a:t>
                      </a:r>
                      <a:endParaRPr lang="en-GB" sz="1500" b="1" cap="none" spc="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2571" marR="72571" marT="96762" marB="0">
                    <a:lnL w="12700" cmpd="sng">
                      <a:noFill/>
                      <a:prstDash val="solid"/>
                    </a:lnL>
                    <a:lnR w="12700" cmpd="sng">
                      <a:noFill/>
                      <a:prstDash val="solid"/>
                    </a:lnR>
                    <a:lnT w="38100" cmpd="sng">
                      <a:noFill/>
                    </a:lnT>
                    <a:lnB w="12700" cap="flat" cmpd="sng" algn="ctr">
                      <a:noFill/>
                      <a:prstDash val="solid"/>
                    </a:lnB>
                    <a:noFill/>
                  </a:tcPr>
                </a:tc>
                <a:tc>
                  <a:txBody>
                    <a:bodyPr/>
                    <a:lstStyle/>
                    <a:p>
                      <a:pPr algn="just">
                        <a:lnSpc>
                          <a:spcPct val="107000"/>
                        </a:lnSpc>
                        <a:spcBef>
                          <a:spcPts val="600"/>
                        </a:spcBef>
                        <a:spcAft>
                          <a:spcPts val="600"/>
                        </a:spcAft>
                      </a:pPr>
                      <a:r>
                        <a:rPr lang="en-GB" sz="1500" cap="none" spc="0" dirty="0">
                          <a:solidFill>
                            <a:schemeClr val="tx1"/>
                          </a:solidFill>
                          <a:effectLst/>
                        </a:rPr>
                        <a:t>Skills encompass the ability to obtain factual dietary information and develop an understanding of factors that can enhance or inhibit good health.</a:t>
                      </a:r>
                      <a:endParaRPr lang="en-GB" sz="1500" cap="none" spc="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2571" marR="72571" marT="96762" marB="0">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2095316367"/>
                  </a:ext>
                </a:extLst>
              </a:tr>
              <a:tr h="2458693">
                <a:tc>
                  <a:txBody>
                    <a:bodyPr/>
                    <a:lstStyle/>
                    <a:p>
                      <a:pPr algn="just">
                        <a:lnSpc>
                          <a:spcPct val="107000"/>
                        </a:lnSpc>
                        <a:spcBef>
                          <a:spcPts val="600"/>
                        </a:spcBef>
                        <a:spcAft>
                          <a:spcPts val="600"/>
                        </a:spcAft>
                      </a:pPr>
                      <a:r>
                        <a:rPr lang="en-GB" sz="1500" b="1" cap="none" spc="0" dirty="0">
                          <a:solidFill>
                            <a:schemeClr val="tx1"/>
                          </a:solidFill>
                          <a:effectLst/>
                        </a:rPr>
                        <a:t>Interactive Literacy</a:t>
                      </a:r>
                      <a:endParaRPr lang="en-GB" sz="1500" b="1" cap="none" spc="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2571" marR="72571" marT="96762"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gn="just">
                        <a:lnSpc>
                          <a:spcPct val="107000"/>
                        </a:lnSpc>
                        <a:spcBef>
                          <a:spcPts val="600"/>
                        </a:spcBef>
                        <a:spcAft>
                          <a:spcPts val="600"/>
                        </a:spcAft>
                      </a:pPr>
                      <a:r>
                        <a:rPr lang="en-GB" sz="1500" cap="none" spc="0" dirty="0">
                          <a:solidFill>
                            <a:schemeClr val="tx1"/>
                          </a:solidFill>
                          <a:effectLst/>
                        </a:rPr>
                        <a:t>This informational approach has an emphasis on knowledge and behaviour change. A criticism of this is that knowledge will influence the ability to eat well, although practitioners need to acknowledge that whilst knowledge is important but not necessarily sufficient for dietary change. The Interactive Domain also needs to include more complex skills, motivation and confidence required to navigate a food system, including cooking skills. This may also be the Domain that could include Food Literacy in the future that relates to choosing food, food storage and preparation, cooking skills and food hygiene.</a:t>
                      </a:r>
                    </a:p>
                    <a:p>
                      <a:pPr algn="just">
                        <a:lnSpc>
                          <a:spcPct val="107000"/>
                        </a:lnSpc>
                        <a:spcBef>
                          <a:spcPts val="600"/>
                        </a:spcBef>
                        <a:spcAft>
                          <a:spcPts val="600"/>
                        </a:spcAft>
                      </a:pPr>
                      <a:r>
                        <a:rPr lang="en-GB" sz="1500" cap="none" spc="0" dirty="0">
                          <a:solidFill>
                            <a:schemeClr val="tx1"/>
                          </a:solidFill>
                          <a:effectLst/>
                        </a:rPr>
                        <a:t> </a:t>
                      </a:r>
                      <a:endParaRPr lang="en-GB" sz="1500" cap="none" spc="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2571" marR="72571" marT="96762"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314829160"/>
                  </a:ext>
                </a:extLst>
              </a:tr>
              <a:tr h="848011">
                <a:tc>
                  <a:txBody>
                    <a:bodyPr/>
                    <a:lstStyle/>
                    <a:p>
                      <a:pPr algn="just">
                        <a:lnSpc>
                          <a:spcPct val="107000"/>
                        </a:lnSpc>
                        <a:spcBef>
                          <a:spcPts val="600"/>
                        </a:spcBef>
                        <a:spcAft>
                          <a:spcPts val="600"/>
                        </a:spcAft>
                      </a:pPr>
                      <a:r>
                        <a:rPr lang="en-GB" sz="1500" b="1" cap="none" spc="0" dirty="0">
                          <a:solidFill>
                            <a:schemeClr val="tx1"/>
                          </a:solidFill>
                          <a:effectLst/>
                        </a:rPr>
                        <a:t>Critical Literacy</a:t>
                      </a:r>
                      <a:endParaRPr lang="en-GB" sz="1500" b="1" cap="none" spc="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2571" marR="72571" marT="96762" marB="0">
                    <a:lnL w="12700" cmpd="sng">
                      <a:noFill/>
                      <a:prstDash val="solid"/>
                    </a:lnL>
                    <a:lnR w="12700" cmpd="sng">
                      <a:noFill/>
                      <a:prstDash val="solid"/>
                    </a:lnR>
                    <a:lnT w="12700" cmpd="sng">
                      <a:noFill/>
                      <a:prstDash val="solid"/>
                    </a:lnT>
                    <a:lnB w="12700" cmpd="sng">
                      <a:noFill/>
                      <a:prstDash val="solid"/>
                    </a:lnB>
                    <a:noFill/>
                  </a:tcPr>
                </a:tc>
                <a:tc>
                  <a:txBody>
                    <a:bodyPr/>
                    <a:lstStyle/>
                    <a:p>
                      <a:pPr algn="just">
                        <a:lnSpc>
                          <a:spcPct val="107000"/>
                        </a:lnSpc>
                        <a:spcBef>
                          <a:spcPts val="600"/>
                        </a:spcBef>
                        <a:spcAft>
                          <a:spcPts val="600"/>
                        </a:spcAft>
                      </a:pPr>
                      <a:r>
                        <a:rPr lang="en-GB" sz="1500" cap="none" spc="0" dirty="0">
                          <a:solidFill>
                            <a:schemeClr val="tx1"/>
                          </a:solidFill>
                          <a:effectLst/>
                        </a:rPr>
                        <a:t>This approach to critically analysing nutrition information and draws on the individuals, ability to act on and influence the underlying social determinants of health being the utmost level of Nutrition Literacy.</a:t>
                      </a:r>
                      <a:endParaRPr lang="en-GB" sz="1500" cap="none" spc="0" dirty="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2571" marR="72571" marT="96762" marB="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558598634"/>
                  </a:ext>
                </a:extLst>
              </a:tr>
            </a:tbl>
          </a:graphicData>
        </a:graphic>
      </p:graphicFrame>
    </p:spTree>
    <p:extLst>
      <p:ext uri="{BB962C8B-B14F-4D97-AF65-F5344CB8AC3E}">
        <p14:creationId xmlns:p14="http://schemas.microsoft.com/office/powerpoint/2010/main" val="3142987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120F0A-3EF6-D6F8-9C98-0E1920FEC65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Food Literacy</a:t>
            </a:r>
          </a:p>
        </p:txBody>
      </p:sp>
      <p:pic>
        <p:nvPicPr>
          <p:cNvPr id="4" name="Content Placeholder 3">
            <a:extLst>
              <a:ext uri="{FF2B5EF4-FFF2-40B4-BE49-F238E27FC236}">
                <a16:creationId xmlns:a16="http://schemas.microsoft.com/office/drawing/2014/main" id="{EB51E035-7F56-FDEE-C5D4-2AFAC3380AFC}"/>
              </a:ext>
            </a:extLst>
          </p:cNvPr>
          <p:cNvPicPr>
            <a:picLocks noGrp="1" noChangeAspect="1"/>
          </p:cNvPicPr>
          <p:nvPr>
            <p:ph idx="1"/>
          </p:nvPr>
        </p:nvPicPr>
        <p:blipFill>
          <a:blip r:embed="rId2"/>
          <a:stretch>
            <a:fillRect/>
          </a:stretch>
        </p:blipFill>
        <p:spPr>
          <a:xfrm>
            <a:off x="5156273" y="961812"/>
            <a:ext cx="4952853" cy="4930987"/>
          </a:xfrm>
          <a:prstGeom prst="rect">
            <a:avLst/>
          </a:prstGeom>
        </p:spPr>
      </p:pic>
    </p:spTree>
    <p:extLst>
      <p:ext uri="{BB962C8B-B14F-4D97-AF65-F5344CB8AC3E}">
        <p14:creationId xmlns:p14="http://schemas.microsoft.com/office/powerpoint/2010/main" val="1695605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Freeform: Shape 10">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DC7BDD8F-5F79-D1CE-4BAC-53E71C7F6BC1}"/>
              </a:ext>
            </a:extLst>
          </p:cNvPr>
          <p:cNvPicPr>
            <a:picLocks noChangeAspect="1"/>
          </p:cNvPicPr>
          <p:nvPr/>
        </p:nvPicPr>
        <p:blipFill>
          <a:blip r:embed="rId2"/>
          <a:stretch>
            <a:fillRect/>
          </a:stretch>
        </p:blipFill>
        <p:spPr>
          <a:xfrm>
            <a:off x="2198161" y="643466"/>
            <a:ext cx="3938535" cy="5566833"/>
          </a:xfrm>
          <a:prstGeom prst="rect">
            <a:avLst/>
          </a:prstGeom>
        </p:spPr>
      </p:pic>
      <p:grpSp>
        <p:nvGrpSpPr>
          <p:cNvPr id="13" name="Group 12">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4"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dirty="0"/>
            </a:p>
          </p:txBody>
        </p:sp>
        <p:sp>
          <p:nvSpPr>
            <p:cNvPr id="15"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42617225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E7A118-18ED-B817-14B0-0389DDB5D686}"/>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Tools and resources</a:t>
            </a:r>
          </a:p>
        </p:txBody>
      </p:sp>
      <p:graphicFrame>
        <p:nvGraphicFramePr>
          <p:cNvPr id="5" name="Content Placeholder 2">
            <a:extLst>
              <a:ext uri="{FF2B5EF4-FFF2-40B4-BE49-F238E27FC236}">
                <a16:creationId xmlns:a16="http://schemas.microsoft.com/office/drawing/2014/main" id="{968AB02C-A561-8FAC-1CF3-B7CCF6FA830D}"/>
              </a:ext>
            </a:extLst>
          </p:cNvPr>
          <p:cNvGraphicFramePr>
            <a:graphicFrameLocks noGrp="1"/>
          </p:cNvGraphicFramePr>
          <p:nvPr>
            <p:ph idx="1"/>
            <p:extLst>
              <p:ext uri="{D42A27DB-BD31-4B8C-83A1-F6EECF244321}">
                <p14:modId xmlns:p14="http://schemas.microsoft.com/office/powerpoint/2010/main" val="169295926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9118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64C90A-229F-5546-9DD4-793AAAC29D8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Cassar et al 2018 – key elements in nutrition literacy</a:t>
            </a:r>
          </a:p>
        </p:txBody>
      </p:sp>
      <p:pic>
        <p:nvPicPr>
          <p:cNvPr id="4" name="Content Placeholder 3">
            <a:extLst>
              <a:ext uri="{FF2B5EF4-FFF2-40B4-BE49-F238E27FC236}">
                <a16:creationId xmlns:a16="http://schemas.microsoft.com/office/drawing/2014/main" id="{A75453F7-9B5C-5276-49BC-E82F87CE33F1}"/>
              </a:ext>
            </a:extLst>
          </p:cNvPr>
          <p:cNvPicPr>
            <a:picLocks noGrp="1" noChangeAspect="1"/>
          </p:cNvPicPr>
          <p:nvPr>
            <p:ph idx="1"/>
          </p:nvPr>
        </p:nvPicPr>
        <p:blipFill>
          <a:blip r:embed="rId2"/>
          <a:stretch>
            <a:fillRect/>
          </a:stretch>
        </p:blipFill>
        <p:spPr>
          <a:xfrm>
            <a:off x="4032514" y="364068"/>
            <a:ext cx="7702286" cy="5528732"/>
          </a:xfrm>
          <a:prstGeom prst="rect">
            <a:avLst/>
          </a:prstGeom>
        </p:spPr>
      </p:pic>
    </p:spTree>
    <p:extLst>
      <p:ext uri="{BB962C8B-B14F-4D97-AF65-F5344CB8AC3E}">
        <p14:creationId xmlns:p14="http://schemas.microsoft.com/office/powerpoint/2010/main" val="280523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2" name="Title 1">
            <a:extLst>
              <a:ext uri="{FF2B5EF4-FFF2-40B4-BE49-F238E27FC236}">
                <a16:creationId xmlns:a16="http://schemas.microsoft.com/office/drawing/2014/main" id="{11AB828C-50BD-8F18-2E26-542C442035C3}"/>
              </a:ext>
            </a:extLst>
          </p:cNvPr>
          <p:cNvSpPr>
            <a:spLocks noGrp="1"/>
          </p:cNvSpPr>
          <p:nvPr>
            <p:ph type="title"/>
          </p:nvPr>
        </p:nvSpPr>
        <p:spPr>
          <a:xfrm>
            <a:off x="1179226" y="320231"/>
            <a:ext cx="9833548" cy="1325563"/>
          </a:xfrm>
        </p:spPr>
        <p:txBody>
          <a:bodyPr>
            <a:normAutofit/>
          </a:bodyPr>
          <a:lstStyle/>
          <a:p>
            <a:pPr algn="ctr"/>
            <a:r>
              <a:rPr lang="en-GB" sz="4000" dirty="0">
                <a:solidFill>
                  <a:schemeClr val="tx2"/>
                </a:solidFill>
              </a:rPr>
              <a:t>Is much known about Nutrition literacy</a:t>
            </a: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57D6EC85-A9D7-555B-6660-069E834AE305}"/>
              </a:ext>
            </a:extLst>
          </p:cNvPr>
          <p:cNvGraphicFramePr>
            <a:graphicFrameLocks noGrp="1"/>
          </p:cNvGraphicFramePr>
          <p:nvPr>
            <p:ph idx="1"/>
            <p:extLst>
              <p:ext uri="{D42A27DB-BD31-4B8C-83A1-F6EECF244321}">
                <p14:modId xmlns:p14="http://schemas.microsoft.com/office/powerpoint/2010/main" val="143750350"/>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1162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1C55ACF-2165-DFE9-028B-C331C1ADB3D2}"/>
              </a:ext>
            </a:extLst>
          </p:cNvPr>
          <p:cNvPicPr>
            <a:picLocks noGrp="1" noChangeAspect="1"/>
          </p:cNvPicPr>
          <p:nvPr>
            <p:ph idx="1"/>
          </p:nvPr>
        </p:nvPicPr>
        <p:blipFill>
          <a:blip r:embed="rId2"/>
          <a:stretch>
            <a:fillRect/>
          </a:stretch>
        </p:blipFill>
        <p:spPr>
          <a:xfrm>
            <a:off x="643467" y="1098042"/>
            <a:ext cx="10905066" cy="4661914"/>
          </a:xfrm>
          <a:prstGeom prst="rect">
            <a:avLst/>
          </a:prstGeom>
        </p:spPr>
      </p:pic>
    </p:spTree>
    <p:extLst>
      <p:ext uri="{BB962C8B-B14F-4D97-AF65-F5344CB8AC3E}">
        <p14:creationId xmlns:p14="http://schemas.microsoft.com/office/powerpoint/2010/main" val="1402974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6A81E7-2A43-4366-8431-1FA7A780A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row of samples for medical testing">
            <a:extLst>
              <a:ext uri="{FF2B5EF4-FFF2-40B4-BE49-F238E27FC236}">
                <a16:creationId xmlns:a16="http://schemas.microsoft.com/office/drawing/2014/main" id="{B6F909D5-5645-06DA-B057-280D3BD81ACA}"/>
              </a:ext>
            </a:extLst>
          </p:cNvPr>
          <p:cNvPicPr>
            <a:picLocks noChangeAspect="1"/>
          </p:cNvPicPr>
          <p:nvPr/>
        </p:nvPicPr>
        <p:blipFill rotWithShape="1">
          <a:blip r:embed="rId2"/>
          <a:srcRect l="40837"/>
          <a:stretch/>
        </p:blipFill>
        <p:spPr>
          <a:xfrm>
            <a:off x="20" y="10"/>
            <a:ext cx="5409897" cy="6857990"/>
          </a:xfrm>
          <a:prstGeom prst="rect">
            <a:avLst/>
          </a:prstGeom>
        </p:spPr>
      </p:pic>
      <p:sp>
        <p:nvSpPr>
          <p:cNvPr id="11" name="Rectangle 10">
            <a:extLst>
              <a:ext uri="{FF2B5EF4-FFF2-40B4-BE49-F238E27FC236}">
                <a16:creationId xmlns:a16="http://schemas.microsoft.com/office/drawing/2014/main" id="{D09B7001-6C15-47E8-8C3B-A6EB53C98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1"/>
            <a:ext cx="6781801"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D3D7337-C310-4B2B-BE2D-98E9D6EC0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565" y="685800"/>
            <a:ext cx="5409636"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0B7EB5-8F40-1167-C331-C53C0560A747}"/>
              </a:ext>
            </a:extLst>
          </p:cNvPr>
          <p:cNvSpPr>
            <a:spLocks noGrp="1"/>
          </p:cNvSpPr>
          <p:nvPr>
            <p:ph type="title"/>
          </p:nvPr>
        </p:nvSpPr>
        <p:spPr>
          <a:xfrm>
            <a:off x="6746000" y="1253266"/>
            <a:ext cx="4110197" cy="907199"/>
          </a:xfrm>
        </p:spPr>
        <p:txBody>
          <a:bodyPr anchor="b">
            <a:normAutofit/>
          </a:bodyPr>
          <a:lstStyle/>
          <a:p>
            <a:pPr algn="ctr"/>
            <a:endParaRPr lang="en-GB" sz="3200" dirty="0">
              <a:solidFill>
                <a:schemeClr val="tx1">
                  <a:lumMod val="65000"/>
                  <a:lumOff val="35000"/>
                </a:schemeClr>
              </a:solidFill>
            </a:endParaRPr>
          </a:p>
        </p:txBody>
      </p:sp>
      <p:sp>
        <p:nvSpPr>
          <p:cNvPr id="3" name="Content Placeholder 2">
            <a:extLst>
              <a:ext uri="{FF2B5EF4-FFF2-40B4-BE49-F238E27FC236}">
                <a16:creationId xmlns:a16="http://schemas.microsoft.com/office/drawing/2014/main" id="{B82B793B-B605-7273-F195-606E30AC0774}"/>
              </a:ext>
            </a:extLst>
          </p:cNvPr>
          <p:cNvSpPr>
            <a:spLocks noGrp="1"/>
          </p:cNvSpPr>
          <p:nvPr>
            <p:ph idx="1"/>
          </p:nvPr>
        </p:nvSpPr>
        <p:spPr>
          <a:xfrm>
            <a:off x="6746001" y="2458095"/>
            <a:ext cx="4110198" cy="3075480"/>
          </a:xfrm>
        </p:spPr>
        <p:txBody>
          <a:bodyPr anchor="t">
            <a:normAutofit/>
          </a:bodyPr>
          <a:lstStyle/>
          <a:p>
            <a:r>
              <a:rPr lang="en-GB" sz="2000" dirty="0">
                <a:solidFill>
                  <a:schemeClr val="tx1">
                    <a:lumMod val="65000"/>
                    <a:lumOff val="35000"/>
                  </a:schemeClr>
                </a:solidFill>
              </a:rPr>
              <a:t>Previous slide focusses on health literacy across Europe</a:t>
            </a:r>
          </a:p>
        </p:txBody>
      </p:sp>
    </p:spTree>
    <p:extLst>
      <p:ext uri="{BB962C8B-B14F-4D97-AF65-F5344CB8AC3E}">
        <p14:creationId xmlns:p14="http://schemas.microsoft.com/office/powerpoint/2010/main" val="4284446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7B228749-6805-4864-980C-4DE1E0EE293E}"/>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1800" kern="1200">
                <a:solidFill>
                  <a:srgbClr val="FFFFFF"/>
                </a:solidFill>
                <a:latin typeface="+mj-lt"/>
                <a:ea typeface="+mj-ea"/>
                <a:cs typeface="+mj-cs"/>
              </a:rPr>
              <a:t>Core and Non-core foods</a:t>
            </a:r>
            <a:br>
              <a:rPr lang="en-US" sz="1800" kern="1200">
                <a:solidFill>
                  <a:srgbClr val="FFFFFF"/>
                </a:solidFill>
                <a:latin typeface="+mj-lt"/>
                <a:ea typeface="+mj-ea"/>
                <a:cs typeface="+mj-cs"/>
              </a:rPr>
            </a:br>
            <a:r>
              <a:rPr lang="en-US" sz="1800" b="1" kern="1200">
                <a:solidFill>
                  <a:srgbClr val="FFFFFF"/>
                </a:solidFill>
                <a:effectLst/>
                <a:latin typeface="+mj-lt"/>
                <a:ea typeface="+mj-ea"/>
                <a:cs typeface="+mj-cs"/>
              </a:rPr>
              <a:t>Based on Johnson </a:t>
            </a:r>
            <a:r>
              <a:rPr lang="en-US" sz="1800" b="1" i="1" kern="1200">
                <a:solidFill>
                  <a:srgbClr val="FFFFFF"/>
                </a:solidFill>
                <a:effectLst/>
                <a:latin typeface="+mj-lt"/>
                <a:ea typeface="+mj-ea"/>
                <a:cs typeface="+mj-cs"/>
              </a:rPr>
              <a:t>et al </a:t>
            </a:r>
            <a:r>
              <a:rPr lang="en-US" sz="1800" b="1" kern="1200">
                <a:solidFill>
                  <a:srgbClr val="FFFFFF"/>
                </a:solidFill>
                <a:effectLst/>
                <a:latin typeface="+mj-lt"/>
                <a:ea typeface="+mj-ea"/>
                <a:cs typeface="+mj-cs"/>
              </a:rPr>
              <a:t>(2011);</a:t>
            </a:r>
            <a:r>
              <a:rPr lang="en-US" sz="1800" b="1" i="1" kern="1200">
                <a:solidFill>
                  <a:srgbClr val="FFFFFF"/>
                </a:solidFill>
                <a:effectLst/>
                <a:latin typeface="+mj-lt"/>
                <a:ea typeface="+mj-ea"/>
                <a:cs typeface="+mj-cs"/>
              </a:rPr>
              <a:t> </a:t>
            </a:r>
            <a:r>
              <a:rPr lang="en-US" sz="1800" b="1" kern="1200">
                <a:solidFill>
                  <a:srgbClr val="FFFFFF"/>
                </a:solidFill>
                <a:effectLst/>
                <a:latin typeface="+mj-lt"/>
                <a:ea typeface="+mj-ea"/>
                <a:cs typeface="+mj-cs"/>
              </a:rPr>
              <a:t>Toumpakari </a:t>
            </a:r>
            <a:r>
              <a:rPr lang="en-US" sz="1800" b="1" i="1" kern="1200">
                <a:solidFill>
                  <a:srgbClr val="FFFFFF"/>
                </a:solidFill>
                <a:effectLst/>
                <a:latin typeface="+mj-lt"/>
                <a:ea typeface="+mj-ea"/>
                <a:cs typeface="+mj-cs"/>
              </a:rPr>
              <a:t>et al </a:t>
            </a:r>
            <a:r>
              <a:rPr lang="en-US" sz="1800" b="1" kern="1200">
                <a:solidFill>
                  <a:srgbClr val="FFFFFF"/>
                </a:solidFill>
                <a:effectLst/>
                <a:latin typeface="+mj-lt"/>
                <a:ea typeface="+mj-ea"/>
                <a:cs typeface="+mj-cs"/>
              </a:rPr>
              <a:t>(2015)</a:t>
            </a:r>
            <a:br>
              <a:rPr lang="en-US" sz="1800" kern="1200">
                <a:solidFill>
                  <a:srgbClr val="FFFFFF"/>
                </a:solidFill>
                <a:effectLst/>
                <a:latin typeface="+mj-lt"/>
                <a:ea typeface="+mj-ea"/>
                <a:cs typeface="+mj-cs"/>
              </a:rPr>
            </a:br>
            <a:endParaRPr lang="en-US" sz="1800" kern="1200">
              <a:solidFill>
                <a:srgbClr val="FFFFFF"/>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8FD13369-48DA-61B9-9147-D87BFD483A37}"/>
              </a:ext>
            </a:extLst>
          </p:cNvPr>
          <p:cNvGraphicFramePr>
            <a:graphicFrameLocks noGrp="1"/>
          </p:cNvGraphicFramePr>
          <p:nvPr>
            <p:ph idx="1"/>
            <p:extLst>
              <p:ext uri="{D42A27DB-BD31-4B8C-83A1-F6EECF244321}">
                <p14:modId xmlns:p14="http://schemas.microsoft.com/office/powerpoint/2010/main" val="605562959"/>
              </p:ext>
            </p:extLst>
          </p:nvPr>
        </p:nvGraphicFramePr>
        <p:xfrm>
          <a:off x="4038600" y="1358471"/>
          <a:ext cx="7188200" cy="4137670"/>
        </p:xfrm>
        <a:graphic>
          <a:graphicData uri="http://schemas.openxmlformats.org/drawingml/2006/table">
            <a:tbl>
              <a:tblPr firstRow="1" firstCol="1" bandRow="1">
                <a:solidFill>
                  <a:schemeClr val="bg1">
                    <a:lumMod val="95000"/>
                  </a:schemeClr>
                </a:solidFill>
                <a:tableStyleId>{5C22544A-7EE6-4342-B048-85BDC9FD1C3A}</a:tableStyleId>
              </a:tblPr>
              <a:tblGrid>
                <a:gridCol w="3418538">
                  <a:extLst>
                    <a:ext uri="{9D8B030D-6E8A-4147-A177-3AD203B41FA5}">
                      <a16:colId xmlns:a16="http://schemas.microsoft.com/office/drawing/2014/main" val="877454282"/>
                    </a:ext>
                  </a:extLst>
                </a:gridCol>
                <a:gridCol w="3769662">
                  <a:extLst>
                    <a:ext uri="{9D8B030D-6E8A-4147-A177-3AD203B41FA5}">
                      <a16:colId xmlns:a16="http://schemas.microsoft.com/office/drawing/2014/main" val="1458017467"/>
                    </a:ext>
                  </a:extLst>
                </a:gridCol>
              </a:tblGrid>
              <a:tr h="4137670">
                <a:tc>
                  <a:txBody>
                    <a:bodyPr/>
                    <a:lstStyle/>
                    <a:p>
                      <a:pPr algn="r">
                        <a:lnSpc>
                          <a:spcPct val="107000"/>
                        </a:lnSpc>
                        <a:spcBef>
                          <a:spcPts val="600"/>
                        </a:spcBef>
                        <a:spcAft>
                          <a:spcPts val="600"/>
                        </a:spcAft>
                      </a:pPr>
                      <a:r>
                        <a:rPr lang="en-GB" sz="1800" b="1" kern="100" cap="none" spc="0">
                          <a:solidFill>
                            <a:schemeClr val="tx1"/>
                          </a:solidFill>
                          <a:effectLst/>
                        </a:rPr>
                        <a:t>Meat, Fish, Eggs, Vegetable Protein</a:t>
                      </a:r>
                    </a:p>
                    <a:p>
                      <a:pPr algn="r">
                        <a:lnSpc>
                          <a:spcPct val="107000"/>
                        </a:lnSpc>
                        <a:spcBef>
                          <a:spcPts val="600"/>
                        </a:spcBef>
                        <a:spcAft>
                          <a:spcPts val="600"/>
                        </a:spcAft>
                      </a:pPr>
                      <a:r>
                        <a:rPr lang="en-GB" sz="1800" b="1" kern="100" cap="none" spc="0">
                          <a:solidFill>
                            <a:schemeClr val="tx1"/>
                          </a:solidFill>
                          <a:effectLst/>
                        </a:rPr>
                        <a:t>Cheese, Milk, Yogurt, Plant based Drinks</a:t>
                      </a:r>
                    </a:p>
                    <a:p>
                      <a:pPr algn="r">
                        <a:lnSpc>
                          <a:spcPct val="107000"/>
                        </a:lnSpc>
                        <a:spcBef>
                          <a:spcPts val="600"/>
                        </a:spcBef>
                        <a:spcAft>
                          <a:spcPts val="600"/>
                        </a:spcAft>
                      </a:pPr>
                      <a:r>
                        <a:rPr lang="en-GB" sz="1800" b="1" kern="100" cap="none" spc="0">
                          <a:solidFill>
                            <a:schemeClr val="tx1"/>
                          </a:solidFill>
                          <a:effectLst/>
                        </a:rPr>
                        <a:t>Fruit and Vegetables</a:t>
                      </a:r>
                    </a:p>
                    <a:p>
                      <a:pPr algn="r">
                        <a:lnSpc>
                          <a:spcPct val="107000"/>
                        </a:lnSpc>
                        <a:spcBef>
                          <a:spcPts val="600"/>
                        </a:spcBef>
                        <a:spcAft>
                          <a:spcPts val="600"/>
                        </a:spcAft>
                      </a:pPr>
                      <a:r>
                        <a:rPr lang="en-GB" sz="1800" b="1" kern="100" cap="none" spc="0">
                          <a:solidFill>
                            <a:schemeClr val="tx1"/>
                          </a:solidFill>
                          <a:effectLst/>
                        </a:rPr>
                        <a:t>Pulses, nuts and seeds</a:t>
                      </a:r>
                    </a:p>
                    <a:p>
                      <a:pPr algn="r">
                        <a:lnSpc>
                          <a:spcPct val="107000"/>
                        </a:lnSpc>
                        <a:spcBef>
                          <a:spcPts val="600"/>
                        </a:spcBef>
                        <a:spcAft>
                          <a:spcPts val="600"/>
                        </a:spcAft>
                      </a:pPr>
                      <a:r>
                        <a:rPr lang="en-GB" sz="1800" b="1" kern="100" cap="none" spc="0">
                          <a:solidFill>
                            <a:schemeClr val="tx1"/>
                          </a:solidFill>
                          <a:effectLst/>
                        </a:rPr>
                        <a:t>Bread, Rice, Pasta, Potatoes, Breakfast Cereals</a:t>
                      </a:r>
                    </a:p>
                    <a:p>
                      <a:pPr algn="r">
                        <a:lnSpc>
                          <a:spcPct val="107000"/>
                        </a:lnSpc>
                        <a:spcBef>
                          <a:spcPts val="600"/>
                        </a:spcBef>
                        <a:spcAft>
                          <a:spcPts val="600"/>
                        </a:spcAft>
                      </a:pPr>
                      <a:r>
                        <a:rPr lang="en-GB" sz="1800" b="1" kern="100" cap="none" spc="0">
                          <a:solidFill>
                            <a:schemeClr val="tx1"/>
                          </a:solidFill>
                          <a:effectLst/>
                        </a:rPr>
                        <a:t>Water and unsweetened beverages</a:t>
                      </a:r>
                      <a:endParaRPr lang="en-GB" sz="1800" b="1" kern="100" cap="none" spc="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1502" marR="76609" marT="20429" marB="153218"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nSpc>
                          <a:spcPct val="107000"/>
                        </a:lnSpc>
                        <a:spcBef>
                          <a:spcPts val="600"/>
                        </a:spcBef>
                        <a:spcAft>
                          <a:spcPts val="600"/>
                        </a:spcAft>
                      </a:pPr>
                      <a:r>
                        <a:rPr lang="en-GB" sz="1800" b="1" kern="100" cap="none" spc="0">
                          <a:solidFill>
                            <a:schemeClr val="tx1"/>
                          </a:solidFill>
                          <a:effectLst/>
                        </a:rPr>
                        <a:t>Processed meat</a:t>
                      </a:r>
                    </a:p>
                    <a:p>
                      <a:pPr>
                        <a:lnSpc>
                          <a:spcPct val="107000"/>
                        </a:lnSpc>
                        <a:spcBef>
                          <a:spcPts val="600"/>
                        </a:spcBef>
                        <a:spcAft>
                          <a:spcPts val="600"/>
                        </a:spcAft>
                      </a:pPr>
                      <a:r>
                        <a:rPr lang="en-GB" sz="1800" b="1" kern="100" cap="none" spc="0">
                          <a:solidFill>
                            <a:schemeClr val="tx1"/>
                          </a:solidFill>
                          <a:effectLst/>
                        </a:rPr>
                        <a:t>Crisps. chips and potato snacks</a:t>
                      </a:r>
                    </a:p>
                    <a:p>
                      <a:pPr>
                        <a:lnSpc>
                          <a:spcPct val="107000"/>
                        </a:lnSpc>
                        <a:spcBef>
                          <a:spcPts val="600"/>
                        </a:spcBef>
                        <a:spcAft>
                          <a:spcPts val="600"/>
                        </a:spcAft>
                      </a:pPr>
                      <a:r>
                        <a:rPr lang="en-GB" sz="1800" b="1" kern="100" cap="none" spc="0">
                          <a:solidFill>
                            <a:schemeClr val="tx1"/>
                          </a:solidFill>
                          <a:effectLst/>
                        </a:rPr>
                        <a:t>Biscuits, Cakes, Pastries, Pies</a:t>
                      </a:r>
                    </a:p>
                    <a:p>
                      <a:pPr>
                        <a:lnSpc>
                          <a:spcPct val="107000"/>
                        </a:lnSpc>
                        <a:spcBef>
                          <a:spcPts val="600"/>
                        </a:spcBef>
                        <a:spcAft>
                          <a:spcPts val="600"/>
                        </a:spcAft>
                      </a:pPr>
                      <a:r>
                        <a:rPr lang="en-GB" sz="1800" b="1" kern="100" cap="none" spc="0">
                          <a:solidFill>
                            <a:schemeClr val="tx1"/>
                          </a:solidFill>
                          <a:effectLst/>
                        </a:rPr>
                        <a:t>Sweetened Fizzy Drinks, Fruit Juice</a:t>
                      </a:r>
                    </a:p>
                    <a:p>
                      <a:pPr>
                        <a:lnSpc>
                          <a:spcPct val="107000"/>
                        </a:lnSpc>
                        <a:spcBef>
                          <a:spcPts val="600"/>
                        </a:spcBef>
                        <a:spcAft>
                          <a:spcPts val="600"/>
                        </a:spcAft>
                      </a:pPr>
                      <a:r>
                        <a:rPr lang="en-GB" sz="1800" b="1" kern="100" cap="none" spc="0">
                          <a:solidFill>
                            <a:schemeClr val="tx1"/>
                          </a:solidFill>
                          <a:effectLst/>
                        </a:rPr>
                        <a:t>Butter, Margarine, other fats and oils – small quantities are allowed in UK guidelines</a:t>
                      </a:r>
                    </a:p>
                    <a:p>
                      <a:pPr>
                        <a:lnSpc>
                          <a:spcPct val="107000"/>
                        </a:lnSpc>
                        <a:spcBef>
                          <a:spcPts val="600"/>
                        </a:spcBef>
                        <a:spcAft>
                          <a:spcPts val="600"/>
                        </a:spcAft>
                      </a:pPr>
                      <a:endParaRPr lang="en-GB" sz="1800" b="1" kern="100" cap="none" spc="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Bef>
                          <a:spcPts val="600"/>
                        </a:spcBef>
                        <a:spcAft>
                          <a:spcPts val="600"/>
                        </a:spcAft>
                      </a:pPr>
                      <a:endParaRPr lang="en-GB" sz="1800" b="1" kern="100" cap="none" spc="0">
                        <a:solidFill>
                          <a:schemeClr val="tx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71502" marR="76609" marT="20429" marB="153218"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750514522"/>
                  </a:ext>
                </a:extLst>
              </a:tr>
            </a:tbl>
          </a:graphicData>
        </a:graphic>
      </p:graphicFrame>
    </p:spTree>
    <p:extLst>
      <p:ext uri="{BB962C8B-B14F-4D97-AF65-F5344CB8AC3E}">
        <p14:creationId xmlns:p14="http://schemas.microsoft.com/office/powerpoint/2010/main" val="2766513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A5F642-7CB6-5E42-E114-5A959423C70F}"/>
              </a:ext>
            </a:extLst>
          </p:cNvPr>
          <p:cNvSpPr>
            <a:spLocks noGrp="1"/>
          </p:cNvSpPr>
          <p:nvPr>
            <p:ph type="title"/>
          </p:nvPr>
        </p:nvSpPr>
        <p:spPr>
          <a:xfrm>
            <a:off x="841248" y="548640"/>
            <a:ext cx="3600860" cy="5431536"/>
          </a:xfrm>
        </p:spPr>
        <p:txBody>
          <a:bodyPr>
            <a:normAutofit/>
          </a:bodyPr>
          <a:lstStyle/>
          <a:p>
            <a:r>
              <a:rPr lang="en-GB" sz="5400" dirty="0"/>
              <a:t>In Wales?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5CB60F-5B88-873C-CC9C-45F94114423D}"/>
              </a:ext>
            </a:extLst>
          </p:cNvPr>
          <p:cNvSpPr>
            <a:spLocks noGrp="1"/>
          </p:cNvSpPr>
          <p:nvPr>
            <p:ph idx="1"/>
          </p:nvPr>
        </p:nvSpPr>
        <p:spPr>
          <a:xfrm>
            <a:off x="5126418" y="552091"/>
            <a:ext cx="6224335" cy="5431536"/>
          </a:xfrm>
        </p:spPr>
        <p:txBody>
          <a:bodyPr anchor="ctr">
            <a:normAutofit/>
          </a:bodyPr>
          <a:lstStyle/>
          <a:p>
            <a:r>
              <a:rPr lang="en-GB" sz="2200" dirty="0"/>
              <a:t>Very little focus on it at all</a:t>
            </a:r>
          </a:p>
        </p:txBody>
      </p:sp>
    </p:spTree>
    <p:extLst>
      <p:ext uri="{BB962C8B-B14F-4D97-AF65-F5344CB8AC3E}">
        <p14:creationId xmlns:p14="http://schemas.microsoft.com/office/powerpoint/2010/main" val="14294548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erson with idea concept">
            <a:extLst>
              <a:ext uri="{FF2B5EF4-FFF2-40B4-BE49-F238E27FC236}">
                <a16:creationId xmlns:a16="http://schemas.microsoft.com/office/drawing/2014/main" id="{5B739FC3-D5B8-B2FE-F7D9-3E21BE74543E}"/>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3F1E2C-29D6-5231-42AA-3778F5272518}"/>
              </a:ext>
            </a:extLst>
          </p:cNvPr>
          <p:cNvSpPr>
            <a:spLocks noGrp="1"/>
          </p:cNvSpPr>
          <p:nvPr>
            <p:ph type="title"/>
          </p:nvPr>
        </p:nvSpPr>
        <p:spPr>
          <a:xfrm>
            <a:off x="371094" y="1161288"/>
            <a:ext cx="3438144" cy="1124712"/>
          </a:xfrm>
        </p:spPr>
        <p:txBody>
          <a:bodyPr anchor="b">
            <a:normAutofit/>
          </a:bodyPr>
          <a:lstStyle/>
          <a:p>
            <a:r>
              <a:rPr lang="en-GB" sz="2800" dirty="0"/>
              <a:t>Conclusion</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670B8C7-0370-755F-F73B-60FB755C19EB}"/>
              </a:ext>
            </a:extLst>
          </p:cNvPr>
          <p:cNvSpPr>
            <a:spLocks noGrp="1"/>
          </p:cNvSpPr>
          <p:nvPr>
            <p:ph idx="1"/>
          </p:nvPr>
        </p:nvSpPr>
        <p:spPr>
          <a:xfrm>
            <a:off x="371094" y="2718054"/>
            <a:ext cx="3438906" cy="3207258"/>
          </a:xfrm>
        </p:spPr>
        <p:txBody>
          <a:bodyPr anchor="t">
            <a:normAutofit/>
          </a:bodyPr>
          <a:lstStyle/>
          <a:p>
            <a:r>
              <a:rPr lang="en-GB" sz="1700" dirty="0"/>
              <a:t>What are your thoughts?</a:t>
            </a:r>
          </a:p>
        </p:txBody>
      </p:sp>
    </p:spTree>
    <p:extLst>
      <p:ext uri="{BB962C8B-B14F-4D97-AF65-F5344CB8AC3E}">
        <p14:creationId xmlns:p14="http://schemas.microsoft.com/office/powerpoint/2010/main" val="30037857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566</Words>
  <Application>Microsoft Office PowerPoint</Application>
  <PresentationFormat>Widescreen</PresentationFormat>
  <Paragraphs>54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Public Health Nutrition</vt:lpstr>
      <vt:lpstr>Health Literacy</vt:lpstr>
      <vt:lpstr>Nutbeam 2000 model outcome for health promotion</vt:lpstr>
      <vt:lpstr>Health Literacy</vt:lpstr>
      <vt:lpstr>Nutrition Literacy</vt:lpstr>
      <vt:lpstr>Food Literacy</vt:lpstr>
      <vt:lpstr>Hernandez et al 2021</vt:lpstr>
      <vt:lpstr>PowerPoint Presentation</vt:lpstr>
      <vt:lpstr>Food Literacy</vt:lpstr>
      <vt:lpstr>PowerPoint Presentation</vt:lpstr>
      <vt:lpstr>Tools and resources</vt:lpstr>
      <vt:lpstr>Cassar et al 2018 – key elements in nutrition literacy</vt:lpstr>
      <vt:lpstr>Is much known about Nutrition literacy</vt:lpstr>
      <vt:lpstr>PowerPoint Presentation</vt:lpstr>
      <vt:lpstr>PowerPoint Presentation</vt:lpstr>
      <vt:lpstr>Core and Non-core foods Based on Johnson et al (2011); Toumpakari et al (2015) </vt:lpstr>
      <vt:lpstr>In Wales?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Nutrition</dc:title>
  <dc:creator>Chris Cashin</dc:creator>
  <cp:lastModifiedBy>Chris Cashin</cp:lastModifiedBy>
  <cp:revision>2</cp:revision>
  <dcterms:created xsi:type="dcterms:W3CDTF">2023-03-24T08:59:00Z</dcterms:created>
  <dcterms:modified xsi:type="dcterms:W3CDTF">2024-03-12T10:08:46Z</dcterms:modified>
</cp:coreProperties>
</file>