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5" r:id="rId4"/>
    <p:sldId id="270" r:id="rId5"/>
    <p:sldId id="266" r:id="rId6"/>
    <p:sldId id="258" r:id="rId7"/>
    <p:sldId id="268" r:id="rId8"/>
    <p:sldId id="260" r:id="rId9"/>
    <p:sldId id="271" r:id="rId10"/>
    <p:sldId id="261" r:id="rId11"/>
    <p:sldId id="262" r:id="rId12"/>
    <p:sldId id="263" r:id="rId13"/>
    <p:sldId id="267"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E44D2A-90BA-4E6B-B5D2-23881DA5384D}" v="351" dt="2022-11-30T13:16:41.9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29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3DE44D2A-90BA-4E6B-B5D2-23881DA5384D}"/>
    <pc:docChg chg="undo custSel addSld modSld">
      <pc:chgData name="David Gardner" userId="32a3b49f-52b0-4a7d-8a0d-c44fdf742dfe" providerId="ADAL" clId="{3DE44D2A-90BA-4E6B-B5D2-23881DA5384D}" dt="2022-11-30T13:24:35.799" v="1273" actId="20577"/>
      <pc:docMkLst>
        <pc:docMk/>
      </pc:docMkLst>
      <pc:sldChg chg="addSp delSp modSp mod">
        <pc:chgData name="David Gardner" userId="32a3b49f-52b0-4a7d-8a0d-c44fdf742dfe" providerId="ADAL" clId="{3DE44D2A-90BA-4E6B-B5D2-23881DA5384D}" dt="2022-11-30T12:42:40.209" v="35" actId="14100"/>
        <pc:sldMkLst>
          <pc:docMk/>
          <pc:sldMk cId="1124412928" sldId="258"/>
        </pc:sldMkLst>
        <pc:spChg chg="del">
          <ac:chgData name="David Gardner" userId="32a3b49f-52b0-4a7d-8a0d-c44fdf742dfe" providerId="ADAL" clId="{3DE44D2A-90BA-4E6B-B5D2-23881DA5384D}" dt="2022-11-30T12:42:09.168" v="32" actId="478"/>
          <ac:spMkLst>
            <pc:docMk/>
            <pc:sldMk cId="1124412928" sldId="258"/>
            <ac:spMk id="3" creationId="{00000000-0000-0000-0000-000000000000}"/>
          </ac:spMkLst>
        </pc:spChg>
        <pc:spChg chg="add del mod">
          <ac:chgData name="David Gardner" userId="32a3b49f-52b0-4a7d-8a0d-c44fdf742dfe" providerId="ADAL" clId="{3DE44D2A-90BA-4E6B-B5D2-23881DA5384D}" dt="2022-11-30T12:42:12.735" v="33" actId="478"/>
          <ac:spMkLst>
            <pc:docMk/>
            <pc:sldMk cId="1124412928" sldId="258"/>
            <ac:spMk id="5" creationId="{2A09979B-8C75-3549-CC3B-4FF521595E3C}"/>
          </ac:spMkLst>
        </pc:spChg>
        <pc:spChg chg="mod">
          <ac:chgData name="David Gardner" userId="32a3b49f-52b0-4a7d-8a0d-c44fdf742dfe" providerId="ADAL" clId="{3DE44D2A-90BA-4E6B-B5D2-23881DA5384D}" dt="2022-11-30T12:40:18.634" v="22" actId="403"/>
          <ac:spMkLst>
            <pc:docMk/>
            <pc:sldMk cId="1124412928" sldId="258"/>
            <ac:spMk id="15" creationId="{00000000-0000-0000-0000-000000000000}"/>
          </ac:spMkLst>
        </pc:spChg>
        <pc:spChg chg="mod">
          <ac:chgData name="David Gardner" userId="32a3b49f-52b0-4a7d-8a0d-c44fdf742dfe" providerId="ADAL" clId="{3DE44D2A-90BA-4E6B-B5D2-23881DA5384D}" dt="2022-11-30T12:42:40.209" v="35" actId="14100"/>
          <ac:spMkLst>
            <pc:docMk/>
            <pc:sldMk cId="1124412928" sldId="258"/>
            <ac:spMk id="26" creationId="{00000000-0000-0000-0000-000000000000}"/>
          </ac:spMkLst>
        </pc:spChg>
        <pc:spChg chg="mod">
          <ac:chgData name="David Gardner" userId="32a3b49f-52b0-4a7d-8a0d-c44fdf742dfe" providerId="ADAL" clId="{3DE44D2A-90BA-4E6B-B5D2-23881DA5384D}" dt="2022-11-30T12:41:04.736" v="23" actId="1076"/>
          <ac:spMkLst>
            <pc:docMk/>
            <pc:sldMk cId="1124412928" sldId="258"/>
            <ac:spMk id="39" creationId="{00000000-0000-0000-0000-000000000000}"/>
          </ac:spMkLst>
        </pc:spChg>
        <pc:picChg chg="mod">
          <ac:chgData name="David Gardner" userId="32a3b49f-52b0-4a7d-8a0d-c44fdf742dfe" providerId="ADAL" clId="{3DE44D2A-90BA-4E6B-B5D2-23881DA5384D}" dt="2022-11-30T12:41:54.103" v="31" actId="1076"/>
          <ac:picMkLst>
            <pc:docMk/>
            <pc:sldMk cId="1124412928" sldId="258"/>
            <ac:picMk id="2063" creationId="{00000000-0000-0000-0000-000000000000}"/>
          </ac:picMkLst>
        </pc:picChg>
      </pc:sldChg>
      <pc:sldChg chg="modSp mod">
        <pc:chgData name="David Gardner" userId="32a3b49f-52b0-4a7d-8a0d-c44fdf742dfe" providerId="ADAL" clId="{3DE44D2A-90BA-4E6B-B5D2-23881DA5384D}" dt="2022-11-30T13:18:54.061" v="789" actId="207"/>
        <pc:sldMkLst>
          <pc:docMk/>
          <pc:sldMk cId="1147913291" sldId="267"/>
        </pc:sldMkLst>
        <pc:spChg chg="mod">
          <ac:chgData name="David Gardner" userId="32a3b49f-52b0-4a7d-8a0d-c44fdf742dfe" providerId="ADAL" clId="{3DE44D2A-90BA-4E6B-B5D2-23881DA5384D}" dt="2022-11-30T13:18:05.732" v="696" actId="20577"/>
          <ac:spMkLst>
            <pc:docMk/>
            <pc:sldMk cId="1147913291" sldId="267"/>
            <ac:spMk id="2" creationId="{00000000-0000-0000-0000-000000000000}"/>
          </ac:spMkLst>
        </pc:spChg>
        <pc:spChg chg="mod">
          <ac:chgData name="David Gardner" userId="32a3b49f-52b0-4a7d-8a0d-c44fdf742dfe" providerId="ADAL" clId="{3DE44D2A-90BA-4E6B-B5D2-23881DA5384D}" dt="2022-11-30T13:18:54.061" v="789" actId="207"/>
          <ac:spMkLst>
            <pc:docMk/>
            <pc:sldMk cId="1147913291" sldId="267"/>
            <ac:spMk id="3" creationId="{00000000-0000-0000-0000-000000000000}"/>
          </ac:spMkLst>
        </pc:spChg>
      </pc:sldChg>
      <pc:sldChg chg="addSp delSp modSp new mod">
        <pc:chgData name="David Gardner" userId="32a3b49f-52b0-4a7d-8a0d-c44fdf742dfe" providerId="ADAL" clId="{3DE44D2A-90BA-4E6B-B5D2-23881DA5384D}" dt="2022-11-30T13:16:51.931" v="687" actId="207"/>
        <pc:sldMkLst>
          <pc:docMk/>
          <pc:sldMk cId="3826966435" sldId="268"/>
        </pc:sldMkLst>
        <pc:spChg chg="mod">
          <ac:chgData name="David Gardner" userId="32a3b49f-52b0-4a7d-8a0d-c44fdf742dfe" providerId="ADAL" clId="{3DE44D2A-90BA-4E6B-B5D2-23881DA5384D}" dt="2022-11-30T12:50:05.220" v="159" actId="1076"/>
          <ac:spMkLst>
            <pc:docMk/>
            <pc:sldMk cId="3826966435" sldId="268"/>
            <ac:spMk id="2" creationId="{7AFF675A-C54C-0183-6648-9139C8042779}"/>
          </ac:spMkLst>
        </pc:spChg>
        <pc:spChg chg="del mod">
          <ac:chgData name="David Gardner" userId="32a3b49f-52b0-4a7d-8a0d-c44fdf742dfe" providerId="ADAL" clId="{3DE44D2A-90BA-4E6B-B5D2-23881DA5384D}" dt="2022-11-30T12:43:20.233" v="48" actId="478"/>
          <ac:spMkLst>
            <pc:docMk/>
            <pc:sldMk cId="3826966435" sldId="268"/>
            <ac:spMk id="3" creationId="{14220FCD-89ED-952B-727E-2131FE902BBE}"/>
          </ac:spMkLst>
        </pc:spChg>
        <pc:spChg chg="add mod">
          <ac:chgData name="David Gardner" userId="32a3b49f-52b0-4a7d-8a0d-c44fdf742dfe" providerId="ADAL" clId="{3DE44D2A-90BA-4E6B-B5D2-23881DA5384D}" dt="2022-11-30T13:07:47.180" v="457" actId="1076"/>
          <ac:spMkLst>
            <pc:docMk/>
            <pc:sldMk cId="3826966435" sldId="268"/>
            <ac:spMk id="8" creationId="{5E4DA52E-A148-67E8-D840-A408CCE8E324}"/>
          </ac:spMkLst>
        </pc:spChg>
        <pc:spChg chg="add del mod">
          <ac:chgData name="David Gardner" userId="32a3b49f-52b0-4a7d-8a0d-c44fdf742dfe" providerId="ADAL" clId="{3DE44D2A-90BA-4E6B-B5D2-23881DA5384D}" dt="2022-11-30T12:45:17.331" v="68" actId="478"/>
          <ac:spMkLst>
            <pc:docMk/>
            <pc:sldMk cId="3826966435" sldId="268"/>
            <ac:spMk id="11" creationId="{4184952E-105B-4883-0B8E-B6CF2C021551}"/>
          </ac:spMkLst>
        </pc:spChg>
        <pc:spChg chg="add del mod">
          <ac:chgData name="David Gardner" userId="32a3b49f-52b0-4a7d-8a0d-c44fdf742dfe" providerId="ADAL" clId="{3DE44D2A-90BA-4E6B-B5D2-23881DA5384D}" dt="2022-11-30T12:46:13.535" v="81" actId="478"/>
          <ac:spMkLst>
            <pc:docMk/>
            <pc:sldMk cId="3826966435" sldId="268"/>
            <ac:spMk id="12" creationId="{6F9A80EC-9980-B35C-D85D-473486CBB4FA}"/>
          </ac:spMkLst>
        </pc:spChg>
        <pc:spChg chg="add mod">
          <ac:chgData name="David Gardner" userId="32a3b49f-52b0-4a7d-8a0d-c44fdf742dfe" providerId="ADAL" clId="{3DE44D2A-90BA-4E6B-B5D2-23881DA5384D}" dt="2022-11-30T13:07:14.665" v="447" actId="1076"/>
          <ac:spMkLst>
            <pc:docMk/>
            <pc:sldMk cId="3826966435" sldId="268"/>
            <ac:spMk id="13" creationId="{03EB8701-950A-9045-805D-F729A2CD983E}"/>
          </ac:spMkLst>
        </pc:spChg>
        <pc:spChg chg="add mod">
          <ac:chgData name="David Gardner" userId="32a3b49f-52b0-4a7d-8a0d-c44fdf742dfe" providerId="ADAL" clId="{3DE44D2A-90BA-4E6B-B5D2-23881DA5384D}" dt="2022-11-30T13:07:17.451" v="448" actId="1076"/>
          <ac:spMkLst>
            <pc:docMk/>
            <pc:sldMk cId="3826966435" sldId="268"/>
            <ac:spMk id="14" creationId="{587133E2-866A-31AA-2C3A-EE468B0DC8B1}"/>
          </ac:spMkLst>
        </pc:spChg>
        <pc:spChg chg="add mod">
          <ac:chgData name="David Gardner" userId="32a3b49f-52b0-4a7d-8a0d-c44fdf742dfe" providerId="ADAL" clId="{3DE44D2A-90BA-4E6B-B5D2-23881DA5384D}" dt="2022-11-30T13:07:19.609" v="449" actId="1076"/>
          <ac:spMkLst>
            <pc:docMk/>
            <pc:sldMk cId="3826966435" sldId="268"/>
            <ac:spMk id="15" creationId="{6796546A-15D1-9283-B15A-769908009881}"/>
          </ac:spMkLst>
        </pc:spChg>
        <pc:spChg chg="add mod">
          <ac:chgData name="David Gardner" userId="32a3b49f-52b0-4a7d-8a0d-c44fdf742dfe" providerId="ADAL" clId="{3DE44D2A-90BA-4E6B-B5D2-23881DA5384D}" dt="2022-11-30T13:07:21.633" v="450" actId="1076"/>
          <ac:spMkLst>
            <pc:docMk/>
            <pc:sldMk cId="3826966435" sldId="268"/>
            <ac:spMk id="16" creationId="{61F7ED6F-EF60-7570-E3F3-14762B8B9116}"/>
          </ac:spMkLst>
        </pc:spChg>
        <pc:spChg chg="add mod">
          <ac:chgData name="David Gardner" userId="32a3b49f-52b0-4a7d-8a0d-c44fdf742dfe" providerId="ADAL" clId="{3DE44D2A-90BA-4E6B-B5D2-23881DA5384D}" dt="2022-11-30T13:07:24.173" v="451" actId="1076"/>
          <ac:spMkLst>
            <pc:docMk/>
            <pc:sldMk cId="3826966435" sldId="268"/>
            <ac:spMk id="19" creationId="{19927D85-FBB6-41B6-1BBC-A6C82B8C5380}"/>
          </ac:spMkLst>
        </pc:spChg>
        <pc:spChg chg="add mod">
          <ac:chgData name="David Gardner" userId="32a3b49f-52b0-4a7d-8a0d-c44fdf742dfe" providerId="ADAL" clId="{3DE44D2A-90BA-4E6B-B5D2-23881DA5384D}" dt="2022-11-30T13:07:39.653" v="455" actId="1076"/>
          <ac:spMkLst>
            <pc:docMk/>
            <pc:sldMk cId="3826966435" sldId="268"/>
            <ac:spMk id="20" creationId="{E6323DF0-FC20-CDBF-27F6-45D656579CC2}"/>
          </ac:spMkLst>
        </pc:spChg>
        <pc:spChg chg="add mod">
          <ac:chgData name="David Gardner" userId="32a3b49f-52b0-4a7d-8a0d-c44fdf742dfe" providerId="ADAL" clId="{3DE44D2A-90BA-4E6B-B5D2-23881DA5384D}" dt="2022-11-30T13:07:54.689" v="459" actId="1076"/>
          <ac:spMkLst>
            <pc:docMk/>
            <pc:sldMk cId="3826966435" sldId="268"/>
            <ac:spMk id="21" creationId="{34A93762-C05D-9048-D871-EF4F90EF844B}"/>
          </ac:spMkLst>
        </pc:spChg>
        <pc:spChg chg="add mod">
          <ac:chgData name="David Gardner" userId="32a3b49f-52b0-4a7d-8a0d-c44fdf742dfe" providerId="ADAL" clId="{3DE44D2A-90BA-4E6B-B5D2-23881DA5384D}" dt="2022-11-30T13:07:50.729" v="458" actId="1076"/>
          <ac:spMkLst>
            <pc:docMk/>
            <pc:sldMk cId="3826966435" sldId="268"/>
            <ac:spMk id="22" creationId="{20623E86-13A5-BECF-E760-B18519E32228}"/>
          </ac:spMkLst>
        </pc:spChg>
        <pc:spChg chg="add mod">
          <ac:chgData name="David Gardner" userId="32a3b49f-52b0-4a7d-8a0d-c44fdf742dfe" providerId="ADAL" clId="{3DE44D2A-90BA-4E6B-B5D2-23881DA5384D}" dt="2022-11-30T13:01:49.322" v="335" actId="571"/>
          <ac:spMkLst>
            <pc:docMk/>
            <pc:sldMk cId="3826966435" sldId="268"/>
            <ac:spMk id="23" creationId="{67909026-0797-FB47-C339-C16A03D55D79}"/>
          </ac:spMkLst>
        </pc:spChg>
        <pc:spChg chg="add del mod">
          <ac:chgData name="David Gardner" userId="32a3b49f-52b0-4a7d-8a0d-c44fdf742dfe" providerId="ADAL" clId="{3DE44D2A-90BA-4E6B-B5D2-23881DA5384D}" dt="2022-11-30T13:02:29.040" v="346"/>
          <ac:spMkLst>
            <pc:docMk/>
            <pc:sldMk cId="3826966435" sldId="268"/>
            <ac:spMk id="24" creationId="{3C0D2774-DCFE-7069-86F8-2B73F4BCB30E}"/>
          </ac:spMkLst>
        </pc:spChg>
        <pc:spChg chg="add del mod">
          <ac:chgData name="David Gardner" userId="32a3b49f-52b0-4a7d-8a0d-c44fdf742dfe" providerId="ADAL" clId="{3DE44D2A-90BA-4E6B-B5D2-23881DA5384D}" dt="2022-11-30T13:05:19.434" v="399" actId="478"/>
          <ac:spMkLst>
            <pc:docMk/>
            <pc:sldMk cId="3826966435" sldId="268"/>
            <ac:spMk id="25" creationId="{27CCB92F-9C61-E58F-C9E5-042D5A96B774}"/>
          </ac:spMkLst>
        </pc:spChg>
        <pc:spChg chg="add mod">
          <ac:chgData name="David Gardner" userId="32a3b49f-52b0-4a7d-8a0d-c44fdf742dfe" providerId="ADAL" clId="{3DE44D2A-90BA-4E6B-B5D2-23881DA5384D}" dt="2022-11-30T13:07:57.097" v="460" actId="1076"/>
          <ac:spMkLst>
            <pc:docMk/>
            <pc:sldMk cId="3826966435" sldId="268"/>
            <ac:spMk id="26" creationId="{B01D6D02-B0D5-B449-D2BA-3C598D7968AC}"/>
          </ac:spMkLst>
        </pc:spChg>
        <pc:spChg chg="add mod">
          <ac:chgData name="David Gardner" userId="32a3b49f-52b0-4a7d-8a0d-c44fdf742dfe" providerId="ADAL" clId="{3DE44D2A-90BA-4E6B-B5D2-23881DA5384D}" dt="2022-11-30T13:08:01.923" v="461" actId="1076"/>
          <ac:spMkLst>
            <pc:docMk/>
            <pc:sldMk cId="3826966435" sldId="268"/>
            <ac:spMk id="27" creationId="{121B0F7D-7B9C-150D-27CE-407F1535FE7A}"/>
          </ac:spMkLst>
        </pc:spChg>
        <pc:spChg chg="add mod">
          <ac:chgData name="David Gardner" userId="32a3b49f-52b0-4a7d-8a0d-c44fdf742dfe" providerId="ADAL" clId="{3DE44D2A-90BA-4E6B-B5D2-23881DA5384D}" dt="2022-11-30T13:08:09.287" v="463" actId="1076"/>
          <ac:spMkLst>
            <pc:docMk/>
            <pc:sldMk cId="3826966435" sldId="268"/>
            <ac:spMk id="28" creationId="{193E4359-2BB1-CD8E-B9A1-E0366021D5F0}"/>
          </ac:spMkLst>
        </pc:spChg>
        <pc:spChg chg="add mod">
          <ac:chgData name="David Gardner" userId="32a3b49f-52b0-4a7d-8a0d-c44fdf742dfe" providerId="ADAL" clId="{3DE44D2A-90BA-4E6B-B5D2-23881DA5384D}" dt="2022-11-30T13:08:14.825" v="464" actId="1076"/>
          <ac:spMkLst>
            <pc:docMk/>
            <pc:sldMk cId="3826966435" sldId="268"/>
            <ac:spMk id="29" creationId="{C60EECD6-9676-8FB9-B3AF-DCCAD232416F}"/>
          </ac:spMkLst>
        </pc:spChg>
        <pc:spChg chg="add mod">
          <ac:chgData name="David Gardner" userId="32a3b49f-52b0-4a7d-8a0d-c44fdf742dfe" providerId="ADAL" clId="{3DE44D2A-90BA-4E6B-B5D2-23881DA5384D}" dt="2022-11-30T13:08:19.339" v="465" actId="1076"/>
          <ac:spMkLst>
            <pc:docMk/>
            <pc:sldMk cId="3826966435" sldId="268"/>
            <ac:spMk id="30" creationId="{69721514-15E0-F93E-9855-07CB24B6F538}"/>
          </ac:spMkLst>
        </pc:spChg>
        <pc:spChg chg="add mod">
          <ac:chgData name="David Gardner" userId="32a3b49f-52b0-4a7d-8a0d-c44fdf742dfe" providerId="ADAL" clId="{3DE44D2A-90BA-4E6B-B5D2-23881DA5384D}" dt="2022-11-30T13:08:52.581" v="467" actId="207"/>
          <ac:spMkLst>
            <pc:docMk/>
            <pc:sldMk cId="3826966435" sldId="268"/>
            <ac:spMk id="31" creationId="{1B20B212-47A0-1F72-DEEA-936899D74FE8}"/>
          </ac:spMkLst>
        </pc:spChg>
        <pc:spChg chg="add mod">
          <ac:chgData name="David Gardner" userId="32a3b49f-52b0-4a7d-8a0d-c44fdf742dfe" providerId="ADAL" clId="{3DE44D2A-90BA-4E6B-B5D2-23881DA5384D}" dt="2022-11-30T13:08:56.727" v="468" actId="207"/>
          <ac:spMkLst>
            <pc:docMk/>
            <pc:sldMk cId="3826966435" sldId="268"/>
            <ac:spMk id="32" creationId="{6A6C977F-598B-A962-F94A-2D135268ACF3}"/>
          </ac:spMkLst>
        </pc:spChg>
        <pc:spChg chg="add mod">
          <ac:chgData name="David Gardner" userId="32a3b49f-52b0-4a7d-8a0d-c44fdf742dfe" providerId="ADAL" clId="{3DE44D2A-90BA-4E6B-B5D2-23881DA5384D}" dt="2022-11-30T13:16:51.931" v="687" actId="207"/>
          <ac:spMkLst>
            <pc:docMk/>
            <pc:sldMk cId="3826966435" sldId="268"/>
            <ac:spMk id="33" creationId="{FDEDD73D-EFC5-DC24-0C84-2B4A0670F4B1}"/>
          </ac:spMkLst>
        </pc:spChg>
        <pc:spChg chg="add del mod">
          <ac:chgData name="David Gardner" userId="32a3b49f-52b0-4a7d-8a0d-c44fdf742dfe" providerId="ADAL" clId="{3DE44D2A-90BA-4E6B-B5D2-23881DA5384D}" dt="2022-11-30T13:13:11.195" v="561" actId="478"/>
          <ac:spMkLst>
            <pc:docMk/>
            <pc:sldMk cId="3826966435" sldId="268"/>
            <ac:spMk id="34" creationId="{398E0F3F-E438-DE3D-3060-0259679D8D90}"/>
          </ac:spMkLst>
        </pc:spChg>
        <pc:spChg chg="add del mod">
          <ac:chgData name="David Gardner" userId="32a3b49f-52b0-4a7d-8a0d-c44fdf742dfe" providerId="ADAL" clId="{3DE44D2A-90BA-4E6B-B5D2-23881DA5384D}" dt="2022-11-30T13:14:13.307" v="587" actId="478"/>
          <ac:spMkLst>
            <pc:docMk/>
            <pc:sldMk cId="3826966435" sldId="268"/>
            <ac:spMk id="35" creationId="{93E8CE08-BA5F-6D5C-60B3-D89CDA8B34A9}"/>
          </ac:spMkLst>
        </pc:spChg>
        <pc:spChg chg="add del mod">
          <ac:chgData name="David Gardner" userId="32a3b49f-52b0-4a7d-8a0d-c44fdf742dfe" providerId="ADAL" clId="{3DE44D2A-90BA-4E6B-B5D2-23881DA5384D}" dt="2022-11-30T13:14:09.794" v="585" actId="478"/>
          <ac:spMkLst>
            <pc:docMk/>
            <pc:sldMk cId="3826966435" sldId="268"/>
            <ac:spMk id="36" creationId="{1F86E5ED-FB09-5A8D-617D-AE061429D495}"/>
          </ac:spMkLst>
        </pc:spChg>
        <pc:spChg chg="add del mod">
          <ac:chgData name="David Gardner" userId="32a3b49f-52b0-4a7d-8a0d-c44fdf742dfe" providerId="ADAL" clId="{3DE44D2A-90BA-4E6B-B5D2-23881DA5384D}" dt="2022-11-30T13:14:39.597" v="593" actId="478"/>
          <ac:spMkLst>
            <pc:docMk/>
            <pc:sldMk cId="3826966435" sldId="268"/>
            <ac:spMk id="37" creationId="{C2C8D95E-F549-B4AB-DADC-3FB33A75C44D}"/>
          </ac:spMkLst>
        </pc:spChg>
        <pc:picChg chg="add mod">
          <ac:chgData name="David Gardner" userId="32a3b49f-52b0-4a7d-8a0d-c44fdf742dfe" providerId="ADAL" clId="{3DE44D2A-90BA-4E6B-B5D2-23881DA5384D}" dt="2022-11-30T12:43:01.712" v="41" actId="14100"/>
          <ac:picMkLst>
            <pc:docMk/>
            <pc:sldMk cId="3826966435" sldId="268"/>
            <ac:picMk id="5" creationId="{37574DAE-C080-E161-6B19-004D76D7E0AE}"/>
          </ac:picMkLst>
        </pc:picChg>
        <pc:picChg chg="add mod">
          <ac:chgData name="David Gardner" userId="32a3b49f-52b0-4a7d-8a0d-c44fdf742dfe" providerId="ADAL" clId="{3DE44D2A-90BA-4E6B-B5D2-23881DA5384D}" dt="2022-11-30T13:07:36.317" v="454" actId="1076"/>
          <ac:picMkLst>
            <pc:docMk/>
            <pc:sldMk cId="3826966435" sldId="268"/>
            <ac:picMk id="6" creationId="{73131FDB-0F13-87F6-54C3-11F848BC1A40}"/>
          </ac:picMkLst>
        </pc:picChg>
        <pc:cxnChg chg="add del mod">
          <ac:chgData name="David Gardner" userId="32a3b49f-52b0-4a7d-8a0d-c44fdf742dfe" providerId="ADAL" clId="{3DE44D2A-90BA-4E6B-B5D2-23881DA5384D}" dt="2022-11-30T12:50:35.269" v="163" actId="478"/>
          <ac:cxnSpMkLst>
            <pc:docMk/>
            <pc:sldMk cId="3826966435" sldId="268"/>
            <ac:cxnSpMk id="10" creationId="{82C2BADB-5320-52C7-4DF2-D314CBA4BDBB}"/>
          </ac:cxnSpMkLst>
        </pc:cxnChg>
        <pc:cxnChg chg="add mod">
          <ac:chgData name="David Gardner" userId="32a3b49f-52b0-4a7d-8a0d-c44fdf742dfe" providerId="ADAL" clId="{3DE44D2A-90BA-4E6B-B5D2-23881DA5384D}" dt="2022-11-30T13:07:43.604" v="456" actId="1076"/>
          <ac:cxnSpMkLst>
            <pc:docMk/>
            <pc:sldMk cId="3826966435" sldId="268"/>
            <ac:cxnSpMk id="18" creationId="{A4CEB6C0-ABFA-442E-EB41-76DF4C2AA354}"/>
          </ac:cxnSpMkLst>
        </pc:cxnChg>
      </pc:sldChg>
      <pc:sldChg chg="modSp new mod">
        <pc:chgData name="David Gardner" userId="32a3b49f-52b0-4a7d-8a0d-c44fdf742dfe" providerId="ADAL" clId="{3DE44D2A-90BA-4E6B-B5D2-23881DA5384D}" dt="2022-11-30T13:19:43.081" v="877" actId="20577"/>
        <pc:sldMkLst>
          <pc:docMk/>
          <pc:sldMk cId="4048962643" sldId="269"/>
        </pc:sldMkLst>
        <pc:spChg chg="mod">
          <ac:chgData name="David Gardner" userId="32a3b49f-52b0-4a7d-8a0d-c44fdf742dfe" providerId="ADAL" clId="{3DE44D2A-90BA-4E6B-B5D2-23881DA5384D}" dt="2022-11-30T13:18:00.962" v="694" actId="20577"/>
          <ac:spMkLst>
            <pc:docMk/>
            <pc:sldMk cId="4048962643" sldId="269"/>
            <ac:spMk id="2" creationId="{878A9266-C21C-B0FB-4BFD-D24C71F393BE}"/>
          </ac:spMkLst>
        </pc:spChg>
        <pc:spChg chg="mod">
          <ac:chgData name="David Gardner" userId="32a3b49f-52b0-4a7d-8a0d-c44fdf742dfe" providerId="ADAL" clId="{3DE44D2A-90BA-4E6B-B5D2-23881DA5384D}" dt="2022-11-30T13:19:43.081" v="877" actId="20577"/>
          <ac:spMkLst>
            <pc:docMk/>
            <pc:sldMk cId="4048962643" sldId="269"/>
            <ac:spMk id="3" creationId="{98CF7F81-E10C-B2D5-AD81-2EAEF0238BFF}"/>
          </ac:spMkLst>
        </pc:spChg>
      </pc:sldChg>
      <pc:sldChg chg="modSp new mod">
        <pc:chgData name="David Gardner" userId="32a3b49f-52b0-4a7d-8a0d-c44fdf742dfe" providerId="ADAL" clId="{3DE44D2A-90BA-4E6B-B5D2-23881DA5384D}" dt="2022-11-30T13:22:18.155" v="1067" actId="20577"/>
        <pc:sldMkLst>
          <pc:docMk/>
          <pc:sldMk cId="3033872070" sldId="270"/>
        </pc:sldMkLst>
        <pc:spChg chg="mod">
          <ac:chgData name="David Gardner" userId="32a3b49f-52b0-4a7d-8a0d-c44fdf742dfe" providerId="ADAL" clId="{3DE44D2A-90BA-4E6B-B5D2-23881DA5384D}" dt="2022-11-30T13:20:48.767" v="902" actId="20577"/>
          <ac:spMkLst>
            <pc:docMk/>
            <pc:sldMk cId="3033872070" sldId="270"/>
            <ac:spMk id="2" creationId="{83C1AA39-6519-FED6-4798-C21FE0735274}"/>
          </ac:spMkLst>
        </pc:spChg>
        <pc:spChg chg="mod">
          <ac:chgData name="David Gardner" userId="32a3b49f-52b0-4a7d-8a0d-c44fdf742dfe" providerId="ADAL" clId="{3DE44D2A-90BA-4E6B-B5D2-23881DA5384D}" dt="2022-11-30T13:22:18.155" v="1067" actId="20577"/>
          <ac:spMkLst>
            <pc:docMk/>
            <pc:sldMk cId="3033872070" sldId="270"/>
            <ac:spMk id="3" creationId="{F9B66EC8-9DE5-B954-B3F3-17616A91854D}"/>
          </ac:spMkLst>
        </pc:spChg>
      </pc:sldChg>
      <pc:sldChg chg="modSp new mod">
        <pc:chgData name="David Gardner" userId="32a3b49f-52b0-4a7d-8a0d-c44fdf742dfe" providerId="ADAL" clId="{3DE44D2A-90BA-4E6B-B5D2-23881DA5384D}" dt="2022-11-30T13:24:35.799" v="1273" actId="20577"/>
        <pc:sldMkLst>
          <pc:docMk/>
          <pc:sldMk cId="2075940638" sldId="271"/>
        </pc:sldMkLst>
        <pc:spChg chg="mod">
          <ac:chgData name="David Gardner" userId="32a3b49f-52b0-4a7d-8a0d-c44fdf742dfe" providerId="ADAL" clId="{3DE44D2A-90BA-4E6B-B5D2-23881DA5384D}" dt="2022-11-30T13:23:24.302" v="1079" actId="20577"/>
          <ac:spMkLst>
            <pc:docMk/>
            <pc:sldMk cId="2075940638" sldId="271"/>
            <ac:spMk id="2" creationId="{95E84359-20C3-9D70-DFE4-192980F01284}"/>
          </ac:spMkLst>
        </pc:spChg>
        <pc:spChg chg="mod">
          <ac:chgData name="David Gardner" userId="32a3b49f-52b0-4a7d-8a0d-c44fdf742dfe" providerId="ADAL" clId="{3DE44D2A-90BA-4E6B-B5D2-23881DA5384D}" dt="2022-11-30T13:24:35.799" v="1273" actId="20577"/>
          <ac:spMkLst>
            <pc:docMk/>
            <pc:sldMk cId="2075940638" sldId="271"/>
            <ac:spMk id="3" creationId="{7D310705-9C86-0580-4E02-76CE7F45B943}"/>
          </ac:spMkLst>
        </pc:spChg>
      </pc:sldChg>
    </pc:docChg>
  </pc:docChgLst>
  <pc:docChgLst>
    <pc:chgData name="David Gardner" userId="32a3b49f-52b0-4a7d-8a0d-c44fdf742dfe" providerId="ADAL" clId="{2EBD7B0E-2C61-4AD6-82C3-668989358D7A}"/>
    <pc:docChg chg="custSel modSld">
      <pc:chgData name="David Gardner" userId="32a3b49f-52b0-4a7d-8a0d-c44fdf742dfe" providerId="ADAL" clId="{2EBD7B0E-2C61-4AD6-82C3-668989358D7A}" dt="2021-10-27T19:07:39.250" v="6" actId="20577"/>
      <pc:docMkLst>
        <pc:docMk/>
      </pc:docMkLst>
      <pc:sldChg chg="modSp mod">
        <pc:chgData name="David Gardner" userId="32a3b49f-52b0-4a7d-8a0d-c44fdf742dfe" providerId="ADAL" clId="{2EBD7B0E-2C61-4AD6-82C3-668989358D7A}" dt="2021-10-27T19:07:39.250" v="6" actId="20577"/>
        <pc:sldMkLst>
          <pc:docMk/>
          <pc:sldMk cId="569041902" sldId="262"/>
        </pc:sldMkLst>
        <pc:spChg chg="mod">
          <ac:chgData name="David Gardner" userId="32a3b49f-52b0-4a7d-8a0d-c44fdf742dfe" providerId="ADAL" clId="{2EBD7B0E-2C61-4AD6-82C3-668989358D7A}" dt="2021-10-26T20:12:42.898" v="2" actId="27636"/>
          <ac:spMkLst>
            <pc:docMk/>
            <pc:sldMk cId="569041902" sldId="262"/>
            <ac:spMk id="2" creationId="{00000000-0000-0000-0000-000000000000}"/>
          </ac:spMkLst>
        </pc:spChg>
        <pc:spChg chg="mod">
          <ac:chgData name="David Gardner" userId="32a3b49f-52b0-4a7d-8a0d-c44fdf742dfe" providerId="ADAL" clId="{2EBD7B0E-2C61-4AD6-82C3-668989358D7A}" dt="2021-10-27T19:07:39.250" v="6" actId="20577"/>
          <ac:spMkLst>
            <pc:docMk/>
            <pc:sldMk cId="569041902" sldId="262"/>
            <ac:spMk id="3" creationId="{00000000-0000-0000-0000-000000000000}"/>
          </ac:spMkLst>
        </pc:spChg>
        <pc:graphicFrameChg chg="mod modGraphic">
          <ac:chgData name="David Gardner" userId="32a3b49f-52b0-4a7d-8a0d-c44fdf742dfe" providerId="ADAL" clId="{2EBD7B0E-2C61-4AD6-82C3-668989358D7A}" dt="2021-10-26T20:12:37.218" v="0" actId="14100"/>
          <ac:graphicFrameMkLst>
            <pc:docMk/>
            <pc:sldMk cId="569041902" sldId="262"/>
            <ac:graphicFrameMk id="4" creationId="{00000000-0000-0000-0000-000000000000}"/>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4065137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014728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7200F5-8D1D-4DDB-B247-1144DBC965E3}"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878054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07200F5-8D1D-4DDB-B247-1144DBC965E3}"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40450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07200F5-8D1D-4DDB-B247-1144DBC965E3}" type="datetimeFigureOut">
              <a:rPr lang="en-GB" smtClean="0"/>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776934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07200F5-8D1D-4DDB-B247-1144DBC965E3}" type="datetimeFigureOut">
              <a:rPr lang="en-GB" smtClean="0"/>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4227306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7200F5-8D1D-4DDB-B247-1144DBC965E3}" type="datetimeFigureOut">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1072464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7200F5-8D1D-4DDB-B247-1144DBC965E3}"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195439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7200F5-8D1D-4DDB-B247-1144DBC965E3}"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752478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2501719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7200F5-8D1D-4DDB-B247-1144DBC965E3}"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DA9BFD-2934-461C-9928-BD9F8AC438D8}" type="slidenum">
              <a:rPr lang="en-GB" smtClean="0"/>
              <a:t>‹#›</a:t>
            </a:fld>
            <a:endParaRPr lang="en-GB"/>
          </a:p>
        </p:txBody>
      </p:sp>
    </p:spTree>
    <p:extLst>
      <p:ext uri="{BB962C8B-B14F-4D97-AF65-F5344CB8AC3E}">
        <p14:creationId xmlns:p14="http://schemas.microsoft.com/office/powerpoint/2010/main" val="808531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7200F5-8D1D-4DDB-B247-1144DBC965E3}" type="datetimeFigureOut">
              <a:rPr lang="en-GB" smtClean="0"/>
              <a:t>30/11/2022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DA9BFD-2934-461C-9928-BD9F8AC438D8}" type="slidenum">
              <a:rPr lang="en-GB" smtClean="0"/>
              <a:t>‹#›</a:t>
            </a:fld>
            <a:endParaRPr lang="en-GB"/>
          </a:p>
        </p:txBody>
      </p:sp>
    </p:spTree>
    <p:extLst>
      <p:ext uri="{BB962C8B-B14F-4D97-AF65-F5344CB8AC3E}">
        <p14:creationId xmlns:p14="http://schemas.microsoft.com/office/powerpoint/2010/main" val="15885835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864096"/>
          </a:xfrm>
        </p:spPr>
        <p:txBody>
          <a:bodyPr/>
          <a:lstStyle/>
          <a:p>
            <a:r>
              <a:rPr lang="en-GB" dirty="0"/>
              <a:t>Friction</a:t>
            </a:r>
          </a:p>
        </p:txBody>
      </p:sp>
      <p:pic>
        <p:nvPicPr>
          <p:cNvPr id="1026" name="Picture 2" descr="Image result for friction in spor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98201" y="1226487"/>
            <a:ext cx="2400747" cy="17582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riction in spo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3098769"/>
            <a:ext cx="4104456" cy="308155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friction in spor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504" y="3072837"/>
            <a:ext cx="3906084" cy="31929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7544" y="1226487"/>
            <a:ext cx="2808312" cy="1477328"/>
          </a:xfrm>
          <a:prstGeom prst="rect">
            <a:avLst/>
          </a:prstGeom>
          <a:noFill/>
        </p:spPr>
        <p:txBody>
          <a:bodyPr wrap="square" rtlCol="0">
            <a:spAutoFit/>
          </a:bodyPr>
          <a:lstStyle/>
          <a:p>
            <a:pPr algn="ctr"/>
            <a:r>
              <a:rPr lang="en-GB" i="1" dirty="0"/>
              <a:t>The force resisting the relative motion of solid surfaces, fluid layers and material elements sliding against each other</a:t>
            </a:r>
          </a:p>
        </p:txBody>
      </p:sp>
      <p:sp>
        <p:nvSpPr>
          <p:cNvPr id="5" name="TextBox 4"/>
          <p:cNvSpPr txBox="1"/>
          <p:nvPr/>
        </p:nvSpPr>
        <p:spPr>
          <a:xfrm>
            <a:off x="5940152" y="1226487"/>
            <a:ext cx="2592288" cy="1754326"/>
          </a:xfrm>
          <a:prstGeom prst="rect">
            <a:avLst/>
          </a:prstGeom>
          <a:noFill/>
        </p:spPr>
        <p:txBody>
          <a:bodyPr wrap="square" rtlCol="0">
            <a:spAutoFit/>
          </a:bodyPr>
          <a:lstStyle/>
          <a:p>
            <a:r>
              <a:rPr lang="en-GB" dirty="0"/>
              <a:t>Static friction</a:t>
            </a:r>
          </a:p>
          <a:p>
            <a:r>
              <a:rPr lang="en-GB" dirty="0"/>
              <a:t>Sliding friction</a:t>
            </a:r>
          </a:p>
          <a:p>
            <a:r>
              <a:rPr lang="en-GB" dirty="0"/>
              <a:t>Rolling friction</a:t>
            </a:r>
          </a:p>
          <a:p>
            <a:r>
              <a:rPr lang="en-GB" dirty="0"/>
              <a:t>Fluid Friction</a:t>
            </a:r>
          </a:p>
          <a:p>
            <a:endParaRPr lang="en-GB" dirty="0"/>
          </a:p>
          <a:p>
            <a:r>
              <a:rPr lang="en-GB" dirty="0"/>
              <a:t>Many others</a:t>
            </a:r>
          </a:p>
        </p:txBody>
      </p:sp>
    </p:spTree>
    <p:extLst>
      <p:ext uri="{BB962C8B-B14F-4D97-AF65-F5344CB8AC3E}">
        <p14:creationId xmlns:p14="http://schemas.microsoft.com/office/powerpoint/2010/main" val="4219736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Friction</a:t>
            </a:r>
          </a:p>
        </p:txBody>
      </p:sp>
      <p:sp>
        <p:nvSpPr>
          <p:cNvPr id="4" name="Rectangle 3"/>
          <p:cNvSpPr/>
          <p:nvPr/>
        </p:nvSpPr>
        <p:spPr>
          <a:xfrm>
            <a:off x="2195736" y="1412776"/>
            <a:ext cx="1224136"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3422337" y="1844824"/>
            <a:ext cx="1080120" cy="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1547664" y="2276872"/>
            <a:ext cx="648072" cy="0"/>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502457" y="1521658"/>
            <a:ext cx="1368152" cy="646331"/>
          </a:xfrm>
          <a:prstGeom prst="rect">
            <a:avLst/>
          </a:prstGeom>
          <a:noFill/>
        </p:spPr>
        <p:txBody>
          <a:bodyPr wrap="square" rtlCol="0">
            <a:spAutoFit/>
          </a:bodyPr>
          <a:lstStyle/>
          <a:p>
            <a:r>
              <a:rPr lang="en-GB" dirty="0"/>
              <a:t>Direction of Movement</a:t>
            </a:r>
          </a:p>
        </p:txBody>
      </p:sp>
      <p:sp>
        <p:nvSpPr>
          <p:cNvPr id="10" name="TextBox 9"/>
          <p:cNvSpPr txBox="1"/>
          <p:nvPr/>
        </p:nvSpPr>
        <p:spPr>
          <a:xfrm>
            <a:off x="251520" y="1953706"/>
            <a:ext cx="1296144" cy="646331"/>
          </a:xfrm>
          <a:prstGeom prst="rect">
            <a:avLst/>
          </a:prstGeom>
          <a:noFill/>
        </p:spPr>
        <p:txBody>
          <a:bodyPr wrap="square" rtlCol="0">
            <a:spAutoFit/>
          </a:bodyPr>
          <a:lstStyle/>
          <a:p>
            <a:pPr algn="ctr"/>
            <a:r>
              <a:rPr lang="en-GB" dirty="0"/>
              <a:t>Frictional Force</a:t>
            </a:r>
          </a:p>
        </p:txBody>
      </p:sp>
      <p:cxnSp>
        <p:nvCxnSpPr>
          <p:cNvPr id="12" name="Straight Connector 11"/>
          <p:cNvCxnSpPr/>
          <p:nvPr/>
        </p:nvCxnSpPr>
        <p:spPr>
          <a:xfrm flipV="1">
            <a:off x="2411760" y="3356992"/>
            <a:ext cx="3168352" cy="12961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411760" y="4653136"/>
            <a:ext cx="2774773"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3563888" y="3645024"/>
            <a:ext cx="432048" cy="4320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flipH="1">
            <a:off x="2579445" y="3962897"/>
            <a:ext cx="1008112" cy="43204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5" idx="5"/>
          </p:cNvCxnSpPr>
          <p:nvPr/>
        </p:nvCxnSpPr>
        <p:spPr>
          <a:xfrm flipV="1">
            <a:off x="3932664" y="3645024"/>
            <a:ext cx="927368" cy="368776"/>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1187624" y="3639731"/>
            <a:ext cx="1368152" cy="646331"/>
          </a:xfrm>
          <a:prstGeom prst="rect">
            <a:avLst/>
          </a:prstGeom>
          <a:noFill/>
        </p:spPr>
        <p:txBody>
          <a:bodyPr wrap="square" rtlCol="0">
            <a:spAutoFit/>
          </a:bodyPr>
          <a:lstStyle/>
          <a:p>
            <a:r>
              <a:rPr lang="en-GB" dirty="0"/>
              <a:t>Direction of Movement</a:t>
            </a:r>
          </a:p>
        </p:txBody>
      </p:sp>
      <p:sp>
        <p:nvSpPr>
          <p:cNvPr id="22" name="TextBox 21"/>
          <p:cNvSpPr txBox="1"/>
          <p:nvPr/>
        </p:nvSpPr>
        <p:spPr>
          <a:xfrm>
            <a:off x="4574465" y="3022131"/>
            <a:ext cx="1296144" cy="646331"/>
          </a:xfrm>
          <a:prstGeom prst="rect">
            <a:avLst/>
          </a:prstGeom>
          <a:noFill/>
        </p:spPr>
        <p:txBody>
          <a:bodyPr wrap="square" rtlCol="0">
            <a:spAutoFit/>
          </a:bodyPr>
          <a:lstStyle/>
          <a:p>
            <a:pPr algn="ctr"/>
            <a:r>
              <a:rPr lang="en-GB" dirty="0"/>
              <a:t>Frictional Force</a:t>
            </a:r>
          </a:p>
        </p:txBody>
      </p:sp>
    </p:spTree>
    <p:extLst>
      <p:ext uri="{BB962C8B-B14F-4D97-AF65-F5344CB8AC3E}">
        <p14:creationId xmlns:p14="http://schemas.microsoft.com/office/powerpoint/2010/main" val="4000539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Static (limiting) Friction</a:t>
            </a:r>
          </a:p>
        </p:txBody>
      </p:sp>
      <p:sp>
        <p:nvSpPr>
          <p:cNvPr id="3" name="Content Placeholder 2"/>
          <p:cNvSpPr>
            <a:spLocks noGrp="1"/>
          </p:cNvSpPr>
          <p:nvPr>
            <p:ph idx="1"/>
          </p:nvPr>
        </p:nvSpPr>
        <p:spPr>
          <a:xfrm>
            <a:off x="323528" y="1052736"/>
            <a:ext cx="8640960" cy="4525963"/>
          </a:xfrm>
        </p:spPr>
        <p:txBody>
          <a:bodyPr>
            <a:normAutofit fontScale="85000" lnSpcReduction="10000"/>
          </a:bodyPr>
          <a:lstStyle/>
          <a:p>
            <a:pPr marL="0" indent="0">
              <a:buNone/>
            </a:pPr>
            <a:r>
              <a:rPr lang="en-GB" sz="2400" dirty="0"/>
              <a:t>If you are dragging a weight sled on a gym floor then it will slide across the floor relatively easily but if you took the sled on to grass you would have to work a lot harder to drag it, even though the weight of the sled is the same.</a:t>
            </a:r>
          </a:p>
          <a:p>
            <a:pPr marL="0" indent="0">
              <a:buNone/>
            </a:pPr>
            <a:endParaRPr lang="en-GB" sz="2400" dirty="0"/>
          </a:p>
          <a:p>
            <a:pPr marL="0" indent="0">
              <a:buNone/>
            </a:pPr>
            <a:r>
              <a:rPr lang="en-GB" sz="2400" dirty="0"/>
              <a:t>Therefore the interaction between the two surfaces as they slide over each other is called the coefficient of friction (µ).</a:t>
            </a:r>
          </a:p>
          <a:p>
            <a:pPr marL="0" indent="0">
              <a:buNone/>
            </a:pPr>
            <a:endParaRPr lang="en-GB" sz="2400" dirty="0"/>
          </a:p>
          <a:p>
            <a:pPr marL="0" indent="0">
              <a:buNone/>
            </a:pPr>
            <a:r>
              <a:rPr lang="en-GB" sz="2400" dirty="0"/>
              <a:t>Hence the force required to pull the sled is determined by the coefficient of friction and the reaction force (R) of the object. </a:t>
            </a:r>
          </a:p>
          <a:p>
            <a:pPr marL="0" indent="0">
              <a:buNone/>
            </a:pPr>
            <a:endParaRPr lang="en-GB" sz="2400" dirty="0"/>
          </a:p>
          <a:p>
            <a:pPr marL="0" indent="0" algn="ctr">
              <a:buNone/>
            </a:pPr>
            <a:r>
              <a:rPr lang="en-GB" sz="2400" dirty="0"/>
              <a:t>i.e. </a:t>
            </a:r>
            <a:r>
              <a:rPr lang="en-GB" sz="3500" dirty="0"/>
              <a:t>F= µ R</a:t>
            </a:r>
          </a:p>
          <a:p>
            <a:pPr marL="0" indent="0">
              <a:buNone/>
            </a:pPr>
            <a:endParaRPr lang="en-GB" dirty="0"/>
          </a:p>
          <a:p>
            <a:pPr marL="0" indent="0">
              <a:buNone/>
            </a:pPr>
            <a:r>
              <a:rPr lang="en-GB" sz="2400" dirty="0"/>
              <a:t>Where R is determined as the force the object exerts on surface.</a:t>
            </a:r>
          </a:p>
        </p:txBody>
      </p:sp>
    </p:spTree>
    <p:extLst>
      <p:ext uri="{BB962C8B-B14F-4D97-AF65-F5344CB8AC3E}">
        <p14:creationId xmlns:p14="http://schemas.microsoft.com/office/powerpoint/2010/main" val="2022200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1AA39-6519-FED6-4798-C21FE0735274}"/>
              </a:ext>
            </a:extLst>
          </p:cNvPr>
          <p:cNvSpPr>
            <a:spLocks noGrp="1"/>
          </p:cNvSpPr>
          <p:nvPr>
            <p:ph type="title"/>
          </p:nvPr>
        </p:nvSpPr>
        <p:spPr/>
        <p:txBody>
          <a:bodyPr/>
          <a:lstStyle/>
          <a:p>
            <a:r>
              <a:rPr lang="en-GB" dirty="0"/>
              <a:t>Uses of Friction</a:t>
            </a:r>
          </a:p>
        </p:txBody>
      </p:sp>
      <p:sp>
        <p:nvSpPr>
          <p:cNvPr id="3" name="Content Placeholder 2">
            <a:extLst>
              <a:ext uri="{FF2B5EF4-FFF2-40B4-BE49-F238E27FC236}">
                <a16:creationId xmlns:a16="http://schemas.microsoft.com/office/drawing/2014/main" id="{F9B66EC8-9DE5-B954-B3F3-17616A91854D}"/>
              </a:ext>
            </a:extLst>
          </p:cNvPr>
          <p:cNvSpPr>
            <a:spLocks noGrp="1"/>
          </p:cNvSpPr>
          <p:nvPr>
            <p:ph idx="1"/>
          </p:nvPr>
        </p:nvSpPr>
        <p:spPr/>
        <p:txBody>
          <a:bodyPr/>
          <a:lstStyle/>
          <a:p>
            <a:pPr marL="0" indent="0">
              <a:buNone/>
            </a:pPr>
            <a:r>
              <a:rPr lang="en-GB" dirty="0"/>
              <a:t>Where might we want high sliding friction?</a:t>
            </a:r>
          </a:p>
          <a:p>
            <a:pPr marL="0" indent="0">
              <a:buNone/>
            </a:pPr>
            <a:endParaRPr lang="en-GB" dirty="0"/>
          </a:p>
          <a:p>
            <a:pPr marL="0" indent="0">
              <a:buNone/>
            </a:pPr>
            <a:r>
              <a:rPr lang="en-GB" dirty="0"/>
              <a:t>Where might we want low sliding friction?</a:t>
            </a:r>
          </a:p>
          <a:p>
            <a:pPr marL="0" indent="0">
              <a:buNone/>
            </a:pPr>
            <a:endParaRPr lang="en-GB" dirty="0"/>
          </a:p>
          <a:p>
            <a:pPr marL="0" indent="0">
              <a:buNone/>
            </a:pPr>
            <a:r>
              <a:rPr lang="en-GB" dirty="0"/>
              <a:t>Where is an optimisation of sliding friction required?</a:t>
            </a:r>
          </a:p>
        </p:txBody>
      </p:sp>
    </p:spTree>
    <p:extLst>
      <p:ext uri="{BB962C8B-B14F-4D97-AF65-F5344CB8AC3E}">
        <p14:creationId xmlns:p14="http://schemas.microsoft.com/office/powerpoint/2010/main" val="3033872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484125" y="1628800"/>
            <a:ext cx="8229600" cy="4525963"/>
          </a:xfrm>
        </p:spPr>
        <p:txBody>
          <a:bodyPr/>
          <a:lstStyle/>
          <a:p>
            <a:pPr marL="0" indent="0">
              <a:buNone/>
            </a:pPr>
            <a:r>
              <a:rPr lang="en-GB" dirty="0"/>
              <a:t>If </a:t>
            </a:r>
          </a:p>
        </p:txBody>
      </p:sp>
      <p:sp>
        <p:nvSpPr>
          <p:cNvPr id="4" name="Rectangle 3"/>
          <p:cNvSpPr/>
          <p:nvPr/>
        </p:nvSpPr>
        <p:spPr>
          <a:xfrm>
            <a:off x="2987824" y="2420888"/>
            <a:ext cx="144016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899592" y="2924944"/>
            <a:ext cx="5544616" cy="0"/>
          </a:xfrm>
          <a:prstGeom prst="line">
            <a:avLst/>
          </a:prstGeom>
          <a:ln w="38100"/>
        </p:spPr>
        <p:style>
          <a:lnRef idx="1">
            <a:schemeClr val="accent2"/>
          </a:lnRef>
          <a:fillRef idx="0">
            <a:schemeClr val="accent2"/>
          </a:fillRef>
          <a:effectRef idx="0">
            <a:schemeClr val="accent2"/>
          </a:effectRef>
          <a:fontRef idx="minor">
            <a:schemeClr val="tx1"/>
          </a:fontRef>
        </p:style>
      </p:cxnSp>
      <p:cxnSp>
        <p:nvCxnSpPr>
          <p:cNvPr id="8" name="Straight Arrow Connector 7"/>
          <p:cNvCxnSpPr/>
          <p:nvPr/>
        </p:nvCxnSpPr>
        <p:spPr>
          <a:xfrm flipV="1">
            <a:off x="3707904" y="1772816"/>
            <a:ext cx="0" cy="8640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779912" y="2780928"/>
            <a:ext cx="0" cy="9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27984" y="2708920"/>
            <a:ext cx="10081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2195736" y="2696843"/>
            <a:ext cx="8640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3563888" y="3650901"/>
            <a:ext cx="576064" cy="369332"/>
          </a:xfrm>
          <a:prstGeom prst="rect">
            <a:avLst/>
          </a:prstGeom>
          <a:noFill/>
        </p:spPr>
        <p:txBody>
          <a:bodyPr wrap="square" rtlCol="0">
            <a:spAutoFit/>
          </a:bodyPr>
          <a:lstStyle/>
          <a:p>
            <a:r>
              <a:rPr lang="en-GB" dirty="0"/>
              <a:t>mg</a:t>
            </a:r>
          </a:p>
        </p:txBody>
      </p:sp>
      <p:sp>
        <p:nvSpPr>
          <p:cNvPr id="22" name="TextBox 21"/>
          <p:cNvSpPr txBox="1"/>
          <p:nvPr/>
        </p:nvSpPr>
        <p:spPr>
          <a:xfrm>
            <a:off x="3563888" y="1384573"/>
            <a:ext cx="288032" cy="369332"/>
          </a:xfrm>
          <a:prstGeom prst="rect">
            <a:avLst/>
          </a:prstGeom>
          <a:noFill/>
        </p:spPr>
        <p:txBody>
          <a:bodyPr wrap="square" rtlCol="0">
            <a:spAutoFit/>
          </a:bodyPr>
          <a:lstStyle/>
          <a:p>
            <a:r>
              <a:rPr lang="en-GB" dirty="0"/>
              <a:t>R</a:t>
            </a:r>
          </a:p>
        </p:txBody>
      </p:sp>
      <p:sp>
        <p:nvSpPr>
          <p:cNvPr id="23" name="TextBox 22"/>
          <p:cNvSpPr txBox="1"/>
          <p:nvPr/>
        </p:nvSpPr>
        <p:spPr>
          <a:xfrm>
            <a:off x="5508104" y="2492896"/>
            <a:ext cx="1728192" cy="646331"/>
          </a:xfrm>
          <a:prstGeom prst="rect">
            <a:avLst/>
          </a:prstGeom>
          <a:noFill/>
        </p:spPr>
        <p:txBody>
          <a:bodyPr wrap="square" rtlCol="0">
            <a:spAutoFit/>
          </a:bodyPr>
          <a:lstStyle/>
          <a:p>
            <a:r>
              <a:rPr lang="en-GB" dirty="0"/>
              <a:t>Friction = µR</a:t>
            </a:r>
          </a:p>
          <a:p>
            <a:endParaRPr lang="en-GB" dirty="0"/>
          </a:p>
        </p:txBody>
      </p:sp>
      <p:sp>
        <p:nvSpPr>
          <p:cNvPr id="24" name="TextBox 23"/>
          <p:cNvSpPr txBox="1"/>
          <p:nvPr/>
        </p:nvSpPr>
        <p:spPr>
          <a:xfrm>
            <a:off x="430774" y="2278613"/>
            <a:ext cx="2376264" cy="646331"/>
          </a:xfrm>
          <a:prstGeom prst="rect">
            <a:avLst/>
          </a:prstGeom>
          <a:noFill/>
        </p:spPr>
        <p:txBody>
          <a:bodyPr wrap="square" rtlCol="0">
            <a:spAutoFit/>
          </a:bodyPr>
          <a:lstStyle/>
          <a:p>
            <a:r>
              <a:rPr lang="en-GB" dirty="0"/>
              <a:t>Force required to just move the object</a:t>
            </a:r>
          </a:p>
        </p:txBody>
      </p:sp>
      <p:sp>
        <p:nvSpPr>
          <p:cNvPr id="25" name="TextBox 24"/>
          <p:cNvSpPr txBox="1"/>
          <p:nvPr/>
        </p:nvSpPr>
        <p:spPr>
          <a:xfrm>
            <a:off x="611560" y="4365104"/>
            <a:ext cx="7128792" cy="1754326"/>
          </a:xfrm>
          <a:prstGeom prst="rect">
            <a:avLst/>
          </a:prstGeom>
          <a:noFill/>
        </p:spPr>
        <p:txBody>
          <a:bodyPr wrap="square" rtlCol="0">
            <a:spAutoFit/>
          </a:bodyPr>
          <a:lstStyle/>
          <a:p>
            <a:r>
              <a:rPr lang="en-GB" dirty="0"/>
              <a:t>If the force required to start the object moving was 500N and the mass of the object was 10kg then;</a:t>
            </a:r>
          </a:p>
          <a:p>
            <a:endParaRPr lang="en-GB" dirty="0"/>
          </a:p>
          <a:p>
            <a:r>
              <a:rPr lang="en-GB" dirty="0"/>
              <a:t>500= µ (10x9.81)</a:t>
            </a:r>
          </a:p>
          <a:p>
            <a:r>
              <a:rPr lang="en-GB" dirty="0"/>
              <a:t>µ = 98.1 / 500</a:t>
            </a:r>
          </a:p>
          <a:p>
            <a:r>
              <a:rPr lang="en-GB" dirty="0"/>
              <a:t>µ= 0.2</a:t>
            </a:r>
          </a:p>
        </p:txBody>
      </p:sp>
    </p:spTree>
    <p:extLst>
      <p:ext uri="{BB962C8B-B14F-4D97-AF65-F5344CB8AC3E}">
        <p14:creationId xmlns:p14="http://schemas.microsoft.com/office/powerpoint/2010/main" val="3382046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Calculating </a:t>
            </a:r>
            <a:r>
              <a:rPr lang="en-GB" b="1" dirty="0">
                <a:solidFill>
                  <a:srgbClr val="FF0000"/>
                </a:solidFill>
              </a:rPr>
              <a:t>µ</a:t>
            </a:r>
            <a:endParaRPr lang="en-GB" dirty="0"/>
          </a:p>
        </p:txBody>
      </p:sp>
      <mc:AlternateContent xmlns:mc="http://schemas.openxmlformats.org/markup-compatibility/2006">
        <mc:Choice xmlns:a14="http://schemas.microsoft.com/office/drawing/2010/main" Requires="a14">
          <p:sp>
            <p:nvSpPr>
              <p:cNvPr id="15" name="TextBox 14"/>
              <p:cNvSpPr txBox="1"/>
              <p:nvPr/>
            </p:nvSpPr>
            <p:spPr>
              <a:xfrm>
                <a:off x="155834" y="3717009"/>
                <a:ext cx="6384059" cy="2736327"/>
              </a:xfrm>
              <a:prstGeom prst="rect">
                <a:avLst/>
              </a:prstGeom>
              <a:noFill/>
            </p:spPr>
            <p:txBody>
              <a:bodyPr wrap="square" rtlCol="0">
                <a:spAutoFit/>
              </a:bodyPr>
              <a:lstStyle/>
              <a:p>
                <a:r>
                  <a:rPr lang="en-GB" dirty="0"/>
                  <a:t>Resolving the forces</a:t>
                </a:r>
              </a:p>
              <a:p>
                <a:endParaRPr lang="en-GB" dirty="0"/>
              </a:p>
              <a:p>
                <a:r>
                  <a:rPr lang="en-GB" dirty="0"/>
                  <a:t>R= </a:t>
                </a:r>
                <a:r>
                  <a:rPr lang="en-GB" dirty="0" err="1"/>
                  <a:t>mgcos</a:t>
                </a:r>
                <a:r>
                  <a:rPr lang="en-GB" dirty="0"/>
                  <a:t>α</a:t>
                </a:r>
              </a:p>
              <a:p>
                <a:r>
                  <a:rPr lang="en-GB" dirty="0"/>
                  <a:t>F= </a:t>
                </a:r>
                <a:r>
                  <a:rPr lang="en-GB" dirty="0" err="1"/>
                  <a:t>mgsin</a:t>
                </a:r>
                <a:r>
                  <a:rPr lang="en-GB" dirty="0"/>
                  <a:t>α</a:t>
                </a:r>
              </a:p>
              <a:p>
                <a:r>
                  <a:rPr lang="en-GB" dirty="0"/>
                  <a:t>	</a:t>
                </a:r>
              </a:p>
              <a:p>
                <a:r>
                  <a:rPr lang="en-GB" dirty="0"/>
                  <a:t>If F=µR (µ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𝐹</m:t>
                        </m:r>
                      </m:num>
                      <m:den>
                        <m:r>
                          <a:rPr lang="en-GB" b="0" i="1" smtClean="0">
                            <a:latin typeface="Cambria Math"/>
                          </a:rPr>
                          <m:t>𝑅</m:t>
                        </m:r>
                      </m:den>
                    </m:f>
                    <m:r>
                      <a:rPr lang="en-GB" b="0" i="1" smtClean="0">
                        <a:latin typeface="Cambria Math"/>
                      </a:rPr>
                      <m:t> </m:t>
                    </m:r>
                  </m:oMath>
                </a14:m>
                <a:r>
                  <a:rPr lang="en-GB" dirty="0"/>
                  <a:t>) then	</a:t>
                </a:r>
                <a:r>
                  <a:rPr lang="en-GB" dirty="0" err="1"/>
                  <a:t>mgsin</a:t>
                </a:r>
                <a:r>
                  <a:rPr lang="en-GB" dirty="0"/>
                  <a:t>α =  (µ)mgcosα</a:t>
                </a:r>
              </a:p>
              <a:p>
                <a:r>
                  <a:rPr lang="en-GB" dirty="0"/>
                  <a:t> 		</a:t>
                </a:r>
              </a:p>
              <a:p>
                <a:r>
                  <a:rPr lang="en-GB" dirty="0"/>
                  <a:t>Therefore 	</a:t>
                </a:r>
                <a:r>
                  <a:rPr lang="en-GB" sz="2800" dirty="0"/>
                  <a:t>µ =</a:t>
                </a:r>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𝑚𝑔𝑠𝑖𝑛</m:t>
                        </m:r>
                        <m:r>
                          <m:rPr>
                            <m:nor/>
                          </m:rPr>
                          <a:rPr lang="en-GB" sz="2000" dirty="0" smtClean="0">
                            <a:latin typeface="+mj-lt"/>
                          </a:rPr>
                          <m:t>α</m:t>
                        </m:r>
                      </m:num>
                      <m:den>
                        <m:r>
                          <m:rPr>
                            <m:nor/>
                          </m:rPr>
                          <a:rPr lang="en-GB" sz="2000" dirty="0" smtClean="0"/>
                          <m:t>mgcosα</m:t>
                        </m:r>
                        <m:r>
                          <m:rPr>
                            <m:nor/>
                          </m:rPr>
                          <a:rPr lang="en-GB" sz="2000" dirty="0" smtClean="0"/>
                          <m:t> </m:t>
                        </m:r>
                      </m:den>
                    </m:f>
                  </m:oMath>
                </a14:m>
                <a:r>
                  <a:rPr lang="en-GB" sz="1400" dirty="0"/>
                  <a:t>  or </a:t>
                </a:r>
                <a:r>
                  <a:rPr lang="en-GB" sz="2400" dirty="0"/>
                  <a:t>µ =</a:t>
                </a:r>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a:rPr>
                          <m:t>𝑠𝑖𝑛</m:t>
                        </m:r>
                        <m:r>
                          <m:rPr>
                            <m:nor/>
                          </m:rPr>
                          <a:rPr lang="en-GB" sz="2000" dirty="0"/>
                          <m:t>α</m:t>
                        </m:r>
                      </m:num>
                      <m:den>
                        <m:r>
                          <m:rPr>
                            <m:nor/>
                          </m:rPr>
                          <a:rPr lang="en-GB" sz="2000" dirty="0" smtClean="0"/>
                          <m:t>cosα</m:t>
                        </m:r>
                        <m:r>
                          <m:rPr>
                            <m:nor/>
                          </m:rPr>
                          <a:rPr lang="en-GB" sz="2000" dirty="0" smtClean="0"/>
                          <m:t> </m:t>
                        </m:r>
                      </m:den>
                    </m:f>
                    <m:r>
                      <a:rPr lang="en-GB" sz="2000" b="0" i="0" dirty="0" smtClean="0">
                        <a:latin typeface="Cambria Math" panose="02040503050406030204" pitchFamily="18" charset="0"/>
                      </a:rPr>
                      <m:t> </m:t>
                    </m:r>
                    <m:r>
                      <m:rPr>
                        <m:sty m:val="p"/>
                      </m:rPr>
                      <a:rPr lang="en-GB" sz="2000" b="0" i="0" dirty="0" smtClean="0">
                        <a:latin typeface="Cambria Math" panose="02040503050406030204" pitchFamily="18" charset="0"/>
                      </a:rPr>
                      <m:t>or</m:t>
                    </m:r>
                    <m:r>
                      <a:rPr lang="en-GB" sz="2000" b="0" i="0" dirty="0" smtClean="0">
                        <a:latin typeface="Cambria Math" panose="02040503050406030204" pitchFamily="18" charset="0"/>
                      </a:rPr>
                      <m:t> </m:t>
                    </m:r>
                    <m:r>
                      <m:rPr>
                        <m:sty m:val="p"/>
                      </m:rPr>
                      <a:rPr lang="en-GB" sz="2000" b="0" i="0" dirty="0" smtClean="0">
                        <a:latin typeface="Cambria Math" panose="02040503050406030204" pitchFamily="18" charset="0"/>
                      </a:rPr>
                      <m:t>tan</m:t>
                    </m:r>
                    <m:r>
                      <m:rPr>
                        <m:nor/>
                      </m:rPr>
                      <a:rPr lang="en-GB" sz="2000" b="0" i="0" dirty="0" smtClean="0">
                        <a:latin typeface="Cambria Math" panose="02040503050406030204" pitchFamily="18" charset="0"/>
                      </a:rPr>
                      <m:t> </m:t>
                    </m:r>
                    <m:r>
                      <m:rPr>
                        <m:nor/>
                      </m:rPr>
                      <a:rPr lang="en-GB" sz="2000" dirty="0"/>
                      <m:t>α</m:t>
                    </m:r>
                  </m:oMath>
                </a14:m>
                <a:endParaRPr lang="en-GB" sz="2400" dirty="0"/>
              </a:p>
            </p:txBody>
          </p:sp>
        </mc:Choice>
        <mc:Fallback>
          <p:sp>
            <p:nvSpPr>
              <p:cNvPr id="15" name="TextBox 14"/>
              <p:cNvSpPr txBox="1">
                <a:spLocks noRot="1" noChangeAspect="1" noMove="1" noResize="1" noEditPoints="1" noAdjustHandles="1" noChangeArrowheads="1" noChangeShapeType="1" noTextEdit="1"/>
              </p:cNvSpPr>
              <p:nvPr/>
            </p:nvSpPr>
            <p:spPr>
              <a:xfrm>
                <a:off x="155834" y="3717009"/>
                <a:ext cx="6384059" cy="2736327"/>
              </a:xfrm>
              <a:prstGeom prst="rect">
                <a:avLst/>
              </a:prstGeom>
              <a:blipFill>
                <a:blip r:embed="rId2"/>
                <a:stretch>
                  <a:fillRect l="-860" t="-1336"/>
                </a:stretch>
              </a:blipFill>
            </p:spPr>
            <p:txBody>
              <a:bodyPr/>
              <a:lstStyle/>
              <a:p>
                <a:r>
                  <a:rPr lang="en-GB">
                    <a:noFill/>
                  </a:rPr>
                  <a:t> </a:t>
                </a:r>
              </a:p>
            </p:txBody>
          </p:sp>
        </mc:Fallback>
      </mc:AlternateContent>
      <p:cxnSp>
        <p:nvCxnSpPr>
          <p:cNvPr id="19" name="Straight Connector 18"/>
          <p:cNvCxnSpPr/>
          <p:nvPr/>
        </p:nvCxnSpPr>
        <p:spPr>
          <a:xfrm flipV="1">
            <a:off x="3347864" y="1556792"/>
            <a:ext cx="3024336" cy="1584176"/>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3347864" y="3140968"/>
            <a:ext cx="3384376"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rot="19877259">
            <a:off x="4581882" y="1873188"/>
            <a:ext cx="815399" cy="370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p:cNvCxnSpPr/>
          <p:nvPr/>
        </p:nvCxnSpPr>
        <p:spPr>
          <a:xfrm flipH="1" flipV="1">
            <a:off x="4680012" y="1484784"/>
            <a:ext cx="360040" cy="6455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79512" y="1340768"/>
            <a:ext cx="3528393" cy="2308324"/>
          </a:xfrm>
          <a:prstGeom prst="rect">
            <a:avLst/>
          </a:prstGeom>
          <a:noFill/>
        </p:spPr>
        <p:txBody>
          <a:bodyPr wrap="square" rtlCol="0">
            <a:spAutoFit/>
          </a:bodyPr>
          <a:lstStyle/>
          <a:p>
            <a:r>
              <a:rPr lang="en-GB" dirty="0"/>
              <a:t>If the object is not moving then the frictional force is greater or equal to the force trying to move it.</a:t>
            </a:r>
          </a:p>
          <a:p>
            <a:endParaRPr lang="en-GB" dirty="0"/>
          </a:p>
          <a:p>
            <a:r>
              <a:rPr lang="en-GB" dirty="0"/>
              <a:t>Therefore the angle at which the object starts to move is defines the coefficient of friction (µ) and the frictional force(µR)</a:t>
            </a:r>
          </a:p>
        </p:txBody>
      </p:sp>
      <p:cxnSp>
        <p:nvCxnSpPr>
          <p:cNvPr id="28" name="Straight Arrow Connector 27"/>
          <p:cNvCxnSpPr/>
          <p:nvPr/>
        </p:nvCxnSpPr>
        <p:spPr>
          <a:xfrm flipV="1">
            <a:off x="5436097" y="1439238"/>
            <a:ext cx="1025048" cy="52169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22" idx="1"/>
          </p:cNvCxnSpPr>
          <p:nvPr/>
        </p:nvCxnSpPr>
        <p:spPr>
          <a:xfrm flipH="1">
            <a:off x="3995936" y="2254195"/>
            <a:ext cx="636076" cy="31070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3809503" y="2812286"/>
            <a:ext cx="432048" cy="369332"/>
          </a:xfrm>
          <a:prstGeom prst="rect">
            <a:avLst/>
          </a:prstGeom>
          <a:noFill/>
        </p:spPr>
        <p:txBody>
          <a:bodyPr wrap="square" rtlCol="0">
            <a:spAutoFit/>
          </a:bodyPr>
          <a:lstStyle/>
          <a:p>
            <a:r>
              <a:rPr lang="en-GB" dirty="0"/>
              <a:t>α</a:t>
            </a:r>
          </a:p>
        </p:txBody>
      </p:sp>
      <p:cxnSp>
        <p:nvCxnSpPr>
          <p:cNvPr id="35" name="Straight Connector 34"/>
          <p:cNvCxnSpPr>
            <a:stCxn id="22" idx="2"/>
          </p:cNvCxnSpPr>
          <p:nvPr/>
        </p:nvCxnSpPr>
        <p:spPr>
          <a:xfrm>
            <a:off x="5078527" y="2220708"/>
            <a:ext cx="645601" cy="1064276"/>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6347547" y="1115452"/>
            <a:ext cx="432048" cy="369332"/>
          </a:xfrm>
          <a:prstGeom prst="rect">
            <a:avLst/>
          </a:prstGeom>
          <a:noFill/>
        </p:spPr>
        <p:txBody>
          <a:bodyPr wrap="square" rtlCol="0">
            <a:spAutoFit/>
          </a:bodyPr>
          <a:lstStyle/>
          <a:p>
            <a:r>
              <a:rPr lang="en-GB" dirty="0"/>
              <a:t>F</a:t>
            </a:r>
          </a:p>
        </p:txBody>
      </p:sp>
      <p:sp>
        <p:nvSpPr>
          <p:cNvPr id="38" name="TextBox 37"/>
          <p:cNvSpPr txBox="1"/>
          <p:nvPr/>
        </p:nvSpPr>
        <p:spPr>
          <a:xfrm>
            <a:off x="4374973" y="1300118"/>
            <a:ext cx="474050" cy="369332"/>
          </a:xfrm>
          <a:prstGeom prst="rect">
            <a:avLst/>
          </a:prstGeom>
          <a:noFill/>
        </p:spPr>
        <p:txBody>
          <a:bodyPr wrap="square" rtlCol="0">
            <a:spAutoFit/>
          </a:bodyPr>
          <a:lstStyle/>
          <a:p>
            <a:r>
              <a:rPr lang="en-GB" dirty="0"/>
              <a:t>R</a:t>
            </a:r>
          </a:p>
        </p:txBody>
      </p:sp>
      <p:sp>
        <p:nvSpPr>
          <p:cNvPr id="39" name="TextBox 38"/>
          <p:cNvSpPr txBox="1"/>
          <p:nvPr/>
        </p:nvSpPr>
        <p:spPr>
          <a:xfrm>
            <a:off x="3760675" y="2389879"/>
            <a:ext cx="432048" cy="369332"/>
          </a:xfrm>
          <a:prstGeom prst="rect">
            <a:avLst/>
          </a:prstGeom>
          <a:noFill/>
        </p:spPr>
        <p:txBody>
          <a:bodyPr wrap="square" rtlCol="0">
            <a:spAutoFit/>
          </a:bodyPr>
          <a:lstStyle/>
          <a:p>
            <a:r>
              <a:rPr lang="en-GB" dirty="0"/>
              <a:t>F</a:t>
            </a:r>
          </a:p>
        </p:txBody>
      </p:sp>
      <p:cxnSp>
        <p:nvCxnSpPr>
          <p:cNvPr id="41" name="Straight Arrow Connector 40"/>
          <p:cNvCxnSpPr/>
          <p:nvPr/>
        </p:nvCxnSpPr>
        <p:spPr>
          <a:xfrm>
            <a:off x="5078527" y="2130338"/>
            <a:ext cx="0" cy="144267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4849024" y="3573016"/>
            <a:ext cx="480296" cy="369332"/>
          </a:xfrm>
          <a:prstGeom prst="rect">
            <a:avLst/>
          </a:prstGeom>
          <a:noFill/>
        </p:spPr>
        <p:txBody>
          <a:bodyPr wrap="square" rtlCol="0">
            <a:spAutoFit/>
          </a:bodyPr>
          <a:lstStyle/>
          <a:p>
            <a:r>
              <a:rPr lang="en-GB" dirty="0"/>
              <a:t>mg</a:t>
            </a:r>
          </a:p>
        </p:txBody>
      </p:sp>
      <p:pic>
        <p:nvPicPr>
          <p:cNvPr id="2063" name="Picture 15" descr="Image result for coefficient of friction of running sho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9476" y="3645001"/>
            <a:ext cx="3213018" cy="2792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412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F675A-C54C-0183-6648-9139C8042779}"/>
              </a:ext>
            </a:extLst>
          </p:cNvPr>
          <p:cNvSpPr>
            <a:spLocks noGrp="1"/>
          </p:cNvSpPr>
          <p:nvPr>
            <p:ph type="title"/>
          </p:nvPr>
        </p:nvSpPr>
        <p:spPr>
          <a:xfrm>
            <a:off x="457200" y="236538"/>
            <a:ext cx="8229600" cy="1143000"/>
          </a:xfrm>
        </p:spPr>
        <p:txBody>
          <a:bodyPr/>
          <a:lstStyle/>
          <a:p>
            <a:r>
              <a:rPr lang="en-GB" dirty="0"/>
              <a:t>Proof</a:t>
            </a:r>
          </a:p>
        </p:txBody>
      </p:sp>
      <p:pic>
        <p:nvPicPr>
          <p:cNvPr id="5" name="Picture 4">
            <a:extLst>
              <a:ext uri="{FF2B5EF4-FFF2-40B4-BE49-F238E27FC236}">
                <a16:creationId xmlns:a16="http://schemas.microsoft.com/office/drawing/2014/main" id="{37574DAE-C080-E161-6B19-004D76D7E0AE}"/>
              </a:ext>
            </a:extLst>
          </p:cNvPr>
          <p:cNvPicPr>
            <a:picLocks noChangeAspect="1"/>
          </p:cNvPicPr>
          <p:nvPr/>
        </p:nvPicPr>
        <p:blipFill>
          <a:blip r:embed="rId2"/>
          <a:stretch>
            <a:fillRect/>
          </a:stretch>
        </p:blipFill>
        <p:spPr>
          <a:xfrm>
            <a:off x="611560" y="412538"/>
            <a:ext cx="1584176" cy="1212885"/>
          </a:xfrm>
          <a:prstGeom prst="rect">
            <a:avLst/>
          </a:prstGeom>
        </p:spPr>
      </p:pic>
      <p:pic>
        <p:nvPicPr>
          <p:cNvPr id="6" name="Picture 5">
            <a:extLst>
              <a:ext uri="{FF2B5EF4-FFF2-40B4-BE49-F238E27FC236}">
                <a16:creationId xmlns:a16="http://schemas.microsoft.com/office/drawing/2014/main" id="{73131FDB-0F13-87F6-54C3-11F848BC1A40}"/>
              </a:ext>
            </a:extLst>
          </p:cNvPr>
          <p:cNvPicPr>
            <a:picLocks noChangeAspect="1"/>
          </p:cNvPicPr>
          <p:nvPr/>
        </p:nvPicPr>
        <p:blipFill>
          <a:blip r:embed="rId2"/>
          <a:stretch>
            <a:fillRect/>
          </a:stretch>
        </p:blipFill>
        <p:spPr>
          <a:xfrm>
            <a:off x="251958" y="1667570"/>
            <a:ext cx="3265865" cy="2500429"/>
          </a:xfrm>
          <a:prstGeom prst="rect">
            <a:avLst/>
          </a:prstGeom>
        </p:spPr>
      </p:pic>
      <p:sp>
        <p:nvSpPr>
          <p:cNvPr id="8" name="TextBox 7">
            <a:extLst>
              <a:ext uri="{FF2B5EF4-FFF2-40B4-BE49-F238E27FC236}">
                <a16:creationId xmlns:a16="http://schemas.microsoft.com/office/drawing/2014/main" id="{5E4DA52E-A148-67E8-D840-A408CCE8E324}"/>
              </a:ext>
            </a:extLst>
          </p:cNvPr>
          <p:cNvSpPr txBox="1"/>
          <p:nvPr/>
        </p:nvSpPr>
        <p:spPr>
          <a:xfrm>
            <a:off x="1745940" y="2884294"/>
            <a:ext cx="341784" cy="369332"/>
          </a:xfrm>
          <a:prstGeom prst="rect">
            <a:avLst/>
          </a:prstGeom>
          <a:noFill/>
        </p:spPr>
        <p:txBody>
          <a:bodyPr wrap="square">
            <a:spAutoFit/>
          </a:bodyPr>
          <a:lstStyle/>
          <a:p>
            <a:r>
              <a:rPr lang="en-GB" dirty="0">
                <a:solidFill>
                  <a:srgbClr val="FF0000"/>
                </a:solidFill>
              </a:rPr>
              <a:t>α</a:t>
            </a:r>
          </a:p>
        </p:txBody>
      </p:sp>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03EB8701-950A-9045-805D-F729A2CD983E}"/>
                  </a:ext>
                </a:extLst>
              </p:cNvPr>
              <p:cNvSpPr txBox="1"/>
              <p:nvPr/>
            </p:nvSpPr>
            <p:spPr>
              <a:xfrm>
                <a:off x="5497532" y="192833"/>
                <a:ext cx="1206676" cy="521681"/>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i="0" smtClean="0">
                              <a:latin typeface="Cambria Math" panose="02040503050406030204" pitchFamily="18" charset="0"/>
                            </a:rPr>
                            <m:t>sin</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𝑜𝑝𝑝</m:t>
                          </m:r>
                        </m:num>
                        <m:den>
                          <m:r>
                            <a:rPr lang="en-GB" b="0" i="1" smtClean="0">
                              <a:latin typeface="Cambria Math" panose="02040503050406030204" pitchFamily="18" charset="0"/>
                            </a:rPr>
                            <m:t>h𝑦𝑝</m:t>
                          </m:r>
                        </m:den>
                      </m:f>
                    </m:oMath>
                  </m:oMathPara>
                </a14:m>
                <a:endParaRPr lang="en-GB" dirty="0"/>
              </a:p>
            </p:txBody>
          </p:sp>
        </mc:Choice>
        <mc:Fallback>
          <p:sp>
            <p:nvSpPr>
              <p:cNvPr id="13" name="TextBox 12">
                <a:extLst>
                  <a:ext uri="{FF2B5EF4-FFF2-40B4-BE49-F238E27FC236}">
                    <a16:creationId xmlns:a16="http://schemas.microsoft.com/office/drawing/2014/main" id="{03EB8701-950A-9045-805D-F729A2CD983E}"/>
                  </a:ext>
                </a:extLst>
              </p:cNvPr>
              <p:cNvSpPr txBox="1">
                <a:spLocks noRot="1" noChangeAspect="1" noMove="1" noResize="1" noEditPoints="1" noAdjustHandles="1" noChangeArrowheads="1" noChangeShapeType="1" noTextEdit="1"/>
              </p:cNvSpPr>
              <p:nvPr/>
            </p:nvSpPr>
            <p:spPr>
              <a:xfrm>
                <a:off x="5497532" y="192833"/>
                <a:ext cx="1206676" cy="521681"/>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4" name="TextBox 13">
                <a:extLst>
                  <a:ext uri="{FF2B5EF4-FFF2-40B4-BE49-F238E27FC236}">
                    <a16:creationId xmlns:a16="http://schemas.microsoft.com/office/drawing/2014/main" id="{587133E2-866A-31AA-2C3A-EE468B0DC8B1}"/>
                  </a:ext>
                </a:extLst>
              </p:cNvPr>
              <p:cNvSpPr txBox="1"/>
              <p:nvPr/>
            </p:nvSpPr>
            <p:spPr>
              <a:xfrm>
                <a:off x="7268530" y="157167"/>
                <a:ext cx="1237134" cy="573234"/>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cos</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𝑎𝑑𝑗</m:t>
                          </m:r>
                        </m:num>
                        <m:den>
                          <m:r>
                            <a:rPr lang="en-GB" b="0" i="1" smtClean="0">
                              <a:latin typeface="Cambria Math" panose="02040503050406030204" pitchFamily="18" charset="0"/>
                            </a:rPr>
                            <m:t>h𝑦𝑝</m:t>
                          </m:r>
                        </m:den>
                      </m:f>
                    </m:oMath>
                  </m:oMathPara>
                </a14:m>
                <a:endParaRPr lang="en-GB" dirty="0"/>
              </a:p>
            </p:txBody>
          </p:sp>
        </mc:Choice>
        <mc:Fallback>
          <p:sp>
            <p:nvSpPr>
              <p:cNvPr id="14" name="TextBox 13">
                <a:extLst>
                  <a:ext uri="{FF2B5EF4-FFF2-40B4-BE49-F238E27FC236}">
                    <a16:creationId xmlns:a16="http://schemas.microsoft.com/office/drawing/2014/main" id="{587133E2-866A-31AA-2C3A-EE468B0DC8B1}"/>
                  </a:ext>
                </a:extLst>
              </p:cNvPr>
              <p:cNvSpPr txBox="1">
                <a:spLocks noRot="1" noChangeAspect="1" noMove="1" noResize="1" noEditPoints="1" noAdjustHandles="1" noChangeArrowheads="1" noChangeShapeType="1" noTextEdit="1"/>
              </p:cNvSpPr>
              <p:nvPr/>
            </p:nvSpPr>
            <p:spPr>
              <a:xfrm>
                <a:off x="7268530" y="157167"/>
                <a:ext cx="1237134" cy="573234"/>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5" name="TextBox 14">
                <a:extLst>
                  <a:ext uri="{FF2B5EF4-FFF2-40B4-BE49-F238E27FC236}">
                    <a16:creationId xmlns:a16="http://schemas.microsoft.com/office/drawing/2014/main" id="{6796546A-15D1-9283-B15A-769908009881}"/>
                  </a:ext>
                </a:extLst>
              </p:cNvPr>
              <p:cNvSpPr txBox="1"/>
              <p:nvPr/>
            </p:nvSpPr>
            <p:spPr>
              <a:xfrm>
                <a:off x="5512365" y="745107"/>
                <a:ext cx="1285224" cy="522900"/>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Tan</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𝑜𝑝𝑝</m:t>
                          </m:r>
                        </m:num>
                        <m:den>
                          <m:r>
                            <a:rPr lang="en-GB" b="0" i="1" smtClean="0">
                              <a:latin typeface="Cambria Math" panose="02040503050406030204" pitchFamily="18" charset="0"/>
                            </a:rPr>
                            <m:t>𝐴𝑑𝑗</m:t>
                          </m:r>
                        </m:den>
                      </m:f>
                    </m:oMath>
                  </m:oMathPara>
                </a14:m>
                <a:endParaRPr lang="en-GB" dirty="0"/>
              </a:p>
            </p:txBody>
          </p:sp>
        </mc:Choice>
        <mc:Fallback>
          <p:sp>
            <p:nvSpPr>
              <p:cNvPr id="15" name="TextBox 14">
                <a:extLst>
                  <a:ext uri="{FF2B5EF4-FFF2-40B4-BE49-F238E27FC236}">
                    <a16:creationId xmlns:a16="http://schemas.microsoft.com/office/drawing/2014/main" id="{6796546A-15D1-9283-B15A-769908009881}"/>
                  </a:ext>
                </a:extLst>
              </p:cNvPr>
              <p:cNvSpPr txBox="1">
                <a:spLocks noRot="1" noChangeAspect="1" noMove="1" noResize="1" noEditPoints="1" noAdjustHandles="1" noChangeArrowheads="1" noChangeShapeType="1" noTextEdit="1"/>
              </p:cNvSpPr>
              <p:nvPr/>
            </p:nvSpPr>
            <p:spPr>
              <a:xfrm>
                <a:off x="5512365" y="745107"/>
                <a:ext cx="1285224" cy="522900"/>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6" name="TextBox 15">
                <a:extLst>
                  <a:ext uri="{FF2B5EF4-FFF2-40B4-BE49-F238E27FC236}">
                    <a16:creationId xmlns:a16="http://schemas.microsoft.com/office/drawing/2014/main" id="{61F7ED6F-EF60-7570-E3F3-14762B8B9116}"/>
                  </a:ext>
                </a:extLst>
              </p:cNvPr>
              <p:cNvSpPr txBox="1"/>
              <p:nvPr/>
            </p:nvSpPr>
            <p:spPr>
              <a:xfrm>
                <a:off x="7142751" y="714514"/>
                <a:ext cx="1372171" cy="516745"/>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Tan</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𝑠𝑖𝑛</m:t>
                          </m:r>
                          <m:r>
                            <m:rPr>
                              <m:sty m:val="p"/>
                            </m:rPr>
                            <a:rPr lang="el-GR" i="1">
                              <a:latin typeface="Cambria Math" panose="02040503050406030204" pitchFamily="18" charset="0"/>
                            </a:rPr>
                            <m:t>α</m:t>
                          </m:r>
                        </m:num>
                        <m:den>
                          <m:r>
                            <a:rPr lang="en-GB" b="0" i="1" smtClean="0">
                              <a:latin typeface="Cambria Math" panose="02040503050406030204" pitchFamily="18" charset="0"/>
                            </a:rPr>
                            <m:t>𝑐𝑜𝑠</m:t>
                          </m:r>
                          <m:r>
                            <m:rPr>
                              <m:sty m:val="p"/>
                            </m:rPr>
                            <a:rPr lang="el-GR" i="1">
                              <a:latin typeface="Cambria Math" panose="02040503050406030204" pitchFamily="18" charset="0"/>
                            </a:rPr>
                            <m:t>α</m:t>
                          </m:r>
                        </m:den>
                      </m:f>
                    </m:oMath>
                  </m:oMathPara>
                </a14:m>
                <a:endParaRPr lang="en-GB" dirty="0"/>
              </a:p>
            </p:txBody>
          </p:sp>
        </mc:Choice>
        <mc:Fallback>
          <p:sp>
            <p:nvSpPr>
              <p:cNvPr id="16" name="TextBox 15">
                <a:extLst>
                  <a:ext uri="{FF2B5EF4-FFF2-40B4-BE49-F238E27FC236}">
                    <a16:creationId xmlns:a16="http://schemas.microsoft.com/office/drawing/2014/main" id="{61F7ED6F-EF60-7570-E3F3-14762B8B9116}"/>
                  </a:ext>
                </a:extLst>
              </p:cNvPr>
              <p:cNvSpPr txBox="1">
                <a:spLocks noRot="1" noChangeAspect="1" noMove="1" noResize="1" noEditPoints="1" noAdjustHandles="1" noChangeArrowheads="1" noChangeShapeType="1" noTextEdit="1"/>
              </p:cNvSpPr>
              <p:nvPr/>
            </p:nvSpPr>
            <p:spPr>
              <a:xfrm>
                <a:off x="7142751" y="714514"/>
                <a:ext cx="1372171" cy="516745"/>
              </a:xfrm>
              <a:prstGeom prst="rect">
                <a:avLst/>
              </a:prstGeom>
              <a:blipFill>
                <a:blip r:embed="rId6"/>
                <a:stretch>
                  <a:fillRect/>
                </a:stretch>
              </a:blipFill>
            </p:spPr>
            <p:txBody>
              <a:bodyPr/>
              <a:lstStyle/>
              <a:p>
                <a:r>
                  <a:rPr lang="en-GB">
                    <a:noFill/>
                  </a:rPr>
                  <a:t> </a:t>
                </a:r>
              </a:p>
            </p:txBody>
          </p:sp>
        </mc:Fallback>
      </mc:AlternateContent>
      <p:cxnSp>
        <p:nvCxnSpPr>
          <p:cNvPr id="18" name="Straight Connector 17">
            <a:extLst>
              <a:ext uri="{FF2B5EF4-FFF2-40B4-BE49-F238E27FC236}">
                <a16:creationId xmlns:a16="http://schemas.microsoft.com/office/drawing/2014/main" id="{A4CEB6C0-ABFA-442E-EB41-76DF4C2AA354}"/>
              </a:ext>
            </a:extLst>
          </p:cNvPr>
          <p:cNvCxnSpPr/>
          <p:nvPr/>
        </p:nvCxnSpPr>
        <p:spPr>
          <a:xfrm flipV="1">
            <a:off x="1764402" y="3111107"/>
            <a:ext cx="1199233" cy="720080"/>
          </a:xfrm>
          <a:prstGeom prst="line">
            <a:avLst/>
          </a:prstGeom>
        </p:spPr>
        <p:style>
          <a:lnRef idx="1">
            <a:schemeClr val="accent2"/>
          </a:lnRef>
          <a:fillRef idx="0">
            <a:schemeClr val="accent2"/>
          </a:fillRef>
          <a:effectRef idx="0">
            <a:schemeClr val="accent2"/>
          </a:effectRef>
          <a:fontRef idx="minor">
            <a:schemeClr val="tx1"/>
          </a:fontRef>
        </p:style>
      </p:cxnSp>
      <p:sp>
        <p:nvSpPr>
          <p:cNvPr id="19" name="TextBox 18">
            <a:extLst>
              <a:ext uri="{FF2B5EF4-FFF2-40B4-BE49-F238E27FC236}">
                <a16:creationId xmlns:a16="http://schemas.microsoft.com/office/drawing/2014/main" id="{19927D85-FBB6-41B6-1BBC-A6C82B8C5380}"/>
              </a:ext>
            </a:extLst>
          </p:cNvPr>
          <p:cNvSpPr txBox="1"/>
          <p:nvPr/>
        </p:nvSpPr>
        <p:spPr>
          <a:xfrm>
            <a:off x="4097621" y="1369720"/>
            <a:ext cx="4692229" cy="646331"/>
          </a:xfrm>
          <a:prstGeom prst="rect">
            <a:avLst/>
          </a:prstGeom>
          <a:noFill/>
        </p:spPr>
        <p:txBody>
          <a:bodyPr wrap="square" rtlCol="0">
            <a:spAutoFit/>
          </a:bodyPr>
          <a:lstStyle/>
          <a:p>
            <a:pPr algn="ctr"/>
            <a:r>
              <a:rPr lang="en-GB" dirty="0">
                <a:solidFill>
                  <a:srgbClr val="FF0000"/>
                </a:solidFill>
              </a:rPr>
              <a:t>At the point where the block moves forces acting up equal forces acting down.</a:t>
            </a:r>
          </a:p>
        </p:txBody>
      </p:sp>
      <p:sp>
        <p:nvSpPr>
          <p:cNvPr id="20" name="TextBox 19">
            <a:extLst>
              <a:ext uri="{FF2B5EF4-FFF2-40B4-BE49-F238E27FC236}">
                <a16:creationId xmlns:a16="http://schemas.microsoft.com/office/drawing/2014/main" id="{E6323DF0-FC20-CDBF-27F6-45D656579CC2}"/>
              </a:ext>
            </a:extLst>
          </p:cNvPr>
          <p:cNvSpPr txBox="1"/>
          <p:nvPr/>
        </p:nvSpPr>
        <p:spPr>
          <a:xfrm>
            <a:off x="1979712" y="3682885"/>
            <a:ext cx="216024" cy="369332"/>
          </a:xfrm>
          <a:prstGeom prst="rect">
            <a:avLst/>
          </a:prstGeom>
          <a:noFill/>
        </p:spPr>
        <p:txBody>
          <a:bodyPr wrap="square" rtlCol="0">
            <a:spAutoFit/>
          </a:bodyPr>
          <a:lstStyle/>
          <a:p>
            <a:r>
              <a:rPr lang="en-GB" dirty="0">
                <a:solidFill>
                  <a:srgbClr val="FF0000"/>
                </a:solidFill>
              </a:rPr>
              <a:t>F</a:t>
            </a:r>
          </a:p>
        </p:txBody>
      </p:sp>
      <mc:AlternateContent xmlns:mc="http://schemas.openxmlformats.org/markup-compatibility/2006">
        <mc:Choice xmlns:a14="http://schemas.microsoft.com/office/drawing/2010/main" Requires="a14">
          <p:sp>
            <p:nvSpPr>
              <p:cNvPr id="21" name="TextBox 20">
                <a:extLst>
                  <a:ext uri="{FF2B5EF4-FFF2-40B4-BE49-F238E27FC236}">
                    <a16:creationId xmlns:a16="http://schemas.microsoft.com/office/drawing/2014/main" id="{34A93762-C05D-9048-D871-EF4F90EF844B}"/>
                  </a:ext>
                </a:extLst>
              </p:cNvPr>
              <p:cNvSpPr txBox="1"/>
              <p:nvPr/>
            </p:nvSpPr>
            <p:spPr>
              <a:xfrm>
                <a:off x="3600168" y="2034744"/>
                <a:ext cx="1224136" cy="1477328"/>
              </a:xfrm>
              <a:prstGeom prst="rect">
                <a:avLst/>
              </a:prstGeom>
              <a:noFill/>
            </p:spPr>
            <p:txBody>
              <a:bodyPr wrap="square" rtlCol="0">
                <a:spAutoFit/>
              </a:bodyPr>
              <a:lstStyle/>
              <a:p>
                <a:r>
                  <a:rPr lang="en-GB" dirty="0"/>
                  <a:t>For F</a:t>
                </a:r>
              </a:p>
              <a:p>
                <a:endParaRPr lang="en-GB" dirty="0"/>
              </a:p>
              <a:p>
                <a:r>
                  <a:rPr lang="en-GB" dirty="0"/>
                  <a:t>Angle is </a:t>
                </a:r>
                <a14:m>
                  <m:oMath xmlns:m="http://schemas.openxmlformats.org/officeDocument/2006/math">
                    <m:r>
                      <m:rPr>
                        <m:sty m:val="p"/>
                      </m:rPr>
                      <a:rPr lang="el-GR" i="1" smtClean="0">
                        <a:solidFill>
                          <a:srgbClr val="FF0000"/>
                        </a:solidFill>
                        <a:latin typeface="Cambria Math" panose="02040503050406030204" pitchFamily="18" charset="0"/>
                      </a:rPr>
                      <m:t>α</m:t>
                    </m:r>
                  </m:oMath>
                </a14:m>
                <a:endParaRPr lang="en-GB" dirty="0">
                  <a:solidFill>
                    <a:srgbClr val="FF0000"/>
                  </a:solidFill>
                </a:endParaRPr>
              </a:p>
              <a:p>
                <a:r>
                  <a:rPr lang="en-GB" dirty="0" err="1"/>
                  <a:t>Opp</a:t>
                </a:r>
                <a:r>
                  <a:rPr lang="en-GB" dirty="0"/>
                  <a:t> is </a:t>
                </a:r>
                <a:r>
                  <a:rPr lang="en-GB" dirty="0">
                    <a:solidFill>
                      <a:srgbClr val="FF0000"/>
                    </a:solidFill>
                  </a:rPr>
                  <a:t>F</a:t>
                </a:r>
              </a:p>
              <a:p>
                <a:r>
                  <a:rPr lang="en-GB" dirty="0" err="1"/>
                  <a:t>Hyp</a:t>
                </a:r>
                <a:r>
                  <a:rPr lang="en-GB" dirty="0"/>
                  <a:t> is </a:t>
                </a:r>
                <a:r>
                  <a:rPr lang="en-GB" dirty="0">
                    <a:solidFill>
                      <a:srgbClr val="FF0000"/>
                    </a:solidFill>
                  </a:rPr>
                  <a:t>mg</a:t>
                </a:r>
              </a:p>
            </p:txBody>
          </p:sp>
        </mc:Choice>
        <mc:Fallback>
          <p:sp>
            <p:nvSpPr>
              <p:cNvPr id="21" name="TextBox 20">
                <a:extLst>
                  <a:ext uri="{FF2B5EF4-FFF2-40B4-BE49-F238E27FC236}">
                    <a16:creationId xmlns:a16="http://schemas.microsoft.com/office/drawing/2014/main" id="{34A93762-C05D-9048-D871-EF4F90EF844B}"/>
                  </a:ext>
                </a:extLst>
              </p:cNvPr>
              <p:cNvSpPr txBox="1">
                <a:spLocks noRot="1" noChangeAspect="1" noMove="1" noResize="1" noEditPoints="1" noAdjustHandles="1" noChangeArrowheads="1" noChangeShapeType="1" noTextEdit="1"/>
              </p:cNvSpPr>
              <p:nvPr/>
            </p:nvSpPr>
            <p:spPr>
              <a:xfrm>
                <a:off x="3600168" y="2034744"/>
                <a:ext cx="1224136" cy="1477328"/>
              </a:xfrm>
              <a:prstGeom prst="rect">
                <a:avLst/>
              </a:prstGeom>
              <a:blipFill>
                <a:blip r:embed="rId7"/>
                <a:stretch>
                  <a:fillRect l="-4500" t="-2479" b="-5785"/>
                </a:stretch>
              </a:blipFill>
            </p:spPr>
            <p:txBody>
              <a:bodyPr/>
              <a:lstStyle/>
              <a:p>
                <a:r>
                  <a:rPr lang="en-GB">
                    <a:noFill/>
                  </a:rPr>
                  <a:t> </a:t>
                </a:r>
              </a:p>
            </p:txBody>
          </p:sp>
        </mc:Fallback>
      </mc:AlternateContent>
      <p:sp>
        <p:nvSpPr>
          <p:cNvPr id="22" name="TextBox 21">
            <a:extLst>
              <a:ext uri="{FF2B5EF4-FFF2-40B4-BE49-F238E27FC236}">
                <a16:creationId xmlns:a16="http://schemas.microsoft.com/office/drawing/2014/main" id="{20623E86-13A5-BECF-E760-B18519E32228}"/>
              </a:ext>
            </a:extLst>
          </p:cNvPr>
          <p:cNvSpPr txBox="1"/>
          <p:nvPr/>
        </p:nvSpPr>
        <p:spPr>
          <a:xfrm>
            <a:off x="2006899" y="2868034"/>
            <a:ext cx="216024" cy="369332"/>
          </a:xfrm>
          <a:prstGeom prst="rect">
            <a:avLst/>
          </a:prstGeom>
          <a:noFill/>
        </p:spPr>
        <p:txBody>
          <a:bodyPr wrap="square" rtlCol="0">
            <a:spAutoFit/>
          </a:bodyPr>
          <a:lstStyle/>
          <a:p>
            <a:r>
              <a:rPr lang="en-GB" dirty="0">
                <a:solidFill>
                  <a:srgbClr val="FF0000"/>
                </a:solidFill>
              </a:rPr>
              <a:t>R</a:t>
            </a:r>
          </a:p>
        </p:txBody>
      </p:sp>
      <mc:AlternateContent xmlns:mc="http://schemas.openxmlformats.org/markup-compatibility/2006">
        <mc:Choice xmlns:a14="http://schemas.microsoft.com/office/drawing/2010/main" Requires="a14">
          <p:sp>
            <p:nvSpPr>
              <p:cNvPr id="26" name="TextBox 25">
                <a:extLst>
                  <a:ext uri="{FF2B5EF4-FFF2-40B4-BE49-F238E27FC236}">
                    <a16:creationId xmlns:a16="http://schemas.microsoft.com/office/drawing/2014/main" id="{B01D6D02-B0D5-B449-D2BA-3C598D7968AC}"/>
                  </a:ext>
                </a:extLst>
              </p:cNvPr>
              <p:cNvSpPr txBox="1"/>
              <p:nvPr/>
            </p:nvSpPr>
            <p:spPr>
              <a:xfrm>
                <a:off x="4894194" y="2596560"/>
                <a:ext cx="1206676" cy="521681"/>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i="0" smtClean="0">
                              <a:latin typeface="Cambria Math" panose="02040503050406030204" pitchFamily="18" charset="0"/>
                            </a:rPr>
                            <m:t>sin</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𝑜𝑝𝑝</m:t>
                          </m:r>
                        </m:num>
                        <m:den>
                          <m:r>
                            <a:rPr lang="en-GB" b="0" i="1" smtClean="0">
                              <a:latin typeface="Cambria Math" panose="02040503050406030204" pitchFamily="18" charset="0"/>
                            </a:rPr>
                            <m:t>h𝑦𝑝</m:t>
                          </m:r>
                        </m:den>
                      </m:f>
                    </m:oMath>
                  </m:oMathPara>
                </a14:m>
                <a:endParaRPr lang="en-GB" dirty="0"/>
              </a:p>
            </p:txBody>
          </p:sp>
        </mc:Choice>
        <mc:Fallback>
          <p:sp>
            <p:nvSpPr>
              <p:cNvPr id="26" name="TextBox 25">
                <a:extLst>
                  <a:ext uri="{FF2B5EF4-FFF2-40B4-BE49-F238E27FC236}">
                    <a16:creationId xmlns:a16="http://schemas.microsoft.com/office/drawing/2014/main" id="{B01D6D02-B0D5-B449-D2BA-3C598D7968AC}"/>
                  </a:ext>
                </a:extLst>
              </p:cNvPr>
              <p:cNvSpPr txBox="1">
                <a:spLocks noRot="1" noChangeAspect="1" noMove="1" noResize="1" noEditPoints="1" noAdjustHandles="1" noChangeArrowheads="1" noChangeShapeType="1" noTextEdit="1"/>
              </p:cNvSpPr>
              <p:nvPr/>
            </p:nvSpPr>
            <p:spPr>
              <a:xfrm>
                <a:off x="4894194" y="2596560"/>
                <a:ext cx="1206676" cy="521681"/>
              </a:xfrm>
              <a:prstGeom prst="rect">
                <a:avLst/>
              </a:prstGeom>
              <a:blipFill>
                <a:blip r:embed="rId8"/>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7" name="TextBox 26">
                <a:extLst>
                  <a:ext uri="{FF2B5EF4-FFF2-40B4-BE49-F238E27FC236}">
                    <a16:creationId xmlns:a16="http://schemas.microsoft.com/office/drawing/2014/main" id="{121B0F7D-7B9C-150D-27CE-407F1535FE7A}"/>
                  </a:ext>
                </a:extLst>
              </p:cNvPr>
              <p:cNvSpPr txBox="1"/>
              <p:nvPr/>
            </p:nvSpPr>
            <p:spPr>
              <a:xfrm>
                <a:off x="6239836" y="2540013"/>
                <a:ext cx="1156535" cy="567143"/>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i="0" smtClean="0">
                              <a:latin typeface="Cambria Math" panose="02040503050406030204" pitchFamily="18" charset="0"/>
                            </a:rPr>
                            <m:t>sin</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𝐹</m:t>
                          </m:r>
                        </m:num>
                        <m:den>
                          <m:r>
                            <a:rPr lang="en-GB" b="0" i="1" smtClean="0">
                              <a:latin typeface="Cambria Math" panose="02040503050406030204" pitchFamily="18" charset="0"/>
                            </a:rPr>
                            <m:t>𝑚𝑔</m:t>
                          </m:r>
                        </m:den>
                      </m:f>
                    </m:oMath>
                  </m:oMathPara>
                </a14:m>
                <a:endParaRPr lang="en-GB" dirty="0"/>
              </a:p>
            </p:txBody>
          </p:sp>
        </mc:Choice>
        <mc:Fallback>
          <p:sp>
            <p:nvSpPr>
              <p:cNvPr id="27" name="TextBox 26">
                <a:extLst>
                  <a:ext uri="{FF2B5EF4-FFF2-40B4-BE49-F238E27FC236}">
                    <a16:creationId xmlns:a16="http://schemas.microsoft.com/office/drawing/2014/main" id="{121B0F7D-7B9C-150D-27CE-407F1535FE7A}"/>
                  </a:ext>
                </a:extLst>
              </p:cNvPr>
              <p:cNvSpPr txBox="1">
                <a:spLocks noRot="1" noChangeAspect="1" noMove="1" noResize="1" noEditPoints="1" noAdjustHandles="1" noChangeArrowheads="1" noChangeShapeType="1" noTextEdit="1"/>
              </p:cNvSpPr>
              <p:nvPr/>
            </p:nvSpPr>
            <p:spPr>
              <a:xfrm>
                <a:off x="6239836" y="2540013"/>
                <a:ext cx="1156535" cy="567143"/>
              </a:xfrm>
              <a:prstGeom prst="rect">
                <a:avLst/>
              </a:prstGeom>
              <a:blipFill>
                <a:blip r:embed="rId9"/>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8" name="TextBox 27">
                <a:extLst>
                  <a:ext uri="{FF2B5EF4-FFF2-40B4-BE49-F238E27FC236}">
                    <a16:creationId xmlns:a16="http://schemas.microsoft.com/office/drawing/2014/main" id="{193E4359-2BB1-CD8E-B9A1-E0366021D5F0}"/>
                  </a:ext>
                </a:extLst>
              </p:cNvPr>
              <p:cNvSpPr txBox="1"/>
              <p:nvPr/>
            </p:nvSpPr>
            <p:spPr>
              <a:xfrm>
                <a:off x="3614423" y="3530765"/>
                <a:ext cx="1224136" cy="1477328"/>
              </a:xfrm>
              <a:prstGeom prst="rect">
                <a:avLst/>
              </a:prstGeom>
              <a:noFill/>
            </p:spPr>
            <p:txBody>
              <a:bodyPr wrap="square" rtlCol="0">
                <a:spAutoFit/>
              </a:bodyPr>
              <a:lstStyle/>
              <a:p>
                <a:r>
                  <a:rPr lang="en-GB" dirty="0"/>
                  <a:t>For R</a:t>
                </a:r>
              </a:p>
              <a:p>
                <a:endParaRPr lang="en-GB" dirty="0"/>
              </a:p>
              <a:p>
                <a:r>
                  <a:rPr lang="en-GB" dirty="0"/>
                  <a:t>Angle is </a:t>
                </a:r>
                <a14:m>
                  <m:oMath xmlns:m="http://schemas.openxmlformats.org/officeDocument/2006/math">
                    <m:r>
                      <m:rPr>
                        <m:sty m:val="p"/>
                      </m:rPr>
                      <a:rPr lang="el-GR" i="1" smtClean="0">
                        <a:solidFill>
                          <a:srgbClr val="FF0000"/>
                        </a:solidFill>
                        <a:latin typeface="Cambria Math" panose="02040503050406030204" pitchFamily="18" charset="0"/>
                      </a:rPr>
                      <m:t>α</m:t>
                    </m:r>
                  </m:oMath>
                </a14:m>
                <a:endParaRPr lang="en-GB" dirty="0">
                  <a:solidFill>
                    <a:srgbClr val="FF0000"/>
                  </a:solidFill>
                </a:endParaRPr>
              </a:p>
              <a:p>
                <a:r>
                  <a:rPr lang="en-GB" dirty="0" err="1"/>
                  <a:t>Adj</a:t>
                </a:r>
                <a:r>
                  <a:rPr lang="en-GB" dirty="0"/>
                  <a:t> is </a:t>
                </a:r>
                <a:r>
                  <a:rPr lang="en-GB" dirty="0">
                    <a:solidFill>
                      <a:srgbClr val="FF0000"/>
                    </a:solidFill>
                  </a:rPr>
                  <a:t>R</a:t>
                </a:r>
              </a:p>
              <a:p>
                <a:r>
                  <a:rPr lang="en-GB" dirty="0" err="1"/>
                  <a:t>Hyp</a:t>
                </a:r>
                <a:r>
                  <a:rPr lang="en-GB" dirty="0"/>
                  <a:t> is </a:t>
                </a:r>
                <a:r>
                  <a:rPr lang="en-GB" dirty="0">
                    <a:solidFill>
                      <a:srgbClr val="FF0000"/>
                    </a:solidFill>
                  </a:rPr>
                  <a:t>mg</a:t>
                </a:r>
              </a:p>
            </p:txBody>
          </p:sp>
        </mc:Choice>
        <mc:Fallback>
          <p:sp>
            <p:nvSpPr>
              <p:cNvPr id="28" name="TextBox 27">
                <a:extLst>
                  <a:ext uri="{FF2B5EF4-FFF2-40B4-BE49-F238E27FC236}">
                    <a16:creationId xmlns:a16="http://schemas.microsoft.com/office/drawing/2014/main" id="{193E4359-2BB1-CD8E-B9A1-E0366021D5F0}"/>
                  </a:ext>
                </a:extLst>
              </p:cNvPr>
              <p:cNvSpPr txBox="1">
                <a:spLocks noRot="1" noChangeAspect="1" noMove="1" noResize="1" noEditPoints="1" noAdjustHandles="1" noChangeArrowheads="1" noChangeShapeType="1" noTextEdit="1"/>
              </p:cNvSpPr>
              <p:nvPr/>
            </p:nvSpPr>
            <p:spPr>
              <a:xfrm>
                <a:off x="3614423" y="3530765"/>
                <a:ext cx="1224136" cy="1477328"/>
              </a:xfrm>
              <a:prstGeom prst="rect">
                <a:avLst/>
              </a:prstGeom>
              <a:blipFill>
                <a:blip r:embed="rId10"/>
                <a:stretch>
                  <a:fillRect l="-4478" t="-2058" b="-535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9" name="TextBox 28">
                <a:extLst>
                  <a:ext uri="{FF2B5EF4-FFF2-40B4-BE49-F238E27FC236}">
                    <a16:creationId xmlns:a16="http://schemas.microsoft.com/office/drawing/2014/main" id="{C60EECD6-9676-8FB9-B3AF-DCCAD232416F}"/>
                  </a:ext>
                </a:extLst>
              </p:cNvPr>
              <p:cNvSpPr txBox="1"/>
              <p:nvPr/>
            </p:nvSpPr>
            <p:spPr>
              <a:xfrm>
                <a:off x="4876971" y="4007443"/>
                <a:ext cx="1237134" cy="573234"/>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cos</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𝑎𝑑𝑗</m:t>
                          </m:r>
                        </m:num>
                        <m:den>
                          <m:r>
                            <a:rPr lang="en-GB" b="0" i="1" smtClean="0">
                              <a:latin typeface="Cambria Math" panose="02040503050406030204" pitchFamily="18" charset="0"/>
                            </a:rPr>
                            <m:t>h𝑦𝑝</m:t>
                          </m:r>
                        </m:den>
                      </m:f>
                    </m:oMath>
                  </m:oMathPara>
                </a14:m>
                <a:endParaRPr lang="en-GB" dirty="0"/>
              </a:p>
            </p:txBody>
          </p:sp>
        </mc:Choice>
        <mc:Fallback>
          <p:sp>
            <p:nvSpPr>
              <p:cNvPr id="29" name="TextBox 28">
                <a:extLst>
                  <a:ext uri="{FF2B5EF4-FFF2-40B4-BE49-F238E27FC236}">
                    <a16:creationId xmlns:a16="http://schemas.microsoft.com/office/drawing/2014/main" id="{C60EECD6-9676-8FB9-B3AF-DCCAD232416F}"/>
                  </a:ext>
                </a:extLst>
              </p:cNvPr>
              <p:cNvSpPr txBox="1">
                <a:spLocks noRot="1" noChangeAspect="1" noMove="1" noResize="1" noEditPoints="1" noAdjustHandles="1" noChangeArrowheads="1" noChangeShapeType="1" noTextEdit="1"/>
              </p:cNvSpPr>
              <p:nvPr/>
            </p:nvSpPr>
            <p:spPr>
              <a:xfrm>
                <a:off x="4876971" y="4007443"/>
                <a:ext cx="1237134" cy="573234"/>
              </a:xfrm>
              <a:prstGeom prst="rect">
                <a:avLst/>
              </a:prstGeom>
              <a:blipFill>
                <a:blip r:embed="rId11"/>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0" name="TextBox 29">
                <a:extLst>
                  <a:ext uri="{FF2B5EF4-FFF2-40B4-BE49-F238E27FC236}">
                    <a16:creationId xmlns:a16="http://schemas.microsoft.com/office/drawing/2014/main" id="{69721514-15E0-F93E-9855-07CB24B6F538}"/>
                  </a:ext>
                </a:extLst>
              </p:cNvPr>
              <p:cNvSpPr txBox="1"/>
              <p:nvPr/>
            </p:nvSpPr>
            <p:spPr>
              <a:xfrm>
                <a:off x="6239836" y="4037334"/>
                <a:ext cx="1186992" cy="567143"/>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cos</m:t>
                          </m:r>
                        </m:fName>
                        <m:e>
                          <m:r>
                            <m:rPr>
                              <m:sty m:val="p"/>
                            </m:rPr>
                            <a:rPr lang="el-GR" i="1" smtClean="0">
                              <a:latin typeface="Cambria Math" panose="02040503050406030204" pitchFamily="18" charset="0"/>
                            </a:rPr>
                            <m:t>α</m:t>
                          </m:r>
                        </m:e>
                      </m:func>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𝑅</m:t>
                          </m:r>
                        </m:num>
                        <m:den>
                          <m:r>
                            <a:rPr lang="en-GB" b="0" i="1" smtClean="0">
                              <a:latin typeface="Cambria Math" panose="02040503050406030204" pitchFamily="18" charset="0"/>
                            </a:rPr>
                            <m:t>𝑚𝑔</m:t>
                          </m:r>
                        </m:den>
                      </m:f>
                    </m:oMath>
                  </m:oMathPara>
                </a14:m>
                <a:endParaRPr lang="en-GB" dirty="0"/>
              </a:p>
            </p:txBody>
          </p:sp>
        </mc:Choice>
        <mc:Fallback>
          <p:sp>
            <p:nvSpPr>
              <p:cNvPr id="30" name="TextBox 29">
                <a:extLst>
                  <a:ext uri="{FF2B5EF4-FFF2-40B4-BE49-F238E27FC236}">
                    <a16:creationId xmlns:a16="http://schemas.microsoft.com/office/drawing/2014/main" id="{69721514-15E0-F93E-9855-07CB24B6F538}"/>
                  </a:ext>
                </a:extLst>
              </p:cNvPr>
              <p:cNvSpPr txBox="1">
                <a:spLocks noRot="1" noChangeAspect="1" noMove="1" noResize="1" noEditPoints="1" noAdjustHandles="1" noChangeArrowheads="1" noChangeShapeType="1" noTextEdit="1"/>
              </p:cNvSpPr>
              <p:nvPr/>
            </p:nvSpPr>
            <p:spPr>
              <a:xfrm>
                <a:off x="6239836" y="4037334"/>
                <a:ext cx="1186992" cy="567143"/>
              </a:xfrm>
              <a:prstGeom prst="rect">
                <a:avLst/>
              </a:prstGeom>
              <a:blipFill>
                <a:blip r:embed="rId1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1" name="TextBox 30">
                <a:extLst>
                  <a:ext uri="{FF2B5EF4-FFF2-40B4-BE49-F238E27FC236}">
                    <a16:creationId xmlns:a16="http://schemas.microsoft.com/office/drawing/2014/main" id="{1B20B212-47A0-1F72-DEEA-936899D74FE8}"/>
                  </a:ext>
                </a:extLst>
              </p:cNvPr>
              <p:cNvSpPr txBox="1"/>
              <p:nvPr/>
            </p:nvSpPr>
            <p:spPr>
              <a:xfrm>
                <a:off x="7740352" y="2745794"/>
                <a:ext cx="1259960" cy="276999"/>
              </a:xfrm>
              <a:prstGeom prst="rect">
                <a:avLst/>
              </a:prstGeom>
              <a:noFill/>
            </p:spPr>
            <p:txBody>
              <a:bodyPr wrap="none" lIns="0" tIns="0" rIns="0" bIns="0" rtlCol="0">
                <a:spAutoFit/>
              </a:bodyPr>
              <a:lstStyle/>
              <a:p>
                <a:r>
                  <a:rPr lang="en-GB" dirty="0">
                    <a:solidFill>
                      <a:srgbClr val="00B050"/>
                    </a:solidFill>
                  </a:rPr>
                  <a:t>F= mg </a:t>
                </a:r>
                <a:r>
                  <a:rPr lang="en-GB" sz="1600" dirty="0">
                    <a:solidFill>
                      <a:srgbClr val="00B050"/>
                    </a:solidFill>
                  </a:rPr>
                  <a:t>x</a:t>
                </a:r>
                <a:r>
                  <a:rPr lang="en-GB" sz="1200" dirty="0">
                    <a:solidFill>
                      <a:srgbClr val="00B050"/>
                    </a:solidFill>
                  </a:rPr>
                  <a:t> </a:t>
                </a:r>
                <a14:m>
                  <m:oMath xmlns:m="http://schemas.openxmlformats.org/officeDocument/2006/math">
                    <m:func>
                      <m:funcPr>
                        <m:ctrlPr>
                          <a:rPr lang="en-GB" i="1" smtClean="0">
                            <a:solidFill>
                              <a:srgbClr val="00B050"/>
                            </a:solidFill>
                            <a:latin typeface="Cambria Math" panose="02040503050406030204" pitchFamily="18" charset="0"/>
                          </a:rPr>
                        </m:ctrlPr>
                      </m:funcPr>
                      <m:fName>
                        <m:r>
                          <m:rPr>
                            <m:sty m:val="p"/>
                          </m:rPr>
                          <a:rPr lang="en-GB" i="0" smtClean="0">
                            <a:solidFill>
                              <a:srgbClr val="00B050"/>
                            </a:solidFill>
                            <a:latin typeface="Cambria Math" panose="02040503050406030204" pitchFamily="18" charset="0"/>
                          </a:rPr>
                          <m:t>sin</m:t>
                        </m:r>
                      </m:fName>
                      <m:e>
                        <m:r>
                          <m:rPr>
                            <m:sty m:val="p"/>
                          </m:rPr>
                          <a:rPr lang="el-GR" i="1" smtClean="0">
                            <a:solidFill>
                              <a:srgbClr val="00B050"/>
                            </a:solidFill>
                            <a:latin typeface="Cambria Math" panose="02040503050406030204" pitchFamily="18" charset="0"/>
                          </a:rPr>
                          <m:t>α</m:t>
                        </m:r>
                      </m:e>
                    </m:func>
                  </m:oMath>
                </a14:m>
                <a:r>
                  <a:rPr lang="en-GB" dirty="0">
                    <a:solidFill>
                      <a:srgbClr val="00B050"/>
                    </a:solidFill>
                  </a:rPr>
                  <a:t> </a:t>
                </a:r>
              </a:p>
            </p:txBody>
          </p:sp>
        </mc:Choice>
        <mc:Fallback>
          <p:sp>
            <p:nvSpPr>
              <p:cNvPr id="31" name="TextBox 30">
                <a:extLst>
                  <a:ext uri="{FF2B5EF4-FFF2-40B4-BE49-F238E27FC236}">
                    <a16:creationId xmlns:a16="http://schemas.microsoft.com/office/drawing/2014/main" id="{1B20B212-47A0-1F72-DEEA-936899D74FE8}"/>
                  </a:ext>
                </a:extLst>
              </p:cNvPr>
              <p:cNvSpPr txBox="1">
                <a:spLocks noRot="1" noChangeAspect="1" noMove="1" noResize="1" noEditPoints="1" noAdjustHandles="1" noChangeArrowheads="1" noChangeShapeType="1" noTextEdit="1"/>
              </p:cNvSpPr>
              <p:nvPr/>
            </p:nvSpPr>
            <p:spPr>
              <a:xfrm>
                <a:off x="7740352" y="2745794"/>
                <a:ext cx="1259960" cy="276999"/>
              </a:xfrm>
              <a:prstGeom prst="rect">
                <a:avLst/>
              </a:prstGeom>
              <a:blipFill>
                <a:blip r:embed="rId13"/>
                <a:stretch>
                  <a:fillRect l="-11650" t="-28261" b="-5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2" name="TextBox 31">
                <a:extLst>
                  <a:ext uri="{FF2B5EF4-FFF2-40B4-BE49-F238E27FC236}">
                    <a16:creationId xmlns:a16="http://schemas.microsoft.com/office/drawing/2014/main" id="{6A6C977F-598B-A962-F94A-2D135268ACF3}"/>
                  </a:ext>
                </a:extLst>
              </p:cNvPr>
              <p:cNvSpPr txBox="1"/>
              <p:nvPr/>
            </p:nvSpPr>
            <p:spPr>
              <a:xfrm>
                <a:off x="7740352" y="4167999"/>
                <a:ext cx="1309654" cy="276999"/>
              </a:xfrm>
              <a:prstGeom prst="rect">
                <a:avLst/>
              </a:prstGeom>
              <a:noFill/>
            </p:spPr>
            <p:txBody>
              <a:bodyPr wrap="none" lIns="0" tIns="0" rIns="0" bIns="0" rtlCol="0">
                <a:spAutoFit/>
              </a:bodyPr>
              <a:lstStyle/>
              <a:p>
                <a:r>
                  <a:rPr lang="en-GB" dirty="0">
                    <a:solidFill>
                      <a:srgbClr val="00B050"/>
                    </a:solidFill>
                  </a:rPr>
                  <a:t>R= mg </a:t>
                </a:r>
                <a:r>
                  <a:rPr lang="en-GB" sz="1600" dirty="0">
                    <a:solidFill>
                      <a:srgbClr val="00B050"/>
                    </a:solidFill>
                  </a:rPr>
                  <a:t>x</a:t>
                </a:r>
                <a:r>
                  <a:rPr lang="en-GB" sz="1200" dirty="0">
                    <a:solidFill>
                      <a:srgbClr val="00B050"/>
                    </a:solidFill>
                  </a:rPr>
                  <a:t> </a:t>
                </a:r>
                <a14:m>
                  <m:oMath xmlns:m="http://schemas.openxmlformats.org/officeDocument/2006/math">
                    <m:func>
                      <m:funcPr>
                        <m:ctrlPr>
                          <a:rPr lang="en-GB" i="1" smtClean="0">
                            <a:solidFill>
                              <a:srgbClr val="00B050"/>
                            </a:solidFill>
                            <a:latin typeface="Cambria Math" panose="02040503050406030204" pitchFamily="18" charset="0"/>
                          </a:rPr>
                        </m:ctrlPr>
                      </m:funcPr>
                      <m:fName>
                        <m:r>
                          <m:rPr>
                            <m:sty m:val="p"/>
                          </m:rPr>
                          <a:rPr lang="en-GB" b="0" i="0" smtClean="0">
                            <a:solidFill>
                              <a:srgbClr val="00B050"/>
                            </a:solidFill>
                            <a:latin typeface="Cambria Math" panose="02040503050406030204" pitchFamily="18" charset="0"/>
                          </a:rPr>
                          <m:t>cos</m:t>
                        </m:r>
                      </m:fName>
                      <m:e>
                        <m:r>
                          <m:rPr>
                            <m:sty m:val="p"/>
                          </m:rPr>
                          <a:rPr lang="el-GR" i="1" smtClean="0">
                            <a:solidFill>
                              <a:srgbClr val="00B050"/>
                            </a:solidFill>
                            <a:latin typeface="Cambria Math" panose="02040503050406030204" pitchFamily="18" charset="0"/>
                          </a:rPr>
                          <m:t>α</m:t>
                        </m:r>
                      </m:e>
                    </m:func>
                  </m:oMath>
                </a14:m>
                <a:r>
                  <a:rPr lang="en-GB" dirty="0">
                    <a:solidFill>
                      <a:srgbClr val="00B050"/>
                    </a:solidFill>
                  </a:rPr>
                  <a:t> </a:t>
                </a:r>
              </a:p>
            </p:txBody>
          </p:sp>
        </mc:Choice>
        <mc:Fallback>
          <p:sp>
            <p:nvSpPr>
              <p:cNvPr id="32" name="TextBox 31">
                <a:extLst>
                  <a:ext uri="{FF2B5EF4-FFF2-40B4-BE49-F238E27FC236}">
                    <a16:creationId xmlns:a16="http://schemas.microsoft.com/office/drawing/2014/main" id="{6A6C977F-598B-A962-F94A-2D135268ACF3}"/>
                  </a:ext>
                </a:extLst>
              </p:cNvPr>
              <p:cNvSpPr txBox="1">
                <a:spLocks noRot="1" noChangeAspect="1" noMove="1" noResize="1" noEditPoints="1" noAdjustHandles="1" noChangeArrowheads="1" noChangeShapeType="1" noTextEdit="1"/>
              </p:cNvSpPr>
              <p:nvPr/>
            </p:nvSpPr>
            <p:spPr>
              <a:xfrm>
                <a:off x="7740352" y="4167999"/>
                <a:ext cx="1309654" cy="276999"/>
              </a:xfrm>
              <a:prstGeom prst="rect">
                <a:avLst/>
              </a:prstGeom>
              <a:blipFill>
                <a:blip r:embed="rId14"/>
                <a:stretch>
                  <a:fillRect l="-11163" t="-28889" b="-51111"/>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3" name="TextBox 32">
                <a:extLst>
                  <a:ext uri="{FF2B5EF4-FFF2-40B4-BE49-F238E27FC236}">
                    <a16:creationId xmlns:a16="http://schemas.microsoft.com/office/drawing/2014/main" id="{FDEDD73D-EFC5-DC24-0C84-2B4A0670F4B1}"/>
                  </a:ext>
                </a:extLst>
              </p:cNvPr>
              <p:cNvSpPr txBox="1"/>
              <p:nvPr/>
            </p:nvSpPr>
            <p:spPr>
              <a:xfrm>
                <a:off x="179512" y="5469879"/>
                <a:ext cx="8507288" cy="1365887"/>
              </a:xfrm>
              <a:prstGeom prst="rect">
                <a:avLst/>
              </a:prstGeom>
              <a:noFill/>
            </p:spPr>
            <p:txBody>
              <a:bodyPr wrap="square" rtlCol="0">
                <a:spAutoFit/>
              </a:bodyPr>
              <a:lstStyle/>
              <a:p>
                <a:r>
                  <a:rPr lang="en-GB" dirty="0">
                    <a:solidFill>
                      <a:srgbClr val="0070C0"/>
                    </a:solidFill>
                  </a:rPr>
                  <a:t>If F = µR</a:t>
                </a:r>
              </a:p>
              <a:p>
                <a:r>
                  <a:rPr lang="en-GB" dirty="0"/>
                  <a:t>then µ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𝐹</m:t>
                        </m:r>
                      </m:num>
                      <m:den>
                        <m:r>
                          <a:rPr lang="en-GB" b="0" i="1" smtClean="0">
                            <a:latin typeface="Cambria Math" panose="02040503050406030204" pitchFamily="18" charset="0"/>
                          </a:rPr>
                          <m:t>𝑅</m:t>
                        </m:r>
                        <m:r>
                          <a:rPr lang="en-GB" b="0" i="1" smtClean="0">
                            <a:latin typeface="Cambria Math" panose="02040503050406030204" pitchFamily="18" charset="0"/>
                          </a:rPr>
                          <m:t> </m:t>
                        </m:r>
                      </m:den>
                    </m:f>
                    <m:r>
                      <a:rPr lang="en-GB" b="0" i="0" smtClean="0">
                        <a:latin typeface="Cambria Math" panose="02040503050406030204" pitchFamily="18" charset="0"/>
                      </a:rPr>
                      <m:t>   </m:t>
                    </m:r>
                    <m:r>
                      <m:rPr>
                        <m:sty m:val="p"/>
                      </m:rPr>
                      <a:rPr lang="en-GB" b="0" i="0" smtClean="0">
                        <a:latin typeface="Cambria Math" panose="02040503050406030204" pitchFamily="18" charset="0"/>
                      </a:rPr>
                      <m:t>or</m:t>
                    </m:r>
                    <m:r>
                      <a:rPr lang="en-GB" b="0" i="0" smtClean="0">
                        <a:latin typeface="Cambria Math" panose="02040503050406030204" pitchFamily="18" charset="0"/>
                      </a:rPr>
                      <m:t>  </m:t>
                    </m:r>
                    <m:r>
                      <m:rPr>
                        <m:nor/>
                      </m:rPr>
                      <a:rPr lang="en-GB" dirty="0"/>
                      <m:t>µ =</m:t>
                    </m:r>
                    <m:f>
                      <m:fPr>
                        <m:ctrlPr>
                          <a:rPr lang="en-GB" i="1">
                            <a:latin typeface="Cambria Math" panose="02040503050406030204" pitchFamily="18" charset="0"/>
                          </a:rPr>
                        </m:ctrlPr>
                      </m:fPr>
                      <m:num>
                        <m:r>
                          <m:rPr>
                            <m:nor/>
                          </m:rPr>
                          <a:rPr lang="en-GB" dirty="0">
                            <a:solidFill>
                              <a:srgbClr val="00B050"/>
                            </a:solidFill>
                          </a:rPr>
                          <m:t>mg</m:t>
                        </m:r>
                        <m:r>
                          <m:rPr>
                            <m:nor/>
                          </m:rPr>
                          <a:rPr lang="en-GB" dirty="0">
                            <a:solidFill>
                              <a:srgbClr val="00B050"/>
                            </a:solidFill>
                          </a:rPr>
                          <m:t> </m:t>
                        </m:r>
                        <m:r>
                          <m:rPr>
                            <m:nor/>
                          </m:rPr>
                          <a:rPr lang="en-GB" sz="1600" dirty="0">
                            <a:solidFill>
                              <a:srgbClr val="00B050"/>
                            </a:solidFill>
                          </a:rPr>
                          <m:t>x</m:t>
                        </m:r>
                        <m:r>
                          <m:rPr>
                            <m:nor/>
                          </m:rPr>
                          <a:rPr lang="en-GB" sz="1200" dirty="0">
                            <a:solidFill>
                              <a:srgbClr val="00B050"/>
                            </a:solidFill>
                          </a:rPr>
                          <m:t> </m:t>
                        </m:r>
                        <m:func>
                          <m:funcPr>
                            <m:ctrlPr>
                              <a:rPr lang="en-GB" i="1">
                                <a:solidFill>
                                  <a:srgbClr val="00B050"/>
                                </a:solidFill>
                                <a:latin typeface="Cambria Math" panose="02040503050406030204" pitchFamily="18" charset="0"/>
                              </a:rPr>
                            </m:ctrlPr>
                          </m:funcPr>
                          <m:fName>
                            <m:r>
                              <m:rPr>
                                <m:sty m:val="p"/>
                              </m:rPr>
                              <a:rPr lang="en-GB">
                                <a:solidFill>
                                  <a:srgbClr val="00B050"/>
                                </a:solidFill>
                                <a:latin typeface="Cambria Math" panose="02040503050406030204" pitchFamily="18" charset="0"/>
                              </a:rPr>
                              <m:t>sin</m:t>
                            </m:r>
                          </m:fName>
                          <m:e>
                            <m:r>
                              <m:rPr>
                                <m:sty m:val="p"/>
                              </m:rPr>
                              <a:rPr lang="el-GR" i="1">
                                <a:solidFill>
                                  <a:srgbClr val="00B050"/>
                                </a:solidFill>
                                <a:latin typeface="Cambria Math" panose="02040503050406030204" pitchFamily="18" charset="0"/>
                              </a:rPr>
                              <m:t>α</m:t>
                            </m:r>
                          </m:e>
                        </m:func>
                      </m:num>
                      <m:den>
                        <m:r>
                          <m:rPr>
                            <m:nor/>
                          </m:rPr>
                          <a:rPr lang="en-GB" dirty="0">
                            <a:solidFill>
                              <a:srgbClr val="00B050"/>
                            </a:solidFill>
                          </a:rPr>
                          <m:t>mg</m:t>
                        </m:r>
                        <m:r>
                          <m:rPr>
                            <m:nor/>
                          </m:rPr>
                          <a:rPr lang="en-GB" dirty="0">
                            <a:solidFill>
                              <a:srgbClr val="00B050"/>
                            </a:solidFill>
                          </a:rPr>
                          <m:t> </m:t>
                        </m:r>
                        <m:r>
                          <m:rPr>
                            <m:nor/>
                          </m:rPr>
                          <a:rPr lang="en-GB" sz="1600" dirty="0">
                            <a:solidFill>
                              <a:srgbClr val="00B050"/>
                            </a:solidFill>
                          </a:rPr>
                          <m:t>x</m:t>
                        </m:r>
                        <m:r>
                          <m:rPr>
                            <m:nor/>
                          </m:rPr>
                          <a:rPr lang="en-GB" sz="1200" dirty="0">
                            <a:solidFill>
                              <a:srgbClr val="00B050"/>
                            </a:solidFill>
                          </a:rPr>
                          <m:t> </m:t>
                        </m:r>
                        <m:func>
                          <m:funcPr>
                            <m:ctrlPr>
                              <a:rPr lang="en-GB" i="1">
                                <a:solidFill>
                                  <a:srgbClr val="00B050"/>
                                </a:solidFill>
                                <a:latin typeface="Cambria Math" panose="02040503050406030204" pitchFamily="18" charset="0"/>
                              </a:rPr>
                            </m:ctrlPr>
                          </m:funcPr>
                          <m:fName>
                            <m:r>
                              <m:rPr>
                                <m:sty m:val="p"/>
                              </m:rPr>
                              <a:rPr lang="en-GB">
                                <a:solidFill>
                                  <a:srgbClr val="00B050"/>
                                </a:solidFill>
                                <a:latin typeface="Cambria Math" panose="02040503050406030204" pitchFamily="18" charset="0"/>
                              </a:rPr>
                              <m:t>cos</m:t>
                            </m:r>
                          </m:fName>
                          <m:e>
                            <m:r>
                              <m:rPr>
                                <m:sty m:val="p"/>
                              </m:rPr>
                              <a:rPr lang="el-GR" i="1">
                                <a:solidFill>
                                  <a:srgbClr val="00B050"/>
                                </a:solidFill>
                                <a:latin typeface="Cambria Math" panose="02040503050406030204" pitchFamily="18" charset="0"/>
                              </a:rPr>
                              <m:t>α</m:t>
                            </m:r>
                          </m:e>
                        </m:func>
                      </m:den>
                    </m:f>
                  </m:oMath>
                </a14:m>
                <a:r>
                  <a:rPr lang="en-GB" dirty="0"/>
                  <a:t>	 </a:t>
                </a:r>
                <a14:m>
                  <m:oMath xmlns:m="http://schemas.openxmlformats.org/officeDocument/2006/math">
                    <m:r>
                      <m:rPr>
                        <m:sty m:val="p"/>
                      </m:rPr>
                      <a:rPr lang="en-GB" b="0" i="0" dirty="0" smtClean="0">
                        <a:latin typeface="Cambria Math" panose="02040503050406030204" pitchFamily="18" charset="0"/>
                      </a:rPr>
                      <m:t>or</m:t>
                    </m:r>
                    <m:r>
                      <a:rPr lang="en-GB" b="0" i="0" dirty="0" smtClean="0">
                        <a:latin typeface="Cambria Math" panose="02040503050406030204" pitchFamily="18" charset="0"/>
                      </a:rPr>
                      <m:t> </m:t>
                    </m:r>
                    <m:r>
                      <m:rPr>
                        <m:nor/>
                      </m:rPr>
                      <a:rPr lang="en-GB" dirty="0"/>
                      <m:t>µ =</m:t>
                    </m:r>
                    <m:f>
                      <m:fPr>
                        <m:ctrlPr>
                          <a:rPr lang="en-GB" i="1">
                            <a:latin typeface="Cambria Math" panose="02040503050406030204" pitchFamily="18" charset="0"/>
                          </a:rPr>
                        </m:ctrlPr>
                      </m:fPr>
                      <m:num>
                        <m:r>
                          <m:rPr>
                            <m:nor/>
                          </m:rPr>
                          <a:rPr lang="en-GB" sz="1200" dirty="0" smtClean="0">
                            <a:solidFill>
                              <a:srgbClr val="00B050"/>
                            </a:solidFill>
                          </a:rPr>
                          <m:t> </m:t>
                        </m:r>
                        <m:func>
                          <m:funcPr>
                            <m:ctrlPr>
                              <a:rPr lang="en-GB" i="1" smtClean="0">
                                <a:solidFill>
                                  <a:srgbClr val="00B050"/>
                                </a:solidFill>
                                <a:latin typeface="Cambria Math" panose="02040503050406030204" pitchFamily="18" charset="0"/>
                              </a:rPr>
                            </m:ctrlPr>
                          </m:funcPr>
                          <m:fName>
                            <m:r>
                              <m:rPr>
                                <m:sty m:val="p"/>
                              </m:rPr>
                              <a:rPr lang="en-GB">
                                <a:solidFill>
                                  <a:srgbClr val="00B050"/>
                                </a:solidFill>
                                <a:latin typeface="Cambria Math" panose="02040503050406030204" pitchFamily="18" charset="0"/>
                              </a:rPr>
                              <m:t>sin</m:t>
                            </m:r>
                          </m:fName>
                          <m:e>
                            <m:r>
                              <m:rPr>
                                <m:sty m:val="p"/>
                              </m:rPr>
                              <a:rPr lang="el-GR" i="1">
                                <a:solidFill>
                                  <a:srgbClr val="00B050"/>
                                </a:solidFill>
                                <a:latin typeface="Cambria Math" panose="02040503050406030204" pitchFamily="18" charset="0"/>
                              </a:rPr>
                              <m:t>α</m:t>
                            </m:r>
                            <m:r>
                              <a:rPr lang="en-GB" b="0" i="1" smtClean="0">
                                <a:solidFill>
                                  <a:srgbClr val="00B050"/>
                                </a:solidFill>
                                <a:latin typeface="Cambria Math" panose="02040503050406030204" pitchFamily="18" charset="0"/>
                              </a:rPr>
                              <m:t> </m:t>
                            </m:r>
                          </m:e>
                        </m:func>
                      </m:num>
                      <m:den>
                        <m:r>
                          <m:rPr>
                            <m:nor/>
                          </m:rPr>
                          <a:rPr lang="en-GB" sz="1200" dirty="0">
                            <a:solidFill>
                              <a:srgbClr val="00B050"/>
                            </a:solidFill>
                          </a:rPr>
                          <m:t> </m:t>
                        </m:r>
                        <m:func>
                          <m:funcPr>
                            <m:ctrlPr>
                              <a:rPr lang="en-GB" i="1">
                                <a:solidFill>
                                  <a:srgbClr val="00B050"/>
                                </a:solidFill>
                                <a:latin typeface="Cambria Math" panose="02040503050406030204" pitchFamily="18" charset="0"/>
                              </a:rPr>
                            </m:ctrlPr>
                          </m:funcPr>
                          <m:fName>
                            <m:r>
                              <m:rPr>
                                <m:sty m:val="p"/>
                              </m:rPr>
                              <a:rPr lang="en-GB">
                                <a:solidFill>
                                  <a:srgbClr val="00B050"/>
                                </a:solidFill>
                                <a:latin typeface="Cambria Math" panose="02040503050406030204" pitchFamily="18" charset="0"/>
                              </a:rPr>
                              <m:t>cos</m:t>
                            </m:r>
                          </m:fName>
                          <m:e>
                            <m:r>
                              <m:rPr>
                                <m:sty m:val="p"/>
                              </m:rPr>
                              <a:rPr lang="el-GR" i="1">
                                <a:solidFill>
                                  <a:srgbClr val="00B050"/>
                                </a:solidFill>
                                <a:latin typeface="Cambria Math" panose="02040503050406030204" pitchFamily="18" charset="0"/>
                              </a:rPr>
                              <m:t>α</m:t>
                            </m:r>
                          </m:e>
                        </m:func>
                      </m:den>
                    </m:f>
                  </m:oMath>
                </a14:m>
                <a:r>
                  <a:rPr lang="en-GB" dirty="0"/>
                  <a:t> if  tan </a:t>
                </a:r>
                <a:r>
                  <a:rPr lang="el-GR" dirty="0"/>
                  <a:t>α</a:t>
                </a:r>
                <a:r>
                  <a:rPr lang="en-GB" dirty="0"/>
                  <a:t> = </a:t>
                </a:r>
                <a14:m>
                  <m:oMath xmlns:m="http://schemas.openxmlformats.org/officeDocument/2006/math">
                    <m:f>
                      <m:fPr>
                        <m:ctrlPr>
                          <a:rPr lang="en-GB" i="1" smtClean="0">
                            <a:latin typeface="Cambria Math" panose="02040503050406030204" pitchFamily="18" charset="0"/>
                          </a:rPr>
                        </m:ctrlPr>
                      </m:fPr>
                      <m:num>
                        <m:func>
                          <m:funcPr>
                            <m:ctrlPr>
                              <a:rPr lang="en-GB" b="0" i="1" smtClean="0">
                                <a:latin typeface="Cambria Math" panose="02040503050406030204" pitchFamily="18" charset="0"/>
                              </a:rPr>
                            </m:ctrlPr>
                          </m:funcPr>
                          <m:fName>
                            <m:r>
                              <m:rPr>
                                <m:sty m:val="p"/>
                              </m:rPr>
                              <a:rPr lang="en-GB" b="0" i="0" smtClean="0">
                                <a:latin typeface="Cambria Math" panose="02040503050406030204" pitchFamily="18" charset="0"/>
                              </a:rPr>
                              <m:t>sin</m:t>
                            </m:r>
                          </m:fName>
                          <m:e>
                            <m:r>
                              <m:rPr>
                                <m:sty m:val="p"/>
                              </m:rPr>
                              <a:rPr lang="el-GR" b="0" i="1" smtClean="0">
                                <a:latin typeface="Cambria Math" panose="02040503050406030204" pitchFamily="18" charset="0"/>
                              </a:rPr>
                              <m:t>α</m:t>
                            </m:r>
                          </m:e>
                        </m:func>
                      </m:num>
                      <m:den>
                        <m:func>
                          <m:funcPr>
                            <m:ctrlPr>
                              <a:rPr lang="en-GB" b="0" i="1" smtClean="0">
                                <a:latin typeface="Cambria Math" panose="02040503050406030204" pitchFamily="18" charset="0"/>
                              </a:rPr>
                            </m:ctrlPr>
                          </m:funcPr>
                          <m:fName>
                            <m:r>
                              <m:rPr>
                                <m:sty m:val="p"/>
                              </m:rPr>
                              <a:rPr lang="en-GB" b="0" i="0" smtClean="0">
                                <a:latin typeface="Cambria Math" panose="02040503050406030204" pitchFamily="18" charset="0"/>
                              </a:rPr>
                              <m:t>cos</m:t>
                            </m:r>
                          </m:fName>
                          <m:e>
                            <m:r>
                              <m:rPr>
                                <m:sty m:val="p"/>
                              </m:rPr>
                              <a:rPr lang="el-GR" i="1">
                                <a:latin typeface="Cambria Math" panose="02040503050406030204" pitchFamily="18" charset="0"/>
                              </a:rPr>
                              <m:t>α</m:t>
                            </m:r>
                          </m:e>
                        </m:func>
                      </m:den>
                    </m:f>
                  </m:oMath>
                </a14:m>
                <a:r>
                  <a:rPr lang="en-GB" dirty="0"/>
                  <a:t> then </a:t>
                </a:r>
                <a14:m>
                  <m:oMath xmlns:m="http://schemas.openxmlformats.org/officeDocument/2006/math">
                    <m:r>
                      <m:rPr>
                        <m:nor/>
                      </m:rPr>
                      <a:rPr lang="en-GB" dirty="0" smtClean="0">
                        <a:solidFill>
                          <a:srgbClr val="FF0000"/>
                        </a:solidFill>
                      </a:rPr>
                      <m:t>µ</m:t>
                    </m:r>
                  </m:oMath>
                </a14:m>
                <a:r>
                  <a:rPr lang="en-GB" dirty="0">
                    <a:solidFill>
                      <a:srgbClr val="FF0000"/>
                    </a:solidFill>
                  </a:rPr>
                  <a:t> = tan </a:t>
                </a:r>
                <a:r>
                  <a:rPr lang="el-GR" dirty="0">
                    <a:solidFill>
                      <a:srgbClr val="FF0000"/>
                    </a:solidFill>
                  </a:rPr>
                  <a:t>α</a:t>
                </a:r>
                <a:r>
                  <a:rPr lang="en-GB" dirty="0">
                    <a:solidFill>
                      <a:srgbClr val="FF0000"/>
                    </a:solidFill>
                  </a:rPr>
                  <a:t>  </a:t>
                </a:r>
                <a:endParaRPr lang="en-GB" dirty="0"/>
              </a:p>
              <a:p>
                <a:endParaRPr lang="en-GB" dirty="0"/>
              </a:p>
              <a:p>
                <a:pPr algn="r"/>
                <a:r>
                  <a:rPr lang="en-GB" dirty="0"/>
                  <a:t>where </a:t>
                </a:r>
                <a:r>
                  <a:rPr lang="el-GR" dirty="0"/>
                  <a:t>α</a:t>
                </a:r>
                <a:r>
                  <a:rPr lang="en-GB" dirty="0"/>
                  <a:t> is the angle at which the object starts to move </a:t>
                </a:r>
              </a:p>
            </p:txBody>
          </p:sp>
        </mc:Choice>
        <mc:Fallback>
          <p:sp>
            <p:nvSpPr>
              <p:cNvPr id="33" name="TextBox 32">
                <a:extLst>
                  <a:ext uri="{FF2B5EF4-FFF2-40B4-BE49-F238E27FC236}">
                    <a16:creationId xmlns:a16="http://schemas.microsoft.com/office/drawing/2014/main" id="{FDEDD73D-EFC5-DC24-0C84-2B4A0670F4B1}"/>
                  </a:ext>
                </a:extLst>
              </p:cNvPr>
              <p:cNvSpPr txBox="1">
                <a:spLocks noRot="1" noChangeAspect="1" noMove="1" noResize="1" noEditPoints="1" noAdjustHandles="1" noChangeArrowheads="1" noChangeShapeType="1" noTextEdit="1"/>
              </p:cNvSpPr>
              <p:nvPr/>
            </p:nvSpPr>
            <p:spPr>
              <a:xfrm>
                <a:off x="179512" y="5469879"/>
                <a:ext cx="8507288" cy="1365887"/>
              </a:xfrm>
              <a:prstGeom prst="rect">
                <a:avLst/>
              </a:prstGeom>
              <a:blipFill>
                <a:blip r:embed="rId15"/>
                <a:stretch>
                  <a:fillRect l="-573" t="-2232" r="-1146" b="-6250"/>
                </a:stretch>
              </a:blipFill>
            </p:spPr>
            <p:txBody>
              <a:bodyPr/>
              <a:lstStyle/>
              <a:p>
                <a:r>
                  <a:rPr lang="en-GB">
                    <a:noFill/>
                  </a:rPr>
                  <a:t> </a:t>
                </a:r>
              </a:p>
            </p:txBody>
          </p:sp>
        </mc:Fallback>
      </mc:AlternateContent>
    </p:spTree>
    <p:extLst>
      <p:ext uri="{BB962C8B-B14F-4D97-AF65-F5344CB8AC3E}">
        <p14:creationId xmlns:p14="http://schemas.microsoft.com/office/powerpoint/2010/main" val="3826966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Rolling Friction</a:t>
            </a:r>
          </a:p>
        </p:txBody>
      </p:sp>
      <p:sp>
        <p:nvSpPr>
          <p:cNvPr id="3" name="Content Placeholder 2"/>
          <p:cNvSpPr>
            <a:spLocks noGrp="1"/>
          </p:cNvSpPr>
          <p:nvPr>
            <p:ph idx="1"/>
          </p:nvPr>
        </p:nvSpPr>
        <p:spPr>
          <a:xfrm>
            <a:off x="313184" y="836712"/>
            <a:ext cx="8229600" cy="1396752"/>
          </a:xfrm>
        </p:spPr>
        <p:txBody>
          <a:bodyPr/>
          <a:lstStyle/>
          <a:p>
            <a:pPr marL="0" indent="0" algn="ctr">
              <a:buNone/>
            </a:pPr>
            <a:r>
              <a:rPr lang="en-GB" i="1" dirty="0">
                <a:solidFill>
                  <a:srgbClr val="FF0000"/>
                </a:solidFill>
              </a:rPr>
              <a:t>The opposing force to motion caused by the interaction of objects rolling over each other.</a:t>
            </a:r>
          </a:p>
        </p:txBody>
      </p:sp>
      <p:pic>
        <p:nvPicPr>
          <p:cNvPr id="3074" name="Picture 2" descr="Image result for rolling fri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954097"/>
            <a:ext cx="4000500" cy="17335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66878" y="3501008"/>
            <a:ext cx="8136904" cy="923330"/>
          </a:xfrm>
          <a:prstGeom prst="rect">
            <a:avLst/>
          </a:prstGeom>
          <a:noFill/>
        </p:spPr>
        <p:txBody>
          <a:bodyPr wrap="square" rtlCol="0">
            <a:spAutoFit/>
          </a:bodyPr>
          <a:lstStyle/>
          <a:p>
            <a:r>
              <a:rPr lang="en-GB" dirty="0"/>
              <a:t>Eventually friction will stop the wheel rolling therefore experimentally knowing the initial speed of the wheel and the time take for the wheel to stop allows us to determine the coefficient of rolling friction (µ)</a:t>
            </a:r>
          </a:p>
        </p:txBody>
      </p:sp>
      <p:sp>
        <p:nvSpPr>
          <p:cNvPr id="5" name="Rectangle 4"/>
          <p:cNvSpPr/>
          <p:nvPr/>
        </p:nvSpPr>
        <p:spPr>
          <a:xfrm>
            <a:off x="539552" y="4509120"/>
            <a:ext cx="7920880" cy="2277547"/>
          </a:xfrm>
          <a:prstGeom prst="rect">
            <a:avLst/>
          </a:prstGeom>
        </p:spPr>
        <p:txBody>
          <a:bodyPr wrap="square">
            <a:spAutoFit/>
          </a:bodyPr>
          <a:lstStyle/>
          <a:p>
            <a:r>
              <a:rPr lang="en-GB" dirty="0">
                <a:solidFill>
                  <a:srgbClr val="7030A0"/>
                </a:solidFill>
              </a:rPr>
              <a:t>F= µ x N 		</a:t>
            </a:r>
            <a:r>
              <a:rPr lang="en-GB" sz="1600" dirty="0">
                <a:solidFill>
                  <a:srgbClr val="7030A0"/>
                </a:solidFill>
              </a:rPr>
              <a:t>where	N = Normal Reaction force (weight of the object)</a:t>
            </a:r>
          </a:p>
          <a:p>
            <a:r>
              <a:rPr lang="en-GB" sz="1600" dirty="0">
                <a:solidFill>
                  <a:srgbClr val="7030A0"/>
                </a:solidFill>
              </a:rPr>
              <a:t>			F= friction force</a:t>
            </a:r>
          </a:p>
          <a:p>
            <a:endParaRPr lang="en-GB" sz="1600" dirty="0"/>
          </a:p>
          <a:p>
            <a:r>
              <a:rPr lang="en-GB" sz="1600" dirty="0"/>
              <a:t> Experimentally µ can be calculated using by rolling the object down a slope </a:t>
            </a:r>
          </a:p>
          <a:p>
            <a:r>
              <a:rPr lang="en-GB" sz="1600" dirty="0"/>
              <a:t> 	</a:t>
            </a:r>
            <a:r>
              <a:rPr lang="en-GB" sz="2800" dirty="0">
                <a:solidFill>
                  <a:srgbClr val="00B050"/>
                </a:solidFill>
              </a:rPr>
              <a:t>µ= u/</a:t>
            </a:r>
            <a:r>
              <a:rPr lang="en-GB" sz="2800" dirty="0" err="1">
                <a:solidFill>
                  <a:srgbClr val="00B050"/>
                </a:solidFill>
              </a:rPr>
              <a:t>tg</a:t>
            </a:r>
            <a:r>
              <a:rPr lang="en-GB" sz="1600" dirty="0">
                <a:solidFill>
                  <a:srgbClr val="00B050"/>
                </a:solidFill>
              </a:rPr>
              <a:t>		u= initial rolling velocity</a:t>
            </a:r>
          </a:p>
          <a:p>
            <a:r>
              <a:rPr lang="en-GB" sz="1600" dirty="0">
                <a:solidFill>
                  <a:srgbClr val="00B050"/>
                </a:solidFill>
              </a:rPr>
              <a:t>				g = gravity </a:t>
            </a:r>
          </a:p>
          <a:p>
            <a:r>
              <a:rPr lang="en-GB" sz="1600" dirty="0">
                <a:solidFill>
                  <a:srgbClr val="00B050"/>
                </a:solidFill>
              </a:rPr>
              <a:t>				t=time taken for the ball to stop </a:t>
            </a:r>
          </a:p>
          <a:p>
            <a:endParaRPr lang="en-GB" sz="1600" dirty="0"/>
          </a:p>
        </p:txBody>
      </p:sp>
    </p:spTree>
    <p:extLst>
      <p:ext uri="{BB962C8B-B14F-4D97-AF65-F5344CB8AC3E}">
        <p14:creationId xmlns:p14="http://schemas.microsoft.com/office/powerpoint/2010/main" val="3876723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84359-20C3-9D70-DFE4-192980F01284}"/>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7D310705-9C86-0580-4E02-76CE7F45B943}"/>
              </a:ext>
            </a:extLst>
          </p:cNvPr>
          <p:cNvSpPr>
            <a:spLocks noGrp="1"/>
          </p:cNvSpPr>
          <p:nvPr>
            <p:ph idx="1"/>
          </p:nvPr>
        </p:nvSpPr>
        <p:spPr/>
        <p:txBody>
          <a:bodyPr/>
          <a:lstStyle/>
          <a:p>
            <a:pPr marL="0" indent="0">
              <a:buNone/>
            </a:pPr>
            <a:r>
              <a:rPr lang="en-GB" dirty="0"/>
              <a:t>How could you change rolling friction?</a:t>
            </a:r>
          </a:p>
          <a:p>
            <a:pPr marL="0" indent="0">
              <a:buNone/>
            </a:pPr>
            <a:endParaRPr lang="en-GB" dirty="0"/>
          </a:p>
          <a:p>
            <a:pPr marL="0" indent="0">
              <a:buNone/>
            </a:pPr>
            <a:r>
              <a:rPr lang="en-GB" dirty="0"/>
              <a:t>How might changing rolling friction affect playing characteristics in sport?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75940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Fluid Friction</a:t>
            </a:r>
          </a:p>
        </p:txBody>
      </p:sp>
      <p:sp>
        <p:nvSpPr>
          <p:cNvPr id="3" name="Content Placeholder 2"/>
          <p:cNvSpPr>
            <a:spLocks noGrp="1"/>
          </p:cNvSpPr>
          <p:nvPr>
            <p:ph idx="1"/>
          </p:nvPr>
        </p:nvSpPr>
        <p:spPr>
          <a:xfrm>
            <a:off x="467544" y="1052736"/>
            <a:ext cx="8229600" cy="3701008"/>
          </a:xfrm>
        </p:spPr>
        <p:txBody>
          <a:bodyPr/>
          <a:lstStyle/>
          <a:p>
            <a:pPr marL="0" indent="0" algn="ctr">
              <a:buNone/>
            </a:pPr>
            <a:r>
              <a:rPr lang="en-GB" dirty="0"/>
              <a:t>Friction between surfaces also occur between fluids such as water and air and objects that move through them.</a:t>
            </a:r>
          </a:p>
          <a:p>
            <a:pPr marL="0" indent="0" algn="ctr">
              <a:buNone/>
            </a:pPr>
            <a:endParaRPr lang="en-GB" dirty="0"/>
          </a:p>
          <a:p>
            <a:pPr marL="0" indent="0" algn="ctr">
              <a:buNone/>
            </a:pPr>
            <a:r>
              <a:rPr lang="en-GB" dirty="0"/>
              <a:t>In addition to slowing the objects the friction causes movements such as drag, turbulence  and lift.</a:t>
            </a:r>
          </a:p>
          <a:p>
            <a:pPr marL="0" indent="0" algn="ctr">
              <a:buNone/>
            </a:pPr>
            <a:endParaRPr lang="en-GB" dirty="0"/>
          </a:p>
        </p:txBody>
      </p:sp>
      <p:pic>
        <p:nvPicPr>
          <p:cNvPr id="4" name="Picture 3" descr="F:\2018-19 timetables\golf.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4509120"/>
            <a:ext cx="3364520" cy="2281819"/>
          </a:xfrm>
          <a:prstGeom prst="rect">
            <a:avLst/>
          </a:prstGeom>
          <a:noFill/>
          <a:ln>
            <a:noFill/>
          </a:ln>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4088" y="4363743"/>
            <a:ext cx="3579132" cy="2336197"/>
          </a:xfrm>
          <a:prstGeom prst="rect">
            <a:avLst/>
          </a:prstGeom>
        </p:spPr>
      </p:pic>
    </p:spTree>
    <p:extLst>
      <p:ext uri="{BB962C8B-B14F-4D97-AF65-F5344CB8AC3E}">
        <p14:creationId xmlns:p14="http://schemas.microsoft.com/office/powerpoint/2010/main" val="3446967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9131"/>
          </a:xfrm>
        </p:spPr>
        <p:txBody>
          <a:bodyPr>
            <a:normAutofit fontScale="90000"/>
          </a:bodyPr>
          <a:lstStyle/>
          <a:p>
            <a:r>
              <a:rPr lang="en-GB" dirty="0"/>
              <a:t>Manipulating Fluid friction</a:t>
            </a:r>
          </a:p>
        </p:txBody>
      </p:sp>
      <p:sp>
        <p:nvSpPr>
          <p:cNvPr id="3" name="Content Placeholder 2"/>
          <p:cNvSpPr>
            <a:spLocks noGrp="1"/>
          </p:cNvSpPr>
          <p:nvPr>
            <p:ph idx="1"/>
          </p:nvPr>
        </p:nvSpPr>
        <p:spPr>
          <a:xfrm>
            <a:off x="251520" y="1196752"/>
            <a:ext cx="8229600" cy="1080120"/>
          </a:xfrm>
        </p:spPr>
        <p:txBody>
          <a:bodyPr>
            <a:normAutofit fontScale="77500" lnSpcReduction="20000"/>
          </a:bodyPr>
          <a:lstStyle/>
          <a:p>
            <a:pPr marL="0" indent="0" algn="ctr">
              <a:buNone/>
            </a:pPr>
            <a:r>
              <a:rPr lang="en-GB" dirty="0"/>
              <a:t>By adding contours to balls (for example) we can change where friction acts and thereby change the flight characteristics of the ball</a:t>
            </a:r>
          </a:p>
        </p:txBody>
      </p:sp>
      <p:graphicFrame>
        <p:nvGraphicFramePr>
          <p:cNvPr id="4" name="Table 3"/>
          <p:cNvGraphicFramePr>
            <a:graphicFrameLocks noGrp="1"/>
          </p:cNvGraphicFramePr>
          <p:nvPr>
            <p:extLst>
              <p:ext uri="{D42A27DB-BD31-4B8C-83A1-F6EECF244321}">
                <p14:modId xmlns:p14="http://schemas.microsoft.com/office/powerpoint/2010/main" val="2375832896"/>
              </p:ext>
            </p:extLst>
          </p:nvPr>
        </p:nvGraphicFramePr>
        <p:xfrm>
          <a:off x="248308" y="2953968"/>
          <a:ext cx="2811524" cy="2995308"/>
        </p:xfrm>
        <a:graphic>
          <a:graphicData uri="http://schemas.openxmlformats.org/drawingml/2006/table">
            <a:tbl>
              <a:tblPr firstRow="1" firstCol="1" bandRow="1">
                <a:tableStyleId>{5C22544A-7EE6-4342-B048-85BDC9FD1C3A}</a:tableStyleId>
              </a:tblPr>
              <a:tblGrid>
                <a:gridCol w="1899678">
                  <a:extLst>
                    <a:ext uri="{9D8B030D-6E8A-4147-A177-3AD203B41FA5}">
                      <a16:colId xmlns:a16="http://schemas.microsoft.com/office/drawing/2014/main" val="20000"/>
                    </a:ext>
                  </a:extLst>
                </a:gridCol>
                <a:gridCol w="911846">
                  <a:extLst>
                    <a:ext uri="{9D8B030D-6E8A-4147-A177-3AD203B41FA5}">
                      <a16:colId xmlns:a16="http://schemas.microsoft.com/office/drawing/2014/main" val="20001"/>
                    </a:ext>
                  </a:extLst>
                </a:gridCol>
              </a:tblGrid>
              <a:tr h="998436">
                <a:tc>
                  <a:txBody>
                    <a:bodyPr/>
                    <a:lstStyle/>
                    <a:p>
                      <a:pPr algn="ctr">
                        <a:lnSpc>
                          <a:spcPct val="107000"/>
                        </a:lnSpc>
                        <a:spcAft>
                          <a:spcPts val="0"/>
                        </a:spcAft>
                      </a:pPr>
                      <a:r>
                        <a:rPr lang="en-GB" sz="1000" dirty="0">
                          <a:effectLst/>
                        </a:rPr>
                        <a:t>Depth of  Golf ball dimple</a:t>
                      </a:r>
                    </a:p>
                    <a:p>
                      <a:pPr algn="ctr">
                        <a:lnSpc>
                          <a:spcPct val="107000"/>
                        </a:lnSpc>
                        <a:spcAft>
                          <a:spcPts val="0"/>
                        </a:spcAft>
                      </a:pPr>
                      <a:r>
                        <a:rPr lang="en-GB" sz="1000" dirty="0">
                          <a:effectLst/>
                        </a:rPr>
                        <a:t>(mm)</a:t>
                      </a:r>
                      <a:endParaRPr lang="en-GB" sz="1000" dirty="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Flight</a:t>
                      </a:r>
                    </a:p>
                    <a:p>
                      <a:pPr algn="ctr">
                        <a:lnSpc>
                          <a:spcPct val="107000"/>
                        </a:lnSpc>
                        <a:spcAft>
                          <a:spcPts val="0"/>
                        </a:spcAft>
                      </a:pPr>
                      <a:r>
                        <a:rPr lang="en-GB" sz="1000" dirty="0">
                          <a:effectLst/>
                        </a:rPr>
                        <a:t>(m)</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0"/>
                  </a:ext>
                </a:extLst>
              </a:tr>
              <a:tr h="332812">
                <a:tc>
                  <a:txBody>
                    <a:bodyPr/>
                    <a:lstStyle/>
                    <a:p>
                      <a:pPr algn="ctr">
                        <a:lnSpc>
                          <a:spcPct val="107000"/>
                        </a:lnSpc>
                        <a:spcAft>
                          <a:spcPts val="0"/>
                        </a:spcAft>
                      </a:pPr>
                      <a:r>
                        <a:rPr lang="en-GB" sz="1000" dirty="0">
                          <a:effectLst/>
                        </a:rPr>
                        <a:t>0.005</a:t>
                      </a:r>
                      <a:endParaRPr lang="en-GB" sz="1000" dirty="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a:effectLst/>
                        </a:rPr>
                        <a:t>107</a:t>
                      </a:r>
                      <a:endParaRPr lang="en-GB" sz="1000">
                        <a:effectLst/>
                        <a:latin typeface="Calibri"/>
                        <a:ea typeface="Calibri"/>
                        <a:cs typeface="Times New Roman"/>
                      </a:endParaRPr>
                    </a:p>
                  </a:txBody>
                  <a:tcPr marL="64084" marR="64084" marT="0" marB="0" anchor="ctr"/>
                </a:tc>
                <a:extLst>
                  <a:ext uri="{0D108BD9-81ED-4DB2-BD59-A6C34878D82A}">
                    <a16:rowId xmlns:a16="http://schemas.microsoft.com/office/drawing/2014/main" val="10001"/>
                  </a:ext>
                </a:extLst>
              </a:tr>
              <a:tr h="332812">
                <a:tc>
                  <a:txBody>
                    <a:bodyPr/>
                    <a:lstStyle/>
                    <a:p>
                      <a:pPr algn="ctr">
                        <a:lnSpc>
                          <a:spcPct val="107000"/>
                        </a:lnSpc>
                        <a:spcAft>
                          <a:spcPts val="0"/>
                        </a:spcAft>
                      </a:pPr>
                      <a:r>
                        <a:rPr lang="en-GB" sz="1000">
                          <a:effectLst/>
                        </a:rPr>
                        <a:t>0.01</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171</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2"/>
                  </a:ext>
                </a:extLst>
              </a:tr>
              <a:tr h="332812">
                <a:tc>
                  <a:txBody>
                    <a:bodyPr/>
                    <a:lstStyle/>
                    <a:p>
                      <a:pPr algn="ctr">
                        <a:lnSpc>
                          <a:spcPct val="107000"/>
                        </a:lnSpc>
                        <a:spcAft>
                          <a:spcPts val="0"/>
                        </a:spcAft>
                      </a:pPr>
                      <a:r>
                        <a:rPr lang="en-GB" sz="1000" dirty="0">
                          <a:effectLst/>
                        </a:rPr>
                        <a:t>0.015</a:t>
                      </a:r>
                      <a:endParaRPr lang="en-GB" sz="1000" dirty="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194</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3"/>
                  </a:ext>
                </a:extLst>
              </a:tr>
              <a:tr h="332812">
                <a:tc>
                  <a:txBody>
                    <a:bodyPr/>
                    <a:lstStyle/>
                    <a:p>
                      <a:pPr algn="ctr">
                        <a:lnSpc>
                          <a:spcPct val="107000"/>
                        </a:lnSpc>
                        <a:spcAft>
                          <a:spcPts val="0"/>
                        </a:spcAft>
                      </a:pPr>
                      <a:r>
                        <a:rPr lang="en-GB" sz="1000">
                          <a:effectLst/>
                        </a:rPr>
                        <a:t>0.02</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204</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4"/>
                  </a:ext>
                </a:extLst>
              </a:tr>
              <a:tr h="332812">
                <a:tc>
                  <a:txBody>
                    <a:bodyPr/>
                    <a:lstStyle/>
                    <a:p>
                      <a:pPr algn="ctr">
                        <a:lnSpc>
                          <a:spcPct val="107000"/>
                        </a:lnSpc>
                        <a:spcAft>
                          <a:spcPts val="0"/>
                        </a:spcAft>
                      </a:pPr>
                      <a:r>
                        <a:rPr lang="en-GB" sz="1000">
                          <a:effectLst/>
                        </a:rPr>
                        <a:t>0.025</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218</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5"/>
                  </a:ext>
                </a:extLst>
              </a:tr>
              <a:tr h="332812">
                <a:tc>
                  <a:txBody>
                    <a:bodyPr/>
                    <a:lstStyle/>
                    <a:p>
                      <a:pPr algn="ctr">
                        <a:lnSpc>
                          <a:spcPct val="107000"/>
                        </a:lnSpc>
                        <a:spcAft>
                          <a:spcPts val="0"/>
                        </a:spcAft>
                      </a:pPr>
                      <a:r>
                        <a:rPr lang="en-GB" sz="1000">
                          <a:effectLst/>
                        </a:rPr>
                        <a:t>0.03</a:t>
                      </a:r>
                      <a:endParaRPr lang="en-GB" sz="1000">
                        <a:effectLst/>
                        <a:latin typeface="Calibri"/>
                        <a:ea typeface="Calibri"/>
                        <a:cs typeface="Times New Roman"/>
                      </a:endParaRPr>
                    </a:p>
                  </a:txBody>
                  <a:tcPr marL="64084" marR="64084" marT="0" marB="0" anchor="ctr"/>
                </a:tc>
                <a:tc>
                  <a:txBody>
                    <a:bodyPr/>
                    <a:lstStyle/>
                    <a:p>
                      <a:pPr algn="ctr">
                        <a:lnSpc>
                          <a:spcPct val="107000"/>
                        </a:lnSpc>
                        <a:spcAft>
                          <a:spcPts val="0"/>
                        </a:spcAft>
                      </a:pPr>
                      <a:r>
                        <a:rPr lang="en-GB" sz="1000" dirty="0">
                          <a:effectLst/>
                        </a:rPr>
                        <a:t>206</a:t>
                      </a:r>
                      <a:endParaRPr lang="en-GB" sz="1000" dirty="0">
                        <a:effectLst/>
                        <a:latin typeface="Calibri"/>
                        <a:ea typeface="Calibri"/>
                        <a:cs typeface="Times New Roman"/>
                      </a:endParaRPr>
                    </a:p>
                  </a:txBody>
                  <a:tcPr marL="64084" marR="64084" marT="0" marB="0" anchor="ctr"/>
                </a:tc>
                <a:extLst>
                  <a:ext uri="{0D108BD9-81ED-4DB2-BD59-A6C34878D82A}">
                    <a16:rowId xmlns:a16="http://schemas.microsoft.com/office/drawing/2014/main" val="10006"/>
                  </a:ext>
                </a:extLst>
              </a:tr>
            </a:tbl>
          </a:graphicData>
        </a:graphic>
      </p:graphicFrame>
      <p:pic>
        <p:nvPicPr>
          <p:cNvPr id="4098" name="Picture 2" descr="Image result for flight of a cricket b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4221088"/>
            <a:ext cx="2729880" cy="186314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2780928"/>
            <a:ext cx="3141890" cy="26308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067944" y="3297758"/>
            <a:ext cx="1547681" cy="646331"/>
          </a:xfrm>
          <a:prstGeom prst="rect">
            <a:avLst/>
          </a:prstGeom>
          <a:noFill/>
        </p:spPr>
        <p:txBody>
          <a:bodyPr wrap="square" rtlCol="0">
            <a:spAutoFit/>
          </a:bodyPr>
          <a:lstStyle/>
          <a:p>
            <a:pPr algn="ctr"/>
            <a:r>
              <a:rPr lang="en-GB" dirty="0">
                <a:solidFill>
                  <a:srgbClr val="FF0000"/>
                </a:solidFill>
              </a:rPr>
              <a:t>Low pressure zone</a:t>
            </a:r>
          </a:p>
        </p:txBody>
      </p:sp>
      <p:cxnSp>
        <p:nvCxnSpPr>
          <p:cNvPr id="7" name="Straight Arrow Connector 6"/>
          <p:cNvCxnSpPr/>
          <p:nvPr/>
        </p:nvCxnSpPr>
        <p:spPr>
          <a:xfrm flipH="1">
            <a:off x="4283968" y="3944089"/>
            <a:ext cx="288032" cy="565031"/>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5724128" y="3501008"/>
            <a:ext cx="1368152" cy="216024"/>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602803" y="5589240"/>
            <a:ext cx="1547681" cy="646331"/>
          </a:xfrm>
          <a:prstGeom prst="rect">
            <a:avLst/>
          </a:prstGeom>
          <a:noFill/>
        </p:spPr>
        <p:txBody>
          <a:bodyPr wrap="square" rtlCol="0">
            <a:spAutoFit/>
          </a:bodyPr>
          <a:lstStyle/>
          <a:p>
            <a:pPr algn="ctr"/>
            <a:r>
              <a:rPr lang="en-GB" dirty="0">
                <a:solidFill>
                  <a:srgbClr val="FF0000"/>
                </a:solidFill>
              </a:rPr>
              <a:t>High pressure zone</a:t>
            </a:r>
          </a:p>
        </p:txBody>
      </p:sp>
      <p:cxnSp>
        <p:nvCxnSpPr>
          <p:cNvPr id="11" name="Straight Arrow Connector 10"/>
          <p:cNvCxnSpPr/>
          <p:nvPr/>
        </p:nvCxnSpPr>
        <p:spPr>
          <a:xfrm flipV="1">
            <a:off x="7150484" y="4437112"/>
            <a:ext cx="733884" cy="1296144"/>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4644008" y="5517232"/>
            <a:ext cx="958795" cy="216024"/>
          </a:xfrm>
          <a:prstGeom prst="straightConnector1">
            <a:avLst/>
          </a:prstGeom>
          <a:ln>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1580456" y="6235571"/>
            <a:ext cx="5688632" cy="369332"/>
          </a:xfrm>
          <a:prstGeom prst="rect">
            <a:avLst/>
          </a:prstGeom>
          <a:noFill/>
        </p:spPr>
        <p:txBody>
          <a:bodyPr wrap="square" rtlCol="0">
            <a:spAutoFit/>
          </a:bodyPr>
          <a:lstStyle/>
          <a:p>
            <a:pPr algn="ctr"/>
            <a:r>
              <a:rPr lang="en-GB" dirty="0">
                <a:solidFill>
                  <a:srgbClr val="FF0000"/>
                </a:solidFill>
              </a:rPr>
              <a:t>The ball will move from high to low pressure zone</a:t>
            </a:r>
          </a:p>
        </p:txBody>
      </p:sp>
      <p:cxnSp>
        <p:nvCxnSpPr>
          <p:cNvPr id="8" name="Straight Arrow Connector 7"/>
          <p:cNvCxnSpPr/>
          <p:nvPr/>
        </p:nvCxnSpPr>
        <p:spPr>
          <a:xfrm flipV="1">
            <a:off x="4348596" y="4590420"/>
            <a:ext cx="0" cy="562239"/>
          </a:xfrm>
          <a:prstGeom prst="straightConnector1">
            <a:avLst/>
          </a:prstGeom>
          <a:ln w="5715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041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Spin</a:t>
            </a:r>
          </a:p>
        </p:txBody>
      </p:sp>
      <p:sp>
        <p:nvSpPr>
          <p:cNvPr id="3" name="Content Placeholder 2"/>
          <p:cNvSpPr>
            <a:spLocks noGrp="1"/>
          </p:cNvSpPr>
          <p:nvPr>
            <p:ph idx="1"/>
          </p:nvPr>
        </p:nvSpPr>
        <p:spPr>
          <a:xfrm>
            <a:off x="395536" y="908720"/>
            <a:ext cx="8229600" cy="1540768"/>
          </a:xfrm>
        </p:spPr>
        <p:txBody>
          <a:bodyPr>
            <a:normAutofit lnSpcReduction="10000"/>
          </a:bodyPr>
          <a:lstStyle/>
          <a:p>
            <a:pPr marL="0" indent="0" algn="ctr">
              <a:buNone/>
            </a:pPr>
            <a:r>
              <a:rPr lang="en-GB" dirty="0"/>
              <a:t>Similarly the direction of spin creates high and low pressure zones as the friction adheres to the ball more in the direction of rotation.</a:t>
            </a:r>
          </a:p>
        </p:txBody>
      </p:sp>
      <p:pic>
        <p:nvPicPr>
          <p:cNvPr id="4" name="Picture 3" descr="F:\2018-19 timetables\bernoullis-principle-14-638.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810" y="2500300"/>
            <a:ext cx="3456380" cy="2376264"/>
          </a:xfrm>
          <a:prstGeom prst="rect">
            <a:avLst/>
          </a:prstGeom>
          <a:noFill/>
          <a:ln>
            <a:noFill/>
          </a:ln>
        </p:spPr>
      </p:pic>
      <p:sp>
        <p:nvSpPr>
          <p:cNvPr id="5" name="TextBox 4"/>
          <p:cNvSpPr txBox="1"/>
          <p:nvPr/>
        </p:nvSpPr>
        <p:spPr>
          <a:xfrm>
            <a:off x="633371" y="5229200"/>
            <a:ext cx="8013576" cy="1323439"/>
          </a:xfrm>
          <a:prstGeom prst="rect">
            <a:avLst/>
          </a:prstGeom>
          <a:noFill/>
        </p:spPr>
        <p:txBody>
          <a:bodyPr wrap="square" rtlCol="0">
            <a:spAutoFit/>
          </a:bodyPr>
          <a:lstStyle/>
          <a:p>
            <a:r>
              <a:rPr lang="en-GB" sz="2000" dirty="0">
                <a:solidFill>
                  <a:srgbClr val="002060"/>
                </a:solidFill>
              </a:rPr>
              <a:t>The </a:t>
            </a:r>
            <a:r>
              <a:rPr lang="en-GB" sz="2000" dirty="0" err="1">
                <a:solidFill>
                  <a:srgbClr val="002060"/>
                </a:solidFill>
              </a:rPr>
              <a:t>magnus</a:t>
            </a:r>
            <a:r>
              <a:rPr lang="en-GB" sz="2000" dirty="0">
                <a:solidFill>
                  <a:srgbClr val="002060"/>
                </a:solidFill>
              </a:rPr>
              <a:t> effect</a:t>
            </a:r>
            <a:r>
              <a:rPr lang="en-GB" sz="2000" dirty="0">
                <a:solidFill>
                  <a:srgbClr val="FF0000"/>
                </a:solidFill>
              </a:rPr>
              <a:t>: the force exerted on a rapidly spinning cylinder or sphere moving through air or another fluid in a direction at an angle to the axis of spin. This force is responsible for the swerving of balls when hit or thrown with spin.</a:t>
            </a:r>
          </a:p>
        </p:txBody>
      </p:sp>
    </p:spTree>
    <p:extLst>
      <p:ext uri="{BB962C8B-B14F-4D97-AF65-F5344CB8AC3E}">
        <p14:creationId xmlns:p14="http://schemas.microsoft.com/office/powerpoint/2010/main" val="4178523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1</a:t>
            </a:r>
          </a:p>
        </p:txBody>
      </p:sp>
      <p:sp>
        <p:nvSpPr>
          <p:cNvPr id="3" name="Content Placeholder 2"/>
          <p:cNvSpPr>
            <a:spLocks noGrp="1"/>
          </p:cNvSpPr>
          <p:nvPr>
            <p:ph idx="1"/>
          </p:nvPr>
        </p:nvSpPr>
        <p:spPr>
          <a:xfrm>
            <a:off x="457200" y="1600200"/>
            <a:ext cx="8363272" cy="4525963"/>
          </a:xfrm>
        </p:spPr>
        <p:txBody>
          <a:bodyPr>
            <a:normAutofit fontScale="85000" lnSpcReduction="20000"/>
          </a:bodyPr>
          <a:lstStyle/>
          <a:p>
            <a:pPr marL="0" indent="0">
              <a:buNone/>
            </a:pPr>
            <a:r>
              <a:rPr lang="en-GB" sz="3000" dirty="0"/>
              <a:t>Compare the Coefficient of sliding friction between 3 different shoes on 3 different surfaces using 3 different weights</a:t>
            </a:r>
          </a:p>
          <a:p>
            <a:pPr marL="0" indent="0">
              <a:buNone/>
            </a:pPr>
            <a:endParaRPr lang="en-GB" sz="3000" dirty="0"/>
          </a:p>
          <a:p>
            <a:pPr marL="0" indent="0" algn="ctr">
              <a:buNone/>
            </a:pPr>
            <a:r>
              <a:rPr lang="en-GB" sz="2200" dirty="0">
                <a:solidFill>
                  <a:srgbClr val="FF0000"/>
                </a:solidFill>
              </a:rPr>
              <a:t>Put the shoes on board and angle up the board until the shoe starts to slide – measure the angle.</a:t>
            </a:r>
          </a:p>
          <a:p>
            <a:pPr marL="0" indent="0">
              <a:buNone/>
            </a:pPr>
            <a:endParaRPr lang="en-GB" sz="3000" dirty="0"/>
          </a:p>
          <a:p>
            <a:pPr marL="0" indent="0">
              <a:buNone/>
            </a:pPr>
            <a:r>
              <a:rPr lang="en-GB" sz="3000" dirty="0"/>
              <a:t>What is the effect of weight on the coefficient of friction.</a:t>
            </a:r>
          </a:p>
          <a:p>
            <a:pPr marL="0" indent="0">
              <a:buNone/>
            </a:pPr>
            <a:endParaRPr lang="en-GB" sz="3000" dirty="0"/>
          </a:p>
          <a:p>
            <a:pPr marL="0" indent="0">
              <a:buNone/>
            </a:pPr>
            <a:r>
              <a:rPr lang="en-GB" sz="3000" dirty="0"/>
              <a:t>Repeat the exp above with 1, 2, 3 kg in the shoe</a:t>
            </a:r>
            <a:r>
              <a:rPr lang="en-GB" dirty="0"/>
              <a:t>.</a:t>
            </a:r>
          </a:p>
          <a:p>
            <a:pPr marL="0" indent="0">
              <a:buNone/>
            </a:pPr>
            <a:endParaRPr lang="en-GB" dirty="0"/>
          </a:p>
          <a:p>
            <a:pPr marL="0" indent="0" algn="ctr">
              <a:buNone/>
            </a:pPr>
            <a:r>
              <a:rPr lang="en-GB" dirty="0">
                <a:solidFill>
                  <a:srgbClr val="0070C0"/>
                </a:solidFill>
              </a:rPr>
              <a:t>Present the data a table and graph</a:t>
            </a:r>
          </a:p>
        </p:txBody>
      </p:sp>
    </p:spTree>
    <p:extLst>
      <p:ext uri="{BB962C8B-B14F-4D97-AF65-F5344CB8AC3E}">
        <p14:creationId xmlns:p14="http://schemas.microsoft.com/office/powerpoint/2010/main" val="1147913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A9266-C21C-B0FB-4BFD-D24C71F393BE}"/>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98CF7F81-E10C-B2D5-AD81-2EAEF0238BFF}"/>
              </a:ext>
            </a:extLst>
          </p:cNvPr>
          <p:cNvSpPr>
            <a:spLocks noGrp="1"/>
          </p:cNvSpPr>
          <p:nvPr>
            <p:ph idx="1"/>
          </p:nvPr>
        </p:nvSpPr>
        <p:spPr/>
        <p:txBody>
          <a:bodyPr>
            <a:normAutofit/>
          </a:bodyPr>
          <a:lstStyle/>
          <a:p>
            <a:pPr marL="0" indent="0">
              <a:buNone/>
            </a:pPr>
            <a:r>
              <a:rPr lang="en-GB" sz="2800" dirty="0"/>
              <a:t>Calculate the rolling friction of 3 balls on 3 surfaces.</a:t>
            </a:r>
          </a:p>
          <a:p>
            <a:pPr marL="0" indent="0">
              <a:buNone/>
            </a:pPr>
            <a:endParaRPr lang="en-GB" sz="2800" dirty="0"/>
          </a:p>
          <a:p>
            <a:pPr marL="0" indent="0">
              <a:buNone/>
            </a:pPr>
            <a:r>
              <a:rPr lang="en-GB" sz="2800" dirty="0"/>
              <a:t>Present the data in a table and graph</a:t>
            </a:r>
          </a:p>
        </p:txBody>
      </p:sp>
    </p:spTree>
    <p:extLst>
      <p:ext uri="{BB962C8B-B14F-4D97-AF65-F5344CB8AC3E}">
        <p14:creationId xmlns:p14="http://schemas.microsoft.com/office/powerpoint/2010/main" val="4048962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417</TotalTime>
  <Words>881</Words>
  <Application>Microsoft Office PowerPoint</Application>
  <PresentationFormat>On-screen Show (4:3)</PresentationFormat>
  <Paragraphs>142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 Math</vt:lpstr>
      <vt:lpstr>Office Theme</vt:lpstr>
      <vt:lpstr>Friction</vt:lpstr>
      <vt:lpstr>Friction</vt:lpstr>
      <vt:lpstr>Static (limiting) Friction</vt:lpstr>
      <vt:lpstr>Uses of Friction</vt:lpstr>
      <vt:lpstr>Example</vt:lpstr>
      <vt:lpstr>Calculating µ</vt:lpstr>
      <vt:lpstr>Proof</vt:lpstr>
      <vt:lpstr>Rolling Friction</vt:lpstr>
      <vt:lpstr>Questions</vt:lpstr>
      <vt:lpstr>Fluid Friction</vt:lpstr>
      <vt:lpstr>Manipulating Fluid friction</vt:lpstr>
      <vt:lpstr>Spin</vt:lpstr>
      <vt:lpstr>Task 1</vt:lpstr>
      <vt:lpstr>Task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Friction</dc:title>
  <dc:creator>Administrator</dc:creator>
  <cp:lastModifiedBy>David Gardner</cp:lastModifiedBy>
  <cp:revision>17</cp:revision>
  <dcterms:created xsi:type="dcterms:W3CDTF">2018-11-01T19:38:31Z</dcterms:created>
  <dcterms:modified xsi:type="dcterms:W3CDTF">2022-11-30T13:24:49Z</dcterms:modified>
</cp:coreProperties>
</file>