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7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2E9D01-29E7-2B25-32B6-5550DB984762}" v="984" dt="2025-11-09T22:18:01.351"/>
    <p1510:client id="{9618BC8D-107A-A862-6994-6D89825C9FB3}" v="130" dt="2025-11-09T22:34:12.328"/>
    <p1510:client id="{F2099588-905B-C28A-8A8F-FDF3526CB399}" v="559" dt="2025-11-10T00:20:27.1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9BD7336-1CB8-C25B-B1FE-351A482B4360}"/>
              </a:ext>
            </a:extLst>
          </p:cNvPr>
          <p:cNvSpPr txBox="1"/>
          <p:nvPr/>
        </p:nvSpPr>
        <p:spPr>
          <a:xfrm>
            <a:off x="415636" y="380999"/>
            <a:ext cx="6264280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/>
              <a:t>Gheorghe Teodor Robu </a:t>
            </a:r>
          </a:p>
          <a:p>
            <a:r>
              <a:rPr lang="en-US" sz="2800" dirty="0"/>
              <a:t>2440088</a:t>
            </a:r>
          </a:p>
          <a:p>
            <a:r>
              <a:rPr lang="en-US" sz="2800" dirty="0" err="1"/>
              <a:t>Efective</a:t>
            </a:r>
            <a:r>
              <a:rPr lang="en-US" sz="2800" dirty="0"/>
              <a:t> Teamwork and </a:t>
            </a:r>
            <a:r>
              <a:rPr lang="en-US" sz="2800" dirty="0" err="1"/>
              <a:t>Comunication</a:t>
            </a:r>
            <a:r>
              <a:rPr lang="en-US" sz="2800" dirty="0"/>
              <a:t> 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7E83B308-C56F-CE73-9DFD-70EED8E0B69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3A7EBBF7-6767-19B5-1D75-AEF6B467E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387570"/>
            <a:ext cx="9144000" cy="1021752"/>
          </a:xfrm>
        </p:spPr>
        <p:txBody>
          <a:bodyPr>
            <a:normAutofit/>
          </a:bodyPr>
          <a:lstStyle/>
          <a:p>
            <a:r>
              <a:rPr lang="en-US" sz="2800" b="1" dirty="0">
                <a:ea typeface="+mj-lt"/>
                <a:cs typeface="+mj-lt"/>
              </a:rPr>
              <a:t> </a:t>
            </a:r>
            <a:r>
              <a:rPr lang="en-US" sz="3200" b="1" dirty="0">
                <a:ea typeface="+mj-lt"/>
                <a:cs typeface="+mj-lt"/>
              </a:rPr>
              <a:t>Communication Problems  at Flight Foods .LTD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DE2089E-7FF6-3BA6-CA82-76F2540200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294" y="488531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200" b="1" dirty="0">
                <a:ea typeface="+mn-lt"/>
                <a:cs typeface="+mn-lt"/>
              </a:rPr>
              <a:t>Introduction:</a:t>
            </a:r>
            <a:r>
              <a:rPr lang="en-US" sz="3200" dirty="0">
                <a:ea typeface="+mn-lt"/>
                <a:cs typeface="+mn-lt"/>
              </a:rPr>
              <a:t> Briefly introduce Flight Foods and the core problem: declining food standards leading to loss of airline contracts.</a:t>
            </a:r>
            <a:endParaRPr lang="en-US" sz="3200" dirty="0"/>
          </a:p>
          <a:p>
            <a:r>
              <a:rPr lang="en-US" sz="3200" b="1">
                <a:ea typeface="+mn-lt"/>
                <a:cs typeface="+mn-lt"/>
              </a:rPr>
              <a:t>Objective:</a:t>
            </a:r>
            <a:r>
              <a:rPr lang="en-US" sz="3200">
                <a:ea typeface="+mn-lt"/>
                <a:cs typeface="+mn-lt"/>
              </a:rPr>
              <a:t> To diagnose the communication breakdowns contributing to these issues and provide practical, actionable solutions.</a:t>
            </a:r>
            <a:endParaRPr lang="en-US" sz="3200"/>
          </a:p>
          <a:p>
            <a:r>
              <a:rPr lang="en-US" sz="3200" b="1" dirty="0">
                <a:ea typeface="+mn-lt"/>
                <a:cs typeface="+mn-lt"/>
              </a:rPr>
              <a:t>Presentation Structure:</a:t>
            </a:r>
            <a:endParaRPr lang="en-US" sz="3200" dirty="0"/>
          </a:p>
          <a:p>
            <a:pPr lvl="1"/>
            <a:r>
              <a:rPr lang="en-US" sz="3200" dirty="0">
                <a:ea typeface="+mn-lt"/>
                <a:cs typeface="+mn-lt"/>
              </a:rPr>
              <a:t>Key Issues in the Case Study</a:t>
            </a:r>
            <a:endParaRPr lang="en-US" sz="3200" dirty="0"/>
          </a:p>
          <a:p>
            <a:pPr lvl="1"/>
            <a:r>
              <a:rPr lang="en-US" sz="3200" dirty="0">
                <a:ea typeface="+mn-lt"/>
                <a:cs typeface="+mn-lt"/>
              </a:rPr>
              <a:t>Communication Barriers: A Deep Dive</a:t>
            </a:r>
            <a:endParaRPr lang="en-US" sz="3200" dirty="0"/>
          </a:p>
          <a:p>
            <a:pPr lvl="1"/>
            <a:r>
              <a:rPr lang="en-US" sz="3200" dirty="0">
                <a:ea typeface="+mn-lt"/>
                <a:cs typeface="+mn-lt"/>
              </a:rPr>
              <a:t>Theoretical Framework: Understanding the Failures</a:t>
            </a:r>
            <a:endParaRPr lang="en-US" sz="3200" dirty="0"/>
          </a:p>
          <a:p>
            <a:pPr lvl="1"/>
            <a:r>
              <a:rPr lang="en-US" sz="3200" dirty="0">
                <a:ea typeface="+mn-lt"/>
                <a:cs typeface="+mn-lt"/>
              </a:rPr>
              <a:t>Actionable Solutions: A Step-by-Step Approach</a:t>
            </a:r>
            <a:endParaRPr lang="en-US" sz="3200" dirty="0"/>
          </a:p>
          <a:p>
            <a:pPr lvl="1"/>
            <a:r>
              <a:rPr lang="en-US" sz="3200" dirty="0">
                <a:ea typeface="+mn-lt"/>
                <a:cs typeface="+mn-lt"/>
              </a:rPr>
              <a:t>Conclusion</a:t>
            </a:r>
            <a:endParaRPr lang="en-US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56952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FA006-77C8-913C-CED7-F6C1DE2AE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>
                <a:ea typeface="+mj-lt"/>
                <a:cs typeface="+mj-lt"/>
              </a:rPr>
              <a:t>Key Issues at Flight Foods .LTD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A09D09-AAA3-B6D1-2605-18C7DAA580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3200" b="1" dirty="0">
                <a:ea typeface="+mn-lt"/>
                <a:cs typeface="+mn-lt"/>
              </a:rPr>
              <a:t>The Crisis:</a:t>
            </a:r>
            <a:r>
              <a:rPr lang="en-US" sz="3200" dirty="0">
                <a:ea typeface="+mn-lt"/>
                <a:cs typeface="+mn-lt"/>
              </a:rPr>
              <a:t> Loss of market share due to complaints about food quality and safety.</a:t>
            </a:r>
            <a:endParaRPr lang="en-US" sz="3200" dirty="0"/>
          </a:p>
          <a:p>
            <a:r>
              <a:rPr lang="en-US" sz="3200" b="1" dirty="0">
                <a:ea typeface="+mn-lt"/>
                <a:cs typeface="+mn-lt"/>
              </a:rPr>
              <a:t>Operational Challenges:</a:t>
            </a:r>
            <a:endParaRPr lang="en-US" sz="3200" dirty="0"/>
          </a:p>
          <a:p>
            <a:pPr lvl="1"/>
            <a:r>
              <a:rPr lang="en-US" sz="3200" dirty="0">
                <a:ea typeface="+mn-lt"/>
                <a:cs typeface="+mn-lt"/>
              </a:rPr>
              <a:t>Multicultural workforce with language barriers.</a:t>
            </a:r>
            <a:endParaRPr lang="en-US" sz="3200" dirty="0"/>
          </a:p>
          <a:p>
            <a:pPr lvl="1"/>
            <a:r>
              <a:rPr lang="en-US" sz="3200" dirty="0">
                <a:ea typeface="+mn-lt"/>
                <a:cs typeface="+mn-lt"/>
              </a:rPr>
              <a:t>Lack of standardized food hygiene training.</a:t>
            </a:r>
            <a:endParaRPr lang="en-US" sz="3200" dirty="0"/>
          </a:p>
          <a:p>
            <a:pPr lvl="1"/>
            <a:r>
              <a:rPr lang="en-US" sz="3200" dirty="0">
                <a:ea typeface="+mn-lt"/>
                <a:cs typeface="+mn-lt"/>
              </a:rPr>
              <a:t>Inconsistent application of food safety protocols.</a:t>
            </a:r>
            <a:endParaRPr lang="en-US" sz="3200" dirty="0"/>
          </a:p>
          <a:p>
            <a:pPr lvl="1"/>
            <a:r>
              <a:rPr lang="en-US" sz="3200" dirty="0">
                <a:ea typeface="+mn-lt"/>
                <a:cs typeface="+mn-lt"/>
              </a:rPr>
              <a:t>Managerial inconsistencies and communication gaps.</a:t>
            </a:r>
            <a:endParaRPr lang="en-US" sz="3200" dirty="0"/>
          </a:p>
          <a:p>
            <a:r>
              <a:rPr lang="en-US" sz="3200" b="1" dirty="0">
                <a:ea typeface="+mn-lt"/>
                <a:cs typeface="+mn-lt"/>
              </a:rPr>
              <a:t>The Human Factor:</a:t>
            </a:r>
            <a:r>
              <a:rPr lang="en-US" sz="3200" dirty="0">
                <a:ea typeface="+mn-lt"/>
                <a:cs typeface="+mn-lt"/>
              </a:rPr>
              <a:t> Stressed and overworked floor manager, disengaged or misinformed staff.</a:t>
            </a:r>
            <a:endParaRPr lang="en-US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1098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7E67D-84D8-2962-C363-3EE3FE99A8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ea typeface="+mj-lt"/>
                <a:cs typeface="+mj-lt"/>
              </a:rPr>
              <a:t>Communication Barriers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B3A3DA-9E39-115B-4E5B-E7290EAB85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125" y="1351172"/>
            <a:ext cx="10975675" cy="547277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b="1" dirty="0">
                <a:ea typeface="+mn-lt"/>
                <a:cs typeface="+mn-lt"/>
              </a:rPr>
              <a:t>Language as a Roadblock:</a:t>
            </a:r>
            <a:endParaRPr lang="en-US" sz="2000"/>
          </a:p>
          <a:p>
            <a:pPr lvl="1"/>
            <a:r>
              <a:rPr lang="en-US" sz="2000" dirty="0">
                <a:ea typeface="+mn-lt"/>
                <a:cs typeface="+mn-lt"/>
              </a:rPr>
              <a:t>Dominance of native languages hinders clear instruction.</a:t>
            </a:r>
            <a:endParaRPr lang="en-US" sz="2000"/>
          </a:p>
          <a:p>
            <a:pPr lvl="1"/>
            <a:r>
              <a:rPr lang="en-US" sz="2000" dirty="0">
                <a:ea typeface="+mn-lt"/>
                <a:cs typeface="+mn-lt"/>
              </a:rPr>
              <a:t>Misunderstanding of clear instructions  leads to errors in food preparation.</a:t>
            </a:r>
            <a:endParaRPr lang="en-US" sz="2000" dirty="0"/>
          </a:p>
          <a:p>
            <a:r>
              <a:rPr lang="en-US" sz="2000" b="1" dirty="0">
                <a:ea typeface="+mn-lt"/>
                <a:cs typeface="+mn-lt"/>
              </a:rPr>
              <a:t>Culture Clash:</a:t>
            </a:r>
            <a:endParaRPr lang="en-US" sz="2000"/>
          </a:p>
          <a:p>
            <a:pPr lvl="1"/>
            <a:r>
              <a:rPr lang="en-US" sz="2000" dirty="0">
                <a:ea typeface="+mn-lt"/>
                <a:cs typeface="+mn-lt"/>
              </a:rPr>
              <a:t>Differing cultural norms around hygiene and food handling.</a:t>
            </a:r>
            <a:endParaRPr lang="en-US" sz="2000"/>
          </a:p>
          <a:p>
            <a:pPr lvl="1"/>
            <a:r>
              <a:rPr lang="en-US" sz="2000" dirty="0">
                <a:ea typeface="+mn-lt"/>
                <a:cs typeface="+mn-lt"/>
              </a:rPr>
              <a:t>Lack of cultural sensitivity leads  to  communication issues.</a:t>
            </a:r>
            <a:endParaRPr lang="en-US" sz="2000" dirty="0"/>
          </a:p>
          <a:p>
            <a:r>
              <a:rPr lang="en-US" sz="2000" b="1" dirty="0">
                <a:ea typeface="+mn-lt"/>
                <a:cs typeface="+mn-lt"/>
              </a:rPr>
              <a:t>Training Deficit:</a:t>
            </a:r>
            <a:endParaRPr lang="en-US" sz="2000"/>
          </a:p>
          <a:p>
            <a:pPr lvl="1"/>
            <a:r>
              <a:rPr lang="en-US" sz="2000" dirty="0">
                <a:ea typeface="+mn-lt"/>
                <a:cs typeface="+mn-lt"/>
              </a:rPr>
              <a:t>Absence of initial food safety training creates knowledge gaps.</a:t>
            </a:r>
            <a:endParaRPr lang="en-US" sz="2000"/>
          </a:p>
          <a:p>
            <a:pPr lvl="1"/>
            <a:r>
              <a:rPr lang="en-US" sz="2000" dirty="0">
                <a:ea typeface="+mn-lt"/>
                <a:cs typeface="+mn-lt"/>
              </a:rPr>
              <a:t>On-the-job training is inadequate and inconsistent.</a:t>
            </a:r>
            <a:endParaRPr lang="en-US" sz="2000"/>
          </a:p>
          <a:p>
            <a:r>
              <a:rPr lang="en-US" sz="2000" b="1" dirty="0">
                <a:ea typeface="+mn-lt"/>
                <a:cs typeface="+mn-lt"/>
              </a:rPr>
              <a:t>Noise and Distraction:</a:t>
            </a:r>
            <a:endParaRPr lang="en-US" sz="2000"/>
          </a:p>
          <a:p>
            <a:pPr lvl="1"/>
            <a:r>
              <a:rPr lang="en-US" sz="2000" dirty="0">
                <a:ea typeface="+mn-lt"/>
                <a:cs typeface="+mn-lt"/>
              </a:rPr>
              <a:t>Loud machinery makes verbal communication difficult.</a:t>
            </a:r>
            <a:endParaRPr lang="en-US" sz="2000"/>
          </a:p>
          <a:p>
            <a:pPr lvl="1"/>
            <a:r>
              <a:rPr lang="en-US" sz="2000" dirty="0">
                <a:ea typeface="+mn-lt"/>
                <a:cs typeface="+mn-lt"/>
              </a:rPr>
              <a:t>Distractions contribute to errors and oversights.</a:t>
            </a:r>
            <a:endParaRPr lang="en-US" sz="2000"/>
          </a:p>
          <a:p>
            <a:r>
              <a:rPr lang="en-US" sz="2000" b="1" dirty="0">
                <a:ea typeface="+mn-lt"/>
                <a:cs typeface="+mn-lt"/>
              </a:rPr>
              <a:t>Leadership Lapses:</a:t>
            </a:r>
            <a:endParaRPr lang="en-US" sz="2000"/>
          </a:p>
          <a:p>
            <a:pPr lvl="1"/>
            <a:r>
              <a:rPr lang="en-US" sz="2000" dirty="0">
                <a:ea typeface="+mn-lt"/>
                <a:cs typeface="+mn-lt"/>
              </a:rPr>
              <a:t>Manager's own hygiene lapses undermine authority.</a:t>
            </a:r>
            <a:endParaRPr lang="en-US" sz="2000"/>
          </a:p>
          <a:p>
            <a:pPr lvl="1"/>
            <a:r>
              <a:rPr lang="en-US" sz="2000" dirty="0">
                <a:ea typeface="+mn-lt"/>
                <a:cs typeface="+mn-lt"/>
              </a:rPr>
              <a:t>Inconsistent enforcement of rules creates confusion.</a:t>
            </a:r>
            <a:endParaRPr lang="en-US" sz="2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6327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C9BC3-8E42-FB96-EB09-F4CD442ED9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07337"/>
          </a:xfrm>
        </p:spPr>
        <p:txBody>
          <a:bodyPr/>
          <a:lstStyle/>
          <a:p>
            <a:r>
              <a:rPr lang="en-US" sz="3200" b="1" dirty="0">
                <a:ea typeface="+mj-lt"/>
                <a:cs typeface="+mj-lt"/>
              </a:rPr>
              <a:t>Communication Barriers-The Language Divide</a:t>
            </a:r>
            <a:endParaRPr lang="en-US" sz="3200" b="1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6291D2-8B1F-D8A1-CEDA-5E1B3E8428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b="1" dirty="0">
                <a:ea typeface="+mn-lt"/>
                <a:cs typeface="+mn-lt"/>
              </a:rPr>
              <a:t>Explanation:</a:t>
            </a:r>
            <a:r>
              <a:rPr lang="en-US" dirty="0">
                <a:ea typeface="+mn-lt"/>
                <a:cs typeface="+mn-lt"/>
              </a:rPr>
              <a:t> The staff's primary reliance on their native languages creates a significant barrier to effective communication.</a:t>
            </a:r>
            <a:endParaRPr lang="en-US"/>
          </a:p>
          <a:p>
            <a:r>
              <a:rPr lang="en-US" b="1" dirty="0">
                <a:ea typeface="+mn-lt"/>
                <a:cs typeface="+mn-lt"/>
              </a:rPr>
              <a:t>Impact:</a:t>
            </a:r>
            <a:endParaRPr lang="en-US"/>
          </a:p>
          <a:p>
            <a:pPr lvl="1"/>
            <a:r>
              <a:rPr lang="en-US" sz="2800" dirty="0">
                <a:ea typeface="+mn-lt"/>
                <a:cs typeface="+mn-lt"/>
              </a:rPr>
              <a:t>Instructions are misunderstood or ignored.</a:t>
            </a:r>
            <a:endParaRPr lang="en-US" sz="2800"/>
          </a:p>
          <a:p>
            <a:pPr lvl="1"/>
            <a:r>
              <a:rPr lang="en-US" sz="2800" dirty="0">
                <a:ea typeface="+mn-lt"/>
                <a:cs typeface="+mn-lt"/>
              </a:rPr>
              <a:t>Critical safety information is not effectively conveyed.</a:t>
            </a:r>
            <a:endParaRPr lang="en-US" sz="2800"/>
          </a:p>
          <a:p>
            <a:pPr lvl="1"/>
            <a:r>
              <a:rPr lang="en-US" sz="2800" dirty="0">
                <a:ea typeface="+mn-lt"/>
                <a:cs typeface="+mn-lt"/>
              </a:rPr>
              <a:t>Teamwork and collaboration are hindered.</a:t>
            </a:r>
            <a:endParaRPr lang="en-US" sz="2800"/>
          </a:p>
          <a:p>
            <a:r>
              <a:rPr lang="en-US" b="1" dirty="0">
                <a:ea typeface="+mn-lt"/>
                <a:cs typeface="+mn-lt"/>
              </a:rPr>
              <a:t>Example from Case:</a:t>
            </a:r>
            <a:r>
              <a:rPr lang="en-US" dirty="0">
                <a:ea typeface="+mn-lt"/>
                <a:cs typeface="+mn-lt"/>
              </a:rPr>
              <a:t> Gary's frustration at having to "run around in this madhouse trying to explain to them what they had to do."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29941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B8015-E536-621E-98E3-20FAD38E43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200" b="1" dirty="0">
                <a:ea typeface="+mj-lt"/>
                <a:cs typeface="+mj-lt"/>
              </a:rPr>
              <a:t> </a:t>
            </a:r>
            <a:r>
              <a:rPr lang="en-US" sz="2800" b="1" dirty="0">
                <a:ea typeface="+mj-lt"/>
                <a:cs typeface="+mj-lt"/>
              </a:rPr>
              <a:t>Communication Barrier - The Training Void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2A5A9-D4C1-E673-0F0D-3524895B46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b="1" dirty="0">
                <a:ea typeface="+mn-lt"/>
                <a:cs typeface="+mn-lt"/>
              </a:rPr>
              <a:t>Explanation:</a:t>
            </a:r>
            <a:r>
              <a:rPr lang="en-US" dirty="0">
                <a:ea typeface="+mn-lt"/>
                <a:cs typeface="+mn-lt"/>
              </a:rPr>
              <a:t> The lack of formal food hygiene training before employees start work creates a dangerous knowledge gap.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Impact:</a:t>
            </a:r>
            <a:endParaRPr lang="en-US" dirty="0"/>
          </a:p>
          <a:p>
            <a:pPr lvl="1"/>
            <a:r>
              <a:rPr lang="en-US" sz="2800" dirty="0">
                <a:ea typeface="+mn-lt"/>
                <a:cs typeface="+mn-lt"/>
              </a:rPr>
              <a:t>Employees lack a fundamental understanding of food safety principles.</a:t>
            </a:r>
            <a:endParaRPr lang="en-US" sz="2800" dirty="0"/>
          </a:p>
          <a:p>
            <a:pPr lvl="1"/>
            <a:r>
              <a:rPr lang="en-US" sz="2800" dirty="0">
                <a:ea typeface="+mn-lt"/>
                <a:cs typeface="+mn-lt"/>
              </a:rPr>
              <a:t>Increased risk of contamination and foodborne illnesses.</a:t>
            </a:r>
            <a:endParaRPr lang="en-US" sz="2800" dirty="0"/>
          </a:p>
          <a:p>
            <a:pPr lvl="1"/>
            <a:r>
              <a:rPr lang="en-US" sz="2800" dirty="0">
                <a:ea typeface="+mn-lt"/>
                <a:cs typeface="+mn-lt"/>
              </a:rPr>
              <a:t>Reliance on inadequate on-the-job training.</a:t>
            </a:r>
            <a:endParaRPr lang="en-US" sz="2800" dirty="0"/>
          </a:p>
          <a:p>
            <a:r>
              <a:rPr lang="en-US" b="1" dirty="0">
                <a:ea typeface="+mn-lt"/>
                <a:cs typeface="+mn-lt"/>
              </a:rPr>
              <a:t>Example :</a:t>
            </a:r>
            <a:r>
              <a:rPr lang="en-US" dirty="0">
                <a:ea typeface="+mn-lt"/>
                <a:cs typeface="+mn-lt"/>
              </a:rPr>
              <a:t> Gary's statement that "the staff are not trained in food hygiene before they start working" highlights this critical issue.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70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C0D4F-B050-B944-7794-FF0411509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64205"/>
          </a:xfrm>
        </p:spPr>
        <p:txBody>
          <a:bodyPr/>
          <a:lstStyle/>
          <a:p>
            <a:r>
              <a:rPr lang="en-US" sz="3200" b="1"/>
              <a:t>Managerial Inconsistencies</a:t>
            </a:r>
            <a:endParaRPr lang="en-US" sz="320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DE42C-7685-C8C9-904E-8D49D6BA7E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33588"/>
            <a:ext cx="10515600" cy="534337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ts val="2100"/>
              </a:lnSpc>
              <a:buFont typeface=""/>
              <a:buChar char="•"/>
            </a:pPr>
            <a:r>
              <a:rPr lang="en-US" b="1" dirty="0">
                <a:latin typeface="Inter"/>
                <a:ea typeface="Inter"/>
                <a:cs typeface="Inter"/>
              </a:rPr>
              <a:t>Barrier:</a:t>
            </a:r>
            <a:r>
              <a:rPr lang="en-US" dirty="0">
                <a:latin typeface="Inter"/>
                <a:ea typeface="Inter"/>
                <a:cs typeface="Inter"/>
              </a:rPr>
              <a:t> The floor manager, Gary, does not consistently adhere to food hygiene standards, setting a poor example.</a:t>
            </a:r>
          </a:p>
          <a:p>
            <a:pPr>
              <a:lnSpc>
                <a:spcPts val="2100"/>
              </a:lnSpc>
              <a:buFont typeface=""/>
              <a:buChar char="•"/>
            </a:pPr>
            <a:r>
              <a:rPr lang="en-US" b="1" dirty="0">
                <a:latin typeface="Inter"/>
                <a:ea typeface="Inter"/>
                <a:cs typeface="Inter"/>
              </a:rPr>
              <a:t>Evidence:</a:t>
            </a:r>
            <a:r>
              <a:rPr lang="en-US" dirty="0">
                <a:latin typeface="Inter"/>
                <a:ea typeface="Inter"/>
                <a:cs typeface="Inter"/>
              </a:rPr>
              <a:t> Gary admits to neglecting personal hygiene (unclean uniform, not managing hair) and rushing to work, demonstrating a lack of commitment to the standards he expects from his staff.</a:t>
            </a:r>
          </a:p>
          <a:p>
            <a:pPr marL="228600" indent="-228600">
              <a:lnSpc>
                <a:spcPts val="2100"/>
              </a:lnSpc>
              <a:buFont typeface=""/>
              <a:buChar char="•"/>
            </a:pPr>
            <a:r>
              <a:rPr lang="en-US" b="1" dirty="0">
                <a:latin typeface="Inter"/>
                <a:ea typeface="Inter"/>
                <a:cs typeface="Inter"/>
              </a:rPr>
              <a:t>Theoretical Model:</a:t>
            </a:r>
          </a:p>
          <a:p>
            <a:pPr marL="228600" lvl="1" indent="-228600">
              <a:lnSpc>
                <a:spcPts val="2100"/>
              </a:lnSpc>
              <a:buFont typeface=""/>
              <a:buChar char="•"/>
            </a:pPr>
            <a:r>
              <a:rPr lang="en-US" b="1" dirty="0">
                <a:latin typeface="Inter"/>
                <a:ea typeface="Inter"/>
                <a:cs typeface="Inter"/>
              </a:rPr>
              <a:t>Social Learning Theory:</a:t>
            </a:r>
            <a:r>
              <a:rPr lang="en-US" dirty="0">
                <a:latin typeface="Inter"/>
                <a:ea typeface="Inter"/>
                <a:cs typeface="Inter"/>
              </a:rPr>
              <a:t> Employees learn by observing the behavior of their leaders. Gary's inconsistent behavior undermines the importance of food hygiene standards in the eyes of the workers.</a:t>
            </a:r>
          </a:p>
          <a:p>
            <a:pPr marL="228600" lvl="1" indent="-228600">
              <a:lnSpc>
                <a:spcPts val="2100"/>
              </a:lnSpc>
              <a:buFont typeface=""/>
              <a:buChar char="•"/>
            </a:pPr>
            <a:r>
              <a:rPr lang="en-US" b="1" dirty="0">
                <a:latin typeface="Inter"/>
                <a:ea typeface="Inter"/>
                <a:cs typeface="Inter"/>
              </a:rPr>
              <a:t>Application:</a:t>
            </a:r>
            <a:r>
              <a:rPr lang="en-US" dirty="0">
                <a:latin typeface="Inter"/>
                <a:ea typeface="Inter"/>
                <a:cs typeface="Inter"/>
              </a:rPr>
              <a:t> When the manager does not consistently follow the rules, it creates confusion and reduces the perceived importance of these rules among the employees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93241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70D3F4-2534-E5C6-14E9-28DD146C6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ea typeface="+mj-lt"/>
                <a:cs typeface="+mj-lt"/>
              </a:rPr>
              <a:t>Communication Theories - Shannon-Weaver: Deconstructing the Noise</a:t>
            </a:r>
            <a:endParaRPr lang="en-US" sz="32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AE8CE4-42C1-142C-076A-E0AEC7B57CA7}"/>
              </a:ext>
            </a:extLst>
          </p:cNvPr>
          <p:cNvSpPr/>
          <p:nvPr/>
        </p:nvSpPr>
        <p:spPr>
          <a:xfrm>
            <a:off x="1415142" y="2576286"/>
            <a:ext cx="1342571" cy="143910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600" err="1"/>
              <a:t>Garry:</a:t>
            </a:r>
            <a:r>
              <a:rPr lang="en-US" sz="1600" err="1">
                <a:ea typeface="+mn-lt"/>
                <a:cs typeface="+mn-lt"/>
              </a:rPr>
              <a:t>Encoding</a:t>
            </a:r>
            <a:r>
              <a:rPr lang="en-US" sz="1600" dirty="0">
                <a:ea typeface="+mn-lt"/>
                <a:cs typeface="+mn-lt"/>
              </a:rPr>
              <a:t> messages with limited effectiveness.</a:t>
            </a:r>
            <a:endParaRPr lang="en-US" sz="16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F135029-DA69-66E8-E840-7153E2682DA8}"/>
              </a:ext>
            </a:extLst>
          </p:cNvPr>
          <p:cNvSpPr/>
          <p:nvPr/>
        </p:nvSpPr>
        <p:spPr>
          <a:xfrm>
            <a:off x="3618519" y="2574855"/>
            <a:ext cx="1522692" cy="142074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Encoding message with limited </a:t>
            </a:r>
            <a:r>
              <a:rPr lang="en-US" dirty="0" err="1"/>
              <a:t>effectivness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4BB9DF2-1AB1-2D9E-4511-641A47F4912A}"/>
              </a:ext>
            </a:extLst>
          </p:cNvPr>
          <p:cNvSpPr/>
          <p:nvPr/>
        </p:nvSpPr>
        <p:spPr>
          <a:xfrm>
            <a:off x="5858447" y="2578449"/>
            <a:ext cx="1429239" cy="141943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Verbal </a:t>
            </a:r>
            <a:r>
              <a:rPr lang="en-US" dirty="0" err="1"/>
              <a:t>instructions,written</a:t>
            </a:r>
            <a:r>
              <a:rPr lang="en-US" dirty="0"/>
              <a:t> signs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0FD6631-0C7E-7B6C-796F-29398F5F85DF}"/>
              </a:ext>
            </a:extLst>
          </p:cNvPr>
          <p:cNvSpPr/>
          <p:nvPr/>
        </p:nvSpPr>
        <p:spPr>
          <a:xfrm>
            <a:off x="5853545" y="4740282"/>
            <a:ext cx="1563862" cy="192787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600" dirty="0">
                <a:latin typeface="Aptos"/>
                <a:ea typeface="Inter"/>
                <a:cs typeface="Inter"/>
              </a:rPr>
              <a:t>Language barriers, cultural differences, loud environment, lack of training</a:t>
            </a:r>
            <a:endParaRPr lang="en-US" sz="1600" dirty="0">
              <a:latin typeface="Apto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3D75079-79DD-034E-3F93-6253EB538B84}"/>
              </a:ext>
            </a:extLst>
          </p:cNvPr>
          <p:cNvSpPr/>
          <p:nvPr/>
        </p:nvSpPr>
        <p:spPr>
          <a:xfrm>
            <a:off x="8191499" y="2581390"/>
            <a:ext cx="1285793" cy="140930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/>
              <a:t>Staff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56D297E-3AA0-5F89-541D-4CF442E71434}"/>
              </a:ext>
            </a:extLst>
          </p:cNvPr>
          <p:cNvSpPr/>
          <p:nvPr/>
        </p:nvSpPr>
        <p:spPr>
          <a:xfrm>
            <a:off x="10096500" y="2586944"/>
            <a:ext cx="1249522" cy="143969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600" dirty="0">
                <a:ea typeface="+mn-lt"/>
                <a:cs typeface="+mn-lt"/>
              </a:rPr>
              <a:t>Decoding with language and cultural filters</a:t>
            </a:r>
            <a:endParaRPr lang="en-US" sz="1600" dirty="0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61908DB9-464D-A82C-8EBB-4818909A4692}"/>
              </a:ext>
            </a:extLst>
          </p:cNvPr>
          <p:cNvSpPr/>
          <p:nvPr/>
        </p:nvSpPr>
        <p:spPr>
          <a:xfrm>
            <a:off x="2764681" y="3284803"/>
            <a:ext cx="848827" cy="13052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1CCB933A-5412-6362-921D-0ABFB88E00CB}"/>
              </a:ext>
            </a:extLst>
          </p:cNvPr>
          <p:cNvSpPr/>
          <p:nvPr/>
        </p:nvSpPr>
        <p:spPr>
          <a:xfrm>
            <a:off x="5142020" y="3286494"/>
            <a:ext cx="712100" cy="14433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Arrow: Up 4">
            <a:extLst>
              <a:ext uri="{FF2B5EF4-FFF2-40B4-BE49-F238E27FC236}">
                <a16:creationId xmlns:a16="http://schemas.microsoft.com/office/drawing/2014/main" id="{CD9B97EE-6A9D-02CF-836A-C860AF656430}"/>
              </a:ext>
            </a:extLst>
          </p:cNvPr>
          <p:cNvSpPr/>
          <p:nvPr/>
        </p:nvSpPr>
        <p:spPr>
          <a:xfrm>
            <a:off x="6454587" y="4064000"/>
            <a:ext cx="119529" cy="612588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DCF26D07-28F1-EB6F-B91F-95E0BD98F405}"/>
              </a:ext>
            </a:extLst>
          </p:cNvPr>
          <p:cNvSpPr/>
          <p:nvPr/>
        </p:nvSpPr>
        <p:spPr>
          <a:xfrm>
            <a:off x="7295804" y="3287058"/>
            <a:ext cx="886885" cy="14546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F4AC7633-DC10-E9B7-B60A-617A96BDB3FB}"/>
              </a:ext>
            </a:extLst>
          </p:cNvPr>
          <p:cNvSpPr/>
          <p:nvPr/>
        </p:nvSpPr>
        <p:spPr>
          <a:xfrm>
            <a:off x="9474961" y="3302563"/>
            <a:ext cx="621890" cy="13390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3139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94A6F-5C5B-A146-4C3B-B9F422E1B4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94884"/>
          </a:xfrm>
        </p:spPr>
        <p:txBody>
          <a:bodyPr>
            <a:normAutofit/>
          </a:bodyPr>
          <a:lstStyle/>
          <a:p>
            <a:r>
              <a:rPr lang="en-US" sz="2800" b="1">
                <a:ea typeface="+mj-lt"/>
                <a:cs typeface="+mj-lt"/>
              </a:rPr>
              <a:t>Communication Theories - Schramm's Model: Bridging the Gap</a:t>
            </a:r>
            <a:endParaRPr lang="en-US" sz="280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B1858C5D-3F28-3164-8E73-00B3E49C0224}"/>
              </a:ext>
            </a:extLst>
          </p:cNvPr>
          <p:cNvSpPr/>
          <p:nvPr/>
        </p:nvSpPr>
        <p:spPr>
          <a:xfrm>
            <a:off x="988373" y="2331104"/>
            <a:ext cx="3096205" cy="248023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ea typeface="+mn-lt"/>
                <a:cs typeface="+mn-lt"/>
              </a:rPr>
              <a:t>  </a:t>
            </a:r>
            <a:endParaRPr lang="en-US">
              <a:ea typeface="+mn-lt"/>
              <a:cs typeface="+mn-lt"/>
            </a:endParaRPr>
          </a:p>
          <a:p>
            <a:pPr algn="ctr"/>
            <a:endParaRPr lang="en-US" dirty="0">
              <a:ea typeface="+mn-lt"/>
              <a:cs typeface="+mn-lt"/>
            </a:endParaRPr>
          </a:p>
          <a:p>
            <a:pPr algn="ctr"/>
            <a:endParaRPr lang="en-US" dirty="0">
              <a:ea typeface="+mn-lt"/>
              <a:cs typeface="+mn-lt"/>
            </a:endParaRPr>
          </a:p>
          <a:p>
            <a:pPr algn="ctr"/>
            <a:endParaRPr lang="en-US" dirty="0">
              <a:ea typeface="+mn-lt"/>
              <a:cs typeface="+mn-lt"/>
            </a:endParaRPr>
          </a:p>
          <a:p>
            <a:pPr algn="ctr"/>
            <a:r>
              <a:rPr lang="en-US" dirty="0">
                <a:ea typeface="+mn-lt"/>
                <a:cs typeface="+mn-lt"/>
              </a:rPr>
              <a:t>   ENCODER  (Gary – Floor Manager</a:t>
            </a:r>
            <a:endParaRPr lang="en-US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0E3905E-3C77-5BEC-554D-7DFBCF2C27D8}"/>
              </a:ext>
            </a:extLst>
          </p:cNvPr>
          <p:cNvSpPr/>
          <p:nvPr/>
        </p:nvSpPr>
        <p:spPr>
          <a:xfrm>
            <a:off x="7963647" y="2333925"/>
            <a:ext cx="3387699" cy="247797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ea typeface="+mn-lt"/>
                <a:cs typeface="+mn-lt"/>
              </a:rPr>
              <a:t>DECODER    (Factory Workers – Immigrants</a:t>
            </a:r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CCB8C3B-4226-DE81-B152-B302A8A20A49}"/>
              </a:ext>
            </a:extLst>
          </p:cNvPr>
          <p:cNvSpPr/>
          <p:nvPr/>
        </p:nvSpPr>
        <p:spPr>
          <a:xfrm>
            <a:off x="5083947" y="1907395"/>
            <a:ext cx="2218905" cy="167594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ea typeface="+mn-lt"/>
                <a:cs typeface="+mn-lt"/>
              </a:rPr>
              <a:t>     </a:t>
            </a:r>
            <a:r>
              <a:rPr lang="en-US" sz="1200" dirty="0">
                <a:ea typeface="+mn-lt"/>
                <a:cs typeface="+mn-lt"/>
              </a:rPr>
              <a:t>MESSAGE     </a:t>
            </a:r>
            <a:endParaRPr lang="en-US" sz="1200" dirty="0"/>
          </a:p>
          <a:p>
            <a:pPr algn="ctr"/>
            <a:r>
              <a:rPr lang="en-US" sz="1200" dirty="0">
                <a:ea typeface="+mn-lt"/>
                <a:cs typeface="+mn-lt"/>
              </a:rPr>
              <a:t>     Food hygiene rules, safety </a:t>
            </a:r>
            <a:r>
              <a:rPr lang="en-US" sz="1200" dirty="0" err="1">
                <a:ea typeface="+mn-lt"/>
                <a:cs typeface="+mn-lt"/>
              </a:rPr>
              <a:t>instructions,signage</a:t>
            </a:r>
            <a:r>
              <a:rPr lang="en-US" sz="1200" dirty="0">
                <a:ea typeface="+mn-lt"/>
                <a:cs typeface="+mn-lt"/>
              </a:rPr>
              <a:t>, verbal orders</a:t>
            </a:r>
            <a:endParaRPr lang="en-US" sz="1200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B6AD68F-308B-E0F5-17C4-5B9E5EA40358}"/>
              </a:ext>
            </a:extLst>
          </p:cNvPr>
          <p:cNvSpPr/>
          <p:nvPr/>
        </p:nvSpPr>
        <p:spPr>
          <a:xfrm>
            <a:off x="5229411" y="4946939"/>
            <a:ext cx="2211294" cy="1791531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Workers’ actions/responses Following or ignoring hygiene  rules, product quality,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A0AF563-A595-D094-075B-D8C3E61C50B8}"/>
              </a:ext>
            </a:extLst>
          </p:cNvPr>
          <p:cNvCxnSpPr/>
          <p:nvPr/>
        </p:nvCxnSpPr>
        <p:spPr>
          <a:xfrm flipV="1">
            <a:off x="4090499" y="2810914"/>
            <a:ext cx="807386" cy="16971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FDB3340F-BCF1-F6E3-1F33-11C4E9FEDB4A}"/>
              </a:ext>
            </a:extLst>
          </p:cNvPr>
          <p:cNvCxnSpPr/>
          <p:nvPr/>
        </p:nvCxnSpPr>
        <p:spPr>
          <a:xfrm>
            <a:off x="7321176" y="2943412"/>
            <a:ext cx="642470" cy="23905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F3BA4E40-2E74-2ADD-1A48-CFF946CC80FD}"/>
              </a:ext>
            </a:extLst>
          </p:cNvPr>
          <p:cNvCxnSpPr/>
          <p:nvPr/>
        </p:nvCxnSpPr>
        <p:spPr>
          <a:xfrm flipH="1">
            <a:off x="7439577" y="4405390"/>
            <a:ext cx="905773" cy="112002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9FC7BC8F-D30C-0731-87F9-682F782E63BA}"/>
              </a:ext>
            </a:extLst>
          </p:cNvPr>
          <p:cNvCxnSpPr/>
          <p:nvPr/>
        </p:nvCxnSpPr>
        <p:spPr>
          <a:xfrm flipH="1" flipV="1">
            <a:off x="3285648" y="4639657"/>
            <a:ext cx="1892737" cy="112199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26413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90F9CA-3B63-85C4-DFA7-2DEDBF38C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36733"/>
          </a:xfrm>
        </p:spPr>
        <p:txBody>
          <a:bodyPr>
            <a:normAutofit/>
          </a:bodyPr>
          <a:lstStyle/>
          <a:p>
            <a:r>
              <a:rPr lang="en-US" sz="2800" b="1" dirty="0">
                <a:ea typeface="+mj-lt"/>
                <a:cs typeface="+mj-lt"/>
              </a:rPr>
              <a:t>Communication Theories - Berlo's SMCR: Analyzing the Elements</a:t>
            </a:r>
            <a:endParaRPr lang="en-US" sz="280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435B547-6CD5-11B7-1B40-8D7C5499D1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9291910"/>
              </p:ext>
            </p:extLst>
          </p:nvPr>
        </p:nvGraphicFramePr>
        <p:xfrm>
          <a:off x="947755" y="1556263"/>
          <a:ext cx="1445094" cy="38571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5094">
                  <a:extLst>
                    <a:ext uri="{9D8B030D-6E8A-4147-A177-3AD203B41FA5}">
                      <a16:colId xmlns:a16="http://schemas.microsoft.com/office/drawing/2014/main" val="974469805"/>
                    </a:ext>
                  </a:extLst>
                </a:gridCol>
              </a:tblGrid>
              <a:tr h="650507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        SOURCE        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1518574"/>
                  </a:ext>
                </a:extLst>
              </a:tr>
              <a:tr h="65050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Gary – Floor Manager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4121332"/>
                  </a:ext>
                </a:extLst>
              </a:tr>
              <a:tr h="86734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 Food Hygiene Knowledge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8988490"/>
                  </a:ext>
                </a:extLst>
              </a:tr>
              <a:tr h="1641756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 Limited cultural &amp;     language skills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8032843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F9E73EF-3125-03F1-5816-A47A2E2438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0695140"/>
              </p:ext>
            </p:extLst>
          </p:nvPr>
        </p:nvGraphicFramePr>
        <p:xfrm>
          <a:off x="3982528" y="1552754"/>
          <a:ext cx="1552979" cy="41741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2979">
                  <a:extLst>
                    <a:ext uri="{9D8B030D-6E8A-4147-A177-3AD203B41FA5}">
                      <a16:colId xmlns:a16="http://schemas.microsoft.com/office/drawing/2014/main" val="4085603132"/>
                    </a:ext>
                  </a:extLst>
                </a:gridCol>
              </a:tblGrid>
              <a:tr h="105640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MESSAGE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0949899"/>
                  </a:ext>
                </a:extLst>
              </a:tr>
              <a:tr h="103923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 Hygiene &amp; safety rules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5485709"/>
                  </a:ext>
                </a:extLst>
              </a:tr>
              <a:tr h="103923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 English-only signage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4421253"/>
                  </a:ext>
                </a:extLst>
              </a:tr>
              <a:tr h="103923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 English-only signage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1684837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2F17225-86AC-3CA5-D4E5-E0340B34278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2189578"/>
              </p:ext>
            </p:extLst>
          </p:nvPr>
        </p:nvGraphicFramePr>
        <p:xfrm>
          <a:off x="7274943" y="1552754"/>
          <a:ext cx="1501024" cy="42064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01024">
                  <a:extLst>
                    <a:ext uri="{9D8B030D-6E8A-4147-A177-3AD203B41FA5}">
                      <a16:colId xmlns:a16="http://schemas.microsoft.com/office/drawing/2014/main" val="3881704089"/>
                    </a:ext>
                  </a:extLst>
                </a:gridCol>
              </a:tblGrid>
              <a:tr h="99229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CHANNEL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4990858"/>
                  </a:ext>
                </a:extLst>
              </a:tr>
              <a:tr h="99229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 Verbal (spoken)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4086380"/>
                  </a:ext>
                </a:extLst>
              </a:tr>
              <a:tr h="99229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 Visual (posters/signs)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8971495"/>
                  </a:ext>
                </a:extLst>
              </a:tr>
              <a:tr h="1229590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 Physical environment (noisy factory) 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1889020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92AB14A-A370-2B06-E208-202323E9F2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0591478"/>
              </p:ext>
            </p:extLst>
          </p:nvPr>
        </p:nvGraphicFramePr>
        <p:xfrm>
          <a:off x="10077378" y="1556263"/>
          <a:ext cx="1275884" cy="45307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5884">
                  <a:extLst>
                    <a:ext uri="{9D8B030D-6E8A-4147-A177-3AD203B41FA5}">
                      <a16:colId xmlns:a16="http://schemas.microsoft.com/office/drawing/2014/main" val="1869753169"/>
                    </a:ext>
                  </a:extLst>
                </a:gridCol>
              </a:tblGrid>
              <a:tr h="89375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RECEIVER 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4154887"/>
                  </a:ext>
                </a:extLst>
              </a:tr>
              <a:tr h="89375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Factory Workers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9821558"/>
                  </a:ext>
                </a:extLst>
              </a:tr>
              <a:tr h="89375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Immigrants, 5 cultures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5580291"/>
                  </a:ext>
                </a:extLst>
              </a:tr>
              <a:tr h="89375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Limited English skills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285286"/>
                  </a:ext>
                </a:extLst>
              </a:tr>
              <a:tr h="89375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Different hygiene norms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9014627"/>
                  </a:ext>
                </a:extLst>
              </a:tr>
            </a:tbl>
          </a:graphicData>
        </a:graphic>
      </p:graphicFrame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19AC955-E95E-B356-D3FA-D32E4CB4906F}"/>
              </a:ext>
            </a:extLst>
          </p:cNvPr>
          <p:cNvCxnSpPr/>
          <p:nvPr/>
        </p:nvCxnSpPr>
        <p:spPr>
          <a:xfrm>
            <a:off x="2667000" y="1887681"/>
            <a:ext cx="1177636" cy="1731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6F415E97-EF01-7563-A399-D19378B1A0CC}"/>
              </a:ext>
            </a:extLst>
          </p:cNvPr>
          <p:cNvCxnSpPr/>
          <p:nvPr/>
        </p:nvCxnSpPr>
        <p:spPr>
          <a:xfrm>
            <a:off x="5660104" y="1973291"/>
            <a:ext cx="1506681" cy="5293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A31441E-6D07-002C-AE12-EE23B3508973}"/>
              </a:ext>
            </a:extLst>
          </p:cNvPr>
          <p:cNvCxnSpPr/>
          <p:nvPr/>
        </p:nvCxnSpPr>
        <p:spPr>
          <a:xfrm>
            <a:off x="8780318" y="1905000"/>
            <a:ext cx="1212272" cy="1731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91392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000B5-27B2-6535-FA82-E848DB983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51111"/>
          </a:xfrm>
        </p:spPr>
        <p:txBody>
          <a:bodyPr>
            <a:normAutofit/>
          </a:bodyPr>
          <a:lstStyle/>
          <a:p>
            <a:r>
              <a:rPr lang="en-US" sz="2800" b="1" dirty="0">
                <a:ea typeface="+mj-lt"/>
                <a:cs typeface="+mj-lt"/>
              </a:rPr>
              <a:t>Actionable Solutions - Training Overhaul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64A189-377D-F27E-EBAE-DDD3DAB71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36154"/>
            <a:ext cx="10515600" cy="494080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ea typeface="+mn-lt"/>
                <a:cs typeface="+mn-lt"/>
              </a:rPr>
              <a:t>Explanation:</a:t>
            </a:r>
            <a:r>
              <a:rPr lang="en-US" dirty="0">
                <a:ea typeface="+mn-lt"/>
                <a:cs typeface="+mn-lt"/>
              </a:rPr>
              <a:t> Implement a comprehensive, multi-tiered training program for all employees.</a:t>
            </a:r>
            <a:endParaRPr lang="en-US"/>
          </a:p>
          <a:p>
            <a:r>
              <a:rPr lang="en-US" b="1" dirty="0">
                <a:ea typeface="+mn-lt"/>
                <a:cs typeface="+mn-lt"/>
              </a:rPr>
              <a:t>Specific Steps:</a:t>
            </a:r>
            <a:endParaRPr lang="en-US" dirty="0"/>
          </a:p>
          <a:p>
            <a:pPr lvl="1"/>
            <a:r>
              <a:rPr lang="en-US" sz="2800" dirty="0">
                <a:ea typeface="+mn-lt"/>
                <a:cs typeface="+mn-lt"/>
              </a:rPr>
              <a:t>Mandatory food safety certification for all new hires.</a:t>
            </a:r>
            <a:endParaRPr lang="en-US" sz="2800"/>
          </a:p>
          <a:p>
            <a:pPr lvl="1"/>
            <a:r>
              <a:rPr lang="en-US" sz="2800" dirty="0">
                <a:ea typeface="+mn-lt"/>
                <a:cs typeface="+mn-lt"/>
              </a:rPr>
              <a:t>Regular refresher courses in multiple languages.</a:t>
            </a:r>
            <a:endParaRPr lang="en-US" sz="2800"/>
          </a:p>
          <a:p>
            <a:pPr lvl="1"/>
            <a:r>
              <a:rPr lang="en-US" sz="2800" dirty="0">
                <a:ea typeface="+mn-lt"/>
                <a:cs typeface="+mn-lt"/>
              </a:rPr>
              <a:t>Hands-on demonstrations and practical exercises.</a:t>
            </a:r>
            <a:endParaRPr lang="en-US" sz="2800"/>
          </a:p>
          <a:p>
            <a:pPr lvl="1"/>
            <a:r>
              <a:rPr lang="en-US" sz="2800" dirty="0">
                <a:ea typeface="+mn-lt"/>
                <a:cs typeface="+mn-lt"/>
              </a:rPr>
              <a:t>Use of visual aids and interactive technology.</a:t>
            </a:r>
            <a:endParaRPr lang="en-US" sz="2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21928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56DD8-79DA-10F7-3628-D90E2EE97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ea typeface="+mj-lt"/>
                <a:cs typeface="+mj-lt"/>
              </a:rPr>
              <a:t>Actionable Solutions - Language and Culture Integration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A438B-906C-5388-4047-6330F9F95E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ea typeface="+mn-lt"/>
                <a:cs typeface="+mn-lt"/>
              </a:rPr>
              <a:t>Explanation:</a:t>
            </a:r>
            <a:r>
              <a:rPr lang="en-US" dirty="0">
                <a:ea typeface="+mn-lt"/>
                <a:cs typeface="+mn-lt"/>
              </a:rPr>
              <a:t> Address language barriers and promote cultural understanding through targeted initiatives.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Specific Steps:</a:t>
            </a:r>
            <a:endParaRPr lang="en-US" dirty="0"/>
          </a:p>
          <a:p>
            <a:pPr lvl="1"/>
            <a:r>
              <a:rPr lang="en-US" sz="2800" dirty="0">
                <a:ea typeface="+mn-lt"/>
                <a:cs typeface="+mn-lt"/>
              </a:rPr>
              <a:t>On-site language classes for employees.</a:t>
            </a:r>
            <a:endParaRPr lang="en-US" sz="2800" dirty="0"/>
          </a:p>
          <a:p>
            <a:pPr lvl="1"/>
            <a:r>
              <a:rPr lang="en-US" sz="2800" dirty="0">
                <a:ea typeface="+mn-lt"/>
                <a:cs typeface="+mn-lt"/>
              </a:rPr>
              <a:t>Cultural sensitivity training for all staff and management.</a:t>
            </a:r>
            <a:endParaRPr lang="en-US" sz="2800" dirty="0"/>
          </a:p>
          <a:p>
            <a:pPr lvl="1"/>
            <a:r>
              <a:rPr lang="en-US" sz="2800" dirty="0">
                <a:ea typeface="+mn-lt"/>
                <a:cs typeface="+mn-lt"/>
              </a:rPr>
              <a:t>Translation services for critical documents and communications.</a:t>
            </a:r>
            <a:endParaRPr lang="en-US" sz="2800" dirty="0"/>
          </a:p>
          <a:p>
            <a:pPr lvl="1"/>
            <a:r>
              <a:rPr lang="en-US" sz="2800" dirty="0">
                <a:ea typeface="+mn-lt"/>
                <a:cs typeface="+mn-lt"/>
              </a:rPr>
              <a:t>Creation of a multicultural employee resource group.</a:t>
            </a:r>
            <a:endParaRPr lang="en-US" sz="2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52173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79370-B721-842C-5ED3-A89A0A3DD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ea typeface="+mj-lt"/>
                <a:cs typeface="+mj-lt"/>
              </a:rPr>
              <a:t>Actionable Solutions - Communication Enhancement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520401-0904-859F-2701-8D93FFBFFD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ea typeface="+mn-lt"/>
                <a:cs typeface="+mn-lt"/>
              </a:rPr>
              <a:t>Explanation:</a:t>
            </a:r>
            <a:r>
              <a:rPr lang="en-US" dirty="0">
                <a:ea typeface="+mn-lt"/>
                <a:cs typeface="+mn-lt"/>
              </a:rPr>
              <a:t> Improve communication channels and create a more transparent and collaborative work environment.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Specific Steps:</a:t>
            </a:r>
            <a:endParaRPr lang="en-US" dirty="0"/>
          </a:p>
          <a:p>
            <a:pPr lvl="1"/>
            <a:r>
              <a:rPr lang="en-US" sz="2800" dirty="0">
                <a:ea typeface="+mn-lt"/>
                <a:cs typeface="+mn-lt"/>
              </a:rPr>
              <a:t>Use clear, concise language in all communications.</a:t>
            </a:r>
            <a:endParaRPr lang="en-US" sz="2800" dirty="0"/>
          </a:p>
          <a:p>
            <a:pPr lvl="1"/>
            <a:r>
              <a:rPr lang="en-US" sz="2800" dirty="0">
                <a:ea typeface="+mn-lt"/>
                <a:cs typeface="+mn-lt"/>
              </a:rPr>
              <a:t>Implement visual communication tools (posters, videos, infographics).</a:t>
            </a:r>
            <a:endParaRPr lang="en-US" sz="2800" dirty="0"/>
          </a:p>
          <a:p>
            <a:pPr lvl="1"/>
            <a:r>
              <a:rPr lang="en-US" sz="2800" dirty="0">
                <a:ea typeface="+mn-lt"/>
                <a:cs typeface="+mn-lt"/>
              </a:rPr>
              <a:t>Establish regular team meetings with interpreters.</a:t>
            </a:r>
            <a:endParaRPr lang="en-US" sz="2800" dirty="0"/>
          </a:p>
          <a:p>
            <a:pPr lvl="1"/>
            <a:r>
              <a:rPr lang="en-US" sz="2800" dirty="0">
                <a:ea typeface="+mn-lt"/>
                <a:cs typeface="+mn-lt"/>
              </a:rPr>
              <a:t>Create a system for anonymous feedback and suggestions.</a:t>
            </a:r>
            <a:endParaRPr lang="en-US" sz="2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88330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776D9-57E2-F98F-4D72-91630A4DAB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>
                <a:ea typeface="+mj-lt"/>
                <a:cs typeface="+mj-lt"/>
              </a:rPr>
              <a:t>Actionable Solutions - Leadership and Accountability</a:t>
            </a:r>
            <a:endParaRPr lang="en-US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E7AC8A-4934-2503-8AF5-AF3F77ECC0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ea typeface="+mn-lt"/>
                <a:cs typeface="+mn-lt"/>
              </a:rPr>
              <a:t>Explanation:</a:t>
            </a:r>
            <a:r>
              <a:rPr lang="en-US" dirty="0">
                <a:ea typeface="+mn-lt"/>
                <a:cs typeface="+mn-lt"/>
              </a:rPr>
              <a:t> Ensure that management sets a positive example and enforces standards consistently.</a:t>
            </a:r>
            <a:endParaRPr lang="en-US" dirty="0"/>
          </a:p>
          <a:p>
            <a:r>
              <a:rPr lang="en-US" b="1">
                <a:ea typeface="+mn-lt"/>
                <a:cs typeface="+mn-lt"/>
              </a:rPr>
              <a:t>Specific Steps:</a:t>
            </a:r>
            <a:endParaRPr lang="en-US"/>
          </a:p>
          <a:p>
            <a:pPr lvl="1"/>
            <a:r>
              <a:rPr lang="en-US" sz="2800">
                <a:ea typeface="+mn-lt"/>
                <a:cs typeface="+mn-lt"/>
              </a:rPr>
              <a:t>Mandatory hygiene training for all managers.</a:t>
            </a:r>
            <a:endParaRPr lang="en-US" sz="2800"/>
          </a:p>
          <a:p>
            <a:pPr lvl="1"/>
            <a:r>
              <a:rPr lang="en-US" sz="2800">
                <a:ea typeface="+mn-lt"/>
                <a:cs typeface="+mn-lt"/>
              </a:rPr>
              <a:t>Regular audits of hygiene practices.</a:t>
            </a:r>
            <a:endParaRPr lang="en-US" sz="2800"/>
          </a:p>
          <a:p>
            <a:pPr lvl="1"/>
            <a:r>
              <a:rPr lang="en-US" sz="2800">
                <a:ea typeface="+mn-lt"/>
                <a:cs typeface="+mn-lt"/>
              </a:rPr>
              <a:t>Clear consequences for violations of food safety protocols.</a:t>
            </a:r>
            <a:endParaRPr lang="en-US" sz="2800"/>
          </a:p>
          <a:p>
            <a:pPr lvl="1"/>
            <a:r>
              <a:rPr lang="en-US" sz="2800" dirty="0">
                <a:ea typeface="+mn-lt"/>
                <a:cs typeface="+mn-lt"/>
              </a:rPr>
              <a:t>Recognition and rewards for employees who demonstrate excellence in food safety.</a:t>
            </a:r>
            <a:endParaRPr lang="en-US" sz="2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95959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72CC5-9884-3893-CBDA-FA3235CE9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ea typeface="+mj-lt"/>
                <a:cs typeface="+mj-lt"/>
              </a:rPr>
              <a:t>Conclusion: A Path to Recovery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BFBF3-6126-97D1-2B16-B105A7DA01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ea typeface="+mn-lt"/>
                <a:cs typeface="+mn-lt"/>
              </a:rPr>
              <a:t>Summary:</a:t>
            </a:r>
            <a:r>
              <a:rPr lang="en-US" dirty="0">
                <a:ea typeface="+mn-lt"/>
                <a:cs typeface="+mn-lt"/>
              </a:rPr>
              <a:t> Flight Foods' challenges are  a combination of communication breakdowns, cultural misunderstandings, and inadequate training.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Key Message:</a:t>
            </a:r>
            <a:r>
              <a:rPr lang="en-US" dirty="0">
                <a:ea typeface="+mn-lt"/>
                <a:cs typeface="+mn-lt"/>
              </a:rPr>
              <a:t> By implementing targeted solutions and fostering a culture of communication, collaboration, and accountability, Flight Foods can regain its reputation and secure its future.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Final Thought:</a:t>
            </a:r>
            <a:r>
              <a:rPr lang="en-US" dirty="0">
                <a:ea typeface="+mn-lt"/>
                <a:cs typeface="+mn-lt"/>
              </a:rPr>
              <a:t> The journey from chaos to control requires a commitment to continuous improvement and a focus on the human element.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99116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B0C58-019E-DE0A-A944-2778CF43F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829E4-03F4-899D-6B58-01610156A5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ea typeface="+mn-lt"/>
                <a:cs typeface="+mn-lt"/>
              </a:rPr>
              <a:t>Berlo, D.K. (1960). </a:t>
            </a:r>
            <a:r>
              <a:rPr lang="en-US" sz="2000" i="1" dirty="0">
                <a:ea typeface="+mn-lt"/>
                <a:cs typeface="+mn-lt"/>
              </a:rPr>
              <a:t>The Process of Communication</a:t>
            </a:r>
            <a:r>
              <a:rPr lang="en-US" sz="2000" dirty="0">
                <a:ea typeface="+mn-lt"/>
                <a:cs typeface="+mn-lt"/>
              </a:rPr>
              <a:t>. New York: Holt, Rinehart and Winston.</a:t>
            </a:r>
            <a:endParaRPr lang="en-US" sz="2000"/>
          </a:p>
          <a:p>
            <a:r>
              <a:rPr lang="en-US" sz="2000" dirty="0">
                <a:ea typeface="+mn-lt"/>
                <a:cs typeface="+mn-lt"/>
              </a:rPr>
              <a:t>Bandura, A. (1977). </a:t>
            </a:r>
            <a:r>
              <a:rPr lang="en-US" sz="2000" i="1" dirty="0">
                <a:ea typeface="+mn-lt"/>
                <a:cs typeface="+mn-lt"/>
              </a:rPr>
              <a:t>Social Learning Theory</a:t>
            </a:r>
            <a:r>
              <a:rPr lang="en-US" sz="2000" dirty="0">
                <a:ea typeface="+mn-lt"/>
                <a:cs typeface="+mn-lt"/>
              </a:rPr>
              <a:t>. Englewood Cliffs, NJ: Prentice-Hall.</a:t>
            </a:r>
            <a:endParaRPr lang="en-US" sz="2000" dirty="0"/>
          </a:p>
          <a:p>
            <a:r>
              <a:rPr lang="en-US" sz="2000" dirty="0">
                <a:ea typeface="+mn-lt"/>
                <a:cs typeface="+mn-lt"/>
              </a:rPr>
              <a:t>Schramm, W. (1954). </a:t>
            </a:r>
            <a:r>
              <a:rPr lang="en-US" sz="2000" i="1" dirty="0">
                <a:ea typeface="+mn-lt"/>
                <a:cs typeface="+mn-lt"/>
              </a:rPr>
              <a:t>The Process and Effects of Mass Communication</a:t>
            </a:r>
            <a:r>
              <a:rPr lang="en-US" sz="2000" dirty="0">
                <a:ea typeface="+mn-lt"/>
                <a:cs typeface="+mn-lt"/>
              </a:rPr>
              <a:t>. Urbana: University of Illinois Press.</a:t>
            </a:r>
            <a:endParaRPr lang="en-US" sz="2000"/>
          </a:p>
          <a:p>
            <a:r>
              <a:rPr lang="en-US" sz="2000" dirty="0">
                <a:ea typeface="+mn-lt"/>
                <a:cs typeface="+mn-lt"/>
              </a:rPr>
              <a:t>Shannon, C.E. and Weaver, W. (1949). </a:t>
            </a:r>
            <a:r>
              <a:rPr lang="en-US" sz="2000" i="1" dirty="0">
                <a:ea typeface="+mn-lt"/>
                <a:cs typeface="+mn-lt"/>
              </a:rPr>
              <a:t>The Mathematical Theory of Communication</a:t>
            </a:r>
            <a:r>
              <a:rPr lang="en-US" sz="2000" dirty="0">
                <a:ea typeface="+mn-lt"/>
                <a:cs typeface="+mn-lt"/>
              </a:rPr>
              <a:t>. Urbana: University of Illinois Press.</a:t>
            </a:r>
            <a:endParaRPr lang="en-US" sz="2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61359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 Communication Problems  at Flight Foods .LTD</vt:lpstr>
      <vt:lpstr>PowerPoint Presentation</vt:lpstr>
      <vt:lpstr>Key Issues at Flight Foods .LTD</vt:lpstr>
      <vt:lpstr>Communication Barriers</vt:lpstr>
      <vt:lpstr>Communication Barriers-The Language Divide</vt:lpstr>
      <vt:lpstr> Communication Barrier - The Training Void</vt:lpstr>
      <vt:lpstr>Managerial Inconsistencies </vt:lpstr>
      <vt:lpstr>Communication Theories - Shannon-Weaver: Deconstructing the Noise</vt:lpstr>
      <vt:lpstr>Communication Theories - Schramm's Model: Bridging the Gap</vt:lpstr>
      <vt:lpstr>Communication Theories - Berlo's SMCR: Analyzing the Elements</vt:lpstr>
      <vt:lpstr>Actionable Solutions - Training Overhaul</vt:lpstr>
      <vt:lpstr>Actionable Solutions - Language and Culture Integration</vt:lpstr>
      <vt:lpstr>Actionable Solutions - Communication Enhancement</vt:lpstr>
      <vt:lpstr>Actionable Solutions - Leadership and Accountability</vt:lpstr>
      <vt:lpstr>Conclusion: A Path to Recovery</vt:lpstr>
      <vt:lpstr>Reference list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546</cp:revision>
  <dcterms:created xsi:type="dcterms:W3CDTF">2025-11-09T20:36:14Z</dcterms:created>
  <dcterms:modified xsi:type="dcterms:W3CDTF">2025-11-10T00:23:22Z</dcterms:modified>
</cp:coreProperties>
</file>