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wdp" ContentType="image/vnd.ms-photo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4"/>
  </p:notesMasterIdLst>
  <p:sldIdLst>
    <p:sldId id="258" r:id="rId2"/>
    <p:sldId id="259" r:id="rId3"/>
  </p:sldIdLst>
  <p:sldSz cx="15119350" cy="10691813"/>
  <p:notesSz cx="6858000" cy="9144000"/>
  <p:defaultTextStyle>
    <a:defPPr>
      <a:defRPr lang="en-US"/>
    </a:defPPr>
    <a:lvl1pPr marL="0" algn="l" defTabSz="1244041" rtl="0" eaLnBrk="1" latinLnBrk="0" hangingPunct="1">
      <a:defRPr sz="2449" kern="1200">
        <a:solidFill>
          <a:schemeClr val="tx1"/>
        </a:solidFill>
        <a:latin typeface="+mn-lt"/>
        <a:ea typeface="+mn-ea"/>
        <a:cs typeface="+mn-cs"/>
      </a:defRPr>
    </a:lvl1pPr>
    <a:lvl2pPr marL="622021" algn="l" defTabSz="1244041" rtl="0" eaLnBrk="1" latinLnBrk="0" hangingPunct="1">
      <a:defRPr sz="2449" kern="1200">
        <a:solidFill>
          <a:schemeClr val="tx1"/>
        </a:solidFill>
        <a:latin typeface="+mn-lt"/>
        <a:ea typeface="+mn-ea"/>
        <a:cs typeface="+mn-cs"/>
      </a:defRPr>
    </a:lvl2pPr>
    <a:lvl3pPr marL="1244041" algn="l" defTabSz="1244041" rtl="0" eaLnBrk="1" latinLnBrk="0" hangingPunct="1">
      <a:defRPr sz="2449" kern="1200">
        <a:solidFill>
          <a:schemeClr val="tx1"/>
        </a:solidFill>
        <a:latin typeface="+mn-lt"/>
        <a:ea typeface="+mn-ea"/>
        <a:cs typeface="+mn-cs"/>
      </a:defRPr>
    </a:lvl3pPr>
    <a:lvl4pPr marL="1866062" algn="l" defTabSz="1244041" rtl="0" eaLnBrk="1" latinLnBrk="0" hangingPunct="1">
      <a:defRPr sz="2449" kern="1200">
        <a:solidFill>
          <a:schemeClr val="tx1"/>
        </a:solidFill>
        <a:latin typeface="+mn-lt"/>
        <a:ea typeface="+mn-ea"/>
        <a:cs typeface="+mn-cs"/>
      </a:defRPr>
    </a:lvl4pPr>
    <a:lvl5pPr marL="2488082" algn="l" defTabSz="1244041" rtl="0" eaLnBrk="1" latinLnBrk="0" hangingPunct="1">
      <a:defRPr sz="2449" kern="1200">
        <a:solidFill>
          <a:schemeClr val="tx1"/>
        </a:solidFill>
        <a:latin typeface="+mn-lt"/>
        <a:ea typeface="+mn-ea"/>
        <a:cs typeface="+mn-cs"/>
      </a:defRPr>
    </a:lvl5pPr>
    <a:lvl6pPr marL="3110103" algn="l" defTabSz="1244041" rtl="0" eaLnBrk="1" latinLnBrk="0" hangingPunct="1">
      <a:defRPr sz="2449" kern="1200">
        <a:solidFill>
          <a:schemeClr val="tx1"/>
        </a:solidFill>
        <a:latin typeface="+mn-lt"/>
        <a:ea typeface="+mn-ea"/>
        <a:cs typeface="+mn-cs"/>
      </a:defRPr>
    </a:lvl6pPr>
    <a:lvl7pPr marL="3732124" algn="l" defTabSz="1244041" rtl="0" eaLnBrk="1" latinLnBrk="0" hangingPunct="1">
      <a:defRPr sz="2449" kern="1200">
        <a:solidFill>
          <a:schemeClr val="tx1"/>
        </a:solidFill>
        <a:latin typeface="+mn-lt"/>
        <a:ea typeface="+mn-ea"/>
        <a:cs typeface="+mn-cs"/>
      </a:defRPr>
    </a:lvl7pPr>
    <a:lvl8pPr marL="4354144" algn="l" defTabSz="1244041" rtl="0" eaLnBrk="1" latinLnBrk="0" hangingPunct="1">
      <a:defRPr sz="2449" kern="1200">
        <a:solidFill>
          <a:schemeClr val="tx1"/>
        </a:solidFill>
        <a:latin typeface="+mn-lt"/>
        <a:ea typeface="+mn-ea"/>
        <a:cs typeface="+mn-cs"/>
      </a:defRPr>
    </a:lvl8pPr>
    <a:lvl9pPr marL="4976165" algn="l" defTabSz="1244041" rtl="0" eaLnBrk="1" latinLnBrk="0" hangingPunct="1">
      <a:defRPr sz="2449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22"/>
    <p:restoredTop sz="94697"/>
  </p:normalViewPr>
  <p:slideViewPr>
    <p:cSldViewPr snapToGrid="0" snapToObjects="1">
      <p:cViewPr>
        <p:scale>
          <a:sx n="120" d="100"/>
          <a:sy n="120" d="100"/>
        </p:scale>
        <p:origin x="-728" y="-3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E50374-76FB-9642-B07D-6C934AA8505A}" type="datetimeFigureOut">
              <a:rPr lang="en-US" smtClean="0"/>
              <a:t>12/12/17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6188" y="1143000"/>
            <a:ext cx="43656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11BB42-EB5F-974B-B8BE-15D8279651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145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4404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1pPr>
    <a:lvl2pPr marL="622021" algn="l" defTabSz="124404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2pPr>
    <a:lvl3pPr marL="1244041" algn="l" defTabSz="124404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3pPr>
    <a:lvl4pPr marL="1866062" algn="l" defTabSz="124404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4pPr>
    <a:lvl5pPr marL="2488082" algn="l" defTabSz="124404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5pPr>
    <a:lvl6pPr marL="3110103" algn="l" defTabSz="124404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6pPr>
    <a:lvl7pPr marL="3732124" algn="l" defTabSz="124404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7pPr>
    <a:lvl8pPr marL="4354144" algn="l" defTabSz="124404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8pPr>
    <a:lvl9pPr marL="4976165" algn="l" defTabSz="1244041" rtl="0" eaLnBrk="1" latinLnBrk="0" hangingPunct="1">
      <a:defRPr sz="1633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11BB42-EB5F-974B-B8BE-15D8279651F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653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3951" y="1749795"/>
            <a:ext cx="12851448" cy="3722335"/>
          </a:xfrm>
        </p:spPr>
        <p:txBody>
          <a:bodyPr anchor="b"/>
          <a:lstStyle>
            <a:lvl1pPr algn="ctr">
              <a:defRPr sz="9354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89919" y="5615678"/>
            <a:ext cx="11339513" cy="2581379"/>
          </a:xfrm>
        </p:spPr>
        <p:txBody>
          <a:bodyPr/>
          <a:lstStyle>
            <a:lvl1pPr marL="0" indent="0" algn="ctr">
              <a:buNone/>
              <a:defRPr sz="3742"/>
            </a:lvl1pPr>
            <a:lvl2pPr marL="712775" indent="0" algn="ctr">
              <a:buNone/>
              <a:defRPr sz="3118"/>
            </a:lvl2pPr>
            <a:lvl3pPr marL="1425550" indent="0" algn="ctr">
              <a:buNone/>
              <a:defRPr sz="2806"/>
            </a:lvl3pPr>
            <a:lvl4pPr marL="2138324" indent="0" algn="ctr">
              <a:buNone/>
              <a:defRPr sz="2494"/>
            </a:lvl4pPr>
            <a:lvl5pPr marL="2851099" indent="0" algn="ctr">
              <a:buNone/>
              <a:defRPr sz="2494"/>
            </a:lvl5pPr>
            <a:lvl6pPr marL="3563874" indent="0" algn="ctr">
              <a:buNone/>
              <a:defRPr sz="2494"/>
            </a:lvl6pPr>
            <a:lvl7pPr marL="4276649" indent="0" algn="ctr">
              <a:buNone/>
              <a:defRPr sz="2494"/>
            </a:lvl7pPr>
            <a:lvl8pPr marL="4989424" indent="0" algn="ctr">
              <a:buNone/>
              <a:defRPr sz="2494"/>
            </a:lvl8pPr>
            <a:lvl9pPr marL="5702198" indent="0" algn="ctr">
              <a:buNone/>
              <a:defRPr sz="2494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2231C-29B2-FD4F-8A05-143AC9822C83}" type="datetimeFigureOut">
              <a:rPr lang="en-US" smtClean="0"/>
              <a:t>12/3/17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AC1A-7C41-B642-947B-8F57B45D4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41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2231C-29B2-FD4F-8A05-143AC9822C83}" type="datetimeFigureOut">
              <a:rPr lang="en-US" smtClean="0"/>
              <a:t>12/3/17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AC1A-7C41-B642-947B-8F57B45D4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612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1582" y="2665532"/>
            <a:ext cx="13040439" cy="4447496"/>
          </a:xfrm>
        </p:spPr>
        <p:txBody>
          <a:bodyPr anchor="b"/>
          <a:lstStyle>
            <a:lvl1pPr>
              <a:defRPr sz="9354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1582" y="7155103"/>
            <a:ext cx="13040439" cy="2338833"/>
          </a:xfrm>
        </p:spPr>
        <p:txBody>
          <a:bodyPr/>
          <a:lstStyle>
            <a:lvl1pPr marL="0" indent="0">
              <a:buNone/>
              <a:defRPr sz="3742">
                <a:solidFill>
                  <a:schemeClr val="tx1"/>
                </a:solidFill>
              </a:defRPr>
            </a:lvl1pPr>
            <a:lvl2pPr marL="712775" indent="0">
              <a:buNone/>
              <a:defRPr sz="3118">
                <a:solidFill>
                  <a:schemeClr val="tx1">
                    <a:tint val="75000"/>
                  </a:schemeClr>
                </a:solidFill>
              </a:defRPr>
            </a:lvl2pPr>
            <a:lvl3pPr marL="1425550" indent="0">
              <a:buNone/>
              <a:defRPr sz="2806">
                <a:solidFill>
                  <a:schemeClr val="tx1">
                    <a:tint val="75000"/>
                  </a:schemeClr>
                </a:solidFill>
              </a:defRPr>
            </a:lvl3pPr>
            <a:lvl4pPr marL="2138324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4pPr>
            <a:lvl5pPr marL="2851099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5pPr>
            <a:lvl6pPr marL="3563874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6pPr>
            <a:lvl7pPr marL="4276649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7pPr>
            <a:lvl8pPr marL="4989424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8pPr>
            <a:lvl9pPr marL="5702198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2231C-29B2-FD4F-8A05-143AC9822C83}" type="datetimeFigureOut">
              <a:rPr lang="en-US" smtClean="0"/>
              <a:t>12/3/17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AC1A-7C41-B642-947B-8F57B45D4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9081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39455" y="2846200"/>
            <a:ext cx="6425724" cy="67838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54171" y="2846200"/>
            <a:ext cx="6425724" cy="67838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2231C-29B2-FD4F-8A05-143AC9822C83}" type="datetimeFigureOut">
              <a:rPr lang="en-US" smtClean="0"/>
              <a:t>12/3/17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AC1A-7C41-B642-947B-8F57B45D4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4096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569242"/>
            <a:ext cx="13040439" cy="20665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1426" y="2620980"/>
            <a:ext cx="6396193" cy="1284502"/>
          </a:xfrm>
        </p:spPr>
        <p:txBody>
          <a:bodyPr anchor="b"/>
          <a:lstStyle>
            <a:lvl1pPr marL="0" indent="0">
              <a:buNone/>
              <a:defRPr sz="3742" b="1"/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426" y="3905482"/>
            <a:ext cx="6396193" cy="57443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654172" y="2620980"/>
            <a:ext cx="6427693" cy="1284502"/>
          </a:xfrm>
        </p:spPr>
        <p:txBody>
          <a:bodyPr anchor="b"/>
          <a:lstStyle>
            <a:lvl1pPr marL="0" indent="0">
              <a:buNone/>
              <a:defRPr sz="3742" b="1"/>
            </a:lvl1pPr>
            <a:lvl2pPr marL="712775" indent="0">
              <a:buNone/>
              <a:defRPr sz="3118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654172" y="3905482"/>
            <a:ext cx="6427693" cy="57443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2231C-29B2-FD4F-8A05-143AC9822C83}" type="datetimeFigureOut">
              <a:rPr lang="en-US" smtClean="0"/>
              <a:t>12/3/17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AC1A-7C41-B642-947B-8F57B45D4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580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2231C-29B2-FD4F-8A05-143AC9822C83}" type="datetimeFigureOut">
              <a:rPr lang="en-US" smtClean="0"/>
              <a:t>12/3/17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AC1A-7C41-B642-947B-8F57B45D4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943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2231C-29B2-FD4F-8A05-143AC9822C83}" type="datetimeFigureOut">
              <a:rPr lang="en-US" smtClean="0"/>
              <a:t>12/3/17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AC1A-7C41-B642-947B-8F57B45D4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58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712788"/>
            <a:ext cx="4876384" cy="2494756"/>
          </a:xfrm>
        </p:spPr>
        <p:txBody>
          <a:bodyPr anchor="b"/>
          <a:lstStyle>
            <a:lvl1pPr>
              <a:defRPr sz="4989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7693" y="1539425"/>
            <a:ext cx="7654171" cy="7598117"/>
          </a:xfrm>
        </p:spPr>
        <p:txBody>
          <a:bodyPr/>
          <a:lstStyle>
            <a:lvl1pPr>
              <a:defRPr sz="4989"/>
            </a:lvl1pPr>
            <a:lvl2pPr>
              <a:defRPr sz="4365"/>
            </a:lvl2pPr>
            <a:lvl3pPr>
              <a:defRPr sz="3742"/>
            </a:lvl3pPr>
            <a:lvl4pPr>
              <a:defRPr sz="3118"/>
            </a:lvl4pPr>
            <a:lvl5pPr>
              <a:defRPr sz="3118"/>
            </a:lvl5pPr>
            <a:lvl6pPr>
              <a:defRPr sz="3118"/>
            </a:lvl6pPr>
            <a:lvl7pPr>
              <a:defRPr sz="3118"/>
            </a:lvl7pPr>
            <a:lvl8pPr>
              <a:defRPr sz="3118"/>
            </a:lvl8pPr>
            <a:lvl9pPr>
              <a:defRPr sz="3118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41425" y="3207544"/>
            <a:ext cx="4876384" cy="5942372"/>
          </a:xfrm>
        </p:spPr>
        <p:txBody>
          <a:bodyPr/>
          <a:lstStyle>
            <a:lvl1pPr marL="0" indent="0">
              <a:buNone/>
              <a:defRPr sz="2494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2231C-29B2-FD4F-8A05-143AC9822C83}" type="datetimeFigureOut">
              <a:rPr lang="en-US" smtClean="0"/>
              <a:t>12/3/17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AC1A-7C41-B642-947B-8F57B45D4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541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1425" y="712788"/>
            <a:ext cx="4876384" cy="2494756"/>
          </a:xfrm>
        </p:spPr>
        <p:txBody>
          <a:bodyPr anchor="b"/>
          <a:lstStyle>
            <a:lvl1pPr>
              <a:defRPr sz="4989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27693" y="1539425"/>
            <a:ext cx="7654171" cy="7598117"/>
          </a:xfrm>
        </p:spPr>
        <p:txBody>
          <a:bodyPr anchor="t"/>
          <a:lstStyle>
            <a:lvl1pPr marL="0" indent="0">
              <a:buNone/>
              <a:defRPr sz="4989"/>
            </a:lvl1pPr>
            <a:lvl2pPr marL="712775" indent="0">
              <a:buNone/>
              <a:defRPr sz="4365"/>
            </a:lvl2pPr>
            <a:lvl3pPr marL="1425550" indent="0">
              <a:buNone/>
              <a:defRPr sz="3742"/>
            </a:lvl3pPr>
            <a:lvl4pPr marL="2138324" indent="0">
              <a:buNone/>
              <a:defRPr sz="3118"/>
            </a:lvl4pPr>
            <a:lvl5pPr marL="2851099" indent="0">
              <a:buNone/>
              <a:defRPr sz="3118"/>
            </a:lvl5pPr>
            <a:lvl6pPr marL="3563874" indent="0">
              <a:buNone/>
              <a:defRPr sz="3118"/>
            </a:lvl6pPr>
            <a:lvl7pPr marL="4276649" indent="0">
              <a:buNone/>
              <a:defRPr sz="3118"/>
            </a:lvl7pPr>
            <a:lvl8pPr marL="4989424" indent="0">
              <a:buNone/>
              <a:defRPr sz="3118"/>
            </a:lvl8pPr>
            <a:lvl9pPr marL="5702198" indent="0">
              <a:buNone/>
              <a:defRPr sz="3118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41425" y="3207544"/>
            <a:ext cx="4876384" cy="5942372"/>
          </a:xfrm>
        </p:spPr>
        <p:txBody>
          <a:bodyPr/>
          <a:lstStyle>
            <a:lvl1pPr marL="0" indent="0">
              <a:buNone/>
              <a:defRPr sz="2494"/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2231C-29B2-FD4F-8A05-143AC9822C83}" type="datetimeFigureOut">
              <a:rPr lang="en-US" smtClean="0"/>
              <a:t>12/3/17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AC1A-7C41-B642-947B-8F57B45D4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389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2231C-29B2-FD4F-8A05-143AC9822C83}" type="datetimeFigureOut">
              <a:rPr lang="en-US" smtClean="0"/>
              <a:t>12/3/17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AC1A-7C41-B642-947B-8F57B45D4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763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819786" y="569240"/>
            <a:ext cx="3260110" cy="906081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39456" y="569240"/>
            <a:ext cx="9591338" cy="9060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2231C-29B2-FD4F-8A05-143AC9822C83}" type="datetimeFigureOut">
              <a:rPr lang="en-US" smtClean="0"/>
              <a:t>12/3/17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AC1A-7C41-B642-947B-8F57B45D4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632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39456" y="569242"/>
            <a:ext cx="13040439" cy="20665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9456" y="2846200"/>
            <a:ext cx="13040439" cy="67838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9455" y="9909729"/>
            <a:ext cx="3401854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7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A2231C-29B2-FD4F-8A05-143AC9822C83}" type="datetimeFigureOut">
              <a:rPr lang="en-US" smtClean="0"/>
              <a:t>12/3/17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08285" y="9909729"/>
            <a:ext cx="5102781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7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041" y="9909729"/>
            <a:ext cx="3401854" cy="5692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7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CBAC1A-7C41-B642-947B-8F57B45D4A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134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1425550" rtl="0" eaLnBrk="1" latinLnBrk="0" hangingPunct="1">
        <a:lnSpc>
          <a:spcPct val="90000"/>
        </a:lnSpc>
        <a:spcBef>
          <a:spcPct val="0"/>
        </a:spcBef>
        <a:buNone/>
        <a:defRPr sz="68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6387" indent="-356387" algn="l" defTabSz="1425550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4365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742" kern="1200">
          <a:solidFill>
            <a:schemeClr val="tx1"/>
          </a:solidFill>
          <a:latin typeface="+mn-lt"/>
          <a:ea typeface="+mn-ea"/>
          <a:cs typeface="+mn-cs"/>
        </a:defRPr>
      </a:lvl2pPr>
      <a:lvl3pPr marL="1781937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118" kern="1200">
          <a:solidFill>
            <a:schemeClr val="tx1"/>
          </a:solidFill>
          <a:latin typeface="+mn-lt"/>
          <a:ea typeface="+mn-ea"/>
          <a:cs typeface="+mn-cs"/>
        </a:defRPr>
      </a:lvl3pPr>
      <a:lvl4pPr marL="2494712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4pPr>
      <a:lvl5pPr marL="3207487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5pPr>
      <a:lvl6pPr marL="3920261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6pPr>
      <a:lvl7pPr marL="4633036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7pPr>
      <a:lvl8pPr marL="5345811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8pPr>
      <a:lvl9pPr marL="6058586" indent="-356387" algn="l" defTabSz="1425550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1pPr>
      <a:lvl2pPr marL="712775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2pPr>
      <a:lvl3pPr marL="1425550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3pPr>
      <a:lvl4pPr marL="213832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4pPr>
      <a:lvl5pPr marL="2851099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5pPr>
      <a:lvl6pPr marL="356387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6pPr>
      <a:lvl7pPr marL="4276649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7pPr>
      <a:lvl8pPr marL="498942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8pPr>
      <a:lvl9pPr marL="5702198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4" Type="http://schemas.openxmlformats.org/officeDocument/2006/relationships/image" Target="../media/image2.png"/><Relationship Id="rId5" Type="http://schemas.microsoft.com/office/2007/relationships/hdphoto" Target="../media/hdphoto2.wdp"/><Relationship Id="rId6" Type="http://schemas.openxmlformats.org/officeDocument/2006/relationships/image" Target="../media/image3.tiff"/><Relationship Id="rId7" Type="http://schemas.openxmlformats.org/officeDocument/2006/relationships/image" Target="../media/image4.tiff"/><Relationship Id="rId8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yaspergerschild.com/2016/02/explaining-hidden-curriculum-to.html" TargetMode="External"/><Relationship Id="rId4" Type="http://schemas.openxmlformats.org/officeDocument/2006/relationships/hyperlink" Target="http://learning.gov.wales/resources/browse-all/foundation-phase-framework/?skip=1&amp;lang=cy" TargetMode="External"/><Relationship Id="rId5" Type="http://schemas.openxmlformats.org/officeDocument/2006/relationships/hyperlink" Target="http://gov.wales/topics/educationandskills/schoolshome/curriculuminwales/arevisedcurriculumforwales/?lang=cy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68000"/>
                    </a14:imgEffect>
                  </a14:imgLayer>
                </a14:imgProps>
              </a:ext>
            </a:extLst>
          </a:blip>
          <a:srcRect t="4511"/>
          <a:stretch/>
        </p:blipFill>
        <p:spPr>
          <a:xfrm>
            <a:off x="-428012" y="11319"/>
            <a:ext cx="15547361" cy="1068344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735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15689">
            <a:off x="-182635" y="426440"/>
            <a:ext cx="6463449" cy="418575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 rot="473238">
            <a:off x="281987" y="771391"/>
            <a:ext cx="5564761" cy="3447098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algn="ctr"/>
            <a:endParaRPr lang="en-US" sz="1400" b="1" i="1" u="sng" dirty="0" smtClean="0"/>
          </a:p>
          <a:p>
            <a:pPr algn="ctr"/>
            <a:r>
              <a:rPr lang="en-US" sz="1600" b="1" i="1" u="sng" dirty="0" err="1" smtClean="0"/>
              <a:t>Cwricwlwm</a:t>
            </a:r>
            <a:r>
              <a:rPr lang="en-US" sz="1600" b="1" i="1" u="sng" dirty="0" smtClean="0"/>
              <a:t> </a:t>
            </a:r>
            <a:r>
              <a:rPr lang="en-US" sz="1600" b="1" i="1" u="sng" dirty="0" err="1" smtClean="0"/>
              <a:t>Cymru</a:t>
            </a:r>
            <a:endParaRPr lang="en-US" sz="1600" b="1" i="1" u="sng" dirty="0" smtClean="0"/>
          </a:p>
          <a:p>
            <a:pPr algn="ctr"/>
            <a:endParaRPr lang="en-US" sz="1200" dirty="0"/>
          </a:p>
          <a:p>
            <a:pPr marL="171450" indent="-171450" algn="ctr">
              <a:buFont typeface="Arial" charset="0"/>
              <a:buChar char="•"/>
            </a:pPr>
            <a:r>
              <a:rPr lang="en-US" sz="1200" dirty="0" err="1" smtClean="0"/>
              <a:t>Rhaglen</a:t>
            </a:r>
            <a:r>
              <a:rPr lang="en-US" sz="1200" dirty="0" smtClean="0"/>
              <a:t> </a:t>
            </a:r>
            <a:r>
              <a:rPr lang="en-US" sz="1200" dirty="0" err="1" smtClean="0"/>
              <a:t>Statudol</a:t>
            </a:r>
            <a:endParaRPr lang="en-US" sz="1200" dirty="0" smtClean="0"/>
          </a:p>
          <a:p>
            <a:pPr marL="171450" indent="-171450" algn="ctr">
              <a:buFont typeface="Arial" charset="0"/>
              <a:buChar char="•"/>
            </a:pPr>
            <a:r>
              <a:rPr lang="en-US" sz="1200" dirty="0" smtClean="0"/>
              <a:t>13-19 </a:t>
            </a:r>
            <a:r>
              <a:rPr lang="en-US" sz="1200" dirty="0" err="1" smtClean="0"/>
              <a:t>oed</a:t>
            </a:r>
            <a:endParaRPr lang="en-US" sz="1200" dirty="0" smtClean="0"/>
          </a:p>
          <a:p>
            <a:pPr marL="171450" indent="-171450" algn="ctr">
              <a:buFont typeface="Arial" charset="0"/>
              <a:buChar char="•"/>
            </a:pPr>
            <a:r>
              <a:rPr lang="en-US" sz="1200" dirty="0" err="1" smtClean="0"/>
              <a:t>Rhaglen</a:t>
            </a:r>
            <a:r>
              <a:rPr lang="en-US" sz="1200" dirty="0" smtClean="0"/>
              <a:t> </a:t>
            </a:r>
            <a:r>
              <a:rPr lang="en-US" sz="1200" dirty="0" err="1" smtClean="0"/>
              <a:t>rhagnodedig</a:t>
            </a:r>
            <a:endParaRPr lang="en-US" sz="1200" dirty="0" smtClean="0"/>
          </a:p>
          <a:p>
            <a:pPr marL="171450" indent="-171450" algn="ctr">
              <a:buFont typeface="Arial" charset="0"/>
              <a:buChar char="•"/>
            </a:pPr>
            <a:r>
              <a:rPr lang="en-US" sz="1200" dirty="0" err="1" smtClean="0"/>
              <a:t>Asesiadau</a:t>
            </a:r>
            <a:endParaRPr lang="en-US" sz="1200" dirty="0" smtClean="0"/>
          </a:p>
          <a:p>
            <a:pPr marL="171450" indent="-171450" algn="ctr">
              <a:buFont typeface="Arial" charset="0"/>
              <a:buChar char="•"/>
            </a:pPr>
            <a:r>
              <a:rPr lang="en-US" sz="1200" dirty="0" err="1" smtClean="0"/>
              <a:t>Iaith</a:t>
            </a:r>
            <a:r>
              <a:rPr lang="en-US" sz="1200" dirty="0" smtClean="0"/>
              <a:t>, </a:t>
            </a:r>
            <a:r>
              <a:rPr lang="en-US" sz="1200" dirty="0" err="1" smtClean="0"/>
              <a:t>mathemateg</a:t>
            </a:r>
            <a:r>
              <a:rPr lang="en-US" sz="1200" dirty="0" smtClean="0"/>
              <a:t> a </a:t>
            </a:r>
            <a:r>
              <a:rPr lang="en-US" sz="1200" dirty="0" err="1" smtClean="0"/>
              <a:t>rhesymu</a:t>
            </a:r>
            <a:endParaRPr lang="en-US" sz="1200" dirty="0" smtClean="0"/>
          </a:p>
          <a:p>
            <a:pPr marL="171450" indent="-171450" algn="ctr">
              <a:buFont typeface="Arial" charset="0"/>
              <a:buChar char="•"/>
            </a:pPr>
            <a:r>
              <a:rPr lang="en-US" sz="1200" dirty="0" err="1" smtClean="0"/>
              <a:t>Cyfartaledd</a:t>
            </a:r>
            <a:r>
              <a:rPr lang="en-US" sz="1200" dirty="0" smtClean="0"/>
              <a:t> </a:t>
            </a:r>
            <a:r>
              <a:rPr lang="en-US" sz="1200" dirty="0" err="1" smtClean="0"/>
              <a:t>cenedlaethol</a:t>
            </a:r>
            <a:endParaRPr lang="en-US" sz="1200" dirty="0"/>
          </a:p>
          <a:p>
            <a:pPr algn="ctr"/>
            <a:endParaRPr lang="en-US" sz="1200" dirty="0" smtClean="0"/>
          </a:p>
          <a:p>
            <a:pPr algn="ctr"/>
            <a:r>
              <a:rPr lang="en-US" sz="1200" dirty="0" err="1" smtClean="0">
                <a:solidFill>
                  <a:srgbClr val="0070C0"/>
                </a:solidFill>
              </a:rPr>
              <a:t>Dyma’r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cwricwlwm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rhagnodedig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gan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Lywodraeth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Cymru</a:t>
            </a:r>
            <a:r>
              <a:rPr lang="en-US" sz="1200" dirty="0" smtClean="0">
                <a:solidFill>
                  <a:srgbClr val="0070C0"/>
                </a:solidFill>
              </a:rPr>
              <a:t> a </a:t>
            </a:r>
            <a:r>
              <a:rPr lang="en-US" sz="1200" dirty="0" err="1" smtClean="0">
                <a:solidFill>
                  <a:srgbClr val="0070C0"/>
                </a:solidFill>
              </a:rPr>
              <a:t>ddefnuddir</a:t>
            </a:r>
            <a:r>
              <a:rPr lang="en-US" sz="1200" dirty="0" smtClean="0">
                <a:solidFill>
                  <a:srgbClr val="0070C0"/>
                </a:solidFill>
              </a:rPr>
              <a:t> o </a:t>
            </a:r>
            <a:r>
              <a:rPr lang="en-US" sz="1200" dirty="0" err="1" smtClean="0">
                <a:solidFill>
                  <a:srgbClr val="0070C0"/>
                </a:solidFill>
              </a:rPr>
              <a:t>fewn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ein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hysgolion</a:t>
            </a:r>
            <a:r>
              <a:rPr lang="en-US" sz="1200" dirty="0" smtClean="0">
                <a:solidFill>
                  <a:srgbClr val="0070C0"/>
                </a:solidFill>
              </a:rPr>
              <a:t>. Mae </a:t>
            </a:r>
            <a:r>
              <a:rPr lang="en-US" sz="1200" dirty="0" err="1" smtClean="0">
                <a:solidFill>
                  <a:srgbClr val="0070C0"/>
                </a:solidFill>
              </a:rPr>
              <a:t>gan</a:t>
            </a:r>
            <a:r>
              <a:rPr lang="en-US" sz="1200" dirty="0" smtClean="0">
                <a:solidFill>
                  <a:srgbClr val="0070C0"/>
                </a:solidFill>
              </a:rPr>
              <a:t> y </a:t>
            </a:r>
            <a:r>
              <a:rPr lang="en-US" sz="1200" dirty="0" err="1" smtClean="0">
                <a:solidFill>
                  <a:srgbClr val="0070C0"/>
                </a:solidFill>
              </a:rPr>
              <a:t>cyfnodau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allweddol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profion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statudol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ar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ddiwedd</a:t>
            </a:r>
            <a:r>
              <a:rPr lang="en-US" sz="1200" dirty="0" smtClean="0">
                <a:solidFill>
                  <a:srgbClr val="0070C0"/>
                </a:solidFill>
              </a:rPr>
              <a:t> y </a:t>
            </a:r>
            <a:r>
              <a:rPr lang="en-US" sz="1200" dirty="0" err="1" smtClean="0">
                <a:solidFill>
                  <a:srgbClr val="0070C0"/>
                </a:solidFill>
              </a:rPr>
              <a:t>flwyddyn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megis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iaith</a:t>
            </a:r>
            <a:r>
              <a:rPr lang="en-US" sz="1200" dirty="0" smtClean="0">
                <a:solidFill>
                  <a:srgbClr val="0070C0"/>
                </a:solidFill>
              </a:rPr>
              <a:t>, </a:t>
            </a:r>
            <a:r>
              <a:rPr lang="en-US" sz="1200" dirty="0" err="1" smtClean="0">
                <a:solidFill>
                  <a:srgbClr val="0070C0"/>
                </a:solidFill>
              </a:rPr>
              <a:t>mathemateg</a:t>
            </a:r>
            <a:r>
              <a:rPr lang="en-US" sz="1200" dirty="0" smtClean="0">
                <a:solidFill>
                  <a:srgbClr val="0070C0"/>
                </a:solidFill>
              </a:rPr>
              <a:t> a </a:t>
            </a:r>
            <a:r>
              <a:rPr lang="en-US" sz="1200" dirty="0" err="1" smtClean="0">
                <a:solidFill>
                  <a:srgbClr val="0070C0"/>
                </a:solidFill>
              </a:rPr>
              <a:t>rhesymu</a:t>
            </a:r>
            <a:r>
              <a:rPr lang="en-US" sz="1200" dirty="0" smtClean="0">
                <a:solidFill>
                  <a:srgbClr val="0070C0"/>
                </a:solidFill>
              </a:rPr>
              <a:t> I </a:t>
            </a:r>
            <a:r>
              <a:rPr lang="en-US" sz="1200" dirty="0" err="1" smtClean="0">
                <a:solidFill>
                  <a:srgbClr val="0070C0"/>
                </a:solidFill>
              </a:rPr>
              <a:t>fesur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cyrhaeddiad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pob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unigolyn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a’I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cymharu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â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chyfartaledd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Cymru</a:t>
            </a:r>
            <a:r>
              <a:rPr lang="en-US" sz="1200" dirty="0" smtClean="0">
                <a:solidFill>
                  <a:srgbClr val="0070C0"/>
                </a:solidFill>
              </a:rPr>
              <a:t>. </a:t>
            </a:r>
            <a:endParaRPr lang="en-US" sz="1200" dirty="0">
              <a:solidFill>
                <a:srgbClr val="0070C0"/>
              </a:solidFill>
            </a:endParaRPr>
          </a:p>
          <a:p>
            <a:pPr algn="ctr"/>
            <a:endParaRPr lang="en-US" sz="1200" dirty="0" smtClean="0"/>
          </a:p>
          <a:p>
            <a:pPr algn="ctr"/>
            <a:r>
              <a:rPr lang="en-US" sz="1600" b="1" i="1" u="sng" dirty="0" err="1" smtClean="0"/>
              <a:t>Elfenau</a:t>
            </a:r>
            <a:r>
              <a:rPr lang="en-US" sz="1600" b="1" i="1" u="sng" dirty="0" smtClean="0"/>
              <a:t> o </a:t>
            </a:r>
            <a:r>
              <a:rPr lang="en-US" sz="1600" b="1" i="1" u="sng" dirty="0" err="1" smtClean="0"/>
              <a:t>fewn</a:t>
            </a:r>
            <a:r>
              <a:rPr lang="en-US" sz="1600" b="1" i="1" u="sng" dirty="0" smtClean="0"/>
              <a:t> y </a:t>
            </a:r>
            <a:r>
              <a:rPr lang="en-US" sz="1600" b="1" i="1" u="sng" dirty="0" err="1" smtClean="0"/>
              <a:t>gwricwlwm</a:t>
            </a:r>
            <a:endParaRPr lang="en-US" sz="1600" b="1" i="1" u="sng" dirty="0" smtClean="0"/>
          </a:p>
          <a:p>
            <a:pPr algn="ctr"/>
            <a:endParaRPr lang="en-US" sz="1200" dirty="0"/>
          </a:p>
          <a:p>
            <a:pPr marL="171450" indent="-171450" algn="ctr">
              <a:buFont typeface="Arial" charset="0"/>
              <a:buChar char="•"/>
            </a:pPr>
            <a:r>
              <a:rPr lang="en-US" sz="1200" dirty="0" err="1" smtClean="0"/>
              <a:t>Cyfnod</a:t>
            </a:r>
            <a:r>
              <a:rPr lang="en-US" sz="1200" dirty="0" smtClean="0"/>
              <a:t> Sylfaen</a:t>
            </a:r>
          </a:p>
          <a:p>
            <a:pPr marL="171450" indent="-171450" algn="ctr">
              <a:buFont typeface="Arial" charset="0"/>
              <a:buChar char="•"/>
            </a:pPr>
            <a:r>
              <a:rPr lang="en-US" sz="1200" dirty="0" err="1" smtClean="0"/>
              <a:t>Fframwaith</a:t>
            </a:r>
            <a:r>
              <a:rPr lang="en-US" sz="1200" dirty="0" smtClean="0"/>
              <a:t> </a:t>
            </a:r>
            <a:r>
              <a:rPr lang="en-US" sz="1200" dirty="0" err="1" smtClean="0"/>
              <a:t>llythrennedd</a:t>
            </a:r>
            <a:r>
              <a:rPr lang="en-US" sz="1200" dirty="0" smtClean="0"/>
              <a:t> a </a:t>
            </a:r>
            <a:r>
              <a:rPr lang="en-US" sz="1200" dirty="0" err="1" smtClean="0"/>
              <a:t>rhifedd</a:t>
            </a:r>
            <a:endParaRPr lang="en-US" sz="1200" dirty="0" smtClean="0"/>
          </a:p>
          <a:p>
            <a:pPr marL="171450" indent="-171450" algn="ctr">
              <a:buFont typeface="Arial" charset="0"/>
              <a:buChar char="•"/>
            </a:pPr>
            <a:r>
              <a:rPr lang="en-US" sz="1200" dirty="0" err="1" smtClean="0"/>
              <a:t>Addysg</a:t>
            </a:r>
            <a:r>
              <a:rPr lang="en-US" sz="1200" dirty="0" smtClean="0"/>
              <a:t> </a:t>
            </a:r>
            <a:r>
              <a:rPr lang="en-US" sz="1200" dirty="0" err="1" smtClean="0"/>
              <a:t>bersonol</a:t>
            </a:r>
            <a:r>
              <a:rPr lang="en-US" sz="1200" dirty="0" smtClean="0"/>
              <a:t> a </a:t>
            </a:r>
            <a:r>
              <a:rPr lang="en-US" sz="1200" dirty="0" err="1" smtClean="0"/>
              <a:t>chymdeithasol</a:t>
            </a:r>
            <a:endParaRPr lang="en-US" sz="1200" dirty="0" smtClean="0"/>
          </a:p>
          <a:p>
            <a:pPr marL="171450" indent="-171450" algn="ctr">
              <a:buFont typeface="Arial" charset="0"/>
              <a:buChar char="•"/>
            </a:pPr>
            <a:r>
              <a:rPr lang="en-US" sz="1200" dirty="0" err="1" smtClean="0"/>
              <a:t>Addysg</a:t>
            </a:r>
            <a:r>
              <a:rPr lang="en-US" sz="1200" dirty="0" smtClean="0"/>
              <a:t> </a:t>
            </a:r>
            <a:r>
              <a:rPr lang="en-US" sz="1200" dirty="0" err="1" smtClean="0"/>
              <a:t>rhyw</a:t>
            </a:r>
            <a:r>
              <a:rPr lang="en-US" sz="1200" dirty="0" smtClean="0"/>
              <a:t> a </a:t>
            </a:r>
            <a:r>
              <a:rPr lang="en-US" sz="1200" dirty="0" err="1" smtClean="0"/>
              <a:t>pherthnasoedd</a:t>
            </a:r>
            <a:endParaRPr lang="en-US" sz="1200" dirty="0" smtClean="0"/>
          </a:p>
          <a:p>
            <a:pPr marL="171450" indent="-171450" algn="ctr">
              <a:buFont typeface="Arial" charset="0"/>
              <a:buChar char="•"/>
            </a:pPr>
            <a:r>
              <a:rPr lang="en-US" sz="1200" dirty="0" err="1" smtClean="0"/>
              <a:t>Gyrfaoedd</a:t>
            </a:r>
            <a:r>
              <a:rPr lang="en-US" sz="1200" dirty="0" smtClean="0"/>
              <a:t> </a:t>
            </a:r>
            <a:r>
              <a:rPr lang="en-US" sz="1200" dirty="0" err="1" smtClean="0"/>
              <a:t>ar</a:t>
            </a:r>
            <a:r>
              <a:rPr lang="en-US" sz="1200" dirty="0" smtClean="0"/>
              <a:t> </a:t>
            </a:r>
            <a:r>
              <a:rPr lang="en-US" sz="1200" dirty="0" err="1" smtClean="0"/>
              <a:t>byd</a:t>
            </a:r>
            <a:r>
              <a:rPr lang="en-US" sz="1200" dirty="0" smtClean="0"/>
              <a:t> </a:t>
            </a:r>
            <a:r>
              <a:rPr lang="en-US" sz="1200" dirty="0" err="1" smtClean="0"/>
              <a:t>gwaith</a:t>
            </a:r>
            <a:endParaRPr lang="en-US" sz="1200" dirty="0" smtClean="0"/>
          </a:p>
          <a:p>
            <a:pPr marL="171450" indent="-171450" algn="ctr">
              <a:buFont typeface="Arial" charset="0"/>
              <a:buChar char="•"/>
            </a:pPr>
            <a:r>
              <a:rPr lang="en-US" sz="1200" dirty="0" err="1" smtClean="0"/>
              <a:t>Addysg</a:t>
            </a:r>
            <a:r>
              <a:rPr lang="en-US" sz="1200" dirty="0" smtClean="0"/>
              <a:t> </a:t>
            </a:r>
            <a:r>
              <a:rPr lang="en-US" sz="1200" dirty="0" err="1" smtClean="0"/>
              <a:t>grefyddol</a:t>
            </a:r>
            <a:endParaRPr lang="en-US" sz="1200" dirty="0" smtClean="0"/>
          </a:p>
          <a:p>
            <a:pPr marL="171450" indent="-171450" algn="ctr">
              <a:buFont typeface="Arial" charset="0"/>
              <a:buChar char="•"/>
            </a:pPr>
            <a:r>
              <a:rPr lang="en-US" sz="1200" dirty="0" err="1" smtClean="0"/>
              <a:t>Fframwaith</a:t>
            </a:r>
            <a:r>
              <a:rPr lang="en-US" sz="1200" dirty="0" smtClean="0"/>
              <a:t> </a:t>
            </a:r>
            <a:r>
              <a:rPr lang="en-US" sz="1200" dirty="0" err="1" smtClean="0"/>
              <a:t>cymhwysedd</a:t>
            </a:r>
            <a:r>
              <a:rPr lang="en-US" sz="1200" dirty="0" smtClean="0"/>
              <a:t> </a:t>
            </a:r>
            <a:r>
              <a:rPr lang="en-US" sz="1200" dirty="0" err="1" smtClean="0"/>
              <a:t>digidol</a:t>
            </a:r>
            <a:endParaRPr lang="en-US" sz="1200" dirty="0" smtClean="0"/>
          </a:p>
          <a:p>
            <a:pPr algn="ctr"/>
            <a:endParaRPr lang="en-US" sz="1200" dirty="0"/>
          </a:p>
          <a:p>
            <a:pPr algn="ctr"/>
            <a:endParaRPr lang="en-US" sz="1200" dirty="0" smtClean="0"/>
          </a:p>
          <a:p>
            <a:pPr algn="ctr"/>
            <a:r>
              <a:rPr lang="en-US" sz="1200" dirty="0" err="1" smtClean="0">
                <a:solidFill>
                  <a:srgbClr val="7030A0"/>
                </a:solidFill>
              </a:rPr>
              <a:t>Ydy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hwn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yn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ddigon</a:t>
            </a:r>
            <a:r>
              <a:rPr lang="en-US" sz="1200" dirty="0" smtClean="0">
                <a:solidFill>
                  <a:srgbClr val="7030A0"/>
                </a:solidFill>
              </a:rPr>
              <a:t>?</a:t>
            </a:r>
          </a:p>
          <a:p>
            <a:pPr algn="ctr"/>
            <a:r>
              <a:rPr lang="en-US" sz="1200" dirty="0" err="1" smtClean="0">
                <a:solidFill>
                  <a:srgbClr val="7030A0"/>
                </a:solidFill>
              </a:rPr>
              <a:t>Oes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gormod</a:t>
            </a:r>
            <a:r>
              <a:rPr lang="en-US" sz="1200" dirty="0" smtClean="0">
                <a:solidFill>
                  <a:srgbClr val="7030A0"/>
                </a:solidFill>
              </a:rPr>
              <a:t> o </a:t>
            </a:r>
            <a:r>
              <a:rPr lang="en-US" sz="1200" dirty="0" err="1" smtClean="0">
                <a:solidFill>
                  <a:srgbClr val="7030A0"/>
                </a:solidFill>
              </a:rPr>
              <a:t>bwyslais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ar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bynciau</a:t>
            </a:r>
            <a:r>
              <a:rPr lang="en-US" sz="1200" dirty="0" smtClean="0">
                <a:solidFill>
                  <a:srgbClr val="7030A0"/>
                </a:solidFill>
              </a:rPr>
              <a:t>?</a:t>
            </a:r>
          </a:p>
          <a:p>
            <a:pPr algn="ctr"/>
            <a:r>
              <a:rPr lang="en-US" sz="1200" dirty="0" err="1" smtClean="0">
                <a:solidFill>
                  <a:srgbClr val="7030A0"/>
                </a:solidFill>
              </a:rPr>
              <a:t>Oes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yna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bethau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eraill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sy’n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bwysig</a:t>
            </a:r>
            <a:r>
              <a:rPr lang="en-US" sz="1200" dirty="0" smtClean="0">
                <a:solidFill>
                  <a:srgbClr val="7030A0"/>
                </a:solidFill>
              </a:rPr>
              <a:t>?</a:t>
            </a:r>
          </a:p>
          <a:p>
            <a:pPr algn="ctr"/>
            <a:r>
              <a:rPr lang="en-US" sz="1200" dirty="0" err="1" smtClean="0">
                <a:solidFill>
                  <a:srgbClr val="7030A0"/>
                </a:solidFill>
              </a:rPr>
              <a:t>Oes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rhywbeth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ar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goll</a:t>
            </a:r>
            <a:r>
              <a:rPr lang="en-US" sz="1200" dirty="0" smtClean="0">
                <a:solidFill>
                  <a:srgbClr val="7030A0"/>
                </a:solidFill>
              </a:rPr>
              <a:t>?</a:t>
            </a:r>
            <a:endParaRPr lang="en-US" sz="1200" dirty="0">
              <a:solidFill>
                <a:srgbClr val="7030A0"/>
              </a:solidFill>
            </a:endParaRPr>
          </a:p>
          <a:p>
            <a:pPr algn="ctr"/>
            <a:endParaRPr lang="en-US" sz="1200" dirty="0" smtClean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735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20940122">
            <a:off x="322484" y="7461163"/>
            <a:ext cx="6608896" cy="2627325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 rot="20940122">
            <a:off x="1095682" y="7117842"/>
            <a:ext cx="5770476" cy="4893647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endParaRPr lang="en-US" sz="1600" b="1" u="sng" dirty="0" smtClean="0"/>
          </a:p>
          <a:p>
            <a:endParaRPr lang="en-US" sz="1600" b="1" u="sng" dirty="0"/>
          </a:p>
          <a:p>
            <a:endParaRPr lang="en-US" sz="1600" b="1" u="sng" dirty="0" smtClean="0"/>
          </a:p>
          <a:p>
            <a:r>
              <a:rPr lang="en-US" sz="1600" b="1" u="sng" dirty="0" smtClean="0"/>
              <a:t>Albert Bandura</a:t>
            </a:r>
          </a:p>
          <a:p>
            <a:endParaRPr lang="en-US" sz="1200" dirty="0"/>
          </a:p>
          <a:p>
            <a:r>
              <a:rPr lang="en-US" sz="1200" dirty="0" err="1" smtClean="0"/>
              <a:t>Ffactorau</a:t>
            </a:r>
            <a:r>
              <a:rPr lang="en-US" sz="1200" dirty="0" smtClean="0"/>
              <a:t> </a:t>
            </a:r>
            <a:r>
              <a:rPr lang="en-US" sz="1200" dirty="0" err="1" smtClean="0"/>
              <a:t>cymdeithasol</a:t>
            </a:r>
            <a:r>
              <a:rPr lang="en-US" sz="1200" dirty="0" smtClean="0"/>
              <a:t> </a:t>
            </a:r>
            <a:r>
              <a:rPr lang="en-US" sz="1200" dirty="0" err="1" smtClean="0"/>
              <a:t>yw’r</a:t>
            </a:r>
            <a:r>
              <a:rPr lang="en-US" sz="1200" dirty="0" smtClean="0"/>
              <a:t> </a:t>
            </a:r>
            <a:r>
              <a:rPr lang="en-US" sz="1200" dirty="0" err="1" smtClean="0"/>
              <a:t>bôn</a:t>
            </a:r>
            <a:r>
              <a:rPr lang="en-US" sz="1200" dirty="0" smtClean="0"/>
              <a:t> </a:t>
            </a:r>
            <a:r>
              <a:rPr lang="en-US" sz="1200" dirty="0" err="1" smtClean="0"/>
              <a:t>i</a:t>
            </a:r>
            <a:r>
              <a:rPr lang="en-US" sz="1200" dirty="0" smtClean="0"/>
              <a:t> </a:t>
            </a:r>
          </a:p>
          <a:p>
            <a:r>
              <a:rPr lang="en-US" sz="1200" dirty="0" err="1"/>
              <a:t>d</a:t>
            </a:r>
            <a:r>
              <a:rPr lang="en-US" sz="1200" dirty="0" err="1" smtClean="0"/>
              <a:t>datblygiad</a:t>
            </a:r>
            <a:r>
              <a:rPr lang="en-US" sz="1200" dirty="0" smtClean="0"/>
              <a:t> </a:t>
            </a:r>
            <a:r>
              <a:rPr lang="en-US" sz="1200" dirty="0" err="1" smtClean="0"/>
              <a:t>ymddygiadol</a:t>
            </a:r>
            <a:r>
              <a:rPr lang="en-US" sz="1200" dirty="0" smtClean="0"/>
              <a:t> </a:t>
            </a:r>
            <a:r>
              <a:rPr lang="en-US" sz="1200" dirty="0" err="1" smtClean="0"/>
              <a:t>unigolion</a:t>
            </a:r>
            <a:r>
              <a:rPr lang="en-US" sz="1200" dirty="0" smtClean="0"/>
              <a:t>.</a:t>
            </a:r>
          </a:p>
          <a:p>
            <a:endParaRPr lang="en-US" sz="1200" dirty="0"/>
          </a:p>
          <a:p>
            <a:r>
              <a:rPr lang="en-US" sz="1200" dirty="0" err="1" smtClean="0"/>
              <a:t>Arsylwi</a:t>
            </a:r>
            <a:r>
              <a:rPr lang="en-US" sz="1200" dirty="0" smtClean="0"/>
              <a:t> </a:t>
            </a:r>
            <a:r>
              <a:rPr lang="en-US" sz="1200" dirty="0" err="1" smtClean="0"/>
              <a:t>ymddygiadau</a:t>
            </a:r>
            <a:r>
              <a:rPr lang="en-US" sz="1200" dirty="0" smtClean="0"/>
              <a:t> </a:t>
            </a:r>
            <a:r>
              <a:rPr lang="en-US" sz="1200" smtClean="0"/>
              <a:t>a’i </a:t>
            </a:r>
            <a:r>
              <a:rPr lang="en-US" sz="1200" dirty="0" err="1" smtClean="0"/>
              <a:t>efelychu</a:t>
            </a:r>
            <a:r>
              <a:rPr lang="en-US" sz="1200" dirty="0" smtClean="0"/>
              <a:t>.</a:t>
            </a:r>
          </a:p>
          <a:p>
            <a:endParaRPr lang="en-US" sz="1200" dirty="0" smtClean="0"/>
          </a:p>
          <a:p>
            <a:r>
              <a:rPr lang="en-US" sz="1200" dirty="0" err="1" smtClean="0"/>
              <a:t>Yr</a:t>
            </a:r>
            <a:r>
              <a:rPr lang="en-US" sz="1200" dirty="0" smtClean="0"/>
              <a:t> </a:t>
            </a:r>
            <a:r>
              <a:rPr lang="en-US" sz="1200" dirty="0" err="1" smtClean="0"/>
              <a:t>addysgu</a:t>
            </a:r>
            <a:r>
              <a:rPr lang="en-US" sz="1200" dirty="0" smtClean="0"/>
              <a:t> </a:t>
            </a:r>
            <a:r>
              <a:rPr lang="en-US" sz="1200" dirty="0" err="1" smtClean="0"/>
              <a:t>sy’n</a:t>
            </a:r>
            <a:r>
              <a:rPr lang="en-US" sz="1200" dirty="0" smtClean="0"/>
              <a:t> </a:t>
            </a:r>
            <a:r>
              <a:rPr lang="en-US" sz="1200" dirty="0" err="1" smtClean="0"/>
              <a:t>dylanwadu</a:t>
            </a:r>
            <a:r>
              <a:rPr lang="en-US" sz="1200" dirty="0" smtClean="0"/>
              <a:t> </a:t>
            </a:r>
            <a:r>
              <a:rPr lang="en-US" sz="1200" dirty="0" err="1" smtClean="0"/>
              <a:t>ar</a:t>
            </a:r>
            <a:r>
              <a:rPr lang="en-US" sz="1200" dirty="0" smtClean="0"/>
              <a:t> </a:t>
            </a:r>
            <a:r>
              <a:rPr lang="en-US" sz="1200" dirty="0" err="1" smtClean="0"/>
              <a:t>yr</a:t>
            </a:r>
            <a:r>
              <a:rPr lang="en-US" sz="1200" dirty="0" smtClean="0"/>
              <a:t> </a:t>
            </a:r>
            <a:r>
              <a:rPr lang="en-US" sz="1200" dirty="0" err="1" smtClean="0"/>
              <a:t>ymddygiad</a:t>
            </a:r>
            <a:r>
              <a:rPr lang="en-US" sz="1200" dirty="0" smtClean="0"/>
              <a:t>.</a:t>
            </a:r>
          </a:p>
          <a:p>
            <a:endParaRPr lang="en-US" sz="1200" dirty="0"/>
          </a:p>
          <a:p>
            <a:endParaRPr lang="en-US" sz="1200" dirty="0" smtClean="0"/>
          </a:p>
          <a:p>
            <a:endParaRPr lang="en-US" sz="1200" dirty="0" smtClean="0"/>
          </a:p>
          <a:p>
            <a:endParaRPr lang="en-US" sz="1200" dirty="0"/>
          </a:p>
          <a:p>
            <a:r>
              <a:rPr lang="en-US" sz="1200" dirty="0" smtClean="0"/>
              <a:t>           </a:t>
            </a:r>
          </a:p>
          <a:p>
            <a:endParaRPr lang="en-US" sz="1200" dirty="0"/>
          </a:p>
          <a:p>
            <a:endParaRPr lang="en-US" sz="1200" dirty="0" smtClean="0"/>
          </a:p>
          <a:p>
            <a:endParaRPr lang="en-US" sz="1200" dirty="0"/>
          </a:p>
          <a:p>
            <a:endParaRPr lang="en-US" sz="1200" dirty="0" smtClean="0"/>
          </a:p>
          <a:p>
            <a:endParaRPr lang="en-US" sz="1200" dirty="0"/>
          </a:p>
          <a:p>
            <a:endParaRPr lang="en-US" sz="1200" dirty="0" smtClean="0"/>
          </a:p>
          <a:p>
            <a:endParaRPr lang="en-US" sz="1200" dirty="0"/>
          </a:p>
          <a:p>
            <a:endParaRPr lang="en-US" sz="1200" dirty="0" smtClean="0"/>
          </a:p>
          <a:p>
            <a:endParaRPr lang="en-US" sz="1200" dirty="0"/>
          </a:p>
          <a:p>
            <a:endParaRPr lang="en-US" sz="1200" dirty="0" smtClean="0"/>
          </a:p>
          <a:p>
            <a:endParaRPr lang="en-US" sz="1200" dirty="0"/>
          </a:p>
          <a:p>
            <a:endParaRPr lang="en-US" sz="1200" b="1" u="sng" dirty="0"/>
          </a:p>
          <a:p>
            <a:r>
              <a:rPr lang="en-US" sz="1600" b="1" u="sng" dirty="0" smtClean="0"/>
              <a:t> Abraham Maslow</a:t>
            </a:r>
          </a:p>
          <a:p>
            <a:endParaRPr lang="en-US" sz="1200" dirty="0"/>
          </a:p>
          <a:p>
            <a:r>
              <a:rPr lang="en-US" sz="1200" dirty="0" err="1" smtClean="0"/>
              <a:t>Hirachaeth</a:t>
            </a:r>
            <a:r>
              <a:rPr lang="en-US" sz="1200" dirty="0" smtClean="0"/>
              <a:t> </a:t>
            </a:r>
            <a:r>
              <a:rPr lang="en-US" sz="1200" dirty="0" err="1" smtClean="0"/>
              <a:t>anghenion</a:t>
            </a:r>
            <a:endParaRPr lang="en-US" sz="1200" dirty="0" smtClean="0"/>
          </a:p>
          <a:p>
            <a:endParaRPr lang="en-US" sz="1200" dirty="0"/>
          </a:p>
          <a:p>
            <a:r>
              <a:rPr lang="en-US" sz="1200" dirty="0" err="1" smtClean="0"/>
              <a:t>Anghenion</a:t>
            </a:r>
            <a:r>
              <a:rPr lang="en-US" sz="1200" dirty="0" smtClean="0"/>
              <a:t> </a:t>
            </a:r>
            <a:r>
              <a:rPr lang="en-US" sz="1200" dirty="0" err="1" smtClean="0"/>
              <a:t>sylfaenol</a:t>
            </a:r>
            <a:endParaRPr lang="en-US" sz="1200" dirty="0" smtClean="0"/>
          </a:p>
          <a:p>
            <a:endParaRPr lang="en-US" sz="1200" dirty="0"/>
          </a:p>
          <a:p>
            <a:r>
              <a:rPr lang="en-US" sz="1200" dirty="0" err="1" smtClean="0"/>
              <a:t>Anghenion</a:t>
            </a:r>
            <a:r>
              <a:rPr lang="en-US" sz="1200" dirty="0" smtClean="0"/>
              <a:t> </a:t>
            </a:r>
            <a:r>
              <a:rPr lang="en-US" sz="1200" dirty="0" err="1" smtClean="0"/>
              <a:t>sicolegol</a:t>
            </a:r>
            <a:r>
              <a:rPr lang="en-US" sz="1200" dirty="0" smtClean="0"/>
              <a:t>, </a:t>
            </a:r>
            <a:r>
              <a:rPr lang="en-US" sz="1200" dirty="0" err="1" smtClean="0"/>
              <a:t>diogelwch</a:t>
            </a:r>
            <a:r>
              <a:rPr lang="en-US" sz="1200" dirty="0" smtClean="0"/>
              <a:t>, </a:t>
            </a:r>
            <a:r>
              <a:rPr lang="en-US" sz="1200" dirty="0" err="1" smtClean="0"/>
              <a:t>cariad</a:t>
            </a:r>
            <a:r>
              <a:rPr lang="en-US" sz="1200" dirty="0" smtClean="0"/>
              <a:t> a </a:t>
            </a:r>
            <a:r>
              <a:rPr lang="en-US" sz="1200" dirty="0" err="1" smtClean="0"/>
              <a:t>pherthyn</a:t>
            </a:r>
            <a:r>
              <a:rPr lang="en-US" sz="1200" dirty="0" smtClean="0"/>
              <a:t> a </a:t>
            </a:r>
            <a:r>
              <a:rPr lang="en-US" sz="1200" dirty="0" err="1" smtClean="0"/>
              <a:t>hunan</a:t>
            </a:r>
            <a:r>
              <a:rPr lang="en-US" sz="1200" dirty="0" smtClean="0"/>
              <a:t> </a:t>
            </a:r>
            <a:r>
              <a:rPr lang="en-US" sz="1200" dirty="0" err="1" smtClean="0"/>
              <a:t>barch</a:t>
            </a:r>
            <a:r>
              <a:rPr lang="en-US" sz="1200" dirty="0" smtClean="0"/>
              <a:t>.</a:t>
            </a:r>
          </a:p>
          <a:p>
            <a:endParaRPr lang="en-US" sz="1200" dirty="0"/>
          </a:p>
          <a:p>
            <a:endParaRPr lang="en-US" sz="1200" dirty="0" smtClean="0"/>
          </a:p>
          <a:p>
            <a:endParaRPr lang="en-US" sz="1200" dirty="0"/>
          </a:p>
          <a:p>
            <a:endParaRPr lang="en-US" sz="1200" dirty="0" smtClean="0"/>
          </a:p>
          <a:p>
            <a:endParaRPr lang="en-US" sz="1200" dirty="0"/>
          </a:p>
          <a:p>
            <a:endParaRPr lang="en-US" sz="1200" dirty="0"/>
          </a:p>
          <a:p>
            <a:endParaRPr lang="en-US" sz="1200" dirty="0" smtClean="0"/>
          </a:p>
          <a:p>
            <a:endParaRPr lang="en-US" sz="1200" dirty="0"/>
          </a:p>
          <a:p>
            <a:endParaRPr lang="en-US" sz="1200" dirty="0" smtClean="0"/>
          </a:p>
          <a:p>
            <a:endParaRPr lang="en-US" sz="1200" dirty="0"/>
          </a:p>
          <a:p>
            <a:endParaRPr lang="en-US" sz="1200" dirty="0" smtClean="0"/>
          </a:p>
          <a:p>
            <a:endParaRPr lang="en-US" sz="1200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62520">
            <a:off x="7057404" y="-352601"/>
            <a:ext cx="7958411" cy="596880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2432821">
            <a:off x="203709" y="3219277"/>
            <a:ext cx="7958411" cy="5968809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662520">
            <a:off x="6963372" y="5524451"/>
            <a:ext cx="8019803" cy="596880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735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20715002">
            <a:off x="9069584" y="4065700"/>
            <a:ext cx="5706173" cy="2695179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 rot="20672551">
            <a:off x="9578147" y="4617199"/>
            <a:ext cx="469670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 err="1" smtClean="0"/>
              <a:t>Ysgolion</a:t>
            </a:r>
            <a:r>
              <a:rPr lang="en-US" sz="1400" b="1" u="sng" dirty="0" smtClean="0"/>
              <a:t> </a:t>
            </a:r>
            <a:r>
              <a:rPr lang="en-US" sz="1400" b="1" u="sng" dirty="0" err="1" smtClean="0"/>
              <a:t>Corea</a:t>
            </a:r>
            <a:endParaRPr lang="en-US" sz="1400" b="1" u="sng" dirty="0" smtClean="0"/>
          </a:p>
          <a:p>
            <a:endParaRPr lang="en-US" sz="1400" b="1" u="sng" dirty="0">
              <a:solidFill>
                <a:srgbClr val="0070C0"/>
              </a:solidFill>
            </a:endParaRPr>
          </a:p>
          <a:p>
            <a:pPr algn="ctr"/>
            <a:r>
              <a:rPr lang="en-US" sz="1200" dirty="0" smtClean="0"/>
              <a:t>O </a:t>
            </a:r>
            <a:r>
              <a:rPr lang="en-US" sz="1200" dirty="0" err="1" smtClean="0"/>
              <a:t>dan</a:t>
            </a:r>
            <a:r>
              <a:rPr lang="en-US" sz="1200" dirty="0" smtClean="0"/>
              <a:t> </a:t>
            </a:r>
            <a:r>
              <a:rPr lang="en-US" sz="1200" dirty="0" err="1" smtClean="0"/>
              <a:t>arweiniad</a:t>
            </a:r>
            <a:r>
              <a:rPr lang="en-US" sz="1200" dirty="0" smtClean="0"/>
              <a:t>, </a:t>
            </a:r>
            <a:r>
              <a:rPr lang="en-US" sz="1200" dirty="0" err="1" smtClean="0"/>
              <a:t>dysgir</a:t>
            </a:r>
            <a:r>
              <a:rPr lang="en-US" sz="1200" dirty="0" smtClean="0"/>
              <a:t> </a:t>
            </a:r>
            <a:r>
              <a:rPr lang="en-US" sz="1200" dirty="0" err="1" smtClean="0"/>
              <a:t>addysgwyr</a:t>
            </a:r>
            <a:r>
              <a:rPr lang="en-US" sz="1200" dirty="0" smtClean="0"/>
              <a:t> </a:t>
            </a:r>
            <a:r>
              <a:rPr lang="en-US" sz="1200" dirty="0" err="1" smtClean="0"/>
              <a:t>yn</a:t>
            </a:r>
            <a:r>
              <a:rPr lang="en-US" sz="1200" dirty="0" smtClean="0"/>
              <a:t> </a:t>
            </a:r>
            <a:r>
              <a:rPr lang="en-US" sz="1200" dirty="0" err="1" smtClean="0"/>
              <a:t>Nghorea</a:t>
            </a:r>
            <a:r>
              <a:rPr lang="en-US" sz="1200" dirty="0" smtClean="0"/>
              <a:t> </a:t>
            </a:r>
            <a:r>
              <a:rPr lang="en-US" sz="1200" dirty="0" err="1" smtClean="0"/>
              <a:t>sut</a:t>
            </a:r>
            <a:r>
              <a:rPr lang="en-US" sz="1200" dirty="0" smtClean="0"/>
              <a:t> </a:t>
            </a:r>
            <a:r>
              <a:rPr lang="en-US" sz="1200" dirty="0" err="1" smtClean="0"/>
              <a:t>i</a:t>
            </a:r>
            <a:r>
              <a:rPr lang="en-US" sz="1200" dirty="0" smtClean="0"/>
              <a:t> </a:t>
            </a:r>
            <a:r>
              <a:rPr lang="en-US" sz="1200" dirty="0" err="1" smtClean="0"/>
              <a:t>adnabod</a:t>
            </a:r>
            <a:r>
              <a:rPr lang="en-US" sz="1200" dirty="0" smtClean="0"/>
              <a:t> y </a:t>
            </a:r>
            <a:r>
              <a:rPr lang="en-US" sz="1200" dirty="0" err="1" smtClean="0"/>
              <a:t>sgiliau</a:t>
            </a:r>
            <a:r>
              <a:rPr lang="en-US" sz="1200" dirty="0" smtClean="0"/>
              <a:t> </a:t>
            </a:r>
            <a:r>
              <a:rPr lang="en-US" sz="1200" dirty="0" err="1" smtClean="0"/>
              <a:t>sydd</a:t>
            </a:r>
            <a:r>
              <a:rPr lang="en-US" sz="1200" dirty="0" smtClean="0"/>
              <a:t> </a:t>
            </a:r>
            <a:r>
              <a:rPr lang="en-US" sz="1200" dirty="0" err="1" smtClean="0"/>
              <a:t>angen</a:t>
            </a:r>
            <a:r>
              <a:rPr lang="en-US" sz="1200" dirty="0" smtClean="0"/>
              <a:t> </a:t>
            </a:r>
            <a:r>
              <a:rPr lang="en-US" sz="1200" dirty="0" err="1" smtClean="0"/>
              <a:t>ar</a:t>
            </a:r>
            <a:r>
              <a:rPr lang="en-US" sz="1200" dirty="0" smtClean="0"/>
              <a:t> </a:t>
            </a:r>
            <a:r>
              <a:rPr lang="en-US" sz="1200" dirty="0" err="1" smtClean="0"/>
              <a:t>eu</a:t>
            </a:r>
            <a:r>
              <a:rPr lang="en-US" sz="1200" dirty="0" smtClean="0"/>
              <a:t> </a:t>
            </a:r>
            <a:r>
              <a:rPr lang="en-US" sz="1200" dirty="0" err="1" smtClean="0"/>
              <a:t>dysgwyr</a:t>
            </a:r>
            <a:r>
              <a:rPr lang="en-US" sz="1200" dirty="0" smtClean="0"/>
              <a:t> </a:t>
            </a:r>
            <a:r>
              <a:rPr lang="en-US" sz="1200" dirty="0" err="1" smtClean="0"/>
              <a:t>megis</a:t>
            </a:r>
            <a:r>
              <a:rPr lang="en-US" sz="1200" dirty="0" smtClean="0"/>
              <a:t>, </a:t>
            </a:r>
            <a:r>
              <a:rPr lang="en-US" sz="1200" dirty="0" err="1" smtClean="0"/>
              <a:t>cystadleuaeth</a:t>
            </a:r>
            <a:r>
              <a:rPr lang="en-US" sz="1200" dirty="0" smtClean="0"/>
              <a:t>, </a:t>
            </a:r>
            <a:r>
              <a:rPr lang="en-US" sz="1200" dirty="0" err="1" smtClean="0"/>
              <a:t>cydymffurfiad</a:t>
            </a:r>
            <a:r>
              <a:rPr lang="en-US" sz="1200" dirty="0" smtClean="0"/>
              <a:t> a </a:t>
            </a:r>
            <a:r>
              <a:rPr lang="en-US" sz="1200" dirty="0" err="1" smtClean="0"/>
              <a:t>ffyrdd</a:t>
            </a:r>
            <a:r>
              <a:rPr lang="en-US" sz="1200" dirty="0" smtClean="0"/>
              <a:t> </a:t>
            </a:r>
            <a:r>
              <a:rPr lang="en-US" sz="1200" dirty="0" err="1" smtClean="0"/>
              <a:t>positif</a:t>
            </a:r>
            <a:r>
              <a:rPr lang="en-US" sz="1200" dirty="0" smtClean="0"/>
              <a:t> o </a:t>
            </a:r>
            <a:r>
              <a:rPr lang="en-US" sz="1200" dirty="0" err="1" smtClean="0"/>
              <a:t>feddwl</a:t>
            </a:r>
            <a:r>
              <a:rPr lang="en-US" sz="1200" dirty="0" smtClean="0"/>
              <a:t>. I </a:t>
            </a:r>
            <a:r>
              <a:rPr lang="en-US" sz="1200" dirty="0" err="1" smtClean="0"/>
              <a:t>gyflawni</a:t>
            </a:r>
            <a:r>
              <a:rPr lang="en-US" sz="1200" dirty="0" smtClean="0"/>
              <a:t> </a:t>
            </a:r>
            <a:r>
              <a:rPr lang="en-US" sz="1200" dirty="0" err="1" smtClean="0"/>
              <a:t>hyn</a:t>
            </a:r>
            <a:r>
              <a:rPr lang="en-US" sz="1200" dirty="0" smtClean="0"/>
              <a:t>, </a:t>
            </a:r>
            <a:r>
              <a:rPr lang="en-US" sz="1200" dirty="0" err="1" smtClean="0"/>
              <a:t>disgwylir</a:t>
            </a:r>
            <a:r>
              <a:rPr lang="en-US" sz="1200" dirty="0" smtClean="0"/>
              <a:t> </a:t>
            </a:r>
            <a:r>
              <a:rPr lang="en-US" sz="1200" dirty="0" err="1" smtClean="0"/>
              <a:t>i’</a:t>
            </a:r>
            <a:r>
              <a:rPr lang="en-US" sz="1200" dirty="0" err="1" smtClean="0"/>
              <a:t>r</a:t>
            </a:r>
            <a:r>
              <a:rPr lang="en-US" sz="1200" dirty="0" smtClean="0"/>
              <a:t> </a:t>
            </a:r>
            <a:r>
              <a:rPr lang="en-US" sz="1200" dirty="0" err="1" smtClean="0"/>
              <a:t>addysgwyr</a:t>
            </a:r>
            <a:r>
              <a:rPr lang="en-US" sz="1200" dirty="0" smtClean="0"/>
              <a:t> </a:t>
            </a:r>
            <a:r>
              <a:rPr lang="en-US" sz="1200" dirty="0" err="1" smtClean="0"/>
              <a:t>fod</a:t>
            </a:r>
            <a:r>
              <a:rPr lang="en-US" sz="1200" dirty="0" smtClean="0"/>
              <a:t> </a:t>
            </a:r>
            <a:r>
              <a:rPr lang="en-US" sz="1200" dirty="0" err="1" smtClean="0"/>
              <a:t>yn</a:t>
            </a:r>
            <a:r>
              <a:rPr lang="en-US" sz="1200" dirty="0" smtClean="0"/>
              <a:t> </a:t>
            </a:r>
            <a:r>
              <a:rPr lang="en-US" sz="1200" dirty="0" err="1" smtClean="0"/>
              <a:t>ofalgar</a:t>
            </a:r>
            <a:r>
              <a:rPr lang="en-US" sz="1200" dirty="0" smtClean="0"/>
              <a:t> </a:t>
            </a:r>
            <a:r>
              <a:rPr lang="en-US" sz="1200" dirty="0" err="1" smtClean="0"/>
              <a:t>iawn</a:t>
            </a:r>
            <a:r>
              <a:rPr lang="en-US" sz="1200" dirty="0" smtClean="0"/>
              <a:t> </a:t>
            </a:r>
            <a:r>
              <a:rPr lang="en-US" sz="1200" dirty="0" err="1" smtClean="0"/>
              <a:t>tuag</a:t>
            </a:r>
            <a:r>
              <a:rPr lang="en-US" sz="1200" dirty="0" smtClean="0"/>
              <a:t> at </a:t>
            </a:r>
            <a:r>
              <a:rPr lang="en-US" sz="1200" dirty="0" err="1" smtClean="0"/>
              <a:t>fywyd</a:t>
            </a:r>
            <a:r>
              <a:rPr lang="en-US" sz="1200" dirty="0" smtClean="0"/>
              <a:t> a </a:t>
            </a:r>
            <a:r>
              <a:rPr lang="en-US" sz="1200" dirty="0" err="1" smtClean="0"/>
              <a:t>diwylliant</a:t>
            </a:r>
            <a:r>
              <a:rPr lang="en-US" sz="1200" dirty="0" smtClean="0"/>
              <a:t> </a:t>
            </a:r>
            <a:r>
              <a:rPr lang="en-US" sz="1200" dirty="0" err="1" smtClean="0"/>
              <a:t>trwy</a:t>
            </a:r>
            <a:r>
              <a:rPr lang="en-US" sz="1200" dirty="0" smtClean="0"/>
              <a:t> </a:t>
            </a:r>
            <a:r>
              <a:rPr lang="en-US" sz="1200" dirty="0" err="1" smtClean="0"/>
              <a:t>ymestyn</a:t>
            </a:r>
            <a:r>
              <a:rPr lang="en-US" sz="1200" dirty="0" smtClean="0"/>
              <a:t> </a:t>
            </a:r>
            <a:r>
              <a:rPr lang="en-US" sz="1200" dirty="0" err="1" smtClean="0"/>
              <a:t>eu</a:t>
            </a:r>
            <a:r>
              <a:rPr lang="en-US" sz="1200" dirty="0" smtClean="0"/>
              <a:t> </a:t>
            </a:r>
            <a:r>
              <a:rPr lang="en-US" sz="1200" dirty="0" err="1" smtClean="0"/>
              <a:t>hymholiadau</a:t>
            </a:r>
            <a:r>
              <a:rPr lang="en-US" sz="1200" dirty="0" smtClean="0"/>
              <a:t> y </a:t>
            </a:r>
            <a:r>
              <a:rPr lang="en-US" sz="1200" dirty="0" err="1" smtClean="0"/>
              <a:t>tu</a:t>
            </a:r>
            <a:r>
              <a:rPr lang="en-US" sz="1200" dirty="0" smtClean="0"/>
              <a:t> </a:t>
            </a:r>
            <a:r>
              <a:rPr lang="en-US" sz="1200" dirty="0" err="1" smtClean="0"/>
              <a:t>hwnt</a:t>
            </a:r>
            <a:r>
              <a:rPr lang="en-US" sz="1200" dirty="0" smtClean="0"/>
              <a:t> </a:t>
            </a:r>
            <a:r>
              <a:rPr lang="en-US" sz="1200" dirty="0" err="1"/>
              <a:t>i</a:t>
            </a:r>
            <a:r>
              <a:rPr lang="en-US" sz="1200" dirty="0" err="1" smtClean="0"/>
              <a:t>’r</a:t>
            </a:r>
            <a:r>
              <a:rPr lang="en-US" sz="1200" dirty="0" smtClean="0"/>
              <a:t> </a:t>
            </a:r>
            <a:r>
              <a:rPr lang="en-US" sz="1200" dirty="0" err="1" smtClean="0"/>
              <a:t>cwricwlwm</a:t>
            </a:r>
            <a:r>
              <a:rPr lang="en-US" sz="1200" dirty="0" smtClean="0"/>
              <a:t> </a:t>
            </a:r>
            <a:r>
              <a:rPr lang="en-US" sz="1200" dirty="0" err="1" smtClean="0"/>
              <a:t>ffurfiol</a:t>
            </a:r>
            <a:r>
              <a:rPr lang="en-US" sz="1200" dirty="0" smtClean="0"/>
              <a:t>. (Pinar, 2014)</a:t>
            </a:r>
            <a:endParaRPr lang="en-US" sz="1200" dirty="0" smtClean="0"/>
          </a:p>
        </p:txBody>
      </p:sp>
      <p:sp>
        <p:nvSpPr>
          <p:cNvPr id="5" name="Oval 4"/>
          <p:cNvSpPr/>
          <p:nvPr/>
        </p:nvSpPr>
        <p:spPr>
          <a:xfrm>
            <a:off x="11734670" y="-1674"/>
            <a:ext cx="3063184" cy="309534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endParaRPr lang="en-US" sz="1400" b="1" i="1" u="sng" dirty="0" smtClean="0">
              <a:solidFill>
                <a:schemeClr val="tx1"/>
              </a:solidFill>
            </a:endParaRPr>
          </a:p>
          <a:p>
            <a:pPr algn="ctr"/>
            <a:endParaRPr lang="en-US" sz="1400" b="1" i="1" u="sng" dirty="0">
              <a:solidFill>
                <a:schemeClr val="tx1"/>
              </a:solidFill>
            </a:endParaRPr>
          </a:p>
          <a:p>
            <a:pPr algn="ctr"/>
            <a:endParaRPr lang="en-US" sz="1400" b="1" i="1" u="sng" dirty="0" smtClean="0">
              <a:solidFill>
                <a:schemeClr val="tx1"/>
              </a:solidFill>
            </a:endParaRPr>
          </a:p>
          <a:p>
            <a:pPr algn="ctr"/>
            <a:r>
              <a:rPr lang="en-US" sz="1400" b="1" i="1" u="sng" dirty="0" smtClean="0">
                <a:solidFill>
                  <a:schemeClr val="tx1"/>
                </a:solidFill>
              </a:rPr>
              <a:t>Beth </a:t>
            </a:r>
            <a:r>
              <a:rPr lang="en-US" sz="1400" b="1" i="1" u="sng" dirty="0" err="1" smtClean="0">
                <a:solidFill>
                  <a:schemeClr val="tx1"/>
                </a:solidFill>
              </a:rPr>
              <a:t>arall</a:t>
            </a:r>
            <a:r>
              <a:rPr lang="en-US" sz="1400" b="1" i="1" u="sng" dirty="0" smtClean="0">
                <a:solidFill>
                  <a:schemeClr val="tx1"/>
                </a:solidFill>
              </a:rPr>
              <a:t> </a:t>
            </a:r>
            <a:r>
              <a:rPr lang="en-US" sz="1400" b="1" i="1" u="sng" dirty="0" err="1" smtClean="0">
                <a:solidFill>
                  <a:schemeClr val="tx1"/>
                </a:solidFill>
              </a:rPr>
              <a:t>sy’n</a:t>
            </a:r>
            <a:r>
              <a:rPr lang="en-US" sz="1400" b="1" i="1" u="sng" dirty="0" smtClean="0">
                <a:solidFill>
                  <a:schemeClr val="tx1"/>
                </a:solidFill>
              </a:rPr>
              <a:t> </a:t>
            </a:r>
            <a:r>
              <a:rPr lang="en-US" sz="1400" b="1" i="1" u="sng" dirty="0" err="1" smtClean="0">
                <a:solidFill>
                  <a:schemeClr val="tx1"/>
                </a:solidFill>
              </a:rPr>
              <a:t>cuddio</a:t>
            </a:r>
            <a:r>
              <a:rPr lang="en-US" sz="1400" b="1" i="1" u="sng" dirty="0" smtClean="0">
                <a:solidFill>
                  <a:schemeClr val="tx1"/>
                </a:solidFill>
              </a:rPr>
              <a:t>?</a:t>
            </a:r>
          </a:p>
          <a:p>
            <a:pPr algn="ctr"/>
            <a:endParaRPr lang="en-US" sz="1200" dirty="0">
              <a:solidFill>
                <a:schemeClr val="tx1"/>
              </a:solidFill>
            </a:endParaRPr>
          </a:p>
          <a:p>
            <a:pPr marL="171450" indent="-171450">
              <a:buFont typeface="Arial" charset="0"/>
              <a:buChar char="•"/>
            </a:pPr>
            <a:r>
              <a:rPr lang="en-US" sz="1200" dirty="0" err="1" smtClean="0">
                <a:solidFill>
                  <a:schemeClr val="tx1"/>
                </a:solidFill>
              </a:rPr>
              <a:t>Taclusrwydd</a:t>
            </a:r>
            <a:r>
              <a:rPr lang="en-US" sz="1200" dirty="0" smtClean="0">
                <a:solidFill>
                  <a:schemeClr val="tx1"/>
                </a:solidFill>
              </a:rPr>
              <a:t> a </a:t>
            </a:r>
            <a:r>
              <a:rPr lang="en-US" sz="1200" dirty="0" err="1" smtClean="0">
                <a:solidFill>
                  <a:schemeClr val="tx1"/>
                </a:solidFill>
              </a:rPr>
              <a:t>phrydlondeb</a:t>
            </a:r>
            <a:r>
              <a:rPr lang="en-US" sz="1200" dirty="0" smtClean="0">
                <a:solidFill>
                  <a:schemeClr val="tx1"/>
                </a:solidFill>
              </a:rPr>
              <a:t>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dirty="0" err="1" smtClean="0">
                <a:solidFill>
                  <a:schemeClr val="tx1"/>
                </a:solidFill>
              </a:rPr>
              <a:t>Gorffen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gwaith</a:t>
            </a:r>
            <a:r>
              <a:rPr lang="en-US" sz="1200" dirty="0" smtClean="0">
                <a:solidFill>
                  <a:schemeClr val="tx1"/>
                </a:solidFill>
              </a:rPr>
              <a:t> a </a:t>
            </a:r>
            <a:r>
              <a:rPr lang="en-US" sz="1200" dirty="0" err="1" smtClean="0">
                <a:solidFill>
                  <a:schemeClr val="tx1"/>
                </a:solidFill>
              </a:rPr>
              <a:t>thasgiau</a:t>
            </a:r>
            <a:r>
              <a:rPr lang="en-US" sz="1200" dirty="0" smtClean="0">
                <a:solidFill>
                  <a:schemeClr val="tx1"/>
                </a:solidFill>
              </a:rPr>
              <a:t>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dirty="0" err="1" smtClean="0">
                <a:solidFill>
                  <a:schemeClr val="tx1"/>
                </a:solidFill>
              </a:rPr>
              <a:t>Ymddygiad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cwrtais</a:t>
            </a:r>
            <a:r>
              <a:rPr lang="en-US" sz="1200" dirty="0" smtClean="0">
                <a:solidFill>
                  <a:schemeClr val="tx1"/>
                </a:solidFill>
              </a:rPr>
              <a:t>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dirty="0" err="1" smtClean="0">
                <a:solidFill>
                  <a:schemeClr val="tx1"/>
                </a:solidFill>
              </a:rPr>
              <a:t>Cymryd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rhan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pob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tro</a:t>
            </a:r>
            <a:r>
              <a:rPr lang="en-US" sz="1200" dirty="0" smtClean="0">
                <a:solidFill>
                  <a:schemeClr val="tx1"/>
                </a:solidFill>
              </a:rPr>
              <a:t>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dirty="0" err="1" smtClean="0">
                <a:solidFill>
                  <a:schemeClr val="tx1"/>
                </a:solidFill>
              </a:rPr>
              <a:t>Ymarfer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ataliad</a:t>
            </a:r>
            <a:r>
              <a:rPr lang="en-US" sz="1200" dirty="0" smtClean="0">
                <a:solidFill>
                  <a:schemeClr val="tx1"/>
                </a:solidFill>
              </a:rPr>
              <a:t>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dirty="0" err="1" smtClean="0">
                <a:solidFill>
                  <a:schemeClr val="tx1"/>
                </a:solidFill>
              </a:rPr>
              <a:t>Dangos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menter</a:t>
            </a:r>
            <a:r>
              <a:rPr lang="en-US" sz="1200" dirty="0" smtClean="0">
                <a:solidFill>
                  <a:schemeClr val="tx1"/>
                </a:solidFill>
              </a:rPr>
              <a:t> a </a:t>
            </a:r>
            <a:r>
              <a:rPr lang="en-US" sz="1200" dirty="0" err="1" smtClean="0">
                <a:solidFill>
                  <a:schemeClr val="tx1"/>
                </a:solidFill>
              </a:rPr>
              <a:t>chadw’n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brysur</a:t>
            </a:r>
            <a:r>
              <a:rPr lang="en-US" sz="1200" dirty="0" smtClean="0">
                <a:solidFill>
                  <a:schemeClr val="tx1"/>
                </a:solidFill>
              </a:rPr>
              <a:t>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dirty="0" err="1" smtClean="0">
                <a:solidFill>
                  <a:schemeClr val="tx1"/>
                </a:solidFill>
              </a:rPr>
              <a:t>Dangos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ffyddlondeb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tuag</a:t>
            </a:r>
            <a:r>
              <a:rPr lang="en-US" sz="1200" dirty="0" smtClean="0">
                <a:solidFill>
                  <a:schemeClr val="tx1"/>
                </a:solidFill>
              </a:rPr>
              <a:t> at </a:t>
            </a:r>
            <a:r>
              <a:rPr lang="en-US" sz="1200" dirty="0" err="1" smtClean="0">
                <a:solidFill>
                  <a:schemeClr val="tx1"/>
                </a:solidFill>
              </a:rPr>
              <a:t>eraill</a:t>
            </a:r>
            <a:r>
              <a:rPr lang="en-US" sz="1200" dirty="0" smtClean="0">
                <a:solidFill>
                  <a:schemeClr val="tx1"/>
                </a:solidFill>
              </a:rPr>
              <a:t>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dirty="0" err="1" smtClean="0">
                <a:solidFill>
                  <a:schemeClr val="tx1"/>
                </a:solidFill>
              </a:rPr>
              <a:t>Rhoi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eu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gorau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glas</a:t>
            </a:r>
            <a:r>
              <a:rPr lang="en-US" sz="1200" dirty="0" smtClean="0">
                <a:solidFill>
                  <a:schemeClr val="tx1"/>
                </a:solidFill>
              </a:rPr>
              <a:t>.</a:t>
            </a:r>
          </a:p>
          <a:p>
            <a:pPr marL="171450" indent="-171450">
              <a:buFont typeface="Arial" charset="0"/>
              <a:buChar char="•"/>
            </a:pPr>
            <a:endParaRPr lang="en-US" sz="1200" dirty="0" smtClean="0">
              <a:solidFill>
                <a:schemeClr val="tx1"/>
              </a:solidFill>
            </a:endParaRPr>
          </a:p>
          <a:p>
            <a:r>
              <a:rPr lang="en-US" sz="1000" dirty="0">
                <a:solidFill>
                  <a:schemeClr val="tx1"/>
                </a:solidFill>
              </a:rPr>
              <a:t> </a:t>
            </a:r>
            <a:r>
              <a:rPr lang="en-US" sz="1000" dirty="0" smtClean="0">
                <a:solidFill>
                  <a:schemeClr val="tx1"/>
                </a:solidFill>
              </a:rPr>
              <a:t>      (My </a:t>
            </a:r>
            <a:r>
              <a:rPr lang="en-US" sz="1000" dirty="0" err="1" smtClean="0">
                <a:solidFill>
                  <a:schemeClr val="tx1"/>
                </a:solidFill>
              </a:rPr>
              <a:t>asperges</a:t>
            </a:r>
            <a:r>
              <a:rPr lang="en-US" sz="1000" dirty="0" smtClean="0">
                <a:solidFill>
                  <a:schemeClr val="tx1"/>
                </a:solidFill>
              </a:rPr>
              <a:t> child, 2016) </a:t>
            </a:r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20" name="Oval 19"/>
          <p:cNvSpPr/>
          <p:nvPr/>
        </p:nvSpPr>
        <p:spPr>
          <a:xfrm>
            <a:off x="499007" y="4542200"/>
            <a:ext cx="3063184" cy="309534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400" b="1" i="1" u="sng" dirty="0" err="1" smtClean="0">
                <a:solidFill>
                  <a:schemeClr val="tx1"/>
                </a:solidFill>
              </a:rPr>
              <a:t>Cwricwlwm</a:t>
            </a:r>
            <a:r>
              <a:rPr lang="en-US" sz="1400" b="1" i="1" u="sng" dirty="0" smtClean="0">
                <a:solidFill>
                  <a:schemeClr val="tx1"/>
                </a:solidFill>
              </a:rPr>
              <a:t> </a:t>
            </a:r>
            <a:r>
              <a:rPr lang="en-US" sz="1400" b="1" i="1" u="sng" dirty="0" err="1" smtClean="0">
                <a:solidFill>
                  <a:schemeClr val="tx1"/>
                </a:solidFill>
              </a:rPr>
              <a:t>G</a:t>
            </a:r>
            <a:r>
              <a:rPr lang="en-US" sz="1400" b="1" i="1" u="sng" dirty="0" err="1" smtClean="0">
                <a:solidFill>
                  <a:schemeClr val="tx1"/>
                </a:solidFill>
              </a:rPr>
              <a:t>udd</a:t>
            </a:r>
            <a:endParaRPr lang="en-US" sz="1400" b="1" i="1" u="sng" dirty="0" smtClean="0">
              <a:solidFill>
                <a:schemeClr val="tx1"/>
              </a:solidFill>
            </a:endParaRPr>
          </a:p>
          <a:p>
            <a:endParaRPr lang="en-US" sz="1200" dirty="0" smtClean="0">
              <a:solidFill>
                <a:schemeClr val="tx1"/>
              </a:solidFill>
            </a:endParaRPr>
          </a:p>
          <a:p>
            <a:pPr algn="ctr"/>
            <a:r>
              <a:rPr lang="en-US" sz="1200" dirty="0" smtClean="0">
                <a:solidFill>
                  <a:schemeClr val="tx1"/>
                </a:solidFill>
              </a:rPr>
              <a:t>Y </a:t>
            </a:r>
            <a:r>
              <a:rPr lang="en-US" sz="1200" dirty="0" err="1" smtClean="0">
                <a:solidFill>
                  <a:schemeClr val="tx1"/>
                </a:solidFill>
              </a:rPr>
              <a:t>gwricwlwm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gudd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yw’r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allwedd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sydd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yn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datgloi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drysau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sydd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yna’n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darparu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mynediad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llawn</a:t>
            </a:r>
            <a:r>
              <a:rPr lang="en-US" sz="1200" dirty="0" smtClean="0">
                <a:solidFill>
                  <a:schemeClr val="tx1"/>
                </a:solidFill>
              </a:rPr>
              <a:t>, </a:t>
            </a:r>
            <a:r>
              <a:rPr lang="en-US" sz="1200" dirty="0" err="1" smtClean="0">
                <a:solidFill>
                  <a:schemeClr val="tx1"/>
                </a:solidFill>
              </a:rPr>
              <a:t>a’r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meistroli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o’r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brif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gwricwlwm</a:t>
            </a:r>
            <a:r>
              <a:rPr lang="en-US" sz="1200" dirty="0" smtClean="0">
                <a:solidFill>
                  <a:schemeClr val="tx1"/>
                </a:solidFill>
              </a:rPr>
              <a:t>. (Smith, 2013)</a:t>
            </a:r>
          </a:p>
          <a:p>
            <a:pPr algn="ctr"/>
            <a:endParaRPr lang="en-US" sz="1200" dirty="0">
              <a:solidFill>
                <a:schemeClr val="tx1"/>
              </a:solidFill>
            </a:endParaRPr>
          </a:p>
          <a:p>
            <a:pPr algn="ctr"/>
            <a:r>
              <a:rPr lang="en-US" sz="1200" dirty="0" smtClean="0">
                <a:solidFill>
                  <a:schemeClr val="tx1"/>
                </a:solidFill>
              </a:rPr>
              <a:t>Y </a:t>
            </a:r>
            <a:r>
              <a:rPr lang="en-US" sz="1200" dirty="0" err="1" smtClean="0">
                <a:solidFill>
                  <a:schemeClr val="tx1"/>
                </a:solidFill>
              </a:rPr>
              <a:t>gwricwlwm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gudd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yw’r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hyn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sydd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weithiau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yn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digwydd</a:t>
            </a:r>
            <a:r>
              <a:rPr lang="en-US" sz="1200" dirty="0" smtClean="0">
                <a:solidFill>
                  <a:schemeClr val="tx1"/>
                </a:solidFill>
              </a:rPr>
              <a:t> o </a:t>
            </a:r>
            <a:r>
              <a:rPr lang="en-US" sz="1200" dirty="0" err="1" smtClean="0">
                <a:solidFill>
                  <a:schemeClr val="tx1"/>
                </a:solidFill>
              </a:rPr>
              <a:t>fewn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gweithgareddau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ysgol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ond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sydd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ddim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yn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rhan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o’r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cwricwlwm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rhagnodedig</a:t>
            </a:r>
            <a:r>
              <a:rPr lang="en-US" sz="1200" dirty="0" smtClean="0">
                <a:solidFill>
                  <a:schemeClr val="tx1"/>
                </a:solidFill>
              </a:rPr>
              <a:t>. (Pollard, 2006)</a:t>
            </a:r>
            <a:endParaRPr lang="en-US" sz="1200" dirty="0" smtClean="0">
              <a:solidFill>
                <a:schemeClr val="tx1"/>
              </a:solidFill>
            </a:endParaRPr>
          </a:p>
        </p:txBody>
      </p:sp>
      <p:sp>
        <p:nvSpPr>
          <p:cNvPr id="21" name="Oval 20"/>
          <p:cNvSpPr/>
          <p:nvPr/>
        </p:nvSpPr>
        <p:spPr>
          <a:xfrm>
            <a:off x="11703567" y="6540156"/>
            <a:ext cx="3063184" cy="3095347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200" dirty="0" err="1" smtClean="0">
                <a:solidFill>
                  <a:schemeClr val="tx1"/>
                </a:solidFill>
              </a:rPr>
              <a:t>Tra</a:t>
            </a:r>
            <a:r>
              <a:rPr lang="en-US" sz="1200" dirty="0" smtClean="0">
                <a:solidFill>
                  <a:schemeClr val="tx1"/>
                </a:solidFill>
              </a:rPr>
              <a:t> bod </a:t>
            </a:r>
            <a:r>
              <a:rPr lang="en-US" sz="1200" dirty="0" err="1" smtClean="0">
                <a:solidFill>
                  <a:schemeClr val="tx1"/>
                </a:solidFill>
              </a:rPr>
              <a:t>addysgu</a:t>
            </a:r>
            <a:r>
              <a:rPr lang="en-US" sz="1200" dirty="0" smtClean="0">
                <a:solidFill>
                  <a:schemeClr val="tx1"/>
                </a:solidFill>
              </a:rPr>
              <a:t> a </a:t>
            </a:r>
            <a:r>
              <a:rPr lang="en-US" sz="1200" dirty="0" err="1" smtClean="0">
                <a:solidFill>
                  <a:schemeClr val="tx1"/>
                </a:solidFill>
              </a:rPr>
              <a:t>chyflwyniad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academaidd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yn</a:t>
            </a:r>
            <a:r>
              <a:rPr lang="en-US" sz="1200" dirty="0" smtClean="0">
                <a:solidFill>
                  <a:schemeClr val="tx1"/>
                </a:solidFill>
              </a:rPr>
              <a:t> y </a:t>
            </a:r>
            <a:r>
              <a:rPr lang="en-US" sz="1200" dirty="0" err="1" smtClean="0">
                <a:solidFill>
                  <a:schemeClr val="tx1"/>
                </a:solidFill>
              </a:rPr>
              <a:t>pynciau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craidd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yn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bwysig</a:t>
            </a:r>
            <a:r>
              <a:rPr lang="en-US" sz="1200" dirty="0" smtClean="0">
                <a:solidFill>
                  <a:schemeClr val="tx1"/>
                </a:solidFill>
              </a:rPr>
              <a:t>, </a:t>
            </a:r>
            <a:r>
              <a:rPr lang="en-US" sz="1200" dirty="0" err="1" smtClean="0">
                <a:solidFill>
                  <a:schemeClr val="tx1"/>
                </a:solidFill>
              </a:rPr>
              <a:t>mae</a:t>
            </a:r>
            <a:r>
              <a:rPr lang="en-US" sz="1200" dirty="0" smtClean="0">
                <a:solidFill>
                  <a:schemeClr val="tx1"/>
                </a:solidFill>
              </a:rPr>
              <a:t> mater, </a:t>
            </a:r>
            <a:r>
              <a:rPr lang="en-US" sz="1200" dirty="0" err="1" smtClean="0">
                <a:solidFill>
                  <a:schemeClr val="tx1"/>
                </a:solidFill>
              </a:rPr>
              <a:t>boddhad</a:t>
            </a:r>
            <a:r>
              <a:rPr lang="en-US" sz="1200" dirty="0" smtClean="0">
                <a:solidFill>
                  <a:schemeClr val="tx1"/>
                </a:solidFill>
              </a:rPr>
              <a:t> a </a:t>
            </a:r>
            <a:r>
              <a:rPr lang="en-US" sz="1200" dirty="0" err="1" smtClean="0">
                <a:solidFill>
                  <a:schemeClr val="tx1"/>
                </a:solidFill>
              </a:rPr>
              <a:t>llwyddiant</a:t>
            </a:r>
            <a:r>
              <a:rPr lang="en-US" sz="1200" dirty="0" smtClean="0">
                <a:solidFill>
                  <a:schemeClr val="tx1"/>
                </a:solidFill>
              </a:rPr>
              <a:t> o </a:t>
            </a:r>
            <a:r>
              <a:rPr lang="en-US" sz="1200" dirty="0" err="1" smtClean="0">
                <a:solidFill>
                  <a:schemeClr val="tx1"/>
                </a:solidFill>
              </a:rPr>
              <a:t>fewn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bywyd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hefyd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yn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dibynnu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ar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bynciau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megis</a:t>
            </a:r>
            <a:r>
              <a:rPr lang="en-US" sz="1200" dirty="0" smtClean="0">
                <a:solidFill>
                  <a:schemeClr val="tx1"/>
                </a:solidFill>
              </a:rPr>
              <a:t>, y </a:t>
            </a:r>
            <a:r>
              <a:rPr lang="en-US" sz="1200" dirty="0" err="1" smtClean="0">
                <a:solidFill>
                  <a:schemeClr val="tx1"/>
                </a:solidFill>
              </a:rPr>
              <a:t>celfyddydau</a:t>
            </a:r>
            <a:r>
              <a:rPr lang="en-US" sz="1200" dirty="0" smtClean="0">
                <a:solidFill>
                  <a:schemeClr val="tx1"/>
                </a:solidFill>
              </a:rPr>
              <a:t>, </a:t>
            </a:r>
            <a:r>
              <a:rPr lang="en-US" sz="1200" dirty="0" err="1" smtClean="0">
                <a:solidFill>
                  <a:schemeClr val="tx1"/>
                </a:solidFill>
              </a:rPr>
              <a:t>sgiliau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emsoiynol</a:t>
            </a:r>
            <a:r>
              <a:rPr lang="en-US" sz="1200" dirty="0" smtClean="0">
                <a:solidFill>
                  <a:schemeClr val="tx1"/>
                </a:solidFill>
              </a:rPr>
              <a:t> a </a:t>
            </a:r>
            <a:r>
              <a:rPr lang="en-US" sz="1200" dirty="0" err="1" smtClean="0">
                <a:solidFill>
                  <a:schemeClr val="tx1"/>
                </a:solidFill>
              </a:rPr>
              <a:t>gwyntwch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ynghyd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â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rhinweddau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personol</a:t>
            </a:r>
            <a:r>
              <a:rPr lang="en-US" sz="1200" dirty="0" smtClean="0">
                <a:solidFill>
                  <a:schemeClr val="tx1"/>
                </a:solidFill>
              </a:rPr>
              <a:t> a </a:t>
            </a:r>
            <a:r>
              <a:rPr lang="en-US" sz="1200" dirty="0" err="1" smtClean="0">
                <a:solidFill>
                  <a:schemeClr val="tx1"/>
                </a:solidFill>
              </a:rPr>
              <a:t>gwerthoedd</a:t>
            </a:r>
            <a:r>
              <a:rPr lang="en-US" sz="1200" dirty="0" smtClean="0">
                <a:solidFill>
                  <a:schemeClr val="tx1"/>
                </a:solidFill>
              </a:rPr>
              <a:t>. </a:t>
            </a:r>
            <a:r>
              <a:rPr lang="en-US" sz="1200" dirty="0" err="1" smtClean="0">
                <a:solidFill>
                  <a:schemeClr val="tx1"/>
                </a:solidFill>
              </a:rPr>
              <a:t>Er</a:t>
            </a:r>
            <a:r>
              <a:rPr lang="en-US" sz="1200" dirty="0" smtClean="0">
                <a:solidFill>
                  <a:schemeClr val="tx1"/>
                </a:solidFill>
              </a:rPr>
              <a:t> bod </a:t>
            </a:r>
            <a:r>
              <a:rPr lang="en-US" sz="1200" dirty="0" err="1" smtClean="0">
                <a:solidFill>
                  <a:schemeClr val="tx1"/>
                </a:solidFill>
              </a:rPr>
              <a:t>gwybodaeth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yn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defnyddiol</a:t>
            </a:r>
            <a:r>
              <a:rPr lang="en-US" sz="1200" dirty="0" smtClean="0">
                <a:solidFill>
                  <a:schemeClr val="tx1"/>
                </a:solidFill>
              </a:rPr>
              <a:t> ac </a:t>
            </a:r>
            <a:r>
              <a:rPr lang="en-US" sz="1200" dirty="0" err="1" smtClean="0">
                <a:solidFill>
                  <a:schemeClr val="tx1"/>
                </a:solidFill>
              </a:rPr>
              <a:t>yn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bwysig</a:t>
            </a:r>
            <a:r>
              <a:rPr lang="en-US" sz="1200" dirty="0" smtClean="0">
                <a:solidFill>
                  <a:schemeClr val="tx1"/>
                </a:solidFill>
              </a:rPr>
              <a:t>, </a:t>
            </a:r>
            <a:r>
              <a:rPr lang="en-US" sz="1200" dirty="0" err="1" smtClean="0">
                <a:solidFill>
                  <a:schemeClr val="tx1"/>
                </a:solidFill>
              </a:rPr>
              <a:t>rhaid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iddo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hefyd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dod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â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dealltwriaeth</a:t>
            </a:r>
            <a:r>
              <a:rPr lang="en-US" sz="1200" dirty="0" smtClean="0">
                <a:solidFill>
                  <a:schemeClr val="tx1"/>
                </a:solidFill>
              </a:rPr>
              <a:t> o </a:t>
            </a:r>
            <a:r>
              <a:rPr lang="en-US" sz="1200" dirty="0" err="1" smtClean="0">
                <a:solidFill>
                  <a:schemeClr val="tx1"/>
                </a:solidFill>
              </a:rPr>
              <a:t>eraill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a’i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hunan</a:t>
            </a:r>
            <a:r>
              <a:rPr lang="en-US" sz="1200" dirty="0" smtClean="0">
                <a:solidFill>
                  <a:schemeClr val="tx1"/>
                </a:solidFill>
              </a:rPr>
              <a:t>, </a:t>
            </a:r>
            <a:r>
              <a:rPr lang="en-US" sz="1200" dirty="0" err="1" smtClean="0">
                <a:solidFill>
                  <a:schemeClr val="tx1"/>
                </a:solidFill>
              </a:rPr>
              <a:t>agweddau</a:t>
            </a:r>
            <a:r>
              <a:rPr lang="en-US" sz="1200" dirty="0" smtClean="0">
                <a:solidFill>
                  <a:schemeClr val="tx1"/>
                </a:solidFill>
              </a:rPr>
              <a:t> a </a:t>
            </a:r>
            <a:r>
              <a:rPr lang="en-US" sz="1200" dirty="0" err="1" smtClean="0">
                <a:solidFill>
                  <a:schemeClr val="tx1"/>
                </a:solidFill>
              </a:rPr>
              <a:t>darpar</a:t>
            </a:r>
            <a:r>
              <a:rPr lang="en-US" sz="1200" dirty="0" smtClean="0">
                <a:solidFill>
                  <a:schemeClr val="tx1"/>
                </a:solidFill>
              </a:rPr>
              <a:t> </a:t>
            </a:r>
            <a:r>
              <a:rPr lang="en-US" sz="1200" dirty="0" err="1" smtClean="0">
                <a:solidFill>
                  <a:schemeClr val="tx1"/>
                </a:solidFill>
              </a:rPr>
              <a:t>newydd</a:t>
            </a:r>
            <a:r>
              <a:rPr lang="en-US" sz="1200" dirty="0" smtClean="0">
                <a:solidFill>
                  <a:schemeClr val="tx1"/>
                </a:solidFill>
              </a:rPr>
              <a:t> ac </a:t>
            </a:r>
            <a:r>
              <a:rPr lang="en-US" sz="1200" dirty="0" err="1" smtClean="0">
                <a:solidFill>
                  <a:schemeClr val="tx1"/>
                </a:solidFill>
              </a:rPr>
              <a:t>ymwybyddiaeth</a:t>
            </a:r>
            <a:r>
              <a:rPr lang="en-US" sz="1200" dirty="0" smtClean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US" sz="1200" dirty="0" smtClean="0">
                <a:solidFill>
                  <a:schemeClr val="tx1"/>
                </a:solidFill>
              </a:rPr>
              <a:t>(Ridden. 2011) </a:t>
            </a:r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980920" y="70788"/>
            <a:ext cx="541686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800" b="0" cap="none" spc="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Calligraphy" charset="0"/>
                <a:ea typeface="Lucida Calligraphy" charset="0"/>
                <a:cs typeface="Lucida Calligraphy" charset="0"/>
              </a:rPr>
              <a:t>Datgloi’r</a:t>
            </a:r>
            <a:r>
              <a:rPr lang="en-GB" sz="28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Calligraphy" charset="0"/>
                <a:ea typeface="Lucida Calligraphy" charset="0"/>
                <a:cs typeface="Lucida Calligraphy" charset="0"/>
              </a:rPr>
              <a:t> </a:t>
            </a:r>
            <a:r>
              <a:rPr lang="en-GB" sz="2800" b="0" cap="none" spc="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Calligraphy" charset="0"/>
                <a:ea typeface="Lucida Calligraphy" charset="0"/>
                <a:cs typeface="Lucida Calligraphy" charset="0"/>
              </a:rPr>
              <a:t>Cwricwlwm</a:t>
            </a:r>
            <a:r>
              <a:rPr lang="en-GB" sz="2800" b="0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Calligraphy" charset="0"/>
                <a:ea typeface="Lucida Calligraphy" charset="0"/>
                <a:cs typeface="Lucida Calligraphy" charset="0"/>
              </a:rPr>
              <a:t> </a:t>
            </a:r>
            <a:r>
              <a:rPr lang="en-GB" sz="2800" b="0" cap="none" spc="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Calligraphy" charset="0"/>
                <a:ea typeface="Lucida Calligraphy" charset="0"/>
                <a:cs typeface="Lucida Calligraphy" charset="0"/>
              </a:rPr>
              <a:t>Cudd</a:t>
            </a:r>
            <a:endParaRPr lang="en-GB" sz="28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Lucida Calligraphy" charset="0"/>
              <a:ea typeface="Lucida Calligraphy" charset="0"/>
              <a:cs typeface="Lucida Calligraphy" charset="0"/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321260">
            <a:off x="8593085" y="2983166"/>
            <a:ext cx="1947636" cy="137633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163878">
            <a:off x="6625673" y="3391521"/>
            <a:ext cx="2150523" cy="129031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4" name="TextBox 23"/>
          <p:cNvSpPr txBox="1"/>
          <p:nvPr/>
        </p:nvSpPr>
        <p:spPr>
          <a:xfrm>
            <a:off x="3109338" y="4840125"/>
            <a:ext cx="35937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u="sng" dirty="0" err="1" smtClean="0"/>
              <a:t>Agweddau</a:t>
            </a:r>
            <a:r>
              <a:rPr lang="en-US" sz="1400" dirty="0" smtClean="0"/>
              <a:t> – </a:t>
            </a:r>
            <a:r>
              <a:rPr lang="en-US" sz="1400" i="1" dirty="0" err="1" smtClean="0">
                <a:solidFill>
                  <a:srgbClr val="0070C0"/>
                </a:solidFill>
              </a:rPr>
              <a:t>addysg</a:t>
            </a:r>
            <a:r>
              <a:rPr lang="en-US" sz="1400" i="1" dirty="0" smtClean="0">
                <a:solidFill>
                  <a:srgbClr val="0070C0"/>
                </a:solidFill>
              </a:rPr>
              <a:t>, </a:t>
            </a:r>
            <a:r>
              <a:rPr lang="en-US" sz="1400" i="1" dirty="0" err="1" smtClean="0">
                <a:solidFill>
                  <a:srgbClr val="0070C0"/>
                </a:solidFill>
              </a:rPr>
              <a:t>cyfoedion</a:t>
            </a:r>
            <a:r>
              <a:rPr lang="en-US" sz="1400" i="1" dirty="0" smtClean="0">
                <a:solidFill>
                  <a:srgbClr val="0070C0"/>
                </a:solidFill>
              </a:rPr>
              <a:t>, </a:t>
            </a:r>
            <a:r>
              <a:rPr lang="en-US" sz="1400" i="1" dirty="0" err="1" smtClean="0">
                <a:solidFill>
                  <a:srgbClr val="0070C0"/>
                </a:solidFill>
              </a:rPr>
              <a:t>diwyllaint</a:t>
            </a:r>
            <a:r>
              <a:rPr lang="en-US" sz="1400" i="1" dirty="0" smtClean="0">
                <a:solidFill>
                  <a:srgbClr val="0070C0"/>
                </a:solidFill>
              </a:rPr>
              <a:t>, </a:t>
            </a:r>
            <a:r>
              <a:rPr lang="en-US" sz="1400" i="1" dirty="0" err="1" smtClean="0">
                <a:solidFill>
                  <a:srgbClr val="0070C0"/>
                </a:solidFill>
              </a:rPr>
              <a:t>cymuned</a:t>
            </a:r>
            <a:r>
              <a:rPr lang="en-US" sz="1400" i="1" dirty="0" smtClean="0">
                <a:solidFill>
                  <a:srgbClr val="0070C0"/>
                </a:solidFill>
              </a:rPr>
              <a:t> a </a:t>
            </a:r>
            <a:r>
              <a:rPr lang="en-US" sz="1400" i="1" dirty="0" err="1" smtClean="0">
                <a:solidFill>
                  <a:srgbClr val="0070C0"/>
                </a:solidFill>
              </a:rPr>
              <a:t>chredoau</a:t>
            </a:r>
            <a:r>
              <a:rPr lang="en-US" sz="1400" i="1" dirty="0" smtClean="0">
                <a:solidFill>
                  <a:srgbClr val="0070C0"/>
                </a:solidFill>
              </a:rPr>
              <a:t>. </a:t>
            </a:r>
            <a:endParaRPr lang="en-US" sz="1400" i="1" dirty="0">
              <a:solidFill>
                <a:srgbClr val="0070C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3464151" y="5249122"/>
            <a:ext cx="357906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 smtClean="0"/>
          </a:p>
          <a:p>
            <a:r>
              <a:rPr lang="en-US" sz="1400" b="1" u="sng" dirty="0" err="1" smtClean="0"/>
              <a:t>Gwerthoedd</a:t>
            </a:r>
            <a:r>
              <a:rPr lang="en-US" sz="1400" dirty="0" smtClean="0"/>
              <a:t> </a:t>
            </a:r>
            <a:r>
              <a:rPr lang="en-US" sz="1400" dirty="0" smtClean="0">
                <a:solidFill>
                  <a:srgbClr val="7030A0"/>
                </a:solidFill>
              </a:rPr>
              <a:t>– </a:t>
            </a:r>
            <a:r>
              <a:rPr lang="en-US" sz="1400" dirty="0" err="1" smtClean="0">
                <a:solidFill>
                  <a:srgbClr val="7030A0"/>
                </a:solidFill>
              </a:rPr>
              <a:t>iechyd</a:t>
            </a:r>
            <a:r>
              <a:rPr lang="en-US" sz="1400" dirty="0" smtClean="0">
                <a:solidFill>
                  <a:srgbClr val="7030A0"/>
                </a:solidFill>
              </a:rPr>
              <a:t>, </a:t>
            </a:r>
            <a:r>
              <a:rPr lang="en-US" sz="1400" dirty="0" err="1" smtClean="0">
                <a:solidFill>
                  <a:srgbClr val="7030A0"/>
                </a:solidFill>
              </a:rPr>
              <a:t>hapusrwydd</a:t>
            </a:r>
            <a:r>
              <a:rPr lang="en-US" sz="1400" dirty="0" smtClean="0">
                <a:solidFill>
                  <a:srgbClr val="7030A0"/>
                </a:solidFill>
              </a:rPr>
              <a:t>, </a:t>
            </a:r>
            <a:r>
              <a:rPr lang="en-US" sz="1400" dirty="0" err="1" smtClean="0">
                <a:solidFill>
                  <a:srgbClr val="7030A0"/>
                </a:solidFill>
              </a:rPr>
              <a:t>cariad</a:t>
            </a:r>
            <a:r>
              <a:rPr lang="en-US" sz="1400" dirty="0" smtClean="0">
                <a:solidFill>
                  <a:srgbClr val="7030A0"/>
                </a:solidFill>
              </a:rPr>
              <a:t>, </a:t>
            </a:r>
            <a:r>
              <a:rPr lang="en-US" sz="1400" dirty="0" err="1" smtClean="0">
                <a:solidFill>
                  <a:srgbClr val="7030A0"/>
                </a:solidFill>
              </a:rPr>
              <a:t>diogelwch</a:t>
            </a:r>
            <a:r>
              <a:rPr lang="en-US" sz="1400" dirty="0" smtClean="0">
                <a:solidFill>
                  <a:srgbClr val="7030A0"/>
                </a:solidFill>
              </a:rPr>
              <a:t> </a:t>
            </a:r>
            <a:r>
              <a:rPr lang="en-US" sz="1400" dirty="0" err="1" smtClean="0">
                <a:solidFill>
                  <a:srgbClr val="7030A0"/>
                </a:solidFill>
              </a:rPr>
              <a:t>corfforol</a:t>
            </a:r>
            <a:r>
              <a:rPr lang="en-US" sz="1400" dirty="0" smtClean="0">
                <a:solidFill>
                  <a:srgbClr val="7030A0"/>
                </a:solidFill>
              </a:rPr>
              <a:t> ac </a:t>
            </a:r>
            <a:r>
              <a:rPr lang="en-US" sz="1400" dirty="0" err="1" smtClean="0">
                <a:solidFill>
                  <a:srgbClr val="7030A0"/>
                </a:solidFill>
              </a:rPr>
              <a:t>economaidd</a:t>
            </a:r>
            <a:r>
              <a:rPr lang="en-US" sz="1400" dirty="0" smtClean="0">
                <a:solidFill>
                  <a:srgbClr val="7030A0"/>
                </a:solidFill>
              </a:rPr>
              <a:t>. </a:t>
            </a:r>
            <a:endParaRPr lang="en-US" sz="1400" dirty="0">
              <a:solidFill>
                <a:srgbClr val="7030A0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0" y="4917774"/>
            <a:ext cx="1643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     </a:t>
            </a:r>
            <a:endParaRPr lang="en-US" sz="1400" dirty="0"/>
          </a:p>
        </p:txBody>
      </p:sp>
      <p:sp>
        <p:nvSpPr>
          <p:cNvPr id="27" name="TextBox 26"/>
          <p:cNvSpPr txBox="1"/>
          <p:nvPr/>
        </p:nvSpPr>
        <p:spPr>
          <a:xfrm>
            <a:off x="3457796" y="5657387"/>
            <a:ext cx="1643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/>
          </a:p>
        </p:txBody>
      </p:sp>
      <p:sp>
        <p:nvSpPr>
          <p:cNvPr id="28" name="TextBox 27"/>
          <p:cNvSpPr txBox="1"/>
          <p:nvPr/>
        </p:nvSpPr>
        <p:spPr>
          <a:xfrm>
            <a:off x="0" y="7419382"/>
            <a:ext cx="1643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   </a:t>
            </a:r>
            <a:endParaRPr lang="en-US" sz="1400" dirty="0"/>
          </a:p>
        </p:txBody>
      </p:sp>
      <p:sp>
        <p:nvSpPr>
          <p:cNvPr id="29" name="TextBox 28"/>
          <p:cNvSpPr txBox="1"/>
          <p:nvPr/>
        </p:nvSpPr>
        <p:spPr>
          <a:xfrm>
            <a:off x="8929433" y="9571321"/>
            <a:ext cx="31233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smtClean="0">
                <a:solidFill>
                  <a:srgbClr val="0070C0"/>
                </a:solidFill>
              </a:rPr>
              <a:t>“</a:t>
            </a:r>
            <a:r>
              <a:rPr lang="en-US" sz="1400" dirty="0" err="1" smtClean="0">
                <a:solidFill>
                  <a:srgbClr val="0070C0"/>
                </a:solidFill>
              </a:rPr>
              <a:t>Nid</a:t>
            </a:r>
            <a:r>
              <a:rPr lang="en-US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err="1" smtClean="0">
                <a:solidFill>
                  <a:srgbClr val="0070C0"/>
                </a:solidFill>
              </a:rPr>
              <a:t>yw</a:t>
            </a:r>
            <a:r>
              <a:rPr lang="en-US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err="1" smtClean="0">
                <a:solidFill>
                  <a:srgbClr val="0070C0"/>
                </a:solidFill>
              </a:rPr>
              <a:t>addysg</a:t>
            </a:r>
            <a:r>
              <a:rPr lang="en-US" sz="1400" dirty="0" smtClean="0">
                <a:solidFill>
                  <a:srgbClr val="0070C0"/>
                </a:solidFill>
              </a:rPr>
              <a:t> am </a:t>
            </a:r>
            <a:r>
              <a:rPr lang="en-US" sz="1400" dirty="0" err="1" smtClean="0">
                <a:solidFill>
                  <a:srgbClr val="0070C0"/>
                </a:solidFill>
              </a:rPr>
              <a:t>bethau</a:t>
            </a:r>
            <a:r>
              <a:rPr lang="en-US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err="1" smtClean="0">
                <a:solidFill>
                  <a:srgbClr val="0070C0"/>
                </a:solidFill>
              </a:rPr>
              <a:t>yr</a:t>
            </a:r>
            <a:r>
              <a:rPr lang="en-US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err="1" smtClean="0">
                <a:solidFill>
                  <a:srgbClr val="0070C0"/>
                </a:solidFill>
              </a:rPr>
              <a:t>ydym</a:t>
            </a:r>
            <a:r>
              <a:rPr lang="en-US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err="1" smtClean="0">
                <a:solidFill>
                  <a:srgbClr val="0070C0"/>
                </a:solidFill>
              </a:rPr>
              <a:t>yn</a:t>
            </a:r>
            <a:r>
              <a:rPr lang="en-US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err="1" smtClean="0">
                <a:solidFill>
                  <a:srgbClr val="0070C0"/>
                </a:solidFill>
              </a:rPr>
              <a:t>dysgu</a:t>
            </a:r>
            <a:r>
              <a:rPr lang="en-US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err="1" smtClean="0">
                <a:solidFill>
                  <a:srgbClr val="0070C0"/>
                </a:solidFill>
              </a:rPr>
              <a:t>ond</a:t>
            </a:r>
            <a:r>
              <a:rPr lang="en-US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err="1" smtClean="0">
                <a:solidFill>
                  <a:srgbClr val="0070C0"/>
                </a:solidFill>
              </a:rPr>
              <a:t>yn</a:t>
            </a:r>
            <a:r>
              <a:rPr lang="en-US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err="1" smtClean="0">
                <a:solidFill>
                  <a:srgbClr val="0070C0"/>
                </a:solidFill>
              </a:rPr>
              <a:t>hytrach</a:t>
            </a:r>
            <a:r>
              <a:rPr lang="en-US" sz="1400" dirty="0" smtClean="0">
                <a:solidFill>
                  <a:srgbClr val="0070C0"/>
                </a:solidFill>
              </a:rPr>
              <a:t>, </a:t>
            </a:r>
            <a:r>
              <a:rPr lang="en-US" sz="1400" dirty="0" err="1" smtClean="0">
                <a:solidFill>
                  <a:srgbClr val="0070C0"/>
                </a:solidFill>
              </a:rPr>
              <a:t>yr</a:t>
            </a:r>
            <a:r>
              <a:rPr lang="en-US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err="1" smtClean="0">
                <a:solidFill>
                  <a:srgbClr val="0070C0"/>
                </a:solidFill>
              </a:rPr>
              <a:t>unigolion</a:t>
            </a:r>
            <a:r>
              <a:rPr lang="en-US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err="1" smtClean="0">
                <a:solidFill>
                  <a:srgbClr val="0070C0"/>
                </a:solidFill>
              </a:rPr>
              <a:t>yr</a:t>
            </a:r>
            <a:r>
              <a:rPr lang="en-US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err="1" smtClean="0">
                <a:solidFill>
                  <a:srgbClr val="0070C0"/>
                </a:solidFill>
              </a:rPr>
              <a:t>ydym</a:t>
            </a:r>
            <a:r>
              <a:rPr lang="en-US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err="1" smtClean="0">
                <a:solidFill>
                  <a:srgbClr val="0070C0"/>
                </a:solidFill>
              </a:rPr>
              <a:t>yn</a:t>
            </a:r>
            <a:r>
              <a:rPr lang="en-US" sz="1400" dirty="0" smtClean="0">
                <a:solidFill>
                  <a:srgbClr val="0070C0"/>
                </a:solidFill>
              </a:rPr>
              <a:t> </a:t>
            </a:r>
            <a:r>
              <a:rPr lang="en-US" sz="1400" dirty="0" err="1" smtClean="0">
                <a:solidFill>
                  <a:srgbClr val="0070C0"/>
                </a:solidFill>
              </a:rPr>
              <a:t>dyfod</a:t>
            </a:r>
            <a:r>
              <a:rPr lang="en-US" sz="1400" dirty="0" smtClean="0">
                <a:solidFill>
                  <a:srgbClr val="0070C0"/>
                </a:solidFill>
              </a:rPr>
              <a:t>” (Ridden. 2011)</a:t>
            </a:r>
            <a:endParaRPr lang="en-US" sz="1400" dirty="0">
              <a:solidFill>
                <a:srgbClr val="0070C0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6926072" y="6511957"/>
            <a:ext cx="232627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u="sng" dirty="0" smtClean="0"/>
              <a:t>Beth </a:t>
            </a:r>
            <a:r>
              <a:rPr lang="en-US" sz="1400" b="1" i="1" u="sng" dirty="0" err="1" smtClean="0"/>
              <a:t>sy’n</a:t>
            </a:r>
            <a:r>
              <a:rPr lang="en-US" sz="1400" b="1" i="1" u="sng" dirty="0" smtClean="0"/>
              <a:t> </a:t>
            </a:r>
            <a:r>
              <a:rPr lang="en-US" sz="1400" b="1" i="1" u="sng" dirty="0" err="1" smtClean="0"/>
              <a:t>digwydd</a:t>
            </a:r>
            <a:r>
              <a:rPr lang="en-US" sz="1400" b="1" i="1" u="sng" dirty="0" smtClean="0"/>
              <a:t> </a:t>
            </a:r>
            <a:r>
              <a:rPr lang="en-US" sz="1400" b="1" i="1" u="sng" dirty="0" err="1" smtClean="0"/>
              <a:t>yn</a:t>
            </a:r>
            <a:r>
              <a:rPr lang="en-US" sz="1400" b="1" i="1" u="sng" dirty="0" smtClean="0"/>
              <a:t> </a:t>
            </a:r>
            <a:r>
              <a:rPr lang="en-US" sz="1400" b="1" i="1" u="sng" dirty="0" err="1" smtClean="0"/>
              <a:t>barod</a:t>
            </a:r>
            <a:r>
              <a:rPr lang="en-US" sz="1400" b="1" i="1" u="sng" dirty="0" smtClean="0"/>
              <a:t>?</a:t>
            </a:r>
            <a:endParaRPr lang="en-US" sz="1200" dirty="0" smtClean="0"/>
          </a:p>
          <a:p>
            <a:pPr marL="171450" indent="-171450">
              <a:buFont typeface="Arial" charset="0"/>
              <a:buChar char="•"/>
            </a:pPr>
            <a:r>
              <a:rPr lang="en-US" sz="1200" dirty="0" err="1" smtClean="0">
                <a:solidFill>
                  <a:srgbClr val="7030A0"/>
                </a:solidFill>
              </a:rPr>
              <a:t>Gosodiad</a:t>
            </a:r>
            <a:r>
              <a:rPr lang="en-US" sz="1200" dirty="0" smtClean="0">
                <a:solidFill>
                  <a:srgbClr val="7030A0"/>
                </a:solidFill>
              </a:rPr>
              <a:t> y </a:t>
            </a:r>
            <a:r>
              <a:rPr lang="en-US" sz="1200" dirty="0" err="1" smtClean="0">
                <a:solidFill>
                  <a:srgbClr val="7030A0"/>
                </a:solidFill>
              </a:rPr>
              <a:t>dosbarth</a:t>
            </a:r>
            <a:r>
              <a:rPr lang="en-US" sz="1200" dirty="0" smtClean="0">
                <a:solidFill>
                  <a:srgbClr val="7030A0"/>
                </a:solidFill>
              </a:rPr>
              <a:t>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dirty="0" err="1" smtClean="0">
                <a:solidFill>
                  <a:srgbClr val="7030A0"/>
                </a:solidFill>
              </a:rPr>
              <a:t>Rheolau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dosbarth</a:t>
            </a:r>
            <a:r>
              <a:rPr lang="en-US" sz="1200" dirty="0" smtClean="0">
                <a:solidFill>
                  <a:srgbClr val="7030A0"/>
                </a:solidFill>
              </a:rPr>
              <a:t>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dirty="0" err="1" smtClean="0">
                <a:solidFill>
                  <a:srgbClr val="7030A0"/>
                </a:solidFill>
              </a:rPr>
              <a:t>Arddangosfeydd</a:t>
            </a:r>
            <a:r>
              <a:rPr lang="en-US" sz="1200" dirty="0" smtClean="0">
                <a:solidFill>
                  <a:srgbClr val="7030A0"/>
                </a:solidFill>
              </a:rPr>
              <a:t> a </a:t>
            </a:r>
            <a:r>
              <a:rPr lang="en-US" sz="1200" dirty="0" err="1" smtClean="0">
                <a:solidFill>
                  <a:srgbClr val="7030A0"/>
                </a:solidFill>
              </a:rPr>
              <a:t>gwrthrychau</a:t>
            </a:r>
            <a:r>
              <a:rPr lang="en-US" sz="1200" dirty="0" smtClean="0"/>
              <a:t>.</a:t>
            </a:r>
          </a:p>
          <a:p>
            <a:pPr marL="171450" indent="-171450">
              <a:buFont typeface="Arial" charset="0"/>
              <a:buChar char="•"/>
            </a:pPr>
            <a:endParaRPr lang="en-US" sz="1200" dirty="0" smtClean="0"/>
          </a:p>
          <a:p>
            <a:pPr marL="171450" indent="-171450">
              <a:buFont typeface="Arial" charset="0"/>
              <a:buChar char="•"/>
            </a:pPr>
            <a:r>
              <a:rPr lang="en-US" sz="1200" dirty="0" smtClean="0">
                <a:solidFill>
                  <a:srgbClr val="0070C0"/>
                </a:solidFill>
              </a:rPr>
              <a:t>Y </a:t>
            </a:r>
            <a:r>
              <a:rPr lang="en-US" sz="1200" dirty="0" err="1" smtClean="0">
                <a:solidFill>
                  <a:srgbClr val="0070C0"/>
                </a:solidFill>
              </a:rPr>
              <a:t>weladwy</a:t>
            </a:r>
            <a:r>
              <a:rPr lang="en-US" sz="1200" dirty="0" smtClean="0">
                <a:solidFill>
                  <a:srgbClr val="0070C0"/>
                </a:solidFill>
              </a:rPr>
              <a:t>.</a:t>
            </a:r>
          </a:p>
          <a:p>
            <a:pPr marL="171450" indent="-171450">
              <a:buFont typeface="Arial" charset="0"/>
              <a:buChar char="•"/>
            </a:pPr>
            <a:r>
              <a:rPr lang="en-US" sz="1200" dirty="0" smtClean="0">
                <a:solidFill>
                  <a:srgbClr val="0070C0"/>
                </a:solidFill>
              </a:rPr>
              <a:t>Y di- </a:t>
            </a:r>
            <a:r>
              <a:rPr lang="en-US" sz="1200" dirty="0" err="1" smtClean="0">
                <a:solidFill>
                  <a:srgbClr val="0070C0"/>
                </a:solidFill>
              </a:rPr>
              <a:t>eiriau</a:t>
            </a:r>
            <a:endParaRPr lang="en-US" sz="1200" dirty="0" smtClean="0">
              <a:solidFill>
                <a:srgbClr val="0070C0"/>
              </a:solidFill>
            </a:endParaRPr>
          </a:p>
          <a:p>
            <a:pPr marL="171450" indent="-171450">
              <a:buFont typeface="Arial" charset="0"/>
              <a:buChar char="•"/>
            </a:pPr>
            <a:r>
              <a:rPr lang="en-US" sz="1200" dirty="0" err="1" smtClean="0">
                <a:solidFill>
                  <a:srgbClr val="0070C0"/>
                </a:solidFill>
              </a:rPr>
              <a:t>Talu</a:t>
            </a:r>
            <a:r>
              <a:rPr lang="en-US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err="1" smtClean="0">
                <a:solidFill>
                  <a:srgbClr val="0070C0"/>
                </a:solidFill>
              </a:rPr>
              <a:t>sylw</a:t>
            </a:r>
            <a:r>
              <a:rPr lang="en-US" sz="1200" dirty="0" smtClean="0">
                <a:solidFill>
                  <a:srgbClr val="0070C0"/>
                </a:solidFill>
              </a:rPr>
              <a:t> a </a:t>
            </a:r>
            <a:r>
              <a:rPr lang="en-US" sz="1200" dirty="0" err="1" smtClean="0">
                <a:solidFill>
                  <a:srgbClr val="0070C0"/>
                </a:solidFill>
              </a:rPr>
              <a:t>difrifoldeb</a:t>
            </a:r>
            <a:r>
              <a:rPr lang="en-US" sz="1200" dirty="0" smtClean="0">
                <a:solidFill>
                  <a:srgbClr val="0070C0"/>
                </a:solidFill>
              </a:rPr>
              <a:t>.</a:t>
            </a:r>
            <a:endParaRPr lang="en-US" sz="1200" dirty="0" smtClean="0">
              <a:solidFill>
                <a:srgbClr val="0070C0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7106729" y="454517"/>
            <a:ext cx="4910010" cy="23158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 err="1" smtClean="0">
                <a:solidFill>
                  <a:srgbClr val="002060"/>
                </a:solidFill>
              </a:rPr>
              <a:t>Erbyn</a:t>
            </a:r>
            <a:r>
              <a:rPr lang="en-US" sz="1200" dirty="0" smtClean="0">
                <a:solidFill>
                  <a:srgbClr val="002060"/>
                </a:solidFill>
              </a:rPr>
              <a:t> 2022 </a:t>
            </a:r>
            <a:r>
              <a:rPr lang="en-US" sz="1200" dirty="0" err="1" smtClean="0">
                <a:solidFill>
                  <a:srgbClr val="002060"/>
                </a:solidFill>
              </a:rPr>
              <a:t>fe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fydd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ysgolion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Gymru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yn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derbyn</a:t>
            </a:r>
            <a:r>
              <a:rPr lang="en-US" sz="1200" dirty="0" smtClean="0">
                <a:solidFill>
                  <a:srgbClr val="002060"/>
                </a:solidFill>
              </a:rPr>
              <a:t> a </a:t>
            </a:r>
            <a:r>
              <a:rPr lang="en-US" sz="1200" dirty="0" err="1" smtClean="0">
                <a:solidFill>
                  <a:srgbClr val="002060"/>
                </a:solidFill>
              </a:rPr>
              <a:t>dilyn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cwricwlwm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newydd</a:t>
            </a:r>
            <a:r>
              <a:rPr lang="en-US" sz="1200" dirty="0" smtClean="0">
                <a:solidFill>
                  <a:srgbClr val="002060"/>
                </a:solidFill>
              </a:rPr>
              <a:t>. </a:t>
            </a:r>
            <a:r>
              <a:rPr lang="en-US" sz="1200" dirty="0" err="1" smtClean="0">
                <a:solidFill>
                  <a:srgbClr val="002060"/>
                </a:solidFill>
              </a:rPr>
              <a:t>Bwriad</a:t>
            </a:r>
            <a:r>
              <a:rPr lang="en-US" sz="1200" dirty="0" smtClean="0">
                <a:solidFill>
                  <a:srgbClr val="002060"/>
                </a:solidFill>
              </a:rPr>
              <a:t> a </a:t>
            </a:r>
            <a:r>
              <a:rPr lang="en-US" sz="1200" dirty="0" err="1" smtClean="0">
                <a:solidFill>
                  <a:srgbClr val="002060"/>
                </a:solidFill>
              </a:rPr>
              <a:t>phwrpas</a:t>
            </a:r>
            <a:r>
              <a:rPr lang="en-US" sz="1200" dirty="0" smtClean="0">
                <a:solidFill>
                  <a:srgbClr val="002060"/>
                </a:solidFill>
              </a:rPr>
              <a:t> y </a:t>
            </a:r>
            <a:r>
              <a:rPr lang="en-US" sz="1200" dirty="0" err="1" smtClean="0">
                <a:solidFill>
                  <a:srgbClr val="002060"/>
                </a:solidFill>
              </a:rPr>
              <a:t>cwricwlwm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newydd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yw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i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gefnogi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ein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dysgwyr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i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fod</a:t>
            </a:r>
            <a:r>
              <a:rPr lang="en-US" sz="1200" dirty="0" smtClean="0">
                <a:solidFill>
                  <a:srgbClr val="002060"/>
                </a:solidFill>
              </a:rPr>
              <a:t> </a:t>
            </a:r>
            <a:r>
              <a:rPr lang="en-US" sz="1200" dirty="0" err="1" smtClean="0">
                <a:solidFill>
                  <a:srgbClr val="002060"/>
                </a:solidFill>
              </a:rPr>
              <a:t>yn</a:t>
            </a:r>
            <a:r>
              <a:rPr lang="en-US" sz="1200" dirty="0" smtClean="0">
                <a:solidFill>
                  <a:srgbClr val="002060"/>
                </a:solidFill>
              </a:rPr>
              <a:t>:</a:t>
            </a:r>
          </a:p>
          <a:p>
            <a:pPr algn="ctr"/>
            <a:endParaRPr lang="en-US" sz="1200" dirty="0" smtClean="0"/>
          </a:p>
          <a:p>
            <a:pPr algn="ctr"/>
            <a:r>
              <a:rPr lang="en-US" sz="1200" dirty="0" err="1" smtClean="0"/>
              <a:t>Uchelgeisiol</a:t>
            </a:r>
            <a:r>
              <a:rPr lang="en-US" sz="1200" dirty="0" smtClean="0"/>
              <a:t>, </a:t>
            </a:r>
            <a:r>
              <a:rPr lang="en-US" sz="1200" dirty="0" err="1" smtClean="0"/>
              <a:t>galluog</a:t>
            </a:r>
            <a:r>
              <a:rPr lang="en-US" sz="1200" dirty="0" smtClean="0"/>
              <a:t> ac </a:t>
            </a:r>
            <a:r>
              <a:rPr lang="en-US" sz="1200" dirty="0" err="1" smtClean="0"/>
              <a:t>yn</a:t>
            </a:r>
            <a:r>
              <a:rPr lang="en-US" sz="1200" dirty="0" smtClean="0"/>
              <a:t> </a:t>
            </a:r>
            <a:r>
              <a:rPr lang="en-US" sz="1200" dirty="0" err="1" smtClean="0"/>
              <a:t>barod</a:t>
            </a:r>
            <a:r>
              <a:rPr lang="en-US" sz="1200" dirty="0" smtClean="0"/>
              <a:t> </a:t>
            </a:r>
            <a:r>
              <a:rPr lang="en-US" sz="1200" dirty="0" err="1" smtClean="0"/>
              <a:t>i</a:t>
            </a:r>
            <a:r>
              <a:rPr lang="en-US" sz="1200" dirty="0" smtClean="0"/>
              <a:t> </a:t>
            </a:r>
            <a:r>
              <a:rPr lang="en-US" sz="1200" dirty="0" err="1" smtClean="0"/>
              <a:t>ddysgu</a:t>
            </a:r>
            <a:r>
              <a:rPr lang="en-US" sz="1200" dirty="0" smtClean="0"/>
              <a:t>.</a:t>
            </a:r>
          </a:p>
          <a:p>
            <a:pPr algn="ctr"/>
            <a:r>
              <a:rPr lang="en-US" sz="1200" dirty="0" err="1" smtClean="0"/>
              <a:t>Barod</a:t>
            </a:r>
            <a:r>
              <a:rPr lang="en-US" sz="1200" dirty="0" smtClean="0"/>
              <a:t> </a:t>
            </a:r>
            <a:r>
              <a:rPr lang="en-US" sz="1200" dirty="0" err="1" smtClean="0"/>
              <a:t>i</a:t>
            </a:r>
            <a:r>
              <a:rPr lang="en-US" sz="1200" dirty="0" smtClean="0"/>
              <a:t> </a:t>
            </a:r>
            <a:r>
              <a:rPr lang="en-US" sz="1200" dirty="0" err="1" smtClean="0"/>
              <a:t>gymryd</a:t>
            </a:r>
            <a:r>
              <a:rPr lang="en-US" sz="1200" dirty="0" smtClean="0"/>
              <a:t> </a:t>
            </a:r>
            <a:r>
              <a:rPr lang="en-US" sz="1200" dirty="0" err="1" smtClean="0"/>
              <a:t>rhan</a:t>
            </a:r>
            <a:r>
              <a:rPr lang="en-US" sz="1200" dirty="0" smtClean="0"/>
              <a:t> </a:t>
            </a:r>
            <a:r>
              <a:rPr lang="en-US" sz="1200" dirty="0" err="1" smtClean="0"/>
              <a:t>mewn</a:t>
            </a:r>
            <a:r>
              <a:rPr lang="en-US" sz="1200" dirty="0" smtClean="0"/>
              <a:t> </a:t>
            </a:r>
            <a:r>
              <a:rPr lang="en-US" sz="1200" dirty="0" err="1" smtClean="0"/>
              <a:t>bywyd</a:t>
            </a:r>
            <a:r>
              <a:rPr lang="en-US" sz="1200" dirty="0" smtClean="0"/>
              <a:t> a </a:t>
            </a:r>
            <a:r>
              <a:rPr lang="en-US" sz="1200" dirty="0" err="1" smtClean="0"/>
              <a:t>gwaith</a:t>
            </a:r>
            <a:r>
              <a:rPr lang="en-US" sz="1200" dirty="0" smtClean="0"/>
              <a:t>. </a:t>
            </a:r>
          </a:p>
          <a:p>
            <a:pPr algn="ctr"/>
            <a:r>
              <a:rPr lang="en-US" sz="1200" dirty="0" err="1"/>
              <a:t>F</a:t>
            </a:r>
            <a:r>
              <a:rPr lang="en-US" sz="1200" dirty="0" err="1" smtClean="0"/>
              <a:t>entrus</a:t>
            </a:r>
            <a:r>
              <a:rPr lang="en-US" sz="1200" dirty="0" smtClean="0"/>
              <a:t> a </a:t>
            </a:r>
            <a:r>
              <a:rPr lang="en-US" sz="1200" dirty="0" err="1" smtClean="0"/>
              <a:t>chyfanogwyr</a:t>
            </a:r>
            <a:r>
              <a:rPr lang="en-US" sz="1200" dirty="0" smtClean="0"/>
              <a:t> </a:t>
            </a:r>
            <a:r>
              <a:rPr lang="en-US" sz="1200" dirty="0" err="1" smtClean="0"/>
              <a:t>creadigol</a:t>
            </a:r>
            <a:r>
              <a:rPr lang="en-US" sz="1200" dirty="0" smtClean="0"/>
              <a:t>.</a:t>
            </a:r>
          </a:p>
          <a:p>
            <a:pPr algn="ctr"/>
            <a:r>
              <a:rPr lang="en-US" sz="1200" dirty="0" err="1" smtClean="0"/>
              <a:t>Foesol</a:t>
            </a:r>
            <a:r>
              <a:rPr lang="en-US" sz="1200" dirty="0" smtClean="0"/>
              <a:t> ac </a:t>
            </a:r>
            <a:r>
              <a:rPr lang="en-US" sz="1200" dirty="0" err="1" smtClean="0"/>
              <a:t>yn</a:t>
            </a:r>
            <a:r>
              <a:rPr lang="en-US" sz="1200" dirty="0" smtClean="0"/>
              <a:t> </a:t>
            </a:r>
            <a:r>
              <a:rPr lang="en-US" sz="1200" dirty="0" err="1" smtClean="0"/>
              <a:t>dinasyddion</a:t>
            </a:r>
            <a:r>
              <a:rPr lang="en-US" sz="1200" dirty="0" smtClean="0"/>
              <a:t> </a:t>
            </a:r>
            <a:r>
              <a:rPr lang="en-US" sz="1200" dirty="0" err="1" smtClean="0"/>
              <a:t>gwybodus</a:t>
            </a:r>
            <a:r>
              <a:rPr lang="en-US" sz="1200" dirty="0" smtClean="0"/>
              <a:t> o </a:t>
            </a:r>
            <a:r>
              <a:rPr lang="en-US" sz="1200" dirty="0" err="1" smtClean="0"/>
              <a:t>Gymru</a:t>
            </a:r>
            <a:r>
              <a:rPr lang="en-US" sz="1200" dirty="0" smtClean="0"/>
              <a:t>.</a:t>
            </a:r>
          </a:p>
          <a:p>
            <a:pPr algn="ctr"/>
            <a:r>
              <a:rPr lang="en-US" sz="1200" dirty="0" err="1" smtClean="0"/>
              <a:t>Unigolion</a:t>
            </a:r>
            <a:r>
              <a:rPr lang="en-US" sz="1200" dirty="0" smtClean="0"/>
              <a:t> </a:t>
            </a:r>
            <a:r>
              <a:rPr lang="en-US" sz="1200" dirty="0" err="1" smtClean="0"/>
              <a:t>iachus</a:t>
            </a:r>
            <a:r>
              <a:rPr lang="en-US" sz="1200" dirty="0" smtClean="0"/>
              <a:t> a </a:t>
            </a:r>
            <a:r>
              <a:rPr lang="en-US" sz="1200" dirty="0" err="1" smtClean="0"/>
              <a:t>hyderus</a:t>
            </a:r>
            <a:r>
              <a:rPr lang="en-US" sz="1200" dirty="0" smtClean="0"/>
              <a:t>.</a:t>
            </a:r>
          </a:p>
          <a:p>
            <a:pPr algn="ctr"/>
            <a:r>
              <a:rPr lang="en-US" sz="1200" dirty="0" err="1" smtClean="0"/>
              <a:t>Aelodau</a:t>
            </a:r>
            <a:r>
              <a:rPr lang="en-US" sz="1200" dirty="0" smtClean="0"/>
              <a:t> </a:t>
            </a:r>
            <a:r>
              <a:rPr lang="en-US" sz="1200" dirty="0" err="1" smtClean="0"/>
              <a:t>gwerthfawr</a:t>
            </a:r>
            <a:r>
              <a:rPr lang="en-US" sz="1200" dirty="0" smtClean="0"/>
              <a:t> y </a:t>
            </a:r>
            <a:r>
              <a:rPr lang="en-US" sz="1200" dirty="0" err="1" smtClean="0"/>
              <a:t>gymuned</a:t>
            </a:r>
            <a:r>
              <a:rPr lang="en-US" sz="1200" dirty="0" smtClean="0"/>
              <a:t>.</a:t>
            </a:r>
          </a:p>
          <a:p>
            <a:endParaRPr lang="en-US" sz="1200" dirty="0" smtClean="0"/>
          </a:p>
          <a:p>
            <a:endParaRPr lang="en-US" dirty="0"/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2432821">
            <a:off x="203564" y="3233625"/>
            <a:ext cx="7958411" cy="5968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87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9456" y="569242"/>
            <a:ext cx="13040439" cy="839833"/>
          </a:xfrm>
        </p:spPr>
        <p:txBody>
          <a:bodyPr>
            <a:normAutofit fontScale="90000"/>
          </a:bodyPr>
          <a:lstStyle/>
          <a:p>
            <a:r>
              <a:rPr lang="en-US" sz="1200" b="1" u="sng" dirty="0" smtClean="0">
                <a:latin typeface="Times New Roman" charset="0"/>
                <a:ea typeface="Times New Roman" charset="0"/>
                <a:cs typeface="Times New Roman" charset="0"/>
              </a:rPr>
              <a:t>Bet</a:t>
            </a:r>
            <a:r>
              <a:rPr lang="en-US" sz="1200" b="1" dirty="0" smtClean="0">
                <a:latin typeface="Times New Roman" charset="0"/>
                <a:ea typeface="Times New Roman" charset="0"/>
                <a:cs typeface="Times New Roman" charset="0"/>
              </a:rPr>
              <a:t>san Jones 1402623 SJIE 6001</a:t>
            </a:r>
            <a:br>
              <a:rPr lang="en-US" sz="1200" b="1" dirty="0" smtClean="0">
                <a:latin typeface="Times New Roman" charset="0"/>
                <a:ea typeface="Times New Roman" charset="0"/>
                <a:cs typeface="Times New Roman" charset="0"/>
              </a:rPr>
            </a:br>
            <a:r>
              <a:rPr lang="en-US" sz="2800" b="1" u="sng" dirty="0" smtClean="0">
                <a:latin typeface="Times New Roman" charset="0"/>
                <a:ea typeface="Times New Roman" charset="0"/>
                <a:cs typeface="Times New Roman" charset="0"/>
              </a:rPr>
              <a:t/>
            </a:r>
            <a:br>
              <a:rPr lang="en-US" sz="2800" b="1" u="sng" dirty="0" smtClean="0">
                <a:latin typeface="Times New Roman" charset="0"/>
                <a:ea typeface="Times New Roman" charset="0"/>
                <a:cs typeface="Times New Roman" charset="0"/>
              </a:rPr>
            </a:br>
            <a:r>
              <a:rPr lang="en-US" sz="2800" u="sng" dirty="0" err="1" smtClean="0">
                <a:latin typeface="Times New Roman" charset="0"/>
                <a:ea typeface="Times New Roman" charset="0"/>
                <a:cs typeface="Times New Roman" charset="0"/>
              </a:rPr>
              <a:t>Cyfeirnodau</a:t>
            </a:r>
            <a:r>
              <a:rPr lang="en-US" sz="2800" u="sng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endParaRPr lang="en-US" sz="2800" u="sng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9456" y="1901822"/>
            <a:ext cx="13040439" cy="7736853"/>
          </a:xfr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Anderson, J. R, Major, R. L a Richard, H. R. (1995) </a:t>
            </a:r>
            <a:r>
              <a:rPr lang="en-US" sz="1200" i="1" dirty="0" smtClean="0">
                <a:latin typeface="Times New Roman" charset="0"/>
                <a:ea typeface="Times New Roman" charset="0"/>
                <a:cs typeface="Times New Roman" charset="0"/>
              </a:rPr>
              <a:t>Hope, Intolerance and Greed. A reality check for Teachers.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US" sz="1200" dirty="0" err="1" smtClean="0">
                <a:latin typeface="Times New Roman" charset="0"/>
                <a:ea typeface="Times New Roman" charset="0"/>
                <a:cs typeface="Times New Roman" charset="0"/>
              </a:rPr>
              <a:t>Praeger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 Publishers: America.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Dunlap, L. (2004) </a:t>
            </a:r>
            <a:r>
              <a:rPr lang="en-US" sz="1200" i="1" dirty="0" smtClean="0">
                <a:latin typeface="Times New Roman" charset="0"/>
                <a:ea typeface="Times New Roman" charset="0"/>
                <a:cs typeface="Times New Roman" charset="0"/>
              </a:rPr>
              <a:t>What all Children Need.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 Theory and Application. University </a:t>
            </a:r>
            <a:r>
              <a:rPr lang="en-US" sz="1200" dirty="0">
                <a:latin typeface="Times New Roman" charset="0"/>
                <a:ea typeface="Times New Roman" charset="0"/>
                <a:cs typeface="Times New Roman" charset="0"/>
              </a:rPr>
              <a:t>P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ress of America: Maryland.</a:t>
            </a:r>
          </a:p>
          <a:p>
            <a:pPr marL="0" indent="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US"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Kellert, S. (1996) </a:t>
            </a:r>
            <a:r>
              <a:rPr lang="en-US" sz="1200" i="1" dirty="0" smtClean="0">
                <a:latin typeface="Times New Roman" charset="0"/>
                <a:ea typeface="Times New Roman" charset="0"/>
                <a:cs typeface="Times New Roman" charset="0"/>
              </a:rPr>
              <a:t>The Value of Life: Biological, Diversity and Human Society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. Island Press: Washington.</a:t>
            </a:r>
          </a:p>
          <a:p>
            <a:pPr marL="0" indent="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US"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Long et al. (2011) </a:t>
            </a:r>
            <a:r>
              <a:rPr lang="en-US" sz="1200" i="1" dirty="0" smtClean="0">
                <a:latin typeface="Times New Roman" charset="0"/>
                <a:ea typeface="Times New Roman" charset="0"/>
                <a:cs typeface="Times New Roman" charset="0"/>
              </a:rPr>
              <a:t>The Psychology of Education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. Routledge: Oxon.</a:t>
            </a:r>
          </a:p>
          <a:p>
            <a:pPr marL="0" indent="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US"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Murry, P. (1993) </a:t>
            </a:r>
            <a:r>
              <a:rPr lang="en-US" sz="1200" i="1" dirty="0" smtClean="0">
                <a:latin typeface="Times New Roman" charset="0"/>
                <a:ea typeface="Times New Roman" charset="0"/>
                <a:cs typeface="Times New Roman" charset="0"/>
              </a:rPr>
              <a:t>Curriculum Development and Design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. Allen and Unwin: Australia. </a:t>
            </a:r>
          </a:p>
          <a:p>
            <a:pPr marL="0" indent="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US"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Phillips</a:t>
            </a:r>
            <a:r>
              <a:rPr lang="en-US" sz="1200" dirty="0">
                <a:latin typeface="Times New Roman" charset="0"/>
                <a:ea typeface="Times New Roman" charset="0"/>
                <a:cs typeface="Times New Roman" charset="0"/>
              </a:rPr>
              <a:t>, D. C. (2014) </a:t>
            </a:r>
            <a:r>
              <a:rPr lang="en-US" sz="1200" i="1" dirty="0">
                <a:latin typeface="Times New Roman" charset="0"/>
                <a:ea typeface="Times New Roman" charset="0"/>
                <a:cs typeface="Times New Roman" charset="0"/>
              </a:rPr>
              <a:t>Encyclopedia of </a:t>
            </a:r>
            <a:r>
              <a:rPr lang="en-US" sz="1200" i="1" dirty="0" smtClean="0">
                <a:latin typeface="Times New Roman" charset="0"/>
                <a:ea typeface="Times New Roman" charset="0"/>
                <a:cs typeface="Times New Roman" charset="0"/>
              </a:rPr>
              <a:t>Educational </a:t>
            </a:r>
            <a:r>
              <a:rPr lang="en-US" sz="1200" i="1" dirty="0">
                <a:latin typeface="Times New Roman" charset="0"/>
                <a:ea typeface="Times New Roman" charset="0"/>
                <a:cs typeface="Times New Roman" charset="0"/>
              </a:rPr>
              <a:t>Theory and Philosophy</a:t>
            </a:r>
            <a:r>
              <a:rPr lang="en-US" sz="1200" dirty="0">
                <a:latin typeface="Times New Roman" charset="0"/>
                <a:ea typeface="Times New Roman" charset="0"/>
                <a:cs typeface="Times New Roman" charset="0"/>
              </a:rPr>
              <a:t>. Sage: London.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defTabSz="91440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Pinar, W. (2014) </a:t>
            </a:r>
            <a:r>
              <a:rPr lang="en-US" sz="1200" i="1" dirty="0" smtClean="0">
                <a:latin typeface="Times New Roman" charset="0"/>
                <a:ea typeface="Times New Roman" charset="0"/>
                <a:cs typeface="Times New Roman" charset="0"/>
              </a:rPr>
              <a:t>International Handbook of Curriculum Research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. Routledge: New York.</a:t>
            </a:r>
          </a:p>
          <a:p>
            <a:pPr marL="0" lvl="0" indent="0" defTabSz="91440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lvl="0" indent="0" defTabSz="91440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Pollard, A. (2006) Second Edition. </a:t>
            </a:r>
            <a:r>
              <a:rPr lang="en-US" sz="1200" i="1" dirty="0" smtClean="0">
                <a:latin typeface="Times New Roman" charset="0"/>
                <a:ea typeface="Times New Roman" charset="0"/>
                <a:cs typeface="Times New Roman" charset="0"/>
              </a:rPr>
              <a:t>Reflective Teaching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: Continuum: New York and London.</a:t>
            </a:r>
          </a:p>
          <a:p>
            <a:pPr marL="0" lvl="0" indent="0" defTabSz="91440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Ridden, P. (2011) </a:t>
            </a:r>
            <a:r>
              <a:rPr lang="en-US" sz="1200" i="1" dirty="0" smtClean="0">
                <a:latin typeface="Times New Roman" charset="0"/>
                <a:ea typeface="Times New Roman" charset="0"/>
                <a:cs typeface="Times New Roman" charset="0"/>
              </a:rPr>
              <a:t>For those who Teach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. Acer Press: Australia.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Roe, R. (1999) </a:t>
            </a:r>
            <a:r>
              <a:rPr lang="en-US" sz="1200" i="1" dirty="0" smtClean="0">
                <a:latin typeface="Times New Roman" charset="0"/>
                <a:ea typeface="Times New Roman" charset="0"/>
                <a:cs typeface="Times New Roman" charset="0"/>
              </a:rPr>
              <a:t>Applied Psychology: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 Values and Work. Psychology Press: Sussex.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err="1" smtClean="0">
                <a:latin typeface="Times New Roman" charset="0"/>
                <a:ea typeface="Times New Roman" charset="0"/>
                <a:cs typeface="Times New Roman" charset="0"/>
              </a:rPr>
              <a:t>Seagall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, W a Wilson, A. (2004) </a:t>
            </a:r>
            <a:r>
              <a:rPr lang="en-US" sz="1200" i="1" dirty="0" smtClean="0">
                <a:latin typeface="Times New Roman" charset="0"/>
                <a:ea typeface="Times New Roman" charset="0"/>
                <a:cs typeface="Times New Roman" charset="0"/>
              </a:rPr>
              <a:t>Introduction to Education in a Diverse Society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. Rowman and Littlefield Publishers: Oxford.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Smith, B. (2013) </a:t>
            </a:r>
            <a:r>
              <a:rPr lang="en-US" sz="1200" i="1" dirty="0" smtClean="0">
                <a:latin typeface="Times New Roman" charset="0"/>
                <a:ea typeface="Times New Roman" charset="0"/>
                <a:cs typeface="Times New Roman" charset="0"/>
              </a:rPr>
              <a:t>Mentoring at Risk Students through the Hidden Curriculum of Higher Education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. Lexington Books: Plymouth.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u="sng" dirty="0">
              <a:latin typeface="Times New Roman" charset="0"/>
              <a:ea typeface="Times New Roman" charset="0"/>
              <a:cs typeface="Times New Roman" charset="0"/>
              <a:hlinkClick r:id="rId3"/>
            </a:endParaRPr>
          </a:p>
          <a:p>
            <a:pPr marL="0" indent="0" defTabSz="91440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My Asperger's Child. (2017) Available at </a:t>
            </a:r>
            <a:r>
              <a:rPr lang="en-GB" sz="1200" u="sng" dirty="0" smtClean="0">
                <a:latin typeface="Times New Roman" charset="0"/>
                <a:ea typeface="Times New Roman" charset="0"/>
                <a:cs typeface="Times New Roman" charset="0"/>
                <a:hlinkClick r:id="rId3"/>
              </a:rPr>
              <a:t>http</a:t>
            </a:r>
            <a:r>
              <a:rPr lang="en-GB" sz="1200" u="sng" dirty="0">
                <a:latin typeface="Times New Roman" charset="0"/>
                <a:ea typeface="Times New Roman" charset="0"/>
                <a:cs typeface="Times New Roman" charset="0"/>
                <a:hlinkClick r:id="rId3"/>
              </a:rPr>
              <a:t>://</a:t>
            </a:r>
            <a:r>
              <a:rPr lang="en-GB" sz="1200" u="sng" dirty="0" smtClean="0">
                <a:latin typeface="Times New Roman" charset="0"/>
                <a:ea typeface="Times New Roman" charset="0"/>
                <a:cs typeface="Times New Roman" charset="0"/>
                <a:hlinkClick r:id="rId3"/>
              </a:rPr>
              <a:t>www.myaspergerschild.com/2016/02/explaining-hidden-curriculum-to.html</a:t>
            </a:r>
            <a:r>
              <a:rPr lang="en-GB" sz="1200" u="sng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[Accessed on November 26th 2017]</a:t>
            </a:r>
            <a:endParaRPr lang="en-US"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r>
              <a:rPr lang="en-GB" sz="1200" dirty="0" err="1" smtClean="0">
                <a:latin typeface="Times New Roman" charset="0"/>
                <a:ea typeface="Times New Roman" charset="0"/>
                <a:cs typeface="Times New Roman" charset="0"/>
              </a:rPr>
              <a:t>Llywodraeth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GB" sz="1200" dirty="0" err="1">
                <a:latin typeface="Times New Roman" charset="0"/>
                <a:ea typeface="Times New Roman" charset="0"/>
                <a:cs typeface="Times New Roman" charset="0"/>
              </a:rPr>
              <a:t>Cymru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. (2016)  </a:t>
            </a:r>
            <a:r>
              <a:rPr lang="en-GB" sz="1200" dirty="0" err="1">
                <a:latin typeface="Times New Roman" charset="0"/>
                <a:ea typeface="Times New Roman" charset="0"/>
                <a:cs typeface="Times New Roman" charset="0"/>
              </a:rPr>
              <a:t>Dysgu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GB" sz="1200" dirty="0" err="1" smtClean="0">
                <a:latin typeface="Times New Roman" charset="0"/>
                <a:ea typeface="Times New Roman" charset="0"/>
                <a:cs typeface="Times New Roman" charset="0"/>
              </a:rPr>
              <a:t>Cymru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. Available at</a:t>
            </a:r>
            <a:r>
              <a:rPr lang="en-US" sz="1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GB" sz="1200" u="sng" dirty="0" smtClean="0">
                <a:latin typeface="Times New Roman" charset="0"/>
                <a:ea typeface="Times New Roman" charset="0"/>
                <a:cs typeface="Times New Roman" charset="0"/>
                <a:hlinkClick r:id="rId4"/>
              </a:rPr>
              <a:t>http</a:t>
            </a:r>
            <a:r>
              <a:rPr lang="en-GB" sz="1200" u="sng" dirty="0">
                <a:latin typeface="Times New Roman" charset="0"/>
                <a:ea typeface="Times New Roman" charset="0"/>
                <a:cs typeface="Times New Roman" charset="0"/>
                <a:hlinkClick r:id="rId4"/>
              </a:rPr>
              <a:t>://learning.gov.wales/resources/browse-all/foundation-phase-framework/?skip=1&amp;lang=cy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   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[Accessed on December 1</a:t>
            </a:r>
            <a:r>
              <a:rPr lang="en-GB" sz="1200" baseline="30000" dirty="0" smtClean="0">
                <a:latin typeface="Times New Roman" charset="0"/>
                <a:ea typeface="Times New Roman" charset="0"/>
                <a:cs typeface="Times New Roman" charset="0"/>
              </a:rPr>
              <a:t>st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 2017]</a:t>
            </a:r>
            <a:endParaRPr lang="en-US" sz="12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r>
              <a:rPr lang="en-GB" sz="1200" dirty="0" err="1" smtClean="0">
                <a:latin typeface="Times New Roman" charset="0"/>
                <a:ea typeface="Times New Roman" charset="0"/>
                <a:cs typeface="Times New Roman" charset="0"/>
              </a:rPr>
              <a:t>Llywodraeth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GB" sz="1200" dirty="0" err="1" smtClean="0">
                <a:latin typeface="Times New Roman" charset="0"/>
                <a:ea typeface="Times New Roman" charset="0"/>
                <a:cs typeface="Times New Roman" charset="0"/>
              </a:rPr>
              <a:t>Cymru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. (2016)  </a:t>
            </a:r>
            <a:r>
              <a:rPr lang="en-GB" sz="1200" dirty="0" err="1">
                <a:latin typeface="Times New Roman" charset="0"/>
                <a:ea typeface="Times New Roman" charset="0"/>
                <a:cs typeface="Times New Roman" charset="0"/>
              </a:rPr>
              <a:t>cwricwlwm</a:t>
            </a:r>
            <a:r>
              <a:rPr lang="en-GB" sz="1200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GB" sz="1200" dirty="0" err="1" smtClean="0">
                <a:latin typeface="Times New Roman" charset="0"/>
                <a:ea typeface="Times New Roman" charset="0"/>
                <a:cs typeface="Times New Roman" charset="0"/>
              </a:rPr>
              <a:t>Ysgol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. Available at </a:t>
            </a:r>
            <a:r>
              <a:rPr lang="en-GB" sz="1200" u="sng" dirty="0" smtClean="0">
                <a:latin typeface="Times New Roman" charset="0"/>
                <a:ea typeface="Times New Roman" charset="0"/>
                <a:cs typeface="Times New Roman" charset="0"/>
                <a:hlinkClick r:id="rId5"/>
              </a:rPr>
              <a:t>http://gov.wales/topics/educationandskills/schoolshome/curriculuminwales/arevisedcurriculumforwales/?lang=cy</a:t>
            </a:r>
            <a:r>
              <a:rPr lang="en-GB" sz="1200" u="sng" dirty="0" smtClean="0">
                <a:latin typeface="Times New Roman" charset="0"/>
                <a:ea typeface="Times New Roman" charset="0"/>
                <a:cs typeface="Times New Roman" charset="0"/>
              </a:rPr>
              <a:t> [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Accessed on November 26</a:t>
            </a:r>
            <a:r>
              <a:rPr lang="en-GB" sz="1200" baseline="30000" dirty="0" smtClean="0">
                <a:latin typeface="Times New Roman" charset="0"/>
                <a:ea typeface="Times New Roman" charset="0"/>
                <a:cs typeface="Times New Roman" charset="0"/>
              </a:rPr>
              <a:t>th</a:t>
            </a:r>
            <a:r>
              <a:rPr lang="en-GB" sz="1200" dirty="0" smtClean="0">
                <a:latin typeface="Times New Roman" charset="0"/>
                <a:ea typeface="Times New Roman" charset="0"/>
                <a:cs typeface="Times New Roman" charset="0"/>
              </a:rPr>
              <a:t> 2017]</a:t>
            </a:r>
            <a:endParaRPr lang="en-US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 defTabSz="914400">
              <a:lnSpc>
                <a:spcPct val="100000"/>
              </a:lnSpc>
              <a:spcBef>
                <a:spcPts val="0"/>
              </a:spcBef>
              <a:buNone/>
            </a:pPr>
            <a:endParaRPr lang="en-US" sz="12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1344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13179</TotalTime>
  <Words>883</Words>
  <Application>Microsoft Macintosh PowerPoint</Application>
  <PresentationFormat>Custom</PresentationFormat>
  <Paragraphs>150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Calibri</vt:lpstr>
      <vt:lpstr>Calibri Light</vt:lpstr>
      <vt:lpstr>Lucida Calligraphy</vt:lpstr>
      <vt:lpstr>Times New Roman</vt:lpstr>
      <vt:lpstr>Arial</vt:lpstr>
      <vt:lpstr>Office Theme</vt:lpstr>
      <vt:lpstr>PowerPoint Presentation</vt:lpstr>
      <vt:lpstr>Betsan Jones 1402623 SJIE 6001  Cyfeirnodau 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betsan jones</dc:creator>
  <cp:lastModifiedBy>betsan jones</cp:lastModifiedBy>
  <cp:revision>44</cp:revision>
  <cp:lastPrinted>2017-12-12T18:03:59Z</cp:lastPrinted>
  <dcterms:created xsi:type="dcterms:W3CDTF">2017-12-03T15:27:23Z</dcterms:created>
  <dcterms:modified xsi:type="dcterms:W3CDTF">2017-12-12T19:07:19Z</dcterms:modified>
</cp:coreProperties>
</file>