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 id="2147483852" r:id="rId2"/>
  </p:sldMasterIdLst>
  <p:notesMasterIdLst>
    <p:notesMasterId r:id="rId32"/>
  </p:notesMasterIdLst>
  <p:sldIdLst>
    <p:sldId id="256" r:id="rId3"/>
    <p:sldId id="257" r:id="rId4"/>
    <p:sldId id="259" r:id="rId5"/>
    <p:sldId id="279" r:id="rId6"/>
    <p:sldId id="284" r:id="rId7"/>
    <p:sldId id="280" r:id="rId8"/>
    <p:sldId id="282" r:id="rId9"/>
    <p:sldId id="283" r:id="rId10"/>
    <p:sldId id="260" r:id="rId11"/>
    <p:sldId id="263" r:id="rId12"/>
    <p:sldId id="262" r:id="rId13"/>
    <p:sldId id="264" r:id="rId14"/>
    <p:sldId id="265" r:id="rId15"/>
    <p:sldId id="266" r:id="rId16"/>
    <p:sldId id="267" r:id="rId17"/>
    <p:sldId id="277" r:id="rId18"/>
    <p:sldId id="268" r:id="rId19"/>
    <p:sldId id="270" r:id="rId20"/>
    <p:sldId id="271" r:id="rId21"/>
    <p:sldId id="272" r:id="rId22"/>
    <p:sldId id="273" r:id="rId23"/>
    <p:sldId id="275" r:id="rId24"/>
    <p:sldId id="285" r:id="rId25"/>
    <p:sldId id="286" r:id="rId26"/>
    <p:sldId id="287" r:id="rId27"/>
    <p:sldId id="274" r:id="rId28"/>
    <p:sldId id="276" r:id="rId29"/>
    <p:sldId id="278" r:id="rId30"/>
    <p:sldId id="258"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711A42-1005-4E99-AD1A-99961A10CA9E}" v="2" dt="2022-01-26T14:48:50.0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p:scale>
          <a:sx n="65" d="100"/>
          <a:sy n="65" d="100"/>
        </p:scale>
        <p:origin x="603" y="33"/>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ike Griffiths" userId="bf624fb1-d15e-43bd-8c4d-aa5d1b06c2a1" providerId="ADAL" clId="{C1711A42-1005-4E99-AD1A-99961A10CA9E}"/>
    <pc:docChg chg="undo custSel addSld delSld modSld">
      <pc:chgData name="Heike Griffiths" userId="bf624fb1-d15e-43bd-8c4d-aa5d1b06c2a1" providerId="ADAL" clId="{C1711A42-1005-4E99-AD1A-99961A10CA9E}" dt="2022-01-26T14:51:15.473" v="82"/>
      <pc:docMkLst>
        <pc:docMk/>
      </pc:docMkLst>
      <pc:sldChg chg="modSp mod">
        <pc:chgData name="Heike Griffiths" userId="bf624fb1-d15e-43bd-8c4d-aa5d1b06c2a1" providerId="ADAL" clId="{C1711A42-1005-4E99-AD1A-99961A10CA9E}" dt="2022-01-26T14:47:29.258" v="3" actId="20577"/>
        <pc:sldMkLst>
          <pc:docMk/>
          <pc:sldMk cId="1779753098" sldId="256"/>
        </pc:sldMkLst>
        <pc:spChg chg="mod">
          <ac:chgData name="Heike Griffiths" userId="bf624fb1-d15e-43bd-8c4d-aa5d1b06c2a1" providerId="ADAL" clId="{C1711A42-1005-4E99-AD1A-99961A10CA9E}" dt="2022-01-26T14:47:29.258" v="3" actId="20577"/>
          <ac:spMkLst>
            <pc:docMk/>
            <pc:sldMk cId="1779753098" sldId="256"/>
            <ac:spMk id="3" creationId="{00000000-0000-0000-0000-000000000000}"/>
          </ac:spMkLst>
        </pc:spChg>
      </pc:sldChg>
      <pc:sldChg chg="modSp mod">
        <pc:chgData name="Heike Griffiths" userId="bf624fb1-d15e-43bd-8c4d-aa5d1b06c2a1" providerId="ADAL" clId="{C1711A42-1005-4E99-AD1A-99961A10CA9E}" dt="2022-01-26T14:51:15.473" v="82"/>
        <pc:sldMkLst>
          <pc:docMk/>
          <pc:sldMk cId="2267253590" sldId="258"/>
        </pc:sldMkLst>
        <pc:spChg chg="mod">
          <ac:chgData name="Heike Griffiths" userId="bf624fb1-d15e-43bd-8c4d-aa5d1b06c2a1" providerId="ADAL" clId="{C1711A42-1005-4E99-AD1A-99961A10CA9E}" dt="2022-01-26T14:51:15.473" v="82"/>
          <ac:spMkLst>
            <pc:docMk/>
            <pc:sldMk cId="2267253590" sldId="258"/>
            <ac:spMk id="6" creationId="{00000000-0000-0000-0000-000000000000}"/>
          </ac:spMkLst>
        </pc:spChg>
      </pc:sldChg>
      <pc:sldChg chg="addSp delSp modSp mod">
        <pc:chgData name="Heike Griffiths" userId="bf624fb1-d15e-43bd-8c4d-aa5d1b06c2a1" providerId="ADAL" clId="{C1711A42-1005-4E99-AD1A-99961A10CA9E}" dt="2022-01-26T14:49:06.259" v="18" actId="20577"/>
        <pc:sldMkLst>
          <pc:docMk/>
          <pc:sldMk cId="1426355873" sldId="285"/>
        </pc:sldMkLst>
        <pc:spChg chg="mod">
          <ac:chgData name="Heike Griffiths" userId="bf624fb1-d15e-43bd-8c4d-aa5d1b06c2a1" providerId="ADAL" clId="{C1711A42-1005-4E99-AD1A-99961A10CA9E}" dt="2022-01-26T14:49:06.259" v="18" actId="20577"/>
          <ac:spMkLst>
            <pc:docMk/>
            <pc:sldMk cId="1426355873" sldId="285"/>
            <ac:spMk id="3" creationId="{336B606A-C461-4D17-9256-F409041A22C7}"/>
          </ac:spMkLst>
        </pc:spChg>
        <pc:spChg chg="add del mod">
          <ac:chgData name="Heike Griffiths" userId="bf624fb1-d15e-43bd-8c4d-aa5d1b06c2a1" providerId="ADAL" clId="{C1711A42-1005-4E99-AD1A-99961A10CA9E}" dt="2022-01-26T14:48:50.026" v="5" actId="767"/>
          <ac:spMkLst>
            <pc:docMk/>
            <pc:sldMk cId="1426355873" sldId="285"/>
            <ac:spMk id="4" creationId="{8337A0E4-3E92-47E6-BF6A-300FCB4D848B}"/>
          </ac:spMkLst>
        </pc:spChg>
      </pc:sldChg>
      <pc:sldChg chg="modSp mod">
        <pc:chgData name="Heike Griffiths" userId="bf624fb1-d15e-43bd-8c4d-aa5d1b06c2a1" providerId="ADAL" clId="{C1711A42-1005-4E99-AD1A-99961A10CA9E}" dt="2022-01-26T14:49:33.177" v="31" actId="20577"/>
        <pc:sldMkLst>
          <pc:docMk/>
          <pc:sldMk cId="3918606471" sldId="286"/>
        </pc:sldMkLst>
        <pc:spChg chg="mod">
          <ac:chgData name="Heike Griffiths" userId="bf624fb1-d15e-43bd-8c4d-aa5d1b06c2a1" providerId="ADAL" clId="{C1711A42-1005-4E99-AD1A-99961A10CA9E}" dt="2022-01-26T14:49:33.177" v="31" actId="20577"/>
          <ac:spMkLst>
            <pc:docMk/>
            <pc:sldMk cId="3918606471" sldId="286"/>
            <ac:spMk id="3" creationId="{336B606A-C461-4D17-9256-F409041A22C7}"/>
          </ac:spMkLst>
        </pc:spChg>
      </pc:sldChg>
      <pc:sldChg chg="modSp mod">
        <pc:chgData name="Heike Griffiths" userId="bf624fb1-d15e-43bd-8c4d-aa5d1b06c2a1" providerId="ADAL" clId="{C1711A42-1005-4E99-AD1A-99961A10CA9E}" dt="2022-01-26T14:49:59.670" v="45" actId="20577"/>
        <pc:sldMkLst>
          <pc:docMk/>
          <pc:sldMk cId="276100842" sldId="287"/>
        </pc:sldMkLst>
        <pc:spChg chg="mod">
          <ac:chgData name="Heike Griffiths" userId="bf624fb1-d15e-43bd-8c4d-aa5d1b06c2a1" providerId="ADAL" clId="{C1711A42-1005-4E99-AD1A-99961A10CA9E}" dt="2022-01-26T14:49:59.670" v="45" actId="20577"/>
          <ac:spMkLst>
            <pc:docMk/>
            <pc:sldMk cId="276100842" sldId="287"/>
            <ac:spMk id="3" creationId="{336B606A-C461-4D17-9256-F409041A22C7}"/>
          </ac:spMkLst>
        </pc:spChg>
      </pc:sldChg>
      <pc:sldChg chg="new del">
        <pc:chgData name="Heike Griffiths" userId="bf624fb1-d15e-43bd-8c4d-aa5d1b06c2a1" providerId="ADAL" clId="{C1711A42-1005-4E99-AD1A-99961A10CA9E}" dt="2022-01-26T14:50:20.925" v="47" actId="680"/>
        <pc:sldMkLst>
          <pc:docMk/>
          <pc:sldMk cId="526029486" sldId="28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143A8-C9C6-4780-86DD-BCDD53005D28}" type="datetimeFigureOut">
              <a:rPr lang="en-GB" smtClean="0"/>
              <a:t>25/01/2022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392FDE-EC40-469E-92AD-60F739E129FB}" type="slidenum">
              <a:rPr lang="en-GB" smtClean="0"/>
              <a:t>‹#›</a:t>
            </a:fld>
            <a:endParaRPr lang="en-GB"/>
          </a:p>
        </p:txBody>
      </p:sp>
    </p:spTree>
    <p:extLst>
      <p:ext uri="{BB962C8B-B14F-4D97-AF65-F5344CB8AC3E}">
        <p14:creationId xmlns:p14="http://schemas.microsoft.com/office/powerpoint/2010/main" val="458554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unicef.uk/refugee-resource-pack"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www.unicef.org/emergencies/index_85510.html"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unicef.uk/refugee-resource-pack"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www.unhcr.org/4ec262df9.html" TargetMode="External"/><Relationship Id="rId4" Type="http://schemas.openxmlformats.org/officeDocument/2006/relationships/hyperlink" Target="http://www.unhcr.org/pages/49da0e466.html"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LtPXV8a_niI"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Arial" panose="020B0604020202020204" pitchFamily="34" charset="0"/>
                <a:cs typeface="Arial" panose="020B0604020202020204" pitchFamily="34" charset="0"/>
              </a:rPr>
              <a:t>This</a:t>
            </a:r>
            <a:r>
              <a:rPr lang="en-GB" b="1" baseline="0" dirty="0">
                <a:latin typeface="Arial" panose="020B0604020202020204" pitchFamily="34" charset="0"/>
                <a:cs typeface="Arial" panose="020B0604020202020204" pitchFamily="34" charset="0"/>
              </a:rPr>
              <a:t> </a:t>
            </a:r>
            <a:r>
              <a:rPr lang="en-GB" b="1" baseline="0" dirty="0" err="1">
                <a:latin typeface="Arial" panose="020B0604020202020204" pitchFamily="34" charset="0"/>
                <a:cs typeface="Arial" panose="020B0604020202020204" pitchFamily="34" charset="0"/>
              </a:rPr>
              <a:t>powerpoint</a:t>
            </a:r>
            <a:r>
              <a:rPr lang="en-GB" b="1" baseline="0" dirty="0">
                <a:latin typeface="Arial" panose="020B0604020202020204" pitchFamily="34" charset="0"/>
                <a:cs typeface="Arial" panose="020B0604020202020204" pitchFamily="34" charset="0"/>
              </a:rPr>
              <a:t> presentation accompanies activity 2 ‘Word Power’ in Unicef UK’s ‘In search of safety: children and the refugee crisis in Europe’ </a:t>
            </a:r>
            <a:r>
              <a:rPr lang="en-GB" baseline="0" dirty="0">
                <a:latin typeface="Arial" panose="020B0604020202020204" pitchFamily="34" charset="0"/>
                <a:cs typeface="Arial" panose="020B0604020202020204" pitchFamily="34" charset="0"/>
              </a:rPr>
              <a:t>(p. 34 in our </a:t>
            </a:r>
            <a:r>
              <a:rPr lang="en-GB" b="0" baseline="0" dirty="0">
                <a:latin typeface="Arial" panose="020B0604020202020204" pitchFamily="34" charset="0"/>
                <a:cs typeface="Arial" panose="020B0604020202020204" pitchFamily="34" charset="0"/>
              </a:rPr>
              <a:t>teaching pack: </a:t>
            </a:r>
            <a:r>
              <a:rPr lang="en-GB" sz="1200" b="0" u="sng" kern="1200" dirty="0">
                <a:solidFill>
                  <a:schemeClr val="tx1"/>
                </a:solidFill>
                <a:effectLst/>
                <a:latin typeface="Arial" panose="020B0604020202020204" pitchFamily="34" charset="0"/>
                <a:cs typeface="Arial" panose="020B0604020202020204" pitchFamily="34" charset="0"/>
                <a:hlinkClick r:id="rId3"/>
              </a:rPr>
              <a:t>http://unicef.uk/refugee-resource-pack</a:t>
            </a:r>
            <a:r>
              <a:rPr lang="en-GB" sz="1200" b="0" u="sng" kern="1200" dirty="0">
                <a:solidFill>
                  <a:schemeClr val="tx1"/>
                </a:solidFill>
                <a:effectLst/>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Title slide to the ‘Word Power’ activity. </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The picture:</a:t>
            </a:r>
            <a:r>
              <a:rPr lang="en-GB" baseline="0" dirty="0">
                <a:latin typeface="Arial" panose="020B0604020202020204" pitchFamily="34" charset="0"/>
                <a:cs typeface="Arial" panose="020B0604020202020204" pitchFamily="34" charset="0"/>
              </a:rPr>
              <a:t> </a:t>
            </a:r>
            <a:r>
              <a:rPr lang="en-GB" sz="1200" kern="1200" dirty="0">
                <a:solidFill>
                  <a:schemeClr val="tx1"/>
                </a:solidFill>
                <a:effectLst/>
                <a:latin typeface="Arial" panose="020B0604020202020204" pitchFamily="34" charset="0"/>
                <a:ea typeface="+mn-ea"/>
                <a:cs typeface="Arial" panose="020B0604020202020204" pitchFamily="34" charset="0"/>
              </a:rPr>
              <a:t>migrant </a:t>
            </a:r>
            <a:r>
              <a:rPr lang="en-GB" sz="1200" kern="1200" baseline="0" dirty="0">
                <a:solidFill>
                  <a:schemeClr val="tx1"/>
                </a:solidFill>
                <a:effectLst/>
                <a:latin typeface="Arial" panose="020B0604020202020204" pitchFamily="34" charset="0"/>
                <a:ea typeface="+mn-ea"/>
                <a:cs typeface="Arial" panose="020B0604020202020204" pitchFamily="34" charset="0"/>
              </a:rPr>
              <a:t> and refugee crisis in Europe.  See </a:t>
            </a:r>
            <a:r>
              <a:rPr lang="en-GB" dirty="0">
                <a:latin typeface="Arial" panose="020B0604020202020204" pitchFamily="34" charset="0"/>
                <a:cs typeface="Arial" panose="020B0604020202020204" pitchFamily="34" charset="0"/>
                <a:hlinkClick r:id="rId4"/>
              </a:rPr>
              <a:t>http://www.unicef.org/emergencies/index_85510.html</a:t>
            </a:r>
            <a:endParaRPr lang="en-GB"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defRPr/>
            </a:pPr>
            <a:endParaRPr lang="en-GB" sz="1200" kern="1200" baseline="0" dirty="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GB" i="1" dirty="0">
                <a:latin typeface="Arial" panose="020B0604020202020204" pitchFamily="34" charset="0"/>
                <a:cs typeface="Arial" panose="020B0604020202020204" pitchFamily="34" charset="0"/>
              </a:rPr>
              <a:t>(copy and paste the links in your browser)</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B6FA2F-93B7-4104-BD29-D6F4E332A84C}"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3169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911552" cy="4114800"/>
          </a:xfrm>
        </p:spPr>
        <p:txBody>
          <a:bodyPr/>
          <a:lstStyle/>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This final slide makes the key point that many of the world’s refugees are children and their rights as outlined in the United Nations Convention on the Rights of the Child (CRC or UNCRC) are being denied in so many ways.</a:t>
            </a:r>
          </a:p>
          <a:p>
            <a:pPr marL="171450" indent="-1714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Using the picture in the slide, </a:t>
            </a:r>
            <a:r>
              <a:rPr lang="en-GB" b="1" dirty="0">
                <a:solidFill>
                  <a:srgbClr val="00ADF9"/>
                </a:solidFill>
                <a:latin typeface="Arial" panose="020B0604020202020204" pitchFamily="34" charset="0"/>
                <a:cs typeface="Arial" panose="020B0604020202020204" pitchFamily="34" charset="0"/>
              </a:rPr>
              <a:t>discuss with the class which rights from the Convention (UNCRC) they think are particularly</a:t>
            </a:r>
            <a:r>
              <a:rPr lang="en-GB" b="1" baseline="0" dirty="0">
                <a:solidFill>
                  <a:srgbClr val="00ADF9"/>
                </a:solidFill>
                <a:latin typeface="Arial" panose="020B0604020202020204" pitchFamily="34" charset="0"/>
                <a:cs typeface="Arial" panose="020B0604020202020204" pitchFamily="34" charset="0"/>
              </a:rPr>
              <a:t> relevant for</a:t>
            </a:r>
            <a:r>
              <a:rPr lang="en-GB" b="1" dirty="0">
                <a:solidFill>
                  <a:srgbClr val="00ADF9"/>
                </a:solidFill>
                <a:latin typeface="Arial" panose="020B0604020202020204" pitchFamily="34" charset="0"/>
                <a:cs typeface="Arial" panose="020B0604020202020204" pitchFamily="34" charset="0"/>
              </a:rPr>
              <a:t> the children in this picture</a:t>
            </a:r>
            <a:r>
              <a:rPr lang="en-GB" b="1" baseline="0" dirty="0">
                <a:solidFill>
                  <a:srgbClr val="00ADF9"/>
                </a:solidFill>
                <a:latin typeface="Arial" panose="020B0604020202020204" pitchFamily="34" charset="0"/>
                <a:cs typeface="Arial" panose="020B0604020202020204" pitchFamily="34" charset="0"/>
              </a:rPr>
              <a:t> and/or children seeking refuge in general. Are there any rights they are not enjoying? Are there rights in the Convention that particularly apply to them? Here are some of the rights (or Articles) that may come up:</a:t>
            </a:r>
          </a:p>
          <a:p>
            <a:pPr marL="0" indent="0">
              <a:buFont typeface="Wingdings" panose="05000000000000000000" pitchFamily="2" charset="2"/>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 non-discrimination (Article 2)</a:t>
            </a:r>
          </a:p>
          <a:p>
            <a:r>
              <a:rPr lang="en-GB" baseline="0" dirty="0">
                <a:latin typeface="Arial" panose="020B0604020202020204" pitchFamily="34" charset="0"/>
                <a:cs typeface="Arial" panose="020B0604020202020204" pitchFamily="34" charset="0"/>
              </a:rPr>
              <a:t>    - best interests of the child Article 3)</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 life, survival &amp; development (Article 6)</a:t>
            </a:r>
          </a:p>
          <a:p>
            <a:r>
              <a:rPr lang="en-GB" dirty="0">
                <a:latin typeface="Arial" panose="020B0604020202020204" pitchFamily="34" charset="0"/>
                <a:cs typeface="Arial" panose="020B0604020202020204" pitchFamily="34" charset="0"/>
              </a:rPr>
              <a:t>    - birth, registration,</a:t>
            </a:r>
            <a:r>
              <a:rPr lang="en-GB" baseline="0" dirty="0">
                <a:latin typeface="Arial" panose="020B0604020202020204" pitchFamily="34" charset="0"/>
                <a:cs typeface="Arial" panose="020B0604020202020204" pitchFamily="34" charset="0"/>
              </a:rPr>
              <a:t> nationality, care (Article 7)</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 separation from parents (Article 9)</a:t>
            </a:r>
          </a:p>
          <a:p>
            <a:r>
              <a:rPr lang="en-GB" dirty="0">
                <a:latin typeface="Arial" panose="020B0604020202020204" pitchFamily="34" charset="0"/>
                <a:cs typeface="Arial" panose="020B0604020202020204" pitchFamily="34" charset="0"/>
              </a:rPr>
              <a:t>    - respect for the views of the child (Article 12)</a:t>
            </a:r>
          </a:p>
          <a:p>
            <a:r>
              <a:rPr lang="en-GB" dirty="0">
                <a:latin typeface="Arial" panose="020B0604020202020204" pitchFamily="34" charset="0"/>
                <a:cs typeface="Arial" panose="020B0604020202020204" pitchFamily="34" charset="0"/>
              </a:rPr>
              <a:t>    - the right to privacy (Article 16)</a:t>
            </a:r>
          </a:p>
          <a:p>
            <a:r>
              <a:rPr lang="en-GB" dirty="0">
                <a:latin typeface="Arial" panose="020B0604020202020204" pitchFamily="34" charset="0"/>
                <a:cs typeface="Arial" panose="020B0604020202020204" pitchFamily="34" charset="0"/>
              </a:rPr>
              <a:t>    - protection from violence, abuse &amp; neglect (Article 19)</a:t>
            </a:r>
          </a:p>
          <a:p>
            <a:r>
              <a:rPr lang="en-GB" dirty="0">
                <a:latin typeface="Arial" panose="020B0604020202020204" pitchFamily="34" charset="0"/>
                <a:cs typeface="Arial" panose="020B0604020202020204" pitchFamily="34" charset="0"/>
              </a:rPr>
              <a:t>    - refugee status (Article 22)</a:t>
            </a:r>
          </a:p>
          <a:p>
            <a:r>
              <a:rPr lang="en-GB" dirty="0">
                <a:latin typeface="Arial" panose="020B0604020202020204" pitchFamily="34" charset="0"/>
                <a:cs typeface="Arial" panose="020B0604020202020204" pitchFamily="34" charset="0"/>
              </a:rPr>
              <a:t>    - health and access to health services (Article 24)</a:t>
            </a:r>
          </a:p>
          <a:p>
            <a:r>
              <a:rPr lang="en-GB" dirty="0">
                <a:latin typeface="Arial" panose="020B0604020202020204" pitchFamily="34" charset="0"/>
                <a:cs typeface="Arial" panose="020B0604020202020204" pitchFamily="34" charset="0"/>
              </a:rPr>
              <a:t>    - the right to an adequate standard of living (Article 27)</a:t>
            </a:r>
          </a:p>
          <a:p>
            <a:r>
              <a:rPr lang="en-GB" dirty="0">
                <a:latin typeface="Arial" panose="020B0604020202020204" pitchFamily="34" charset="0"/>
                <a:cs typeface="Arial" panose="020B0604020202020204" pitchFamily="34" charset="0"/>
              </a:rPr>
              <a:t>    - the right to an education (Article 28) &amp; the goals of education (Article 29) </a:t>
            </a:r>
          </a:p>
          <a:p>
            <a:r>
              <a:rPr lang="en-GB" dirty="0">
                <a:latin typeface="Arial" panose="020B0604020202020204" pitchFamily="34" charset="0"/>
                <a:cs typeface="Arial" panose="020B0604020202020204" pitchFamily="34" charset="0"/>
              </a:rPr>
              <a:t>    - the right to leisure play and to take part in cultural &amp; artistic activities (Article 31) </a:t>
            </a:r>
          </a:p>
          <a:p>
            <a:r>
              <a:rPr lang="en-GB" dirty="0">
                <a:latin typeface="Arial" panose="020B0604020202020204" pitchFamily="34" charset="0"/>
                <a:cs typeface="Arial" panose="020B0604020202020204" pitchFamily="34" charset="0"/>
              </a:rPr>
              <a:t>    - the right to recovery from trauma and reintegration (Article 39)</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B6FA2F-93B7-4104-BD29-D6F4E332A84C}"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783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Explain to students that in the aftermath</a:t>
            </a:r>
            <a:r>
              <a:rPr lang="en-GB" baseline="0" dirty="0">
                <a:latin typeface="Arial" panose="020B0604020202020204" pitchFamily="34" charset="0"/>
                <a:cs typeface="Arial" panose="020B0604020202020204" pitchFamily="34" charset="0"/>
              </a:rPr>
              <a:t> of the Second World War, the United Nations adopted </a:t>
            </a:r>
            <a:r>
              <a:rPr lang="en-GB" dirty="0">
                <a:latin typeface="Arial" panose="020B0604020202020204" pitchFamily="34" charset="0"/>
                <a:cs typeface="Arial" panose="020B0604020202020204" pitchFamily="34" charset="0"/>
              </a:rPr>
              <a:t>The 1951 Convention relating to the Status of Refugees (the 1951 Refugee Convention). Check that they understand that the word ‘Convention’ means in this context an ‘agreement between states’.</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It is important to stress that by ratifying the Convention a country has entered into an internationally legally binding agreement to protect refugees.</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It follows that defining what is meant by ‘refugee’ is key to understanding the Convention.</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defRPr/>
            </a:pPr>
            <a:r>
              <a:rPr lang="en-GB" dirty="0">
                <a:latin typeface="Arial" panose="020B0604020202020204" pitchFamily="34" charset="0"/>
                <a:cs typeface="Arial" panose="020B0604020202020204" pitchFamily="34" charset="0"/>
              </a:rPr>
              <a:t>Further information about the Convention can be found in</a:t>
            </a:r>
            <a:r>
              <a:rPr lang="en-GB" baseline="0" dirty="0">
                <a:latin typeface="Arial" panose="020B0604020202020204" pitchFamily="34" charset="0"/>
                <a:cs typeface="Arial" panose="020B0604020202020204" pitchFamily="34" charset="0"/>
              </a:rPr>
              <a:t> our glossary of terms in ‘In search of safety: children and the refugee crisis in Europe’ </a:t>
            </a:r>
            <a:r>
              <a:rPr lang="en-GB" dirty="0">
                <a:latin typeface="Arial" panose="020B0604020202020204" pitchFamily="34" charset="0"/>
                <a:cs typeface="Arial" panose="020B0604020202020204" pitchFamily="34" charset="0"/>
              </a:rPr>
              <a:t>available at </a:t>
            </a:r>
            <a:r>
              <a:rPr lang="en-GB" u="sng" dirty="0">
                <a:latin typeface="Arial" panose="020B0604020202020204" pitchFamily="34" charset="0"/>
                <a:cs typeface="Arial" panose="020B0604020202020204" pitchFamily="34" charset="0"/>
                <a:hlinkClick r:id="rId3"/>
              </a:rPr>
              <a:t>http://unicef.uk/refugee-resource-pack</a:t>
            </a:r>
            <a:r>
              <a:rPr lang="en-GB" dirty="0">
                <a:latin typeface="Arial" panose="020B0604020202020204" pitchFamily="34" charset="0"/>
                <a:cs typeface="Arial" panose="020B0604020202020204" pitchFamily="34" charset="0"/>
              </a:rPr>
              <a:t> on </a:t>
            </a:r>
            <a:r>
              <a:rPr lang="en-GB" baseline="0" dirty="0">
                <a:latin typeface="Arial" panose="020B0604020202020204" pitchFamily="34" charset="0"/>
                <a:cs typeface="Arial" panose="020B0604020202020204" pitchFamily="34" charset="0"/>
              </a:rPr>
              <a:t>pp. 57-59</a:t>
            </a:r>
            <a:r>
              <a:rPr lang="en-GB" dirty="0">
                <a:latin typeface="Arial" panose="020B0604020202020204" pitchFamily="34" charset="0"/>
                <a:cs typeface="Arial" panose="020B0604020202020204" pitchFamily="34" charset="0"/>
              </a:rPr>
              <a:t> </a:t>
            </a:r>
            <a:r>
              <a:rPr lang="en-GB" baseline="0" dirty="0">
                <a:latin typeface="Arial" panose="020B0604020202020204" pitchFamily="34" charset="0"/>
                <a:cs typeface="Arial" panose="020B0604020202020204" pitchFamily="34" charset="0"/>
              </a:rPr>
              <a:t>as well as </a:t>
            </a:r>
            <a:r>
              <a:rPr lang="en-GB" dirty="0">
                <a:latin typeface="Arial" panose="020B0604020202020204" pitchFamily="34" charset="0"/>
                <a:cs typeface="Arial" panose="020B0604020202020204" pitchFamily="34" charset="0"/>
              </a:rPr>
              <a:t>at </a:t>
            </a:r>
            <a:r>
              <a:rPr lang="en-GB" dirty="0">
                <a:latin typeface="Arial" panose="020B0604020202020204" pitchFamily="34" charset="0"/>
                <a:cs typeface="Arial" panose="020B0604020202020204" pitchFamily="34" charset="0"/>
                <a:hlinkClick r:id="rId4"/>
              </a:rPr>
              <a:t>http://www.unhcr.org/pages/49da0e466.html</a:t>
            </a:r>
            <a:r>
              <a:rPr lang="en-GB" dirty="0">
                <a:latin typeface="Arial" panose="020B0604020202020204" pitchFamily="34" charset="0"/>
                <a:cs typeface="Arial" panose="020B0604020202020204" pitchFamily="34" charset="0"/>
              </a:rPr>
              <a:t> and </a:t>
            </a:r>
            <a:r>
              <a:rPr lang="en-GB" dirty="0">
                <a:latin typeface="Arial" panose="020B0604020202020204" pitchFamily="34" charset="0"/>
                <a:cs typeface="Arial" panose="020B0604020202020204" pitchFamily="34" charset="0"/>
                <a:hlinkClick r:id="rId5"/>
              </a:rPr>
              <a:t>http://www.unhcr.org/4ec262df9.html</a:t>
            </a: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B6FA2F-93B7-4104-BD29-D6F4E332A84C}"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5081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
            </a:pPr>
            <a:r>
              <a:rPr lang="en-GB" dirty="0">
                <a:latin typeface="Arial" panose="020B0604020202020204" pitchFamily="34" charset="0"/>
                <a:cs typeface="Arial" panose="020B0604020202020204" pitchFamily="34" charset="0"/>
              </a:rPr>
              <a:t>Once students have come up with their own definitions of ‘refugee’ and discussed their definitions, show the 1951 Refugee Convention definition of a refugee; the definition has been broken down into specific bullet points to emphasise the different reasons why someone might seek refugee and it is important to go through each of these points carefully, checking both students’ understanding of the words being used and providing opportunities for any discussion.</a:t>
            </a:r>
          </a:p>
          <a:p>
            <a:pPr marL="171450" indent="-171450">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Then go to next slide to show a short</a:t>
            </a:r>
            <a:r>
              <a:rPr lang="en-GB" baseline="0" dirty="0">
                <a:latin typeface="Arial" panose="020B0604020202020204" pitchFamily="34" charset="0"/>
                <a:cs typeface="Arial" panose="020B0604020202020204" pitchFamily="34" charset="0"/>
              </a:rPr>
              <a:t> film about how important the Refugee Convention is.</a:t>
            </a: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B6FA2F-93B7-4104-BD29-D6F4E332A84C}"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3774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r>
              <a:rPr lang="en-GB" b="1" dirty="0">
                <a:latin typeface="Arial" panose="020B0604020202020204" pitchFamily="34" charset="0"/>
                <a:cs typeface="Arial" panose="020B0604020202020204" pitchFamily="34" charset="0"/>
              </a:rPr>
              <a:t>Video: </a:t>
            </a:r>
            <a:r>
              <a:rPr lang="en-GB" b="0" dirty="0">
                <a:latin typeface="Arial" panose="020B0604020202020204" pitchFamily="34" charset="0"/>
                <a:cs typeface="Arial" panose="020B0604020202020204" pitchFamily="34" charset="0"/>
              </a:rPr>
              <a:t>why is the 1951 Refugee Convention</a:t>
            </a:r>
            <a:r>
              <a:rPr lang="en-GB" b="0" baseline="0" dirty="0">
                <a:latin typeface="Arial" panose="020B0604020202020204" pitchFamily="34" charset="0"/>
                <a:cs typeface="Arial" panose="020B0604020202020204" pitchFamily="34" charset="0"/>
              </a:rPr>
              <a:t> </a:t>
            </a:r>
            <a:r>
              <a:rPr lang="en-GB" b="0" dirty="0">
                <a:latin typeface="Arial" panose="020B0604020202020204" pitchFamily="34" charset="0"/>
                <a:cs typeface="Arial" panose="020B0604020202020204" pitchFamily="34" charset="0"/>
              </a:rPr>
              <a:t>so important?</a:t>
            </a:r>
          </a:p>
          <a:p>
            <a:pPr marL="0" indent="0">
              <a:buFont typeface="Wingdings" panose="05000000000000000000" pitchFamily="2" charset="2"/>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Here is an optional video</a:t>
            </a:r>
            <a:r>
              <a:rPr lang="en-GB" baseline="0" dirty="0">
                <a:latin typeface="Arial" panose="020B0604020202020204" pitchFamily="34" charset="0"/>
                <a:cs typeface="Arial" panose="020B0604020202020204" pitchFamily="34" charset="0"/>
              </a:rPr>
              <a:t> that you can show pupils (click on the image and it will open the website with the video or just click on this </a:t>
            </a:r>
            <a:r>
              <a:rPr lang="en-GB" dirty="0">
                <a:latin typeface="Arial" panose="020B0604020202020204" pitchFamily="34" charset="0"/>
                <a:cs typeface="Arial" panose="020B0604020202020204" pitchFamily="34" charset="0"/>
              </a:rPr>
              <a:t>link: </a:t>
            </a:r>
            <a:r>
              <a:rPr lang="en-GB" dirty="0">
                <a:latin typeface="Arial" panose="020B0604020202020204" pitchFamily="34" charset="0"/>
                <a:cs typeface="Arial" panose="020B0604020202020204" pitchFamily="34" charset="0"/>
                <a:hlinkClick r:id="rId3"/>
              </a:rPr>
              <a:t>https://www.youtube.com/watch?v=LtPXV8a_niI</a:t>
            </a:r>
            <a:r>
              <a:rPr lang="en-GB" dirty="0">
                <a:latin typeface="Arial" panose="020B0604020202020204" pitchFamily="34" charset="0"/>
                <a:cs typeface="Arial" panose="020B0604020202020204" pitchFamily="34" charset="0"/>
              </a:rPr>
              <a:t>) </a:t>
            </a:r>
            <a:r>
              <a:rPr lang="en-GB" baseline="0" dirty="0">
                <a:latin typeface="Arial" panose="020B0604020202020204" pitchFamily="34" charset="0"/>
                <a:cs typeface="Arial" panose="020B0604020202020204" pitchFamily="34" charset="0"/>
              </a:rPr>
              <a:t>This video </a:t>
            </a:r>
            <a:r>
              <a:rPr lang="en-GB" dirty="0">
                <a:latin typeface="Arial" panose="020B0604020202020204" pitchFamily="34" charset="0"/>
                <a:cs typeface="Arial" panose="020B0604020202020204" pitchFamily="34" charset="0"/>
              </a:rPr>
              <a:t>links the personal stories of two refugees over the span of several decades and helps to re-emphasise that the Convention is there to protect people- past, present and future.</a:t>
            </a:r>
          </a:p>
          <a:p>
            <a:pPr marL="0" indent="0">
              <a:buFont typeface="Wingdings" panose="05000000000000000000" pitchFamily="2" charset="2"/>
              <a:buNone/>
            </a:pPr>
            <a:endParaRPr lang="en-GB" dirty="0">
              <a:latin typeface="Arial" panose="020B0604020202020204" pitchFamily="34" charset="0"/>
              <a:cs typeface="Arial" panose="020B0604020202020204" pitchFamily="34" charset="0"/>
            </a:endParaRPr>
          </a:p>
          <a:p>
            <a:pPr marL="0" indent="0">
              <a:buFont typeface="Wingdings" panose="05000000000000000000" pitchFamily="2" charset="2"/>
              <a:buNone/>
            </a:pPr>
            <a:r>
              <a:rPr lang="en-GB" i="1" dirty="0">
                <a:latin typeface="Arial" panose="020B0604020202020204" pitchFamily="34" charset="0"/>
                <a:cs typeface="Arial" panose="020B0604020202020204" pitchFamily="34" charset="0"/>
              </a:rPr>
              <a:t>(you can also copy and paste the link into your browser)</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B6FA2F-93B7-4104-BD29-D6F4E332A84C}"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6136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5527777"/>
            <a:ext cx="10363200" cy="707886"/>
          </a:xfrm>
          <a:solidFill>
            <a:srgbClr val="00ADF9"/>
          </a:solidFill>
        </p:spPr>
        <p:txBody>
          <a:bodyPr lIns="360000">
            <a:spAutoFit/>
          </a:bodyPr>
          <a:lstStyle>
            <a:lvl1pPr>
              <a:defRPr>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4208512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break slide 1">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4125989"/>
            <a:ext cx="7440149" cy="707886"/>
          </a:xfrm>
          <a:solidFill>
            <a:schemeClr val="tx1">
              <a:alpha val="50000"/>
            </a:schemeClr>
          </a:solidFill>
        </p:spPr>
        <p:txBody>
          <a:bodyPr wrap="square" lIns="360000">
            <a:spAutoFit/>
          </a:bodyPr>
          <a:lstStyle>
            <a:lvl1pPr>
              <a:defRPr>
                <a:solidFill>
                  <a:schemeClr val="bg1"/>
                </a:solidFill>
              </a:defRPr>
            </a:lvl1pPr>
          </a:lstStyle>
          <a:p>
            <a:r>
              <a:rPr lang="en-US" dirty="0"/>
              <a:t>Click to edit text</a:t>
            </a:r>
            <a:endParaRPr lang="en-GB" dirty="0"/>
          </a:p>
        </p:txBody>
      </p:sp>
    </p:spTree>
    <p:extLst>
      <p:ext uri="{BB962C8B-B14F-4D97-AF65-F5344CB8AC3E}">
        <p14:creationId xmlns:p14="http://schemas.microsoft.com/office/powerpoint/2010/main" val="2140536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06461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endParaRPr lang="en-GB" dirty="0"/>
          </a:p>
        </p:txBody>
      </p:sp>
      <p:cxnSp>
        <p:nvCxnSpPr>
          <p:cNvPr id="4" name="Straight Connector 3"/>
          <p:cNvCxnSpPr/>
          <p:nvPr userDrawn="1"/>
        </p:nvCxnSpPr>
        <p:spPr>
          <a:xfrm>
            <a:off x="0" y="1412776"/>
            <a:ext cx="12192000"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92277" y="5477667"/>
            <a:ext cx="3599723" cy="1191693"/>
          </a:xfrm>
          <a:prstGeom prst="rect">
            <a:avLst/>
          </a:prstGeom>
        </p:spPr>
      </p:pic>
    </p:spTree>
    <p:extLst>
      <p:ext uri="{BB962C8B-B14F-4D97-AF65-F5344CB8AC3E}">
        <p14:creationId xmlns:p14="http://schemas.microsoft.com/office/powerpoint/2010/main" val="28980334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446766"/>
            <a:ext cx="10972800" cy="707886"/>
          </a:xfrm>
          <a:ln>
            <a:noFill/>
          </a:ln>
        </p:spPr>
        <p:txBody>
          <a:bodyPr>
            <a:spAutoFit/>
          </a:bodyPr>
          <a:lstStyle/>
          <a:p>
            <a:r>
              <a:rPr lang="en-US" dirty="0"/>
              <a:t>Click to edit Master title style</a:t>
            </a:r>
            <a:endParaRPr lang="en-GB" dirty="0"/>
          </a:p>
        </p:txBody>
      </p:sp>
      <p:sp>
        <p:nvSpPr>
          <p:cNvPr id="3" name="Content Placeholder 2"/>
          <p:cNvSpPr>
            <a:spLocks noGrp="1"/>
          </p:cNvSpPr>
          <p:nvPr>
            <p:ph idx="1"/>
          </p:nvPr>
        </p:nvSpPr>
        <p:spPr>
          <a:xfrm>
            <a:off x="609600" y="1556792"/>
            <a:ext cx="10972800" cy="396044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cxnSp>
        <p:nvCxnSpPr>
          <p:cNvPr id="8" name="Straight Connector 7"/>
          <p:cNvCxnSpPr/>
          <p:nvPr userDrawn="1"/>
        </p:nvCxnSpPr>
        <p:spPr>
          <a:xfrm>
            <a:off x="0" y="1369234"/>
            <a:ext cx="12192000"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6072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lumn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484784"/>
            <a:ext cx="5384800" cy="40324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84784"/>
            <a:ext cx="5384800" cy="40324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25/01/2022</a:t>
            </a:fld>
            <a:endParaRPr lang="en-GB" dirty="0"/>
          </a:p>
        </p:txBody>
      </p:sp>
      <p:sp>
        <p:nvSpPr>
          <p:cNvPr id="12"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13"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Tree>
    <p:extLst>
      <p:ext uri="{BB962C8B-B14F-4D97-AF65-F5344CB8AC3E}">
        <p14:creationId xmlns:p14="http://schemas.microsoft.com/office/powerpoint/2010/main" val="21738036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736094"/>
            <a:ext cx="10972800" cy="707886"/>
          </a:xfrm>
          <a:ln>
            <a:noFill/>
          </a:ln>
        </p:spPr>
        <p:txBody>
          <a:bodyPr>
            <a:spAutoFit/>
          </a:bodyPr>
          <a:lstStyle/>
          <a:p>
            <a:r>
              <a:rPr lang="en-US" dirty="0"/>
              <a:t>Click to edit Master title style</a:t>
            </a:r>
            <a:endParaRPr lang="en-GB" dirty="0"/>
          </a:p>
        </p:txBody>
      </p:sp>
      <p:sp>
        <p:nvSpPr>
          <p:cNvPr id="3" name="Content Placeholder 2"/>
          <p:cNvSpPr>
            <a:spLocks noGrp="1"/>
          </p:cNvSpPr>
          <p:nvPr>
            <p:ph idx="1"/>
          </p:nvPr>
        </p:nvSpPr>
        <p:spPr>
          <a:xfrm>
            <a:off x="609600" y="2636912"/>
            <a:ext cx="10972800" cy="295232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482220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1/25/2022</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cs typeface="Arial" panose="020B0604020202020204" pitchFamily="34" charset="0"/>
              </a:defRPr>
            </a:lvl1pPr>
          </a:lstStyle>
          <a:p>
            <a:fld id="{994ABF6D-B116-48FA-8A85-4C24104CDDB3}" type="datetimeFigureOut">
              <a:rPr lang="en-GB" smtClean="0"/>
              <a:pPr/>
              <a:t>25/01/2022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cs typeface="Arial" panose="020B0604020202020204" pitchFamily="34" charset="0"/>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cs typeface="Arial" panose="020B0604020202020204" pitchFamily="34" charset="0"/>
              </a:defRPr>
            </a:lvl1pPr>
          </a:lstStyle>
          <a:p>
            <a:fld id="{1099AA68-E695-4F58-BEEE-DDF7D9F5029C}" type="slidenum">
              <a:rPr lang="en-GB" smtClean="0"/>
              <a:pPr/>
              <a:t>‹#›</a:t>
            </a:fld>
            <a:endParaRPr lang="en-GB"/>
          </a:p>
        </p:txBody>
      </p:sp>
    </p:spTree>
    <p:extLst>
      <p:ext uri="{BB962C8B-B14F-4D97-AF65-F5344CB8AC3E}">
        <p14:creationId xmlns:p14="http://schemas.microsoft.com/office/powerpoint/2010/main" val="2312467431"/>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Lst>
  <p:txStyles>
    <p:titleStyle>
      <a:lvl1pPr algn="l" defTabSz="914400" rtl="0" eaLnBrk="1" latinLnBrk="0" hangingPunct="1">
        <a:spcBef>
          <a:spcPct val="0"/>
        </a:spcBef>
        <a:buNone/>
        <a:defRPr sz="4000" kern="1200" cap="all" spc="400" baseline="0">
          <a:solidFill>
            <a:schemeClr val="tx1"/>
          </a:solidFill>
          <a:latin typeface="Univers Next Pro Condensed" panose="020B0906030202020203" pitchFamily="34" charset="0"/>
          <a:ea typeface="+mj-ea"/>
          <a:cs typeface="+mj-cs"/>
        </a:defRPr>
      </a:lvl1pPr>
    </p:titleStyle>
    <p:bodyStyle>
      <a:lvl1pPr marL="342900" indent="-342900" algn="l" defTabSz="914400" rtl="0" eaLnBrk="1" latinLnBrk="0" hangingPunct="1">
        <a:spcBef>
          <a:spcPct val="20000"/>
        </a:spcBef>
        <a:buClr>
          <a:srgbClr val="00ADF9"/>
        </a:buClr>
        <a:buFont typeface="Wingdings" panose="05000000000000000000" pitchFamily="2" charset="2"/>
        <a:buChar char="§"/>
        <a:defRPr sz="3200" kern="1200">
          <a:solidFill>
            <a:schemeClr val="tx1"/>
          </a:solidFill>
          <a:latin typeface="Arial" panose="020B0604020202020204" pitchFamily="34" charset="0"/>
          <a:ea typeface="+mn-ea"/>
          <a:cs typeface="Arial" panose="020B0604020202020204" pitchFamily="34" charset="0"/>
        </a:defRPr>
      </a:lvl1pPr>
      <a:lvl2pPr marL="914400" indent="-457200" algn="l" defTabSz="914400" rtl="0" eaLnBrk="1" latinLnBrk="0" hangingPunct="1">
        <a:spcBef>
          <a:spcPct val="20000"/>
        </a:spcBef>
        <a:buClr>
          <a:srgbClr val="999999"/>
        </a:buClr>
        <a:buFont typeface="Wingdings" panose="05000000000000000000" pitchFamily="2" charset="2"/>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Clr>
          <a:srgbClr val="00ADF9"/>
        </a:buClr>
        <a:buFont typeface="Wingdings" panose="05000000000000000000" pitchFamily="2" charset="2"/>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Clr>
          <a:srgbClr val="999999"/>
        </a:buClr>
        <a:buFont typeface="Wingdings" panose="05000000000000000000" pitchFamily="2" charset="2"/>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Clr>
          <a:srgbClr val="00ADF9"/>
        </a:buClr>
        <a:buFont typeface="Wingdings" panose="05000000000000000000" pitchFamily="2" charset="2"/>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un.org/en/development/desa/population/migration/data/estimates2/countryprofiles.asp"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LtPXV8a_niI" TargetMode="External"/><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dVp9Z5k0dE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hyperlink" Target="http://www.youtube.com/watch?v=6YfIM6HTJas" TargetMode="External"/><Relationship Id="rId2" Type="http://schemas.openxmlformats.org/officeDocument/2006/relationships/hyperlink" Target="https://www.youtube.com/watch?v=6YfIM6HTJa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www.youtube.com/watch?v=FTYMSulvnyw&amp;t=3s" TargetMode="External"/><Relationship Id="rId2" Type="http://schemas.openxmlformats.org/officeDocument/2006/relationships/hyperlink" Target="https://www.youtube.com/watch?v=FTYMSulvnyw&amp;t=3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un.org/en/development/desa/population/migration/data/estimates2/estimates19.as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Transnational Childhoods</a:t>
            </a:r>
            <a:br>
              <a:rPr lang="en-GB" dirty="0"/>
            </a:br>
            <a:r>
              <a:rPr lang="cy-GB" dirty="0"/>
              <a:t>Plentyndod: Ffurfiau </a:t>
            </a:r>
            <a:r>
              <a:rPr lang="cy-GB" dirty="0" err="1"/>
              <a:t>Trawsgenedlaethol</a:t>
            </a:r>
            <a:endParaRPr lang="en-GB" dirty="0"/>
          </a:p>
        </p:txBody>
      </p:sp>
      <p:sp>
        <p:nvSpPr>
          <p:cNvPr id="3" name="Subtitle 2"/>
          <p:cNvSpPr>
            <a:spLocks noGrp="1"/>
          </p:cNvSpPr>
          <p:nvPr>
            <p:ph type="subTitle" idx="1"/>
          </p:nvPr>
        </p:nvSpPr>
        <p:spPr/>
        <p:txBody>
          <a:bodyPr/>
          <a:lstStyle/>
          <a:p>
            <a:r>
              <a:rPr lang="en-GB" dirty="0"/>
              <a:t>Heike ~Griffiths, 2022</a:t>
            </a:r>
          </a:p>
          <a:p>
            <a:r>
              <a:rPr lang="en-GB" dirty="0"/>
              <a:t>ECGE4006P</a:t>
            </a:r>
          </a:p>
        </p:txBody>
      </p:sp>
    </p:spTree>
    <p:extLst>
      <p:ext uri="{BB962C8B-B14F-4D97-AF65-F5344CB8AC3E}">
        <p14:creationId xmlns:p14="http://schemas.microsoft.com/office/powerpoint/2010/main" val="1779753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Background:</a:t>
            </a:r>
            <a:br>
              <a:rPr lang="en-GB" dirty="0"/>
            </a:br>
            <a:r>
              <a:rPr lang="en-GB" dirty="0"/>
              <a:t>Young people on the move…..</a:t>
            </a:r>
            <a:br>
              <a:rPr lang="en-GB" dirty="0"/>
            </a:br>
            <a:br>
              <a:rPr lang="en-GB" dirty="0"/>
            </a:br>
            <a:r>
              <a:rPr lang="cy-GB" dirty="0"/>
              <a:t>Cefndir:</a:t>
            </a:r>
            <a:br>
              <a:rPr lang="cy-GB" dirty="0"/>
            </a:br>
            <a:r>
              <a:rPr lang="cy-GB" dirty="0"/>
              <a:t>Pobl ifanc symudol…..</a:t>
            </a:r>
            <a:endParaRPr lang="en-GB" dirty="0"/>
          </a:p>
        </p:txBody>
      </p:sp>
      <p:sp>
        <p:nvSpPr>
          <p:cNvPr id="3" name="Content Placeholder 2"/>
          <p:cNvSpPr>
            <a:spLocks noGrp="1"/>
          </p:cNvSpPr>
          <p:nvPr>
            <p:ph sz="half" idx="1"/>
          </p:nvPr>
        </p:nvSpPr>
        <p:spPr/>
        <p:txBody>
          <a:bodyPr>
            <a:normAutofit/>
          </a:bodyPr>
          <a:lstStyle/>
          <a:p>
            <a:r>
              <a:rPr lang="cy-GB" dirty="0"/>
              <a:t>Cynyddodd amcangyfrif y bobl 19 oed neu’n iau sy’n byw mewn gwlad wahanol i’r un lle cawsant eu geni 28.7 miliwn yn 1990 i 37.9 miliwn yn 2019. </a:t>
            </a:r>
          </a:p>
          <a:p>
            <a:r>
              <a:rPr lang="cy-GB" dirty="0"/>
              <a:t>Yn 2019, ymfudwyr o blant (19 oed neu’n iau) oedd 14 y cant o gyfanswm poblogaeth ymfudwyr a 5.9 y cant o’r boblogaeth gyfan (o bob oed). </a:t>
            </a:r>
          </a:p>
          <a:p>
            <a:r>
              <a:rPr lang="cy-GB" dirty="0"/>
              <a:t>Cododd amcangyfrif nifer yr ymfudwyr ifanc (rhwng 15 a 24 oed) hefyd o 22.4 miliwn i yn 1990 i 30.9 miliwn yn 2019. </a:t>
            </a:r>
          </a:p>
          <a:p>
            <a:endParaRPr lang="en-GB" dirty="0"/>
          </a:p>
          <a:p>
            <a:endParaRPr lang="en-GB" dirty="0"/>
          </a:p>
        </p:txBody>
      </p:sp>
      <p:sp>
        <p:nvSpPr>
          <p:cNvPr id="5" name="Content Placeholder 4"/>
          <p:cNvSpPr>
            <a:spLocks noGrp="1"/>
          </p:cNvSpPr>
          <p:nvPr>
            <p:ph sz="half" idx="2"/>
          </p:nvPr>
        </p:nvSpPr>
        <p:spPr>
          <a:xfrm>
            <a:off x="7524925" y="868680"/>
            <a:ext cx="3767915" cy="5120640"/>
          </a:xfrm>
        </p:spPr>
        <p:txBody>
          <a:bodyPr>
            <a:normAutofit/>
          </a:bodyPr>
          <a:lstStyle/>
          <a:p>
            <a:r>
              <a:rPr lang="en-GB" dirty="0"/>
              <a:t>The estimated number of people aged 19 or under living in a country other than the one where they were born rose from 28.7 million in 1990 to 37.9 million in 2019. </a:t>
            </a:r>
          </a:p>
          <a:p>
            <a:r>
              <a:rPr lang="en-GB" dirty="0"/>
              <a:t>In 2019, child migrants (aged 19 years and under) accounted for 14 per cent of the total migrant population and 5.9 per cent of the total population (of all ages). </a:t>
            </a:r>
          </a:p>
          <a:p>
            <a:r>
              <a:rPr lang="en-GB" dirty="0"/>
              <a:t>The estimated number of young migrants (aged 15 to 24) also rose from 22.4 million in 1990 to 30.9 million in 2019. </a:t>
            </a:r>
          </a:p>
          <a:p>
            <a:endParaRPr lang="en-GB" dirty="0"/>
          </a:p>
        </p:txBody>
      </p:sp>
      <p:sp>
        <p:nvSpPr>
          <p:cNvPr id="2" name="TextBox 1"/>
          <p:cNvSpPr txBox="1"/>
          <p:nvPr/>
        </p:nvSpPr>
        <p:spPr>
          <a:xfrm>
            <a:off x="579863" y="5641163"/>
            <a:ext cx="8984609" cy="923330"/>
          </a:xfrm>
          <a:prstGeom prst="rect">
            <a:avLst/>
          </a:prstGeom>
          <a:noFill/>
        </p:spPr>
        <p:txBody>
          <a:bodyPr wrap="square" rtlCol="0">
            <a:spAutoFit/>
          </a:bodyPr>
          <a:lstStyle/>
          <a:p>
            <a:r>
              <a:rPr lang="cy-GB" dirty="0"/>
              <a:t>Porth Data Ymfudo  Adran  Materion Economaidd a Chymdeithasol y Cenhedloedd Unedig   (UN DESA)</a:t>
            </a:r>
          </a:p>
          <a:p>
            <a:r>
              <a:rPr lang="en-GB" dirty="0"/>
              <a:t>United Nations Department of Economic and Social Affairs (UN DESA)</a:t>
            </a:r>
          </a:p>
        </p:txBody>
      </p:sp>
    </p:spTree>
    <p:extLst>
      <p:ext uri="{BB962C8B-B14F-4D97-AF65-F5344CB8AC3E}">
        <p14:creationId xmlns:p14="http://schemas.microsoft.com/office/powerpoint/2010/main" val="3025448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Migration in the UK</a:t>
            </a:r>
            <a:br>
              <a:rPr lang="en-GB" dirty="0"/>
            </a:br>
            <a:br>
              <a:rPr lang="en-GB" dirty="0"/>
            </a:br>
            <a:r>
              <a:rPr lang="cy-GB" dirty="0"/>
              <a:t>Ymfudo yn y DU</a:t>
            </a:r>
            <a:endParaRPr lang="en-GB" dirty="0"/>
          </a:p>
        </p:txBody>
      </p:sp>
      <p:sp>
        <p:nvSpPr>
          <p:cNvPr id="5" name="Content Placeholder 4"/>
          <p:cNvSpPr>
            <a:spLocks noGrp="1"/>
          </p:cNvSpPr>
          <p:nvPr>
            <p:ph sz="half" idx="1"/>
          </p:nvPr>
        </p:nvSpPr>
        <p:spPr/>
        <p:txBody>
          <a:bodyPr/>
          <a:lstStyle/>
          <a:p>
            <a:r>
              <a:rPr lang="en-GB" dirty="0">
                <a:hlinkClick r:id="rId2"/>
              </a:rPr>
              <a:t>https://www.un.org/en/development/desa/population/migration/data/estimates2/countryprofiles.asp</a:t>
            </a:r>
            <a:endParaRPr lang="en-GB" dirty="0"/>
          </a:p>
          <a:p>
            <a:endParaRPr lang="en-GB" dirty="0"/>
          </a:p>
          <a:p>
            <a:r>
              <a:rPr lang="en-GB" dirty="0"/>
              <a:t>Country profile UK</a:t>
            </a:r>
          </a:p>
          <a:p>
            <a:endParaRPr lang="en-GB" dirty="0"/>
          </a:p>
          <a:p>
            <a:r>
              <a:rPr lang="en-GB" dirty="0"/>
              <a:t>What is the difference between refugees and migrants? DISCUSS.</a:t>
            </a:r>
          </a:p>
        </p:txBody>
      </p:sp>
      <p:pic>
        <p:nvPicPr>
          <p:cNvPr id="3" name="Content Placeholder 2" descr="round table discussion - ALiEM"/>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62381" y="4917721"/>
            <a:ext cx="1551964" cy="1298476"/>
          </a:xfrm>
        </p:spPr>
      </p:pic>
      <p:sp>
        <p:nvSpPr>
          <p:cNvPr id="4" name="Rectangle 3"/>
          <p:cNvSpPr/>
          <p:nvPr/>
        </p:nvSpPr>
        <p:spPr>
          <a:xfrm>
            <a:off x="7660887" y="1439511"/>
            <a:ext cx="3869473" cy="41807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cy-GB" dirty="0">
                <a:hlinkClick r:id="rId2"/>
              </a:rPr>
              <a:t>https://www.un.org/en/development/desa/population/migration/data/estimates2/countryprofiles.asp</a:t>
            </a:r>
            <a:endParaRPr lang="cy-GB" dirty="0"/>
          </a:p>
          <a:p>
            <a:r>
              <a:rPr lang="cy-GB" dirty="0"/>
              <a:t>Proffil Gwladol y DU</a:t>
            </a:r>
          </a:p>
          <a:p>
            <a:endParaRPr lang="cy-GB" dirty="0">
              <a:solidFill>
                <a:schemeClr val="tx1"/>
              </a:solidFill>
            </a:endParaRPr>
          </a:p>
          <a:p>
            <a:r>
              <a:rPr lang="cy-GB" dirty="0">
                <a:solidFill>
                  <a:schemeClr val="tx1"/>
                </a:solidFill>
              </a:rPr>
              <a:t>Beth yw’r gwahaniaeth rhwng ffoaduriaid ac ymfudwyr? TRAFODWCH</a:t>
            </a:r>
          </a:p>
          <a:p>
            <a:r>
              <a:rPr lang="cy-GB" dirty="0">
                <a:solidFill>
                  <a:schemeClr val="tx1"/>
                </a:solidFill>
              </a:rPr>
              <a:t>Proffil Gwladol y DU</a:t>
            </a:r>
          </a:p>
          <a:p>
            <a:endParaRPr lang="cy-GB" dirty="0">
              <a:solidFill>
                <a:schemeClr val="tx1"/>
              </a:solidFill>
            </a:endParaRPr>
          </a:p>
        </p:txBody>
      </p:sp>
    </p:spTree>
    <p:extLst>
      <p:ext uri="{BB962C8B-B14F-4D97-AF65-F5344CB8AC3E}">
        <p14:creationId xmlns:p14="http://schemas.microsoft.com/office/powerpoint/2010/main" val="3613084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2455" r="8656"/>
          <a:stretch/>
        </p:blipFill>
        <p:spPr>
          <a:xfrm>
            <a:off x="1524000" y="0"/>
            <a:ext cx="9144000" cy="6858000"/>
          </a:xfrm>
          <a:prstGeom prst="rect">
            <a:avLst/>
          </a:prstGeom>
        </p:spPr>
      </p:pic>
      <p:sp>
        <p:nvSpPr>
          <p:cNvPr id="2" name="Title 1"/>
          <p:cNvSpPr>
            <a:spLocks noGrp="1"/>
          </p:cNvSpPr>
          <p:nvPr>
            <p:ph type="ctrTitle"/>
          </p:nvPr>
        </p:nvSpPr>
        <p:spPr>
          <a:xfrm>
            <a:off x="1524000" y="5527776"/>
            <a:ext cx="4499992" cy="707886"/>
          </a:xfrm>
        </p:spPr>
        <p:txBody>
          <a:bodyPr/>
          <a:lstStyle/>
          <a:p>
            <a:r>
              <a:rPr lang="en-GB" b="1" spc="200" dirty="0">
                <a:latin typeface="Arial"/>
                <a:cs typeface="Arial"/>
              </a:rPr>
              <a:t>word POWER</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7320" y="260648"/>
            <a:ext cx="3425832" cy="1512168"/>
          </a:xfrm>
          <a:prstGeom prst="rect">
            <a:avLst/>
          </a:prstGeom>
        </p:spPr>
      </p:pic>
    </p:spTree>
    <p:extLst>
      <p:ext uri="{BB962C8B-B14F-4D97-AF65-F5344CB8AC3E}">
        <p14:creationId xmlns:p14="http://schemas.microsoft.com/office/powerpoint/2010/main" val="2214833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r="11351"/>
          <a:stretch/>
        </p:blipFill>
        <p:spPr>
          <a:xfrm>
            <a:off x="1415480" y="-86525"/>
            <a:ext cx="9433048" cy="7080020"/>
          </a:xfrm>
          <a:prstGeom prst="rect">
            <a:avLst/>
          </a:prstGeom>
        </p:spPr>
      </p:pic>
      <p:sp>
        <p:nvSpPr>
          <p:cNvPr id="2" name="Title 1"/>
          <p:cNvSpPr>
            <a:spLocks noGrp="1"/>
          </p:cNvSpPr>
          <p:nvPr>
            <p:ph type="ctrTitle"/>
          </p:nvPr>
        </p:nvSpPr>
        <p:spPr>
          <a:xfrm>
            <a:off x="1386744" y="5040759"/>
            <a:ext cx="6653472" cy="1200329"/>
          </a:xfrm>
          <a:solidFill>
            <a:srgbClr val="00ADF9"/>
          </a:solidFill>
        </p:spPr>
        <p:txBody>
          <a:bodyPr/>
          <a:lstStyle/>
          <a:p>
            <a:r>
              <a:rPr lang="en-GB" sz="2400" b="1" spc="200" dirty="0">
                <a:latin typeface="Arial"/>
                <a:cs typeface="Arial"/>
              </a:rPr>
              <a:t>There are about 15 million refugees in the world. </a:t>
            </a:r>
            <a:br>
              <a:rPr lang="en-GB" sz="2400" b="1" spc="200" dirty="0">
                <a:latin typeface="Arial"/>
                <a:cs typeface="Arial"/>
              </a:rPr>
            </a:br>
            <a:r>
              <a:rPr lang="en-GB" sz="2400" b="1" spc="200" dirty="0">
                <a:latin typeface="Arial"/>
                <a:cs typeface="Arial"/>
              </a:rPr>
              <a:t>More than half are children.</a:t>
            </a:r>
          </a:p>
        </p:txBody>
      </p:sp>
    </p:spTree>
    <p:extLst>
      <p:ext uri="{BB962C8B-B14F-4D97-AF65-F5344CB8AC3E}">
        <p14:creationId xmlns:p14="http://schemas.microsoft.com/office/powerpoint/2010/main" val="1679635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03512" y="274638"/>
            <a:ext cx="8507288" cy="1143000"/>
          </a:xfrm>
        </p:spPr>
        <p:txBody>
          <a:bodyPr/>
          <a:lstStyle/>
          <a:p>
            <a:pPr algn="ctr"/>
            <a:r>
              <a:rPr lang="en-GB" b="1" spc="-50" dirty="0">
                <a:latin typeface="Arial"/>
                <a:cs typeface="Arial"/>
              </a:rPr>
              <a:t>The 1951 refugee Convention</a:t>
            </a:r>
          </a:p>
        </p:txBody>
      </p:sp>
      <p:sp>
        <p:nvSpPr>
          <p:cNvPr id="2" name="TextBox 1"/>
          <p:cNvSpPr txBox="1"/>
          <p:nvPr/>
        </p:nvSpPr>
        <p:spPr>
          <a:xfrm>
            <a:off x="1919536" y="1708510"/>
            <a:ext cx="3816424" cy="4893647"/>
          </a:xfrm>
          <a:prstGeom prst="rect">
            <a:avLst/>
          </a:prstGeom>
          <a:noFill/>
        </p:spPr>
        <p:txBody>
          <a:bodyPr wrap="square" rtlCol="0">
            <a:spAutoFit/>
          </a:bodyPr>
          <a:lstStyle/>
          <a:p>
            <a:pPr marL="342900" indent="-342900" defTabSz="914400">
              <a:buFont typeface="Wingdings" panose="05000000000000000000" pitchFamily="2" charset="2"/>
              <a:buChar char="§"/>
            </a:pPr>
            <a:r>
              <a:rPr lang="en-GB" sz="2400" dirty="0">
                <a:solidFill>
                  <a:prstClr val="black"/>
                </a:solidFill>
                <a:latin typeface="Arial" panose="020B0604020202020204" pitchFamily="34" charset="0"/>
                <a:cs typeface="Arial" panose="020B0604020202020204" pitchFamily="34" charset="0"/>
              </a:rPr>
              <a:t>In 1951, the </a:t>
            </a:r>
            <a:r>
              <a:rPr lang="en-GB" sz="2400" b="1" dirty="0">
                <a:solidFill>
                  <a:prstClr val="black"/>
                </a:solidFill>
                <a:latin typeface="Arial" panose="020B0604020202020204" pitchFamily="34" charset="0"/>
                <a:cs typeface="Arial" panose="020B0604020202020204" pitchFamily="34" charset="0"/>
              </a:rPr>
              <a:t>Refugee Convention </a:t>
            </a:r>
            <a:r>
              <a:rPr lang="en-GB" sz="2400" dirty="0">
                <a:solidFill>
                  <a:prstClr val="black"/>
                </a:solidFill>
                <a:latin typeface="Arial" panose="020B0604020202020204" pitchFamily="34" charset="0"/>
                <a:cs typeface="Arial" panose="020B0604020202020204" pitchFamily="34" charset="0"/>
              </a:rPr>
              <a:t>was adopted by the United Nations.</a:t>
            </a:r>
          </a:p>
          <a:p>
            <a:pPr defTabSz="914400"/>
            <a:endParaRPr lang="en-GB" sz="2400" dirty="0">
              <a:solidFill>
                <a:prstClr val="black"/>
              </a:solidFill>
              <a:latin typeface="Arial" panose="020B0604020202020204" pitchFamily="34" charset="0"/>
              <a:cs typeface="Arial" panose="020B0604020202020204" pitchFamily="34" charset="0"/>
            </a:endParaRPr>
          </a:p>
          <a:p>
            <a:pPr marL="342900" indent="-342900" defTabSz="914400">
              <a:buFont typeface="Wingdings" panose="05000000000000000000" pitchFamily="2" charset="2"/>
              <a:buChar char="§"/>
            </a:pPr>
            <a:r>
              <a:rPr lang="en-GB" sz="2400" dirty="0">
                <a:solidFill>
                  <a:prstClr val="black"/>
                </a:solidFill>
                <a:latin typeface="Arial" panose="020B0604020202020204" pitchFamily="34" charset="0"/>
                <a:cs typeface="Arial" panose="020B0604020202020204" pitchFamily="34" charset="0"/>
              </a:rPr>
              <a:t>Denmark was the first country to ratify the Convention in 1952. Since then a  total of 145 countries, including the UK, have made a </a:t>
            </a:r>
            <a:r>
              <a:rPr lang="en-GB" sz="2400" b="1" dirty="0">
                <a:solidFill>
                  <a:prstClr val="black"/>
                </a:solidFill>
                <a:latin typeface="Arial" panose="020B0604020202020204" pitchFamily="34" charset="0"/>
                <a:cs typeface="Arial" panose="020B0604020202020204" pitchFamily="34" charset="0"/>
              </a:rPr>
              <a:t>legal promise </a:t>
            </a:r>
            <a:r>
              <a:rPr lang="en-GB" sz="2400" dirty="0">
                <a:solidFill>
                  <a:prstClr val="black"/>
                </a:solidFill>
                <a:latin typeface="Arial" panose="020B0604020202020204" pitchFamily="34" charset="0"/>
                <a:cs typeface="Arial" panose="020B0604020202020204" pitchFamily="34" charset="0"/>
              </a:rPr>
              <a:t>to protect refugees.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51985" y="1988841"/>
            <a:ext cx="4418213" cy="3232659"/>
          </a:xfrm>
          <a:prstGeom prst="rect">
            <a:avLst/>
          </a:prstGeom>
        </p:spPr>
      </p:pic>
    </p:spTree>
    <p:extLst>
      <p:ext uri="{BB962C8B-B14F-4D97-AF65-F5344CB8AC3E}">
        <p14:creationId xmlns:p14="http://schemas.microsoft.com/office/powerpoint/2010/main" val="3908351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spc="200" dirty="0">
                <a:latin typeface="Arial"/>
                <a:cs typeface="Arial"/>
              </a:rPr>
              <a:t>Definition</a:t>
            </a:r>
          </a:p>
        </p:txBody>
      </p:sp>
      <p:sp>
        <p:nvSpPr>
          <p:cNvPr id="3" name="Rectangle 2"/>
          <p:cNvSpPr/>
          <p:nvPr/>
        </p:nvSpPr>
        <p:spPr>
          <a:xfrm>
            <a:off x="1991544" y="1844824"/>
            <a:ext cx="8280920" cy="3600400"/>
          </a:xfrm>
          <a:prstGeom prst="rect">
            <a:avLst/>
          </a:prstGeom>
        </p:spPr>
        <p:txBody>
          <a:bodyPr wrap="square">
            <a:noAutofit/>
          </a:bodyPr>
          <a:lstStyle/>
          <a:p>
            <a:pPr defTabSz="914400"/>
            <a:r>
              <a:rPr lang="en-US" sz="2400" dirty="0">
                <a:solidFill>
                  <a:prstClr val="black"/>
                </a:solidFill>
                <a:latin typeface="Arial"/>
                <a:ea typeface="Calibri"/>
              </a:rPr>
              <a:t>The 1951 Refugee Convention defines a refugee as a person who owing to a: </a:t>
            </a:r>
          </a:p>
          <a:p>
            <a:pPr defTabSz="914400"/>
            <a:endParaRPr lang="en-US" sz="800" dirty="0">
              <a:solidFill>
                <a:prstClr val="black"/>
              </a:solidFill>
              <a:latin typeface="Arial"/>
              <a:ea typeface="Calibri"/>
            </a:endParaRPr>
          </a:p>
          <a:p>
            <a:pPr marL="342900" indent="-342900" defTabSz="914400">
              <a:buFont typeface="Arial" panose="020B0604020202020204" pitchFamily="34" charset="0"/>
              <a:buChar char="•"/>
            </a:pPr>
            <a:r>
              <a:rPr lang="en-US" sz="2400" b="1" dirty="0">
                <a:solidFill>
                  <a:prstClr val="black"/>
                </a:solidFill>
                <a:latin typeface="Arial"/>
                <a:ea typeface="Calibri"/>
              </a:rPr>
              <a:t>well-founded fear of being persecuted</a:t>
            </a:r>
          </a:p>
          <a:p>
            <a:pPr defTabSz="914400"/>
            <a:endParaRPr lang="en-US" sz="800" b="1" dirty="0">
              <a:solidFill>
                <a:prstClr val="black"/>
              </a:solidFill>
              <a:latin typeface="Arial"/>
              <a:ea typeface="Calibri"/>
            </a:endParaRPr>
          </a:p>
          <a:p>
            <a:pPr marL="342900" indent="-342900" defTabSz="914400">
              <a:buFont typeface="Arial" panose="020B0604020202020204" pitchFamily="34" charset="0"/>
              <a:buChar char="•"/>
            </a:pPr>
            <a:r>
              <a:rPr lang="en-US" sz="2400" dirty="0">
                <a:solidFill>
                  <a:prstClr val="black"/>
                </a:solidFill>
                <a:latin typeface="Arial"/>
                <a:ea typeface="Calibri"/>
              </a:rPr>
              <a:t>for reasons of </a:t>
            </a:r>
            <a:r>
              <a:rPr lang="en-US" sz="2400" b="1" dirty="0">
                <a:solidFill>
                  <a:prstClr val="black"/>
                </a:solidFill>
                <a:latin typeface="Arial"/>
                <a:ea typeface="Calibri"/>
              </a:rPr>
              <a:t>race, religion, nationality, membership of a particular social group, or political opinion</a:t>
            </a:r>
            <a:r>
              <a:rPr lang="en-US" sz="2400" dirty="0">
                <a:solidFill>
                  <a:prstClr val="black"/>
                </a:solidFill>
                <a:latin typeface="Arial"/>
                <a:ea typeface="Calibri"/>
              </a:rPr>
              <a:t>, </a:t>
            </a:r>
          </a:p>
          <a:p>
            <a:pPr defTabSz="914400"/>
            <a:endParaRPr lang="en-US" sz="800" dirty="0">
              <a:solidFill>
                <a:prstClr val="black"/>
              </a:solidFill>
              <a:latin typeface="Arial"/>
              <a:ea typeface="Calibri"/>
            </a:endParaRPr>
          </a:p>
          <a:p>
            <a:pPr marL="342900" indent="-342900" defTabSz="914400">
              <a:buFont typeface="Arial" panose="020B0604020202020204" pitchFamily="34" charset="0"/>
              <a:buChar char="•"/>
            </a:pPr>
            <a:r>
              <a:rPr lang="en-US" sz="2400" dirty="0">
                <a:solidFill>
                  <a:prstClr val="black"/>
                </a:solidFill>
                <a:latin typeface="Arial"/>
                <a:ea typeface="Calibri"/>
              </a:rPr>
              <a:t>is </a:t>
            </a:r>
            <a:r>
              <a:rPr lang="en-US" sz="2400" b="1" dirty="0">
                <a:solidFill>
                  <a:prstClr val="black"/>
                </a:solidFill>
                <a:latin typeface="Arial"/>
                <a:ea typeface="Calibri"/>
              </a:rPr>
              <a:t>outside the country of his nationality</a:t>
            </a:r>
            <a:r>
              <a:rPr lang="en-US" sz="2400" dirty="0">
                <a:solidFill>
                  <a:prstClr val="black"/>
                </a:solidFill>
                <a:latin typeface="Arial"/>
                <a:ea typeface="Calibri"/>
              </a:rPr>
              <a:t>, </a:t>
            </a:r>
          </a:p>
          <a:p>
            <a:pPr defTabSz="914400"/>
            <a:endParaRPr lang="en-US" sz="800" dirty="0">
              <a:solidFill>
                <a:prstClr val="black"/>
              </a:solidFill>
              <a:latin typeface="Arial"/>
              <a:ea typeface="Calibri"/>
            </a:endParaRPr>
          </a:p>
          <a:p>
            <a:pPr marL="342900" indent="-342900" defTabSz="914400">
              <a:buFont typeface="Arial" panose="020B0604020202020204" pitchFamily="34" charset="0"/>
              <a:buChar char="•"/>
            </a:pPr>
            <a:r>
              <a:rPr lang="en-US" sz="2400" dirty="0">
                <a:solidFill>
                  <a:prstClr val="black"/>
                </a:solidFill>
                <a:latin typeface="Arial"/>
                <a:ea typeface="Calibri"/>
              </a:rPr>
              <a:t>and is </a:t>
            </a:r>
            <a:r>
              <a:rPr lang="en-US" sz="2400" b="1" dirty="0">
                <a:solidFill>
                  <a:prstClr val="black"/>
                </a:solidFill>
                <a:latin typeface="Arial"/>
                <a:ea typeface="Calibri"/>
              </a:rPr>
              <a:t>unable to or, owing to such fear, is unwilling to avail himself of the protection of that country</a:t>
            </a:r>
            <a:endParaRPr lang="en-GB" sz="2400" dirty="0">
              <a:solidFill>
                <a:prstClr val="black"/>
              </a:solidFill>
              <a:latin typeface="Calibri"/>
            </a:endParaRPr>
          </a:p>
        </p:txBody>
      </p:sp>
    </p:spTree>
    <p:extLst>
      <p:ext uri="{BB962C8B-B14F-4D97-AF65-F5344CB8AC3E}">
        <p14:creationId xmlns:p14="http://schemas.microsoft.com/office/powerpoint/2010/main" val="56990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dissolv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dissolv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dissolv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dissolv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91544" y="1844824"/>
            <a:ext cx="8280920" cy="3600400"/>
          </a:xfrm>
          <a:prstGeom prst="rect">
            <a:avLst/>
          </a:prstGeom>
        </p:spPr>
        <p:txBody>
          <a:bodyPr wrap="square">
            <a:noAutofit/>
          </a:bodyPr>
          <a:lstStyle/>
          <a:p>
            <a:pPr defTabSz="914400"/>
            <a:endParaRPr lang="en-GB" sz="2400" dirty="0">
              <a:solidFill>
                <a:prstClr val="black"/>
              </a:solidFill>
              <a:latin typeface="Calibri"/>
            </a:endParaRPr>
          </a:p>
        </p:txBody>
      </p:sp>
      <p:sp>
        <p:nvSpPr>
          <p:cNvPr id="6" name="Title 5"/>
          <p:cNvSpPr>
            <a:spLocks noGrp="1"/>
          </p:cNvSpPr>
          <p:nvPr>
            <p:ph type="title"/>
          </p:nvPr>
        </p:nvSpPr>
        <p:spPr/>
        <p:txBody>
          <a:bodyPr/>
          <a:lstStyle/>
          <a:p>
            <a:r>
              <a:rPr lang="en-GB" b="1" spc="200" dirty="0">
                <a:latin typeface="Arial"/>
                <a:cs typeface="Arial"/>
              </a:rPr>
              <a:t>Why is it important?</a:t>
            </a:r>
          </a:p>
        </p:txBody>
      </p:sp>
      <p:grpSp>
        <p:nvGrpSpPr>
          <p:cNvPr id="9" name="Group 8"/>
          <p:cNvGrpSpPr/>
          <p:nvPr/>
        </p:nvGrpSpPr>
        <p:grpSpPr>
          <a:xfrm>
            <a:off x="3669027" y="1847258"/>
            <a:ext cx="4925955" cy="3410234"/>
            <a:chOff x="2145026" y="1847258"/>
            <a:chExt cx="4925955" cy="3410234"/>
          </a:xfrm>
        </p:grpSpPr>
        <p:pic>
          <p:nvPicPr>
            <p:cNvPr id="5" name="Picture 4">
              <a:hlinkClick r:id="rId3"/>
            </p:cNvPr>
            <p:cNvPicPr>
              <a:picLocks noChangeAspect="1"/>
            </p:cNvPicPr>
            <p:nvPr/>
          </p:nvPicPr>
          <p:blipFill rotWithShape="1">
            <a:blip r:embed="rId4">
              <a:extLst>
                <a:ext uri="{28A0092B-C50C-407E-A947-70E740481C1C}">
                  <a14:useLocalDpi xmlns:a14="http://schemas.microsoft.com/office/drawing/2010/main" val="0"/>
                </a:ext>
              </a:extLst>
            </a:blip>
            <a:srcRect l="7241" t="13872" r="7525" b="13167"/>
            <a:stretch/>
          </p:blipFill>
          <p:spPr>
            <a:xfrm>
              <a:off x="2145026" y="1847258"/>
              <a:ext cx="4925955" cy="3410234"/>
            </a:xfrm>
            <a:prstGeom prst="rect">
              <a:avLst/>
            </a:prstGeom>
          </p:spPr>
        </p:pic>
        <p:sp>
          <p:nvSpPr>
            <p:cNvPr id="8" name="Action Button: Forward or Next 7">
              <a:hlinkClick r:id="" action="ppaction://noaction" highlightClick="1"/>
            </p:cNvPr>
            <p:cNvSpPr/>
            <p:nvPr/>
          </p:nvSpPr>
          <p:spPr>
            <a:xfrm>
              <a:off x="4031939" y="3228339"/>
              <a:ext cx="1152128" cy="648072"/>
            </a:xfrm>
            <a:prstGeom prst="actionButtonForwardNext">
              <a:avLst/>
            </a:prstGeom>
            <a:solidFill>
              <a:schemeClr val="bg1">
                <a:lumMod val="95000"/>
                <a:alpha val="31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latin typeface="Calibri"/>
              </a:endParaRPr>
            </a:p>
          </p:txBody>
        </p:sp>
      </p:grpSp>
    </p:spTree>
    <p:extLst>
      <p:ext uri="{BB962C8B-B14F-4D97-AF65-F5344CB8AC3E}">
        <p14:creationId xmlns:p14="http://schemas.microsoft.com/office/powerpoint/2010/main" val="276755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Migrants, asylum seekers and refugees</a:t>
            </a:r>
            <a:br>
              <a:rPr lang="en-GB" dirty="0"/>
            </a:br>
            <a:br>
              <a:rPr lang="en-GB"/>
            </a:br>
            <a:endParaRPr lang="en-GB" dirty="0"/>
          </a:p>
        </p:txBody>
      </p:sp>
      <p:sp>
        <p:nvSpPr>
          <p:cNvPr id="3" name="Content Placeholder 2"/>
          <p:cNvSpPr>
            <a:spLocks noGrp="1"/>
          </p:cNvSpPr>
          <p:nvPr>
            <p:ph sz="half" idx="1"/>
          </p:nvPr>
        </p:nvSpPr>
        <p:spPr/>
        <p:txBody>
          <a:bodyPr/>
          <a:lstStyle/>
          <a:p>
            <a:r>
              <a:rPr lang="en-GB"/>
              <a:t>https://www.unicef.org.uk/rights-respecting-schools/wp-content/uploads/sites/4/2016/04/in-search-of-safety-complete-teaching-pack.pdf</a:t>
            </a:r>
            <a:endParaRPr lang="en-GB" dirty="0"/>
          </a:p>
        </p:txBody>
      </p:sp>
      <p:sp>
        <p:nvSpPr>
          <p:cNvPr id="5" name="Content Placeholder 4"/>
          <p:cNvSpPr>
            <a:spLocks noGrp="1"/>
          </p:cNvSpPr>
          <p:nvPr>
            <p:ph sz="half" idx="2"/>
          </p:nvPr>
        </p:nvSpPr>
        <p:spPr/>
        <p:txBody>
          <a:bodyPr/>
          <a:lstStyle/>
          <a:p>
            <a:endParaRPr lang="cy-GB" dirty="0"/>
          </a:p>
        </p:txBody>
      </p:sp>
    </p:spTree>
    <p:extLst>
      <p:ext uri="{BB962C8B-B14F-4D97-AF65-F5344CB8AC3E}">
        <p14:creationId xmlns:p14="http://schemas.microsoft.com/office/powerpoint/2010/main" val="553439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adjustments need to happen when children move country? </a:t>
            </a:r>
            <a:br>
              <a:rPr lang="en-GB" dirty="0"/>
            </a:br>
            <a:br>
              <a:rPr lang="en-GB" dirty="0"/>
            </a:br>
            <a:r>
              <a:rPr lang="cy-GB" dirty="0"/>
              <a:t>Pa addasiadau sydd eu hangen pan fydd plant yn symud gwlad? </a:t>
            </a:r>
            <a:endParaRPr lang="en-GB" dirty="0"/>
          </a:p>
        </p:txBody>
      </p:sp>
      <p:sp>
        <p:nvSpPr>
          <p:cNvPr id="3" name="Content Placeholder 2"/>
          <p:cNvSpPr>
            <a:spLocks noGrp="1"/>
          </p:cNvSpPr>
          <p:nvPr>
            <p:ph sz="half" idx="1"/>
          </p:nvPr>
        </p:nvSpPr>
        <p:spPr/>
        <p:txBody>
          <a:bodyPr>
            <a:normAutofit/>
          </a:bodyPr>
          <a:lstStyle/>
          <a:p>
            <a:pPr marL="0" indent="0">
              <a:buNone/>
            </a:pPr>
            <a:r>
              <a:rPr lang="cy-GB" dirty="0"/>
              <a:t>Mae pob plentyn a’i amgylchiadau yn unigryw</a:t>
            </a:r>
          </a:p>
          <a:p>
            <a:r>
              <a:rPr lang="cy-GB" dirty="0"/>
              <a:t>Addasiadau diwylliannol: Iaith, cyfathrebu, crefydd</a:t>
            </a:r>
          </a:p>
          <a:p>
            <a:r>
              <a:rPr lang="cy-GB" dirty="0"/>
              <a:t>Addasiadau teuluol: Colledion ac enillion</a:t>
            </a:r>
          </a:p>
          <a:p>
            <a:r>
              <a:rPr lang="cy-GB" dirty="0"/>
              <a:t>Economaidd</a:t>
            </a:r>
          </a:p>
          <a:p>
            <a:r>
              <a:rPr lang="cy-GB" dirty="0"/>
              <a:t>Cymunedol</a:t>
            </a:r>
          </a:p>
          <a:p>
            <a:r>
              <a:rPr lang="cy-GB" dirty="0"/>
              <a:t>Gwleidyddol</a:t>
            </a:r>
          </a:p>
          <a:p>
            <a:r>
              <a:rPr lang="cy-GB" dirty="0"/>
              <a:t>Amgylcheddol</a:t>
            </a:r>
          </a:p>
          <a:p>
            <a:pPr marL="0" indent="0">
              <a:buNone/>
            </a:pPr>
            <a:r>
              <a:rPr lang="cy-GB" dirty="0"/>
              <a:t>(</a:t>
            </a:r>
            <a:r>
              <a:rPr lang="cy-GB" dirty="0" err="1"/>
              <a:t>Faist</a:t>
            </a:r>
            <a:r>
              <a:rPr lang="cy-GB" dirty="0"/>
              <a:t> </a:t>
            </a:r>
            <a:r>
              <a:rPr lang="cy-GB" dirty="0" err="1"/>
              <a:t>et</a:t>
            </a:r>
            <a:r>
              <a:rPr lang="cy-GB" dirty="0"/>
              <a:t> </a:t>
            </a:r>
            <a:r>
              <a:rPr lang="cy-GB" dirty="0" err="1"/>
              <a:t>al</a:t>
            </a:r>
            <a:r>
              <a:rPr lang="cy-GB" dirty="0"/>
              <a:t>, 2013)</a:t>
            </a:r>
          </a:p>
          <a:p>
            <a:pPr marL="0" indent="0">
              <a:buNone/>
            </a:pPr>
            <a:r>
              <a:rPr lang="cy-GB" b="1" dirty="0" err="1"/>
              <a:t>Bronfenbrenner</a:t>
            </a:r>
            <a:r>
              <a:rPr lang="cy-GB" b="1" dirty="0"/>
              <a:t>?</a:t>
            </a:r>
            <a:r>
              <a:rPr lang="en-GB" dirty="0"/>
              <a:t> </a:t>
            </a:r>
          </a:p>
          <a:p>
            <a:endParaRPr lang="en-GB" dirty="0"/>
          </a:p>
        </p:txBody>
      </p:sp>
      <p:sp>
        <p:nvSpPr>
          <p:cNvPr id="4" name="Content Placeholder 3"/>
          <p:cNvSpPr>
            <a:spLocks noGrp="1"/>
          </p:cNvSpPr>
          <p:nvPr>
            <p:ph sz="half" idx="2"/>
          </p:nvPr>
        </p:nvSpPr>
        <p:spPr/>
        <p:txBody>
          <a:bodyPr>
            <a:normAutofit/>
          </a:bodyPr>
          <a:lstStyle/>
          <a:p>
            <a:pPr marL="0" indent="0">
              <a:buNone/>
            </a:pPr>
            <a:r>
              <a:rPr lang="en-GB" dirty="0"/>
              <a:t>Each child and their circumstances are unique</a:t>
            </a:r>
          </a:p>
          <a:p>
            <a:r>
              <a:rPr lang="en-GB" dirty="0"/>
              <a:t>Cultural adjustments: Language, communication, religion</a:t>
            </a:r>
          </a:p>
          <a:p>
            <a:r>
              <a:rPr lang="en-GB" dirty="0"/>
              <a:t>Family adjustments: Losses and gains</a:t>
            </a:r>
          </a:p>
          <a:p>
            <a:r>
              <a:rPr lang="en-GB" dirty="0"/>
              <a:t>Economic</a:t>
            </a:r>
          </a:p>
          <a:p>
            <a:r>
              <a:rPr lang="en-GB" dirty="0"/>
              <a:t>Community</a:t>
            </a:r>
          </a:p>
          <a:p>
            <a:r>
              <a:rPr lang="en-GB" dirty="0"/>
              <a:t>Political</a:t>
            </a:r>
          </a:p>
          <a:p>
            <a:r>
              <a:rPr lang="en-GB" dirty="0"/>
              <a:t>Environmental</a:t>
            </a:r>
          </a:p>
          <a:p>
            <a:pPr marL="0" indent="0">
              <a:buNone/>
            </a:pPr>
            <a:r>
              <a:rPr lang="en-GB" dirty="0"/>
              <a:t>(</a:t>
            </a:r>
            <a:r>
              <a:rPr lang="en-GB" dirty="0" err="1"/>
              <a:t>Faist</a:t>
            </a:r>
            <a:r>
              <a:rPr lang="en-GB" dirty="0"/>
              <a:t> et al, 2013)</a:t>
            </a:r>
          </a:p>
          <a:p>
            <a:pPr marL="0" indent="0">
              <a:buNone/>
            </a:pPr>
            <a:r>
              <a:rPr lang="en-GB" b="1" dirty="0"/>
              <a:t>Bronfenbrenner?</a:t>
            </a:r>
            <a:r>
              <a:rPr lang="en-GB" dirty="0"/>
              <a:t> </a:t>
            </a:r>
          </a:p>
          <a:p>
            <a:pPr marL="0" indent="0">
              <a:buNone/>
            </a:pPr>
            <a:endParaRPr lang="en-GB" dirty="0"/>
          </a:p>
        </p:txBody>
      </p:sp>
    </p:spTree>
    <p:extLst>
      <p:ext uri="{BB962C8B-B14F-4D97-AF65-F5344CB8AC3E}">
        <p14:creationId xmlns:p14="http://schemas.microsoft.com/office/powerpoint/2010/main" val="3550081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Identity</a:t>
            </a:r>
            <a:br>
              <a:rPr lang="en-GB" dirty="0"/>
            </a:br>
            <a:br>
              <a:rPr lang="en-GB" dirty="0"/>
            </a:br>
            <a:r>
              <a:rPr lang="cy-GB" dirty="0"/>
              <a:t>Hunaniaeth</a:t>
            </a:r>
            <a:endParaRPr lang="en-GB" dirty="0"/>
          </a:p>
        </p:txBody>
      </p:sp>
      <p:sp>
        <p:nvSpPr>
          <p:cNvPr id="3" name="Content Placeholder 2"/>
          <p:cNvSpPr>
            <a:spLocks noGrp="1"/>
          </p:cNvSpPr>
          <p:nvPr>
            <p:ph sz="half" idx="1"/>
          </p:nvPr>
        </p:nvSpPr>
        <p:spPr/>
        <p:txBody>
          <a:bodyPr/>
          <a:lstStyle/>
          <a:p>
            <a:pPr marL="0" indent="0">
              <a:buNone/>
            </a:pPr>
            <a:r>
              <a:rPr lang="cy-GB" dirty="0"/>
              <a:t>Mae addasiadau personol yn ganlyniad i’r holl addasiadau eraill</a:t>
            </a:r>
          </a:p>
          <a:p>
            <a:pPr marL="0" indent="0">
              <a:buNone/>
            </a:pPr>
            <a:r>
              <a:rPr lang="cy-GB" dirty="0"/>
              <a:t>Beth yw hunaniaeth?</a:t>
            </a:r>
          </a:p>
          <a:p>
            <a:pPr marL="0" indent="0">
              <a:buNone/>
            </a:pPr>
            <a:r>
              <a:rPr lang="cy-GB" dirty="0"/>
              <a:t>Nid un diffiniad ond yn hytrach gwahanol bersbectifau damcaniaethol.</a:t>
            </a:r>
          </a:p>
          <a:p>
            <a:pPr marL="0" indent="0">
              <a:buNone/>
            </a:pPr>
            <a:r>
              <a:rPr lang="cy-GB" dirty="0"/>
              <a:t>Yn ôl </a:t>
            </a:r>
            <a:r>
              <a:rPr lang="cy-GB" dirty="0" err="1"/>
              <a:t>Goffman</a:t>
            </a:r>
            <a:r>
              <a:rPr lang="cy-GB" dirty="0"/>
              <a:t> (1968, dyfynnwyd yn </a:t>
            </a:r>
            <a:r>
              <a:rPr lang="cy-GB" dirty="0" err="1"/>
              <a:t>Lawler</a:t>
            </a:r>
            <a:r>
              <a:rPr lang="cy-GB" dirty="0"/>
              <a:t>, 2014, p. 8) </a:t>
            </a:r>
          </a:p>
          <a:p>
            <a:r>
              <a:rPr lang="cy-GB" dirty="0"/>
              <a:t>Hunaniaeth bersonol</a:t>
            </a:r>
          </a:p>
          <a:p>
            <a:r>
              <a:rPr lang="cy-GB" dirty="0"/>
              <a:t>Hunaniaeth gymdeithasol</a:t>
            </a:r>
          </a:p>
          <a:p>
            <a:r>
              <a:rPr lang="cy-GB" dirty="0"/>
              <a:t>Hunaniaeth yr ego</a:t>
            </a:r>
          </a:p>
          <a:p>
            <a:endParaRPr lang="en-GB" dirty="0"/>
          </a:p>
        </p:txBody>
      </p:sp>
      <p:sp>
        <p:nvSpPr>
          <p:cNvPr id="4" name="Content Placeholder 3"/>
          <p:cNvSpPr>
            <a:spLocks noGrp="1"/>
          </p:cNvSpPr>
          <p:nvPr>
            <p:ph sz="half" idx="2"/>
          </p:nvPr>
        </p:nvSpPr>
        <p:spPr/>
        <p:txBody>
          <a:bodyPr/>
          <a:lstStyle/>
          <a:p>
            <a:pPr marL="0" indent="0">
              <a:buNone/>
            </a:pPr>
            <a:endParaRPr lang="en-GB" dirty="0"/>
          </a:p>
          <a:p>
            <a:pPr marL="0" indent="0">
              <a:buNone/>
            </a:pPr>
            <a:r>
              <a:rPr lang="en-GB" dirty="0"/>
              <a:t>Personal adjustments are a consequence of all the other adjustments</a:t>
            </a:r>
          </a:p>
          <a:p>
            <a:pPr marL="0" indent="0">
              <a:buNone/>
            </a:pPr>
            <a:r>
              <a:rPr lang="en-GB" dirty="0"/>
              <a:t>What is identity?</a:t>
            </a:r>
          </a:p>
          <a:p>
            <a:pPr marL="0" indent="0">
              <a:buNone/>
            </a:pPr>
            <a:r>
              <a:rPr lang="en-GB" dirty="0"/>
              <a:t>Not one definition but rather different theoretical perspectives.</a:t>
            </a:r>
          </a:p>
          <a:p>
            <a:pPr marL="0" indent="0">
              <a:buNone/>
            </a:pPr>
            <a:r>
              <a:rPr lang="en-GB" dirty="0"/>
              <a:t>According to Goffman (1968, cited in Lawler, 2014, p. 8) </a:t>
            </a:r>
          </a:p>
          <a:p>
            <a:r>
              <a:rPr lang="en-GB" dirty="0"/>
              <a:t>Personal identity</a:t>
            </a:r>
          </a:p>
          <a:p>
            <a:r>
              <a:rPr lang="en-GB" dirty="0"/>
              <a:t>Social identity</a:t>
            </a:r>
          </a:p>
          <a:p>
            <a:r>
              <a:rPr lang="en-GB" dirty="0"/>
              <a:t>Ego identity</a:t>
            </a:r>
          </a:p>
        </p:txBody>
      </p:sp>
    </p:spTree>
    <p:extLst>
      <p:ext uri="{BB962C8B-B14F-4D97-AF65-F5344CB8AC3E}">
        <p14:creationId xmlns:p14="http://schemas.microsoft.com/office/powerpoint/2010/main" val="3965602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9988" y="1578784"/>
            <a:ext cx="2947482" cy="4601183"/>
          </a:xfrm>
        </p:spPr>
        <p:txBody>
          <a:bodyPr/>
          <a:lstStyle/>
          <a:p>
            <a:r>
              <a:rPr lang="cy-GB" dirty="0"/>
              <a:t>Hunaniaeth Bersonol</a:t>
            </a:r>
            <a:br>
              <a:rPr lang="en-GB" dirty="0"/>
            </a:br>
            <a:br>
              <a:rPr lang="en-GB" dirty="0"/>
            </a:br>
            <a:br>
              <a:rPr lang="en-GB" dirty="0"/>
            </a:br>
            <a:br>
              <a:rPr lang="en-GB" dirty="0"/>
            </a:br>
            <a:br>
              <a:rPr lang="en-GB" dirty="0"/>
            </a:br>
            <a:r>
              <a:rPr lang="en-GB" dirty="0"/>
              <a:t>Personal Identity</a:t>
            </a:r>
          </a:p>
        </p:txBody>
      </p:sp>
      <p:sp>
        <p:nvSpPr>
          <p:cNvPr id="3" name="Content Placeholder 2"/>
          <p:cNvSpPr>
            <a:spLocks noGrp="1"/>
          </p:cNvSpPr>
          <p:nvPr>
            <p:ph sz="half" idx="1"/>
          </p:nvPr>
        </p:nvSpPr>
        <p:spPr/>
        <p:txBody>
          <a:bodyPr/>
          <a:lstStyle/>
          <a:p>
            <a:pPr marL="0" indent="0">
              <a:buNone/>
            </a:pPr>
            <a:r>
              <a:rPr lang="cy-GB" dirty="0"/>
              <a:t>Personol: </a:t>
            </a:r>
          </a:p>
          <a:p>
            <a:r>
              <a:rPr lang="cy-GB" dirty="0"/>
              <a:t>nodweddion unigryw’r person hwnnw, ynddyn nhw eu hunain yn ogystal ag o ran eu perthynas ag eraill</a:t>
            </a:r>
          </a:p>
          <a:p>
            <a:endParaRPr lang="cy-GB" dirty="0"/>
          </a:p>
          <a:p>
            <a:pPr marL="0" indent="0">
              <a:buNone/>
            </a:pPr>
            <a:r>
              <a:rPr lang="cy-GB" dirty="0"/>
              <a:t>(</a:t>
            </a:r>
            <a:r>
              <a:rPr lang="cy-GB" dirty="0" err="1"/>
              <a:t>Ibid</a:t>
            </a:r>
            <a:r>
              <a:rPr lang="cy-GB" dirty="0"/>
              <a:t>)           Hunaniaeth Bersonol</a:t>
            </a:r>
          </a:p>
          <a:p>
            <a:endParaRPr lang="en-GB" dirty="0"/>
          </a:p>
        </p:txBody>
      </p:sp>
      <p:sp>
        <p:nvSpPr>
          <p:cNvPr id="4" name="Content Placeholder 3"/>
          <p:cNvSpPr>
            <a:spLocks noGrp="1"/>
          </p:cNvSpPr>
          <p:nvPr>
            <p:ph sz="half" idx="2"/>
          </p:nvPr>
        </p:nvSpPr>
        <p:spPr>
          <a:xfrm>
            <a:off x="7818120" y="868680"/>
            <a:ext cx="3474720" cy="3036664"/>
          </a:xfrm>
        </p:spPr>
        <p:txBody>
          <a:bodyPr/>
          <a:lstStyle/>
          <a:p>
            <a:pPr marL="0" indent="0">
              <a:buNone/>
            </a:pPr>
            <a:r>
              <a:rPr lang="en-GB" dirty="0"/>
              <a:t>Personal: </a:t>
            </a:r>
          </a:p>
          <a:p>
            <a:r>
              <a:rPr lang="en-GB" dirty="0"/>
              <a:t>the unique characteristics of that person, both in themselves and in terms of their relation with others </a:t>
            </a:r>
          </a:p>
          <a:p>
            <a:endParaRPr lang="en-GB" dirty="0"/>
          </a:p>
          <a:p>
            <a:pPr marL="0" indent="0">
              <a:buNone/>
            </a:pPr>
            <a:r>
              <a:rPr lang="en-GB" dirty="0"/>
              <a:t>(Ibid)</a:t>
            </a:r>
          </a:p>
          <a:p>
            <a:pPr marL="0" indent="0">
              <a:buNone/>
            </a:pPr>
            <a:endParaRPr lang="en-GB" dirty="0"/>
          </a:p>
        </p:txBody>
      </p:sp>
      <p:pic>
        <p:nvPicPr>
          <p:cNvPr id="5" name="Picture 4"/>
          <p:cNvPicPr>
            <a:picLocks noChangeAspect="1"/>
          </p:cNvPicPr>
          <p:nvPr/>
        </p:nvPicPr>
        <p:blipFill>
          <a:blip r:embed="rId2"/>
          <a:stretch>
            <a:fillRect/>
          </a:stretch>
        </p:blipFill>
        <p:spPr>
          <a:xfrm>
            <a:off x="8847213" y="3197473"/>
            <a:ext cx="2692735" cy="3105020"/>
          </a:xfrm>
          <a:prstGeom prst="rect">
            <a:avLst/>
          </a:prstGeom>
        </p:spPr>
      </p:pic>
    </p:spTree>
    <p:extLst>
      <p:ext uri="{BB962C8B-B14F-4D97-AF65-F5344CB8AC3E}">
        <p14:creationId xmlns:p14="http://schemas.microsoft.com/office/powerpoint/2010/main" val="3352485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Identity </a:t>
            </a:r>
          </a:p>
        </p:txBody>
      </p:sp>
      <p:pic>
        <p:nvPicPr>
          <p:cNvPr id="5" name="Content Placeholder 4"/>
          <p:cNvPicPr>
            <a:picLocks noGrp="1" noChangeAspect="1"/>
          </p:cNvPicPr>
          <p:nvPr>
            <p:ph sz="half" idx="1"/>
          </p:nvPr>
        </p:nvPicPr>
        <p:blipFill>
          <a:blip r:embed="rId2"/>
          <a:stretch>
            <a:fillRect/>
          </a:stretch>
        </p:blipFill>
        <p:spPr>
          <a:xfrm>
            <a:off x="-60717" y="4779060"/>
            <a:ext cx="3475038" cy="1065587"/>
          </a:xfrm>
          <a:prstGeom prst="rect">
            <a:avLst/>
          </a:prstGeom>
        </p:spPr>
      </p:pic>
      <p:sp>
        <p:nvSpPr>
          <p:cNvPr id="13" name="Content Placeholder 12"/>
          <p:cNvSpPr>
            <a:spLocks noGrp="1"/>
          </p:cNvSpPr>
          <p:nvPr>
            <p:ph sz="half" idx="2"/>
          </p:nvPr>
        </p:nvSpPr>
        <p:spPr/>
        <p:txBody>
          <a:bodyPr/>
          <a:lstStyle/>
          <a:p>
            <a:r>
              <a:rPr lang="en-GB" dirty="0"/>
              <a:t>A ‘categorical identity’ – an identity that persons have by virtue of their membership of social categories.</a:t>
            </a:r>
          </a:p>
          <a:p>
            <a:r>
              <a:rPr lang="en-GB" dirty="0"/>
              <a:t>Examples of social categories?</a:t>
            </a:r>
          </a:p>
          <a:p>
            <a:r>
              <a:rPr lang="en-GB" dirty="0"/>
              <a:t>Multiple identities</a:t>
            </a:r>
          </a:p>
          <a:p>
            <a:r>
              <a:rPr lang="en-GB" dirty="0"/>
              <a:t>Identity shifting </a:t>
            </a:r>
          </a:p>
        </p:txBody>
      </p:sp>
      <p:sp>
        <p:nvSpPr>
          <p:cNvPr id="11" name="Right Arrow 10"/>
          <p:cNvSpPr/>
          <p:nvPr/>
        </p:nvSpPr>
        <p:spPr>
          <a:xfrm>
            <a:off x="955024" y="4198691"/>
            <a:ext cx="202658" cy="1128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Arrow 11"/>
          <p:cNvSpPr/>
          <p:nvPr/>
        </p:nvSpPr>
        <p:spPr>
          <a:xfrm>
            <a:off x="2194356" y="4198691"/>
            <a:ext cx="202658" cy="1128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4034168" y="2193737"/>
            <a:ext cx="3054626" cy="2585323"/>
          </a:xfrm>
          <a:prstGeom prst="rect">
            <a:avLst/>
          </a:prstGeom>
        </p:spPr>
        <p:txBody>
          <a:bodyPr wrap="square">
            <a:spAutoFit/>
          </a:bodyPr>
          <a:lstStyle/>
          <a:p>
            <a:pPr marL="285750" indent="-285750">
              <a:buFont typeface="Arial" panose="020B0604020202020204" pitchFamily="34" charset="0"/>
              <a:buChar char="•"/>
            </a:pPr>
            <a:r>
              <a:rPr lang="cy-GB" dirty="0"/>
              <a:t>‘Hunaniaeth gategorïaidd’ – hunaniaeth sydd gan bersonau yn sgil eu haelodaeth o gategorïau cymdeithasol.</a:t>
            </a:r>
          </a:p>
          <a:p>
            <a:pPr marL="285750" indent="-285750">
              <a:buFont typeface="Arial" panose="020B0604020202020204" pitchFamily="34" charset="0"/>
              <a:buChar char="•"/>
            </a:pPr>
            <a:r>
              <a:rPr lang="cy-GB" dirty="0"/>
              <a:t>Enghreifftiau o gategorïau cymdeithasol?</a:t>
            </a:r>
          </a:p>
          <a:p>
            <a:pPr marL="285750" indent="-285750">
              <a:buFont typeface="Arial" panose="020B0604020202020204" pitchFamily="34" charset="0"/>
              <a:buChar char="•"/>
            </a:pPr>
            <a:r>
              <a:rPr lang="cy-GB" dirty="0"/>
              <a:t>Hunaniaethau lluosog</a:t>
            </a:r>
          </a:p>
          <a:p>
            <a:pPr marL="285750" indent="-285750">
              <a:buFont typeface="Arial" panose="020B0604020202020204" pitchFamily="34" charset="0"/>
              <a:buChar char="•"/>
            </a:pPr>
            <a:r>
              <a:rPr lang="cy-GB" dirty="0"/>
              <a:t>Newid hunaniaeth</a:t>
            </a:r>
          </a:p>
        </p:txBody>
      </p:sp>
    </p:spTree>
    <p:extLst>
      <p:ext uri="{BB962C8B-B14F-4D97-AF65-F5344CB8AC3E}">
        <p14:creationId xmlns:p14="http://schemas.microsoft.com/office/powerpoint/2010/main" val="3910701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Ego Identity</a:t>
            </a:r>
            <a:br>
              <a:rPr lang="en-GB" dirty="0"/>
            </a:br>
            <a:br>
              <a:rPr lang="en-GB" dirty="0"/>
            </a:br>
            <a:r>
              <a:rPr lang="cy-GB" dirty="0"/>
              <a:t>Hunaniaeth yr ego </a:t>
            </a:r>
            <a:endParaRPr lang="en-GB" dirty="0"/>
          </a:p>
        </p:txBody>
      </p:sp>
      <p:pic>
        <p:nvPicPr>
          <p:cNvPr id="5" name="Content Placeholder 4"/>
          <p:cNvPicPr>
            <a:picLocks noGrp="1" noChangeAspect="1"/>
          </p:cNvPicPr>
          <p:nvPr>
            <p:ph sz="half" idx="1"/>
          </p:nvPr>
        </p:nvPicPr>
        <p:blipFill>
          <a:blip r:embed="rId2"/>
          <a:stretch>
            <a:fillRect/>
          </a:stretch>
        </p:blipFill>
        <p:spPr>
          <a:xfrm>
            <a:off x="5150914" y="4403949"/>
            <a:ext cx="3475038" cy="1941933"/>
          </a:xfrm>
          <a:prstGeom prst="rect">
            <a:avLst/>
          </a:prstGeom>
        </p:spPr>
      </p:pic>
      <p:sp>
        <p:nvSpPr>
          <p:cNvPr id="4" name="Content Placeholder 3"/>
          <p:cNvSpPr>
            <a:spLocks noGrp="1"/>
          </p:cNvSpPr>
          <p:nvPr>
            <p:ph sz="half" idx="2"/>
          </p:nvPr>
        </p:nvSpPr>
        <p:spPr>
          <a:xfrm>
            <a:off x="7818120" y="868680"/>
            <a:ext cx="3474720" cy="3360983"/>
          </a:xfrm>
        </p:spPr>
        <p:txBody>
          <a:bodyPr/>
          <a:lstStyle/>
          <a:p>
            <a:pPr marL="0" indent="0">
              <a:buNone/>
            </a:pPr>
            <a:r>
              <a:rPr lang="en-GB" dirty="0"/>
              <a:t>Social and personal identity are made up by other peoples concerns and definitions </a:t>
            </a:r>
          </a:p>
          <a:p>
            <a:r>
              <a:rPr lang="en-GB" dirty="0"/>
              <a:t>Ego identity must be felt by the individual whose identity is at question.</a:t>
            </a:r>
          </a:p>
          <a:p>
            <a:r>
              <a:rPr lang="en-GB" dirty="0"/>
              <a:t>A subjective sense of ‘who we are’ or who we believe ourselves to be. </a:t>
            </a:r>
          </a:p>
          <a:p>
            <a:pPr marL="0" indent="0">
              <a:buNone/>
            </a:pPr>
            <a:r>
              <a:rPr lang="en-GB" dirty="0"/>
              <a:t>(Ibid)</a:t>
            </a:r>
          </a:p>
        </p:txBody>
      </p:sp>
      <p:sp>
        <p:nvSpPr>
          <p:cNvPr id="3" name="Rectangle 2"/>
          <p:cNvSpPr/>
          <p:nvPr/>
        </p:nvSpPr>
        <p:spPr>
          <a:xfrm>
            <a:off x="3617844" y="979510"/>
            <a:ext cx="3468426" cy="2862322"/>
          </a:xfrm>
          <a:prstGeom prst="rect">
            <a:avLst/>
          </a:prstGeom>
        </p:spPr>
        <p:txBody>
          <a:bodyPr wrap="square">
            <a:spAutoFit/>
          </a:bodyPr>
          <a:lstStyle/>
          <a:p>
            <a:r>
              <a:rPr lang="cy-GB" dirty="0"/>
              <a:t>Mae hunaniaeth bersonol a chymdeithasol yn deillio o ddiddordebau a diffiniadau eraill</a:t>
            </a:r>
          </a:p>
          <a:p>
            <a:pPr marL="285750" indent="-285750">
              <a:buFont typeface="Arial" panose="020B0604020202020204" pitchFamily="34" charset="0"/>
              <a:buChar char="•"/>
            </a:pPr>
            <a:r>
              <a:rPr lang="cy-GB" dirty="0"/>
              <a:t>Rhaid i’r unigolyn y mae ei hunaniaeth dan sylw deimlo hunaniaeth yr ego.</a:t>
            </a:r>
          </a:p>
          <a:p>
            <a:pPr marL="285750" indent="-285750">
              <a:buFont typeface="Arial" panose="020B0604020202020204" pitchFamily="34" charset="0"/>
              <a:buChar char="•"/>
            </a:pPr>
            <a:r>
              <a:rPr lang="cy-GB" dirty="0"/>
              <a:t>Syniad goddrychol o ‘bwy ydym’ neu bwy rydyn ni’n credu ein bod ni. </a:t>
            </a:r>
          </a:p>
          <a:p>
            <a:pPr marL="285750" indent="-285750">
              <a:buFont typeface="Arial" panose="020B0604020202020204" pitchFamily="34" charset="0"/>
              <a:buChar char="•"/>
            </a:pPr>
            <a:r>
              <a:rPr lang="cy-GB" dirty="0"/>
              <a:t>(</a:t>
            </a:r>
            <a:r>
              <a:rPr lang="cy-GB" dirty="0" err="1"/>
              <a:t>Ibid</a:t>
            </a:r>
            <a:r>
              <a:rPr lang="cy-GB" dirty="0"/>
              <a:t>)</a:t>
            </a:r>
          </a:p>
        </p:txBody>
      </p:sp>
    </p:spTree>
    <p:extLst>
      <p:ext uri="{BB962C8B-B14F-4D97-AF65-F5344CB8AC3E}">
        <p14:creationId xmlns:p14="http://schemas.microsoft.com/office/powerpoint/2010/main" val="925064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Links to other theorists….</a:t>
            </a:r>
            <a:br>
              <a:rPr lang="en-GB" dirty="0"/>
            </a:br>
            <a:br>
              <a:rPr lang="en-GB" dirty="0"/>
            </a:br>
            <a:r>
              <a:rPr lang="cy-GB" dirty="0"/>
              <a:t>Cysylltiadau â damcaniaethwyr eraill….</a:t>
            </a:r>
            <a:endParaRPr lang="en-GB" dirty="0"/>
          </a:p>
        </p:txBody>
      </p:sp>
      <p:sp>
        <p:nvSpPr>
          <p:cNvPr id="3" name="Content Placeholder 2"/>
          <p:cNvSpPr>
            <a:spLocks noGrp="1"/>
          </p:cNvSpPr>
          <p:nvPr>
            <p:ph sz="half" idx="1"/>
          </p:nvPr>
        </p:nvSpPr>
        <p:spPr/>
        <p:txBody>
          <a:bodyPr>
            <a:normAutofit lnSpcReduction="10000"/>
          </a:bodyPr>
          <a:lstStyle/>
          <a:p>
            <a:r>
              <a:rPr lang="cy-GB" dirty="0" err="1"/>
              <a:t>Erikson</a:t>
            </a:r>
            <a:endParaRPr lang="cy-GB" dirty="0"/>
          </a:p>
          <a:p>
            <a:r>
              <a:rPr lang="cy-GB" dirty="0"/>
              <a:t>Hunaniaeth o’i chymharu â dryswch rôl: pumed cam datblygiad, lle mae person yn ceisio ateb y cwestiwn “Pwy ydw i?” ond mae’n ddryslyd o ran pa roliau o blith llawer o rai posibl i’w mabwysiadu. </a:t>
            </a:r>
          </a:p>
          <a:p>
            <a:r>
              <a:rPr lang="cy-GB" dirty="0"/>
              <a:t>Cyflawniad hunaniaeth – term </a:t>
            </a:r>
            <a:r>
              <a:rPr lang="cy-GB" dirty="0" err="1"/>
              <a:t>Erikson</a:t>
            </a:r>
            <a:r>
              <a:rPr lang="cy-GB" dirty="0"/>
              <a:t> ar gyfer sicrhau hunaniaeth, y pwynt lle mae person yn deall pwy yw e neu hi yn unigolyn unigryw, yn unol â phrofiadau’r gorffennol a chynlluniau’r dyfodol.</a:t>
            </a:r>
          </a:p>
          <a:p>
            <a:r>
              <a:rPr lang="cy-GB" dirty="0"/>
              <a:t>(</a:t>
            </a:r>
            <a:r>
              <a:rPr lang="cy-GB" dirty="0" err="1"/>
              <a:t>Magnusson</a:t>
            </a:r>
            <a:r>
              <a:rPr lang="cy-GB" dirty="0"/>
              <a:t>, 1996)</a:t>
            </a:r>
          </a:p>
          <a:p>
            <a:endParaRPr lang="en-GB" dirty="0"/>
          </a:p>
        </p:txBody>
      </p:sp>
      <p:sp>
        <p:nvSpPr>
          <p:cNvPr id="4" name="Content Placeholder 3"/>
          <p:cNvSpPr>
            <a:spLocks noGrp="1"/>
          </p:cNvSpPr>
          <p:nvPr>
            <p:ph sz="half" idx="2"/>
          </p:nvPr>
        </p:nvSpPr>
        <p:spPr/>
        <p:txBody>
          <a:bodyPr>
            <a:normAutofit lnSpcReduction="10000"/>
          </a:bodyPr>
          <a:lstStyle/>
          <a:p>
            <a:r>
              <a:rPr lang="en-GB" dirty="0"/>
              <a:t>Erikson</a:t>
            </a:r>
          </a:p>
          <a:p>
            <a:r>
              <a:rPr lang="en-GB" dirty="0"/>
              <a:t>Identity versus role confusion: the fifth stage of development, in which the person tries to figure out “Who am I?” but is confused as to which of many possible roles to adopt. </a:t>
            </a:r>
          </a:p>
          <a:p>
            <a:r>
              <a:rPr lang="en-GB" dirty="0"/>
              <a:t>Identity achievement –Erikson’s term for the attainment of identity, the point at which a person understands who he or she is as a unique individual, in accord with past experiences and future plans.</a:t>
            </a:r>
          </a:p>
          <a:p>
            <a:r>
              <a:rPr lang="en-GB" dirty="0"/>
              <a:t>(Magnusson, 1996)</a:t>
            </a:r>
          </a:p>
          <a:p>
            <a:pPr marL="0" indent="0">
              <a:buNone/>
            </a:pPr>
            <a:endParaRPr lang="en-GB" dirty="0"/>
          </a:p>
          <a:p>
            <a:endParaRPr lang="en-GB" dirty="0"/>
          </a:p>
        </p:txBody>
      </p:sp>
    </p:spTree>
    <p:extLst>
      <p:ext uri="{BB962C8B-B14F-4D97-AF65-F5344CB8AC3E}">
        <p14:creationId xmlns:p14="http://schemas.microsoft.com/office/powerpoint/2010/main" val="3499430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Unconscious bias - Implicit stereotypes? </a:t>
            </a:r>
            <a:br>
              <a:rPr lang="en-GB" dirty="0"/>
            </a:br>
            <a:br>
              <a:rPr lang="en-GB" dirty="0"/>
            </a:br>
            <a:r>
              <a:rPr lang="cy-GB" dirty="0"/>
              <a:t>Rhagfarn anymwybodol – Ystrydebau  ymhlyg</a:t>
            </a:r>
            <a:r>
              <a:rPr lang="en-GB" dirty="0"/>
              <a:t>? </a:t>
            </a:r>
          </a:p>
        </p:txBody>
      </p:sp>
      <p:sp>
        <p:nvSpPr>
          <p:cNvPr id="3" name="Content Placeholder 2"/>
          <p:cNvSpPr>
            <a:spLocks noGrp="1"/>
          </p:cNvSpPr>
          <p:nvPr>
            <p:ph idx="1"/>
          </p:nvPr>
        </p:nvSpPr>
        <p:spPr/>
        <p: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(Greenwald, </a:t>
            </a:r>
            <a:r>
              <a:rPr lang="en-GB" dirty="0" err="1"/>
              <a:t>Banaji</a:t>
            </a:r>
            <a:r>
              <a:rPr lang="en-GB" dirty="0"/>
              <a:t>, 1995)</a:t>
            </a:r>
          </a:p>
        </p:txBody>
      </p:sp>
      <p:sp>
        <p:nvSpPr>
          <p:cNvPr id="4" name="Action Button: Movie 3">
            <a:hlinkClick r:id="rId2" highlightClick="1"/>
          </p:cNvPr>
          <p:cNvSpPr/>
          <p:nvPr/>
        </p:nvSpPr>
        <p:spPr>
          <a:xfrm>
            <a:off x="7167480" y="2717818"/>
            <a:ext cx="2730674" cy="1427967"/>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5331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t>Stereotypes</a:t>
            </a:r>
            <a:br>
              <a:rPr lang="en-GB" sz="4000" dirty="0"/>
            </a:br>
            <a:r>
              <a:rPr lang="en-GB" sz="4000" dirty="0"/>
              <a:t>and Identity Formation</a:t>
            </a:r>
            <a:br>
              <a:rPr lang="en-GB" sz="4000" dirty="0"/>
            </a:br>
            <a:br>
              <a:rPr lang="en-GB" sz="4000" dirty="0"/>
            </a:br>
            <a:r>
              <a:rPr lang="cy-GB" sz="3200" dirty="0"/>
              <a:t>Ystrydebau</a:t>
            </a:r>
            <a:br>
              <a:rPr lang="cy-GB" sz="3200" dirty="0"/>
            </a:br>
            <a:r>
              <a:rPr lang="cy-GB" sz="3200" dirty="0"/>
              <a:t>a Ffurfio Hunaniaeth</a:t>
            </a:r>
            <a:endParaRPr lang="en-GB" sz="3200" dirty="0"/>
          </a:p>
        </p:txBody>
      </p:sp>
      <p:pic>
        <p:nvPicPr>
          <p:cNvPr id="6" name="Content Placeholder 5"/>
          <p:cNvPicPr>
            <a:picLocks noGrp="1" noChangeAspect="1"/>
          </p:cNvPicPr>
          <p:nvPr>
            <p:ph idx="1"/>
          </p:nvPr>
        </p:nvPicPr>
        <p:blipFill>
          <a:blip r:embed="rId2"/>
          <a:stretch>
            <a:fillRect/>
          </a:stretch>
        </p:blipFill>
        <p:spPr>
          <a:xfrm>
            <a:off x="4405166" y="2529310"/>
            <a:ext cx="5958735" cy="2814863"/>
          </a:xfrm>
          <a:prstGeom prst="rect">
            <a:avLst/>
          </a:prstGeom>
        </p:spPr>
      </p:pic>
    </p:spTree>
    <p:extLst>
      <p:ext uri="{BB962C8B-B14F-4D97-AF65-F5344CB8AC3E}">
        <p14:creationId xmlns:p14="http://schemas.microsoft.com/office/powerpoint/2010/main" val="3340857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about us?</a:t>
            </a:r>
            <a:br>
              <a:rPr lang="en-GB" dirty="0"/>
            </a:br>
            <a:br>
              <a:rPr lang="en-GB" dirty="0"/>
            </a:br>
            <a:r>
              <a:rPr lang="cy-GB" dirty="0"/>
              <a:t>Beth amdanom ni</a:t>
            </a:r>
            <a:r>
              <a:rPr lang="en-GB" dirty="0"/>
              <a:t>?</a:t>
            </a:r>
          </a:p>
        </p:txBody>
      </p:sp>
      <p:pic>
        <p:nvPicPr>
          <p:cNvPr id="4" name="Picture 3"/>
          <p:cNvPicPr>
            <a:picLocks noChangeAspect="1"/>
          </p:cNvPicPr>
          <p:nvPr/>
        </p:nvPicPr>
        <p:blipFill>
          <a:blip r:embed="rId2"/>
          <a:stretch>
            <a:fillRect/>
          </a:stretch>
        </p:blipFill>
        <p:spPr>
          <a:xfrm>
            <a:off x="4864501" y="3586880"/>
            <a:ext cx="2462997" cy="1847248"/>
          </a:xfrm>
          <a:prstGeom prst="rect">
            <a:avLst/>
          </a:prstGeom>
        </p:spPr>
      </p:pic>
      <p:pic>
        <p:nvPicPr>
          <p:cNvPr id="7" name="Picture 6"/>
          <p:cNvPicPr>
            <a:picLocks noChangeAspect="1"/>
          </p:cNvPicPr>
          <p:nvPr/>
        </p:nvPicPr>
        <p:blipFill>
          <a:blip r:embed="rId3"/>
          <a:stretch>
            <a:fillRect/>
          </a:stretch>
        </p:blipFill>
        <p:spPr>
          <a:xfrm>
            <a:off x="6318731" y="521885"/>
            <a:ext cx="3317592" cy="2207707"/>
          </a:xfrm>
          <a:prstGeom prst="rect">
            <a:avLst/>
          </a:prstGeom>
        </p:spPr>
      </p:pic>
      <p:sp>
        <p:nvSpPr>
          <p:cNvPr id="3" name="Content Placeholder 2"/>
          <p:cNvSpPr>
            <a:spLocks noGrp="1"/>
          </p:cNvSpPr>
          <p:nvPr>
            <p:ph idx="1"/>
          </p:nvPr>
        </p:nvSpPr>
        <p:spPr>
          <a:xfrm>
            <a:off x="1981200" y="4581128"/>
            <a:ext cx="8229600" cy="172616"/>
          </a:xfrm>
        </p:spPr>
        <p:txBody>
          <a:bodyPr>
            <a:normAutofit fontScale="32500" lnSpcReduction="20000"/>
          </a:bodyPr>
          <a:lstStyle/>
          <a:p>
            <a:endParaRPr lang="en-GB" dirty="0"/>
          </a:p>
        </p:txBody>
      </p:sp>
      <p:pic>
        <p:nvPicPr>
          <p:cNvPr id="8" name="Picture 7"/>
          <p:cNvPicPr>
            <a:picLocks noChangeAspect="1"/>
          </p:cNvPicPr>
          <p:nvPr/>
        </p:nvPicPr>
        <p:blipFill>
          <a:blip r:embed="rId4"/>
          <a:stretch>
            <a:fillRect/>
          </a:stretch>
        </p:blipFill>
        <p:spPr>
          <a:xfrm>
            <a:off x="7752184" y="2852937"/>
            <a:ext cx="2095500" cy="2943225"/>
          </a:xfrm>
          <a:prstGeom prst="rect">
            <a:avLst/>
          </a:prstGeom>
        </p:spPr>
      </p:pic>
    </p:spTree>
    <p:extLst>
      <p:ext uri="{BB962C8B-B14F-4D97-AF65-F5344CB8AC3E}">
        <p14:creationId xmlns:p14="http://schemas.microsoft.com/office/powerpoint/2010/main" val="4060118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Stereotypes and Inclusion</a:t>
            </a:r>
            <a:br>
              <a:rPr lang="en-GB" dirty="0"/>
            </a:br>
            <a:br>
              <a:rPr lang="en-GB" dirty="0"/>
            </a:br>
            <a:r>
              <a:rPr lang="cy-GB" dirty="0"/>
              <a:t>Ystrydebau a chynhwysiant</a:t>
            </a:r>
            <a:endParaRPr lang="en-GB" dirty="0"/>
          </a:p>
        </p:txBody>
      </p:sp>
      <p:sp>
        <p:nvSpPr>
          <p:cNvPr id="3" name="Content Placeholder 2"/>
          <p:cNvSpPr>
            <a:spLocks noGrp="1"/>
          </p:cNvSpPr>
          <p:nvPr>
            <p:ph idx="1"/>
          </p:nvPr>
        </p:nvSpPr>
        <p:spPr/>
        <p:txBody>
          <a:bodyPr/>
          <a:lstStyle/>
          <a:p>
            <a:r>
              <a:rPr lang="en-GB" dirty="0">
                <a:hlinkClick r:id="rId2"/>
              </a:rPr>
              <a:t>https://www.youtube.com/watch?v=6YfIM6HTJas</a:t>
            </a:r>
            <a:endParaRPr lang="en-GB" dirty="0"/>
          </a:p>
          <a:p>
            <a:r>
              <a:rPr lang="en-GB" dirty="0"/>
              <a:t>We will learn the origin of the word and some theories/concepts around it.</a:t>
            </a:r>
          </a:p>
          <a:p>
            <a:r>
              <a:rPr lang="cy-GB" dirty="0"/>
              <a:t>Byddwn yn dysgu am darddiad y gair a rhai o’r damcaniaethau/cysyniadau yn ei gylch.</a:t>
            </a:r>
          </a:p>
          <a:p>
            <a:pPr marL="0" indent="0">
              <a:buNone/>
            </a:pPr>
            <a:endParaRPr lang="en-GB" dirty="0"/>
          </a:p>
          <a:p>
            <a:endParaRPr lang="en-GB" dirty="0"/>
          </a:p>
          <a:p>
            <a:pPr marL="0" indent="0">
              <a:buNone/>
            </a:pPr>
            <a:endParaRPr lang="en-GB" dirty="0"/>
          </a:p>
        </p:txBody>
      </p:sp>
      <p:sp>
        <p:nvSpPr>
          <p:cNvPr id="4" name="Action Button: Movie 3">
            <a:hlinkClick r:id="rId3" highlightClick="1"/>
          </p:cNvPr>
          <p:cNvSpPr/>
          <p:nvPr/>
        </p:nvSpPr>
        <p:spPr>
          <a:xfrm>
            <a:off x="4367808" y="3933056"/>
            <a:ext cx="2952328" cy="180020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5221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Concepts and theories from the video</a:t>
            </a:r>
            <a:br>
              <a:rPr lang="en-GB" dirty="0"/>
            </a:br>
            <a:br>
              <a:rPr lang="en-GB" dirty="0"/>
            </a:br>
            <a:r>
              <a:rPr lang="cy-GB" dirty="0"/>
              <a:t>Cysyniadau a damcaniaethau o’r fideo</a:t>
            </a:r>
            <a:endParaRPr lang="en-GB" dirty="0"/>
          </a:p>
        </p:txBody>
      </p:sp>
      <p:sp>
        <p:nvSpPr>
          <p:cNvPr id="3" name="Content Placeholder 2"/>
          <p:cNvSpPr>
            <a:spLocks noGrp="1"/>
          </p:cNvSpPr>
          <p:nvPr>
            <p:ph sz="half" idx="1"/>
          </p:nvPr>
        </p:nvSpPr>
        <p:spPr/>
        <p:txBody>
          <a:bodyPr/>
          <a:lstStyle/>
          <a:p>
            <a:r>
              <a:rPr lang="en-GB" dirty="0"/>
              <a:t>Intergroup bias</a:t>
            </a:r>
          </a:p>
          <a:p>
            <a:r>
              <a:rPr lang="en-GB" dirty="0"/>
              <a:t>Prejudice</a:t>
            </a:r>
          </a:p>
          <a:p>
            <a:r>
              <a:rPr lang="en-GB" dirty="0"/>
              <a:t>Unconscious bias – implicit association</a:t>
            </a:r>
          </a:p>
          <a:p>
            <a:r>
              <a:rPr lang="en-GB" dirty="0"/>
              <a:t>Dimensions of stereotypes</a:t>
            </a:r>
          </a:p>
        </p:txBody>
      </p:sp>
      <p:sp>
        <p:nvSpPr>
          <p:cNvPr id="4" name="Content Placeholder 3"/>
          <p:cNvSpPr>
            <a:spLocks noGrp="1"/>
          </p:cNvSpPr>
          <p:nvPr>
            <p:ph sz="half" idx="2"/>
          </p:nvPr>
        </p:nvSpPr>
        <p:spPr/>
        <p:txBody>
          <a:bodyPr/>
          <a:lstStyle/>
          <a:p>
            <a:r>
              <a:rPr lang="cy-GB" dirty="0"/>
              <a:t>Tueddfryd rhwng grwpiau</a:t>
            </a:r>
          </a:p>
          <a:p>
            <a:r>
              <a:rPr lang="cy-GB" dirty="0"/>
              <a:t>Rhagfarn</a:t>
            </a:r>
          </a:p>
          <a:p>
            <a:r>
              <a:rPr lang="cy-GB" dirty="0"/>
              <a:t>Tueddfryd anymwybodol – cydgysylltiad ymhlyg </a:t>
            </a:r>
          </a:p>
          <a:p>
            <a:r>
              <a:rPr lang="cy-GB" dirty="0"/>
              <a:t>Dimensiynau ystrydebau</a:t>
            </a:r>
          </a:p>
          <a:p>
            <a:endParaRPr lang="en-GB" dirty="0"/>
          </a:p>
        </p:txBody>
      </p:sp>
    </p:spTree>
    <p:extLst>
      <p:ext uri="{BB962C8B-B14F-4D97-AF65-F5344CB8AC3E}">
        <p14:creationId xmlns:p14="http://schemas.microsoft.com/office/powerpoint/2010/main" val="1466805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is this important?</a:t>
            </a:r>
            <a:br>
              <a:rPr lang="en-GB" dirty="0"/>
            </a:br>
            <a:br>
              <a:rPr lang="en-GB" dirty="0"/>
            </a:br>
            <a:r>
              <a:rPr lang="cy-GB" dirty="0"/>
              <a:t>Pam mae hyn yn bwysig?</a:t>
            </a:r>
            <a:r>
              <a:rPr lang="en-GB" dirty="0"/>
              <a:t> </a:t>
            </a:r>
          </a:p>
        </p:txBody>
      </p:sp>
      <p:sp>
        <p:nvSpPr>
          <p:cNvPr id="3" name="Content Placeholder 2"/>
          <p:cNvSpPr>
            <a:spLocks noGrp="1"/>
          </p:cNvSpPr>
          <p:nvPr>
            <p:ph idx="1"/>
          </p:nvPr>
        </p:nvSpPr>
        <p:spPr/>
        <p:txBody>
          <a:bodyPr/>
          <a:lstStyle/>
          <a:p>
            <a:r>
              <a:rPr lang="en-GB" dirty="0">
                <a:hlinkClick r:id="rId2"/>
              </a:rPr>
              <a:t>https://www.youtube.com/watch?v=FTYMSulvnyw&amp;t=3s</a:t>
            </a:r>
            <a:endParaRPr lang="en-GB" dirty="0"/>
          </a:p>
          <a:p>
            <a:r>
              <a:rPr lang="en-GB" dirty="0"/>
              <a:t>Stereo type threat</a:t>
            </a:r>
          </a:p>
          <a:p>
            <a:r>
              <a:rPr lang="cy-GB" dirty="0"/>
              <a:t>Bygythiad ystrydebau </a:t>
            </a:r>
          </a:p>
          <a:p>
            <a:endParaRPr lang="en-GB" dirty="0"/>
          </a:p>
        </p:txBody>
      </p:sp>
      <p:sp>
        <p:nvSpPr>
          <p:cNvPr id="4" name="Action Button: Movie 3">
            <a:hlinkClick r:id="rId3" highlightClick="1"/>
          </p:cNvPr>
          <p:cNvSpPr/>
          <p:nvPr/>
        </p:nvSpPr>
        <p:spPr>
          <a:xfrm>
            <a:off x="4673983" y="3978415"/>
            <a:ext cx="3312368" cy="194421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97377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very old quote…(3</a:t>
            </a:r>
            <a:r>
              <a:rPr lang="en-GB" baseline="30000" dirty="0"/>
              <a:t>rd</a:t>
            </a:r>
            <a:r>
              <a:rPr lang="en-GB" dirty="0"/>
              <a:t> Century)</a:t>
            </a:r>
            <a:br>
              <a:rPr lang="en-GB" dirty="0"/>
            </a:br>
            <a:br>
              <a:rPr lang="en-GB" dirty="0"/>
            </a:br>
            <a:r>
              <a:rPr lang="cy-GB" dirty="0"/>
              <a:t>Rhyw ddyfyniad hen iawn…(3</a:t>
            </a:r>
            <a:r>
              <a:rPr lang="cy-GB" baseline="30000" dirty="0"/>
              <a:t>edd</a:t>
            </a:r>
            <a:r>
              <a:rPr lang="cy-GB" dirty="0"/>
              <a:t> Ganrif)</a:t>
            </a:r>
            <a:endParaRPr lang="en-GB" dirty="0"/>
          </a:p>
        </p:txBody>
      </p:sp>
      <p:sp>
        <p:nvSpPr>
          <p:cNvPr id="3" name="Content Placeholder 2"/>
          <p:cNvSpPr>
            <a:spLocks noGrp="1"/>
          </p:cNvSpPr>
          <p:nvPr>
            <p:ph idx="1"/>
          </p:nvPr>
        </p:nvSpPr>
        <p:spPr>
          <a:xfrm>
            <a:off x="3419061" y="864107"/>
            <a:ext cx="8527773" cy="5775231"/>
          </a:xfrm>
        </p:spPr>
        <p:txBody>
          <a:bodyPr>
            <a:normAutofit/>
          </a:bodyPr>
          <a:lstStyle/>
          <a:p>
            <a:r>
              <a:rPr lang="en-GB" dirty="0"/>
              <a:t>‘</a:t>
            </a:r>
            <a:r>
              <a:rPr lang="en-GB" sz="3200" dirty="0"/>
              <a:t>We do not see things as they are. We see things as we are. </a:t>
            </a:r>
          </a:p>
          <a:p>
            <a:r>
              <a:rPr lang="en-GB" sz="3200" dirty="0"/>
              <a:t>We do not hear things as they are; we hear them as we are.’</a:t>
            </a:r>
          </a:p>
          <a:p>
            <a:r>
              <a:rPr lang="en-GB" dirty="0"/>
              <a:t>(Rabbi </a:t>
            </a:r>
            <a:r>
              <a:rPr lang="en-GB" dirty="0" err="1"/>
              <a:t>Shemuel</a:t>
            </a:r>
            <a:r>
              <a:rPr lang="en-GB" dirty="0"/>
              <a:t> ben </a:t>
            </a:r>
            <a:r>
              <a:rPr lang="en-GB" dirty="0" err="1"/>
              <a:t>Nachmani</a:t>
            </a:r>
            <a:r>
              <a:rPr lang="en-GB" dirty="0"/>
              <a:t>, as quoted in the Talmudic tractate </a:t>
            </a:r>
            <a:r>
              <a:rPr lang="en-GB" dirty="0" err="1"/>
              <a:t>Berakhot</a:t>
            </a:r>
            <a:r>
              <a:rPr lang="en-GB" dirty="0"/>
              <a:t> (55b.) cited in </a:t>
            </a:r>
            <a:r>
              <a:rPr lang="en-GB" dirty="0" err="1"/>
              <a:t>Plaister</a:t>
            </a:r>
            <a:r>
              <a:rPr lang="en-GB" dirty="0"/>
              <a:t>-Ten, 2016, p. 2) </a:t>
            </a:r>
          </a:p>
          <a:p>
            <a:endParaRPr lang="en-GB" dirty="0"/>
          </a:p>
          <a:p>
            <a:r>
              <a:rPr lang="cy-GB" sz="2800" dirty="0"/>
              <a:t>Dydyn ni ddim yn gweld pethau fel y maen nhw. Rydyn ni’n gweld pethau fel yr ydym ni. </a:t>
            </a:r>
          </a:p>
          <a:p>
            <a:r>
              <a:rPr lang="cy-GB" sz="2800" dirty="0"/>
              <a:t>Dydyn ni ddim yn clywed pethau fel y maen nhw; rydyn ni’n eu clywed nhw fel yr ydyn ni.’</a:t>
            </a:r>
          </a:p>
          <a:p>
            <a:r>
              <a:rPr lang="cy-GB" dirty="0"/>
              <a:t>(</a:t>
            </a:r>
            <a:r>
              <a:rPr lang="cy-GB" dirty="0" err="1"/>
              <a:t>Rabbi</a:t>
            </a:r>
            <a:r>
              <a:rPr lang="cy-GB" dirty="0"/>
              <a:t> </a:t>
            </a:r>
            <a:r>
              <a:rPr lang="cy-GB" dirty="0" err="1"/>
              <a:t>Shemuel</a:t>
            </a:r>
            <a:r>
              <a:rPr lang="cy-GB" dirty="0"/>
              <a:t> ben </a:t>
            </a:r>
            <a:r>
              <a:rPr lang="cy-GB" dirty="0" err="1"/>
              <a:t>Nachmani</a:t>
            </a:r>
            <a:r>
              <a:rPr lang="cy-GB" dirty="0"/>
              <a:t>, fel y’i dyfynnir yn y traethawd </a:t>
            </a:r>
            <a:r>
              <a:rPr lang="cy-GB" dirty="0" err="1"/>
              <a:t>Talmwdaidd</a:t>
            </a:r>
            <a:r>
              <a:rPr lang="cy-GB" dirty="0"/>
              <a:t> </a:t>
            </a:r>
            <a:r>
              <a:rPr lang="cy-GB" dirty="0" err="1"/>
              <a:t>Berakhot</a:t>
            </a:r>
            <a:r>
              <a:rPr lang="cy-GB" dirty="0"/>
              <a:t> (55b.) dyfynnwyd yn </a:t>
            </a:r>
            <a:r>
              <a:rPr lang="cy-GB" dirty="0" err="1"/>
              <a:t>Plaister-Ten</a:t>
            </a:r>
            <a:r>
              <a:rPr lang="cy-GB" dirty="0"/>
              <a:t>, 2016, t. 2) </a:t>
            </a:r>
          </a:p>
          <a:p>
            <a:endParaRPr lang="en-GB" dirty="0"/>
          </a:p>
          <a:p>
            <a:endParaRPr lang="en-GB" dirty="0"/>
          </a:p>
          <a:p>
            <a:endParaRPr lang="en-GB" dirty="0"/>
          </a:p>
        </p:txBody>
      </p:sp>
    </p:spTree>
    <p:extLst>
      <p:ext uri="{BB962C8B-B14F-4D97-AF65-F5344CB8AC3E}">
        <p14:creationId xmlns:p14="http://schemas.microsoft.com/office/powerpoint/2010/main" val="2481736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3ABA-C86D-4F7A-8D57-D584E5F39319}"/>
              </a:ext>
            </a:extLst>
          </p:cNvPr>
          <p:cNvSpPr>
            <a:spLocks noGrp="1"/>
          </p:cNvSpPr>
          <p:nvPr>
            <p:ph type="title"/>
          </p:nvPr>
        </p:nvSpPr>
        <p:spPr/>
        <p:txBody>
          <a:bodyPr/>
          <a:lstStyle/>
          <a:p>
            <a:r>
              <a:rPr lang="en-GB" dirty="0"/>
              <a:t>Equality Act, 2010</a:t>
            </a:r>
            <a:endParaRPr lang="en-US" dirty="0"/>
          </a:p>
        </p:txBody>
      </p:sp>
      <p:sp>
        <p:nvSpPr>
          <p:cNvPr id="3" name="Content Placeholder 2">
            <a:extLst>
              <a:ext uri="{FF2B5EF4-FFF2-40B4-BE49-F238E27FC236}">
                <a16:creationId xmlns:a16="http://schemas.microsoft.com/office/drawing/2014/main" id="{336B606A-C461-4D17-9256-F409041A22C7}"/>
              </a:ext>
            </a:extLst>
          </p:cNvPr>
          <p:cNvSpPr>
            <a:spLocks noGrp="1"/>
          </p:cNvSpPr>
          <p:nvPr>
            <p:ph idx="1"/>
          </p:nvPr>
        </p:nvSpPr>
        <p:spPr>
          <a:xfrm>
            <a:off x="3817648" y="864108"/>
            <a:ext cx="7678719" cy="5120640"/>
          </a:xfrm>
        </p:spPr>
        <p:txBody>
          <a:bodyPr>
            <a:normAutofit/>
          </a:bodyPr>
          <a:lstStyle/>
          <a:p>
            <a:pPr marL="0" indent="0" algn="l">
              <a:buNone/>
            </a:pPr>
            <a:r>
              <a:rPr lang="en-US" b="1" i="0" dirty="0">
                <a:solidFill>
                  <a:srgbClr val="353535"/>
                </a:solidFill>
                <a:effectLst/>
                <a:latin typeface="tahoma" panose="020B0604030504040204" pitchFamily="34" charset="0"/>
              </a:rPr>
              <a:t>Race Discrimination</a:t>
            </a:r>
          </a:p>
          <a:p>
            <a:pPr algn="l"/>
            <a:r>
              <a:rPr lang="en-US" b="0" i="0" dirty="0">
                <a:solidFill>
                  <a:srgbClr val="353535"/>
                </a:solidFill>
                <a:effectLst/>
                <a:latin typeface="tahoma" panose="020B0604030504040204" pitchFamily="34" charset="0"/>
              </a:rPr>
              <a:t>When someone is treated unequally because of their race, their perceived race or the race of someone they are associated with.</a:t>
            </a:r>
          </a:p>
          <a:p>
            <a:pPr algn="l"/>
            <a:r>
              <a:rPr lang="en-US" b="0" i="0" dirty="0">
                <a:solidFill>
                  <a:srgbClr val="353535"/>
                </a:solidFill>
                <a:effectLst/>
                <a:latin typeface="tahoma" panose="020B0604030504040204" pitchFamily="34" charset="0"/>
              </a:rPr>
              <a:t> Under this Act, race is one of the </a:t>
            </a:r>
            <a:r>
              <a:rPr lang="en-US" b="1" i="0" dirty="0">
                <a:solidFill>
                  <a:srgbClr val="353535"/>
                </a:solidFill>
                <a:effectLst/>
                <a:latin typeface="tahoma" panose="020B0604030504040204" pitchFamily="34" charset="0"/>
              </a:rPr>
              <a:t>‘protected characteristics’</a:t>
            </a:r>
            <a:r>
              <a:rPr lang="en-US" b="0" i="0" dirty="0">
                <a:solidFill>
                  <a:srgbClr val="353535"/>
                </a:solidFill>
                <a:effectLst/>
                <a:latin typeface="tahoma" panose="020B0604030504040204" pitchFamily="34" charset="0"/>
              </a:rPr>
              <a:t> and as such, discriminating against someone because of race is illegal.</a:t>
            </a:r>
          </a:p>
          <a:p>
            <a:pPr marL="0" indent="0" algn="l">
              <a:buNone/>
            </a:pPr>
            <a:r>
              <a:rPr lang="en-US" b="1" i="0" dirty="0">
                <a:solidFill>
                  <a:srgbClr val="353535"/>
                </a:solidFill>
                <a:effectLst/>
                <a:latin typeface="tahoma" panose="020B0604030504040204" pitchFamily="34" charset="0"/>
              </a:rPr>
              <a:t>Definition Of Race According To The Equality Act 2010</a:t>
            </a:r>
          </a:p>
          <a:p>
            <a:pPr algn="l"/>
            <a:r>
              <a:rPr lang="en-US" b="0" i="0" dirty="0">
                <a:solidFill>
                  <a:srgbClr val="353535"/>
                </a:solidFill>
                <a:effectLst/>
                <a:latin typeface="tahoma" panose="020B0604030504040204" pitchFamily="34" charset="0"/>
              </a:rPr>
              <a:t> Race means being part of a group of people who are identified by their </a:t>
            </a:r>
            <a:r>
              <a:rPr lang="en-US" b="1" i="0" dirty="0">
                <a:solidFill>
                  <a:srgbClr val="353535"/>
                </a:solidFill>
                <a:effectLst/>
                <a:latin typeface="tahoma" panose="020B0604030504040204" pitchFamily="34" charset="0"/>
              </a:rPr>
              <a:t>nationality, citizenship, </a:t>
            </a:r>
            <a:r>
              <a:rPr lang="en-US" b="1" i="0" dirty="0" err="1">
                <a:solidFill>
                  <a:srgbClr val="353535"/>
                </a:solidFill>
                <a:effectLst/>
                <a:latin typeface="tahoma" panose="020B0604030504040204" pitchFamily="34" charset="0"/>
              </a:rPr>
              <a:t>colour</a:t>
            </a:r>
            <a:r>
              <a:rPr lang="en-US" b="1" i="0" dirty="0">
                <a:solidFill>
                  <a:srgbClr val="353535"/>
                </a:solidFill>
                <a:effectLst/>
                <a:latin typeface="tahoma" panose="020B0604030504040204" pitchFamily="34" charset="0"/>
              </a:rPr>
              <a:t>, national or ethnic origins. </a:t>
            </a:r>
            <a:endParaRPr lang="en-US" b="1" dirty="0">
              <a:solidFill>
                <a:srgbClr val="353535"/>
              </a:solidFill>
              <a:latin typeface="tahoma" panose="020B0604030504040204" pitchFamily="34" charset="0"/>
            </a:endParaRPr>
          </a:p>
          <a:p>
            <a:pPr algn="l"/>
            <a:r>
              <a:rPr lang="en-US" b="0" i="0" dirty="0">
                <a:solidFill>
                  <a:srgbClr val="353535"/>
                </a:solidFill>
                <a:effectLst/>
                <a:latin typeface="tahoma" panose="020B0604030504040204" pitchFamily="34" charset="0"/>
              </a:rPr>
              <a:t> It also counts as discrimination if you are not part of any one of these groups but someone discriminates against you because they think you are. This is known as perceived race discrimination.</a:t>
            </a:r>
          </a:p>
          <a:p>
            <a:r>
              <a:rPr lang="en-US" dirty="0"/>
              <a:t>(EOC, 2022)</a:t>
            </a:r>
          </a:p>
        </p:txBody>
      </p:sp>
    </p:spTree>
    <p:extLst>
      <p:ext uri="{BB962C8B-B14F-4D97-AF65-F5344CB8AC3E}">
        <p14:creationId xmlns:p14="http://schemas.microsoft.com/office/powerpoint/2010/main" val="14263558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3ABA-C86D-4F7A-8D57-D584E5F39319}"/>
              </a:ext>
            </a:extLst>
          </p:cNvPr>
          <p:cNvSpPr>
            <a:spLocks noGrp="1"/>
          </p:cNvSpPr>
          <p:nvPr>
            <p:ph type="title"/>
          </p:nvPr>
        </p:nvSpPr>
        <p:spPr/>
        <p:txBody>
          <a:bodyPr/>
          <a:lstStyle/>
          <a:p>
            <a:r>
              <a:rPr lang="en-GB" dirty="0"/>
              <a:t>Equality Act, 2010</a:t>
            </a:r>
            <a:endParaRPr lang="en-US" dirty="0"/>
          </a:p>
        </p:txBody>
      </p:sp>
      <p:sp>
        <p:nvSpPr>
          <p:cNvPr id="3" name="Content Placeholder 2">
            <a:extLst>
              <a:ext uri="{FF2B5EF4-FFF2-40B4-BE49-F238E27FC236}">
                <a16:creationId xmlns:a16="http://schemas.microsoft.com/office/drawing/2014/main" id="{336B606A-C461-4D17-9256-F409041A22C7}"/>
              </a:ext>
            </a:extLst>
          </p:cNvPr>
          <p:cNvSpPr>
            <a:spLocks noGrp="1"/>
          </p:cNvSpPr>
          <p:nvPr>
            <p:ph idx="1"/>
          </p:nvPr>
        </p:nvSpPr>
        <p:spPr/>
        <p:txBody>
          <a:bodyPr>
            <a:normAutofit lnSpcReduction="10000"/>
          </a:bodyPr>
          <a:lstStyle/>
          <a:p>
            <a:pPr marL="0" indent="0" algn="l">
              <a:buNone/>
            </a:pPr>
            <a:endParaRPr lang="en-US" b="0" i="0" dirty="0">
              <a:solidFill>
                <a:srgbClr val="353535"/>
              </a:solidFill>
              <a:effectLst/>
              <a:latin typeface="tahoma" panose="020B0604030504040204" pitchFamily="34" charset="0"/>
            </a:endParaRPr>
          </a:p>
          <a:p>
            <a:pPr marL="0" indent="0" algn="l">
              <a:buNone/>
            </a:pPr>
            <a:r>
              <a:rPr lang="en-US" b="1" i="0" dirty="0">
                <a:solidFill>
                  <a:srgbClr val="353535"/>
                </a:solidFill>
                <a:effectLst/>
                <a:latin typeface="tahoma" panose="020B0604030504040204" pitchFamily="34" charset="0"/>
              </a:rPr>
              <a:t>Race discrimination that occurs within any of the subsequent settings is unlawful:</a:t>
            </a:r>
          </a:p>
          <a:p>
            <a:pPr algn="l">
              <a:buFont typeface="Arial" panose="020B0604020202020204" pitchFamily="34" charset="0"/>
              <a:buChar char="•"/>
            </a:pPr>
            <a:r>
              <a:rPr lang="en-US" b="0" i="0" dirty="0">
                <a:solidFill>
                  <a:srgbClr val="353535"/>
                </a:solidFill>
                <a:effectLst/>
                <a:latin typeface="tahoma" panose="020B0604030504040204" pitchFamily="34" charset="0"/>
              </a:rPr>
              <a:t>In the workplace.</a:t>
            </a:r>
          </a:p>
          <a:p>
            <a:pPr algn="l">
              <a:buFont typeface="Arial" panose="020B0604020202020204" pitchFamily="34" charset="0"/>
              <a:buChar char="•"/>
            </a:pPr>
            <a:r>
              <a:rPr lang="en-US" b="1" i="0" dirty="0">
                <a:solidFill>
                  <a:srgbClr val="353535"/>
                </a:solidFill>
                <a:effectLst/>
                <a:latin typeface="tahoma" panose="020B0604030504040204" pitchFamily="34" charset="0"/>
              </a:rPr>
              <a:t>In any educational institution</a:t>
            </a:r>
            <a:r>
              <a:rPr lang="en-US" b="0" i="0" dirty="0">
                <a:solidFill>
                  <a:srgbClr val="353535"/>
                </a:solidFill>
                <a:effectLst/>
                <a:latin typeface="tahoma" panose="020B0604030504040204" pitchFamily="34" charset="0"/>
              </a:rPr>
              <a:t>.</a:t>
            </a:r>
          </a:p>
          <a:p>
            <a:pPr algn="l">
              <a:buFont typeface="Arial" panose="020B0604020202020204" pitchFamily="34" charset="0"/>
              <a:buChar char="•"/>
            </a:pPr>
            <a:r>
              <a:rPr lang="en-US" b="0" i="0" dirty="0">
                <a:solidFill>
                  <a:srgbClr val="353535"/>
                </a:solidFill>
                <a:effectLst/>
                <a:latin typeface="tahoma" panose="020B0604030504040204" pitchFamily="34" charset="0"/>
              </a:rPr>
              <a:t>Housing.</a:t>
            </a:r>
          </a:p>
          <a:p>
            <a:pPr algn="l">
              <a:buFont typeface="Arial" panose="020B0604020202020204" pitchFamily="34" charset="0"/>
              <a:buChar char="•"/>
            </a:pPr>
            <a:r>
              <a:rPr lang="en-US" b="0" i="0" dirty="0">
                <a:solidFill>
                  <a:srgbClr val="353535"/>
                </a:solidFill>
                <a:effectLst/>
                <a:latin typeface="tahoma" panose="020B0604030504040204" pitchFamily="34" charset="0"/>
              </a:rPr>
              <a:t>When providing  services or goods such as in the banking, entertainment or transportation industries.</a:t>
            </a:r>
          </a:p>
          <a:p>
            <a:pPr algn="l">
              <a:buFont typeface="Arial" panose="020B0604020202020204" pitchFamily="34" charset="0"/>
              <a:buChar char="•"/>
            </a:pPr>
            <a:r>
              <a:rPr lang="en-US" b="0" i="0" dirty="0">
                <a:solidFill>
                  <a:srgbClr val="353535"/>
                </a:solidFill>
                <a:effectLst/>
                <a:latin typeface="tahoma" panose="020B0604030504040204" pitchFamily="34" charset="0"/>
              </a:rPr>
              <a:t>Any activity performed by any of our public authorities like the police, prisons, the NHS, </a:t>
            </a:r>
            <a:r>
              <a:rPr lang="en-US" b="1" i="0" dirty="0">
                <a:solidFill>
                  <a:srgbClr val="353535"/>
                </a:solidFill>
                <a:effectLst/>
                <a:latin typeface="tahoma" panose="020B0604030504040204" pitchFamily="34" charset="0"/>
              </a:rPr>
              <a:t>local authorities </a:t>
            </a:r>
            <a:r>
              <a:rPr lang="en-US" b="0" i="0" dirty="0">
                <a:solidFill>
                  <a:srgbClr val="353535"/>
                </a:solidFill>
                <a:effectLst/>
                <a:latin typeface="tahoma" panose="020B0604030504040204" pitchFamily="34" charset="0"/>
              </a:rPr>
              <a:t>and government departments.</a:t>
            </a:r>
          </a:p>
          <a:p>
            <a:pPr marL="0" indent="0" algn="l">
              <a:buNone/>
            </a:pPr>
            <a:r>
              <a:rPr lang="en-US" b="1" i="0" dirty="0">
                <a:solidFill>
                  <a:srgbClr val="353535"/>
                </a:solidFill>
                <a:effectLst/>
                <a:latin typeface="tahoma" panose="020B0604030504040204" pitchFamily="34" charset="0"/>
              </a:rPr>
              <a:t>Also, irrespective of whether the race discrimination was deliberate or unintentional, it would still count as discrimination and be deemed unlawful.</a:t>
            </a:r>
          </a:p>
          <a:p>
            <a:pPr marL="0" indent="0" algn="l">
              <a:buNone/>
            </a:pPr>
            <a:r>
              <a:rPr lang="en-US" b="1" dirty="0">
                <a:solidFill>
                  <a:srgbClr val="353535"/>
                </a:solidFill>
                <a:latin typeface="tahoma" panose="020B0604030504040204" pitchFamily="34" charset="0"/>
              </a:rPr>
              <a:t>(EOC, 2022)</a:t>
            </a:r>
            <a:endParaRPr lang="en-US" b="1" i="0" dirty="0">
              <a:solidFill>
                <a:srgbClr val="353535"/>
              </a:solidFill>
              <a:effectLst/>
              <a:latin typeface="tahoma" panose="020B0604030504040204" pitchFamily="34" charset="0"/>
            </a:endParaRPr>
          </a:p>
          <a:p>
            <a:endParaRPr lang="en-US" dirty="0"/>
          </a:p>
        </p:txBody>
      </p:sp>
    </p:spTree>
    <p:extLst>
      <p:ext uri="{BB962C8B-B14F-4D97-AF65-F5344CB8AC3E}">
        <p14:creationId xmlns:p14="http://schemas.microsoft.com/office/powerpoint/2010/main" val="39186064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3ABA-C86D-4F7A-8D57-D584E5F39319}"/>
              </a:ext>
            </a:extLst>
          </p:cNvPr>
          <p:cNvSpPr>
            <a:spLocks noGrp="1"/>
          </p:cNvSpPr>
          <p:nvPr>
            <p:ph type="title"/>
          </p:nvPr>
        </p:nvSpPr>
        <p:spPr/>
        <p:txBody>
          <a:bodyPr/>
          <a:lstStyle/>
          <a:p>
            <a:r>
              <a:rPr lang="en-GB" dirty="0"/>
              <a:t>Equality Act, 2010</a:t>
            </a:r>
            <a:endParaRPr lang="en-US" dirty="0"/>
          </a:p>
        </p:txBody>
      </p:sp>
      <p:sp>
        <p:nvSpPr>
          <p:cNvPr id="3" name="Content Placeholder 2">
            <a:extLst>
              <a:ext uri="{FF2B5EF4-FFF2-40B4-BE49-F238E27FC236}">
                <a16:creationId xmlns:a16="http://schemas.microsoft.com/office/drawing/2014/main" id="{336B606A-C461-4D17-9256-F409041A22C7}"/>
              </a:ext>
            </a:extLst>
          </p:cNvPr>
          <p:cNvSpPr>
            <a:spLocks noGrp="1"/>
          </p:cNvSpPr>
          <p:nvPr>
            <p:ph idx="1"/>
          </p:nvPr>
        </p:nvSpPr>
        <p:spPr>
          <a:xfrm>
            <a:off x="3869268" y="864108"/>
            <a:ext cx="7877822" cy="5120640"/>
          </a:xfrm>
        </p:spPr>
        <p:txBody>
          <a:bodyPr>
            <a:normAutofit lnSpcReduction="10000"/>
          </a:bodyPr>
          <a:lstStyle/>
          <a:p>
            <a:pPr marL="0" indent="0" algn="l">
              <a:buNone/>
            </a:pPr>
            <a:endParaRPr lang="en-US" b="1" i="0" dirty="0">
              <a:solidFill>
                <a:srgbClr val="353535"/>
              </a:solidFill>
              <a:effectLst/>
              <a:latin typeface="tahoma" panose="020B0604030504040204" pitchFamily="34" charset="0"/>
            </a:endParaRPr>
          </a:p>
          <a:p>
            <a:pPr marL="0" indent="0" algn="l">
              <a:buNone/>
            </a:pPr>
            <a:r>
              <a:rPr lang="en-US" b="1" i="0" dirty="0">
                <a:solidFill>
                  <a:srgbClr val="353535"/>
                </a:solidFill>
                <a:effectLst/>
                <a:latin typeface="tahoma" panose="020B0604030504040204" pitchFamily="34" charset="0"/>
              </a:rPr>
              <a:t>Race Discrimination In An Educational Institution</a:t>
            </a:r>
          </a:p>
          <a:p>
            <a:pPr algn="l"/>
            <a:r>
              <a:rPr lang="en-US" dirty="0">
                <a:solidFill>
                  <a:srgbClr val="353535"/>
                </a:solidFill>
                <a:latin typeface="tahoma" panose="020B0604030504040204" pitchFamily="34" charset="0"/>
              </a:rPr>
              <a:t>I</a:t>
            </a:r>
            <a:r>
              <a:rPr lang="en-US" b="0" i="0" dirty="0">
                <a:solidFill>
                  <a:srgbClr val="353535"/>
                </a:solidFill>
                <a:effectLst/>
                <a:latin typeface="tahoma" panose="020B0604030504040204" pitchFamily="34" charset="0"/>
              </a:rPr>
              <a:t>t is unlawful for any learning institution to discriminate against someone because of their race. This applies to private as well as state schools and colleges. </a:t>
            </a:r>
          </a:p>
          <a:p>
            <a:pPr algn="l"/>
            <a:r>
              <a:rPr lang="en-US" dirty="0">
                <a:solidFill>
                  <a:srgbClr val="353535"/>
                </a:solidFill>
                <a:latin typeface="tahoma" panose="020B0604030504040204" pitchFamily="34" charset="0"/>
              </a:rPr>
              <a:t>E</a:t>
            </a:r>
            <a:r>
              <a:rPr lang="en-US" b="0" i="0" dirty="0">
                <a:solidFill>
                  <a:srgbClr val="353535"/>
                </a:solidFill>
                <a:effectLst/>
                <a:latin typeface="tahoma" panose="020B0604030504040204" pitchFamily="34" charset="0"/>
              </a:rPr>
              <a:t>ducational institutions must take care not to discriminate in any of their policies or practices; including admissions, exclusions, treatment of students and decisions regarding a student’s special education needs.</a:t>
            </a:r>
          </a:p>
          <a:p>
            <a:pPr algn="l"/>
            <a:r>
              <a:rPr lang="en-US" dirty="0">
                <a:solidFill>
                  <a:srgbClr val="353535"/>
                </a:solidFill>
                <a:latin typeface="tahoma" panose="020B0604030504040204" pitchFamily="34" charset="0"/>
              </a:rPr>
              <a:t>A</a:t>
            </a:r>
            <a:r>
              <a:rPr lang="en-US" b="0" i="0" dirty="0">
                <a:solidFill>
                  <a:srgbClr val="353535"/>
                </a:solidFill>
                <a:effectLst/>
                <a:latin typeface="tahoma" panose="020B0604030504040204" pitchFamily="34" charset="0"/>
              </a:rPr>
              <a:t>ll educational institutions should have a clear policy to eradicate racism within their premises and </a:t>
            </a:r>
            <a:r>
              <a:rPr lang="en-US" b="1" i="0" dirty="0">
                <a:solidFill>
                  <a:srgbClr val="353535"/>
                </a:solidFill>
                <a:effectLst/>
                <a:latin typeface="tahoma" panose="020B0604030504040204" pitchFamily="34" charset="0"/>
              </a:rPr>
              <a:t>encourage race equality</a:t>
            </a:r>
            <a:r>
              <a:rPr lang="en-US" b="0" i="0" dirty="0">
                <a:solidFill>
                  <a:srgbClr val="353535"/>
                </a:solidFill>
                <a:effectLst/>
                <a:latin typeface="tahoma" panose="020B0604030504040204" pitchFamily="34" charset="0"/>
              </a:rPr>
              <a:t>.</a:t>
            </a:r>
          </a:p>
          <a:p>
            <a:pPr marL="0" indent="0" algn="l">
              <a:buNone/>
            </a:pPr>
            <a:r>
              <a:rPr lang="en-US" b="1" i="0" dirty="0">
                <a:solidFill>
                  <a:srgbClr val="353535"/>
                </a:solidFill>
                <a:effectLst/>
                <a:latin typeface="tahoma" panose="020B0604030504040204" pitchFamily="34" charset="0"/>
              </a:rPr>
              <a:t>Types of Race Discrimination</a:t>
            </a:r>
          </a:p>
          <a:p>
            <a:pPr algn="l"/>
            <a:r>
              <a:rPr lang="en-US" b="0" i="0" dirty="0">
                <a:solidFill>
                  <a:srgbClr val="353535"/>
                </a:solidFill>
                <a:effectLst/>
                <a:latin typeface="tahoma" panose="020B0604030504040204" pitchFamily="34" charset="0"/>
              </a:rPr>
              <a:t>According to the Act, racism can be either indirect or direct. It could also be in the form of </a:t>
            </a:r>
            <a:r>
              <a:rPr lang="en-US" b="0" i="0" dirty="0" err="1">
                <a:solidFill>
                  <a:srgbClr val="353535"/>
                </a:solidFill>
                <a:effectLst/>
                <a:latin typeface="tahoma" panose="020B0604030504040204" pitchFamily="34" charset="0"/>
              </a:rPr>
              <a:t>victimisation</a:t>
            </a:r>
            <a:r>
              <a:rPr lang="en-US" b="0" i="0" dirty="0">
                <a:solidFill>
                  <a:srgbClr val="353535"/>
                </a:solidFill>
                <a:effectLst/>
                <a:latin typeface="tahoma" panose="020B0604030504040204" pitchFamily="34" charset="0"/>
              </a:rPr>
              <a:t> or harassment.</a:t>
            </a:r>
          </a:p>
          <a:p>
            <a:pPr marL="0" indent="0" algn="l">
              <a:buNone/>
            </a:pPr>
            <a:r>
              <a:rPr lang="en-US" dirty="0">
                <a:solidFill>
                  <a:srgbClr val="353535"/>
                </a:solidFill>
                <a:latin typeface="tahoma" panose="020B0604030504040204" pitchFamily="34" charset="0"/>
              </a:rPr>
              <a:t>(EOC, 2022)</a:t>
            </a:r>
            <a:endParaRPr lang="en-US" b="0" i="0" dirty="0">
              <a:solidFill>
                <a:srgbClr val="353535"/>
              </a:solidFill>
              <a:effectLst/>
              <a:latin typeface="tahoma" panose="020B0604030504040204" pitchFamily="34" charset="0"/>
            </a:endParaRPr>
          </a:p>
          <a:p>
            <a:pPr marL="0" indent="0" algn="l">
              <a:buNone/>
            </a:pPr>
            <a:endParaRPr lang="en-US" b="0" i="0" dirty="0">
              <a:solidFill>
                <a:srgbClr val="353535"/>
              </a:solidFill>
              <a:effectLst/>
              <a:latin typeface="tahoma" panose="020B0604030504040204" pitchFamily="34" charset="0"/>
            </a:endParaRPr>
          </a:p>
        </p:txBody>
      </p:sp>
    </p:spTree>
    <p:extLst>
      <p:ext uri="{BB962C8B-B14F-4D97-AF65-F5344CB8AC3E}">
        <p14:creationId xmlns:p14="http://schemas.microsoft.com/office/powerpoint/2010/main" val="2761008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Cultural Relativism vs Ethnocentricity</a:t>
            </a:r>
            <a:br>
              <a:rPr lang="en-GB" sz="3200" dirty="0"/>
            </a:br>
            <a:br>
              <a:rPr lang="en-GB" sz="3200" dirty="0"/>
            </a:br>
            <a:r>
              <a:rPr lang="cy-GB" sz="3200" dirty="0"/>
              <a:t>Perthynolaeth Ddiwylliannol o’i chymharu ag  Ethnosentrigrwydd</a:t>
            </a:r>
            <a:endParaRPr lang="en-GB" sz="3200" dirty="0"/>
          </a:p>
        </p:txBody>
      </p:sp>
      <p:sp>
        <p:nvSpPr>
          <p:cNvPr id="4" name="Content Placeholder 3"/>
          <p:cNvSpPr>
            <a:spLocks noGrp="1"/>
          </p:cNvSpPr>
          <p:nvPr>
            <p:ph sz="half" idx="1"/>
          </p:nvPr>
        </p:nvSpPr>
        <p:spPr/>
        <p:txBody>
          <a:bodyPr/>
          <a:lstStyle/>
          <a:p>
            <a:pPr marL="0" indent="0">
              <a:buNone/>
            </a:pPr>
            <a:r>
              <a:rPr lang="cy-GB" dirty="0"/>
              <a:t>Yn gysyniad ar gyfer arfer gorau ar lawr dosbarth :</a:t>
            </a:r>
          </a:p>
          <a:p>
            <a:r>
              <a:rPr lang="cy-GB" dirty="0"/>
              <a:t>Cymerwch bersbectif gwlad </a:t>
            </a:r>
            <a:r>
              <a:rPr lang="cy-GB" dirty="0" err="1"/>
              <a:t>letyol</a:t>
            </a:r>
            <a:r>
              <a:rPr lang="cy-GB" dirty="0"/>
              <a:t> (</a:t>
            </a:r>
            <a:r>
              <a:rPr lang="cy-GB" dirty="0" err="1"/>
              <a:t>Gsir</a:t>
            </a:r>
            <a:r>
              <a:rPr lang="cy-GB" dirty="0"/>
              <a:t>, 2014) </a:t>
            </a:r>
          </a:p>
          <a:p>
            <a:r>
              <a:rPr lang="cy-GB" dirty="0"/>
              <a:t>Byddwch yn ymwybodol o dueddfryd ymhlyg</a:t>
            </a:r>
          </a:p>
          <a:p>
            <a:r>
              <a:rPr lang="cy-GB" dirty="0"/>
              <a:t>Rhwystrau amgylcheddol</a:t>
            </a:r>
          </a:p>
          <a:p>
            <a:r>
              <a:rPr lang="cy-GB" dirty="0"/>
              <a:t>Gweithio gyda rhieni</a:t>
            </a:r>
          </a:p>
          <a:p>
            <a:r>
              <a:rPr lang="cy-GB" dirty="0"/>
              <a:t>Iaith a Chyfathrebu</a:t>
            </a:r>
          </a:p>
          <a:p>
            <a:r>
              <a:rPr lang="cy-GB" dirty="0"/>
              <a:t>Ystyriaethau </a:t>
            </a:r>
            <a:r>
              <a:rPr lang="cy-GB" dirty="0" err="1"/>
              <a:t>rhyngddiwylliannol</a:t>
            </a:r>
            <a:r>
              <a:rPr lang="cy-GB" dirty="0"/>
              <a:t> (</a:t>
            </a:r>
            <a:r>
              <a:rPr lang="cy-GB" dirty="0" err="1"/>
              <a:t>Liu</a:t>
            </a:r>
            <a:r>
              <a:rPr lang="cy-GB" dirty="0"/>
              <a:t> </a:t>
            </a:r>
            <a:r>
              <a:rPr lang="cy-GB" dirty="0" err="1"/>
              <a:t>et</a:t>
            </a:r>
            <a:r>
              <a:rPr lang="cy-GB" dirty="0"/>
              <a:t> </a:t>
            </a:r>
            <a:r>
              <a:rPr lang="cy-GB" dirty="0" err="1"/>
              <a:t>al</a:t>
            </a:r>
            <a:r>
              <a:rPr lang="cy-GB" dirty="0"/>
              <a:t>. 2015).</a:t>
            </a:r>
            <a:endParaRPr lang="en-GB" dirty="0"/>
          </a:p>
        </p:txBody>
      </p:sp>
      <p:sp>
        <p:nvSpPr>
          <p:cNvPr id="5" name="Content Placeholder 4"/>
          <p:cNvSpPr>
            <a:spLocks noGrp="1"/>
          </p:cNvSpPr>
          <p:nvPr>
            <p:ph sz="half" idx="2"/>
          </p:nvPr>
        </p:nvSpPr>
        <p:spPr/>
        <p:txBody>
          <a:bodyPr/>
          <a:lstStyle/>
          <a:p>
            <a:pPr marL="0" indent="0">
              <a:buNone/>
            </a:pPr>
            <a:r>
              <a:rPr lang="en-GB" dirty="0"/>
              <a:t>As a concept for best classroom practice:</a:t>
            </a:r>
          </a:p>
          <a:p>
            <a:r>
              <a:rPr lang="en-GB" dirty="0"/>
              <a:t>Take a host country perspective (</a:t>
            </a:r>
            <a:r>
              <a:rPr lang="en-GB" dirty="0" err="1"/>
              <a:t>Gsir</a:t>
            </a:r>
            <a:r>
              <a:rPr lang="en-GB" dirty="0"/>
              <a:t>, 2014) </a:t>
            </a:r>
          </a:p>
          <a:p>
            <a:r>
              <a:rPr lang="en-GB" dirty="0"/>
              <a:t>Be aware of implicit bias</a:t>
            </a:r>
          </a:p>
          <a:p>
            <a:r>
              <a:rPr lang="en-GB" dirty="0"/>
              <a:t>Environmental barriers</a:t>
            </a:r>
          </a:p>
          <a:p>
            <a:r>
              <a:rPr lang="en-GB" dirty="0"/>
              <a:t>Working with parents</a:t>
            </a:r>
          </a:p>
          <a:p>
            <a:r>
              <a:rPr lang="en-GB" dirty="0"/>
              <a:t>Language and Communication </a:t>
            </a:r>
          </a:p>
          <a:p>
            <a:r>
              <a:rPr lang="en-GB" dirty="0"/>
              <a:t>Intercultural considerations (Liu et al. 2015). </a:t>
            </a:r>
          </a:p>
        </p:txBody>
      </p:sp>
    </p:spTree>
    <p:extLst>
      <p:ext uri="{BB962C8B-B14F-4D97-AF65-F5344CB8AC3E}">
        <p14:creationId xmlns:p14="http://schemas.microsoft.com/office/powerpoint/2010/main" val="26260380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Linguist research evidence:</a:t>
            </a:r>
            <a:br>
              <a:rPr lang="en-GB" dirty="0"/>
            </a:br>
            <a:br>
              <a:rPr lang="en-GB" dirty="0"/>
            </a:br>
            <a:r>
              <a:rPr lang="en-GB" dirty="0"/>
              <a:t> </a:t>
            </a:r>
          </a:p>
        </p:txBody>
      </p:sp>
      <p:sp>
        <p:nvSpPr>
          <p:cNvPr id="3" name="Content Placeholder 2"/>
          <p:cNvSpPr>
            <a:spLocks noGrp="1"/>
          </p:cNvSpPr>
          <p:nvPr>
            <p:ph idx="1"/>
          </p:nvPr>
        </p:nvSpPr>
        <p:spPr/>
        <p:txBody>
          <a:bodyPr/>
          <a:lstStyle/>
          <a:p>
            <a:r>
              <a:rPr lang="de-DE" dirty="0"/>
              <a:t> Low expectations – low results giving directions role play  (Kang, and Rubin,2009) </a:t>
            </a:r>
          </a:p>
          <a:p>
            <a:r>
              <a:rPr lang="sv-SE" dirty="0"/>
              <a:t> NNES less believable than NES (Lev-Ari and Keysar 2012) </a:t>
            </a:r>
            <a:endParaRPr lang="en-GB" dirty="0"/>
          </a:p>
          <a:p>
            <a:r>
              <a:rPr lang="en-GB" dirty="0"/>
              <a:t>Stereotypes of Cantonese English, apparent native/non-native status, and their effect on non-native English speakers’ perception (</a:t>
            </a:r>
            <a:r>
              <a:rPr lang="de-DE" dirty="0"/>
              <a:t>Hu, Lindemann 2009). </a:t>
            </a:r>
          </a:p>
          <a:p>
            <a:r>
              <a:rPr lang="en-GB" dirty="0"/>
              <a:t>Non language factors affecting undergraduates’ judgments of non-native English-speaking teaching assistants. (Rubin, 1992). </a:t>
            </a:r>
          </a:p>
        </p:txBody>
      </p:sp>
    </p:spTree>
    <p:extLst>
      <p:ext uri="{BB962C8B-B14F-4D97-AF65-F5344CB8AC3E}">
        <p14:creationId xmlns:p14="http://schemas.microsoft.com/office/powerpoint/2010/main" val="4397494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Tystiolaeth ymchwil ieithyddion</a:t>
            </a:r>
            <a:r>
              <a:rPr lang="en-GB" dirty="0"/>
              <a:t>: </a:t>
            </a:r>
          </a:p>
        </p:txBody>
      </p:sp>
      <p:sp>
        <p:nvSpPr>
          <p:cNvPr id="3" name="Content Placeholder 2"/>
          <p:cNvSpPr>
            <a:spLocks noGrp="1"/>
          </p:cNvSpPr>
          <p:nvPr>
            <p:ph idx="1"/>
          </p:nvPr>
        </p:nvSpPr>
        <p:spPr/>
        <p:txBody>
          <a:bodyPr/>
          <a:lstStyle/>
          <a:p>
            <a:r>
              <a:rPr lang="de-DE" dirty="0"/>
              <a:t> </a:t>
            </a:r>
            <a:r>
              <a:rPr lang="cy-GB" dirty="0"/>
              <a:t>Disgwyliadau isel – canlyniadau isel mewn chwarae rôl rhoi cyfarwyddiadau (</a:t>
            </a:r>
            <a:r>
              <a:rPr lang="cy-GB" dirty="0" err="1"/>
              <a:t>Kang</a:t>
            </a:r>
            <a:r>
              <a:rPr lang="cy-GB" dirty="0"/>
              <a:t>, and Rubin,2009) </a:t>
            </a:r>
          </a:p>
          <a:p>
            <a:r>
              <a:rPr lang="cy-GB" dirty="0"/>
              <a:t> NNES yn llai credadwy na NES (</a:t>
            </a:r>
            <a:r>
              <a:rPr lang="cy-GB" dirty="0" err="1"/>
              <a:t>Lev-Ari</a:t>
            </a:r>
            <a:r>
              <a:rPr lang="cy-GB" dirty="0"/>
              <a:t> and </a:t>
            </a:r>
            <a:r>
              <a:rPr lang="cy-GB" dirty="0" err="1"/>
              <a:t>Keysar</a:t>
            </a:r>
            <a:r>
              <a:rPr lang="cy-GB" dirty="0"/>
              <a:t> 2012) </a:t>
            </a:r>
          </a:p>
          <a:p>
            <a:r>
              <a:rPr lang="cy-GB" dirty="0"/>
              <a:t>Ystrydebau ynghylch </a:t>
            </a:r>
            <a:r>
              <a:rPr lang="cy-GB" dirty="0" err="1"/>
              <a:t>Saeson</a:t>
            </a:r>
            <a:r>
              <a:rPr lang="cy-GB" dirty="0"/>
              <a:t> </a:t>
            </a:r>
            <a:r>
              <a:rPr lang="cy-GB" dirty="0" err="1"/>
              <a:t>Cantonaidd</a:t>
            </a:r>
            <a:r>
              <a:rPr lang="cy-GB" dirty="0"/>
              <a:t>, statws brodorol/anfrodorol ymddangosiadol, a’u heffaith ar ganfyddiad siaradwyr Saesneg anfrodorol (</a:t>
            </a:r>
            <a:r>
              <a:rPr lang="cy-GB" dirty="0" err="1"/>
              <a:t>Hu</a:t>
            </a:r>
            <a:r>
              <a:rPr lang="cy-GB" dirty="0"/>
              <a:t>, </a:t>
            </a:r>
            <a:r>
              <a:rPr lang="cy-GB" dirty="0" err="1"/>
              <a:t>Lindemann</a:t>
            </a:r>
            <a:r>
              <a:rPr lang="cy-GB" dirty="0"/>
              <a:t> 2009). </a:t>
            </a:r>
          </a:p>
          <a:p>
            <a:r>
              <a:rPr lang="cy-GB" dirty="0"/>
              <a:t>Ffactorau </a:t>
            </a:r>
            <a:r>
              <a:rPr lang="cy-GB" dirty="0" err="1"/>
              <a:t>anieithyddol</a:t>
            </a:r>
            <a:r>
              <a:rPr lang="cy-GB" dirty="0"/>
              <a:t> sy’n effeithio ar farn israddedigion am gynorthwywyr addysgu Saesneg eu hiaith anfrodorol. (</a:t>
            </a:r>
            <a:r>
              <a:rPr lang="cy-GB" dirty="0" err="1"/>
              <a:t>Rubin</a:t>
            </a:r>
            <a:r>
              <a:rPr lang="cy-GB" dirty="0"/>
              <a:t>, 1992). </a:t>
            </a:r>
          </a:p>
        </p:txBody>
      </p:sp>
    </p:spTree>
    <p:extLst>
      <p:ext uri="{BB962C8B-B14F-4D97-AF65-F5344CB8AC3E}">
        <p14:creationId xmlns:p14="http://schemas.microsoft.com/office/powerpoint/2010/main" val="5207752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References</a:t>
            </a:r>
            <a:br>
              <a:rPr lang="en-GB" dirty="0"/>
            </a:br>
            <a:br>
              <a:rPr lang="en-GB" dirty="0"/>
            </a:br>
            <a:r>
              <a:rPr lang="cy-GB" dirty="0"/>
              <a:t>Cyfeiriadau</a:t>
            </a:r>
            <a:endParaRPr lang="en-GB" dirty="0"/>
          </a:p>
        </p:txBody>
      </p:sp>
      <p:sp>
        <p:nvSpPr>
          <p:cNvPr id="6" name="Content Placeholder 5"/>
          <p:cNvSpPr>
            <a:spLocks noGrp="1"/>
          </p:cNvSpPr>
          <p:nvPr>
            <p:ph idx="1"/>
          </p:nvPr>
        </p:nvSpPr>
        <p:spPr/>
        <p:txBody>
          <a:bodyPr>
            <a:normAutofit fontScale="55000" lnSpcReduction="20000"/>
          </a:bodyPr>
          <a:lstStyle/>
          <a:p>
            <a:r>
              <a:rPr lang="en-GB" dirty="0"/>
              <a:t>EOC (2022). Race Discrimination. </a:t>
            </a:r>
            <a:r>
              <a:rPr lang="en-GB"/>
              <a:t>https://www.eoc.org.uk/race-discrimination/</a:t>
            </a:r>
          </a:p>
          <a:p>
            <a:r>
              <a:rPr lang="en-GB" dirty="0" err="1"/>
              <a:t>Gsir</a:t>
            </a:r>
            <a:r>
              <a:rPr lang="en-GB" dirty="0"/>
              <a:t>, S. (2014) Social Interactions between Immigrants and Host Country Populations: A country of Origin Perspective, INTERACT Research report, 2014/02</a:t>
            </a:r>
          </a:p>
          <a:p>
            <a:r>
              <a:rPr lang="en-GB" dirty="0" err="1"/>
              <a:t>Faist</a:t>
            </a:r>
            <a:r>
              <a:rPr lang="en-GB" dirty="0"/>
              <a:t>, T., </a:t>
            </a:r>
            <a:r>
              <a:rPr lang="en-GB" dirty="0" err="1"/>
              <a:t>Fauser</a:t>
            </a:r>
            <a:r>
              <a:rPr lang="en-GB" dirty="0"/>
              <a:t>, M. and </a:t>
            </a:r>
            <a:r>
              <a:rPr lang="en-GB" dirty="0" err="1"/>
              <a:t>Reisenauer</a:t>
            </a:r>
            <a:r>
              <a:rPr lang="en-GB" dirty="0"/>
              <a:t>, E. (2013) Transnational migration. Cambridge: John Wiley &amp; Sons. </a:t>
            </a:r>
          </a:p>
          <a:p>
            <a:r>
              <a:rPr lang="en-GB" dirty="0" err="1"/>
              <a:t>Krings</a:t>
            </a:r>
            <a:r>
              <a:rPr lang="en-GB" dirty="0"/>
              <a:t> F., Johnston C., </a:t>
            </a:r>
            <a:r>
              <a:rPr lang="en-GB" dirty="0" err="1"/>
              <a:t>Binggeli</a:t>
            </a:r>
            <a:r>
              <a:rPr lang="en-GB" dirty="0"/>
              <a:t> S., </a:t>
            </a:r>
            <a:r>
              <a:rPr lang="en-GB" dirty="0" err="1"/>
              <a:t>Maggiori</a:t>
            </a:r>
            <a:r>
              <a:rPr lang="en-GB" dirty="0"/>
              <a:t> C. (2014). Selective incivility: Immigrant groups experience subtle workplace discrimination at different rates. Cultural Diversity &amp; Ethnic Minority Psychology, 20, 491-498.</a:t>
            </a:r>
          </a:p>
          <a:p>
            <a:r>
              <a:rPr lang="en-GB" dirty="0"/>
              <a:t>Lev-Ari, S. and </a:t>
            </a:r>
            <a:r>
              <a:rPr lang="en-GB" dirty="0" err="1"/>
              <a:t>Keysar</a:t>
            </a:r>
            <a:r>
              <a:rPr lang="en-GB" dirty="0"/>
              <a:t>, B. (2012). Less-detailed representation of non-native language: Why non-native speakers’ stories seem more vague. Discourse Processes, 49(7), pp. 523–538. </a:t>
            </a:r>
          </a:p>
          <a:p>
            <a:r>
              <a:rPr lang="en-GB" dirty="0" err="1"/>
              <a:t>Lindemann</a:t>
            </a:r>
            <a:r>
              <a:rPr lang="en-GB" dirty="0"/>
              <a:t>, S. (2010). Who’s “Unintelligible”? The Perceiver’s Role. Issues in Applied Linguistics, 18(2). </a:t>
            </a:r>
          </a:p>
          <a:p>
            <a:r>
              <a:rPr lang="en-GB" dirty="0"/>
              <a:t>Liu, S., </a:t>
            </a:r>
            <a:r>
              <a:rPr lang="en-GB" dirty="0" err="1"/>
              <a:t>Volcic</a:t>
            </a:r>
            <a:r>
              <a:rPr lang="en-GB" dirty="0"/>
              <a:t>, Z. and </a:t>
            </a:r>
            <a:r>
              <a:rPr lang="en-GB" dirty="0" err="1"/>
              <a:t>Gallois</a:t>
            </a:r>
            <a:r>
              <a:rPr lang="en-GB" dirty="0"/>
              <a:t>, C. (2015). Introducing Intercultural communication: Global cultures and contexts. London, United Kingdom: SAGE Publications. </a:t>
            </a:r>
          </a:p>
          <a:p>
            <a:r>
              <a:rPr lang="en-GB" dirty="0"/>
              <a:t>Magnusson, D (Editor) (1996): The Lifespan Development of Individuals. Cambridge: Cambridge University Press</a:t>
            </a:r>
          </a:p>
          <a:p>
            <a:r>
              <a:rPr lang="en-GB" dirty="0"/>
              <a:t>Moyer, A. (2013). Foreign accent: The phenomenon of non-native speech. New York, NY: Cambridge University Press.</a:t>
            </a:r>
          </a:p>
          <a:p>
            <a:r>
              <a:rPr lang="en-GB" dirty="0"/>
              <a:t> Rubin, D. L. (1992). </a:t>
            </a:r>
            <a:r>
              <a:rPr lang="en-GB" dirty="0" err="1"/>
              <a:t>Nonlanguage</a:t>
            </a:r>
            <a:r>
              <a:rPr lang="en-GB" dirty="0"/>
              <a:t> factors affecting undergraduates’ judgments of non-native English-speaking teaching assistants. Research in Higher Education 33(4): 511-531.</a:t>
            </a:r>
          </a:p>
          <a:p>
            <a:r>
              <a:rPr lang="en-GB" dirty="0"/>
              <a:t>Sigona, N.; Hughes, V. (2012). NO WAY OUT, NO WAY IN - Irregular migrant children and families in the UK, Research Report </a:t>
            </a:r>
            <a:r>
              <a:rPr lang="en-GB" dirty="0" err="1"/>
              <a:t>Nando</a:t>
            </a:r>
            <a:r>
              <a:rPr lang="en-GB" dirty="0"/>
              <a:t>, Universities of Oxford </a:t>
            </a:r>
          </a:p>
          <a:p>
            <a:r>
              <a:rPr lang="en-GB" dirty="0"/>
              <a:t>UNICEF (no date) CASE STUDIES, BEST PRACTICE FROM RIGHTS RESPECTING SCHOOLS</a:t>
            </a:r>
          </a:p>
          <a:p>
            <a:r>
              <a:rPr lang="en-GB" dirty="0"/>
              <a:t>United Nations (no date). Department of Economic and Social Affairs, International Migration Stock, 2019. COPYRIGHT © UNITED NATIONS </a:t>
            </a:r>
            <a:r>
              <a:rPr lang="en-GB" dirty="0">
                <a:hlinkClick r:id="rId2"/>
              </a:rPr>
              <a:t>https://www.un.org/en/development/desa/population/migration/data/estimates2/estimates19.asp</a:t>
            </a:r>
            <a:endParaRPr lang="en-GB" dirty="0"/>
          </a:p>
          <a:p>
            <a:r>
              <a:rPr lang="en-GB" dirty="0"/>
              <a:t>United Nations (no date). Department of Economic and Social Affairs, Country Profile: UK 2019. COPYRIGHT © UNITED NATIONS. https://migrationdataportal.org/data?cm49=826&amp;focus=profile+&amp;i=stock_abs_&amp;t=2019</a:t>
            </a:r>
          </a:p>
        </p:txBody>
      </p:sp>
    </p:spTree>
    <p:extLst>
      <p:ext uri="{BB962C8B-B14F-4D97-AF65-F5344CB8AC3E}">
        <p14:creationId xmlns:p14="http://schemas.microsoft.com/office/powerpoint/2010/main" val="2267253590"/>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7354</TotalTime>
  <Words>3176</Words>
  <Application>Microsoft Office PowerPoint</Application>
  <PresentationFormat>Widescreen</PresentationFormat>
  <Paragraphs>264</Paragraphs>
  <Slides>29</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29</vt:i4>
      </vt:variant>
    </vt:vector>
  </HeadingPairs>
  <TitlesOfParts>
    <vt:vector size="38" baseType="lpstr">
      <vt:lpstr>Univers Next Pro Condensed</vt:lpstr>
      <vt:lpstr>Arial</vt:lpstr>
      <vt:lpstr>Calibri</vt:lpstr>
      <vt:lpstr>Corbel</vt:lpstr>
      <vt:lpstr>tahoma</vt:lpstr>
      <vt:lpstr>Wingdings</vt:lpstr>
      <vt:lpstr>Wingdings 2</vt:lpstr>
      <vt:lpstr>Frame</vt:lpstr>
      <vt:lpstr>Office Theme</vt:lpstr>
      <vt:lpstr>Transnational Childhoods Plentyndod: Ffurfiau Trawsgenedlaethol</vt:lpstr>
      <vt:lpstr>Background: Young people on the move…..  Cefndir: Pobl ifanc symudol…..</vt:lpstr>
      <vt:lpstr>Migration in the UK  Ymfudo yn y DU</vt:lpstr>
      <vt:lpstr>word POWER</vt:lpstr>
      <vt:lpstr>There are about 15 million refugees in the world.  More than half are children.</vt:lpstr>
      <vt:lpstr>The 1951 refugee Convention</vt:lpstr>
      <vt:lpstr>Definition</vt:lpstr>
      <vt:lpstr>Why is it important?</vt:lpstr>
      <vt:lpstr>Migrants, asylum seekers and refugees  </vt:lpstr>
      <vt:lpstr>What adjustments need to happen when children move country?   Pa addasiadau sydd eu hangen pan fydd plant yn symud gwlad? </vt:lpstr>
      <vt:lpstr> Identity  Hunaniaeth</vt:lpstr>
      <vt:lpstr>Hunaniaeth Bersonol     Personal Identity</vt:lpstr>
      <vt:lpstr>Social Identity </vt:lpstr>
      <vt:lpstr>Ego Identity  Hunaniaeth yr ego </vt:lpstr>
      <vt:lpstr>Links to other theorists….  Cysylltiadau â damcaniaethwyr eraill….</vt:lpstr>
      <vt:lpstr>Unconscious bias - Implicit stereotypes?   Rhagfarn anymwybodol – Ystrydebau  ymhlyg? </vt:lpstr>
      <vt:lpstr>Stereotypes and Identity Formation  Ystrydebau a Ffurfio Hunaniaeth</vt:lpstr>
      <vt:lpstr>What about us?  Beth amdanom ni?</vt:lpstr>
      <vt:lpstr>Stereotypes and Inclusion  Ystrydebau a chynhwysiant</vt:lpstr>
      <vt:lpstr>Concepts and theories from the video  Cysyniadau a damcaniaethau o’r fideo</vt:lpstr>
      <vt:lpstr>Why is this important?  Pam mae hyn yn bwysig? </vt:lpstr>
      <vt:lpstr>Some very old quote…(3rd Century)  Rhyw ddyfyniad hen iawn…(3edd Ganrif)</vt:lpstr>
      <vt:lpstr>Equality Act, 2010</vt:lpstr>
      <vt:lpstr>Equality Act, 2010</vt:lpstr>
      <vt:lpstr>Equality Act, 2010</vt:lpstr>
      <vt:lpstr>Cultural Relativism vs Ethnocentricity  Perthynolaeth Ddiwylliannol o’i chymharu ag  Ethnosentrigrwydd</vt:lpstr>
      <vt:lpstr>Linguist research evidence:   </vt:lpstr>
      <vt:lpstr>Tystiolaeth ymchwil ieithyddion: </vt:lpstr>
      <vt:lpstr>References  Cyfeiriadau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Transnational Childhoods</dc:title>
  <dc:creator>Heike Griffiths</dc:creator>
  <cp:lastModifiedBy>Heike Griffiths</cp:lastModifiedBy>
  <cp:revision>26</cp:revision>
  <dcterms:created xsi:type="dcterms:W3CDTF">2020-02-14T13:01:05Z</dcterms:created>
  <dcterms:modified xsi:type="dcterms:W3CDTF">2022-01-26T14:51:17Z</dcterms:modified>
</cp:coreProperties>
</file>