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1"/>
  </p:notesMasterIdLst>
  <p:sldIdLst>
    <p:sldId id="256" r:id="rId2"/>
    <p:sldId id="260" r:id="rId3"/>
    <p:sldId id="257" r:id="rId4"/>
    <p:sldId id="258" r:id="rId5"/>
    <p:sldId id="273" r:id="rId6"/>
    <p:sldId id="259" r:id="rId7"/>
    <p:sldId id="266" r:id="rId8"/>
    <p:sldId id="274" r:id="rId9"/>
    <p:sldId id="261" r:id="rId10"/>
    <p:sldId id="269" r:id="rId11"/>
    <p:sldId id="270" r:id="rId12"/>
    <p:sldId id="264" r:id="rId13"/>
    <p:sldId id="265" r:id="rId14"/>
    <p:sldId id="267" r:id="rId15"/>
    <p:sldId id="263" r:id="rId16"/>
    <p:sldId id="262" r:id="rId17"/>
    <p:sldId id="271" r:id="rId18"/>
    <p:sldId id="272" r:id="rId19"/>
    <p:sldId id="481"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5434" autoAdjust="0"/>
    <p:restoredTop sz="51453" autoAdjust="0"/>
  </p:normalViewPr>
  <p:slideViewPr>
    <p:cSldViewPr snapToGrid="0">
      <p:cViewPr varScale="1">
        <p:scale>
          <a:sx n="48" d="100"/>
          <a:sy n="48" d="100"/>
        </p:scale>
        <p:origin x="1983" y="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e Thomas" userId="2af13b6d24d29b42" providerId="LiveId" clId="{5993422E-EA97-499E-A7F9-32AAF81179D7}"/>
    <pc:docChg chg="custSel modSld">
      <pc:chgData name="Julie Thomas" userId="2af13b6d24d29b42" providerId="LiveId" clId="{5993422E-EA97-499E-A7F9-32AAF81179D7}" dt="2023-05-31T11:46:53.066" v="31" actId="20577"/>
      <pc:docMkLst>
        <pc:docMk/>
      </pc:docMkLst>
      <pc:sldChg chg="modSp mod">
        <pc:chgData name="Julie Thomas" userId="2af13b6d24d29b42" providerId="LiveId" clId="{5993422E-EA97-499E-A7F9-32AAF81179D7}" dt="2023-05-31T11:46:53.066" v="31" actId="20577"/>
        <pc:sldMkLst>
          <pc:docMk/>
          <pc:sldMk cId="1963912540" sldId="264"/>
        </pc:sldMkLst>
        <pc:spChg chg="mod">
          <ac:chgData name="Julie Thomas" userId="2af13b6d24d29b42" providerId="LiveId" clId="{5993422E-EA97-499E-A7F9-32AAF81179D7}" dt="2023-05-31T11:46:53.066" v="31" actId="20577"/>
          <ac:spMkLst>
            <pc:docMk/>
            <pc:sldMk cId="1963912540" sldId="264"/>
            <ac:spMk id="3" creationId="{650FE59F-D28A-4FA6-BB52-F451A5085692}"/>
          </ac:spMkLst>
        </pc:spChg>
      </pc:sldChg>
    </pc:docChg>
  </pc:docChgLst>
  <pc:docChgLst>
    <pc:chgData name="Julie Thomas" userId="2af13b6d24d29b42" providerId="LiveId" clId="{B4C02362-7A55-4662-AAB8-64EAAF8D94C9}"/>
    <pc:docChg chg="undo custSel addSld delSld modSld sldOrd">
      <pc:chgData name="Julie Thomas" userId="2af13b6d24d29b42" providerId="LiveId" clId="{B4C02362-7A55-4662-AAB8-64EAAF8D94C9}" dt="2022-06-13T15:25:00.316" v="1498" actId="113"/>
      <pc:docMkLst>
        <pc:docMk/>
      </pc:docMkLst>
      <pc:sldChg chg="modSp mod modNotesTx">
        <pc:chgData name="Julie Thomas" userId="2af13b6d24d29b42" providerId="LiveId" clId="{B4C02362-7A55-4662-AAB8-64EAAF8D94C9}" dt="2022-06-13T11:20:14.286" v="1329" actId="6549"/>
        <pc:sldMkLst>
          <pc:docMk/>
          <pc:sldMk cId="82951695" sldId="257"/>
        </pc:sldMkLst>
        <pc:spChg chg="mod">
          <ac:chgData name="Julie Thomas" userId="2af13b6d24d29b42" providerId="LiveId" clId="{B4C02362-7A55-4662-AAB8-64EAAF8D94C9}" dt="2022-06-13T11:20:00.975" v="1328" actId="114"/>
          <ac:spMkLst>
            <pc:docMk/>
            <pc:sldMk cId="82951695" sldId="257"/>
            <ac:spMk id="4" creationId="{283A9A12-E38F-4B1A-8B4B-592F45140606}"/>
          </ac:spMkLst>
        </pc:spChg>
      </pc:sldChg>
      <pc:sldChg chg="modSp mod modNotesTx">
        <pc:chgData name="Julie Thomas" userId="2af13b6d24d29b42" providerId="LiveId" clId="{B4C02362-7A55-4662-AAB8-64EAAF8D94C9}" dt="2022-06-13T10:49:27.003" v="1044" actId="27636"/>
        <pc:sldMkLst>
          <pc:docMk/>
          <pc:sldMk cId="1667350408" sldId="259"/>
        </pc:sldMkLst>
        <pc:spChg chg="mod">
          <ac:chgData name="Julie Thomas" userId="2af13b6d24d29b42" providerId="LiveId" clId="{B4C02362-7A55-4662-AAB8-64EAAF8D94C9}" dt="2022-06-13T10:49:24.557" v="1042" actId="27636"/>
          <ac:spMkLst>
            <pc:docMk/>
            <pc:sldMk cId="1667350408" sldId="259"/>
            <ac:spMk id="2" creationId="{0FC6F076-4317-4912-9E1C-777E888A7A54}"/>
          </ac:spMkLst>
        </pc:spChg>
        <pc:spChg chg="mod">
          <ac:chgData name="Julie Thomas" userId="2af13b6d24d29b42" providerId="LiveId" clId="{B4C02362-7A55-4662-AAB8-64EAAF8D94C9}" dt="2022-06-13T10:49:27.003" v="1044" actId="27636"/>
          <ac:spMkLst>
            <pc:docMk/>
            <pc:sldMk cId="1667350408" sldId="259"/>
            <ac:spMk id="3" creationId="{9570F1B5-894D-413A-B7A4-7A5DDE5B272A}"/>
          </ac:spMkLst>
        </pc:spChg>
      </pc:sldChg>
      <pc:sldChg chg="modSp mod">
        <pc:chgData name="Julie Thomas" userId="2af13b6d24d29b42" providerId="LiveId" clId="{B4C02362-7A55-4662-AAB8-64EAAF8D94C9}" dt="2022-06-13T10:42:41.513" v="621" actId="20577"/>
        <pc:sldMkLst>
          <pc:docMk/>
          <pc:sldMk cId="2917717069" sldId="260"/>
        </pc:sldMkLst>
        <pc:spChg chg="mod">
          <ac:chgData name="Julie Thomas" userId="2af13b6d24d29b42" providerId="LiveId" clId="{B4C02362-7A55-4662-AAB8-64EAAF8D94C9}" dt="2022-06-13T10:42:41.513" v="621" actId="20577"/>
          <ac:spMkLst>
            <pc:docMk/>
            <pc:sldMk cId="2917717069" sldId="260"/>
            <ac:spMk id="3" creationId="{73242196-0201-4B80-8B8E-E640584F5FF7}"/>
          </ac:spMkLst>
        </pc:spChg>
      </pc:sldChg>
      <pc:sldChg chg="add del">
        <pc:chgData name="Julie Thomas" userId="2af13b6d24d29b42" providerId="LiveId" clId="{B4C02362-7A55-4662-AAB8-64EAAF8D94C9}" dt="2022-06-08T16:04:21.881" v="171"/>
        <pc:sldMkLst>
          <pc:docMk/>
          <pc:sldMk cId="1679024540" sldId="262"/>
        </pc:sldMkLst>
      </pc:sldChg>
      <pc:sldChg chg="add del">
        <pc:chgData name="Julie Thomas" userId="2af13b6d24d29b42" providerId="LiveId" clId="{B4C02362-7A55-4662-AAB8-64EAAF8D94C9}" dt="2022-06-08T16:04:21.881" v="171"/>
        <pc:sldMkLst>
          <pc:docMk/>
          <pc:sldMk cId="2782434602" sldId="263"/>
        </pc:sldMkLst>
      </pc:sldChg>
      <pc:sldChg chg="modNotesTx">
        <pc:chgData name="Julie Thomas" userId="2af13b6d24d29b42" providerId="LiveId" clId="{B4C02362-7A55-4662-AAB8-64EAAF8D94C9}" dt="2022-06-13T10:51:15.761" v="1045" actId="6549"/>
        <pc:sldMkLst>
          <pc:docMk/>
          <pc:sldMk cId="2078279437" sldId="266"/>
        </pc:sldMkLst>
      </pc:sldChg>
      <pc:sldChg chg="del ord">
        <pc:chgData name="Julie Thomas" userId="2af13b6d24d29b42" providerId="LiveId" clId="{B4C02362-7A55-4662-AAB8-64EAAF8D94C9}" dt="2022-06-13T10:53:16.819" v="1048" actId="2696"/>
        <pc:sldMkLst>
          <pc:docMk/>
          <pc:sldMk cId="804155128" sldId="268"/>
        </pc:sldMkLst>
      </pc:sldChg>
      <pc:sldChg chg="modSp mod">
        <pc:chgData name="Julie Thomas" userId="2af13b6d24d29b42" providerId="LiveId" clId="{B4C02362-7A55-4662-AAB8-64EAAF8D94C9}" dt="2022-06-08T16:04:21.928" v="172" actId="27636"/>
        <pc:sldMkLst>
          <pc:docMk/>
          <pc:sldMk cId="2762698372" sldId="270"/>
        </pc:sldMkLst>
        <pc:spChg chg="mod">
          <ac:chgData name="Julie Thomas" userId="2af13b6d24d29b42" providerId="LiveId" clId="{B4C02362-7A55-4662-AAB8-64EAAF8D94C9}" dt="2022-06-08T16:04:21.928" v="172" actId="27636"/>
          <ac:spMkLst>
            <pc:docMk/>
            <pc:sldMk cId="2762698372" sldId="270"/>
            <ac:spMk id="3" creationId="{E280F914-710A-47C7-8F54-529CFE105A09}"/>
          </ac:spMkLst>
        </pc:spChg>
      </pc:sldChg>
      <pc:sldChg chg="modSp new add del mod">
        <pc:chgData name="Julie Thomas" userId="2af13b6d24d29b42" providerId="LiveId" clId="{B4C02362-7A55-4662-AAB8-64EAAF8D94C9}" dt="2022-06-13T10:53:11.161" v="1047" actId="2696"/>
        <pc:sldMkLst>
          <pc:docMk/>
          <pc:sldMk cId="3141977044" sldId="271"/>
        </pc:sldMkLst>
        <pc:spChg chg="mod">
          <ac:chgData name="Julie Thomas" userId="2af13b6d24d29b42" providerId="LiveId" clId="{B4C02362-7A55-4662-AAB8-64EAAF8D94C9}" dt="2022-06-08T15:57:53.614" v="18" actId="20577"/>
          <ac:spMkLst>
            <pc:docMk/>
            <pc:sldMk cId="3141977044" sldId="271"/>
            <ac:spMk id="2" creationId="{1987CDA5-E5C0-725D-E8B3-FD134BE7E2FF}"/>
          </ac:spMkLst>
        </pc:spChg>
        <pc:spChg chg="mod">
          <ac:chgData name="Julie Thomas" userId="2af13b6d24d29b42" providerId="LiveId" clId="{B4C02362-7A55-4662-AAB8-64EAAF8D94C9}" dt="2022-06-08T15:58:51.466" v="168" actId="255"/>
          <ac:spMkLst>
            <pc:docMk/>
            <pc:sldMk cId="3141977044" sldId="271"/>
            <ac:spMk id="3" creationId="{74A64E88-CE29-D2C5-0C48-42E3F1B2A12D}"/>
          </ac:spMkLst>
        </pc:spChg>
      </pc:sldChg>
      <pc:sldChg chg="modSp new mod">
        <pc:chgData name="Julie Thomas" userId="2af13b6d24d29b42" providerId="LiveId" clId="{B4C02362-7A55-4662-AAB8-64EAAF8D94C9}" dt="2022-06-13T15:25:00.316" v="1498" actId="113"/>
        <pc:sldMkLst>
          <pc:docMk/>
          <pc:sldMk cId="115893121" sldId="272"/>
        </pc:sldMkLst>
        <pc:spChg chg="mod">
          <ac:chgData name="Julie Thomas" userId="2af13b6d24d29b42" providerId="LiveId" clId="{B4C02362-7A55-4662-AAB8-64EAAF8D94C9}" dt="2022-06-13T15:25:00.316" v="1498" actId="113"/>
          <ac:spMkLst>
            <pc:docMk/>
            <pc:sldMk cId="115893121" sldId="272"/>
            <ac:spMk id="2" creationId="{56DAF62B-2930-7F13-3B11-132F089893A9}"/>
          </ac:spMkLst>
        </pc:spChg>
        <pc:spChg chg="mod">
          <ac:chgData name="Julie Thomas" userId="2af13b6d24d29b42" providerId="LiveId" clId="{B4C02362-7A55-4662-AAB8-64EAAF8D94C9}" dt="2022-06-13T15:24:47.848" v="1497" actId="20577"/>
          <ac:spMkLst>
            <pc:docMk/>
            <pc:sldMk cId="115893121" sldId="272"/>
            <ac:spMk id="3" creationId="{7944B62D-538E-69BF-3133-B7BA27D358F3}"/>
          </ac:spMkLst>
        </pc:spChg>
      </pc:sldChg>
      <pc:sldChg chg="modSp new mod ord">
        <pc:chgData name="Julie Thomas" userId="2af13b6d24d29b42" providerId="LiveId" clId="{B4C02362-7A55-4662-AAB8-64EAAF8D94C9}" dt="2022-06-13T10:45:17.857" v="754"/>
        <pc:sldMkLst>
          <pc:docMk/>
          <pc:sldMk cId="3600853038" sldId="273"/>
        </pc:sldMkLst>
        <pc:spChg chg="mod">
          <ac:chgData name="Julie Thomas" userId="2af13b6d24d29b42" providerId="LiveId" clId="{B4C02362-7A55-4662-AAB8-64EAAF8D94C9}" dt="2022-06-13T10:44:01.420" v="657" actId="20577"/>
          <ac:spMkLst>
            <pc:docMk/>
            <pc:sldMk cId="3600853038" sldId="273"/>
            <ac:spMk id="2" creationId="{18F41D44-BC5A-D62A-4968-63549EB13704}"/>
          </ac:spMkLst>
        </pc:spChg>
        <pc:spChg chg="mod">
          <ac:chgData name="Julie Thomas" userId="2af13b6d24d29b42" providerId="LiveId" clId="{B4C02362-7A55-4662-AAB8-64EAAF8D94C9}" dt="2022-06-13T10:45:11.295" v="752" actId="114"/>
          <ac:spMkLst>
            <pc:docMk/>
            <pc:sldMk cId="3600853038" sldId="273"/>
            <ac:spMk id="3" creationId="{18556DBD-51E8-69CC-286E-BC9B24DB4D59}"/>
          </ac:spMkLst>
        </pc:spChg>
      </pc:sldChg>
      <pc:sldChg chg="addSp delSp modSp new mod modAnim">
        <pc:chgData name="Julie Thomas" userId="2af13b6d24d29b42" providerId="LiveId" clId="{B4C02362-7A55-4662-AAB8-64EAAF8D94C9}" dt="2022-06-13T11:49:04.407" v="1369" actId="14100"/>
        <pc:sldMkLst>
          <pc:docMk/>
          <pc:sldMk cId="2973518182" sldId="274"/>
        </pc:sldMkLst>
        <pc:spChg chg="del">
          <ac:chgData name="Julie Thomas" userId="2af13b6d24d29b42" providerId="LiveId" clId="{B4C02362-7A55-4662-AAB8-64EAAF8D94C9}" dt="2022-06-13T11:48:21.073" v="1361" actId="478"/>
          <ac:spMkLst>
            <pc:docMk/>
            <pc:sldMk cId="2973518182" sldId="274"/>
            <ac:spMk id="2" creationId="{570C0304-1C3A-F66D-596B-2C08512014AA}"/>
          </ac:spMkLst>
        </pc:spChg>
        <pc:spChg chg="del mod">
          <ac:chgData name="Julie Thomas" userId="2af13b6d24d29b42" providerId="LiveId" clId="{B4C02362-7A55-4662-AAB8-64EAAF8D94C9}" dt="2022-06-13T11:48:16.045" v="1360"/>
          <ac:spMkLst>
            <pc:docMk/>
            <pc:sldMk cId="2973518182" sldId="274"/>
            <ac:spMk id="3" creationId="{9EBA03D5-5B35-AA16-A7D1-AD34DEEB22ED}"/>
          </ac:spMkLst>
        </pc:spChg>
        <pc:picChg chg="add mod">
          <ac:chgData name="Julie Thomas" userId="2af13b6d24d29b42" providerId="LiveId" clId="{B4C02362-7A55-4662-AAB8-64EAAF8D94C9}" dt="2022-06-13T11:49:04.407" v="1369" actId="14100"/>
          <ac:picMkLst>
            <pc:docMk/>
            <pc:sldMk cId="2973518182" sldId="274"/>
            <ac:picMk id="4" creationId="{5AFE30D1-C153-0C84-24D1-0D848DAAF94A}"/>
          </ac:picMkLst>
        </pc:picChg>
      </pc:sldChg>
      <pc:sldChg chg="modSp add mod">
        <pc:chgData name="Julie Thomas" userId="2af13b6d24d29b42" providerId="LiveId" clId="{B4C02362-7A55-4662-AAB8-64EAAF8D94C9}" dt="2022-06-13T15:22:38.714" v="1385" actId="27636"/>
        <pc:sldMkLst>
          <pc:docMk/>
          <pc:sldMk cId="804701453" sldId="481"/>
        </pc:sldMkLst>
        <pc:spChg chg="mod">
          <ac:chgData name="Julie Thomas" userId="2af13b6d24d29b42" providerId="LiveId" clId="{B4C02362-7A55-4662-AAB8-64EAAF8D94C9}" dt="2022-06-13T15:21:16.071" v="1372" actId="113"/>
          <ac:spMkLst>
            <pc:docMk/>
            <pc:sldMk cId="804701453" sldId="481"/>
            <ac:spMk id="2" creationId="{1EFFE2F9-748C-4DB8-B8E7-43D63F579625}"/>
          </ac:spMkLst>
        </pc:spChg>
        <pc:spChg chg="mod">
          <ac:chgData name="Julie Thomas" userId="2af13b6d24d29b42" providerId="LiveId" clId="{B4C02362-7A55-4662-AAB8-64EAAF8D94C9}" dt="2022-06-13T15:22:38.714" v="1385" actId="27636"/>
          <ac:spMkLst>
            <pc:docMk/>
            <pc:sldMk cId="804701453" sldId="481"/>
            <ac:spMk id="3" creationId="{BAD9A54C-F7A2-4C38-8C74-4E6530A297EE}"/>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5A2057B-9CE9-4632-A10F-935B1436B0FC}" type="datetimeFigureOut">
              <a:rPr lang="en-GB" smtClean="0"/>
              <a:t>31/05/2023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B41D07-07D2-48A7-A850-E6093F1404BB}" type="slidenum">
              <a:rPr lang="en-GB" smtClean="0"/>
              <a:t>‹#›</a:t>
            </a:fld>
            <a:endParaRPr lang="en-GB"/>
          </a:p>
        </p:txBody>
      </p:sp>
    </p:spTree>
    <p:extLst>
      <p:ext uri="{BB962C8B-B14F-4D97-AF65-F5344CB8AC3E}">
        <p14:creationId xmlns:p14="http://schemas.microsoft.com/office/powerpoint/2010/main" val="7344884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positivepsychology.com/3-ways-build-self-efficacy/" TargetMode="External"/><Relationship Id="rId2" Type="http://schemas.openxmlformats.org/officeDocument/2006/relationships/slide" Target="../slides/slide6.xml"/><Relationship Id="rId1" Type="http://schemas.openxmlformats.org/officeDocument/2006/relationships/notesMaster" Target="../notesMasters/notesMaster1.xml"/><Relationship Id="rId6" Type="http://schemas.openxmlformats.org/officeDocument/2006/relationships/hyperlink" Target="https://positivepsychology.com/connor-davidson-brief-resilience-scale/" TargetMode="External"/><Relationship Id="rId5" Type="http://schemas.openxmlformats.org/officeDocument/2006/relationships/hyperlink" Target="https://positivepsychology.com/goal-setting-psychology/" TargetMode="External"/><Relationship Id="rId4" Type="http://schemas.openxmlformats.org/officeDocument/2006/relationships/hyperlink" Target="https://positivepsychology.com/learned-optimism/" TargetMode="Externa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B41D07-07D2-48A7-A850-E6093F1404BB}" type="slidenum">
              <a:rPr lang="en-GB" smtClean="0"/>
              <a:t>1</a:t>
            </a:fld>
            <a:endParaRPr lang="en-GB"/>
          </a:p>
        </p:txBody>
      </p:sp>
    </p:spTree>
    <p:extLst>
      <p:ext uri="{BB962C8B-B14F-4D97-AF65-F5344CB8AC3E}">
        <p14:creationId xmlns:p14="http://schemas.microsoft.com/office/powerpoint/2010/main" val="8061381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B41D07-07D2-48A7-A850-E6093F1404BB}" type="slidenum">
              <a:rPr lang="en-GB" smtClean="0"/>
              <a:t>3</a:t>
            </a:fld>
            <a:endParaRPr lang="en-GB"/>
          </a:p>
        </p:txBody>
      </p:sp>
    </p:spTree>
    <p:extLst>
      <p:ext uri="{BB962C8B-B14F-4D97-AF65-F5344CB8AC3E}">
        <p14:creationId xmlns:p14="http://schemas.microsoft.com/office/powerpoint/2010/main" val="23641505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Today there is a large number of topics that positive organisational psychology concerns itself with, but all speak to the same goal of understanding how we thrive at work and what creates work environments where we feel vigorous and functioning at an optimal level.</a:t>
            </a:r>
          </a:p>
        </p:txBody>
      </p:sp>
      <p:sp>
        <p:nvSpPr>
          <p:cNvPr id="4" name="Slide Number Placeholder 3"/>
          <p:cNvSpPr>
            <a:spLocks noGrp="1"/>
          </p:cNvSpPr>
          <p:nvPr>
            <p:ph type="sldNum" sz="quarter" idx="5"/>
          </p:nvPr>
        </p:nvSpPr>
        <p:spPr/>
        <p:txBody>
          <a:bodyPr/>
          <a:lstStyle/>
          <a:p>
            <a:fld id="{52B41D07-07D2-48A7-A850-E6093F1404BB}" type="slidenum">
              <a:rPr lang="en-GB" smtClean="0"/>
              <a:t>4</a:t>
            </a:fld>
            <a:endParaRPr lang="en-GB"/>
          </a:p>
        </p:txBody>
      </p:sp>
    </p:spTree>
    <p:extLst>
      <p:ext uri="{BB962C8B-B14F-4D97-AF65-F5344CB8AC3E}">
        <p14:creationId xmlns:p14="http://schemas.microsoft.com/office/powerpoint/2010/main" val="19687956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Positive Individual Attributes:</a:t>
            </a:r>
          </a:p>
          <a:p>
            <a:endParaRPr lang="en-GB" dirty="0"/>
          </a:p>
          <a:p>
            <a:r>
              <a:rPr lang="en-GB" dirty="0"/>
              <a:t>Most recognised, research-driven and measurable of positive psychological resources that relate to desirable work outcomes and performance are hope, efficacy, resilience, and optimism, and they together form what is known as psychological capital or </a:t>
            </a:r>
            <a:r>
              <a:rPr lang="en-GB" dirty="0" err="1"/>
              <a:t>PsyCap</a:t>
            </a:r>
            <a:r>
              <a:rPr lang="en-GB" dirty="0"/>
              <a:t> (Luthans, Luthans, &amp; Luthans, 2004; Luthans &amp; Youssef, 2004; Luthans, Youssef, &amp; Avolio, 2007).</a:t>
            </a:r>
          </a:p>
          <a:p>
            <a:endParaRPr lang="en-GB" dirty="0"/>
          </a:p>
          <a:p>
            <a:pPr marL="171450" indent="-171450">
              <a:buFont typeface="Arial" panose="020B0604020202020204" pitchFamily="34" charset="0"/>
              <a:buChar char="•"/>
            </a:pPr>
            <a:r>
              <a:rPr lang="en-GB" dirty="0"/>
              <a:t>having confidence (</a:t>
            </a:r>
            <a:r>
              <a:rPr lang="en-GB" b="1" dirty="0">
                <a:hlinkClick r:id="rId3"/>
              </a:rPr>
              <a:t>self-efficacy</a:t>
            </a:r>
            <a:r>
              <a:rPr lang="en-GB" dirty="0"/>
              <a:t>) to take on and put in the necessary effort to succeed at challenging tasks;</a:t>
            </a:r>
          </a:p>
          <a:p>
            <a:pPr marL="171450" indent="-171450">
              <a:buFont typeface="Arial" panose="020B0604020202020204" pitchFamily="34" charset="0"/>
              <a:buChar char="•"/>
            </a:pPr>
            <a:r>
              <a:rPr lang="en-GB" dirty="0"/>
              <a:t>making a positive attribution </a:t>
            </a:r>
            <a:r>
              <a:rPr lang="en-GB" b="1" dirty="0"/>
              <a:t>(</a:t>
            </a:r>
            <a:r>
              <a:rPr lang="en-GB" b="1" dirty="0">
                <a:hlinkClick r:id="rId4"/>
              </a:rPr>
              <a:t>optimism</a:t>
            </a:r>
            <a:r>
              <a:rPr lang="en-GB" b="1" dirty="0"/>
              <a:t>)</a:t>
            </a:r>
            <a:r>
              <a:rPr lang="en-GB" dirty="0"/>
              <a:t> about succeeding now and in the future;</a:t>
            </a:r>
          </a:p>
          <a:p>
            <a:pPr marL="171450" indent="-171450">
              <a:buFont typeface="Arial" panose="020B0604020202020204" pitchFamily="34" charset="0"/>
              <a:buChar char="•"/>
            </a:pPr>
            <a:r>
              <a:rPr lang="en-GB" dirty="0"/>
              <a:t>persevering toward goals and, when necessary, redirecting paths to </a:t>
            </a:r>
            <a:r>
              <a:rPr lang="en-GB" b="1" dirty="0">
                <a:hlinkClick r:id="rId5"/>
              </a:rPr>
              <a:t>goals</a:t>
            </a:r>
            <a:r>
              <a:rPr lang="en-GB" dirty="0"/>
              <a:t> (hope) in order to succeed; and</a:t>
            </a:r>
          </a:p>
          <a:p>
            <a:pPr marL="171450" indent="-171450">
              <a:buFont typeface="Arial" panose="020B0604020202020204" pitchFamily="34" charset="0"/>
              <a:buChar char="•"/>
            </a:pPr>
            <a:r>
              <a:rPr lang="en-GB" dirty="0"/>
              <a:t>when beset by problems and adversity, sustaining and bouncing back and even beyond </a:t>
            </a:r>
            <a:r>
              <a:rPr lang="en-GB" b="1" dirty="0"/>
              <a:t>(</a:t>
            </a:r>
            <a:r>
              <a:rPr lang="en-GB" b="1" dirty="0">
                <a:hlinkClick r:id="rId6"/>
              </a:rPr>
              <a:t>resiliency</a:t>
            </a:r>
            <a:r>
              <a:rPr lang="en-GB" b="1" dirty="0"/>
              <a:t>)</a:t>
            </a:r>
            <a:r>
              <a:rPr lang="en-GB" dirty="0"/>
              <a:t> to attain success</a:t>
            </a:r>
          </a:p>
          <a:p>
            <a:endParaRPr lang="en-GB" dirty="0"/>
          </a:p>
        </p:txBody>
      </p:sp>
      <p:sp>
        <p:nvSpPr>
          <p:cNvPr id="4" name="Slide Number Placeholder 3"/>
          <p:cNvSpPr>
            <a:spLocks noGrp="1"/>
          </p:cNvSpPr>
          <p:nvPr>
            <p:ph type="sldNum" sz="quarter" idx="5"/>
          </p:nvPr>
        </p:nvSpPr>
        <p:spPr/>
        <p:txBody>
          <a:bodyPr/>
          <a:lstStyle/>
          <a:p>
            <a:fld id="{52B41D07-07D2-48A7-A850-E6093F1404BB}" type="slidenum">
              <a:rPr lang="en-GB" smtClean="0"/>
              <a:t>6</a:t>
            </a:fld>
            <a:endParaRPr lang="en-GB"/>
          </a:p>
        </p:txBody>
      </p:sp>
    </p:spTree>
    <p:extLst>
      <p:ext uri="{BB962C8B-B14F-4D97-AF65-F5344CB8AC3E}">
        <p14:creationId xmlns:p14="http://schemas.microsoft.com/office/powerpoint/2010/main" val="41788217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B41D07-07D2-48A7-A850-E6093F1404BB}" type="slidenum">
              <a:rPr lang="en-GB" smtClean="0"/>
              <a:t>7</a:t>
            </a:fld>
            <a:endParaRPr lang="en-GB"/>
          </a:p>
        </p:txBody>
      </p:sp>
    </p:spTree>
    <p:extLst>
      <p:ext uri="{BB962C8B-B14F-4D97-AF65-F5344CB8AC3E}">
        <p14:creationId xmlns:p14="http://schemas.microsoft.com/office/powerpoint/2010/main" val="8598177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212529"/>
                </a:solidFill>
                <a:effectLst/>
                <a:latin typeface="Nunito"/>
              </a:rPr>
              <a:t>So, what can we do to avoid toxic positivity? (Shaw, 2021)</a:t>
            </a:r>
            <a:endParaRPr lang="en-GB" b="0" i="0" dirty="0">
              <a:solidFill>
                <a:srgbClr val="212529"/>
              </a:solidFill>
              <a:effectLst/>
              <a:latin typeface="Nunito"/>
            </a:endParaRPr>
          </a:p>
          <a:p>
            <a:pPr algn="l">
              <a:buFont typeface="+mj-lt"/>
              <a:buAutoNum type="arabicPeriod"/>
            </a:pPr>
            <a:r>
              <a:rPr lang="en-GB" b="1" i="0" dirty="0">
                <a:solidFill>
                  <a:srgbClr val="212529"/>
                </a:solidFill>
                <a:effectLst/>
                <a:latin typeface="Nunito"/>
              </a:rPr>
              <a:t>Embrace all emotions…</a:t>
            </a:r>
            <a:r>
              <a:rPr lang="en-GB" b="0" i="0" dirty="0">
                <a:solidFill>
                  <a:srgbClr val="212529"/>
                </a:solidFill>
                <a:effectLst/>
                <a:latin typeface="Nunito"/>
              </a:rPr>
              <a:t> All feelings are valuable and contribute to our human experience. Even ‘negative’ feelings such as anxiety, anger and fear are primitive responses that our brain releases to keep us safe from threats. Honour your emotions and allow yourself to feel whatever you need to feel. All feelings are valid and normal. Feelings are responses so they need to be given time and space.</a:t>
            </a:r>
          </a:p>
          <a:p>
            <a:pPr algn="l">
              <a:buFont typeface="+mj-lt"/>
              <a:buAutoNum type="arabicPeriod"/>
            </a:pPr>
            <a:r>
              <a:rPr lang="en-GB" b="1" i="0" dirty="0">
                <a:solidFill>
                  <a:srgbClr val="212529"/>
                </a:solidFill>
                <a:effectLst/>
                <a:latin typeface="Nunito"/>
              </a:rPr>
              <a:t>Be authentic…</a:t>
            </a:r>
            <a:r>
              <a:rPr lang="en-GB" b="0" i="0" dirty="0">
                <a:solidFill>
                  <a:srgbClr val="212529"/>
                </a:solidFill>
                <a:effectLst/>
                <a:latin typeface="Nunito"/>
              </a:rPr>
              <a:t> Give yourself and others permission to experience all emotions, including ‘negative’ ones so you can work through them and let them go in your/their own time. If we don’t act with authenticity, it affects our ability to make social bonds and destroys trust in us.</a:t>
            </a:r>
          </a:p>
          <a:p>
            <a:pPr algn="l">
              <a:buFont typeface="+mj-lt"/>
              <a:buAutoNum type="arabicPeriod"/>
            </a:pPr>
            <a:r>
              <a:rPr lang="en-GB" b="1" i="0" dirty="0">
                <a:solidFill>
                  <a:srgbClr val="212529"/>
                </a:solidFill>
                <a:effectLst/>
                <a:latin typeface="Nunito"/>
              </a:rPr>
              <a:t>Social media does not project a true reality…</a:t>
            </a:r>
            <a:r>
              <a:rPr lang="en-GB" b="0" i="0" dirty="0">
                <a:solidFill>
                  <a:srgbClr val="212529"/>
                </a:solidFill>
                <a:effectLst/>
                <a:latin typeface="Nunito"/>
              </a:rPr>
              <a:t> If you’re going through a tough period, avoid getting engrossed in social media and remember that more often than not it projects a false reality of eternal happiness and perfection.</a:t>
            </a:r>
          </a:p>
          <a:p>
            <a:pPr algn="l">
              <a:buFont typeface="+mj-lt"/>
              <a:buAutoNum type="arabicPeriod"/>
            </a:pPr>
            <a:r>
              <a:rPr lang="en-GB" b="1" i="0" dirty="0">
                <a:solidFill>
                  <a:srgbClr val="212529"/>
                </a:solidFill>
                <a:effectLst/>
                <a:latin typeface="Nunito"/>
              </a:rPr>
              <a:t>Don’t compare yourself to others…</a:t>
            </a:r>
            <a:r>
              <a:rPr lang="en-GB" b="0" i="0" dirty="0">
                <a:solidFill>
                  <a:srgbClr val="212529"/>
                </a:solidFill>
                <a:effectLst/>
                <a:latin typeface="Nunito"/>
              </a:rPr>
              <a:t> We have all had varying life experiences that have shaped us, and we deal with things differently. If your friend responds to something in a contrasting way than you, that does not make your response wrong. There are people who are naturally inclined to be happier than others and people who have had terrible experiences that have conditioned them to notice the dreadful events more than the joyful events. We feel things in different ways.</a:t>
            </a:r>
          </a:p>
          <a:p>
            <a:pPr algn="l">
              <a:buFont typeface="+mj-lt"/>
              <a:buAutoNum type="arabicPeriod"/>
            </a:pPr>
            <a:r>
              <a:rPr lang="en-GB" b="1" i="0" dirty="0">
                <a:solidFill>
                  <a:srgbClr val="212529"/>
                </a:solidFill>
                <a:effectLst/>
                <a:latin typeface="Nunito"/>
              </a:rPr>
              <a:t>If you are talking to others, listen…</a:t>
            </a:r>
            <a:r>
              <a:rPr lang="en-GB" b="0" i="0" dirty="0">
                <a:solidFill>
                  <a:srgbClr val="212529"/>
                </a:solidFill>
                <a:effectLst/>
                <a:latin typeface="Nunito"/>
              </a:rPr>
              <a:t> Take the time to understand what is wrong, rather than invalidating their feelings with toxic positivity. Listen carefully and try to put yourself in their shoes. Enter the conversation without judgment and show respect. Validate their feelings by offering sympathy, showing understanding and offering your help rather than trying to shut down how they feel and shake them up into feeling better.</a:t>
            </a:r>
          </a:p>
          <a:p>
            <a:pPr algn="l">
              <a:buFont typeface="+mj-lt"/>
              <a:buAutoNum type="arabicPeriod"/>
            </a:pPr>
            <a:r>
              <a:rPr lang="en-GB" b="1" i="0" dirty="0">
                <a:solidFill>
                  <a:srgbClr val="212529"/>
                </a:solidFill>
                <a:effectLst/>
                <a:latin typeface="Nunito"/>
              </a:rPr>
              <a:t>Take healthy steps…</a:t>
            </a:r>
            <a:r>
              <a:rPr lang="en-GB" b="0" i="0" dirty="0">
                <a:solidFill>
                  <a:srgbClr val="212529"/>
                </a:solidFill>
                <a:effectLst/>
                <a:latin typeface="Nunito"/>
              </a:rPr>
              <a:t> by going on a walk to clear your head or having a chat with a friend. Plan something for you to look forward to but allow yourself to feel what you feel.</a:t>
            </a:r>
          </a:p>
          <a:p>
            <a:pPr algn="l">
              <a:buFont typeface="+mj-lt"/>
              <a:buAutoNum type="arabicPeriod"/>
            </a:pPr>
            <a:r>
              <a:rPr lang="en-GB" b="1" i="0" dirty="0">
                <a:solidFill>
                  <a:srgbClr val="212529"/>
                </a:solidFill>
                <a:effectLst/>
                <a:latin typeface="Nunito"/>
              </a:rPr>
              <a:t>You wouldn’t ignore a physical pain, so don’t ignore an emotional one…</a:t>
            </a:r>
            <a:r>
              <a:rPr lang="en-GB" b="0" i="0" dirty="0">
                <a:solidFill>
                  <a:srgbClr val="212529"/>
                </a:solidFill>
                <a:effectLst/>
                <a:latin typeface="Nunito"/>
              </a:rPr>
              <a:t> If you had a chronic physical pain, you would do something to fix it – we should do the same with our mental health. It is best to acknowledge our pain in order to work through it. Suffering allows us to learn and can give us perspective to build upon.</a:t>
            </a:r>
          </a:p>
          <a:p>
            <a:pPr algn="l">
              <a:buFont typeface="+mj-lt"/>
              <a:buAutoNum type="arabicPeriod"/>
            </a:pPr>
            <a:r>
              <a:rPr lang="en-GB" b="1" i="0" dirty="0">
                <a:solidFill>
                  <a:srgbClr val="212529"/>
                </a:solidFill>
                <a:effectLst/>
                <a:latin typeface="Nunito"/>
              </a:rPr>
              <a:t>Shift the focus on mental health…</a:t>
            </a:r>
            <a:r>
              <a:rPr lang="en-GB" b="0" i="0" dirty="0">
                <a:solidFill>
                  <a:srgbClr val="212529"/>
                </a:solidFill>
                <a:effectLst/>
                <a:latin typeface="Nunito"/>
              </a:rPr>
              <a:t> Too much emphasis is placed on ‘being positive’ in order to maintain good mental health. Rather than pushing negative feelings aside, give them space and attend to them accordingly.  By shifting the focus, accepting and understanding our feelings can lead to powerful learning through life’s ups and downs.</a:t>
            </a:r>
          </a:p>
          <a:p>
            <a:endParaRPr lang="en-GB" dirty="0"/>
          </a:p>
        </p:txBody>
      </p:sp>
      <p:sp>
        <p:nvSpPr>
          <p:cNvPr id="4" name="Slide Number Placeholder 3"/>
          <p:cNvSpPr>
            <a:spLocks noGrp="1"/>
          </p:cNvSpPr>
          <p:nvPr>
            <p:ph type="sldNum" sz="quarter" idx="5"/>
          </p:nvPr>
        </p:nvSpPr>
        <p:spPr/>
        <p:txBody>
          <a:bodyPr/>
          <a:lstStyle/>
          <a:p>
            <a:fld id="{52B41D07-07D2-48A7-A850-E6093F1404BB}" type="slidenum">
              <a:rPr lang="en-GB" smtClean="0"/>
              <a:t>11</a:t>
            </a:fld>
            <a:endParaRPr lang="en-GB"/>
          </a:p>
        </p:txBody>
      </p:sp>
    </p:spTree>
    <p:extLst>
      <p:ext uri="{BB962C8B-B14F-4D97-AF65-F5344CB8AC3E}">
        <p14:creationId xmlns:p14="http://schemas.microsoft.com/office/powerpoint/2010/main" val="29499266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7DD85BAB-E7C6-450B-A8AA-62AE59D9590C}" type="datetimeFigureOut">
              <a:rPr lang="en-GB" smtClean="0"/>
              <a:t>31/05/2023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7F065946-65E4-408C-AB77-F8DBE676F32A}" type="slidenum">
              <a:rPr lang="en-GB" smtClean="0"/>
              <a:t>‹#›</a:t>
            </a:fld>
            <a:endParaRPr lang="en-GB"/>
          </a:p>
        </p:txBody>
      </p:sp>
    </p:spTree>
    <p:extLst>
      <p:ext uri="{BB962C8B-B14F-4D97-AF65-F5344CB8AC3E}">
        <p14:creationId xmlns:p14="http://schemas.microsoft.com/office/powerpoint/2010/main" val="8280652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DD85BAB-E7C6-450B-A8AA-62AE59D9590C}" type="datetimeFigureOut">
              <a:rPr lang="en-GB" smtClean="0"/>
              <a:t>31/05/2023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7F065946-65E4-408C-AB77-F8DBE676F32A}" type="slidenum">
              <a:rPr lang="en-GB" smtClean="0"/>
              <a:t>‹#›</a:t>
            </a:fld>
            <a:endParaRPr lang="en-GB"/>
          </a:p>
        </p:txBody>
      </p:sp>
    </p:spTree>
    <p:extLst>
      <p:ext uri="{BB962C8B-B14F-4D97-AF65-F5344CB8AC3E}">
        <p14:creationId xmlns:p14="http://schemas.microsoft.com/office/powerpoint/2010/main" val="31724931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DD85BAB-E7C6-450B-A8AA-62AE59D9590C}" type="datetimeFigureOut">
              <a:rPr lang="en-GB" smtClean="0"/>
              <a:t>31/05/2023</a:t>
            </a:fld>
            <a:endParaRPr lang="en-GB"/>
          </a:p>
        </p:txBody>
      </p:sp>
      <p:sp>
        <p:nvSpPr>
          <p:cNvPr id="6" name="Slide Number Placeholder 5"/>
          <p:cNvSpPr>
            <a:spLocks noGrp="1"/>
          </p:cNvSpPr>
          <p:nvPr>
            <p:ph type="sldNum" sz="quarter" idx="12"/>
          </p:nvPr>
        </p:nvSpPr>
        <p:spPr/>
        <p:txBody>
          <a:bodyPr/>
          <a:lstStyle/>
          <a:p>
            <a:fld id="{7F065946-65E4-408C-AB77-F8DBE676F32A}" type="slidenum">
              <a:rPr lang="en-GB" smtClean="0"/>
              <a:t>‹#›</a:t>
            </a:fld>
            <a:endParaRPr lang="en-GB"/>
          </a:p>
        </p:txBody>
      </p:sp>
    </p:spTree>
    <p:extLst>
      <p:ext uri="{BB962C8B-B14F-4D97-AF65-F5344CB8AC3E}">
        <p14:creationId xmlns:p14="http://schemas.microsoft.com/office/powerpoint/2010/main" val="20802769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7DD85BAB-E7C6-450B-A8AA-62AE59D9590C}" type="datetimeFigureOut">
              <a:rPr lang="en-GB" smtClean="0"/>
              <a:t>31/05/2023</a:t>
            </a:fld>
            <a:endParaRPr lang="en-GB"/>
          </a:p>
        </p:txBody>
      </p:sp>
      <p:sp>
        <p:nvSpPr>
          <p:cNvPr id="7" name="Slide Number Placeholder 6"/>
          <p:cNvSpPr>
            <a:spLocks noGrp="1"/>
          </p:cNvSpPr>
          <p:nvPr>
            <p:ph type="sldNum" sz="quarter" idx="12"/>
          </p:nvPr>
        </p:nvSpPr>
        <p:spPr/>
        <p:txBody>
          <a:bodyPr/>
          <a:lstStyle/>
          <a:p>
            <a:fld id="{7F065946-65E4-408C-AB77-F8DBE676F32A}" type="slidenum">
              <a:rPr lang="en-GB" smtClean="0"/>
              <a:t>‹#›</a:t>
            </a:fld>
            <a:endParaRPr lang="en-GB"/>
          </a:p>
        </p:txBody>
      </p:sp>
    </p:spTree>
    <p:extLst>
      <p:ext uri="{BB962C8B-B14F-4D97-AF65-F5344CB8AC3E}">
        <p14:creationId xmlns:p14="http://schemas.microsoft.com/office/powerpoint/2010/main" val="3220188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7DD85BAB-E7C6-450B-A8AA-62AE59D9590C}" type="datetimeFigureOut">
              <a:rPr lang="en-GB" smtClean="0"/>
              <a:t>31/05/2023</a:t>
            </a:fld>
            <a:endParaRPr lang="en-GB"/>
          </a:p>
        </p:txBody>
      </p:sp>
      <p:sp>
        <p:nvSpPr>
          <p:cNvPr id="9" name="Slide Number Placeholder 8"/>
          <p:cNvSpPr>
            <a:spLocks noGrp="1"/>
          </p:cNvSpPr>
          <p:nvPr>
            <p:ph type="sldNum" sz="quarter" idx="12"/>
          </p:nvPr>
        </p:nvSpPr>
        <p:spPr/>
        <p:txBody>
          <a:bodyPr/>
          <a:lstStyle/>
          <a:p>
            <a:fld id="{7F065946-65E4-408C-AB77-F8DBE676F32A}" type="slidenum">
              <a:rPr lang="en-GB" smtClean="0"/>
              <a:t>‹#›</a:t>
            </a:fld>
            <a:endParaRPr lang="en-GB"/>
          </a:p>
        </p:txBody>
      </p:sp>
    </p:spTree>
    <p:extLst>
      <p:ext uri="{BB962C8B-B14F-4D97-AF65-F5344CB8AC3E}">
        <p14:creationId xmlns:p14="http://schemas.microsoft.com/office/powerpoint/2010/main" val="41055476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DD85BAB-E7C6-450B-A8AA-62AE59D9590C}" type="datetimeFigureOut">
              <a:rPr lang="en-GB" smtClean="0"/>
              <a:t>31/05/2023</a:t>
            </a:fld>
            <a:endParaRPr lang="en-GB"/>
          </a:p>
        </p:txBody>
      </p:sp>
      <p:sp>
        <p:nvSpPr>
          <p:cNvPr id="5" name="Slide Number Placeholder 4"/>
          <p:cNvSpPr>
            <a:spLocks noGrp="1"/>
          </p:cNvSpPr>
          <p:nvPr>
            <p:ph type="sldNum" sz="quarter" idx="12"/>
          </p:nvPr>
        </p:nvSpPr>
        <p:spPr/>
        <p:txBody>
          <a:bodyPr/>
          <a:lstStyle/>
          <a:p>
            <a:fld id="{7F065946-65E4-408C-AB77-F8DBE676F32A}" type="slidenum">
              <a:rPr lang="en-GB" smtClean="0"/>
              <a:t>‹#›</a:t>
            </a:fld>
            <a:endParaRPr lang="en-GB"/>
          </a:p>
        </p:txBody>
      </p:sp>
    </p:spTree>
    <p:extLst>
      <p:ext uri="{BB962C8B-B14F-4D97-AF65-F5344CB8AC3E}">
        <p14:creationId xmlns:p14="http://schemas.microsoft.com/office/powerpoint/2010/main" val="26490819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DD85BAB-E7C6-450B-A8AA-62AE59D9590C}" type="datetimeFigureOut">
              <a:rPr lang="en-GB" smtClean="0"/>
              <a:t>31/05/2023</a:t>
            </a:fld>
            <a:endParaRPr lang="en-GB"/>
          </a:p>
        </p:txBody>
      </p:sp>
      <p:sp>
        <p:nvSpPr>
          <p:cNvPr id="4" name="Slide Number Placeholder 3"/>
          <p:cNvSpPr>
            <a:spLocks noGrp="1"/>
          </p:cNvSpPr>
          <p:nvPr>
            <p:ph type="sldNum" sz="quarter" idx="12"/>
          </p:nvPr>
        </p:nvSpPr>
        <p:spPr/>
        <p:txBody>
          <a:bodyPr/>
          <a:lstStyle/>
          <a:p>
            <a:fld id="{7F065946-65E4-408C-AB77-F8DBE676F32A}" type="slidenum">
              <a:rPr lang="en-GB" smtClean="0"/>
              <a:t>‹#›</a:t>
            </a:fld>
            <a:endParaRPr lang="en-GB"/>
          </a:p>
        </p:txBody>
      </p:sp>
    </p:spTree>
    <p:extLst>
      <p:ext uri="{BB962C8B-B14F-4D97-AF65-F5344CB8AC3E}">
        <p14:creationId xmlns:p14="http://schemas.microsoft.com/office/powerpoint/2010/main" val="26350893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DD85BAB-E7C6-450B-A8AA-62AE59D9590C}" type="datetimeFigureOut">
              <a:rPr lang="en-GB" smtClean="0"/>
              <a:t>31/05/2023</a:t>
            </a:fld>
            <a:endParaRPr lang="en-GB"/>
          </a:p>
        </p:txBody>
      </p:sp>
      <p:sp>
        <p:nvSpPr>
          <p:cNvPr id="7" name="Slide Number Placeholder 6"/>
          <p:cNvSpPr>
            <a:spLocks noGrp="1"/>
          </p:cNvSpPr>
          <p:nvPr>
            <p:ph type="sldNum" sz="quarter" idx="12"/>
          </p:nvPr>
        </p:nvSpPr>
        <p:spPr/>
        <p:txBody>
          <a:bodyPr/>
          <a:lstStyle/>
          <a:p>
            <a:fld id="{7F065946-65E4-408C-AB77-F8DBE676F32A}" type="slidenum">
              <a:rPr lang="en-GB" smtClean="0"/>
              <a:t>‹#›</a:t>
            </a:fld>
            <a:endParaRPr lang="en-GB"/>
          </a:p>
        </p:txBody>
      </p:sp>
    </p:spTree>
    <p:extLst>
      <p:ext uri="{BB962C8B-B14F-4D97-AF65-F5344CB8AC3E}">
        <p14:creationId xmlns:p14="http://schemas.microsoft.com/office/powerpoint/2010/main" val="38752913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DD85BAB-E7C6-450B-A8AA-62AE59D9590C}" type="datetimeFigureOut">
              <a:rPr lang="en-GB" smtClean="0"/>
              <a:t>31/05/2023</a:t>
            </a:fld>
            <a:endParaRPr lang="en-GB"/>
          </a:p>
        </p:txBody>
      </p:sp>
      <p:sp>
        <p:nvSpPr>
          <p:cNvPr id="7" name="Slide Number Placeholder 6"/>
          <p:cNvSpPr>
            <a:spLocks noGrp="1"/>
          </p:cNvSpPr>
          <p:nvPr>
            <p:ph type="sldNum" sz="quarter" idx="12"/>
          </p:nvPr>
        </p:nvSpPr>
        <p:spPr/>
        <p:txBody>
          <a:bodyPr/>
          <a:lstStyle/>
          <a:p>
            <a:fld id="{7F065946-65E4-408C-AB77-F8DBE676F32A}" type="slidenum">
              <a:rPr lang="en-GB" smtClean="0"/>
              <a:t>‹#›</a:t>
            </a:fld>
            <a:endParaRPr lang="en-GB"/>
          </a:p>
        </p:txBody>
      </p:sp>
    </p:spTree>
    <p:extLst>
      <p:ext uri="{BB962C8B-B14F-4D97-AF65-F5344CB8AC3E}">
        <p14:creationId xmlns:p14="http://schemas.microsoft.com/office/powerpoint/2010/main" val="25354242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DD85BAB-E7C6-450B-A8AA-62AE59D9590C}" type="datetimeFigureOut">
              <a:rPr lang="en-GB" smtClean="0"/>
              <a:t>31/05/2023</a:t>
            </a:fld>
            <a:endParaRPr lang="en-GB"/>
          </a:p>
        </p:txBody>
      </p:sp>
      <p:sp>
        <p:nvSpPr>
          <p:cNvPr id="6" name="Slide Number Placeholder 5"/>
          <p:cNvSpPr>
            <a:spLocks noGrp="1"/>
          </p:cNvSpPr>
          <p:nvPr>
            <p:ph type="sldNum" sz="quarter" idx="12"/>
          </p:nvPr>
        </p:nvSpPr>
        <p:spPr/>
        <p:txBody>
          <a:bodyPr/>
          <a:lstStyle/>
          <a:p>
            <a:fld id="{7F065946-65E4-408C-AB77-F8DBE676F32A}" type="slidenum">
              <a:rPr lang="en-GB" smtClean="0"/>
              <a:t>‹#›</a:t>
            </a:fld>
            <a:endParaRPr lang="en-GB"/>
          </a:p>
        </p:txBody>
      </p:sp>
    </p:spTree>
    <p:extLst>
      <p:ext uri="{BB962C8B-B14F-4D97-AF65-F5344CB8AC3E}">
        <p14:creationId xmlns:p14="http://schemas.microsoft.com/office/powerpoint/2010/main" val="36787547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DD85BAB-E7C6-450B-A8AA-62AE59D9590C}" type="datetimeFigureOut">
              <a:rPr lang="en-GB" smtClean="0"/>
              <a:t>31/05/2023</a:t>
            </a:fld>
            <a:endParaRPr lang="en-GB"/>
          </a:p>
        </p:txBody>
      </p:sp>
      <p:sp>
        <p:nvSpPr>
          <p:cNvPr id="6" name="Slide Number Placeholder 5"/>
          <p:cNvSpPr>
            <a:spLocks noGrp="1"/>
          </p:cNvSpPr>
          <p:nvPr>
            <p:ph type="sldNum" sz="quarter" idx="12"/>
          </p:nvPr>
        </p:nvSpPr>
        <p:spPr/>
        <p:txBody>
          <a:bodyPr/>
          <a:lstStyle/>
          <a:p>
            <a:fld id="{7F065946-65E4-408C-AB77-F8DBE676F32A}" type="slidenum">
              <a:rPr lang="en-GB" smtClean="0"/>
              <a:t>‹#›</a:t>
            </a:fld>
            <a:endParaRPr lang="en-GB"/>
          </a:p>
        </p:txBody>
      </p:sp>
    </p:spTree>
    <p:extLst>
      <p:ext uri="{BB962C8B-B14F-4D97-AF65-F5344CB8AC3E}">
        <p14:creationId xmlns:p14="http://schemas.microsoft.com/office/powerpoint/2010/main" val="34931121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7DD85BAB-E7C6-450B-A8AA-62AE59D9590C}" type="datetimeFigureOut">
              <a:rPr lang="en-GB" smtClean="0"/>
              <a:t>31/05/2023</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7F065946-65E4-408C-AB77-F8DBE676F32A}" type="slidenum">
              <a:rPr lang="en-GB" smtClean="0"/>
              <a:t>‹#›</a:t>
            </a:fld>
            <a:endParaRPr lang="en-GB"/>
          </a:p>
        </p:txBody>
      </p:sp>
    </p:spTree>
    <p:extLst>
      <p:ext uri="{BB962C8B-B14F-4D97-AF65-F5344CB8AC3E}">
        <p14:creationId xmlns:p14="http://schemas.microsoft.com/office/powerpoint/2010/main" val="288310692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positivepsychology.com/positive-organizational-psychology/"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2.xml"/><Relationship Id="rId1" Type="http://schemas.openxmlformats.org/officeDocument/2006/relationships/video" Target="https://www.youtube.com/embed/-V3TMeN1Gig?feature=oembed"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www.mentalhealthatwork.org.uk/resource/guides-to-wellness-action-plans/?read=more"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D75AEE-A719-446F-AC0B-0BC3C7BA60AE}"/>
              </a:ext>
            </a:extLst>
          </p:cNvPr>
          <p:cNvSpPr>
            <a:spLocks noGrp="1"/>
          </p:cNvSpPr>
          <p:nvPr>
            <p:ph type="ctrTitle"/>
          </p:nvPr>
        </p:nvSpPr>
        <p:spPr>
          <a:xfrm>
            <a:off x="911424" y="1200565"/>
            <a:ext cx="10363200" cy="1470025"/>
          </a:xfrm>
        </p:spPr>
        <p:txBody>
          <a:bodyPr/>
          <a:lstStyle/>
          <a:p>
            <a:r>
              <a:rPr lang="en-GB" dirty="0"/>
              <a:t>Positive Psychology in the Workplace</a:t>
            </a:r>
          </a:p>
        </p:txBody>
      </p:sp>
      <p:sp>
        <p:nvSpPr>
          <p:cNvPr id="3" name="Subtitle 2">
            <a:extLst>
              <a:ext uri="{FF2B5EF4-FFF2-40B4-BE49-F238E27FC236}">
                <a16:creationId xmlns:a16="http://schemas.microsoft.com/office/drawing/2014/main" id="{149D0A04-1C59-4E94-AC28-E00D7FC1BA6E}"/>
              </a:ext>
            </a:extLst>
          </p:cNvPr>
          <p:cNvSpPr>
            <a:spLocks noGrp="1"/>
          </p:cNvSpPr>
          <p:nvPr>
            <p:ph type="subTitle" idx="1"/>
          </p:nvPr>
        </p:nvSpPr>
        <p:spPr>
          <a:xfrm>
            <a:off x="1825824" y="2434811"/>
            <a:ext cx="8534400" cy="1752600"/>
          </a:xfrm>
        </p:spPr>
        <p:txBody>
          <a:bodyPr/>
          <a:lstStyle/>
          <a:p>
            <a:endParaRPr lang="en-GB" dirty="0"/>
          </a:p>
          <a:p>
            <a:r>
              <a:rPr lang="en-GB" dirty="0"/>
              <a:t>Julie Thomas</a:t>
            </a:r>
          </a:p>
        </p:txBody>
      </p:sp>
    </p:spTree>
    <p:extLst>
      <p:ext uri="{BB962C8B-B14F-4D97-AF65-F5344CB8AC3E}">
        <p14:creationId xmlns:p14="http://schemas.microsoft.com/office/powerpoint/2010/main" val="27770294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4B8B06-87DC-4A22-8F43-4202BBC7810C}"/>
              </a:ext>
            </a:extLst>
          </p:cNvPr>
          <p:cNvSpPr>
            <a:spLocks noGrp="1"/>
          </p:cNvSpPr>
          <p:nvPr>
            <p:ph type="title"/>
          </p:nvPr>
        </p:nvSpPr>
        <p:spPr/>
        <p:txBody>
          <a:bodyPr/>
          <a:lstStyle/>
          <a:p>
            <a:r>
              <a:rPr lang="en-GB" dirty="0"/>
              <a:t>Main Source</a:t>
            </a:r>
          </a:p>
        </p:txBody>
      </p:sp>
      <p:sp>
        <p:nvSpPr>
          <p:cNvPr id="3" name="Content Placeholder 2">
            <a:extLst>
              <a:ext uri="{FF2B5EF4-FFF2-40B4-BE49-F238E27FC236}">
                <a16:creationId xmlns:a16="http://schemas.microsoft.com/office/drawing/2014/main" id="{73242196-0201-4B80-8B8E-E640584F5FF7}"/>
              </a:ext>
            </a:extLst>
          </p:cNvPr>
          <p:cNvSpPr>
            <a:spLocks noGrp="1"/>
          </p:cNvSpPr>
          <p:nvPr>
            <p:ph idx="1"/>
          </p:nvPr>
        </p:nvSpPr>
        <p:spPr/>
        <p:txBody>
          <a:bodyPr/>
          <a:lstStyle/>
          <a:p>
            <a:pPr marL="0" indent="0">
              <a:buNone/>
            </a:pPr>
            <a:r>
              <a:rPr lang="en-GB" dirty="0"/>
              <a:t>Celestine, N. (2019) </a:t>
            </a:r>
            <a:r>
              <a:rPr lang="en-GB" i="1" dirty="0"/>
              <a:t>What is positive organizational psychology</a:t>
            </a:r>
            <a:r>
              <a:rPr lang="en-GB" dirty="0"/>
              <a:t>. Available at: </a:t>
            </a:r>
            <a:r>
              <a:rPr lang="en-GB" dirty="0">
                <a:hlinkClick r:id="rId2"/>
              </a:rPr>
              <a:t>https://positivepsychology.com/positive-organizational-psychology/</a:t>
            </a:r>
            <a:r>
              <a:rPr lang="en-GB" dirty="0"/>
              <a:t> (Accessed: 13</a:t>
            </a:r>
            <a:r>
              <a:rPr lang="en-GB" baseline="30000" dirty="0"/>
              <a:t>th</a:t>
            </a:r>
            <a:r>
              <a:rPr lang="en-GB" dirty="0"/>
              <a:t> June 2022). </a:t>
            </a:r>
          </a:p>
        </p:txBody>
      </p:sp>
    </p:spTree>
    <p:extLst>
      <p:ext uri="{BB962C8B-B14F-4D97-AF65-F5344CB8AC3E}">
        <p14:creationId xmlns:p14="http://schemas.microsoft.com/office/powerpoint/2010/main" val="29177170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24F84C-5802-43BE-AFFB-E9F790A5994D}"/>
              </a:ext>
            </a:extLst>
          </p:cNvPr>
          <p:cNvSpPr>
            <a:spLocks noGrp="1"/>
          </p:cNvSpPr>
          <p:nvPr>
            <p:ph type="title"/>
          </p:nvPr>
        </p:nvSpPr>
        <p:spPr>
          <a:xfrm>
            <a:off x="609600" y="274638"/>
            <a:ext cx="10972800" cy="1143000"/>
          </a:xfrm>
        </p:spPr>
        <p:txBody>
          <a:bodyPr anchor="ctr">
            <a:normAutofit/>
          </a:bodyPr>
          <a:lstStyle/>
          <a:p>
            <a:r>
              <a:rPr lang="en-GB" dirty="0"/>
              <a:t>Definition</a:t>
            </a:r>
          </a:p>
        </p:txBody>
      </p:sp>
      <p:sp>
        <p:nvSpPr>
          <p:cNvPr id="4" name="Rectangle 1">
            <a:extLst>
              <a:ext uri="{FF2B5EF4-FFF2-40B4-BE49-F238E27FC236}">
                <a16:creationId xmlns:a16="http://schemas.microsoft.com/office/drawing/2014/main" id="{283A9A12-E38F-4B1A-8B4B-592F45140606}"/>
              </a:ext>
            </a:extLst>
          </p:cNvPr>
          <p:cNvSpPr>
            <a:spLocks noGrp="1" noChangeArrowheads="1"/>
          </p:cNvSpPr>
          <p:nvPr>
            <p:ph idx="1"/>
          </p:nvPr>
        </p:nvSpPr>
        <p:spPr bwMode="auto">
          <a:xfrm>
            <a:off x="609600" y="1600201"/>
            <a:ext cx="10972800" cy="3917032"/>
          </a:xfr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lnSpcReduction="10000"/>
          </a:bodyPr>
          <a:lstStyle/>
          <a:p>
            <a:pPr marL="0" marR="0" lvl="0" indent="0" defTabSz="914400" rtl="0" eaLnBrk="0" fontAlgn="base" latinLnBrk="0" hangingPunct="0">
              <a:spcBef>
                <a:spcPct val="0"/>
              </a:spcBef>
              <a:spcAft>
                <a:spcPts val="600"/>
              </a:spcAft>
              <a:buClrTx/>
              <a:buSzTx/>
              <a:buFontTx/>
              <a:buNone/>
              <a:tabLst/>
            </a:pPr>
            <a:r>
              <a:rPr kumimoji="0" lang="en-US" altLang="en-US" b="0" i="0" u="none" strike="noStrike" cap="none" normalizeH="0" baseline="0" dirty="0">
                <a:ln>
                  <a:noFill/>
                </a:ln>
                <a:effectLst/>
              </a:rPr>
              <a:t>Positive </a:t>
            </a:r>
            <a:r>
              <a:rPr kumimoji="0" lang="en-US" altLang="en-US" b="0" i="0" u="none" strike="noStrike" cap="none" normalizeH="0" baseline="0" dirty="0" err="1">
                <a:ln>
                  <a:noFill/>
                </a:ln>
                <a:effectLst/>
              </a:rPr>
              <a:t>organisational</a:t>
            </a:r>
            <a:r>
              <a:rPr kumimoji="0" lang="en-US" altLang="en-US" b="0" i="0" u="none" strike="noStrike" cap="none" normalizeH="0" baseline="0" dirty="0">
                <a:ln>
                  <a:noFill/>
                </a:ln>
                <a:effectLst/>
              </a:rPr>
              <a:t> psychology is the scientific study of positive subjective experiences and traits in the workplace and positive </a:t>
            </a:r>
            <a:r>
              <a:rPr kumimoji="0" lang="en-US" altLang="en-US" b="0" i="0" u="none" strike="noStrike" cap="none" normalizeH="0" baseline="0" dirty="0" err="1">
                <a:ln>
                  <a:noFill/>
                </a:ln>
                <a:effectLst/>
              </a:rPr>
              <a:t>organisations</a:t>
            </a:r>
            <a:r>
              <a:rPr kumimoji="0" lang="en-US" altLang="en-US" b="0" i="0" u="none" strike="noStrike" cap="none" normalizeH="0" baseline="0" dirty="0">
                <a:ln>
                  <a:noFill/>
                </a:ln>
                <a:effectLst/>
              </a:rPr>
              <a:t>, and its application to improve the effectiveness and quality of life in </a:t>
            </a:r>
            <a:r>
              <a:rPr kumimoji="0" lang="en-US" altLang="en-US" b="0" i="0" u="none" strike="noStrike" cap="none" normalizeH="0" baseline="0" dirty="0" err="1">
                <a:ln>
                  <a:noFill/>
                </a:ln>
                <a:effectLst/>
              </a:rPr>
              <a:t>organisations</a:t>
            </a:r>
            <a:r>
              <a:rPr kumimoji="0" lang="en-US" altLang="en-US" b="0" i="0" u="none" strike="noStrike" cap="none" normalizeH="0" baseline="0" dirty="0">
                <a:ln>
                  <a:noFill/>
                </a:ln>
                <a:effectLst/>
              </a:rPr>
              <a:t>.</a:t>
            </a:r>
          </a:p>
          <a:p>
            <a:pPr marL="0" marR="0" lvl="0" indent="0" defTabSz="914400" rtl="0" eaLnBrk="0" fontAlgn="base" latinLnBrk="0" hangingPunct="0">
              <a:spcBef>
                <a:spcPct val="0"/>
              </a:spcBef>
              <a:spcAft>
                <a:spcPts val="600"/>
              </a:spcAft>
              <a:buClrTx/>
              <a:buSzTx/>
              <a:buFontTx/>
              <a:buNone/>
              <a:tabLst/>
            </a:pPr>
            <a:r>
              <a:rPr kumimoji="0" lang="en-US" altLang="en-US" b="1" i="0" u="none" strike="noStrike" cap="none" normalizeH="0" baseline="0" dirty="0">
                <a:ln>
                  <a:noFill/>
                </a:ln>
                <a:effectLst/>
              </a:rPr>
              <a:t>Donaldson &amp; Ko</a:t>
            </a:r>
            <a:r>
              <a:rPr lang="en-US" altLang="en-US" b="1" dirty="0"/>
              <a:t> (</a:t>
            </a:r>
            <a:r>
              <a:rPr kumimoji="0" lang="en-US" altLang="en-US" b="1" i="0" u="none" strike="noStrike" cap="none" normalizeH="0" baseline="0" dirty="0">
                <a:ln>
                  <a:noFill/>
                </a:ln>
                <a:effectLst/>
              </a:rPr>
              <a:t>2010)</a:t>
            </a:r>
          </a:p>
          <a:p>
            <a:pPr marL="0" marR="0" lvl="0" indent="0" defTabSz="914400" rtl="0" eaLnBrk="0" fontAlgn="base" latinLnBrk="0" hangingPunct="0">
              <a:spcBef>
                <a:spcPct val="0"/>
              </a:spcBef>
              <a:spcAft>
                <a:spcPts val="600"/>
              </a:spcAft>
              <a:buClrTx/>
              <a:buSzTx/>
              <a:buFontTx/>
              <a:buNone/>
              <a:tabLst/>
            </a:pPr>
            <a:endParaRPr lang="en-US" altLang="en-US" dirty="0"/>
          </a:p>
          <a:p>
            <a:pPr marL="0" marR="0" lvl="0" indent="0" defTabSz="914400" rtl="0" eaLnBrk="0" fontAlgn="base" latinLnBrk="0" hangingPunct="0">
              <a:spcBef>
                <a:spcPct val="0"/>
              </a:spcBef>
              <a:spcAft>
                <a:spcPts val="600"/>
              </a:spcAft>
              <a:buClrTx/>
              <a:buSzTx/>
              <a:buFontTx/>
              <a:buNone/>
              <a:tabLst/>
            </a:pPr>
            <a:r>
              <a:rPr lang="en-US" altLang="en-US" b="1" i="1" dirty="0"/>
              <a:t>A focus on employee wellbeing and </a:t>
            </a:r>
            <a:r>
              <a:rPr lang="en-US" altLang="en-US" b="1" i="1" dirty="0" err="1"/>
              <a:t>organisational</a:t>
            </a:r>
            <a:r>
              <a:rPr lang="en-US" altLang="en-US" b="1" i="1" dirty="0"/>
              <a:t> benefits of wellbeing. </a:t>
            </a:r>
          </a:p>
        </p:txBody>
      </p:sp>
    </p:spTree>
    <p:extLst>
      <p:ext uri="{BB962C8B-B14F-4D97-AF65-F5344CB8AC3E}">
        <p14:creationId xmlns:p14="http://schemas.microsoft.com/office/powerpoint/2010/main" val="829516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66BD98B-AB60-4235-B70F-A900CF429EEF}"/>
              </a:ext>
            </a:extLst>
          </p:cNvPr>
          <p:cNvPicPr>
            <a:picLocks noChangeAspect="1"/>
          </p:cNvPicPr>
          <p:nvPr/>
        </p:nvPicPr>
        <p:blipFill>
          <a:blip r:embed="rId3"/>
          <a:stretch>
            <a:fillRect/>
          </a:stretch>
        </p:blipFill>
        <p:spPr>
          <a:xfrm>
            <a:off x="2156791" y="536713"/>
            <a:ext cx="7523922" cy="4859199"/>
          </a:xfrm>
          <a:prstGeom prst="rect">
            <a:avLst/>
          </a:prstGeom>
        </p:spPr>
      </p:pic>
    </p:spTree>
    <p:extLst>
      <p:ext uri="{BB962C8B-B14F-4D97-AF65-F5344CB8AC3E}">
        <p14:creationId xmlns:p14="http://schemas.microsoft.com/office/powerpoint/2010/main" val="24902981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F41D44-BC5A-D62A-4968-63549EB13704}"/>
              </a:ext>
            </a:extLst>
          </p:cNvPr>
          <p:cNvSpPr>
            <a:spLocks noGrp="1"/>
          </p:cNvSpPr>
          <p:nvPr>
            <p:ph type="title"/>
          </p:nvPr>
        </p:nvSpPr>
        <p:spPr/>
        <p:txBody>
          <a:bodyPr/>
          <a:lstStyle/>
          <a:p>
            <a:r>
              <a:rPr lang="en-GB" dirty="0"/>
              <a:t>Positive Psychology at Work</a:t>
            </a:r>
          </a:p>
        </p:txBody>
      </p:sp>
      <p:sp>
        <p:nvSpPr>
          <p:cNvPr id="3" name="Content Placeholder 2">
            <a:extLst>
              <a:ext uri="{FF2B5EF4-FFF2-40B4-BE49-F238E27FC236}">
                <a16:creationId xmlns:a16="http://schemas.microsoft.com/office/drawing/2014/main" id="{18556DBD-51E8-69CC-286E-BC9B24DB4D59}"/>
              </a:ext>
            </a:extLst>
          </p:cNvPr>
          <p:cNvSpPr>
            <a:spLocks noGrp="1"/>
          </p:cNvSpPr>
          <p:nvPr>
            <p:ph idx="1"/>
          </p:nvPr>
        </p:nvSpPr>
        <p:spPr/>
        <p:txBody>
          <a:bodyPr>
            <a:normAutofit/>
          </a:bodyPr>
          <a:lstStyle/>
          <a:p>
            <a:pPr marL="0" indent="0" algn="ctr">
              <a:buNone/>
            </a:pPr>
            <a:endParaRPr lang="en-GB" sz="4400" dirty="0"/>
          </a:p>
          <a:p>
            <a:pPr marL="0" indent="0" algn="ctr">
              <a:buNone/>
            </a:pPr>
            <a:r>
              <a:rPr lang="en-GB" sz="4400" i="1" dirty="0"/>
              <a:t>A field of study that is trying to make our time at work worth living!</a:t>
            </a:r>
          </a:p>
        </p:txBody>
      </p:sp>
    </p:spTree>
    <p:extLst>
      <p:ext uri="{BB962C8B-B14F-4D97-AF65-F5344CB8AC3E}">
        <p14:creationId xmlns:p14="http://schemas.microsoft.com/office/powerpoint/2010/main" val="36008530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C6F076-4317-4912-9E1C-777E888A7A54}"/>
              </a:ext>
            </a:extLst>
          </p:cNvPr>
          <p:cNvSpPr>
            <a:spLocks noGrp="1"/>
          </p:cNvSpPr>
          <p:nvPr>
            <p:ph type="title"/>
          </p:nvPr>
        </p:nvSpPr>
        <p:spPr>
          <a:xfrm>
            <a:off x="609600" y="274638"/>
            <a:ext cx="10972800" cy="754062"/>
          </a:xfrm>
        </p:spPr>
        <p:txBody>
          <a:bodyPr>
            <a:normAutofit fontScale="90000"/>
          </a:bodyPr>
          <a:lstStyle/>
          <a:p>
            <a:r>
              <a:rPr lang="en-GB" dirty="0"/>
              <a:t>How to Flourish</a:t>
            </a:r>
          </a:p>
        </p:txBody>
      </p:sp>
      <p:sp>
        <p:nvSpPr>
          <p:cNvPr id="3" name="Content Placeholder 2">
            <a:extLst>
              <a:ext uri="{FF2B5EF4-FFF2-40B4-BE49-F238E27FC236}">
                <a16:creationId xmlns:a16="http://schemas.microsoft.com/office/drawing/2014/main" id="{9570F1B5-894D-413A-B7A4-7A5DDE5B272A}"/>
              </a:ext>
            </a:extLst>
          </p:cNvPr>
          <p:cNvSpPr>
            <a:spLocks noGrp="1"/>
          </p:cNvSpPr>
          <p:nvPr>
            <p:ph idx="1"/>
          </p:nvPr>
        </p:nvSpPr>
        <p:spPr>
          <a:xfrm>
            <a:off x="609600" y="1191986"/>
            <a:ext cx="10972800" cy="4325247"/>
          </a:xfrm>
        </p:spPr>
        <p:txBody>
          <a:bodyPr>
            <a:normAutofit lnSpcReduction="10000"/>
          </a:bodyPr>
          <a:lstStyle/>
          <a:p>
            <a:pPr marL="0" indent="0">
              <a:buNone/>
            </a:pPr>
            <a:r>
              <a:rPr lang="en-GB" dirty="0"/>
              <a:t>Build Psychological Capital – the resources an individual possesses that enables them to flourish.</a:t>
            </a:r>
          </a:p>
          <a:p>
            <a:pPr marL="0" indent="0">
              <a:buNone/>
            </a:pPr>
            <a:r>
              <a:rPr lang="en-GB" dirty="0"/>
              <a:t>Known by acronym ‘HERO’</a:t>
            </a:r>
          </a:p>
          <a:p>
            <a:pPr marL="0" indent="0">
              <a:buNone/>
            </a:pPr>
            <a:endParaRPr lang="en-GB" dirty="0"/>
          </a:p>
          <a:p>
            <a:pPr marL="0" indent="0">
              <a:buNone/>
            </a:pPr>
            <a:r>
              <a:rPr lang="en-GB" dirty="0"/>
              <a:t>H- Hope</a:t>
            </a:r>
          </a:p>
          <a:p>
            <a:pPr marL="0" indent="0">
              <a:buNone/>
            </a:pPr>
            <a:r>
              <a:rPr lang="en-GB" dirty="0"/>
              <a:t>E – efficacy (confidence)</a:t>
            </a:r>
          </a:p>
          <a:p>
            <a:pPr marL="0" indent="0">
              <a:buNone/>
            </a:pPr>
            <a:r>
              <a:rPr lang="en-GB" dirty="0"/>
              <a:t>R – Resilience</a:t>
            </a:r>
          </a:p>
          <a:p>
            <a:pPr marL="0" indent="0">
              <a:buNone/>
            </a:pPr>
            <a:r>
              <a:rPr lang="en-GB" dirty="0"/>
              <a:t>O - Optimism</a:t>
            </a:r>
          </a:p>
          <a:p>
            <a:endParaRPr lang="en-GB" dirty="0"/>
          </a:p>
        </p:txBody>
      </p:sp>
    </p:spTree>
    <p:extLst>
      <p:ext uri="{BB962C8B-B14F-4D97-AF65-F5344CB8AC3E}">
        <p14:creationId xmlns:p14="http://schemas.microsoft.com/office/powerpoint/2010/main" val="16673504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50FEFD-AF05-4A45-AA7C-460A6CCB29ED}"/>
              </a:ext>
            </a:extLst>
          </p:cNvPr>
          <p:cNvSpPr>
            <a:spLocks noGrp="1"/>
          </p:cNvSpPr>
          <p:nvPr>
            <p:ph type="title"/>
          </p:nvPr>
        </p:nvSpPr>
        <p:spPr/>
        <p:txBody>
          <a:bodyPr/>
          <a:lstStyle/>
          <a:p>
            <a:r>
              <a:rPr lang="en-GB" dirty="0"/>
              <a:t>How to Flourish</a:t>
            </a:r>
          </a:p>
        </p:txBody>
      </p:sp>
      <p:sp>
        <p:nvSpPr>
          <p:cNvPr id="3" name="Content Placeholder 2">
            <a:extLst>
              <a:ext uri="{FF2B5EF4-FFF2-40B4-BE49-F238E27FC236}">
                <a16:creationId xmlns:a16="http://schemas.microsoft.com/office/drawing/2014/main" id="{6F20482B-51DC-4075-A110-17E63503EE03}"/>
              </a:ext>
            </a:extLst>
          </p:cNvPr>
          <p:cNvSpPr>
            <a:spLocks noGrp="1"/>
          </p:cNvSpPr>
          <p:nvPr>
            <p:ph idx="1"/>
          </p:nvPr>
        </p:nvSpPr>
        <p:spPr/>
        <p:txBody>
          <a:bodyPr>
            <a:normAutofit lnSpcReduction="10000"/>
          </a:bodyPr>
          <a:lstStyle/>
          <a:p>
            <a:r>
              <a:rPr lang="en-GB" dirty="0"/>
              <a:t>Have a ‘can do’ attitude</a:t>
            </a:r>
          </a:p>
          <a:p>
            <a:r>
              <a:rPr lang="en-GB" dirty="0"/>
              <a:t>Having strength and conviction</a:t>
            </a:r>
          </a:p>
          <a:p>
            <a:r>
              <a:rPr lang="en-GB" dirty="0"/>
              <a:t>Being flexible and not giving up</a:t>
            </a:r>
          </a:p>
          <a:p>
            <a:r>
              <a:rPr lang="en-GB" dirty="0"/>
              <a:t>Bouncing back from set-backs</a:t>
            </a:r>
          </a:p>
          <a:p>
            <a:r>
              <a:rPr lang="en-GB" dirty="0"/>
              <a:t>Being kind, respectful and supportive of your colleagues</a:t>
            </a:r>
          </a:p>
          <a:p>
            <a:r>
              <a:rPr lang="en-GB" dirty="0"/>
              <a:t>Seeking help when you need it</a:t>
            </a:r>
          </a:p>
          <a:p>
            <a:r>
              <a:rPr lang="en-GB" dirty="0"/>
              <a:t>Looking after your mind, body and soul</a:t>
            </a:r>
          </a:p>
        </p:txBody>
      </p:sp>
    </p:spTree>
    <p:extLst>
      <p:ext uri="{BB962C8B-B14F-4D97-AF65-F5344CB8AC3E}">
        <p14:creationId xmlns:p14="http://schemas.microsoft.com/office/powerpoint/2010/main" val="20782794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Positive Psychology in the Workplace: Thank God It's Monday!">
            <a:hlinkClick r:id="" action="ppaction://media"/>
            <a:extLst>
              <a:ext uri="{FF2B5EF4-FFF2-40B4-BE49-F238E27FC236}">
                <a16:creationId xmlns:a16="http://schemas.microsoft.com/office/drawing/2014/main" id="{5AFE30D1-C153-0C84-24D1-0D848DAAF94A}"/>
              </a:ext>
            </a:extLst>
          </p:cNvPr>
          <p:cNvPicPr>
            <a:picLocks noGrp="1" noRot="1" noChangeAspect="1"/>
          </p:cNvPicPr>
          <p:nvPr>
            <p:ph idx="1"/>
            <a:videoFile r:link="rId1"/>
          </p:nvPr>
        </p:nvPicPr>
        <p:blipFill>
          <a:blip r:embed="rId3"/>
          <a:stretch>
            <a:fillRect/>
          </a:stretch>
        </p:blipFill>
        <p:spPr>
          <a:xfrm>
            <a:off x="0" y="0"/>
            <a:ext cx="12192000" cy="7128716"/>
          </a:xfrm>
          <a:prstGeom prst="rect">
            <a:avLst/>
          </a:prstGeom>
        </p:spPr>
      </p:pic>
    </p:spTree>
    <p:extLst>
      <p:ext uri="{BB962C8B-B14F-4D97-AF65-F5344CB8AC3E}">
        <p14:creationId xmlns:p14="http://schemas.microsoft.com/office/powerpoint/2010/main" val="2973518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7F938F-A804-4A57-ADBA-5DAEA07E5637}"/>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19A1521A-9CFA-4D04-8923-27608EFFFE89}"/>
              </a:ext>
            </a:extLst>
          </p:cNvPr>
          <p:cNvSpPr>
            <a:spLocks noGrp="1"/>
          </p:cNvSpPr>
          <p:nvPr>
            <p:ph idx="1"/>
          </p:nvPr>
        </p:nvSpPr>
        <p:spPr/>
        <p:txBody>
          <a:bodyPr/>
          <a:lstStyle/>
          <a:p>
            <a:r>
              <a:rPr lang="en-GB" dirty="0"/>
              <a:t>How can a manager encourage his or her team to take a positive approach to work?</a:t>
            </a:r>
          </a:p>
        </p:txBody>
      </p:sp>
    </p:spTree>
    <p:extLst>
      <p:ext uri="{BB962C8B-B14F-4D97-AF65-F5344CB8AC3E}">
        <p14:creationId xmlns:p14="http://schemas.microsoft.com/office/powerpoint/2010/main" val="28005226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A31944-DDD2-4284-8310-46F26365CA63}"/>
              </a:ext>
            </a:extLst>
          </p:cNvPr>
          <p:cNvSpPr>
            <a:spLocks noGrp="1"/>
          </p:cNvSpPr>
          <p:nvPr>
            <p:ph type="title"/>
          </p:nvPr>
        </p:nvSpPr>
        <p:spPr>
          <a:xfrm>
            <a:off x="609600" y="197767"/>
            <a:ext cx="10972800" cy="848835"/>
          </a:xfrm>
        </p:spPr>
        <p:txBody>
          <a:bodyPr/>
          <a:lstStyle/>
          <a:p>
            <a:r>
              <a:rPr lang="en-GB" dirty="0"/>
              <a:t>Toxic Positivity</a:t>
            </a:r>
          </a:p>
        </p:txBody>
      </p:sp>
      <p:sp>
        <p:nvSpPr>
          <p:cNvPr id="3" name="Content Placeholder 2">
            <a:extLst>
              <a:ext uri="{FF2B5EF4-FFF2-40B4-BE49-F238E27FC236}">
                <a16:creationId xmlns:a16="http://schemas.microsoft.com/office/drawing/2014/main" id="{6E415A3B-1C06-42C9-869A-4701B1250E41}"/>
              </a:ext>
            </a:extLst>
          </p:cNvPr>
          <p:cNvSpPr>
            <a:spLocks noGrp="1"/>
          </p:cNvSpPr>
          <p:nvPr>
            <p:ph idx="1"/>
          </p:nvPr>
        </p:nvSpPr>
        <p:spPr>
          <a:xfrm>
            <a:off x="609600" y="1255923"/>
            <a:ext cx="10972800" cy="4261310"/>
          </a:xfrm>
        </p:spPr>
        <p:txBody>
          <a:bodyPr>
            <a:normAutofit fontScale="92500" lnSpcReduction="20000"/>
          </a:bodyPr>
          <a:lstStyle/>
          <a:p>
            <a:pPr marL="0" indent="0">
              <a:buNone/>
            </a:pPr>
            <a:r>
              <a:rPr lang="en-GB" dirty="0"/>
              <a:t>Can we be too positive?</a:t>
            </a:r>
          </a:p>
          <a:p>
            <a:pPr marL="0" indent="0">
              <a:buNone/>
            </a:pPr>
            <a:endParaRPr lang="en-GB" dirty="0"/>
          </a:p>
          <a:p>
            <a:pPr marL="0" indent="0">
              <a:buNone/>
            </a:pPr>
            <a:r>
              <a:rPr lang="en-GB" dirty="0"/>
              <a:t>‘it could be worse’ </a:t>
            </a:r>
          </a:p>
          <a:p>
            <a:pPr marL="0" indent="0">
              <a:buNone/>
            </a:pPr>
            <a:endParaRPr lang="en-GB" dirty="0"/>
          </a:p>
          <a:p>
            <a:pPr marL="0" indent="0">
              <a:buNone/>
            </a:pPr>
            <a:r>
              <a:rPr lang="en-GB" dirty="0">
                <a:solidFill>
                  <a:srgbClr val="212529"/>
                </a:solidFill>
                <a:latin typeface="Nunito"/>
              </a:rPr>
              <a:t>Toxic positivity (brushing off someone’s feelings or thinking we need to be positive all the time)</a:t>
            </a:r>
            <a:r>
              <a:rPr lang="en-GB" b="0" i="0" dirty="0">
                <a:solidFill>
                  <a:srgbClr val="212529"/>
                </a:solidFill>
                <a:effectLst/>
                <a:latin typeface="Nunito"/>
              </a:rPr>
              <a:t> can have harmful long-term consequences because toxic positivity inhibits people from feeling perfectly normal emotions which, if left unchecked, can lead to longer-lasting deeper issues such as anxiety, diminished self-esteem and burnout (Shaw, 2021). </a:t>
            </a:r>
            <a:endParaRPr lang="en-GB" dirty="0"/>
          </a:p>
        </p:txBody>
      </p:sp>
    </p:spTree>
    <p:extLst>
      <p:ext uri="{BB962C8B-B14F-4D97-AF65-F5344CB8AC3E}">
        <p14:creationId xmlns:p14="http://schemas.microsoft.com/office/powerpoint/2010/main" val="3110725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9E3769-0759-44D7-A491-9B9262808362}"/>
              </a:ext>
            </a:extLst>
          </p:cNvPr>
          <p:cNvSpPr>
            <a:spLocks noGrp="1"/>
          </p:cNvSpPr>
          <p:nvPr>
            <p:ph type="title"/>
          </p:nvPr>
        </p:nvSpPr>
        <p:spPr/>
        <p:txBody>
          <a:bodyPr/>
          <a:lstStyle/>
          <a:p>
            <a:r>
              <a:rPr lang="en-GB" dirty="0"/>
              <a:t>How to avoid toxic positivity (Shaw, 2021)</a:t>
            </a:r>
          </a:p>
        </p:txBody>
      </p:sp>
      <p:sp>
        <p:nvSpPr>
          <p:cNvPr id="3" name="Content Placeholder 2">
            <a:extLst>
              <a:ext uri="{FF2B5EF4-FFF2-40B4-BE49-F238E27FC236}">
                <a16:creationId xmlns:a16="http://schemas.microsoft.com/office/drawing/2014/main" id="{E280F914-710A-47C7-8F54-529CFE105A09}"/>
              </a:ext>
            </a:extLst>
          </p:cNvPr>
          <p:cNvSpPr>
            <a:spLocks noGrp="1"/>
          </p:cNvSpPr>
          <p:nvPr>
            <p:ph idx="1"/>
          </p:nvPr>
        </p:nvSpPr>
        <p:spPr/>
        <p:txBody>
          <a:bodyPr>
            <a:normAutofit fontScale="85000" lnSpcReduction="20000"/>
          </a:bodyPr>
          <a:lstStyle/>
          <a:p>
            <a:pPr algn="l">
              <a:buFont typeface="+mj-lt"/>
              <a:buAutoNum type="arabicPeriod"/>
            </a:pPr>
            <a:r>
              <a:rPr lang="en-GB" b="1" i="0" dirty="0">
                <a:solidFill>
                  <a:srgbClr val="212529"/>
                </a:solidFill>
                <a:effectLst/>
                <a:latin typeface="Nunito"/>
              </a:rPr>
              <a:t>Embrace all emotions</a:t>
            </a:r>
          </a:p>
          <a:p>
            <a:pPr algn="l">
              <a:buFont typeface="+mj-lt"/>
              <a:buAutoNum type="arabicPeriod"/>
            </a:pPr>
            <a:r>
              <a:rPr lang="en-GB" b="1" i="0" dirty="0">
                <a:solidFill>
                  <a:srgbClr val="212529"/>
                </a:solidFill>
                <a:effectLst/>
                <a:latin typeface="Nunito"/>
              </a:rPr>
              <a:t>Be authentic</a:t>
            </a:r>
          </a:p>
          <a:p>
            <a:pPr algn="l">
              <a:buFont typeface="+mj-lt"/>
              <a:buAutoNum type="arabicPeriod"/>
            </a:pPr>
            <a:r>
              <a:rPr lang="en-GB" b="1" i="0" dirty="0">
                <a:solidFill>
                  <a:srgbClr val="212529"/>
                </a:solidFill>
                <a:effectLst/>
                <a:latin typeface="Nunito"/>
              </a:rPr>
              <a:t>Social media does not project a true reality</a:t>
            </a:r>
          </a:p>
          <a:p>
            <a:pPr algn="l">
              <a:buFont typeface="+mj-lt"/>
              <a:buAutoNum type="arabicPeriod"/>
            </a:pPr>
            <a:r>
              <a:rPr lang="en-GB" b="1" i="0" dirty="0">
                <a:solidFill>
                  <a:srgbClr val="212529"/>
                </a:solidFill>
                <a:effectLst/>
                <a:latin typeface="Nunito"/>
              </a:rPr>
              <a:t>Don’t compare yourself to others</a:t>
            </a:r>
          </a:p>
          <a:p>
            <a:pPr algn="l">
              <a:buFont typeface="+mj-lt"/>
              <a:buAutoNum type="arabicPeriod"/>
            </a:pPr>
            <a:r>
              <a:rPr lang="en-GB" b="1" i="0" dirty="0">
                <a:solidFill>
                  <a:srgbClr val="212529"/>
                </a:solidFill>
                <a:effectLst/>
                <a:latin typeface="Nunito"/>
              </a:rPr>
              <a:t>If you are talking to others, listen</a:t>
            </a:r>
          </a:p>
          <a:p>
            <a:pPr algn="l">
              <a:buFont typeface="+mj-lt"/>
              <a:buAutoNum type="arabicPeriod"/>
            </a:pPr>
            <a:r>
              <a:rPr lang="en-GB" b="1" i="0" dirty="0">
                <a:solidFill>
                  <a:srgbClr val="212529"/>
                </a:solidFill>
                <a:effectLst/>
                <a:latin typeface="Nunito"/>
              </a:rPr>
              <a:t>Take healthy steps</a:t>
            </a:r>
          </a:p>
          <a:p>
            <a:pPr algn="l">
              <a:buFont typeface="+mj-lt"/>
              <a:buAutoNum type="arabicPeriod"/>
            </a:pPr>
            <a:r>
              <a:rPr lang="en-GB" b="1" i="0" dirty="0">
                <a:solidFill>
                  <a:srgbClr val="212529"/>
                </a:solidFill>
                <a:effectLst/>
                <a:latin typeface="Nunito"/>
              </a:rPr>
              <a:t>You wouldn’t ignore a physical pain, so don’t ignore an emotional one</a:t>
            </a:r>
          </a:p>
          <a:p>
            <a:pPr algn="l">
              <a:buFont typeface="+mj-lt"/>
              <a:buAutoNum type="arabicPeriod"/>
            </a:pPr>
            <a:r>
              <a:rPr lang="en-GB" b="1" i="0" dirty="0">
                <a:solidFill>
                  <a:srgbClr val="212529"/>
                </a:solidFill>
                <a:effectLst/>
                <a:latin typeface="Nunito"/>
              </a:rPr>
              <a:t>Shift the focus on mental health</a:t>
            </a:r>
            <a:endParaRPr lang="en-GB" dirty="0"/>
          </a:p>
        </p:txBody>
      </p:sp>
    </p:spTree>
    <p:extLst>
      <p:ext uri="{BB962C8B-B14F-4D97-AF65-F5344CB8AC3E}">
        <p14:creationId xmlns:p14="http://schemas.microsoft.com/office/powerpoint/2010/main" val="27626983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4A13FA-0DD9-4C1C-8439-21B2476608CE}"/>
              </a:ext>
            </a:extLst>
          </p:cNvPr>
          <p:cNvSpPr>
            <a:spLocks noGrp="1"/>
          </p:cNvSpPr>
          <p:nvPr>
            <p:ph type="title"/>
          </p:nvPr>
        </p:nvSpPr>
        <p:spPr/>
        <p:txBody>
          <a:bodyPr/>
          <a:lstStyle/>
          <a:p>
            <a:r>
              <a:rPr lang="en-GB" dirty="0"/>
              <a:t>WAP Plans – A tool to help Managers</a:t>
            </a:r>
          </a:p>
        </p:txBody>
      </p:sp>
      <p:sp>
        <p:nvSpPr>
          <p:cNvPr id="3" name="Content Placeholder 2">
            <a:extLst>
              <a:ext uri="{FF2B5EF4-FFF2-40B4-BE49-F238E27FC236}">
                <a16:creationId xmlns:a16="http://schemas.microsoft.com/office/drawing/2014/main" id="{650FE59F-D28A-4FA6-BB52-F451A5085692}"/>
              </a:ext>
            </a:extLst>
          </p:cNvPr>
          <p:cNvSpPr>
            <a:spLocks noGrp="1"/>
          </p:cNvSpPr>
          <p:nvPr>
            <p:ph idx="1"/>
          </p:nvPr>
        </p:nvSpPr>
        <p:spPr/>
        <p:txBody>
          <a:bodyPr>
            <a:normAutofit fontScale="92500" lnSpcReduction="10000"/>
          </a:bodyPr>
          <a:lstStyle/>
          <a:p>
            <a:r>
              <a:rPr lang="en-GB" dirty="0"/>
              <a:t>Based on WRAP – Wellness Recovery Action Plan system (used by people to manage their mental health) by Mary Ellen Copeland</a:t>
            </a:r>
          </a:p>
          <a:p>
            <a:r>
              <a:rPr lang="en-GB" dirty="0"/>
              <a:t>Wellness Action Plans</a:t>
            </a:r>
          </a:p>
          <a:p>
            <a:r>
              <a:rPr lang="en-GB" dirty="0"/>
              <a:t>Individuals fill in template and discuss with manager</a:t>
            </a:r>
          </a:p>
          <a:p>
            <a:r>
              <a:rPr lang="en-GB" dirty="0"/>
              <a:t>A pro-active approach – to prevent issues</a:t>
            </a:r>
          </a:p>
          <a:p>
            <a:r>
              <a:rPr lang="en-GB" dirty="0"/>
              <a:t>Template can be found on the </a:t>
            </a:r>
            <a:r>
              <a:rPr lang="en-GB"/>
              <a:t>following webpage </a:t>
            </a:r>
            <a:r>
              <a:rPr lang="en-GB" dirty="0"/>
              <a:t>–</a:t>
            </a:r>
          </a:p>
          <a:p>
            <a:pPr marL="0" indent="0">
              <a:buNone/>
            </a:pPr>
            <a:r>
              <a:rPr lang="en-GB" dirty="0">
                <a:hlinkClick r:id="rId2"/>
              </a:rPr>
              <a:t>Guides to wellness action plans – Mental Health At Work</a:t>
            </a:r>
            <a:endParaRPr lang="en-GB" dirty="0"/>
          </a:p>
          <a:p>
            <a:endParaRPr lang="en-GB" dirty="0"/>
          </a:p>
        </p:txBody>
      </p:sp>
    </p:spTree>
    <p:extLst>
      <p:ext uri="{BB962C8B-B14F-4D97-AF65-F5344CB8AC3E}">
        <p14:creationId xmlns:p14="http://schemas.microsoft.com/office/powerpoint/2010/main" val="19639125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C4CFE-5BE8-4CF8-A04E-004D93161B8B}"/>
              </a:ext>
            </a:extLst>
          </p:cNvPr>
          <p:cNvSpPr>
            <a:spLocks noGrp="1"/>
          </p:cNvSpPr>
          <p:nvPr>
            <p:ph type="title"/>
          </p:nvPr>
        </p:nvSpPr>
        <p:spPr/>
        <p:txBody>
          <a:bodyPr/>
          <a:lstStyle/>
          <a:p>
            <a:r>
              <a:rPr lang="en-GB" dirty="0"/>
              <a:t>WAP – Activity (15 minutes)</a:t>
            </a:r>
          </a:p>
        </p:txBody>
      </p:sp>
      <p:sp>
        <p:nvSpPr>
          <p:cNvPr id="3" name="Content Placeholder 2">
            <a:extLst>
              <a:ext uri="{FF2B5EF4-FFF2-40B4-BE49-F238E27FC236}">
                <a16:creationId xmlns:a16="http://schemas.microsoft.com/office/drawing/2014/main" id="{3E34EE2C-2949-43C5-B733-4875E6CBFC1A}"/>
              </a:ext>
            </a:extLst>
          </p:cNvPr>
          <p:cNvSpPr>
            <a:spLocks noGrp="1"/>
          </p:cNvSpPr>
          <p:nvPr>
            <p:ph idx="1"/>
          </p:nvPr>
        </p:nvSpPr>
        <p:spPr/>
        <p:txBody>
          <a:bodyPr/>
          <a:lstStyle/>
          <a:p>
            <a:r>
              <a:rPr lang="en-GB" dirty="0"/>
              <a:t>Read the WAP template.</a:t>
            </a:r>
          </a:p>
          <a:p>
            <a:r>
              <a:rPr lang="en-GB" dirty="0"/>
              <a:t>Record your answers.</a:t>
            </a:r>
          </a:p>
          <a:p>
            <a:r>
              <a:rPr lang="en-GB" dirty="0"/>
              <a:t>We’ll discuss the document (whether you thought it was useful, how it could be used etc) after the activity.</a:t>
            </a:r>
          </a:p>
        </p:txBody>
      </p:sp>
    </p:spTree>
    <p:extLst>
      <p:ext uri="{BB962C8B-B14F-4D97-AF65-F5344CB8AC3E}">
        <p14:creationId xmlns:p14="http://schemas.microsoft.com/office/powerpoint/2010/main" val="9471592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9531A4-7A1D-457D-A727-164E0B3B0BE3}"/>
              </a:ext>
            </a:extLst>
          </p:cNvPr>
          <p:cNvSpPr>
            <a:spLocks noGrp="1"/>
          </p:cNvSpPr>
          <p:nvPr>
            <p:ph type="title"/>
          </p:nvPr>
        </p:nvSpPr>
        <p:spPr/>
        <p:txBody>
          <a:bodyPr/>
          <a:lstStyle/>
          <a:p>
            <a:r>
              <a:rPr lang="en-GB" dirty="0"/>
              <a:t>Discussion</a:t>
            </a:r>
          </a:p>
        </p:txBody>
      </p:sp>
      <p:sp>
        <p:nvSpPr>
          <p:cNvPr id="3" name="Content Placeholder 2">
            <a:extLst>
              <a:ext uri="{FF2B5EF4-FFF2-40B4-BE49-F238E27FC236}">
                <a16:creationId xmlns:a16="http://schemas.microsoft.com/office/drawing/2014/main" id="{7711FF8E-F84C-4183-B3A5-3F50A4771BB8}"/>
              </a:ext>
            </a:extLst>
          </p:cNvPr>
          <p:cNvSpPr>
            <a:spLocks noGrp="1"/>
          </p:cNvSpPr>
          <p:nvPr>
            <p:ph idx="1"/>
          </p:nvPr>
        </p:nvSpPr>
        <p:spPr/>
        <p:txBody>
          <a:bodyPr/>
          <a:lstStyle/>
          <a:p>
            <a:pPr marL="0" indent="0">
              <a:buNone/>
            </a:pPr>
            <a:r>
              <a:rPr lang="en-GB" dirty="0"/>
              <a:t>Imagine you are a training manager. What topics would you include in a training course for managers on the topics we’ve covered so far in this module?</a:t>
            </a:r>
          </a:p>
        </p:txBody>
      </p:sp>
    </p:spTree>
    <p:extLst>
      <p:ext uri="{BB962C8B-B14F-4D97-AF65-F5344CB8AC3E}">
        <p14:creationId xmlns:p14="http://schemas.microsoft.com/office/powerpoint/2010/main" val="5371382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FF9648-33DB-416C-BB67-91455C95576B}"/>
              </a:ext>
            </a:extLst>
          </p:cNvPr>
          <p:cNvSpPr>
            <a:spLocks noGrp="1"/>
          </p:cNvSpPr>
          <p:nvPr>
            <p:ph type="title"/>
          </p:nvPr>
        </p:nvSpPr>
        <p:spPr/>
        <p:txBody>
          <a:bodyPr>
            <a:normAutofit fontScale="90000"/>
          </a:bodyPr>
          <a:lstStyle/>
          <a:p>
            <a:r>
              <a:rPr lang="en-GB" dirty="0"/>
              <a:t>Line Manager Training Topics (EI/Mindfulness)</a:t>
            </a:r>
          </a:p>
        </p:txBody>
      </p:sp>
      <p:sp>
        <p:nvSpPr>
          <p:cNvPr id="3" name="Content Placeholder 2">
            <a:extLst>
              <a:ext uri="{FF2B5EF4-FFF2-40B4-BE49-F238E27FC236}">
                <a16:creationId xmlns:a16="http://schemas.microsoft.com/office/drawing/2014/main" id="{EFB8E48C-840D-40C6-8F4F-AD7E39D326F0}"/>
              </a:ext>
            </a:extLst>
          </p:cNvPr>
          <p:cNvSpPr>
            <a:spLocks noGrp="1"/>
          </p:cNvSpPr>
          <p:nvPr>
            <p:ph idx="1"/>
          </p:nvPr>
        </p:nvSpPr>
        <p:spPr>
          <a:xfrm>
            <a:off x="609600" y="1417638"/>
            <a:ext cx="10972800" cy="4099595"/>
          </a:xfrm>
        </p:spPr>
        <p:txBody>
          <a:bodyPr/>
          <a:lstStyle/>
          <a:p>
            <a:r>
              <a:rPr lang="en-GB" dirty="0"/>
              <a:t>Need for IQ, PQ and EQ</a:t>
            </a:r>
          </a:p>
          <a:p>
            <a:r>
              <a:rPr lang="en-GB" dirty="0"/>
              <a:t>Definitions</a:t>
            </a:r>
          </a:p>
          <a:p>
            <a:r>
              <a:rPr lang="en-GB" dirty="0"/>
              <a:t>Framework</a:t>
            </a:r>
          </a:p>
          <a:p>
            <a:r>
              <a:rPr lang="en-GB" dirty="0"/>
              <a:t>Importance of EQ and Mindfulness</a:t>
            </a:r>
          </a:p>
          <a:p>
            <a:r>
              <a:rPr lang="en-GB" dirty="0"/>
              <a:t>Techniques to enhance skills </a:t>
            </a:r>
          </a:p>
          <a:p>
            <a:r>
              <a:rPr lang="en-GB" dirty="0"/>
              <a:t>Resources – tools, information and sign-posting</a:t>
            </a:r>
          </a:p>
          <a:p>
            <a:r>
              <a:rPr lang="en-GB" dirty="0"/>
              <a:t>Development planning</a:t>
            </a:r>
          </a:p>
        </p:txBody>
      </p:sp>
    </p:spTree>
    <p:extLst>
      <p:ext uri="{BB962C8B-B14F-4D97-AF65-F5344CB8AC3E}">
        <p14:creationId xmlns:p14="http://schemas.microsoft.com/office/powerpoint/2010/main" val="27824346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75034C-FCF2-408C-B0C8-ED2DB6E21643}"/>
              </a:ext>
            </a:extLst>
          </p:cNvPr>
          <p:cNvSpPr>
            <a:spLocks noGrp="1"/>
          </p:cNvSpPr>
          <p:nvPr>
            <p:ph type="title"/>
          </p:nvPr>
        </p:nvSpPr>
        <p:spPr>
          <a:xfrm>
            <a:off x="609600" y="214490"/>
            <a:ext cx="10972800" cy="666044"/>
          </a:xfrm>
        </p:spPr>
        <p:txBody>
          <a:bodyPr>
            <a:normAutofit fontScale="90000"/>
          </a:bodyPr>
          <a:lstStyle/>
          <a:p>
            <a:r>
              <a:rPr lang="en-GB" dirty="0"/>
              <a:t>Line Manager Training Topics (Well-being)</a:t>
            </a:r>
          </a:p>
        </p:txBody>
      </p:sp>
      <p:sp>
        <p:nvSpPr>
          <p:cNvPr id="3" name="Content Placeholder 2">
            <a:extLst>
              <a:ext uri="{FF2B5EF4-FFF2-40B4-BE49-F238E27FC236}">
                <a16:creationId xmlns:a16="http://schemas.microsoft.com/office/drawing/2014/main" id="{39AD446B-F31D-4C1D-B7EB-3E9EC433F9D0}"/>
              </a:ext>
            </a:extLst>
          </p:cNvPr>
          <p:cNvSpPr>
            <a:spLocks noGrp="1"/>
          </p:cNvSpPr>
          <p:nvPr>
            <p:ph idx="1"/>
          </p:nvPr>
        </p:nvSpPr>
        <p:spPr>
          <a:xfrm>
            <a:off x="609600" y="1151467"/>
            <a:ext cx="10972800" cy="4365766"/>
          </a:xfrm>
        </p:spPr>
        <p:txBody>
          <a:bodyPr>
            <a:normAutofit fontScale="70000" lnSpcReduction="20000"/>
          </a:bodyPr>
          <a:lstStyle/>
          <a:p>
            <a:pPr marL="0" indent="0">
              <a:buNone/>
            </a:pPr>
            <a:r>
              <a:rPr lang="en-GB" dirty="0"/>
              <a:t>Training will ensure managers are comfortable having the right conversations with their team members. Topics could include:</a:t>
            </a:r>
          </a:p>
          <a:p>
            <a:r>
              <a:rPr lang="en-GB" dirty="0"/>
              <a:t>Well-being frameworks</a:t>
            </a:r>
          </a:p>
          <a:p>
            <a:r>
              <a:rPr lang="en-GB" dirty="0"/>
              <a:t>Build relationships based on trust – good communication, reassurance, psychological safety so employees speak up</a:t>
            </a:r>
          </a:p>
          <a:p>
            <a:r>
              <a:rPr lang="en-GB" dirty="0"/>
              <a:t>Sensitive and supportive one to ones – individual solutions, listen and ask the right questions, Wellness Action Plans (WAP’s)</a:t>
            </a:r>
          </a:p>
          <a:p>
            <a:r>
              <a:rPr lang="en-GB" dirty="0"/>
              <a:t>Lead by example – empathy and compassion, a good management style</a:t>
            </a:r>
          </a:p>
          <a:p>
            <a:r>
              <a:rPr lang="en-GB" dirty="0"/>
              <a:t>Know your boundaries – as a support, not a counsellor</a:t>
            </a:r>
          </a:p>
          <a:p>
            <a:r>
              <a:rPr lang="en-GB" dirty="0"/>
              <a:t>Be able to sign-post to counselling etc</a:t>
            </a:r>
          </a:p>
          <a:p>
            <a:r>
              <a:rPr lang="en-GB" dirty="0"/>
              <a:t>Supporting employees with existing mental health conditions – Equality Act 2010</a:t>
            </a:r>
          </a:p>
          <a:p>
            <a:r>
              <a:rPr lang="en-GB" dirty="0"/>
              <a:t>Share your own experiences, vulnerabilities</a:t>
            </a:r>
          </a:p>
          <a:p>
            <a:r>
              <a:rPr lang="en-GB" dirty="0"/>
              <a:t>Look after your own well-being (self-care – diet, exercise, sleep, peer support)</a:t>
            </a:r>
          </a:p>
          <a:p>
            <a:endParaRPr lang="en-GB" dirty="0"/>
          </a:p>
        </p:txBody>
      </p:sp>
    </p:spTree>
    <p:extLst>
      <p:ext uri="{BB962C8B-B14F-4D97-AF65-F5344CB8AC3E}">
        <p14:creationId xmlns:p14="http://schemas.microsoft.com/office/powerpoint/2010/main" val="16790245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87CDA5-E5C0-725D-E8B3-FD134BE7E2FF}"/>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74A64E88-CE29-D2C5-0C48-42E3F1B2A12D}"/>
              </a:ext>
            </a:extLst>
          </p:cNvPr>
          <p:cNvSpPr>
            <a:spLocks noGrp="1"/>
          </p:cNvSpPr>
          <p:nvPr>
            <p:ph idx="1"/>
          </p:nvPr>
        </p:nvSpPr>
        <p:spPr/>
        <p:txBody>
          <a:bodyPr>
            <a:normAutofit/>
          </a:bodyPr>
          <a:lstStyle/>
          <a:p>
            <a:r>
              <a:rPr lang="en-GB" sz="3600" dirty="0"/>
              <a:t>In groups, draw up a list of development activities that a manager could undertake to enhance their emotional intelligence skills. </a:t>
            </a:r>
          </a:p>
        </p:txBody>
      </p:sp>
    </p:spTree>
    <p:extLst>
      <p:ext uri="{BB962C8B-B14F-4D97-AF65-F5344CB8AC3E}">
        <p14:creationId xmlns:p14="http://schemas.microsoft.com/office/powerpoint/2010/main" val="31419770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DAF62B-2930-7F13-3B11-132F089893A9}"/>
              </a:ext>
            </a:extLst>
          </p:cNvPr>
          <p:cNvSpPr>
            <a:spLocks noGrp="1"/>
          </p:cNvSpPr>
          <p:nvPr>
            <p:ph type="title"/>
          </p:nvPr>
        </p:nvSpPr>
        <p:spPr/>
        <p:txBody>
          <a:bodyPr/>
          <a:lstStyle/>
          <a:p>
            <a:r>
              <a:rPr lang="en-GB" b="1" dirty="0"/>
              <a:t>Ways to Develop EI</a:t>
            </a:r>
          </a:p>
        </p:txBody>
      </p:sp>
      <p:sp>
        <p:nvSpPr>
          <p:cNvPr id="3" name="Content Placeholder 2">
            <a:extLst>
              <a:ext uri="{FF2B5EF4-FFF2-40B4-BE49-F238E27FC236}">
                <a16:creationId xmlns:a16="http://schemas.microsoft.com/office/drawing/2014/main" id="{7944B62D-538E-69BF-3133-B7BA27D358F3}"/>
              </a:ext>
            </a:extLst>
          </p:cNvPr>
          <p:cNvSpPr>
            <a:spLocks noGrp="1"/>
          </p:cNvSpPr>
          <p:nvPr>
            <p:ph idx="1"/>
          </p:nvPr>
        </p:nvSpPr>
        <p:spPr>
          <a:xfrm>
            <a:off x="609600" y="1557867"/>
            <a:ext cx="10972800" cy="3959366"/>
          </a:xfrm>
        </p:spPr>
        <p:txBody>
          <a:bodyPr>
            <a:normAutofit fontScale="92500" lnSpcReduction="20000"/>
          </a:bodyPr>
          <a:lstStyle/>
          <a:p>
            <a:r>
              <a:rPr lang="en-GB" dirty="0"/>
              <a:t>Gain feedback and undertake quizzes to increase self-awareness</a:t>
            </a:r>
          </a:p>
          <a:p>
            <a:r>
              <a:rPr lang="en-GB" dirty="0"/>
              <a:t>Practise active listening</a:t>
            </a:r>
          </a:p>
          <a:p>
            <a:r>
              <a:rPr lang="en-GB" dirty="0"/>
              <a:t>Improve communication skills</a:t>
            </a:r>
          </a:p>
          <a:p>
            <a:r>
              <a:rPr lang="en-GB" dirty="0"/>
              <a:t>Practise gratitude, positive thinking, being kind</a:t>
            </a:r>
          </a:p>
          <a:p>
            <a:r>
              <a:rPr lang="en-GB" dirty="0"/>
              <a:t>Mindfulness</a:t>
            </a:r>
          </a:p>
          <a:p>
            <a:r>
              <a:rPr lang="en-GB" dirty="0"/>
              <a:t>Undertake training on EI, wellbeing – MOOC’s, inhouse training. </a:t>
            </a:r>
          </a:p>
          <a:p>
            <a:r>
              <a:rPr lang="en-GB" dirty="0"/>
              <a:t>Read a book – Goleman, for example.  </a:t>
            </a:r>
          </a:p>
          <a:p>
            <a:endParaRPr lang="en-GB" dirty="0"/>
          </a:p>
        </p:txBody>
      </p:sp>
    </p:spTree>
    <p:extLst>
      <p:ext uri="{BB962C8B-B14F-4D97-AF65-F5344CB8AC3E}">
        <p14:creationId xmlns:p14="http://schemas.microsoft.com/office/powerpoint/2010/main" val="11589312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FFE2F9-748C-4DB8-B8E7-43D63F579625}"/>
              </a:ext>
            </a:extLst>
          </p:cNvPr>
          <p:cNvSpPr>
            <a:spLocks noGrp="1"/>
          </p:cNvSpPr>
          <p:nvPr>
            <p:ph type="title"/>
          </p:nvPr>
        </p:nvSpPr>
        <p:spPr>
          <a:xfrm>
            <a:off x="1981200" y="260648"/>
            <a:ext cx="8229600" cy="432048"/>
          </a:xfrm>
        </p:spPr>
        <p:txBody>
          <a:bodyPr>
            <a:normAutofit fontScale="90000"/>
          </a:bodyPr>
          <a:lstStyle/>
          <a:p>
            <a:r>
              <a:rPr lang="en-GB" b="1" dirty="0"/>
              <a:t>Ways to Develop EI</a:t>
            </a:r>
          </a:p>
        </p:txBody>
      </p:sp>
      <p:sp>
        <p:nvSpPr>
          <p:cNvPr id="3" name="Content Placeholder 2">
            <a:extLst>
              <a:ext uri="{FF2B5EF4-FFF2-40B4-BE49-F238E27FC236}">
                <a16:creationId xmlns:a16="http://schemas.microsoft.com/office/drawing/2014/main" id="{BAD9A54C-F7A2-4C38-8C74-4E6530A297EE}"/>
              </a:ext>
            </a:extLst>
          </p:cNvPr>
          <p:cNvSpPr>
            <a:spLocks noGrp="1"/>
          </p:cNvSpPr>
          <p:nvPr>
            <p:ph idx="1"/>
          </p:nvPr>
        </p:nvSpPr>
        <p:spPr>
          <a:xfrm>
            <a:off x="609600" y="1168399"/>
            <a:ext cx="11074400" cy="4487333"/>
          </a:xfrm>
        </p:spPr>
        <p:txBody>
          <a:bodyPr>
            <a:normAutofit fontScale="92500" lnSpcReduction="20000"/>
          </a:bodyPr>
          <a:lstStyle/>
          <a:p>
            <a:r>
              <a:rPr lang="en-GB" dirty="0"/>
              <a:t>Develop self-regulation - become aware of your emotional triggers. Reframing – make a conscious effort not to take offence. ‘I will use what she said to improve’. </a:t>
            </a:r>
          </a:p>
          <a:p>
            <a:r>
              <a:rPr lang="en-GB" dirty="0"/>
              <a:t>Glass half-full perspective. Get into the habit of seeing the bright side. </a:t>
            </a:r>
          </a:p>
          <a:p>
            <a:r>
              <a:rPr lang="en-GB" dirty="0"/>
              <a:t>Do activities that encourage positive emotions – be kind, be grateful (fill up your reserve so that you are more resilient when negative events occur). Kindness breeds kindness so this will have an effect on others’ behaviour.</a:t>
            </a:r>
          </a:p>
          <a:p>
            <a:r>
              <a:rPr lang="en-GB" dirty="0"/>
              <a:t>Develop empathy for others – show that you care about how they are, their well-being. </a:t>
            </a:r>
          </a:p>
        </p:txBody>
      </p:sp>
    </p:spTree>
    <p:extLst>
      <p:ext uri="{BB962C8B-B14F-4D97-AF65-F5344CB8AC3E}">
        <p14:creationId xmlns:p14="http://schemas.microsoft.com/office/powerpoint/2010/main" val="804701453"/>
      </p:ext>
    </p:extLst>
  </p:cSld>
  <p:clrMapOvr>
    <a:masterClrMapping/>
  </p:clrMapOvr>
</p:sld>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1170</TotalTime>
  <Words>1546</Words>
  <Application>Microsoft Office PowerPoint</Application>
  <PresentationFormat>Widescreen</PresentationFormat>
  <Paragraphs>117</Paragraphs>
  <Slides>19</Slides>
  <Notes>6</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Myriad Pro</vt:lpstr>
      <vt:lpstr>Arial</vt:lpstr>
      <vt:lpstr>Calibri</vt:lpstr>
      <vt:lpstr>Nunito</vt:lpstr>
      <vt:lpstr>ThemeUWTSD</vt:lpstr>
      <vt:lpstr>Positive Psychology in the Workplace</vt:lpstr>
      <vt:lpstr>Main Source</vt:lpstr>
      <vt:lpstr>Definition</vt:lpstr>
      <vt:lpstr>PowerPoint Presentation</vt:lpstr>
      <vt:lpstr>Positive Psychology at Work</vt:lpstr>
      <vt:lpstr>How to Flourish</vt:lpstr>
      <vt:lpstr>How to Flourish</vt:lpstr>
      <vt:lpstr>PowerPoint Presentation</vt:lpstr>
      <vt:lpstr>Activity</vt:lpstr>
      <vt:lpstr>Toxic Positivity</vt:lpstr>
      <vt:lpstr>How to avoid toxic positivity (Shaw, 2021)</vt:lpstr>
      <vt:lpstr>WAP Plans – A tool to help Managers</vt:lpstr>
      <vt:lpstr>WAP – Activity (15 minutes)</vt:lpstr>
      <vt:lpstr>Discussion</vt:lpstr>
      <vt:lpstr>Line Manager Training Topics (EI/Mindfulness)</vt:lpstr>
      <vt:lpstr>Line Manager Training Topics (Well-being)</vt:lpstr>
      <vt:lpstr>Activity</vt:lpstr>
      <vt:lpstr>Ways to Develop EI</vt:lpstr>
      <vt:lpstr>Ways to Develop EI</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Positive Psychology in the Workplace</dc:title>
  <dc:creator>Julie Thomas</dc:creator>
  <cp:lastModifiedBy>Melanie Squire</cp:lastModifiedBy>
  <cp:revision>31</cp:revision>
  <dcterms:created xsi:type="dcterms:W3CDTF">2020-06-09T15:46:47Z</dcterms:created>
  <dcterms:modified xsi:type="dcterms:W3CDTF">2023-05-31T12:19:40Z</dcterms:modified>
</cp:coreProperties>
</file>