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31"/>
  </p:notesMasterIdLst>
  <p:sldIdLst>
    <p:sldId id="256" r:id="rId2"/>
    <p:sldId id="257" r:id="rId3"/>
    <p:sldId id="283" r:id="rId4"/>
    <p:sldId id="258" r:id="rId5"/>
    <p:sldId id="259" r:id="rId6"/>
    <p:sldId id="260" r:id="rId7"/>
    <p:sldId id="261" r:id="rId8"/>
    <p:sldId id="262" r:id="rId9"/>
    <p:sldId id="263" r:id="rId10"/>
    <p:sldId id="265" r:id="rId11"/>
    <p:sldId id="264" r:id="rId12"/>
    <p:sldId id="266" r:id="rId13"/>
    <p:sldId id="267" r:id="rId14"/>
    <p:sldId id="268" r:id="rId15"/>
    <p:sldId id="269" r:id="rId16"/>
    <p:sldId id="284" r:id="rId17"/>
    <p:sldId id="270" r:id="rId18"/>
    <p:sldId id="272" r:id="rId19"/>
    <p:sldId id="271" r:id="rId20"/>
    <p:sldId id="273" r:id="rId21"/>
    <p:sldId id="274" r:id="rId22"/>
    <p:sldId id="275" r:id="rId23"/>
    <p:sldId id="276" r:id="rId24"/>
    <p:sldId id="277" r:id="rId25"/>
    <p:sldId id="278" r:id="rId26"/>
    <p:sldId id="279" r:id="rId27"/>
    <p:sldId id="280" r:id="rId28"/>
    <p:sldId id="281" r:id="rId29"/>
    <p:sldId id="28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612B"/>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350"/>
  </p:normalViewPr>
  <p:slideViewPr>
    <p:cSldViewPr snapToGrid="0">
      <p:cViewPr varScale="1">
        <p:scale>
          <a:sx n="58" d="100"/>
          <a:sy n="58" d="100"/>
        </p:scale>
        <p:origin x="23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13.sv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13.sv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F04C2D-A3D9-4E09-8493-17F9D4248ED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68BDD3D-93D4-4DA5-B3B1-A595FB38D916}">
      <dgm:prSet/>
      <dgm:spPr/>
      <dgm:t>
        <a:bodyPr/>
        <a:lstStyle/>
        <a:p>
          <a:pPr>
            <a:lnSpc>
              <a:spcPct val="100000"/>
            </a:lnSpc>
            <a:defRPr cap="all"/>
          </a:pPr>
          <a:r>
            <a:rPr lang="en-GB"/>
            <a:t>• Recruit reliable and technically skilled employees when expansion is required.</a:t>
          </a:r>
          <a:endParaRPr lang="en-US"/>
        </a:p>
      </dgm:t>
    </dgm:pt>
    <dgm:pt modelId="{A210CE02-6E3C-4BD8-A389-062C670D69BE}" type="parTrans" cxnId="{DF21A1A2-1246-4C8C-B016-BF92A8D9F7AE}">
      <dgm:prSet/>
      <dgm:spPr/>
      <dgm:t>
        <a:bodyPr/>
        <a:lstStyle/>
        <a:p>
          <a:endParaRPr lang="en-US"/>
        </a:p>
      </dgm:t>
    </dgm:pt>
    <dgm:pt modelId="{4A6CC3F4-DE66-4E76-9042-714A90740D65}" type="sibTrans" cxnId="{DF21A1A2-1246-4C8C-B016-BF92A8D9F7AE}">
      <dgm:prSet/>
      <dgm:spPr/>
      <dgm:t>
        <a:bodyPr/>
        <a:lstStyle/>
        <a:p>
          <a:endParaRPr lang="en-US"/>
        </a:p>
      </dgm:t>
    </dgm:pt>
    <dgm:pt modelId="{E2D4B39B-F2C8-4AE2-9622-4F1CA8F0CAFB}">
      <dgm:prSet/>
      <dgm:spPr/>
      <dgm:t>
        <a:bodyPr/>
        <a:lstStyle/>
        <a:p>
          <a:pPr>
            <a:lnSpc>
              <a:spcPct val="100000"/>
            </a:lnSpc>
            <a:defRPr cap="all"/>
          </a:pPr>
          <a:r>
            <a:rPr lang="en-GB"/>
            <a:t>• Provide regular training to keep staff updated on new smartphone technologies and repair techniques.</a:t>
          </a:r>
          <a:endParaRPr lang="en-US"/>
        </a:p>
      </dgm:t>
    </dgm:pt>
    <dgm:pt modelId="{FB15CAC2-917C-4933-BF67-38C2891350F8}" type="parTrans" cxnId="{40D90BA3-BFDF-4DD5-9D9E-7A6DB8882CD6}">
      <dgm:prSet/>
      <dgm:spPr/>
      <dgm:t>
        <a:bodyPr/>
        <a:lstStyle/>
        <a:p>
          <a:endParaRPr lang="en-US"/>
        </a:p>
      </dgm:t>
    </dgm:pt>
    <dgm:pt modelId="{2C97C6DA-5512-4B05-87D2-E5E926C85420}" type="sibTrans" cxnId="{40D90BA3-BFDF-4DD5-9D9E-7A6DB8882CD6}">
      <dgm:prSet/>
      <dgm:spPr/>
      <dgm:t>
        <a:bodyPr/>
        <a:lstStyle/>
        <a:p>
          <a:endParaRPr lang="en-US"/>
        </a:p>
      </dgm:t>
    </dgm:pt>
    <dgm:pt modelId="{49499B2C-08EA-4752-8C8D-7B6D51060B0E}">
      <dgm:prSet/>
      <dgm:spPr/>
      <dgm:t>
        <a:bodyPr/>
        <a:lstStyle/>
        <a:p>
          <a:pPr>
            <a:lnSpc>
              <a:spcPct val="100000"/>
            </a:lnSpc>
            <a:defRPr cap="all"/>
          </a:pPr>
          <a:r>
            <a:rPr lang="en-GB"/>
            <a:t>• Deliver excellent customer service through effective communication and problem-solving skills.</a:t>
          </a:r>
          <a:endParaRPr lang="en-US"/>
        </a:p>
      </dgm:t>
    </dgm:pt>
    <dgm:pt modelId="{0AEBDFBF-7831-4716-B7A2-C0BF1E26C527}" type="parTrans" cxnId="{62E29C76-3C96-48DE-BF4A-FE447FD8C3AF}">
      <dgm:prSet/>
      <dgm:spPr/>
      <dgm:t>
        <a:bodyPr/>
        <a:lstStyle/>
        <a:p>
          <a:endParaRPr lang="en-US"/>
        </a:p>
      </dgm:t>
    </dgm:pt>
    <dgm:pt modelId="{C0EBBF95-224D-43E2-880F-028752079AA3}" type="sibTrans" cxnId="{62E29C76-3C96-48DE-BF4A-FE447FD8C3AF}">
      <dgm:prSet/>
      <dgm:spPr/>
      <dgm:t>
        <a:bodyPr/>
        <a:lstStyle/>
        <a:p>
          <a:endParaRPr lang="en-US"/>
        </a:p>
      </dgm:t>
    </dgm:pt>
    <dgm:pt modelId="{5D48B2A8-F430-490E-B8B9-79CE6E898283}">
      <dgm:prSet/>
      <dgm:spPr/>
      <dgm:t>
        <a:bodyPr/>
        <a:lstStyle/>
        <a:p>
          <a:pPr>
            <a:lnSpc>
              <a:spcPct val="100000"/>
            </a:lnSpc>
            <a:defRPr cap="all"/>
          </a:pPr>
          <a:r>
            <a:rPr lang="en-GB"/>
            <a:t>• Create a positive working environment that encourages teamwork, motivation, and productivity.</a:t>
          </a:r>
          <a:endParaRPr lang="en-US"/>
        </a:p>
      </dgm:t>
    </dgm:pt>
    <dgm:pt modelId="{E9B25040-640C-4DD0-A344-ADF6FB6D62E0}" type="parTrans" cxnId="{05F19140-6F61-42F5-BA61-066457E3EE3D}">
      <dgm:prSet/>
      <dgm:spPr/>
      <dgm:t>
        <a:bodyPr/>
        <a:lstStyle/>
        <a:p>
          <a:endParaRPr lang="en-US"/>
        </a:p>
      </dgm:t>
    </dgm:pt>
    <dgm:pt modelId="{D6368ED8-50D8-48E9-990A-D2FD155D6FEB}" type="sibTrans" cxnId="{05F19140-6F61-42F5-BA61-066457E3EE3D}">
      <dgm:prSet/>
      <dgm:spPr/>
      <dgm:t>
        <a:bodyPr/>
        <a:lstStyle/>
        <a:p>
          <a:endParaRPr lang="en-US"/>
        </a:p>
      </dgm:t>
    </dgm:pt>
    <dgm:pt modelId="{66FE1D96-A9F0-4607-AD20-3D2E5CD3D602}">
      <dgm:prSet/>
      <dgm:spPr/>
      <dgm:t>
        <a:bodyPr/>
        <a:lstStyle/>
        <a:p>
          <a:pPr>
            <a:lnSpc>
              <a:spcPct val="100000"/>
            </a:lnSpc>
            <a:defRPr cap="all"/>
          </a:pPr>
          <a:r>
            <a:rPr lang="en-GB"/>
            <a:t>• Monitor employee performance through customer feedback and service quality standards.</a:t>
          </a:r>
          <a:endParaRPr lang="en-US"/>
        </a:p>
      </dgm:t>
    </dgm:pt>
    <dgm:pt modelId="{67BDAAFC-0E54-427A-9C4D-DDAD70C17F3A}" type="parTrans" cxnId="{E7372E78-EED0-4402-95DA-182548F3558B}">
      <dgm:prSet/>
      <dgm:spPr/>
      <dgm:t>
        <a:bodyPr/>
        <a:lstStyle/>
        <a:p>
          <a:endParaRPr lang="en-US"/>
        </a:p>
      </dgm:t>
    </dgm:pt>
    <dgm:pt modelId="{F65E5C9A-95C9-4536-912F-367A0C059DDA}" type="sibTrans" cxnId="{E7372E78-EED0-4402-95DA-182548F3558B}">
      <dgm:prSet/>
      <dgm:spPr/>
      <dgm:t>
        <a:bodyPr/>
        <a:lstStyle/>
        <a:p>
          <a:endParaRPr lang="en-US"/>
        </a:p>
      </dgm:t>
    </dgm:pt>
    <dgm:pt modelId="{5CD537A7-0322-444B-8E1D-943C3E41E0DF}" type="pres">
      <dgm:prSet presAssocID="{F2F04C2D-A3D9-4E09-8493-17F9D4248ED4}" presName="root" presStyleCnt="0">
        <dgm:presLayoutVars>
          <dgm:dir/>
          <dgm:resizeHandles val="exact"/>
        </dgm:presLayoutVars>
      </dgm:prSet>
      <dgm:spPr/>
    </dgm:pt>
    <dgm:pt modelId="{8A39A5BA-B7A3-4225-B007-2EBD9EF3D8EB}" type="pres">
      <dgm:prSet presAssocID="{D68BDD3D-93D4-4DA5-B3B1-A595FB38D916}" presName="compNode" presStyleCnt="0"/>
      <dgm:spPr/>
    </dgm:pt>
    <dgm:pt modelId="{99E3CCBE-44ED-4F2A-8CD6-9CFCE867C580}" type="pres">
      <dgm:prSet presAssocID="{D68BDD3D-93D4-4DA5-B3B1-A595FB38D916}" presName="iconBgRect" presStyleLbl="bgShp" presStyleIdx="0" presStyleCnt="5"/>
      <dgm:spPr/>
    </dgm:pt>
    <dgm:pt modelId="{733CAD38-31A1-42DB-AF78-DE644B475154}" type="pres">
      <dgm:prSet presAssocID="{D68BDD3D-93D4-4DA5-B3B1-A595FB38D91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Office Worker"/>
        </a:ext>
      </dgm:extLst>
    </dgm:pt>
    <dgm:pt modelId="{E37E059B-205E-45A0-858F-F53E95A0A8F5}" type="pres">
      <dgm:prSet presAssocID="{D68BDD3D-93D4-4DA5-B3B1-A595FB38D916}" presName="spaceRect" presStyleCnt="0"/>
      <dgm:spPr/>
    </dgm:pt>
    <dgm:pt modelId="{D957F8BC-2EBC-44E7-B2DC-1A1F10453EAC}" type="pres">
      <dgm:prSet presAssocID="{D68BDD3D-93D4-4DA5-B3B1-A595FB38D916}" presName="textRect" presStyleLbl="revTx" presStyleIdx="0" presStyleCnt="5">
        <dgm:presLayoutVars>
          <dgm:chMax val="1"/>
          <dgm:chPref val="1"/>
        </dgm:presLayoutVars>
      </dgm:prSet>
      <dgm:spPr/>
    </dgm:pt>
    <dgm:pt modelId="{270E4CD7-C21E-47DF-B4A9-3BAEF6050C05}" type="pres">
      <dgm:prSet presAssocID="{4A6CC3F4-DE66-4E76-9042-714A90740D65}" presName="sibTrans" presStyleCnt="0"/>
      <dgm:spPr/>
    </dgm:pt>
    <dgm:pt modelId="{4B53D375-FC30-481D-B634-F7D9C735912E}" type="pres">
      <dgm:prSet presAssocID="{E2D4B39B-F2C8-4AE2-9622-4F1CA8F0CAFB}" presName="compNode" presStyleCnt="0"/>
      <dgm:spPr/>
    </dgm:pt>
    <dgm:pt modelId="{181D04E1-5DAC-4462-988B-7282B0340427}" type="pres">
      <dgm:prSet presAssocID="{E2D4B39B-F2C8-4AE2-9622-4F1CA8F0CAFB}" presName="iconBgRect" presStyleLbl="bgShp" presStyleIdx="1" presStyleCnt="5"/>
      <dgm:spPr/>
    </dgm:pt>
    <dgm:pt modelId="{0B846CB4-9DE9-46D2-B18A-18EC845611C9}" type="pres">
      <dgm:prSet presAssocID="{E2D4B39B-F2C8-4AE2-9622-4F1CA8F0CAF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8E50B16B-DCB8-41F7-9AAE-C3C371C55765}" type="pres">
      <dgm:prSet presAssocID="{E2D4B39B-F2C8-4AE2-9622-4F1CA8F0CAFB}" presName="spaceRect" presStyleCnt="0"/>
      <dgm:spPr/>
    </dgm:pt>
    <dgm:pt modelId="{DA60C801-C8AE-4063-9F3A-1FD82C370C5D}" type="pres">
      <dgm:prSet presAssocID="{E2D4B39B-F2C8-4AE2-9622-4F1CA8F0CAFB}" presName="textRect" presStyleLbl="revTx" presStyleIdx="1" presStyleCnt="5">
        <dgm:presLayoutVars>
          <dgm:chMax val="1"/>
          <dgm:chPref val="1"/>
        </dgm:presLayoutVars>
      </dgm:prSet>
      <dgm:spPr/>
    </dgm:pt>
    <dgm:pt modelId="{CC9C5502-C5A7-431F-947C-87024733544B}" type="pres">
      <dgm:prSet presAssocID="{2C97C6DA-5512-4B05-87D2-E5E926C85420}" presName="sibTrans" presStyleCnt="0"/>
      <dgm:spPr/>
    </dgm:pt>
    <dgm:pt modelId="{E9CA8EEB-C1FA-4F33-BE78-0E3A31D9F4AD}" type="pres">
      <dgm:prSet presAssocID="{49499B2C-08EA-4752-8C8D-7B6D51060B0E}" presName="compNode" presStyleCnt="0"/>
      <dgm:spPr/>
    </dgm:pt>
    <dgm:pt modelId="{C5A934D7-ED73-49A1-B0AC-E6F1B645E2AD}" type="pres">
      <dgm:prSet presAssocID="{49499B2C-08EA-4752-8C8D-7B6D51060B0E}" presName="iconBgRect" presStyleLbl="bgShp" presStyleIdx="2" presStyleCnt="5"/>
      <dgm:spPr/>
    </dgm:pt>
    <dgm:pt modelId="{A64D7F80-A9F0-46B2-81F4-021A1DBE359C}" type="pres">
      <dgm:prSet presAssocID="{49499B2C-08EA-4752-8C8D-7B6D51060B0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8345F75A-0E7F-4AD3-B85D-64D95485AC67}" type="pres">
      <dgm:prSet presAssocID="{49499B2C-08EA-4752-8C8D-7B6D51060B0E}" presName="spaceRect" presStyleCnt="0"/>
      <dgm:spPr/>
    </dgm:pt>
    <dgm:pt modelId="{B9C19779-0451-4584-9718-2BA9A7248B77}" type="pres">
      <dgm:prSet presAssocID="{49499B2C-08EA-4752-8C8D-7B6D51060B0E}" presName="textRect" presStyleLbl="revTx" presStyleIdx="2" presStyleCnt="5">
        <dgm:presLayoutVars>
          <dgm:chMax val="1"/>
          <dgm:chPref val="1"/>
        </dgm:presLayoutVars>
      </dgm:prSet>
      <dgm:spPr/>
    </dgm:pt>
    <dgm:pt modelId="{AF26D96B-5390-467A-84D7-14C3E3D8C12E}" type="pres">
      <dgm:prSet presAssocID="{C0EBBF95-224D-43E2-880F-028752079AA3}" presName="sibTrans" presStyleCnt="0"/>
      <dgm:spPr/>
    </dgm:pt>
    <dgm:pt modelId="{8FA7484B-7DBA-4CBB-9213-90477D33F5CC}" type="pres">
      <dgm:prSet presAssocID="{5D48B2A8-F430-490E-B8B9-79CE6E898283}" presName="compNode" presStyleCnt="0"/>
      <dgm:spPr/>
    </dgm:pt>
    <dgm:pt modelId="{0A379DA5-4BB2-47FE-8346-36A7D74CE300}" type="pres">
      <dgm:prSet presAssocID="{5D48B2A8-F430-490E-B8B9-79CE6E898283}" presName="iconBgRect" presStyleLbl="bgShp" presStyleIdx="3" presStyleCnt="5"/>
      <dgm:spPr/>
    </dgm:pt>
    <dgm:pt modelId="{91880AE0-0A55-4B42-84E9-713F622EE4B4}" type="pres">
      <dgm:prSet presAssocID="{5D48B2A8-F430-490E-B8B9-79CE6E89828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Success"/>
        </a:ext>
      </dgm:extLst>
    </dgm:pt>
    <dgm:pt modelId="{E6919FE4-4017-416A-9714-0FAFE90D343A}" type="pres">
      <dgm:prSet presAssocID="{5D48B2A8-F430-490E-B8B9-79CE6E898283}" presName="spaceRect" presStyleCnt="0"/>
      <dgm:spPr/>
    </dgm:pt>
    <dgm:pt modelId="{DB94C2CE-8A7E-4811-A78E-4D14936079C7}" type="pres">
      <dgm:prSet presAssocID="{5D48B2A8-F430-490E-B8B9-79CE6E898283}" presName="textRect" presStyleLbl="revTx" presStyleIdx="3" presStyleCnt="5">
        <dgm:presLayoutVars>
          <dgm:chMax val="1"/>
          <dgm:chPref val="1"/>
        </dgm:presLayoutVars>
      </dgm:prSet>
      <dgm:spPr/>
    </dgm:pt>
    <dgm:pt modelId="{240B24B5-791A-49E6-A199-EF9B897F0186}" type="pres">
      <dgm:prSet presAssocID="{D6368ED8-50D8-48E9-990A-D2FD155D6FEB}" presName="sibTrans" presStyleCnt="0"/>
      <dgm:spPr/>
    </dgm:pt>
    <dgm:pt modelId="{EF0B12B5-CC6B-473E-8E57-026B0D0D220C}" type="pres">
      <dgm:prSet presAssocID="{66FE1D96-A9F0-4607-AD20-3D2E5CD3D602}" presName="compNode" presStyleCnt="0"/>
      <dgm:spPr/>
    </dgm:pt>
    <dgm:pt modelId="{94D6F967-28C1-4BDF-BD4E-9B9C249913C4}" type="pres">
      <dgm:prSet presAssocID="{66FE1D96-A9F0-4607-AD20-3D2E5CD3D602}" presName="iconBgRect" presStyleLbl="bgShp" presStyleIdx="4" presStyleCnt="5"/>
      <dgm:spPr/>
    </dgm:pt>
    <dgm:pt modelId="{077636D5-3829-4596-BEA9-FC59595942F9}" type="pres">
      <dgm:prSet presAssocID="{66FE1D96-A9F0-4607-AD20-3D2E5CD3D60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Gauge"/>
        </a:ext>
      </dgm:extLst>
    </dgm:pt>
    <dgm:pt modelId="{70466786-8D43-4DF7-A685-70B62A0C63AB}" type="pres">
      <dgm:prSet presAssocID="{66FE1D96-A9F0-4607-AD20-3D2E5CD3D602}" presName="spaceRect" presStyleCnt="0"/>
      <dgm:spPr/>
    </dgm:pt>
    <dgm:pt modelId="{CC90A64B-23C1-4E19-8380-CA96134C50CC}" type="pres">
      <dgm:prSet presAssocID="{66FE1D96-A9F0-4607-AD20-3D2E5CD3D602}" presName="textRect" presStyleLbl="revTx" presStyleIdx="4" presStyleCnt="5">
        <dgm:presLayoutVars>
          <dgm:chMax val="1"/>
          <dgm:chPref val="1"/>
        </dgm:presLayoutVars>
      </dgm:prSet>
      <dgm:spPr/>
    </dgm:pt>
  </dgm:ptLst>
  <dgm:cxnLst>
    <dgm:cxn modelId="{F56E7119-3537-40A2-A7DC-3138969C9B15}" type="presOf" srcId="{F2F04C2D-A3D9-4E09-8493-17F9D4248ED4}" destId="{5CD537A7-0322-444B-8E1D-943C3E41E0DF}" srcOrd="0" destOrd="0" presId="urn:microsoft.com/office/officeart/2018/5/layout/IconCircleLabelList"/>
    <dgm:cxn modelId="{1F2D721D-E348-4B4D-A36B-C2555040DFEA}" type="presOf" srcId="{49499B2C-08EA-4752-8C8D-7B6D51060B0E}" destId="{B9C19779-0451-4584-9718-2BA9A7248B77}" srcOrd="0" destOrd="0" presId="urn:microsoft.com/office/officeart/2018/5/layout/IconCircleLabelList"/>
    <dgm:cxn modelId="{05F19140-6F61-42F5-BA61-066457E3EE3D}" srcId="{F2F04C2D-A3D9-4E09-8493-17F9D4248ED4}" destId="{5D48B2A8-F430-490E-B8B9-79CE6E898283}" srcOrd="3" destOrd="0" parTransId="{E9B25040-640C-4DD0-A344-ADF6FB6D62E0}" sibTransId="{D6368ED8-50D8-48E9-990A-D2FD155D6FEB}"/>
    <dgm:cxn modelId="{62E29C76-3C96-48DE-BF4A-FE447FD8C3AF}" srcId="{F2F04C2D-A3D9-4E09-8493-17F9D4248ED4}" destId="{49499B2C-08EA-4752-8C8D-7B6D51060B0E}" srcOrd="2" destOrd="0" parTransId="{0AEBDFBF-7831-4716-B7A2-C0BF1E26C527}" sibTransId="{C0EBBF95-224D-43E2-880F-028752079AA3}"/>
    <dgm:cxn modelId="{E7372E78-EED0-4402-95DA-182548F3558B}" srcId="{F2F04C2D-A3D9-4E09-8493-17F9D4248ED4}" destId="{66FE1D96-A9F0-4607-AD20-3D2E5CD3D602}" srcOrd="4" destOrd="0" parTransId="{67BDAAFC-0E54-427A-9C4D-DDAD70C17F3A}" sibTransId="{F65E5C9A-95C9-4536-912F-367A0C059DDA}"/>
    <dgm:cxn modelId="{F9744681-78B0-4FCE-A461-9176D508F92B}" type="presOf" srcId="{E2D4B39B-F2C8-4AE2-9622-4F1CA8F0CAFB}" destId="{DA60C801-C8AE-4063-9F3A-1FD82C370C5D}" srcOrd="0" destOrd="0" presId="urn:microsoft.com/office/officeart/2018/5/layout/IconCircleLabelList"/>
    <dgm:cxn modelId="{C589C18C-9D3E-43BA-B881-7663E9A05FEC}" type="presOf" srcId="{D68BDD3D-93D4-4DA5-B3B1-A595FB38D916}" destId="{D957F8BC-2EBC-44E7-B2DC-1A1F10453EAC}" srcOrd="0" destOrd="0" presId="urn:microsoft.com/office/officeart/2018/5/layout/IconCircleLabelList"/>
    <dgm:cxn modelId="{B935FE9C-9DF4-4554-9DEF-0B2405332864}" type="presOf" srcId="{5D48B2A8-F430-490E-B8B9-79CE6E898283}" destId="{DB94C2CE-8A7E-4811-A78E-4D14936079C7}" srcOrd="0" destOrd="0" presId="urn:microsoft.com/office/officeart/2018/5/layout/IconCircleLabelList"/>
    <dgm:cxn modelId="{0D0F969F-2248-4464-A781-5A596B03C363}" type="presOf" srcId="{66FE1D96-A9F0-4607-AD20-3D2E5CD3D602}" destId="{CC90A64B-23C1-4E19-8380-CA96134C50CC}" srcOrd="0" destOrd="0" presId="urn:microsoft.com/office/officeart/2018/5/layout/IconCircleLabelList"/>
    <dgm:cxn modelId="{DF21A1A2-1246-4C8C-B016-BF92A8D9F7AE}" srcId="{F2F04C2D-A3D9-4E09-8493-17F9D4248ED4}" destId="{D68BDD3D-93D4-4DA5-B3B1-A595FB38D916}" srcOrd="0" destOrd="0" parTransId="{A210CE02-6E3C-4BD8-A389-062C670D69BE}" sibTransId="{4A6CC3F4-DE66-4E76-9042-714A90740D65}"/>
    <dgm:cxn modelId="{40D90BA3-BFDF-4DD5-9D9E-7A6DB8882CD6}" srcId="{F2F04C2D-A3D9-4E09-8493-17F9D4248ED4}" destId="{E2D4B39B-F2C8-4AE2-9622-4F1CA8F0CAFB}" srcOrd="1" destOrd="0" parTransId="{FB15CAC2-917C-4933-BF67-38C2891350F8}" sibTransId="{2C97C6DA-5512-4B05-87D2-E5E926C85420}"/>
    <dgm:cxn modelId="{9730EE4F-E51A-4E76-B71E-A9D4A28E9FCD}" type="presParOf" srcId="{5CD537A7-0322-444B-8E1D-943C3E41E0DF}" destId="{8A39A5BA-B7A3-4225-B007-2EBD9EF3D8EB}" srcOrd="0" destOrd="0" presId="urn:microsoft.com/office/officeart/2018/5/layout/IconCircleLabelList"/>
    <dgm:cxn modelId="{0334C513-C616-40F8-9B6C-5B4624F4EF80}" type="presParOf" srcId="{8A39A5BA-B7A3-4225-B007-2EBD9EF3D8EB}" destId="{99E3CCBE-44ED-4F2A-8CD6-9CFCE867C580}" srcOrd="0" destOrd="0" presId="urn:microsoft.com/office/officeart/2018/5/layout/IconCircleLabelList"/>
    <dgm:cxn modelId="{3E4CFAAF-138A-45C8-8FC6-DC898C4199BE}" type="presParOf" srcId="{8A39A5BA-B7A3-4225-B007-2EBD9EF3D8EB}" destId="{733CAD38-31A1-42DB-AF78-DE644B475154}" srcOrd="1" destOrd="0" presId="urn:microsoft.com/office/officeart/2018/5/layout/IconCircleLabelList"/>
    <dgm:cxn modelId="{B0181227-0814-4612-87A6-855E31F65701}" type="presParOf" srcId="{8A39A5BA-B7A3-4225-B007-2EBD9EF3D8EB}" destId="{E37E059B-205E-45A0-858F-F53E95A0A8F5}" srcOrd="2" destOrd="0" presId="urn:microsoft.com/office/officeart/2018/5/layout/IconCircleLabelList"/>
    <dgm:cxn modelId="{39FEB2EE-B316-4AE9-B8FB-6737334C46F2}" type="presParOf" srcId="{8A39A5BA-B7A3-4225-B007-2EBD9EF3D8EB}" destId="{D957F8BC-2EBC-44E7-B2DC-1A1F10453EAC}" srcOrd="3" destOrd="0" presId="urn:microsoft.com/office/officeart/2018/5/layout/IconCircleLabelList"/>
    <dgm:cxn modelId="{28AAD775-524C-41AC-A7B5-A4B85CC7B0C8}" type="presParOf" srcId="{5CD537A7-0322-444B-8E1D-943C3E41E0DF}" destId="{270E4CD7-C21E-47DF-B4A9-3BAEF6050C05}" srcOrd="1" destOrd="0" presId="urn:microsoft.com/office/officeart/2018/5/layout/IconCircleLabelList"/>
    <dgm:cxn modelId="{5B384CB2-AE37-4B17-A23F-24C60DE9AB01}" type="presParOf" srcId="{5CD537A7-0322-444B-8E1D-943C3E41E0DF}" destId="{4B53D375-FC30-481D-B634-F7D9C735912E}" srcOrd="2" destOrd="0" presId="urn:microsoft.com/office/officeart/2018/5/layout/IconCircleLabelList"/>
    <dgm:cxn modelId="{CE062ED6-1DBE-46DC-A84D-575DC5B8D8AC}" type="presParOf" srcId="{4B53D375-FC30-481D-B634-F7D9C735912E}" destId="{181D04E1-5DAC-4462-988B-7282B0340427}" srcOrd="0" destOrd="0" presId="urn:microsoft.com/office/officeart/2018/5/layout/IconCircleLabelList"/>
    <dgm:cxn modelId="{CB43EBED-660B-4905-9A0E-01AC26D01B9D}" type="presParOf" srcId="{4B53D375-FC30-481D-B634-F7D9C735912E}" destId="{0B846CB4-9DE9-46D2-B18A-18EC845611C9}" srcOrd="1" destOrd="0" presId="urn:microsoft.com/office/officeart/2018/5/layout/IconCircleLabelList"/>
    <dgm:cxn modelId="{59DA9210-571A-4308-831D-387732AE1D60}" type="presParOf" srcId="{4B53D375-FC30-481D-B634-F7D9C735912E}" destId="{8E50B16B-DCB8-41F7-9AAE-C3C371C55765}" srcOrd="2" destOrd="0" presId="urn:microsoft.com/office/officeart/2018/5/layout/IconCircleLabelList"/>
    <dgm:cxn modelId="{C21925E3-7D50-4E9E-8DC0-931AEBFF68C4}" type="presParOf" srcId="{4B53D375-FC30-481D-B634-F7D9C735912E}" destId="{DA60C801-C8AE-4063-9F3A-1FD82C370C5D}" srcOrd="3" destOrd="0" presId="urn:microsoft.com/office/officeart/2018/5/layout/IconCircleLabelList"/>
    <dgm:cxn modelId="{E352DCB4-E4F6-49D8-A40F-991C714545D6}" type="presParOf" srcId="{5CD537A7-0322-444B-8E1D-943C3E41E0DF}" destId="{CC9C5502-C5A7-431F-947C-87024733544B}" srcOrd="3" destOrd="0" presId="urn:microsoft.com/office/officeart/2018/5/layout/IconCircleLabelList"/>
    <dgm:cxn modelId="{AD8160AD-9C0C-4120-9E48-91B773306CFC}" type="presParOf" srcId="{5CD537A7-0322-444B-8E1D-943C3E41E0DF}" destId="{E9CA8EEB-C1FA-4F33-BE78-0E3A31D9F4AD}" srcOrd="4" destOrd="0" presId="urn:microsoft.com/office/officeart/2018/5/layout/IconCircleLabelList"/>
    <dgm:cxn modelId="{01779F8A-5794-466F-B1C6-A972C7397780}" type="presParOf" srcId="{E9CA8EEB-C1FA-4F33-BE78-0E3A31D9F4AD}" destId="{C5A934D7-ED73-49A1-B0AC-E6F1B645E2AD}" srcOrd="0" destOrd="0" presId="urn:microsoft.com/office/officeart/2018/5/layout/IconCircleLabelList"/>
    <dgm:cxn modelId="{C265064D-CBCD-42CB-9A25-08A8FF91265C}" type="presParOf" srcId="{E9CA8EEB-C1FA-4F33-BE78-0E3A31D9F4AD}" destId="{A64D7F80-A9F0-46B2-81F4-021A1DBE359C}" srcOrd="1" destOrd="0" presId="urn:microsoft.com/office/officeart/2018/5/layout/IconCircleLabelList"/>
    <dgm:cxn modelId="{FF874BD5-D902-457E-9F3D-D45DABD28F79}" type="presParOf" srcId="{E9CA8EEB-C1FA-4F33-BE78-0E3A31D9F4AD}" destId="{8345F75A-0E7F-4AD3-B85D-64D95485AC67}" srcOrd="2" destOrd="0" presId="urn:microsoft.com/office/officeart/2018/5/layout/IconCircleLabelList"/>
    <dgm:cxn modelId="{FF7AB071-72BD-4073-B87E-F9B9D9889B38}" type="presParOf" srcId="{E9CA8EEB-C1FA-4F33-BE78-0E3A31D9F4AD}" destId="{B9C19779-0451-4584-9718-2BA9A7248B77}" srcOrd="3" destOrd="0" presId="urn:microsoft.com/office/officeart/2018/5/layout/IconCircleLabelList"/>
    <dgm:cxn modelId="{0A4AC44F-32C7-4179-AD35-A41966641476}" type="presParOf" srcId="{5CD537A7-0322-444B-8E1D-943C3E41E0DF}" destId="{AF26D96B-5390-467A-84D7-14C3E3D8C12E}" srcOrd="5" destOrd="0" presId="urn:microsoft.com/office/officeart/2018/5/layout/IconCircleLabelList"/>
    <dgm:cxn modelId="{14475C65-D731-4397-A6DA-86F5900DDEF7}" type="presParOf" srcId="{5CD537A7-0322-444B-8E1D-943C3E41E0DF}" destId="{8FA7484B-7DBA-4CBB-9213-90477D33F5CC}" srcOrd="6" destOrd="0" presId="urn:microsoft.com/office/officeart/2018/5/layout/IconCircleLabelList"/>
    <dgm:cxn modelId="{5AC0ED47-6CBC-4FF1-8C32-13E87FEFE1A7}" type="presParOf" srcId="{8FA7484B-7DBA-4CBB-9213-90477D33F5CC}" destId="{0A379DA5-4BB2-47FE-8346-36A7D74CE300}" srcOrd="0" destOrd="0" presId="urn:microsoft.com/office/officeart/2018/5/layout/IconCircleLabelList"/>
    <dgm:cxn modelId="{F09A70C1-3A17-433A-9F56-69482F2EC9A1}" type="presParOf" srcId="{8FA7484B-7DBA-4CBB-9213-90477D33F5CC}" destId="{91880AE0-0A55-4B42-84E9-713F622EE4B4}" srcOrd="1" destOrd="0" presId="urn:microsoft.com/office/officeart/2018/5/layout/IconCircleLabelList"/>
    <dgm:cxn modelId="{FD9676E9-CFB0-401B-81A6-781B27B51353}" type="presParOf" srcId="{8FA7484B-7DBA-4CBB-9213-90477D33F5CC}" destId="{E6919FE4-4017-416A-9714-0FAFE90D343A}" srcOrd="2" destOrd="0" presId="urn:microsoft.com/office/officeart/2018/5/layout/IconCircleLabelList"/>
    <dgm:cxn modelId="{A973C966-B830-4C2D-8B4E-CC95595D0734}" type="presParOf" srcId="{8FA7484B-7DBA-4CBB-9213-90477D33F5CC}" destId="{DB94C2CE-8A7E-4811-A78E-4D14936079C7}" srcOrd="3" destOrd="0" presId="urn:microsoft.com/office/officeart/2018/5/layout/IconCircleLabelList"/>
    <dgm:cxn modelId="{5AAB4FED-2AD1-4A18-88A5-6A639945C241}" type="presParOf" srcId="{5CD537A7-0322-444B-8E1D-943C3E41E0DF}" destId="{240B24B5-791A-49E6-A199-EF9B897F0186}" srcOrd="7" destOrd="0" presId="urn:microsoft.com/office/officeart/2018/5/layout/IconCircleLabelList"/>
    <dgm:cxn modelId="{29FC3187-4E7E-4C19-AAF2-ADFE600311FF}" type="presParOf" srcId="{5CD537A7-0322-444B-8E1D-943C3E41E0DF}" destId="{EF0B12B5-CC6B-473E-8E57-026B0D0D220C}" srcOrd="8" destOrd="0" presId="urn:microsoft.com/office/officeart/2018/5/layout/IconCircleLabelList"/>
    <dgm:cxn modelId="{C2670008-1116-436E-98F2-6A4516655AF7}" type="presParOf" srcId="{EF0B12B5-CC6B-473E-8E57-026B0D0D220C}" destId="{94D6F967-28C1-4BDF-BD4E-9B9C249913C4}" srcOrd="0" destOrd="0" presId="urn:microsoft.com/office/officeart/2018/5/layout/IconCircleLabelList"/>
    <dgm:cxn modelId="{7E6B6AA9-2C99-4161-9C6A-26165BE045F9}" type="presParOf" srcId="{EF0B12B5-CC6B-473E-8E57-026B0D0D220C}" destId="{077636D5-3829-4596-BEA9-FC59595942F9}" srcOrd="1" destOrd="0" presId="urn:microsoft.com/office/officeart/2018/5/layout/IconCircleLabelList"/>
    <dgm:cxn modelId="{073AE32C-9346-444A-8CC6-A0C29B057B16}" type="presParOf" srcId="{EF0B12B5-CC6B-473E-8E57-026B0D0D220C}" destId="{70466786-8D43-4DF7-A685-70B62A0C63AB}" srcOrd="2" destOrd="0" presId="urn:microsoft.com/office/officeart/2018/5/layout/IconCircleLabelList"/>
    <dgm:cxn modelId="{6243418F-9ECF-4FF3-BC43-718015EBE8F6}" type="presParOf" srcId="{EF0B12B5-CC6B-473E-8E57-026B0D0D220C}" destId="{CC90A64B-23C1-4E19-8380-CA96134C50C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227A6D-C49E-4B3A-B02E-FDA45C16802E}"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F1E9440-8E9E-4DA4-B11A-FA75B5D21CAA}">
      <dgm:prSet/>
      <dgm:spPr>
        <a:solidFill>
          <a:schemeClr val="tx1"/>
        </a:solidFill>
      </dgm:spPr>
      <dgm:t>
        <a:bodyPr/>
        <a:lstStyle/>
        <a:p>
          <a:r>
            <a:rPr lang="en-GB" b="1"/>
            <a:t>✅ Strengths</a:t>
          </a:r>
          <a:endParaRPr lang="en-US"/>
        </a:p>
      </dgm:t>
    </dgm:pt>
    <dgm:pt modelId="{773B36F1-609B-4B3C-BA60-FB28F9DE61C4}" type="parTrans" cxnId="{07B00D13-EECB-4936-A4FB-AA0108FA0C70}">
      <dgm:prSet/>
      <dgm:spPr/>
      <dgm:t>
        <a:bodyPr/>
        <a:lstStyle/>
        <a:p>
          <a:endParaRPr lang="en-US"/>
        </a:p>
      </dgm:t>
    </dgm:pt>
    <dgm:pt modelId="{EA49F7E1-3452-41D9-9FEE-F9B2E3A4D108}" type="sibTrans" cxnId="{07B00D13-EECB-4936-A4FB-AA0108FA0C70}">
      <dgm:prSet/>
      <dgm:spPr/>
      <dgm:t>
        <a:bodyPr/>
        <a:lstStyle/>
        <a:p>
          <a:endParaRPr lang="en-US"/>
        </a:p>
      </dgm:t>
    </dgm:pt>
    <dgm:pt modelId="{7C5F449F-032E-4272-BD48-652D5DE393E5}">
      <dgm:prSet/>
      <dgm:spPr>
        <a:solidFill>
          <a:schemeClr val="tx1"/>
        </a:solidFill>
      </dgm:spPr>
      <dgm:t>
        <a:bodyPr/>
        <a:lstStyle/>
        <a:p>
          <a:r>
            <a:rPr lang="en-GB"/>
            <a:t>Skilled phone repair knowledge</a:t>
          </a:r>
          <a:endParaRPr lang="en-US"/>
        </a:p>
      </dgm:t>
    </dgm:pt>
    <dgm:pt modelId="{65D1FE28-C65E-4FBF-B999-0A1325A2AA12}" type="parTrans" cxnId="{566B1850-EE5D-4D7E-8C0E-DF39DD3E00F2}">
      <dgm:prSet/>
      <dgm:spPr/>
      <dgm:t>
        <a:bodyPr/>
        <a:lstStyle/>
        <a:p>
          <a:endParaRPr lang="en-US"/>
        </a:p>
      </dgm:t>
    </dgm:pt>
    <dgm:pt modelId="{4961E4DA-4F09-47D2-AA58-AC499A3757D8}" type="sibTrans" cxnId="{566B1850-EE5D-4D7E-8C0E-DF39DD3E00F2}">
      <dgm:prSet/>
      <dgm:spPr/>
      <dgm:t>
        <a:bodyPr/>
        <a:lstStyle/>
        <a:p>
          <a:endParaRPr lang="en-US"/>
        </a:p>
      </dgm:t>
    </dgm:pt>
    <dgm:pt modelId="{0A284C0F-D1C6-4286-9840-CFD05F9E288E}">
      <dgm:prSet/>
      <dgm:spPr>
        <a:solidFill>
          <a:schemeClr val="tx1"/>
        </a:solidFill>
      </dgm:spPr>
      <dgm:t>
        <a:bodyPr/>
        <a:lstStyle/>
        <a:p>
          <a:r>
            <a:rPr lang="en-GB"/>
            <a:t>Low operating costs (sole trader model)</a:t>
          </a:r>
          <a:endParaRPr lang="en-US"/>
        </a:p>
      </dgm:t>
    </dgm:pt>
    <dgm:pt modelId="{3F4BDAC9-2B44-4D4D-90CE-9ADDFDFCF4BF}" type="parTrans" cxnId="{B6E9154A-AAB6-4506-A599-2E8D7B3A9333}">
      <dgm:prSet/>
      <dgm:spPr/>
      <dgm:t>
        <a:bodyPr/>
        <a:lstStyle/>
        <a:p>
          <a:endParaRPr lang="en-US"/>
        </a:p>
      </dgm:t>
    </dgm:pt>
    <dgm:pt modelId="{DFDAA777-F93A-43E6-85F6-ADFF0F67B5D3}" type="sibTrans" cxnId="{B6E9154A-AAB6-4506-A599-2E8D7B3A9333}">
      <dgm:prSet/>
      <dgm:spPr/>
      <dgm:t>
        <a:bodyPr/>
        <a:lstStyle/>
        <a:p>
          <a:endParaRPr lang="en-US"/>
        </a:p>
      </dgm:t>
    </dgm:pt>
    <dgm:pt modelId="{B3FCF70C-A356-4D4B-822D-2F289B745DA1}">
      <dgm:prSet/>
      <dgm:spPr>
        <a:solidFill>
          <a:schemeClr val="tx1"/>
        </a:solidFill>
      </dgm:spPr>
      <dgm:t>
        <a:bodyPr/>
        <a:lstStyle/>
        <a:p>
          <a:r>
            <a:rPr lang="en-GB"/>
            <a:t>Personal and direct customer service</a:t>
          </a:r>
          <a:endParaRPr lang="en-US"/>
        </a:p>
      </dgm:t>
    </dgm:pt>
    <dgm:pt modelId="{3DAF745E-982A-4F06-98D1-3A6D6D86BA43}" type="parTrans" cxnId="{5A894D59-2ACF-475E-BB72-AD28134F8F43}">
      <dgm:prSet/>
      <dgm:spPr/>
      <dgm:t>
        <a:bodyPr/>
        <a:lstStyle/>
        <a:p>
          <a:endParaRPr lang="en-US"/>
        </a:p>
      </dgm:t>
    </dgm:pt>
    <dgm:pt modelId="{F43CCC3B-8C44-49B3-B65B-C6822388348D}" type="sibTrans" cxnId="{5A894D59-2ACF-475E-BB72-AD28134F8F43}">
      <dgm:prSet/>
      <dgm:spPr/>
      <dgm:t>
        <a:bodyPr/>
        <a:lstStyle/>
        <a:p>
          <a:endParaRPr lang="en-US"/>
        </a:p>
      </dgm:t>
    </dgm:pt>
    <dgm:pt modelId="{FC2A1B6C-3430-479C-A53B-F61086EEE7FD}">
      <dgm:prSet/>
      <dgm:spPr>
        <a:solidFill>
          <a:schemeClr val="tx1"/>
        </a:solidFill>
      </dgm:spPr>
      <dgm:t>
        <a:bodyPr/>
        <a:lstStyle/>
        <a:p>
          <a:r>
            <a:rPr lang="en-GB"/>
            <a:t>Fast turnaround times compared to competitors</a:t>
          </a:r>
          <a:endParaRPr lang="en-US"/>
        </a:p>
      </dgm:t>
    </dgm:pt>
    <dgm:pt modelId="{E8DF220B-7EA5-4467-AD48-B9EA9AAE00EF}" type="parTrans" cxnId="{603E1AD4-F684-49ED-9825-F511A7300A80}">
      <dgm:prSet/>
      <dgm:spPr/>
      <dgm:t>
        <a:bodyPr/>
        <a:lstStyle/>
        <a:p>
          <a:endParaRPr lang="en-US"/>
        </a:p>
      </dgm:t>
    </dgm:pt>
    <dgm:pt modelId="{F0BEC009-CD28-48E3-ADAE-BDE46BC21EAC}" type="sibTrans" cxnId="{603E1AD4-F684-49ED-9825-F511A7300A80}">
      <dgm:prSet/>
      <dgm:spPr/>
      <dgm:t>
        <a:bodyPr/>
        <a:lstStyle/>
        <a:p>
          <a:endParaRPr lang="en-US"/>
        </a:p>
      </dgm:t>
    </dgm:pt>
    <dgm:pt modelId="{4E6A6CD1-0D09-469E-9FBD-2EC5B7DB609F}">
      <dgm:prSet/>
      <dgm:spPr>
        <a:solidFill>
          <a:schemeClr val="tx1"/>
        </a:solidFill>
      </dgm:spPr>
      <dgm:t>
        <a:bodyPr/>
        <a:lstStyle/>
        <a:p>
          <a:r>
            <a:rPr lang="en-GB"/>
            <a:t>Mobile repair service (home/work convenience)</a:t>
          </a:r>
          <a:endParaRPr lang="en-US"/>
        </a:p>
      </dgm:t>
    </dgm:pt>
    <dgm:pt modelId="{486F4BEE-250E-409F-8411-CB8AD7D720D8}" type="parTrans" cxnId="{21CB5B3B-497D-44A0-AAEF-22A322A7CABE}">
      <dgm:prSet/>
      <dgm:spPr/>
      <dgm:t>
        <a:bodyPr/>
        <a:lstStyle/>
        <a:p>
          <a:endParaRPr lang="en-US"/>
        </a:p>
      </dgm:t>
    </dgm:pt>
    <dgm:pt modelId="{1CB2AA21-01E1-43E8-AFA9-9CD85F987AB7}" type="sibTrans" cxnId="{21CB5B3B-497D-44A0-AAEF-22A322A7CABE}">
      <dgm:prSet/>
      <dgm:spPr/>
      <dgm:t>
        <a:bodyPr/>
        <a:lstStyle/>
        <a:p>
          <a:endParaRPr lang="en-US"/>
        </a:p>
      </dgm:t>
    </dgm:pt>
    <dgm:pt modelId="{F596E3D2-16B4-4C31-BD72-7D4F07ACF53B}">
      <dgm:prSet/>
      <dgm:spPr>
        <a:solidFill>
          <a:schemeClr val="tx1"/>
        </a:solidFill>
      </dgm:spPr>
      <dgm:t>
        <a:bodyPr/>
        <a:lstStyle/>
        <a:p>
          <a:r>
            <a:rPr lang="en-GB" b="1"/>
            <a:t>❌ Weaknesses</a:t>
          </a:r>
          <a:endParaRPr lang="en-US"/>
        </a:p>
      </dgm:t>
    </dgm:pt>
    <dgm:pt modelId="{508274EA-75F1-49FD-9A14-886729809853}" type="parTrans" cxnId="{52C11841-04E6-4C4E-9CB6-6CA3FABB5ADD}">
      <dgm:prSet/>
      <dgm:spPr/>
      <dgm:t>
        <a:bodyPr/>
        <a:lstStyle/>
        <a:p>
          <a:endParaRPr lang="en-US"/>
        </a:p>
      </dgm:t>
    </dgm:pt>
    <dgm:pt modelId="{37EF5D5C-C3AB-4018-89A2-008BD62CF88A}" type="sibTrans" cxnId="{52C11841-04E6-4C4E-9CB6-6CA3FABB5ADD}">
      <dgm:prSet/>
      <dgm:spPr/>
      <dgm:t>
        <a:bodyPr/>
        <a:lstStyle/>
        <a:p>
          <a:endParaRPr lang="en-US"/>
        </a:p>
      </dgm:t>
    </dgm:pt>
    <dgm:pt modelId="{26CEDDCE-35D5-4925-BA26-0947CC85F1AC}">
      <dgm:prSet/>
      <dgm:spPr>
        <a:solidFill>
          <a:schemeClr val="tx1"/>
        </a:solidFill>
      </dgm:spPr>
      <dgm:t>
        <a:bodyPr/>
        <a:lstStyle/>
        <a:p>
          <a:r>
            <a:rPr lang="en-GB"/>
            <a:t>Reliance on one person for all operations</a:t>
          </a:r>
          <a:endParaRPr lang="en-US"/>
        </a:p>
      </dgm:t>
    </dgm:pt>
    <dgm:pt modelId="{E9CB042E-7B6F-456F-946C-81706882B99D}" type="parTrans" cxnId="{C7A8A29B-F109-4F66-A036-40FEA233DBF1}">
      <dgm:prSet/>
      <dgm:spPr/>
      <dgm:t>
        <a:bodyPr/>
        <a:lstStyle/>
        <a:p>
          <a:endParaRPr lang="en-US"/>
        </a:p>
      </dgm:t>
    </dgm:pt>
    <dgm:pt modelId="{DFE54280-DFDA-40C5-AE80-4252BA206C53}" type="sibTrans" cxnId="{C7A8A29B-F109-4F66-A036-40FEA233DBF1}">
      <dgm:prSet/>
      <dgm:spPr/>
      <dgm:t>
        <a:bodyPr/>
        <a:lstStyle/>
        <a:p>
          <a:endParaRPr lang="en-US"/>
        </a:p>
      </dgm:t>
    </dgm:pt>
    <dgm:pt modelId="{2D21E5A0-0915-4AED-9165-63B9A609960F}">
      <dgm:prSet/>
      <dgm:spPr>
        <a:solidFill>
          <a:schemeClr val="tx1"/>
        </a:solidFill>
      </dgm:spPr>
      <dgm:t>
        <a:bodyPr/>
        <a:lstStyle/>
        <a:p>
          <a:r>
            <a:rPr lang="en-GB"/>
            <a:t>Limited marketing budget</a:t>
          </a:r>
          <a:endParaRPr lang="en-US"/>
        </a:p>
      </dgm:t>
    </dgm:pt>
    <dgm:pt modelId="{4555BC75-54A8-4F3F-B385-D84579200AB1}" type="parTrans" cxnId="{9398B5AF-DBC5-49F8-BECE-844AD55D5602}">
      <dgm:prSet/>
      <dgm:spPr/>
      <dgm:t>
        <a:bodyPr/>
        <a:lstStyle/>
        <a:p>
          <a:endParaRPr lang="en-US"/>
        </a:p>
      </dgm:t>
    </dgm:pt>
    <dgm:pt modelId="{A72F7C7E-034B-4A24-BA13-945543D6FE07}" type="sibTrans" cxnId="{9398B5AF-DBC5-49F8-BECE-844AD55D5602}">
      <dgm:prSet/>
      <dgm:spPr/>
      <dgm:t>
        <a:bodyPr/>
        <a:lstStyle/>
        <a:p>
          <a:endParaRPr lang="en-US"/>
        </a:p>
      </dgm:t>
    </dgm:pt>
    <dgm:pt modelId="{D9812DC4-71AD-4412-B304-51B77031288C}">
      <dgm:prSet/>
      <dgm:spPr>
        <a:solidFill>
          <a:schemeClr val="tx1"/>
        </a:solidFill>
      </dgm:spPr>
      <dgm:t>
        <a:bodyPr/>
        <a:lstStyle/>
        <a:p>
          <a:r>
            <a:rPr lang="en-GB"/>
            <a:t>Small business capacity limits number of repairs</a:t>
          </a:r>
          <a:endParaRPr lang="en-US"/>
        </a:p>
      </dgm:t>
    </dgm:pt>
    <dgm:pt modelId="{44F78231-A88F-4FE1-A26F-4D024371367D}" type="parTrans" cxnId="{C72BA21D-2A07-48D7-8B0C-86487F85C2B4}">
      <dgm:prSet/>
      <dgm:spPr/>
      <dgm:t>
        <a:bodyPr/>
        <a:lstStyle/>
        <a:p>
          <a:endParaRPr lang="en-US"/>
        </a:p>
      </dgm:t>
    </dgm:pt>
    <dgm:pt modelId="{3084D256-FE83-48A7-99AD-4AEC5FDF243D}" type="sibTrans" cxnId="{C72BA21D-2A07-48D7-8B0C-86487F85C2B4}">
      <dgm:prSet/>
      <dgm:spPr/>
      <dgm:t>
        <a:bodyPr/>
        <a:lstStyle/>
        <a:p>
          <a:endParaRPr lang="en-US"/>
        </a:p>
      </dgm:t>
    </dgm:pt>
    <dgm:pt modelId="{3EAC4E57-D82D-4AD8-9191-3C9A50458DCF}">
      <dgm:prSet/>
      <dgm:spPr>
        <a:solidFill>
          <a:schemeClr val="tx1"/>
        </a:solidFill>
      </dgm:spPr>
      <dgm:t>
        <a:bodyPr/>
        <a:lstStyle/>
        <a:p>
          <a:r>
            <a:rPr lang="en-GB"/>
            <a:t>No established brand reputation at start</a:t>
          </a:r>
          <a:endParaRPr lang="en-US"/>
        </a:p>
      </dgm:t>
    </dgm:pt>
    <dgm:pt modelId="{D3416A5C-CAA2-4969-BA29-853DCD085993}" type="parTrans" cxnId="{E0166FF9-27BC-456B-872A-245C9EB918C3}">
      <dgm:prSet/>
      <dgm:spPr/>
      <dgm:t>
        <a:bodyPr/>
        <a:lstStyle/>
        <a:p>
          <a:endParaRPr lang="en-US"/>
        </a:p>
      </dgm:t>
    </dgm:pt>
    <dgm:pt modelId="{421CB1E6-79CE-4769-8F24-9AD7C80655E5}" type="sibTrans" cxnId="{E0166FF9-27BC-456B-872A-245C9EB918C3}">
      <dgm:prSet/>
      <dgm:spPr/>
      <dgm:t>
        <a:bodyPr/>
        <a:lstStyle/>
        <a:p>
          <a:endParaRPr lang="en-US"/>
        </a:p>
      </dgm:t>
    </dgm:pt>
    <dgm:pt modelId="{7BE18BCC-79B7-403C-ABE1-6E2F029FB3F3}">
      <dgm:prSet/>
      <dgm:spPr>
        <a:solidFill>
          <a:schemeClr val="tx1"/>
        </a:solidFill>
      </dgm:spPr>
      <dgm:t>
        <a:bodyPr/>
        <a:lstStyle/>
        <a:p>
          <a:r>
            <a:rPr lang="en-GB" b="1"/>
            <a:t>📈 Opportunities</a:t>
          </a:r>
          <a:endParaRPr lang="en-US"/>
        </a:p>
      </dgm:t>
    </dgm:pt>
    <dgm:pt modelId="{7DF981A1-BE62-4584-B05C-D6F18998BD4C}" type="parTrans" cxnId="{0773BBC5-1729-4D7D-BEC5-C85DFCC13CA6}">
      <dgm:prSet/>
      <dgm:spPr/>
      <dgm:t>
        <a:bodyPr/>
        <a:lstStyle/>
        <a:p>
          <a:endParaRPr lang="en-US"/>
        </a:p>
      </dgm:t>
    </dgm:pt>
    <dgm:pt modelId="{AF6DBF5F-E41F-4888-9C48-F3C267959F39}" type="sibTrans" cxnId="{0773BBC5-1729-4D7D-BEC5-C85DFCC13CA6}">
      <dgm:prSet/>
      <dgm:spPr/>
      <dgm:t>
        <a:bodyPr/>
        <a:lstStyle/>
        <a:p>
          <a:endParaRPr lang="en-US"/>
        </a:p>
      </dgm:t>
    </dgm:pt>
    <dgm:pt modelId="{E512AF1E-07BF-468D-B63B-56675EF43801}">
      <dgm:prSet/>
      <dgm:spPr>
        <a:solidFill>
          <a:schemeClr val="tx1"/>
        </a:solidFill>
      </dgm:spPr>
      <dgm:t>
        <a:bodyPr/>
        <a:lstStyle/>
        <a:p>
          <a:r>
            <a:rPr lang="en-GB"/>
            <a:t>Growing demand for phone repairs</a:t>
          </a:r>
          <a:endParaRPr lang="en-US"/>
        </a:p>
      </dgm:t>
    </dgm:pt>
    <dgm:pt modelId="{885B715E-CEFB-48E3-BFF6-756C4B98ECE2}" type="parTrans" cxnId="{AAFDADBA-114C-4D3B-90F7-D11BFAC7F6D2}">
      <dgm:prSet/>
      <dgm:spPr/>
      <dgm:t>
        <a:bodyPr/>
        <a:lstStyle/>
        <a:p>
          <a:endParaRPr lang="en-US"/>
        </a:p>
      </dgm:t>
    </dgm:pt>
    <dgm:pt modelId="{841D05EC-79E5-40BE-AD04-948C52B89A06}" type="sibTrans" cxnId="{AAFDADBA-114C-4D3B-90F7-D11BFAC7F6D2}">
      <dgm:prSet/>
      <dgm:spPr/>
      <dgm:t>
        <a:bodyPr/>
        <a:lstStyle/>
        <a:p>
          <a:endParaRPr lang="en-US"/>
        </a:p>
      </dgm:t>
    </dgm:pt>
    <dgm:pt modelId="{CB3D9541-1F23-4776-9583-3AB90159FE32}">
      <dgm:prSet/>
      <dgm:spPr>
        <a:solidFill>
          <a:schemeClr val="tx1"/>
        </a:solidFill>
      </dgm:spPr>
      <dgm:t>
        <a:bodyPr/>
        <a:lstStyle/>
        <a:p>
          <a:r>
            <a:rPr lang="en-GB"/>
            <a:t>Expansion into tablets and laptops</a:t>
          </a:r>
          <a:endParaRPr lang="en-US"/>
        </a:p>
      </dgm:t>
    </dgm:pt>
    <dgm:pt modelId="{F8934581-96D2-4BCB-B891-559B9F70B521}" type="parTrans" cxnId="{7F6CAB7A-E3F1-4606-8B02-2F675DEAF52F}">
      <dgm:prSet/>
      <dgm:spPr/>
      <dgm:t>
        <a:bodyPr/>
        <a:lstStyle/>
        <a:p>
          <a:endParaRPr lang="en-US"/>
        </a:p>
      </dgm:t>
    </dgm:pt>
    <dgm:pt modelId="{E9817AEC-DD52-4D6F-A519-B5086848F9C7}" type="sibTrans" cxnId="{7F6CAB7A-E3F1-4606-8B02-2F675DEAF52F}">
      <dgm:prSet/>
      <dgm:spPr/>
      <dgm:t>
        <a:bodyPr/>
        <a:lstStyle/>
        <a:p>
          <a:endParaRPr lang="en-US"/>
        </a:p>
      </dgm:t>
    </dgm:pt>
    <dgm:pt modelId="{0DF5D81D-D03B-494D-A944-8450F6C68DA4}">
      <dgm:prSet/>
      <dgm:spPr>
        <a:solidFill>
          <a:schemeClr val="tx1"/>
        </a:solidFill>
      </dgm:spPr>
      <dgm:t>
        <a:bodyPr/>
        <a:lstStyle/>
        <a:p>
          <a:r>
            <a:rPr lang="en-GB"/>
            <a:t>Social media marketing growth (TikTok/Instagram)</a:t>
          </a:r>
          <a:endParaRPr lang="en-US"/>
        </a:p>
      </dgm:t>
    </dgm:pt>
    <dgm:pt modelId="{87479EAF-E9A5-4603-A0FB-089C512359C5}" type="parTrans" cxnId="{63EC665B-B191-4D51-BA89-3D2194E1A9D2}">
      <dgm:prSet/>
      <dgm:spPr/>
      <dgm:t>
        <a:bodyPr/>
        <a:lstStyle/>
        <a:p>
          <a:endParaRPr lang="en-US"/>
        </a:p>
      </dgm:t>
    </dgm:pt>
    <dgm:pt modelId="{3FE6BA7F-A6EC-4CC0-A009-650C46EEED7D}" type="sibTrans" cxnId="{63EC665B-B191-4D51-BA89-3D2194E1A9D2}">
      <dgm:prSet/>
      <dgm:spPr/>
      <dgm:t>
        <a:bodyPr/>
        <a:lstStyle/>
        <a:p>
          <a:endParaRPr lang="en-US"/>
        </a:p>
      </dgm:t>
    </dgm:pt>
    <dgm:pt modelId="{D4FE4378-E96A-4F48-8C9F-D41535805B33}">
      <dgm:prSet/>
      <dgm:spPr>
        <a:solidFill>
          <a:schemeClr val="tx1"/>
        </a:solidFill>
      </dgm:spPr>
      <dgm:t>
        <a:bodyPr/>
        <a:lstStyle/>
        <a:p>
          <a:r>
            <a:rPr lang="en-GB"/>
            <a:t>Eco-friendly trend (repair over replace)</a:t>
          </a:r>
          <a:endParaRPr lang="en-US"/>
        </a:p>
      </dgm:t>
    </dgm:pt>
    <dgm:pt modelId="{C2C6CCEC-61AB-4413-AA37-8651152C0089}" type="parTrans" cxnId="{17A558D0-ABC2-42EB-B720-5EBEBF8A4C60}">
      <dgm:prSet/>
      <dgm:spPr/>
      <dgm:t>
        <a:bodyPr/>
        <a:lstStyle/>
        <a:p>
          <a:endParaRPr lang="en-US"/>
        </a:p>
      </dgm:t>
    </dgm:pt>
    <dgm:pt modelId="{E5CAC45A-CD34-4991-B2E5-7CBB175000AA}" type="sibTrans" cxnId="{17A558D0-ABC2-42EB-B720-5EBEBF8A4C60}">
      <dgm:prSet/>
      <dgm:spPr/>
      <dgm:t>
        <a:bodyPr/>
        <a:lstStyle/>
        <a:p>
          <a:endParaRPr lang="en-US"/>
        </a:p>
      </dgm:t>
    </dgm:pt>
    <dgm:pt modelId="{1BF8F3D0-0A31-42D8-94F0-9387B586A976}">
      <dgm:prSet/>
      <dgm:spPr>
        <a:solidFill>
          <a:schemeClr val="tx1"/>
        </a:solidFill>
      </dgm:spPr>
      <dgm:t>
        <a:bodyPr/>
        <a:lstStyle/>
        <a:p>
          <a:r>
            <a:rPr lang="en-GB"/>
            <a:t>Potential to hire staff and expand</a:t>
          </a:r>
          <a:endParaRPr lang="en-US"/>
        </a:p>
      </dgm:t>
    </dgm:pt>
    <dgm:pt modelId="{9AC32BAB-68B2-414F-867C-61F92B122A18}" type="parTrans" cxnId="{0C4EB6FC-6C04-49F8-A2EF-7FB152563B68}">
      <dgm:prSet/>
      <dgm:spPr/>
      <dgm:t>
        <a:bodyPr/>
        <a:lstStyle/>
        <a:p>
          <a:endParaRPr lang="en-US"/>
        </a:p>
      </dgm:t>
    </dgm:pt>
    <dgm:pt modelId="{F9E4D980-D9F1-421C-AD80-2A4BEAC52729}" type="sibTrans" cxnId="{0C4EB6FC-6C04-49F8-A2EF-7FB152563B68}">
      <dgm:prSet/>
      <dgm:spPr/>
      <dgm:t>
        <a:bodyPr/>
        <a:lstStyle/>
        <a:p>
          <a:endParaRPr lang="en-US"/>
        </a:p>
      </dgm:t>
    </dgm:pt>
    <dgm:pt modelId="{D48425C7-2A90-4A37-8445-44FFB6E148E7}">
      <dgm:prSet/>
      <dgm:spPr>
        <a:solidFill>
          <a:schemeClr val="tx1"/>
        </a:solidFill>
      </dgm:spPr>
      <dgm:t>
        <a:bodyPr/>
        <a:lstStyle/>
        <a:p>
          <a:r>
            <a:rPr lang="en-GB" b="1"/>
            <a:t>⚠️ Threats</a:t>
          </a:r>
          <a:endParaRPr lang="en-US"/>
        </a:p>
      </dgm:t>
    </dgm:pt>
    <dgm:pt modelId="{7945AFCA-0FC4-493C-8F80-412E545921A2}" type="parTrans" cxnId="{01473F7A-B4C1-47B9-B287-C8FAF25246F0}">
      <dgm:prSet/>
      <dgm:spPr/>
      <dgm:t>
        <a:bodyPr/>
        <a:lstStyle/>
        <a:p>
          <a:endParaRPr lang="en-US"/>
        </a:p>
      </dgm:t>
    </dgm:pt>
    <dgm:pt modelId="{8F4CF0D1-3CB1-4D42-A714-F7B15E8CA254}" type="sibTrans" cxnId="{01473F7A-B4C1-47B9-B287-C8FAF25246F0}">
      <dgm:prSet/>
      <dgm:spPr/>
      <dgm:t>
        <a:bodyPr/>
        <a:lstStyle/>
        <a:p>
          <a:endParaRPr lang="en-US"/>
        </a:p>
      </dgm:t>
    </dgm:pt>
    <dgm:pt modelId="{1522A4CE-B6C3-4135-B8CA-C797C87DFAE7}">
      <dgm:prSet/>
      <dgm:spPr>
        <a:solidFill>
          <a:schemeClr val="tx1"/>
        </a:solidFill>
      </dgm:spPr>
      <dgm:t>
        <a:bodyPr/>
        <a:lstStyle/>
        <a:p>
          <a:r>
            <a:rPr lang="en-GB"/>
            <a:t>Strong local competition (repair shops &amp; chains)</a:t>
          </a:r>
          <a:endParaRPr lang="en-US"/>
        </a:p>
      </dgm:t>
    </dgm:pt>
    <dgm:pt modelId="{5D002EF0-F343-42E2-B02C-CC24700AABD2}" type="parTrans" cxnId="{36B16E12-209F-469C-A96F-E9D39C9F28D6}">
      <dgm:prSet/>
      <dgm:spPr/>
      <dgm:t>
        <a:bodyPr/>
        <a:lstStyle/>
        <a:p>
          <a:endParaRPr lang="en-US"/>
        </a:p>
      </dgm:t>
    </dgm:pt>
    <dgm:pt modelId="{A6282F71-6823-43F3-AD69-2A7FB4F5DB1B}" type="sibTrans" cxnId="{36B16E12-209F-469C-A96F-E9D39C9F28D6}">
      <dgm:prSet/>
      <dgm:spPr/>
      <dgm:t>
        <a:bodyPr/>
        <a:lstStyle/>
        <a:p>
          <a:endParaRPr lang="en-US"/>
        </a:p>
      </dgm:t>
    </dgm:pt>
    <dgm:pt modelId="{AB847191-461A-4825-829E-D01084645F5F}">
      <dgm:prSet/>
      <dgm:spPr>
        <a:solidFill>
          <a:schemeClr val="tx1"/>
        </a:solidFill>
      </dgm:spPr>
      <dgm:t>
        <a:bodyPr/>
        <a:lstStyle/>
        <a:p>
          <a:r>
            <a:rPr lang="en-GB"/>
            <a:t>Manufacturers encouraging device replacement</a:t>
          </a:r>
          <a:endParaRPr lang="en-US"/>
        </a:p>
      </dgm:t>
    </dgm:pt>
    <dgm:pt modelId="{EC5369D9-BD93-45E0-B324-14CBB55FBF55}" type="parTrans" cxnId="{D112416C-8CF6-433F-A8FA-D18B8FE260D7}">
      <dgm:prSet/>
      <dgm:spPr/>
      <dgm:t>
        <a:bodyPr/>
        <a:lstStyle/>
        <a:p>
          <a:endParaRPr lang="en-US"/>
        </a:p>
      </dgm:t>
    </dgm:pt>
    <dgm:pt modelId="{008E9423-0861-4916-A666-48813C7E5D0A}" type="sibTrans" cxnId="{D112416C-8CF6-433F-A8FA-D18B8FE260D7}">
      <dgm:prSet/>
      <dgm:spPr/>
      <dgm:t>
        <a:bodyPr/>
        <a:lstStyle/>
        <a:p>
          <a:endParaRPr lang="en-US"/>
        </a:p>
      </dgm:t>
    </dgm:pt>
    <dgm:pt modelId="{FAE19274-AAA8-45D7-9B47-737511C31F7B}">
      <dgm:prSet/>
      <dgm:spPr>
        <a:solidFill>
          <a:schemeClr val="tx1"/>
        </a:solidFill>
      </dgm:spPr>
      <dgm:t>
        <a:bodyPr/>
        <a:lstStyle/>
        <a:p>
          <a:r>
            <a:rPr lang="en-GB"/>
            <a:t>Rising cost of parts and supplies</a:t>
          </a:r>
          <a:endParaRPr lang="en-US"/>
        </a:p>
      </dgm:t>
    </dgm:pt>
    <dgm:pt modelId="{9488B8CD-2BBB-4E67-AC98-E3221B454C92}" type="parTrans" cxnId="{99250AF0-A02C-4FAC-8472-78AAA286E81C}">
      <dgm:prSet/>
      <dgm:spPr/>
      <dgm:t>
        <a:bodyPr/>
        <a:lstStyle/>
        <a:p>
          <a:endParaRPr lang="en-US"/>
        </a:p>
      </dgm:t>
    </dgm:pt>
    <dgm:pt modelId="{F0D462DD-ACF6-4F48-867E-09F3506A02C4}" type="sibTrans" cxnId="{99250AF0-A02C-4FAC-8472-78AAA286E81C}">
      <dgm:prSet/>
      <dgm:spPr/>
      <dgm:t>
        <a:bodyPr/>
        <a:lstStyle/>
        <a:p>
          <a:endParaRPr lang="en-US"/>
        </a:p>
      </dgm:t>
    </dgm:pt>
    <dgm:pt modelId="{9848BEED-AED0-4908-B184-5D7F411565DB}">
      <dgm:prSet/>
      <dgm:spPr>
        <a:solidFill>
          <a:schemeClr val="tx1"/>
        </a:solidFill>
      </dgm:spPr>
      <dgm:t>
        <a:bodyPr/>
        <a:lstStyle/>
        <a:p>
          <a:r>
            <a:rPr lang="en-GB"/>
            <a:t>Economic downturn reducing customer spending</a:t>
          </a:r>
          <a:endParaRPr lang="en-US"/>
        </a:p>
      </dgm:t>
    </dgm:pt>
    <dgm:pt modelId="{E60671E7-08D9-4B70-BF51-459D3F73E14C}" type="parTrans" cxnId="{E0D0A8C3-40B9-41D8-A953-E2602E7BBD7A}">
      <dgm:prSet/>
      <dgm:spPr/>
      <dgm:t>
        <a:bodyPr/>
        <a:lstStyle/>
        <a:p>
          <a:endParaRPr lang="en-US"/>
        </a:p>
      </dgm:t>
    </dgm:pt>
    <dgm:pt modelId="{248ED318-9DA9-4C1B-8ECF-4169C10DB3C6}" type="sibTrans" cxnId="{E0D0A8C3-40B9-41D8-A953-E2602E7BBD7A}">
      <dgm:prSet/>
      <dgm:spPr/>
      <dgm:t>
        <a:bodyPr/>
        <a:lstStyle/>
        <a:p>
          <a:endParaRPr lang="en-US"/>
        </a:p>
      </dgm:t>
    </dgm:pt>
    <dgm:pt modelId="{25A50443-DED9-9B4E-8AEF-AAA34BC8BCF4}" type="pres">
      <dgm:prSet presAssocID="{68227A6D-C49E-4B3A-B02E-FDA45C16802E}" presName="Name0" presStyleCnt="0">
        <dgm:presLayoutVars>
          <dgm:dir/>
          <dgm:resizeHandles val="exact"/>
        </dgm:presLayoutVars>
      </dgm:prSet>
      <dgm:spPr/>
    </dgm:pt>
    <dgm:pt modelId="{FE197589-B6DF-6949-84D2-49893F80B84F}" type="pres">
      <dgm:prSet presAssocID="{6F1E9440-8E9E-4DA4-B11A-FA75B5D21CAA}" presName="node" presStyleLbl="node1" presStyleIdx="0" presStyleCnt="22">
        <dgm:presLayoutVars>
          <dgm:bulletEnabled val="1"/>
        </dgm:presLayoutVars>
      </dgm:prSet>
      <dgm:spPr/>
    </dgm:pt>
    <dgm:pt modelId="{41840E07-9222-1448-BB97-F6B7936AC9D6}" type="pres">
      <dgm:prSet presAssocID="{EA49F7E1-3452-41D9-9FEE-F9B2E3A4D108}" presName="sibTrans" presStyleLbl="sibTrans1D1" presStyleIdx="0" presStyleCnt="21"/>
      <dgm:spPr/>
    </dgm:pt>
    <dgm:pt modelId="{DD8B5BC2-0DC5-564F-A452-8B5B790B505E}" type="pres">
      <dgm:prSet presAssocID="{EA49F7E1-3452-41D9-9FEE-F9B2E3A4D108}" presName="connectorText" presStyleLbl="sibTrans1D1" presStyleIdx="0" presStyleCnt="21"/>
      <dgm:spPr/>
    </dgm:pt>
    <dgm:pt modelId="{53DE7B8E-2B6D-DE43-A75F-9A902FD36AAC}" type="pres">
      <dgm:prSet presAssocID="{7C5F449F-032E-4272-BD48-652D5DE393E5}" presName="node" presStyleLbl="node1" presStyleIdx="1" presStyleCnt="22">
        <dgm:presLayoutVars>
          <dgm:bulletEnabled val="1"/>
        </dgm:presLayoutVars>
      </dgm:prSet>
      <dgm:spPr/>
    </dgm:pt>
    <dgm:pt modelId="{9C7B53F3-6A31-6B49-933A-0AD99E26FBDA}" type="pres">
      <dgm:prSet presAssocID="{4961E4DA-4F09-47D2-AA58-AC499A3757D8}" presName="sibTrans" presStyleLbl="sibTrans1D1" presStyleIdx="1" presStyleCnt="21"/>
      <dgm:spPr/>
    </dgm:pt>
    <dgm:pt modelId="{40052258-BD87-4D4E-9533-C56E376ED31A}" type="pres">
      <dgm:prSet presAssocID="{4961E4DA-4F09-47D2-AA58-AC499A3757D8}" presName="connectorText" presStyleLbl="sibTrans1D1" presStyleIdx="1" presStyleCnt="21"/>
      <dgm:spPr/>
    </dgm:pt>
    <dgm:pt modelId="{027C919C-8FEC-2F40-9EDE-3DC47DBE4DF4}" type="pres">
      <dgm:prSet presAssocID="{0A284C0F-D1C6-4286-9840-CFD05F9E288E}" presName="node" presStyleLbl="node1" presStyleIdx="2" presStyleCnt="22">
        <dgm:presLayoutVars>
          <dgm:bulletEnabled val="1"/>
        </dgm:presLayoutVars>
      </dgm:prSet>
      <dgm:spPr/>
    </dgm:pt>
    <dgm:pt modelId="{F93B303A-E82A-2245-8B15-58F69043A55A}" type="pres">
      <dgm:prSet presAssocID="{DFDAA777-F93A-43E6-85F6-ADFF0F67B5D3}" presName="sibTrans" presStyleLbl="sibTrans1D1" presStyleIdx="2" presStyleCnt="21"/>
      <dgm:spPr/>
    </dgm:pt>
    <dgm:pt modelId="{5704198D-1941-4D43-888E-FF6B18244AB9}" type="pres">
      <dgm:prSet presAssocID="{DFDAA777-F93A-43E6-85F6-ADFF0F67B5D3}" presName="connectorText" presStyleLbl="sibTrans1D1" presStyleIdx="2" presStyleCnt="21"/>
      <dgm:spPr/>
    </dgm:pt>
    <dgm:pt modelId="{27B7A989-63DF-054D-91EB-EEBE407BC193}" type="pres">
      <dgm:prSet presAssocID="{B3FCF70C-A356-4D4B-822D-2F289B745DA1}" presName="node" presStyleLbl="node1" presStyleIdx="3" presStyleCnt="22">
        <dgm:presLayoutVars>
          <dgm:bulletEnabled val="1"/>
        </dgm:presLayoutVars>
      </dgm:prSet>
      <dgm:spPr/>
    </dgm:pt>
    <dgm:pt modelId="{05862AEE-0FC7-5C48-9908-9F5BE0B95E72}" type="pres">
      <dgm:prSet presAssocID="{F43CCC3B-8C44-49B3-B65B-C6822388348D}" presName="sibTrans" presStyleLbl="sibTrans1D1" presStyleIdx="3" presStyleCnt="21"/>
      <dgm:spPr/>
    </dgm:pt>
    <dgm:pt modelId="{55134A39-1FC6-8141-80DA-19007D0BE38F}" type="pres">
      <dgm:prSet presAssocID="{F43CCC3B-8C44-49B3-B65B-C6822388348D}" presName="connectorText" presStyleLbl="sibTrans1D1" presStyleIdx="3" presStyleCnt="21"/>
      <dgm:spPr/>
    </dgm:pt>
    <dgm:pt modelId="{6ABB9E7E-529B-774A-B7A4-66D0C6F44427}" type="pres">
      <dgm:prSet presAssocID="{FC2A1B6C-3430-479C-A53B-F61086EEE7FD}" presName="node" presStyleLbl="node1" presStyleIdx="4" presStyleCnt="22">
        <dgm:presLayoutVars>
          <dgm:bulletEnabled val="1"/>
        </dgm:presLayoutVars>
      </dgm:prSet>
      <dgm:spPr/>
    </dgm:pt>
    <dgm:pt modelId="{3972756B-DC73-8F4F-899F-AD9AD5CFC08E}" type="pres">
      <dgm:prSet presAssocID="{F0BEC009-CD28-48E3-ADAE-BDE46BC21EAC}" presName="sibTrans" presStyleLbl="sibTrans1D1" presStyleIdx="4" presStyleCnt="21"/>
      <dgm:spPr/>
    </dgm:pt>
    <dgm:pt modelId="{08ECD3E8-811C-BD4E-A242-69A9AAC695C0}" type="pres">
      <dgm:prSet presAssocID="{F0BEC009-CD28-48E3-ADAE-BDE46BC21EAC}" presName="connectorText" presStyleLbl="sibTrans1D1" presStyleIdx="4" presStyleCnt="21"/>
      <dgm:spPr/>
    </dgm:pt>
    <dgm:pt modelId="{7205DDBE-D4C1-F94B-AD2E-00FD10BB0444}" type="pres">
      <dgm:prSet presAssocID="{4E6A6CD1-0D09-469E-9FBD-2EC5B7DB609F}" presName="node" presStyleLbl="node1" presStyleIdx="5" presStyleCnt="22">
        <dgm:presLayoutVars>
          <dgm:bulletEnabled val="1"/>
        </dgm:presLayoutVars>
      </dgm:prSet>
      <dgm:spPr/>
    </dgm:pt>
    <dgm:pt modelId="{67B42D47-7CFE-014C-91B8-D842669C4F62}" type="pres">
      <dgm:prSet presAssocID="{1CB2AA21-01E1-43E8-AFA9-9CD85F987AB7}" presName="sibTrans" presStyleLbl="sibTrans1D1" presStyleIdx="5" presStyleCnt="21"/>
      <dgm:spPr/>
    </dgm:pt>
    <dgm:pt modelId="{89F8641B-0E22-AC43-B178-1C2E82A0B050}" type="pres">
      <dgm:prSet presAssocID="{1CB2AA21-01E1-43E8-AFA9-9CD85F987AB7}" presName="connectorText" presStyleLbl="sibTrans1D1" presStyleIdx="5" presStyleCnt="21"/>
      <dgm:spPr/>
    </dgm:pt>
    <dgm:pt modelId="{424B9697-EC8B-824B-B338-E766D3D51627}" type="pres">
      <dgm:prSet presAssocID="{F596E3D2-16B4-4C31-BD72-7D4F07ACF53B}" presName="node" presStyleLbl="node1" presStyleIdx="6" presStyleCnt="22">
        <dgm:presLayoutVars>
          <dgm:bulletEnabled val="1"/>
        </dgm:presLayoutVars>
      </dgm:prSet>
      <dgm:spPr/>
    </dgm:pt>
    <dgm:pt modelId="{962C191A-A2E5-BF43-81E9-4C5F853D84BA}" type="pres">
      <dgm:prSet presAssocID="{37EF5D5C-C3AB-4018-89A2-008BD62CF88A}" presName="sibTrans" presStyleLbl="sibTrans1D1" presStyleIdx="6" presStyleCnt="21"/>
      <dgm:spPr/>
    </dgm:pt>
    <dgm:pt modelId="{01AC45C0-DFEA-CA4A-9BF5-52B4206FBC4E}" type="pres">
      <dgm:prSet presAssocID="{37EF5D5C-C3AB-4018-89A2-008BD62CF88A}" presName="connectorText" presStyleLbl="sibTrans1D1" presStyleIdx="6" presStyleCnt="21"/>
      <dgm:spPr/>
    </dgm:pt>
    <dgm:pt modelId="{6CE70A9A-32FF-C047-A9EE-10E046EB783F}" type="pres">
      <dgm:prSet presAssocID="{26CEDDCE-35D5-4925-BA26-0947CC85F1AC}" presName="node" presStyleLbl="node1" presStyleIdx="7" presStyleCnt="22">
        <dgm:presLayoutVars>
          <dgm:bulletEnabled val="1"/>
        </dgm:presLayoutVars>
      </dgm:prSet>
      <dgm:spPr/>
    </dgm:pt>
    <dgm:pt modelId="{58D3DD98-2758-8848-8191-F4B1B037E71D}" type="pres">
      <dgm:prSet presAssocID="{DFE54280-DFDA-40C5-AE80-4252BA206C53}" presName="sibTrans" presStyleLbl="sibTrans1D1" presStyleIdx="7" presStyleCnt="21"/>
      <dgm:spPr/>
    </dgm:pt>
    <dgm:pt modelId="{0E818B4E-8A87-EA4C-A7BD-E16283520AF0}" type="pres">
      <dgm:prSet presAssocID="{DFE54280-DFDA-40C5-AE80-4252BA206C53}" presName="connectorText" presStyleLbl="sibTrans1D1" presStyleIdx="7" presStyleCnt="21"/>
      <dgm:spPr/>
    </dgm:pt>
    <dgm:pt modelId="{948CA035-EAB9-C147-862B-C3CAE4119B99}" type="pres">
      <dgm:prSet presAssocID="{2D21E5A0-0915-4AED-9165-63B9A609960F}" presName="node" presStyleLbl="node1" presStyleIdx="8" presStyleCnt="22">
        <dgm:presLayoutVars>
          <dgm:bulletEnabled val="1"/>
        </dgm:presLayoutVars>
      </dgm:prSet>
      <dgm:spPr/>
    </dgm:pt>
    <dgm:pt modelId="{E32B30B2-6DC1-9A48-AD53-7698CD9762A9}" type="pres">
      <dgm:prSet presAssocID="{A72F7C7E-034B-4A24-BA13-945543D6FE07}" presName="sibTrans" presStyleLbl="sibTrans1D1" presStyleIdx="8" presStyleCnt="21"/>
      <dgm:spPr/>
    </dgm:pt>
    <dgm:pt modelId="{7C646E9D-98E7-954C-B5AD-793F2BACE79A}" type="pres">
      <dgm:prSet presAssocID="{A72F7C7E-034B-4A24-BA13-945543D6FE07}" presName="connectorText" presStyleLbl="sibTrans1D1" presStyleIdx="8" presStyleCnt="21"/>
      <dgm:spPr/>
    </dgm:pt>
    <dgm:pt modelId="{7F8A1EAC-8103-9942-B725-5CB80D82B0AE}" type="pres">
      <dgm:prSet presAssocID="{D9812DC4-71AD-4412-B304-51B77031288C}" presName="node" presStyleLbl="node1" presStyleIdx="9" presStyleCnt="22">
        <dgm:presLayoutVars>
          <dgm:bulletEnabled val="1"/>
        </dgm:presLayoutVars>
      </dgm:prSet>
      <dgm:spPr/>
    </dgm:pt>
    <dgm:pt modelId="{15EDF2B7-BB2D-1140-8159-73A84A7D24A8}" type="pres">
      <dgm:prSet presAssocID="{3084D256-FE83-48A7-99AD-4AEC5FDF243D}" presName="sibTrans" presStyleLbl="sibTrans1D1" presStyleIdx="9" presStyleCnt="21"/>
      <dgm:spPr/>
    </dgm:pt>
    <dgm:pt modelId="{4B6BC919-D128-F14D-975B-70E74191162E}" type="pres">
      <dgm:prSet presAssocID="{3084D256-FE83-48A7-99AD-4AEC5FDF243D}" presName="connectorText" presStyleLbl="sibTrans1D1" presStyleIdx="9" presStyleCnt="21"/>
      <dgm:spPr/>
    </dgm:pt>
    <dgm:pt modelId="{6D8668A3-E79F-A342-8A6A-0E59D84C3E55}" type="pres">
      <dgm:prSet presAssocID="{3EAC4E57-D82D-4AD8-9191-3C9A50458DCF}" presName="node" presStyleLbl="node1" presStyleIdx="10" presStyleCnt="22">
        <dgm:presLayoutVars>
          <dgm:bulletEnabled val="1"/>
        </dgm:presLayoutVars>
      </dgm:prSet>
      <dgm:spPr/>
    </dgm:pt>
    <dgm:pt modelId="{C6950E21-3B42-B043-A200-EB443C17E0A4}" type="pres">
      <dgm:prSet presAssocID="{421CB1E6-79CE-4769-8F24-9AD7C80655E5}" presName="sibTrans" presStyleLbl="sibTrans1D1" presStyleIdx="10" presStyleCnt="21"/>
      <dgm:spPr/>
    </dgm:pt>
    <dgm:pt modelId="{8894058B-F08D-EE4C-98DF-C05E68B470F7}" type="pres">
      <dgm:prSet presAssocID="{421CB1E6-79CE-4769-8F24-9AD7C80655E5}" presName="connectorText" presStyleLbl="sibTrans1D1" presStyleIdx="10" presStyleCnt="21"/>
      <dgm:spPr/>
    </dgm:pt>
    <dgm:pt modelId="{45191C4A-2E32-B447-A3B8-48621F5526A1}" type="pres">
      <dgm:prSet presAssocID="{E512AF1E-07BF-468D-B63B-56675EF43801}" presName="node" presStyleLbl="node1" presStyleIdx="11" presStyleCnt="22">
        <dgm:presLayoutVars>
          <dgm:bulletEnabled val="1"/>
        </dgm:presLayoutVars>
      </dgm:prSet>
      <dgm:spPr/>
    </dgm:pt>
    <dgm:pt modelId="{D4E1229B-9EE4-D54E-A7E3-AB7BB36A7DCC}" type="pres">
      <dgm:prSet presAssocID="{841D05EC-79E5-40BE-AD04-948C52B89A06}" presName="sibTrans" presStyleLbl="sibTrans1D1" presStyleIdx="11" presStyleCnt="21"/>
      <dgm:spPr/>
    </dgm:pt>
    <dgm:pt modelId="{231C5B15-F914-B348-A56C-9725A3C7C3B8}" type="pres">
      <dgm:prSet presAssocID="{841D05EC-79E5-40BE-AD04-948C52B89A06}" presName="connectorText" presStyleLbl="sibTrans1D1" presStyleIdx="11" presStyleCnt="21"/>
      <dgm:spPr/>
    </dgm:pt>
    <dgm:pt modelId="{1C5DEEB6-E2DD-4D49-9D70-11AE74CDA89B}" type="pres">
      <dgm:prSet presAssocID="{7BE18BCC-79B7-403C-ABE1-6E2F029FB3F3}" presName="node" presStyleLbl="node1" presStyleIdx="12" presStyleCnt="22">
        <dgm:presLayoutVars>
          <dgm:bulletEnabled val="1"/>
        </dgm:presLayoutVars>
      </dgm:prSet>
      <dgm:spPr/>
    </dgm:pt>
    <dgm:pt modelId="{719E0314-ACA7-BA4A-ABA0-2C6198C66581}" type="pres">
      <dgm:prSet presAssocID="{AF6DBF5F-E41F-4888-9C48-F3C267959F39}" presName="sibTrans" presStyleLbl="sibTrans1D1" presStyleIdx="12" presStyleCnt="21"/>
      <dgm:spPr/>
    </dgm:pt>
    <dgm:pt modelId="{E1DAE6A1-F84E-5B4A-8D0A-4ADE2810BB7A}" type="pres">
      <dgm:prSet presAssocID="{AF6DBF5F-E41F-4888-9C48-F3C267959F39}" presName="connectorText" presStyleLbl="sibTrans1D1" presStyleIdx="12" presStyleCnt="21"/>
      <dgm:spPr/>
    </dgm:pt>
    <dgm:pt modelId="{D4326FC7-0912-0348-98F6-14F58D253DE5}" type="pres">
      <dgm:prSet presAssocID="{CB3D9541-1F23-4776-9583-3AB90159FE32}" presName="node" presStyleLbl="node1" presStyleIdx="13" presStyleCnt="22">
        <dgm:presLayoutVars>
          <dgm:bulletEnabled val="1"/>
        </dgm:presLayoutVars>
      </dgm:prSet>
      <dgm:spPr/>
    </dgm:pt>
    <dgm:pt modelId="{02AADBCF-3473-DF47-93A9-FC2759DD8EAE}" type="pres">
      <dgm:prSet presAssocID="{E9817AEC-DD52-4D6F-A519-B5086848F9C7}" presName="sibTrans" presStyleLbl="sibTrans1D1" presStyleIdx="13" presStyleCnt="21"/>
      <dgm:spPr/>
    </dgm:pt>
    <dgm:pt modelId="{3A7D5259-0F5D-F94E-BC61-35144E6C46AF}" type="pres">
      <dgm:prSet presAssocID="{E9817AEC-DD52-4D6F-A519-B5086848F9C7}" presName="connectorText" presStyleLbl="sibTrans1D1" presStyleIdx="13" presStyleCnt="21"/>
      <dgm:spPr/>
    </dgm:pt>
    <dgm:pt modelId="{A6F5BCB6-57CA-D941-8144-C469EAB4AA3A}" type="pres">
      <dgm:prSet presAssocID="{0DF5D81D-D03B-494D-A944-8450F6C68DA4}" presName="node" presStyleLbl="node1" presStyleIdx="14" presStyleCnt="22">
        <dgm:presLayoutVars>
          <dgm:bulletEnabled val="1"/>
        </dgm:presLayoutVars>
      </dgm:prSet>
      <dgm:spPr/>
    </dgm:pt>
    <dgm:pt modelId="{EC9E6A37-8BE3-8B48-86F4-791970A47E3C}" type="pres">
      <dgm:prSet presAssocID="{3FE6BA7F-A6EC-4CC0-A009-650C46EEED7D}" presName="sibTrans" presStyleLbl="sibTrans1D1" presStyleIdx="14" presStyleCnt="21"/>
      <dgm:spPr/>
    </dgm:pt>
    <dgm:pt modelId="{1B51DC35-9EC3-1445-861F-1227A43A3897}" type="pres">
      <dgm:prSet presAssocID="{3FE6BA7F-A6EC-4CC0-A009-650C46EEED7D}" presName="connectorText" presStyleLbl="sibTrans1D1" presStyleIdx="14" presStyleCnt="21"/>
      <dgm:spPr/>
    </dgm:pt>
    <dgm:pt modelId="{6FA3EE06-E2DB-FA49-961E-C53EEEA3EA2F}" type="pres">
      <dgm:prSet presAssocID="{D4FE4378-E96A-4F48-8C9F-D41535805B33}" presName="node" presStyleLbl="node1" presStyleIdx="15" presStyleCnt="22">
        <dgm:presLayoutVars>
          <dgm:bulletEnabled val="1"/>
        </dgm:presLayoutVars>
      </dgm:prSet>
      <dgm:spPr/>
    </dgm:pt>
    <dgm:pt modelId="{F38B52C1-4FE1-7047-99B1-3A99DAB0C25E}" type="pres">
      <dgm:prSet presAssocID="{E5CAC45A-CD34-4991-B2E5-7CBB175000AA}" presName="sibTrans" presStyleLbl="sibTrans1D1" presStyleIdx="15" presStyleCnt="21"/>
      <dgm:spPr/>
    </dgm:pt>
    <dgm:pt modelId="{C6DBE380-E67B-B54A-B9DC-B52435C95CCB}" type="pres">
      <dgm:prSet presAssocID="{E5CAC45A-CD34-4991-B2E5-7CBB175000AA}" presName="connectorText" presStyleLbl="sibTrans1D1" presStyleIdx="15" presStyleCnt="21"/>
      <dgm:spPr/>
    </dgm:pt>
    <dgm:pt modelId="{CBDBA93A-6DA8-AB45-BBC8-163A6FD57D4D}" type="pres">
      <dgm:prSet presAssocID="{1BF8F3D0-0A31-42D8-94F0-9387B586A976}" presName="node" presStyleLbl="node1" presStyleIdx="16" presStyleCnt="22">
        <dgm:presLayoutVars>
          <dgm:bulletEnabled val="1"/>
        </dgm:presLayoutVars>
      </dgm:prSet>
      <dgm:spPr/>
    </dgm:pt>
    <dgm:pt modelId="{6D8E5DDB-B0AE-D947-92C5-EAF20FB924C4}" type="pres">
      <dgm:prSet presAssocID="{F9E4D980-D9F1-421C-AD80-2A4BEAC52729}" presName="sibTrans" presStyleLbl="sibTrans1D1" presStyleIdx="16" presStyleCnt="21"/>
      <dgm:spPr/>
    </dgm:pt>
    <dgm:pt modelId="{A6865305-0342-B54E-AFFF-3C7A395A694F}" type="pres">
      <dgm:prSet presAssocID="{F9E4D980-D9F1-421C-AD80-2A4BEAC52729}" presName="connectorText" presStyleLbl="sibTrans1D1" presStyleIdx="16" presStyleCnt="21"/>
      <dgm:spPr/>
    </dgm:pt>
    <dgm:pt modelId="{DB02DE08-37FA-1544-BCDB-0FE373384179}" type="pres">
      <dgm:prSet presAssocID="{1522A4CE-B6C3-4135-B8CA-C797C87DFAE7}" presName="node" presStyleLbl="node1" presStyleIdx="17" presStyleCnt="22">
        <dgm:presLayoutVars>
          <dgm:bulletEnabled val="1"/>
        </dgm:presLayoutVars>
      </dgm:prSet>
      <dgm:spPr/>
    </dgm:pt>
    <dgm:pt modelId="{6BE8A203-32A9-7345-B645-43CE441FEFB6}" type="pres">
      <dgm:prSet presAssocID="{A6282F71-6823-43F3-AD69-2A7FB4F5DB1B}" presName="sibTrans" presStyleLbl="sibTrans1D1" presStyleIdx="17" presStyleCnt="21"/>
      <dgm:spPr/>
    </dgm:pt>
    <dgm:pt modelId="{B7878825-5580-5B46-8F67-CF23CCE217CB}" type="pres">
      <dgm:prSet presAssocID="{A6282F71-6823-43F3-AD69-2A7FB4F5DB1B}" presName="connectorText" presStyleLbl="sibTrans1D1" presStyleIdx="17" presStyleCnt="21"/>
      <dgm:spPr/>
    </dgm:pt>
    <dgm:pt modelId="{72F4D27E-F115-754B-ADC4-3BE03F1087BC}" type="pres">
      <dgm:prSet presAssocID="{D48425C7-2A90-4A37-8445-44FFB6E148E7}" presName="node" presStyleLbl="node1" presStyleIdx="18" presStyleCnt="22">
        <dgm:presLayoutVars>
          <dgm:bulletEnabled val="1"/>
        </dgm:presLayoutVars>
      </dgm:prSet>
      <dgm:spPr/>
    </dgm:pt>
    <dgm:pt modelId="{EC653E00-8D23-2245-8417-7C11DB91EC22}" type="pres">
      <dgm:prSet presAssocID="{8F4CF0D1-3CB1-4D42-A714-F7B15E8CA254}" presName="sibTrans" presStyleLbl="sibTrans1D1" presStyleIdx="18" presStyleCnt="21"/>
      <dgm:spPr/>
    </dgm:pt>
    <dgm:pt modelId="{9368D924-B3C8-DA44-AC4B-E8094FC59A4B}" type="pres">
      <dgm:prSet presAssocID="{8F4CF0D1-3CB1-4D42-A714-F7B15E8CA254}" presName="connectorText" presStyleLbl="sibTrans1D1" presStyleIdx="18" presStyleCnt="21"/>
      <dgm:spPr/>
    </dgm:pt>
    <dgm:pt modelId="{2283A6BD-E7C3-0D4D-BA5C-B9D33CDB3858}" type="pres">
      <dgm:prSet presAssocID="{AB847191-461A-4825-829E-D01084645F5F}" presName="node" presStyleLbl="node1" presStyleIdx="19" presStyleCnt="22">
        <dgm:presLayoutVars>
          <dgm:bulletEnabled val="1"/>
        </dgm:presLayoutVars>
      </dgm:prSet>
      <dgm:spPr/>
    </dgm:pt>
    <dgm:pt modelId="{67C9F890-8CB6-C84C-B3DE-D623B0FADEBC}" type="pres">
      <dgm:prSet presAssocID="{008E9423-0861-4916-A666-48813C7E5D0A}" presName="sibTrans" presStyleLbl="sibTrans1D1" presStyleIdx="19" presStyleCnt="21"/>
      <dgm:spPr/>
    </dgm:pt>
    <dgm:pt modelId="{BDC51489-16FE-4A44-9984-04CF06E59F87}" type="pres">
      <dgm:prSet presAssocID="{008E9423-0861-4916-A666-48813C7E5D0A}" presName="connectorText" presStyleLbl="sibTrans1D1" presStyleIdx="19" presStyleCnt="21"/>
      <dgm:spPr/>
    </dgm:pt>
    <dgm:pt modelId="{86A1EEBE-F8EA-8C45-80C4-03D388B9057E}" type="pres">
      <dgm:prSet presAssocID="{FAE19274-AAA8-45D7-9B47-737511C31F7B}" presName="node" presStyleLbl="node1" presStyleIdx="20" presStyleCnt="22">
        <dgm:presLayoutVars>
          <dgm:bulletEnabled val="1"/>
        </dgm:presLayoutVars>
      </dgm:prSet>
      <dgm:spPr/>
    </dgm:pt>
    <dgm:pt modelId="{019462AE-FE05-8545-B513-ADCD92338481}" type="pres">
      <dgm:prSet presAssocID="{F0D462DD-ACF6-4F48-867E-09F3506A02C4}" presName="sibTrans" presStyleLbl="sibTrans1D1" presStyleIdx="20" presStyleCnt="21"/>
      <dgm:spPr/>
    </dgm:pt>
    <dgm:pt modelId="{BE00C193-28B8-A94E-99B2-8CC260E2E9B2}" type="pres">
      <dgm:prSet presAssocID="{F0D462DD-ACF6-4F48-867E-09F3506A02C4}" presName="connectorText" presStyleLbl="sibTrans1D1" presStyleIdx="20" presStyleCnt="21"/>
      <dgm:spPr/>
    </dgm:pt>
    <dgm:pt modelId="{21B3D334-2864-2944-B108-21922E3777E4}" type="pres">
      <dgm:prSet presAssocID="{9848BEED-AED0-4908-B184-5D7F411565DB}" presName="node" presStyleLbl="node1" presStyleIdx="21" presStyleCnt="22">
        <dgm:presLayoutVars>
          <dgm:bulletEnabled val="1"/>
        </dgm:presLayoutVars>
      </dgm:prSet>
      <dgm:spPr/>
    </dgm:pt>
  </dgm:ptLst>
  <dgm:cxnLst>
    <dgm:cxn modelId="{D8BCC703-1CAE-FB45-BB06-92F61F1389A7}" type="presOf" srcId="{F43CCC3B-8C44-49B3-B65B-C6822388348D}" destId="{05862AEE-0FC7-5C48-9908-9F5BE0B95E72}" srcOrd="0" destOrd="0" presId="urn:microsoft.com/office/officeart/2016/7/layout/RepeatingBendingProcessNew"/>
    <dgm:cxn modelId="{3B5DF905-9AF8-554E-8698-0DC5E730E19F}" type="presOf" srcId="{F0D462DD-ACF6-4F48-867E-09F3506A02C4}" destId="{019462AE-FE05-8545-B513-ADCD92338481}" srcOrd="0" destOrd="0" presId="urn:microsoft.com/office/officeart/2016/7/layout/RepeatingBendingProcessNew"/>
    <dgm:cxn modelId="{D1EB4B06-75C2-0E4A-A593-780A58AC58A8}" type="presOf" srcId="{7BE18BCC-79B7-403C-ABE1-6E2F029FB3F3}" destId="{1C5DEEB6-E2DD-4D49-9D70-11AE74CDA89B}" srcOrd="0" destOrd="0" presId="urn:microsoft.com/office/officeart/2016/7/layout/RepeatingBendingProcessNew"/>
    <dgm:cxn modelId="{8DA10907-73F9-B642-AC94-5F6EFA2D19AE}" type="presOf" srcId="{F9E4D980-D9F1-421C-AD80-2A4BEAC52729}" destId="{A6865305-0342-B54E-AFFF-3C7A395A694F}" srcOrd="1" destOrd="0" presId="urn:microsoft.com/office/officeart/2016/7/layout/RepeatingBendingProcessNew"/>
    <dgm:cxn modelId="{D6A0F307-7935-364B-9DB4-4DDA14B524A5}" type="presOf" srcId="{F0BEC009-CD28-48E3-ADAE-BDE46BC21EAC}" destId="{08ECD3E8-811C-BD4E-A242-69A9AAC695C0}" srcOrd="1" destOrd="0" presId="urn:microsoft.com/office/officeart/2016/7/layout/RepeatingBendingProcessNew"/>
    <dgm:cxn modelId="{276F700D-948B-4C47-A200-DD227101125E}" type="presOf" srcId="{2D21E5A0-0915-4AED-9165-63B9A609960F}" destId="{948CA035-EAB9-C147-862B-C3CAE4119B99}" srcOrd="0" destOrd="0" presId="urn:microsoft.com/office/officeart/2016/7/layout/RepeatingBendingProcessNew"/>
    <dgm:cxn modelId="{4D58480F-4ACA-AD41-A170-A8A406DD5C19}" type="presOf" srcId="{AF6DBF5F-E41F-4888-9C48-F3C267959F39}" destId="{E1DAE6A1-F84E-5B4A-8D0A-4ADE2810BB7A}" srcOrd="1" destOrd="0" presId="urn:microsoft.com/office/officeart/2016/7/layout/RepeatingBendingProcessNew"/>
    <dgm:cxn modelId="{827F3311-EE6D-1347-A05D-81F522F4A3E6}" type="presOf" srcId="{37EF5D5C-C3AB-4018-89A2-008BD62CF88A}" destId="{01AC45C0-DFEA-CA4A-9BF5-52B4206FBC4E}" srcOrd="1" destOrd="0" presId="urn:microsoft.com/office/officeart/2016/7/layout/RepeatingBendingProcessNew"/>
    <dgm:cxn modelId="{36B16E12-209F-469C-A96F-E9D39C9F28D6}" srcId="{68227A6D-C49E-4B3A-B02E-FDA45C16802E}" destId="{1522A4CE-B6C3-4135-B8CA-C797C87DFAE7}" srcOrd="17" destOrd="0" parTransId="{5D002EF0-F343-42E2-B02C-CC24700AABD2}" sibTransId="{A6282F71-6823-43F3-AD69-2A7FB4F5DB1B}"/>
    <dgm:cxn modelId="{07B00D13-EECB-4936-A4FB-AA0108FA0C70}" srcId="{68227A6D-C49E-4B3A-B02E-FDA45C16802E}" destId="{6F1E9440-8E9E-4DA4-B11A-FA75B5D21CAA}" srcOrd="0" destOrd="0" parTransId="{773B36F1-609B-4B3C-BA60-FB28F9DE61C4}" sibTransId="{EA49F7E1-3452-41D9-9FEE-F9B2E3A4D108}"/>
    <dgm:cxn modelId="{3B0D3F16-466E-0D4F-8F16-04EE0257B44C}" type="presOf" srcId="{3084D256-FE83-48A7-99AD-4AEC5FDF243D}" destId="{15EDF2B7-BB2D-1140-8159-73A84A7D24A8}" srcOrd="0" destOrd="0" presId="urn:microsoft.com/office/officeart/2016/7/layout/RepeatingBendingProcessNew"/>
    <dgm:cxn modelId="{2EAEE117-239D-2141-96C8-C96D07B4DEE6}" type="presOf" srcId="{4E6A6CD1-0D09-469E-9FBD-2EC5B7DB609F}" destId="{7205DDBE-D4C1-F94B-AD2E-00FD10BB0444}" srcOrd="0" destOrd="0" presId="urn:microsoft.com/office/officeart/2016/7/layout/RepeatingBendingProcessNew"/>
    <dgm:cxn modelId="{B8EA6D1B-0A19-AB4C-B10B-317D352168A6}" type="presOf" srcId="{3FE6BA7F-A6EC-4CC0-A009-650C46EEED7D}" destId="{1B51DC35-9EC3-1445-861F-1227A43A3897}" srcOrd="1" destOrd="0" presId="urn:microsoft.com/office/officeart/2016/7/layout/RepeatingBendingProcessNew"/>
    <dgm:cxn modelId="{C72BA21D-2A07-48D7-8B0C-86487F85C2B4}" srcId="{68227A6D-C49E-4B3A-B02E-FDA45C16802E}" destId="{D9812DC4-71AD-4412-B304-51B77031288C}" srcOrd="9" destOrd="0" parTransId="{44F78231-A88F-4FE1-A26F-4D024371367D}" sibTransId="{3084D256-FE83-48A7-99AD-4AEC5FDF243D}"/>
    <dgm:cxn modelId="{2CF3E426-C70C-A747-9436-D6B87C446655}" type="presOf" srcId="{F9E4D980-D9F1-421C-AD80-2A4BEAC52729}" destId="{6D8E5DDB-B0AE-D947-92C5-EAF20FB924C4}" srcOrd="0" destOrd="0" presId="urn:microsoft.com/office/officeart/2016/7/layout/RepeatingBendingProcessNew"/>
    <dgm:cxn modelId="{0F4B5F31-EFAA-534B-838B-075C099CCF38}" type="presOf" srcId="{EA49F7E1-3452-41D9-9FEE-F9B2E3A4D108}" destId="{DD8B5BC2-0DC5-564F-A452-8B5B790B505E}" srcOrd="1" destOrd="0" presId="urn:microsoft.com/office/officeart/2016/7/layout/RepeatingBendingProcessNew"/>
    <dgm:cxn modelId="{640EE731-ED62-484A-BA4F-07EE9D61FB75}" type="presOf" srcId="{DFDAA777-F93A-43E6-85F6-ADFF0F67B5D3}" destId="{F93B303A-E82A-2245-8B15-58F69043A55A}" srcOrd="0" destOrd="0" presId="urn:microsoft.com/office/officeart/2016/7/layout/RepeatingBendingProcessNew"/>
    <dgm:cxn modelId="{5D720535-3137-9946-AB6A-56DB3577CBCA}" type="presOf" srcId="{008E9423-0861-4916-A666-48813C7E5D0A}" destId="{67C9F890-8CB6-C84C-B3DE-D623B0FADEBC}" srcOrd="0" destOrd="0" presId="urn:microsoft.com/office/officeart/2016/7/layout/RepeatingBendingProcessNew"/>
    <dgm:cxn modelId="{975C8B36-117E-3345-BF0F-A15AF54B9629}" type="presOf" srcId="{9848BEED-AED0-4908-B184-5D7F411565DB}" destId="{21B3D334-2864-2944-B108-21922E3777E4}" srcOrd="0" destOrd="0" presId="urn:microsoft.com/office/officeart/2016/7/layout/RepeatingBendingProcessNew"/>
    <dgm:cxn modelId="{5D5C443B-69EC-8F48-8639-55D89A761BC6}" type="presOf" srcId="{AF6DBF5F-E41F-4888-9C48-F3C267959F39}" destId="{719E0314-ACA7-BA4A-ABA0-2C6198C66581}" srcOrd="0" destOrd="0" presId="urn:microsoft.com/office/officeart/2016/7/layout/RepeatingBendingProcessNew"/>
    <dgm:cxn modelId="{21CB5B3B-497D-44A0-AAEF-22A322A7CABE}" srcId="{68227A6D-C49E-4B3A-B02E-FDA45C16802E}" destId="{4E6A6CD1-0D09-469E-9FBD-2EC5B7DB609F}" srcOrd="5" destOrd="0" parTransId="{486F4BEE-250E-409F-8411-CB8AD7D720D8}" sibTransId="{1CB2AA21-01E1-43E8-AFA9-9CD85F987AB7}"/>
    <dgm:cxn modelId="{52C11841-04E6-4C4E-9CB6-6CA3FABB5ADD}" srcId="{68227A6D-C49E-4B3A-B02E-FDA45C16802E}" destId="{F596E3D2-16B4-4C31-BD72-7D4F07ACF53B}" srcOrd="6" destOrd="0" parTransId="{508274EA-75F1-49FD-9A14-886729809853}" sibTransId="{37EF5D5C-C3AB-4018-89A2-008BD62CF88A}"/>
    <dgm:cxn modelId="{FF9DD845-2BB8-1745-AE88-9050FBC1E8F8}" type="presOf" srcId="{DFDAA777-F93A-43E6-85F6-ADFF0F67B5D3}" destId="{5704198D-1941-4D43-888E-FF6B18244AB9}" srcOrd="1" destOrd="0" presId="urn:microsoft.com/office/officeart/2016/7/layout/RepeatingBendingProcessNew"/>
    <dgm:cxn modelId="{A7E55B49-0777-F84A-8A5F-EC912F5A8F68}" type="presOf" srcId="{A6282F71-6823-43F3-AD69-2A7FB4F5DB1B}" destId="{6BE8A203-32A9-7345-B645-43CE441FEFB6}" srcOrd="0" destOrd="0" presId="urn:microsoft.com/office/officeart/2016/7/layout/RepeatingBendingProcessNew"/>
    <dgm:cxn modelId="{B6E9154A-AAB6-4506-A599-2E8D7B3A9333}" srcId="{68227A6D-C49E-4B3A-B02E-FDA45C16802E}" destId="{0A284C0F-D1C6-4286-9840-CFD05F9E288E}" srcOrd="2" destOrd="0" parTransId="{3F4BDAC9-2B44-4D4D-90CE-9ADDFDFCF4BF}" sibTransId="{DFDAA777-F93A-43E6-85F6-ADFF0F67B5D3}"/>
    <dgm:cxn modelId="{5763224D-CE70-334C-A1EC-4D47590FB383}" type="presOf" srcId="{37EF5D5C-C3AB-4018-89A2-008BD62CF88A}" destId="{962C191A-A2E5-BF43-81E9-4C5F853D84BA}" srcOrd="0" destOrd="0" presId="urn:microsoft.com/office/officeart/2016/7/layout/RepeatingBendingProcessNew"/>
    <dgm:cxn modelId="{70BB3A4D-DF01-5D45-B7D2-58F36A7662B9}" type="presOf" srcId="{D9812DC4-71AD-4412-B304-51B77031288C}" destId="{7F8A1EAC-8103-9942-B725-5CB80D82B0AE}" srcOrd="0" destOrd="0" presId="urn:microsoft.com/office/officeart/2016/7/layout/RepeatingBendingProcessNew"/>
    <dgm:cxn modelId="{44A7AE4F-4FCE-6446-99E7-45B14AD2B21C}" type="presOf" srcId="{68227A6D-C49E-4B3A-B02E-FDA45C16802E}" destId="{25A50443-DED9-9B4E-8AEF-AAA34BC8BCF4}" srcOrd="0" destOrd="0" presId="urn:microsoft.com/office/officeart/2016/7/layout/RepeatingBendingProcessNew"/>
    <dgm:cxn modelId="{566B1850-EE5D-4D7E-8C0E-DF39DD3E00F2}" srcId="{68227A6D-C49E-4B3A-B02E-FDA45C16802E}" destId="{7C5F449F-032E-4272-BD48-652D5DE393E5}" srcOrd="1" destOrd="0" parTransId="{65D1FE28-C65E-4FBF-B999-0A1325A2AA12}" sibTransId="{4961E4DA-4F09-47D2-AA58-AC499A3757D8}"/>
    <dgm:cxn modelId="{E3DA8F55-4695-3748-A214-B057B372C224}" type="presOf" srcId="{B3FCF70C-A356-4D4B-822D-2F289B745DA1}" destId="{27B7A989-63DF-054D-91EB-EEBE407BC193}" srcOrd="0" destOrd="0" presId="urn:microsoft.com/office/officeart/2016/7/layout/RepeatingBendingProcessNew"/>
    <dgm:cxn modelId="{4DCF7056-A70C-AF4D-978F-D0D8327C9954}" type="presOf" srcId="{008E9423-0861-4916-A666-48813C7E5D0A}" destId="{BDC51489-16FE-4A44-9984-04CF06E59F87}" srcOrd="1" destOrd="0" presId="urn:microsoft.com/office/officeart/2016/7/layout/RepeatingBendingProcessNew"/>
    <dgm:cxn modelId="{5A894D59-2ACF-475E-BB72-AD28134F8F43}" srcId="{68227A6D-C49E-4B3A-B02E-FDA45C16802E}" destId="{B3FCF70C-A356-4D4B-822D-2F289B745DA1}" srcOrd="3" destOrd="0" parTransId="{3DAF745E-982A-4F06-98D1-3A6D6D86BA43}" sibTransId="{F43CCC3B-8C44-49B3-B65B-C6822388348D}"/>
    <dgm:cxn modelId="{63EC665B-B191-4D51-BA89-3D2194E1A9D2}" srcId="{68227A6D-C49E-4B3A-B02E-FDA45C16802E}" destId="{0DF5D81D-D03B-494D-A944-8450F6C68DA4}" srcOrd="14" destOrd="0" parTransId="{87479EAF-E9A5-4603-A0FB-089C512359C5}" sibTransId="{3FE6BA7F-A6EC-4CC0-A009-650C46EEED7D}"/>
    <dgm:cxn modelId="{D4CBF85F-5399-BA42-ACC1-F00D0D1EDF6B}" type="presOf" srcId="{26CEDDCE-35D5-4925-BA26-0947CC85F1AC}" destId="{6CE70A9A-32FF-C047-A9EE-10E046EB783F}" srcOrd="0" destOrd="0" presId="urn:microsoft.com/office/officeart/2016/7/layout/RepeatingBendingProcessNew"/>
    <dgm:cxn modelId="{8132D763-4C16-1E45-B4E5-F8BD5DF4E99C}" type="presOf" srcId="{EA49F7E1-3452-41D9-9FEE-F9B2E3A4D108}" destId="{41840E07-9222-1448-BB97-F6B7936AC9D6}" srcOrd="0" destOrd="0" presId="urn:microsoft.com/office/officeart/2016/7/layout/RepeatingBendingProcessNew"/>
    <dgm:cxn modelId="{4A3C2D6A-848C-A84A-AB8C-CF08C5D9FA31}" type="presOf" srcId="{DFE54280-DFDA-40C5-AE80-4252BA206C53}" destId="{0E818B4E-8A87-EA4C-A7BD-E16283520AF0}" srcOrd="1" destOrd="0" presId="urn:microsoft.com/office/officeart/2016/7/layout/RepeatingBendingProcessNew"/>
    <dgm:cxn modelId="{4097706A-3E11-1C4D-8228-77968007A7CA}" type="presOf" srcId="{421CB1E6-79CE-4769-8F24-9AD7C80655E5}" destId="{C6950E21-3B42-B043-A200-EB443C17E0A4}" srcOrd="0" destOrd="0" presId="urn:microsoft.com/office/officeart/2016/7/layout/RepeatingBendingProcessNew"/>
    <dgm:cxn modelId="{67E0ED6A-C04E-1844-BBF1-C2BCFBB630CE}" type="presOf" srcId="{1522A4CE-B6C3-4135-B8CA-C797C87DFAE7}" destId="{DB02DE08-37FA-1544-BCDB-0FE373384179}" srcOrd="0" destOrd="0" presId="urn:microsoft.com/office/officeart/2016/7/layout/RepeatingBendingProcessNew"/>
    <dgm:cxn modelId="{D112416C-8CF6-433F-A8FA-D18B8FE260D7}" srcId="{68227A6D-C49E-4B3A-B02E-FDA45C16802E}" destId="{AB847191-461A-4825-829E-D01084645F5F}" srcOrd="19" destOrd="0" parTransId="{EC5369D9-BD93-45E0-B324-14CBB55FBF55}" sibTransId="{008E9423-0861-4916-A666-48813C7E5D0A}"/>
    <dgm:cxn modelId="{BAFCE971-B79D-3544-9BFB-4FA4A9AF6557}" type="presOf" srcId="{A72F7C7E-034B-4A24-BA13-945543D6FE07}" destId="{7C646E9D-98E7-954C-B5AD-793F2BACE79A}" srcOrd="1" destOrd="0" presId="urn:microsoft.com/office/officeart/2016/7/layout/RepeatingBendingProcessNew"/>
    <dgm:cxn modelId="{CF049174-4DDB-134E-A1D6-925050435E11}" type="presOf" srcId="{E9817AEC-DD52-4D6F-A519-B5086848F9C7}" destId="{3A7D5259-0F5D-F94E-BC61-35144E6C46AF}" srcOrd="1" destOrd="0" presId="urn:microsoft.com/office/officeart/2016/7/layout/RepeatingBendingProcessNew"/>
    <dgm:cxn modelId="{88CC7379-5A8A-DB4E-954F-FDD8D36A9FB9}" type="presOf" srcId="{3084D256-FE83-48A7-99AD-4AEC5FDF243D}" destId="{4B6BC919-D128-F14D-975B-70E74191162E}" srcOrd="1" destOrd="0" presId="urn:microsoft.com/office/officeart/2016/7/layout/RepeatingBendingProcessNew"/>
    <dgm:cxn modelId="{01473F7A-B4C1-47B9-B287-C8FAF25246F0}" srcId="{68227A6D-C49E-4B3A-B02E-FDA45C16802E}" destId="{D48425C7-2A90-4A37-8445-44FFB6E148E7}" srcOrd="18" destOrd="0" parTransId="{7945AFCA-0FC4-493C-8F80-412E545921A2}" sibTransId="{8F4CF0D1-3CB1-4D42-A714-F7B15E8CA254}"/>
    <dgm:cxn modelId="{7F6CAB7A-E3F1-4606-8B02-2F675DEAF52F}" srcId="{68227A6D-C49E-4B3A-B02E-FDA45C16802E}" destId="{CB3D9541-1F23-4776-9583-3AB90159FE32}" srcOrd="13" destOrd="0" parTransId="{F8934581-96D2-4BCB-B891-559B9F70B521}" sibTransId="{E9817AEC-DD52-4D6F-A519-B5086848F9C7}"/>
    <dgm:cxn modelId="{DD58AD7A-548B-CC46-8257-80C530BEE29F}" type="presOf" srcId="{7C5F449F-032E-4272-BD48-652D5DE393E5}" destId="{53DE7B8E-2B6D-DE43-A75F-9A902FD36AAC}" srcOrd="0" destOrd="0" presId="urn:microsoft.com/office/officeart/2016/7/layout/RepeatingBendingProcessNew"/>
    <dgm:cxn modelId="{885FD77C-3072-574F-9448-194021444A9C}" type="presOf" srcId="{6F1E9440-8E9E-4DA4-B11A-FA75B5D21CAA}" destId="{FE197589-B6DF-6949-84D2-49893F80B84F}" srcOrd="0" destOrd="0" presId="urn:microsoft.com/office/officeart/2016/7/layout/RepeatingBendingProcessNew"/>
    <dgm:cxn modelId="{97B21881-A50E-FE4B-A3B1-972D66585CF3}" type="presOf" srcId="{841D05EC-79E5-40BE-AD04-948C52B89A06}" destId="{231C5B15-F914-B348-A56C-9725A3C7C3B8}" srcOrd="1" destOrd="0" presId="urn:microsoft.com/office/officeart/2016/7/layout/RepeatingBendingProcessNew"/>
    <dgm:cxn modelId="{0D602187-294E-2B4A-B404-9C07D64AAA1C}" type="presOf" srcId="{8F4CF0D1-3CB1-4D42-A714-F7B15E8CA254}" destId="{EC653E00-8D23-2245-8417-7C11DB91EC22}" srcOrd="0" destOrd="0" presId="urn:microsoft.com/office/officeart/2016/7/layout/RepeatingBendingProcessNew"/>
    <dgm:cxn modelId="{8727038C-AADF-A545-A530-287DB964004C}" type="presOf" srcId="{F0D462DD-ACF6-4F48-867E-09F3506A02C4}" destId="{BE00C193-28B8-A94E-99B2-8CC260E2E9B2}" srcOrd="1" destOrd="0" presId="urn:microsoft.com/office/officeart/2016/7/layout/RepeatingBendingProcessNew"/>
    <dgm:cxn modelId="{6286BA96-208F-C34F-AADA-30A8F7C5272F}" type="presOf" srcId="{E5CAC45A-CD34-4991-B2E5-7CBB175000AA}" destId="{C6DBE380-E67B-B54A-B9DC-B52435C95CCB}" srcOrd="1" destOrd="0" presId="urn:microsoft.com/office/officeart/2016/7/layout/RepeatingBendingProcessNew"/>
    <dgm:cxn modelId="{2D7F8D97-9F02-2B49-9EB7-F4CD0BABA790}" type="presOf" srcId="{421CB1E6-79CE-4769-8F24-9AD7C80655E5}" destId="{8894058B-F08D-EE4C-98DF-C05E68B470F7}" srcOrd="1" destOrd="0" presId="urn:microsoft.com/office/officeart/2016/7/layout/RepeatingBendingProcessNew"/>
    <dgm:cxn modelId="{92B13E98-F2E9-8644-AF4E-E0FCE228058F}" type="presOf" srcId="{FAE19274-AAA8-45D7-9B47-737511C31F7B}" destId="{86A1EEBE-F8EA-8C45-80C4-03D388B9057E}" srcOrd="0" destOrd="0" presId="urn:microsoft.com/office/officeart/2016/7/layout/RepeatingBendingProcessNew"/>
    <dgm:cxn modelId="{2D55979A-97F2-B34B-863B-424F3C87AFAE}" type="presOf" srcId="{E9817AEC-DD52-4D6F-A519-B5086848F9C7}" destId="{02AADBCF-3473-DF47-93A9-FC2759DD8EAE}" srcOrd="0" destOrd="0" presId="urn:microsoft.com/office/officeart/2016/7/layout/RepeatingBendingProcessNew"/>
    <dgm:cxn modelId="{C305999B-94A7-E240-9D97-BCD1DE922444}" type="presOf" srcId="{DFE54280-DFDA-40C5-AE80-4252BA206C53}" destId="{58D3DD98-2758-8848-8191-F4B1B037E71D}" srcOrd="0" destOrd="0" presId="urn:microsoft.com/office/officeart/2016/7/layout/RepeatingBendingProcessNew"/>
    <dgm:cxn modelId="{C7A8A29B-F109-4F66-A036-40FEA233DBF1}" srcId="{68227A6D-C49E-4B3A-B02E-FDA45C16802E}" destId="{26CEDDCE-35D5-4925-BA26-0947CC85F1AC}" srcOrd="7" destOrd="0" parTransId="{E9CB042E-7B6F-456F-946C-81706882B99D}" sibTransId="{DFE54280-DFDA-40C5-AE80-4252BA206C53}"/>
    <dgm:cxn modelId="{1341439F-082F-A54A-A1DA-AC94A1887D4E}" type="presOf" srcId="{A72F7C7E-034B-4A24-BA13-945543D6FE07}" destId="{E32B30B2-6DC1-9A48-AD53-7698CD9762A9}" srcOrd="0" destOrd="0" presId="urn:microsoft.com/office/officeart/2016/7/layout/RepeatingBendingProcessNew"/>
    <dgm:cxn modelId="{5E901BAC-764A-2344-935E-A65450B6A685}" type="presOf" srcId="{1CB2AA21-01E1-43E8-AFA9-9CD85F987AB7}" destId="{67B42D47-7CFE-014C-91B8-D842669C4F62}" srcOrd="0" destOrd="0" presId="urn:microsoft.com/office/officeart/2016/7/layout/RepeatingBendingProcessNew"/>
    <dgm:cxn modelId="{9398B5AF-DBC5-49F8-BECE-844AD55D5602}" srcId="{68227A6D-C49E-4B3A-B02E-FDA45C16802E}" destId="{2D21E5A0-0915-4AED-9165-63B9A609960F}" srcOrd="8" destOrd="0" parTransId="{4555BC75-54A8-4F3F-B385-D84579200AB1}" sibTransId="{A72F7C7E-034B-4A24-BA13-945543D6FE07}"/>
    <dgm:cxn modelId="{A808C0B1-1527-804B-869E-BA02F4B9C733}" type="presOf" srcId="{AB847191-461A-4825-829E-D01084645F5F}" destId="{2283A6BD-E7C3-0D4D-BA5C-B9D33CDB3858}" srcOrd="0" destOrd="0" presId="urn:microsoft.com/office/officeart/2016/7/layout/RepeatingBendingProcessNew"/>
    <dgm:cxn modelId="{0AB97AB2-775E-DD45-8355-B00117315874}" type="presOf" srcId="{841D05EC-79E5-40BE-AD04-948C52B89A06}" destId="{D4E1229B-9EE4-D54E-A7E3-AB7BB36A7DCC}" srcOrd="0" destOrd="0" presId="urn:microsoft.com/office/officeart/2016/7/layout/RepeatingBendingProcessNew"/>
    <dgm:cxn modelId="{AAFDADBA-114C-4D3B-90F7-D11BFAC7F6D2}" srcId="{68227A6D-C49E-4B3A-B02E-FDA45C16802E}" destId="{E512AF1E-07BF-468D-B63B-56675EF43801}" srcOrd="11" destOrd="0" parTransId="{885B715E-CEFB-48E3-BFF6-756C4B98ECE2}" sibTransId="{841D05EC-79E5-40BE-AD04-948C52B89A06}"/>
    <dgm:cxn modelId="{7BD2A1BC-AFA3-B94E-B83E-9B63E9A0539C}" type="presOf" srcId="{4961E4DA-4F09-47D2-AA58-AC499A3757D8}" destId="{40052258-BD87-4D4E-9533-C56E376ED31A}" srcOrd="1" destOrd="0" presId="urn:microsoft.com/office/officeart/2016/7/layout/RepeatingBendingProcessNew"/>
    <dgm:cxn modelId="{F58871BE-F4D3-2149-84D0-B1926F4F7DDE}" type="presOf" srcId="{8F4CF0D1-3CB1-4D42-A714-F7B15E8CA254}" destId="{9368D924-B3C8-DA44-AC4B-E8094FC59A4B}" srcOrd="1" destOrd="0" presId="urn:microsoft.com/office/officeart/2016/7/layout/RepeatingBendingProcessNew"/>
    <dgm:cxn modelId="{C3B666BF-9822-B543-988A-3AA20A13D1E9}" type="presOf" srcId="{4961E4DA-4F09-47D2-AA58-AC499A3757D8}" destId="{9C7B53F3-6A31-6B49-933A-0AD99E26FBDA}" srcOrd="0" destOrd="0" presId="urn:microsoft.com/office/officeart/2016/7/layout/RepeatingBendingProcessNew"/>
    <dgm:cxn modelId="{6576FBC1-8D71-7C41-AB14-2EFD74DA3F45}" type="presOf" srcId="{CB3D9541-1F23-4776-9583-3AB90159FE32}" destId="{D4326FC7-0912-0348-98F6-14F58D253DE5}" srcOrd="0" destOrd="0" presId="urn:microsoft.com/office/officeart/2016/7/layout/RepeatingBendingProcessNew"/>
    <dgm:cxn modelId="{E0D0A8C3-40B9-41D8-A953-E2602E7BBD7A}" srcId="{68227A6D-C49E-4B3A-B02E-FDA45C16802E}" destId="{9848BEED-AED0-4908-B184-5D7F411565DB}" srcOrd="21" destOrd="0" parTransId="{E60671E7-08D9-4B70-BF51-459D3F73E14C}" sibTransId="{248ED318-9DA9-4C1B-8ECF-4169C10DB3C6}"/>
    <dgm:cxn modelId="{0773BBC5-1729-4D7D-BEC5-C85DFCC13CA6}" srcId="{68227A6D-C49E-4B3A-B02E-FDA45C16802E}" destId="{7BE18BCC-79B7-403C-ABE1-6E2F029FB3F3}" srcOrd="12" destOrd="0" parTransId="{7DF981A1-BE62-4584-B05C-D6F18998BD4C}" sibTransId="{AF6DBF5F-E41F-4888-9C48-F3C267959F39}"/>
    <dgm:cxn modelId="{17A558D0-ABC2-42EB-B720-5EBEBF8A4C60}" srcId="{68227A6D-C49E-4B3A-B02E-FDA45C16802E}" destId="{D4FE4378-E96A-4F48-8C9F-D41535805B33}" srcOrd="15" destOrd="0" parTransId="{C2C6CCEC-61AB-4413-AA37-8651152C0089}" sibTransId="{E5CAC45A-CD34-4991-B2E5-7CBB175000AA}"/>
    <dgm:cxn modelId="{603E1AD4-F684-49ED-9825-F511A7300A80}" srcId="{68227A6D-C49E-4B3A-B02E-FDA45C16802E}" destId="{FC2A1B6C-3430-479C-A53B-F61086EEE7FD}" srcOrd="4" destOrd="0" parTransId="{E8DF220B-7EA5-4467-AD48-B9EA9AAE00EF}" sibTransId="{F0BEC009-CD28-48E3-ADAE-BDE46BC21EAC}"/>
    <dgm:cxn modelId="{45AEDBD5-1FE1-7C41-A82E-25C31F9CC0B2}" type="presOf" srcId="{F596E3D2-16B4-4C31-BD72-7D4F07ACF53B}" destId="{424B9697-EC8B-824B-B338-E766D3D51627}" srcOrd="0" destOrd="0" presId="urn:microsoft.com/office/officeart/2016/7/layout/RepeatingBendingProcessNew"/>
    <dgm:cxn modelId="{3A005CD8-BCCE-3F4E-B478-371AA3B3BF32}" type="presOf" srcId="{A6282F71-6823-43F3-AD69-2A7FB4F5DB1B}" destId="{B7878825-5580-5B46-8F67-CF23CCE217CB}" srcOrd="1" destOrd="0" presId="urn:microsoft.com/office/officeart/2016/7/layout/RepeatingBendingProcessNew"/>
    <dgm:cxn modelId="{0E37EAD9-E49A-544D-92CD-8B122E8790B5}" type="presOf" srcId="{FC2A1B6C-3430-479C-A53B-F61086EEE7FD}" destId="{6ABB9E7E-529B-774A-B7A4-66D0C6F44427}" srcOrd="0" destOrd="0" presId="urn:microsoft.com/office/officeart/2016/7/layout/RepeatingBendingProcessNew"/>
    <dgm:cxn modelId="{342686E0-D024-B447-9EC3-BF5AA123BC0A}" type="presOf" srcId="{3FE6BA7F-A6EC-4CC0-A009-650C46EEED7D}" destId="{EC9E6A37-8BE3-8B48-86F4-791970A47E3C}" srcOrd="0" destOrd="0" presId="urn:microsoft.com/office/officeart/2016/7/layout/RepeatingBendingProcessNew"/>
    <dgm:cxn modelId="{4DB1B8E2-35CF-3D48-A207-96748D722B43}" type="presOf" srcId="{0DF5D81D-D03B-494D-A944-8450F6C68DA4}" destId="{A6F5BCB6-57CA-D941-8144-C469EAB4AA3A}" srcOrd="0" destOrd="0" presId="urn:microsoft.com/office/officeart/2016/7/layout/RepeatingBendingProcessNew"/>
    <dgm:cxn modelId="{607C8CE3-F848-2A42-BB55-9DE82E639DED}" type="presOf" srcId="{F43CCC3B-8C44-49B3-B65B-C6822388348D}" destId="{55134A39-1FC6-8141-80DA-19007D0BE38F}" srcOrd="1" destOrd="0" presId="urn:microsoft.com/office/officeart/2016/7/layout/RepeatingBendingProcessNew"/>
    <dgm:cxn modelId="{DEA54CE7-EE5E-D84D-AC72-AA4D04686DF0}" type="presOf" srcId="{D4FE4378-E96A-4F48-8C9F-D41535805B33}" destId="{6FA3EE06-E2DB-FA49-961E-C53EEEA3EA2F}" srcOrd="0" destOrd="0" presId="urn:microsoft.com/office/officeart/2016/7/layout/RepeatingBendingProcessNew"/>
    <dgm:cxn modelId="{F88A13E8-9FC2-2846-B3E7-ECC16DB5D4E4}" type="presOf" srcId="{0A284C0F-D1C6-4286-9840-CFD05F9E288E}" destId="{027C919C-8FEC-2F40-9EDE-3DC47DBE4DF4}" srcOrd="0" destOrd="0" presId="urn:microsoft.com/office/officeart/2016/7/layout/RepeatingBendingProcessNew"/>
    <dgm:cxn modelId="{5D7FB1E8-1457-C349-94C9-65179D7969F3}" type="presOf" srcId="{D48425C7-2A90-4A37-8445-44FFB6E148E7}" destId="{72F4D27E-F115-754B-ADC4-3BE03F1087BC}" srcOrd="0" destOrd="0" presId="urn:microsoft.com/office/officeart/2016/7/layout/RepeatingBendingProcessNew"/>
    <dgm:cxn modelId="{BF727CEE-5AF8-7548-B2C7-8635236D6284}" type="presOf" srcId="{E512AF1E-07BF-468D-B63B-56675EF43801}" destId="{45191C4A-2E32-B447-A3B8-48621F5526A1}" srcOrd="0" destOrd="0" presId="urn:microsoft.com/office/officeart/2016/7/layout/RepeatingBendingProcessNew"/>
    <dgm:cxn modelId="{99250AF0-A02C-4FAC-8472-78AAA286E81C}" srcId="{68227A6D-C49E-4B3A-B02E-FDA45C16802E}" destId="{FAE19274-AAA8-45D7-9B47-737511C31F7B}" srcOrd="20" destOrd="0" parTransId="{9488B8CD-2BBB-4E67-AC98-E3221B454C92}" sibTransId="{F0D462DD-ACF6-4F48-867E-09F3506A02C4}"/>
    <dgm:cxn modelId="{47CEAAF6-ADC6-BD49-9481-3351C5EB9836}" type="presOf" srcId="{1CB2AA21-01E1-43E8-AFA9-9CD85F987AB7}" destId="{89F8641B-0E22-AC43-B178-1C2E82A0B050}" srcOrd="1" destOrd="0" presId="urn:microsoft.com/office/officeart/2016/7/layout/RepeatingBendingProcessNew"/>
    <dgm:cxn modelId="{A02966F9-FC2B-5B42-B133-8FC6B744712C}" type="presOf" srcId="{1BF8F3D0-0A31-42D8-94F0-9387B586A976}" destId="{CBDBA93A-6DA8-AB45-BBC8-163A6FD57D4D}" srcOrd="0" destOrd="0" presId="urn:microsoft.com/office/officeart/2016/7/layout/RepeatingBendingProcessNew"/>
    <dgm:cxn modelId="{56766EF9-7C34-A140-B7F5-0B9AC4DE1BB3}" type="presOf" srcId="{E5CAC45A-CD34-4991-B2E5-7CBB175000AA}" destId="{F38B52C1-4FE1-7047-99B1-3A99DAB0C25E}" srcOrd="0" destOrd="0" presId="urn:microsoft.com/office/officeart/2016/7/layout/RepeatingBendingProcessNew"/>
    <dgm:cxn modelId="{E0166FF9-27BC-456B-872A-245C9EB918C3}" srcId="{68227A6D-C49E-4B3A-B02E-FDA45C16802E}" destId="{3EAC4E57-D82D-4AD8-9191-3C9A50458DCF}" srcOrd="10" destOrd="0" parTransId="{D3416A5C-CAA2-4969-BA29-853DCD085993}" sibTransId="{421CB1E6-79CE-4769-8F24-9AD7C80655E5}"/>
    <dgm:cxn modelId="{774A7FF9-3F2B-AD4B-8562-23518CCFCBC8}" type="presOf" srcId="{3EAC4E57-D82D-4AD8-9191-3C9A50458DCF}" destId="{6D8668A3-E79F-A342-8A6A-0E59D84C3E55}" srcOrd="0" destOrd="0" presId="urn:microsoft.com/office/officeart/2016/7/layout/RepeatingBendingProcessNew"/>
    <dgm:cxn modelId="{0C4EB6FC-6C04-49F8-A2EF-7FB152563B68}" srcId="{68227A6D-C49E-4B3A-B02E-FDA45C16802E}" destId="{1BF8F3D0-0A31-42D8-94F0-9387B586A976}" srcOrd="16" destOrd="0" parTransId="{9AC32BAB-68B2-414F-867C-61F92B122A18}" sibTransId="{F9E4D980-D9F1-421C-AD80-2A4BEAC52729}"/>
    <dgm:cxn modelId="{587EBCFC-AF7A-6141-8AAD-BED153F8D5A1}" type="presOf" srcId="{F0BEC009-CD28-48E3-ADAE-BDE46BC21EAC}" destId="{3972756B-DC73-8F4F-899F-AD9AD5CFC08E}" srcOrd="0" destOrd="0" presId="urn:microsoft.com/office/officeart/2016/7/layout/RepeatingBendingProcessNew"/>
    <dgm:cxn modelId="{E57EE499-4209-6D4D-8775-602AC8394092}" type="presParOf" srcId="{25A50443-DED9-9B4E-8AEF-AAA34BC8BCF4}" destId="{FE197589-B6DF-6949-84D2-49893F80B84F}" srcOrd="0" destOrd="0" presId="urn:microsoft.com/office/officeart/2016/7/layout/RepeatingBendingProcessNew"/>
    <dgm:cxn modelId="{41DE7B6F-1C09-E04B-A64A-41C16830E76E}" type="presParOf" srcId="{25A50443-DED9-9B4E-8AEF-AAA34BC8BCF4}" destId="{41840E07-9222-1448-BB97-F6B7936AC9D6}" srcOrd="1" destOrd="0" presId="urn:microsoft.com/office/officeart/2016/7/layout/RepeatingBendingProcessNew"/>
    <dgm:cxn modelId="{66E14DA4-3248-0249-95E4-478CE246BEFA}" type="presParOf" srcId="{41840E07-9222-1448-BB97-F6B7936AC9D6}" destId="{DD8B5BC2-0DC5-564F-A452-8B5B790B505E}" srcOrd="0" destOrd="0" presId="urn:microsoft.com/office/officeart/2016/7/layout/RepeatingBendingProcessNew"/>
    <dgm:cxn modelId="{A5E4C7E9-600A-E049-B723-983B2FC5A571}" type="presParOf" srcId="{25A50443-DED9-9B4E-8AEF-AAA34BC8BCF4}" destId="{53DE7B8E-2B6D-DE43-A75F-9A902FD36AAC}" srcOrd="2" destOrd="0" presId="urn:microsoft.com/office/officeart/2016/7/layout/RepeatingBendingProcessNew"/>
    <dgm:cxn modelId="{53CC1225-DC52-D944-A08E-DAD2BFBE457D}" type="presParOf" srcId="{25A50443-DED9-9B4E-8AEF-AAA34BC8BCF4}" destId="{9C7B53F3-6A31-6B49-933A-0AD99E26FBDA}" srcOrd="3" destOrd="0" presId="urn:microsoft.com/office/officeart/2016/7/layout/RepeatingBendingProcessNew"/>
    <dgm:cxn modelId="{A8D66822-08F5-3845-A718-329D567B92B0}" type="presParOf" srcId="{9C7B53F3-6A31-6B49-933A-0AD99E26FBDA}" destId="{40052258-BD87-4D4E-9533-C56E376ED31A}" srcOrd="0" destOrd="0" presId="urn:microsoft.com/office/officeart/2016/7/layout/RepeatingBendingProcessNew"/>
    <dgm:cxn modelId="{0BF42B57-5DC9-2744-A97D-61AD994B3DB2}" type="presParOf" srcId="{25A50443-DED9-9B4E-8AEF-AAA34BC8BCF4}" destId="{027C919C-8FEC-2F40-9EDE-3DC47DBE4DF4}" srcOrd="4" destOrd="0" presId="urn:microsoft.com/office/officeart/2016/7/layout/RepeatingBendingProcessNew"/>
    <dgm:cxn modelId="{9C113904-C12B-8D49-A2D8-4D7F8954B825}" type="presParOf" srcId="{25A50443-DED9-9B4E-8AEF-AAA34BC8BCF4}" destId="{F93B303A-E82A-2245-8B15-58F69043A55A}" srcOrd="5" destOrd="0" presId="urn:microsoft.com/office/officeart/2016/7/layout/RepeatingBendingProcessNew"/>
    <dgm:cxn modelId="{CEEDEBE6-617F-A946-BF91-2A0384D833C4}" type="presParOf" srcId="{F93B303A-E82A-2245-8B15-58F69043A55A}" destId="{5704198D-1941-4D43-888E-FF6B18244AB9}" srcOrd="0" destOrd="0" presId="urn:microsoft.com/office/officeart/2016/7/layout/RepeatingBendingProcessNew"/>
    <dgm:cxn modelId="{6B8C4682-A0D1-6741-8A5A-B0555F6AAE8B}" type="presParOf" srcId="{25A50443-DED9-9B4E-8AEF-AAA34BC8BCF4}" destId="{27B7A989-63DF-054D-91EB-EEBE407BC193}" srcOrd="6" destOrd="0" presId="urn:microsoft.com/office/officeart/2016/7/layout/RepeatingBendingProcessNew"/>
    <dgm:cxn modelId="{F7F5EF9E-6A97-D04E-A41C-D1BF70EA242F}" type="presParOf" srcId="{25A50443-DED9-9B4E-8AEF-AAA34BC8BCF4}" destId="{05862AEE-0FC7-5C48-9908-9F5BE0B95E72}" srcOrd="7" destOrd="0" presId="urn:microsoft.com/office/officeart/2016/7/layout/RepeatingBendingProcessNew"/>
    <dgm:cxn modelId="{22EE7911-348F-FD4E-8252-3D73BED3D0DD}" type="presParOf" srcId="{05862AEE-0FC7-5C48-9908-9F5BE0B95E72}" destId="{55134A39-1FC6-8141-80DA-19007D0BE38F}" srcOrd="0" destOrd="0" presId="urn:microsoft.com/office/officeart/2016/7/layout/RepeatingBendingProcessNew"/>
    <dgm:cxn modelId="{95310A53-4AAA-904F-BAA3-1CB3431994AF}" type="presParOf" srcId="{25A50443-DED9-9B4E-8AEF-AAA34BC8BCF4}" destId="{6ABB9E7E-529B-774A-B7A4-66D0C6F44427}" srcOrd="8" destOrd="0" presId="urn:microsoft.com/office/officeart/2016/7/layout/RepeatingBendingProcessNew"/>
    <dgm:cxn modelId="{FFB593B7-EF90-A94D-8295-36FC38049E20}" type="presParOf" srcId="{25A50443-DED9-9B4E-8AEF-AAA34BC8BCF4}" destId="{3972756B-DC73-8F4F-899F-AD9AD5CFC08E}" srcOrd="9" destOrd="0" presId="urn:microsoft.com/office/officeart/2016/7/layout/RepeatingBendingProcessNew"/>
    <dgm:cxn modelId="{2F203904-8C33-1446-83FC-9A1C396F2ADF}" type="presParOf" srcId="{3972756B-DC73-8F4F-899F-AD9AD5CFC08E}" destId="{08ECD3E8-811C-BD4E-A242-69A9AAC695C0}" srcOrd="0" destOrd="0" presId="urn:microsoft.com/office/officeart/2016/7/layout/RepeatingBendingProcessNew"/>
    <dgm:cxn modelId="{241C0DE9-315A-2941-9455-B6D0DD31EF7D}" type="presParOf" srcId="{25A50443-DED9-9B4E-8AEF-AAA34BC8BCF4}" destId="{7205DDBE-D4C1-F94B-AD2E-00FD10BB0444}" srcOrd="10" destOrd="0" presId="urn:microsoft.com/office/officeart/2016/7/layout/RepeatingBendingProcessNew"/>
    <dgm:cxn modelId="{02C3E14C-74BE-1D49-9FE2-CF7C29FF27B9}" type="presParOf" srcId="{25A50443-DED9-9B4E-8AEF-AAA34BC8BCF4}" destId="{67B42D47-7CFE-014C-91B8-D842669C4F62}" srcOrd="11" destOrd="0" presId="urn:microsoft.com/office/officeart/2016/7/layout/RepeatingBendingProcessNew"/>
    <dgm:cxn modelId="{31232A9D-2A32-894F-8BC6-15AC16C97C8B}" type="presParOf" srcId="{67B42D47-7CFE-014C-91B8-D842669C4F62}" destId="{89F8641B-0E22-AC43-B178-1C2E82A0B050}" srcOrd="0" destOrd="0" presId="urn:microsoft.com/office/officeart/2016/7/layout/RepeatingBendingProcessNew"/>
    <dgm:cxn modelId="{D5F26890-AD1F-BC4D-89E2-252538D646DF}" type="presParOf" srcId="{25A50443-DED9-9B4E-8AEF-AAA34BC8BCF4}" destId="{424B9697-EC8B-824B-B338-E766D3D51627}" srcOrd="12" destOrd="0" presId="urn:microsoft.com/office/officeart/2016/7/layout/RepeatingBendingProcessNew"/>
    <dgm:cxn modelId="{20FDFECE-8E7D-3D4B-BC29-0FACF3D8FCEB}" type="presParOf" srcId="{25A50443-DED9-9B4E-8AEF-AAA34BC8BCF4}" destId="{962C191A-A2E5-BF43-81E9-4C5F853D84BA}" srcOrd="13" destOrd="0" presId="urn:microsoft.com/office/officeart/2016/7/layout/RepeatingBendingProcessNew"/>
    <dgm:cxn modelId="{0BD838AA-FBCF-7B45-8412-D10C91131120}" type="presParOf" srcId="{962C191A-A2E5-BF43-81E9-4C5F853D84BA}" destId="{01AC45C0-DFEA-CA4A-9BF5-52B4206FBC4E}" srcOrd="0" destOrd="0" presId="urn:microsoft.com/office/officeart/2016/7/layout/RepeatingBendingProcessNew"/>
    <dgm:cxn modelId="{54435556-8504-8942-99B2-8385AECA508E}" type="presParOf" srcId="{25A50443-DED9-9B4E-8AEF-AAA34BC8BCF4}" destId="{6CE70A9A-32FF-C047-A9EE-10E046EB783F}" srcOrd="14" destOrd="0" presId="urn:microsoft.com/office/officeart/2016/7/layout/RepeatingBendingProcessNew"/>
    <dgm:cxn modelId="{CF228C3F-0711-6F4F-BF78-2BAB42CCAD0C}" type="presParOf" srcId="{25A50443-DED9-9B4E-8AEF-AAA34BC8BCF4}" destId="{58D3DD98-2758-8848-8191-F4B1B037E71D}" srcOrd="15" destOrd="0" presId="urn:microsoft.com/office/officeart/2016/7/layout/RepeatingBendingProcessNew"/>
    <dgm:cxn modelId="{8DC2F25B-E457-234B-B16C-6080B8DB03AC}" type="presParOf" srcId="{58D3DD98-2758-8848-8191-F4B1B037E71D}" destId="{0E818B4E-8A87-EA4C-A7BD-E16283520AF0}" srcOrd="0" destOrd="0" presId="urn:microsoft.com/office/officeart/2016/7/layout/RepeatingBendingProcessNew"/>
    <dgm:cxn modelId="{EAF3381F-2F77-3649-8C19-4C36DC39D091}" type="presParOf" srcId="{25A50443-DED9-9B4E-8AEF-AAA34BC8BCF4}" destId="{948CA035-EAB9-C147-862B-C3CAE4119B99}" srcOrd="16" destOrd="0" presId="urn:microsoft.com/office/officeart/2016/7/layout/RepeatingBendingProcessNew"/>
    <dgm:cxn modelId="{38783D68-A825-5442-A4C5-D438069BFA29}" type="presParOf" srcId="{25A50443-DED9-9B4E-8AEF-AAA34BC8BCF4}" destId="{E32B30B2-6DC1-9A48-AD53-7698CD9762A9}" srcOrd="17" destOrd="0" presId="urn:microsoft.com/office/officeart/2016/7/layout/RepeatingBendingProcessNew"/>
    <dgm:cxn modelId="{D6AAD78B-9193-DF42-A516-1F3BB2C6E8FC}" type="presParOf" srcId="{E32B30B2-6DC1-9A48-AD53-7698CD9762A9}" destId="{7C646E9D-98E7-954C-B5AD-793F2BACE79A}" srcOrd="0" destOrd="0" presId="urn:microsoft.com/office/officeart/2016/7/layout/RepeatingBendingProcessNew"/>
    <dgm:cxn modelId="{8D7A7421-B915-C24A-BD83-8C621396EE1E}" type="presParOf" srcId="{25A50443-DED9-9B4E-8AEF-AAA34BC8BCF4}" destId="{7F8A1EAC-8103-9942-B725-5CB80D82B0AE}" srcOrd="18" destOrd="0" presId="urn:microsoft.com/office/officeart/2016/7/layout/RepeatingBendingProcessNew"/>
    <dgm:cxn modelId="{CD254ECD-4133-2D43-B2CB-E71D34697DDF}" type="presParOf" srcId="{25A50443-DED9-9B4E-8AEF-AAA34BC8BCF4}" destId="{15EDF2B7-BB2D-1140-8159-73A84A7D24A8}" srcOrd="19" destOrd="0" presId="urn:microsoft.com/office/officeart/2016/7/layout/RepeatingBendingProcessNew"/>
    <dgm:cxn modelId="{588419D1-AC28-6F4E-B342-A9A65EEB4A69}" type="presParOf" srcId="{15EDF2B7-BB2D-1140-8159-73A84A7D24A8}" destId="{4B6BC919-D128-F14D-975B-70E74191162E}" srcOrd="0" destOrd="0" presId="urn:microsoft.com/office/officeart/2016/7/layout/RepeatingBendingProcessNew"/>
    <dgm:cxn modelId="{FC35E21F-59EC-3141-B5C5-B41C3C584842}" type="presParOf" srcId="{25A50443-DED9-9B4E-8AEF-AAA34BC8BCF4}" destId="{6D8668A3-E79F-A342-8A6A-0E59D84C3E55}" srcOrd="20" destOrd="0" presId="urn:microsoft.com/office/officeart/2016/7/layout/RepeatingBendingProcessNew"/>
    <dgm:cxn modelId="{9EA66815-C44D-324A-BBB3-85E846993FA9}" type="presParOf" srcId="{25A50443-DED9-9B4E-8AEF-AAA34BC8BCF4}" destId="{C6950E21-3B42-B043-A200-EB443C17E0A4}" srcOrd="21" destOrd="0" presId="urn:microsoft.com/office/officeart/2016/7/layout/RepeatingBendingProcessNew"/>
    <dgm:cxn modelId="{553FABDC-0BBD-324C-BDCB-D49465FA3131}" type="presParOf" srcId="{C6950E21-3B42-B043-A200-EB443C17E0A4}" destId="{8894058B-F08D-EE4C-98DF-C05E68B470F7}" srcOrd="0" destOrd="0" presId="urn:microsoft.com/office/officeart/2016/7/layout/RepeatingBendingProcessNew"/>
    <dgm:cxn modelId="{445C91CB-1827-9749-9397-00A06052485E}" type="presParOf" srcId="{25A50443-DED9-9B4E-8AEF-AAA34BC8BCF4}" destId="{45191C4A-2E32-B447-A3B8-48621F5526A1}" srcOrd="22" destOrd="0" presId="urn:microsoft.com/office/officeart/2016/7/layout/RepeatingBendingProcessNew"/>
    <dgm:cxn modelId="{B7F01C65-1C31-D243-8EC1-A91A1E3AB7CE}" type="presParOf" srcId="{25A50443-DED9-9B4E-8AEF-AAA34BC8BCF4}" destId="{D4E1229B-9EE4-D54E-A7E3-AB7BB36A7DCC}" srcOrd="23" destOrd="0" presId="urn:microsoft.com/office/officeart/2016/7/layout/RepeatingBendingProcessNew"/>
    <dgm:cxn modelId="{82DF107D-63BF-FB4D-884F-3A5881F6BB0A}" type="presParOf" srcId="{D4E1229B-9EE4-D54E-A7E3-AB7BB36A7DCC}" destId="{231C5B15-F914-B348-A56C-9725A3C7C3B8}" srcOrd="0" destOrd="0" presId="urn:microsoft.com/office/officeart/2016/7/layout/RepeatingBendingProcessNew"/>
    <dgm:cxn modelId="{5F34C037-E426-CE4D-8B2B-94A90DA28A83}" type="presParOf" srcId="{25A50443-DED9-9B4E-8AEF-AAA34BC8BCF4}" destId="{1C5DEEB6-E2DD-4D49-9D70-11AE74CDA89B}" srcOrd="24" destOrd="0" presId="urn:microsoft.com/office/officeart/2016/7/layout/RepeatingBendingProcessNew"/>
    <dgm:cxn modelId="{43DE517E-B08F-754F-9E56-6EA6E0AEA34B}" type="presParOf" srcId="{25A50443-DED9-9B4E-8AEF-AAA34BC8BCF4}" destId="{719E0314-ACA7-BA4A-ABA0-2C6198C66581}" srcOrd="25" destOrd="0" presId="urn:microsoft.com/office/officeart/2016/7/layout/RepeatingBendingProcessNew"/>
    <dgm:cxn modelId="{BBA8BFA6-07E7-ED4D-98FC-8F283C821922}" type="presParOf" srcId="{719E0314-ACA7-BA4A-ABA0-2C6198C66581}" destId="{E1DAE6A1-F84E-5B4A-8D0A-4ADE2810BB7A}" srcOrd="0" destOrd="0" presId="urn:microsoft.com/office/officeart/2016/7/layout/RepeatingBendingProcessNew"/>
    <dgm:cxn modelId="{718C1844-6F6F-6F4E-A0A3-D0AD93E07799}" type="presParOf" srcId="{25A50443-DED9-9B4E-8AEF-AAA34BC8BCF4}" destId="{D4326FC7-0912-0348-98F6-14F58D253DE5}" srcOrd="26" destOrd="0" presId="urn:microsoft.com/office/officeart/2016/7/layout/RepeatingBendingProcessNew"/>
    <dgm:cxn modelId="{88B65C80-C7A7-BD43-B1A5-20A95FF4A782}" type="presParOf" srcId="{25A50443-DED9-9B4E-8AEF-AAA34BC8BCF4}" destId="{02AADBCF-3473-DF47-93A9-FC2759DD8EAE}" srcOrd="27" destOrd="0" presId="urn:microsoft.com/office/officeart/2016/7/layout/RepeatingBendingProcessNew"/>
    <dgm:cxn modelId="{48A8ECBE-BBB5-6F44-AB50-ECD59B438107}" type="presParOf" srcId="{02AADBCF-3473-DF47-93A9-FC2759DD8EAE}" destId="{3A7D5259-0F5D-F94E-BC61-35144E6C46AF}" srcOrd="0" destOrd="0" presId="urn:microsoft.com/office/officeart/2016/7/layout/RepeatingBendingProcessNew"/>
    <dgm:cxn modelId="{51DBE437-16D0-BE48-B5A4-91461FEA3408}" type="presParOf" srcId="{25A50443-DED9-9B4E-8AEF-AAA34BC8BCF4}" destId="{A6F5BCB6-57CA-D941-8144-C469EAB4AA3A}" srcOrd="28" destOrd="0" presId="urn:microsoft.com/office/officeart/2016/7/layout/RepeatingBendingProcessNew"/>
    <dgm:cxn modelId="{6E05A840-8CEA-1F44-AB62-8D93AF7D5E0F}" type="presParOf" srcId="{25A50443-DED9-9B4E-8AEF-AAA34BC8BCF4}" destId="{EC9E6A37-8BE3-8B48-86F4-791970A47E3C}" srcOrd="29" destOrd="0" presId="urn:microsoft.com/office/officeart/2016/7/layout/RepeatingBendingProcessNew"/>
    <dgm:cxn modelId="{E173CF78-EE40-BE4A-8045-2C35012BC720}" type="presParOf" srcId="{EC9E6A37-8BE3-8B48-86F4-791970A47E3C}" destId="{1B51DC35-9EC3-1445-861F-1227A43A3897}" srcOrd="0" destOrd="0" presId="urn:microsoft.com/office/officeart/2016/7/layout/RepeatingBendingProcessNew"/>
    <dgm:cxn modelId="{F6FF28FC-356E-534F-B75C-8AB199749F69}" type="presParOf" srcId="{25A50443-DED9-9B4E-8AEF-AAA34BC8BCF4}" destId="{6FA3EE06-E2DB-FA49-961E-C53EEEA3EA2F}" srcOrd="30" destOrd="0" presId="urn:microsoft.com/office/officeart/2016/7/layout/RepeatingBendingProcessNew"/>
    <dgm:cxn modelId="{F0422A1A-1098-1747-9A9B-FF1F0ADBACB6}" type="presParOf" srcId="{25A50443-DED9-9B4E-8AEF-AAA34BC8BCF4}" destId="{F38B52C1-4FE1-7047-99B1-3A99DAB0C25E}" srcOrd="31" destOrd="0" presId="urn:microsoft.com/office/officeart/2016/7/layout/RepeatingBendingProcessNew"/>
    <dgm:cxn modelId="{75C104E2-C04B-DA46-87CC-4AB40ABD7CF4}" type="presParOf" srcId="{F38B52C1-4FE1-7047-99B1-3A99DAB0C25E}" destId="{C6DBE380-E67B-B54A-B9DC-B52435C95CCB}" srcOrd="0" destOrd="0" presId="urn:microsoft.com/office/officeart/2016/7/layout/RepeatingBendingProcessNew"/>
    <dgm:cxn modelId="{D8D1D5EE-D0F3-1345-8B52-7ED75DE2B362}" type="presParOf" srcId="{25A50443-DED9-9B4E-8AEF-AAA34BC8BCF4}" destId="{CBDBA93A-6DA8-AB45-BBC8-163A6FD57D4D}" srcOrd="32" destOrd="0" presId="urn:microsoft.com/office/officeart/2016/7/layout/RepeatingBendingProcessNew"/>
    <dgm:cxn modelId="{460691A9-F7DE-9048-8EF4-6F64ADFA5482}" type="presParOf" srcId="{25A50443-DED9-9B4E-8AEF-AAA34BC8BCF4}" destId="{6D8E5DDB-B0AE-D947-92C5-EAF20FB924C4}" srcOrd="33" destOrd="0" presId="urn:microsoft.com/office/officeart/2016/7/layout/RepeatingBendingProcessNew"/>
    <dgm:cxn modelId="{A9436F3A-42E2-6F47-942B-6FD45CB91B00}" type="presParOf" srcId="{6D8E5DDB-B0AE-D947-92C5-EAF20FB924C4}" destId="{A6865305-0342-B54E-AFFF-3C7A395A694F}" srcOrd="0" destOrd="0" presId="urn:microsoft.com/office/officeart/2016/7/layout/RepeatingBendingProcessNew"/>
    <dgm:cxn modelId="{921C3E33-C202-224A-94FF-571FB37FDDA4}" type="presParOf" srcId="{25A50443-DED9-9B4E-8AEF-AAA34BC8BCF4}" destId="{DB02DE08-37FA-1544-BCDB-0FE373384179}" srcOrd="34" destOrd="0" presId="urn:microsoft.com/office/officeart/2016/7/layout/RepeatingBendingProcessNew"/>
    <dgm:cxn modelId="{77DF84AA-E425-6D47-80E0-F80DD027966A}" type="presParOf" srcId="{25A50443-DED9-9B4E-8AEF-AAA34BC8BCF4}" destId="{6BE8A203-32A9-7345-B645-43CE441FEFB6}" srcOrd="35" destOrd="0" presId="urn:microsoft.com/office/officeart/2016/7/layout/RepeatingBendingProcessNew"/>
    <dgm:cxn modelId="{4487978D-3956-4345-971E-0EA4B9EAE08F}" type="presParOf" srcId="{6BE8A203-32A9-7345-B645-43CE441FEFB6}" destId="{B7878825-5580-5B46-8F67-CF23CCE217CB}" srcOrd="0" destOrd="0" presId="urn:microsoft.com/office/officeart/2016/7/layout/RepeatingBendingProcessNew"/>
    <dgm:cxn modelId="{97696602-D381-444A-AA5B-54C6DF014E28}" type="presParOf" srcId="{25A50443-DED9-9B4E-8AEF-AAA34BC8BCF4}" destId="{72F4D27E-F115-754B-ADC4-3BE03F1087BC}" srcOrd="36" destOrd="0" presId="urn:microsoft.com/office/officeart/2016/7/layout/RepeatingBendingProcessNew"/>
    <dgm:cxn modelId="{42001073-CAB5-2549-8EB3-BA4EE40AD9E3}" type="presParOf" srcId="{25A50443-DED9-9B4E-8AEF-AAA34BC8BCF4}" destId="{EC653E00-8D23-2245-8417-7C11DB91EC22}" srcOrd="37" destOrd="0" presId="urn:microsoft.com/office/officeart/2016/7/layout/RepeatingBendingProcessNew"/>
    <dgm:cxn modelId="{29C86CCF-80D5-8642-B548-E850BD239B64}" type="presParOf" srcId="{EC653E00-8D23-2245-8417-7C11DB91EC22}" destId="{9368D924-B3C8-DA44-AC4B-E8094FC59A4B}" srcOrd="0" destOrd="0" presId="urn:microsoft.com/office/officeart/2016/7/layout/RepeatingBendingProcessNew"/>
    <dgm:cxn modelId="{3EA9E0FF-8C8D-B34C-99C9-5552AA5D18B1}" type="presParOf" srcId="{25A50443-DED9-9B4E-8AEF-AAA34BC8BCF4}" destId="{2283A6BD-E7C3-0D4D-BA5C-B9D33CDB3858}" srcOrd="38" destOrd="0" presId="urn:microsoft.com/office/officeart/2016/7/layout/RepeatingBendingProcessNew"/>
    <dgm:cxn modelId="{6AA14131-099F-8548-9692-B58D9C800956}" type="presParOf" srcId="{25A50443-DED9-9B4E-8AEF-AAA34BC8BCF4}" destId="{67C9F890-8CB6-C84C-B3DE-D623B0FADEBC}" srcOrd="39" destOrd="0" presId="urn:microsoft.com/office/officeart/2016/7/layout/RepeatingBendingProcessNew"/>
    <dgm:cxn modelId="{16DE32AB-E9AF-7B4E-8C90-759B12A80DA6}" type="presParOf" srcId="{67C9F890-8CB6-C84C-B3DE-D623B0FADEBC}" destId="{BDC51489-16FE-4A44-9984-04CF06E59F87}" srcOrd="0" destOrd="0" presId="urn:microsoft.com/office/officeart/2016/7/layout/RepeatingBendingProcessNew"/>
    <dgm:cxn modelId="{A1FB7AE2-A175-FC4F-9B05-B6CE233493BD}" type="presParOf" srcId="{25A50443-DED9-9B4E-8AEF-AAA34BC8BCF4}" destId="{86A1EEBE-F8EA-8C45-80C4-03D388B9057E}" srcOrd="40" destOrd="0" presId="urn:microsoft.com/office/officeart/2016/7/layout/RepeatingBendingProcessNew"/>
    <dgm:cxn modelId="{2A7C98E9-AE5A-CE42-A1C1-37C38079C105}" type="presParOf" srcId="{25A50443-DED9-9B4E-8AEF-AAA34BC8BCF4}" destId="{019462AE-FE05-8545-B513-ADCD92338481}" srcOrd="41" destOrd="0" presId="urn:microsoft.com/office/officeart/2016/7/layout/RepeatingBendingProcessNew"/>
    <dgm:cxn modelId="{56FB1B28-BEC7-ED42-ABCD-1F01D570BA55}" type="presParOf" srcId="{019462AE-FE05-8545-B513-ADCD92338481}" destId="{BE00C193-28B8-A94E-99B2-8CC260E2E9B2}" srcOrd="0" destOrd="0" presId="urn:microsoft.com/office/officeart/2016/7/layout/RepeatingBendingProcessNew"/>
    <dgm:cxn modelId="{DCD4E100-C75E-A64C-821B-79DC1350B58F}" type="presParOf" srcId="{25A50443-DED9-9B4E-8AEF-AAA34BC8BCF4}" destId="{21B3D334-2864-2944-B108-21922E3777E4}" srcOrd="4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9EE5A9-B431-4F44-9646-4599A8116492}"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A134E36C-722F-49CA-8C74-1BC97E62FBE2}">
      <dgm:prSet/>
      <dgm:spPr>
        <a:solidFill>
          <a:schemeClr val="tx1"/>
        </a:solidFill>
      </dgm:spPr>
      <dgm:t>
        <a:bodyPr/>
        <a:lstStyle/>
        <a:p>
          <a:r>
            <a:rPr lang="en-GB" b="0" i="0" u="none" dirty="0"/>
            <a:t>🏛 </a:t>
          </a:r>
          <a:r>
            <a:rPr lang="en-GB" b="1" dirty="0">
              <a:solidFill>
                <a:srgbClr val="E1612B"/>
              </a:solidFill>
            </a:rPr>
            <a:t>Political</a:t>
          </a:r>
          <a:endParaRPr lang="en-US" dirty="0">
            <a:solidFill>
              <a:srgbClr val="E1612B"/>
            </a:solidFill>
          </a:endParaRPr>
        </a:p>
      </dgm:t>
    </dgm:pt>
    <dgm:pt modelId="{550267E4-45D4-4099-B715-1F10B085F800}" type="parTrans" cxnId="{74D74293-C814-4131-A845-17AFEDC3B30B}">
      <dgm:prSet/>
      <dgm:spPr/>
      <dgm:t>
        <a:bodyPr/>
        <a:lstStyle/>
        <a:p>
          <a:endParaRPr lang="en-US"/>
        </a:p>
      </dgm:t>
    </dgm:pt>
    <dgm:pt modelId="{BBEBC92B-919C-4088-94B2-843FE27DADEC}" type="sibTrans" cxnId="{74D74293-C814-4131-A845-17AFEDC3B30B}">
      <dgm:prSet/>
      <dgm:spPr/>
      <dgm:t>
        <a:bodyPr/>
        <a:lstStyle/>
        <a:p>
          <a:endParaRPr lang="en-US"/>
        </a:p>
      </dgm:t>
    </dgm:pt>
    <dgm:pt modelId="{4DD77F58-9F50-4BD7-820F-0C200B730D61}">
      <dgm:prSet/>
      <dgm:spPr>
        <a:solidFill>
          <a:schemeClr val="tx1"/>
        </a:solidFill>
      </dgm:spPr>
      <dgm:t>
        <a:bodyPr/>
        <a:lstStyle/>
        <a:p>
          <a:r>
            <a:rPr lang="en-GB"/>
            <a:t>Business tax rates and regulations may change</a:t>
          </a:r>
          <a:endParaRPr lang="en-US"/>
        </a:p>
      </dgm:t>
    </dgm:pt>
    <dgm:pt modelId="{29E25E26-6977-4312-A72A-D02534ED4995}" type="parTrans" cxnId="{2DDC63E2-E865-474F-8311-23C722F5FED1}">
      <dgm:prSet/>
      <dgm:spPr/>
      <dgm:t>
        <a:bodyPr/>
        <a:lstStyle/>
        <a:p>
          <a:endParaRPr lang="en-US"/>
        </a:p>
      </dgm:t>
    </dgm:pt>
    <dgm:pt modelId="{F40F564D-FD48-447D-A831-4B33143FA8C2}" type="sibTrans" cxnId="{2DDC63E2-E865-474F-8311-23C722F5FED1}">
      <dgm:prSet/>
      <dgm:spPr/>
      <dgm:t>
        <a:bodyPr/>
        <a:lstStyle/>
        <a:p>
          <a:endParaRPr lang="en-US"/>
        </a:p>
      </dgm:t>
    </dgm:pt>
    <dgm:pt modelId="{4A1583F7-C2D4-43D4-8B8E-30C0AB7C3833}">
      <dgm:prSet/>
      <dgm:spPr>
        <a:solidFill>
          <a:schemeClr val="tx1"/>
        </a:solidFill>
      </dgm:spPr>
      <dgm:t>
        <a:bodyPr/>
        <a:lstStyle/>
        <a:p>
          <a:r>
            <a:rPr lang="en-GB"/>
            <a:t>Consumer protection laws for repairs must be followed</a:t>
          </a:r>
          <a:endParaRPr lang="en-US"/>
        </a:p>
      </dgm:t>
    </dgm:pt>
    <dgm:pt modelId="{20FF50FB-2447-438C-B940-997BC2581FED}" type="parTrans" cxnId="{5DB37067-09C2-4B80-BF13-36F778F6ADC3}">
      <dgm:prSet/>
      <dgm:spPr/>
      <dgm:t>
        <a:bodyPr/>
        <a:lstStyle/>
        <a:p>
          <a:endParaRPr lang="en-US"/>
        </a:p>
      </dgm:t>
    </dgm:pt>
    <dgm:pt modelId="{F2D9BEF8-B4D9-4CEA-ABBC-D4528E6E9127}" type="sibTrans" cxnId="{5DB37067-09C2-4B80-BF13-36F778F6ADC3}">
      <dgm:prSet/>
      <dgm:spPr/>
      <dgm:t>
        <a:bodyPr/>
        <a:lstStyle/>
        <a:p>
          <a:endParaRPr lang="en-US"/>
        </a:p>
      </dgm:t>
    </dgm:pt>
    <dgm:pt modelId="{0A7B0BBA-DFA4-4B87-9497-4D9A433D7540}">
      <dgm:prSet/>
      <dgm:spPr>
        <a:solidFill>
          <a:schemeClr val="tx1"/>
        </a:solidFill>
      </dgm:spPr>
      <dgm:t>
        <a:bodyPr/>
        <a:lstStyle/>
        <a:p>
          <a:r>
            <a:rPr lang="en-GB" b="1" dirty="0">
              <a:solidFill>
                <a:srgbClr val="E1612B"/>
              </a:solidFill>
            </a:rPr>
            <a:t>💰 Economic</a:t>
          </a:r>
          <a:endParaRPr lang="en-US" dirty="0">
            <a:solidFill>
              <a:srgbClr val="E1612B"/>
            </a:solidFill>
          </a:endParaRPr>
        </a:p>
      </dgm:t>
    </dgm:pt>
    <dgm:pt modelId="{F33C10FE-B7CE-4C38-8CBD-41B18D4D6928}" type="parTrans" cxnId="{9D6BB364-D43F-4CAD-99B5-093159F3DD95}">
      <dgm:prSet/>
      <dgm:spPr/>
      <dgm:t>
        <a:bodyPr/>
        <a:lstStyle/>
        <a:p>
          <a:endParaRPr lang="en-US"/>
        </a:p>
      </dgm:t>
    </dgm:pt>
    <dgm:pt modelId="{0D35B038-B984-457D-922E-A3DCD2D02D3A}" type="sibTrans" cxnId="{9D6BB364-D43F-4CAD-99B5-093159F3DD95}">
      <dgm:prSet/>
      <dgm:spPr/>
      <dgm:t>
        <a:bodyPr/>
        <a:lstStyle/>
        <a:p>
          <a:endParaRPr lang="en-US"/>
        </a:p>
      </dgm:t>
    </dgm:pt>
    <dgm:pt modelId="{ADDB7B09-B280-45F2-B845-4178318D8554}">
      <dgm:prSet/>
      <dgm:spPr>
        <a:solidFill>
          <a:schemeClr val="tx1"/>
        </a:solidFill>
      </dgm:spPr>
      <dgm:t>
        <a:bodyPr/>
        <a:lstStyle/>
        <a:p>
          <a:r>
            <a:rPr lang="en-GB"/>
            <a:t>Inflation may increase parts and rent costs</a:t>
          </a:r>
          <a:endParaRPr lang="en-US"/>
        </a:p>
      </dgm:t>
    </dgm:pt>
    <dgm:pt modelId="{AD26C45B-7275-447A-8B87-7CAAC5A3DADE}" type="parTrans" cxnId="{0CC7AB8F-C010-4077-AA9B-29DC6E34315D}">
      <dgm:prSet/>
      <dgm:spPr/>
      <dgm:t>
        <a:bodyPr/>
        <a:lstStyle/>
        <a:p>
          <a:endParaRPr lang="en-US"/>
        </a:p>
      </dgm:t>
    </dgm:pt>
    <dgm:pt modelId="{59098CE4-30EB-42D8-A68B-9CA5BC52FD92}" type="sibTrans" cxnId="{0CC7AB8F-C010-4077-AA9B-29DC6E34315D}">
      <dgm:prSet/>
      <dgm:spPr/>
      <dgm:t>
        <a:bodyPr/>
        <a:lstStyle/>
        <a:p>
          <a:endParaRPr lang="en-US"/>
        </a:p>
      </dgm:t>
    </dgm:pt>
    <dgm:pt modelId="{CB9D210A-955D-4966-864B-7B59E5E469D3}">
      <dgm:prSet/>
      <dgm:spPr>
        <a:solidFill>
          <a:schemeClr val="tx1"/>
        </a:solidFill>
      </dgm:spPr>
      <dgm:t>
        <a:bodyPr/>
        <a:lstStyle/>
        <a:p>
          <a:r>
            <a:rPr lang="en-GB" dirty="0"/>
            <a:t>Cost-of-living may reduce customer spending on repairs</a:t>
          </a:r>
          <a:endParaRPr lang="en-US" dirty="0"/>
        </a:p>
      </dgm:t>
    </dgm:pt>
    <dgm:pt modelId="{92BFCCB3-9996-4B76-94A4-6DEB86F33520}" type="parTrans" cxnId="{3B858847-DD04-44A7-A43D-423171B1A311}">
      <dgm:prSet/>
      <dgm:spPr/>
      <dgm:t>
        <a:bodyPr/>
        <a:lstStyle/>
        <a:p>
          <a:endParaRPr lang="en-US"/>
        </a:p>
      </dgm:t>
    </dgm:pt>
    <dgm:pt modelId="{69E8FF41-1109-43FC-A318-815C8A3C1AE5}" type="sibTrans" cxnId="{3B858847-DD04-44A7-A43D-423171B1A311}">
      <dgm:prSet/>
      <dgm:spPr/>
      <dgm:t>
        <a:bodyPr/>
        <a:lstStyle/>
        <a:p>
          <a:endParaRPr lang="en-US"/>
        </a:p>
      </dgm:t>
    </dgm:pt>
    <dgm:pt modelId="{946F610F-1328-4996-9568-999D008B9943}">
      <dgm:prSet/>
      <dgm:spPr>
        <a:solidFill>
          <a:schemeClr val="tx1"/>
        </a:solidFill>
      </dgm:spPr>
      <dgm:t>
        <a:bodyPr/>
        <a:lstStyle/>
        <a:p>
          <a:r>
            <a:rPr lang="en-GB" b="1" dirty="0"/>
            <a:t>👥 </a:t>
          </a:r>
          <a:r>
            <a:rPr lang="en-GB" b="1" dirty="0">
              <a:solidFill>
                <a:srgbClr val="E1612B"/>
              </a:solidFill>
            </a:rPr>
            <a:t>Social</a:t>
          </a:r>
          <a:endParaRPr lang="en-US" dirty="0">
            <a:solidFill>
              <a:srgbClr val="E1612B"/>
            </a:solidFill>
          </a:endParaRPr>
        </a:p>
      </dgm:t>
    </dgm:pt>
    <dgm:pt modelId="{9AC524CC-1727-448C-9C13-85031E04B0CD}" type="parTrans" cxnId="{E38EF635-5E7E-4A9D-896C-8122D23B2105}">
      <dgm:prSet/>
      <dgm:spPr/>
      <dgm:t>
        <a:bodyPr/>
        <a:lstStyle/>
        <a:p>
          <a:endParaRPr lang="en-US"/>
        </a:p>
      </dgm:t>
    </dgm:pt>
    <dgm:pt modelId="{306767E4-4471-4642-9E06-E9FDC407C1DD}" type="sibTrans" cxnId="{E38EF635-5E7E-4A9D-896C-8122D23B2105}">
      <dgm:prSet/>
      <dgm:spPr/>
      <dgm:t>
        <a:bodyPr/>
        <a:lstStyle/>
        <a:p>
          <a:endParaRPr lang="en-US"/>
        </a:p>
      </dgm:t>
    </dgm:pt>
    <dgm:pt modelId="{BD09ED56-6021-4624-B6F0-4227F8A9DF16}">
      <dgm:prSet/>
      <dgm:spPr>
        <a:solidFill>
          <a:schemeClr val="tx1"/>
        </a:solidFill>
      </dgm:spPr>
      <dgm:t>
        <a:bodyPr/>
        <a:lstStyle/>
        <a:p>
          <a:r>
            <a:rPr lang="en-GB"/>
            <a:t>High dependence on smartphones increases demand</a:t>
          </a:r>
          <a:endParaRPr lang="en-US"/>
        </a:p>
      </dgm:t>
    </dgm:pt>
    <dgm:pt modelId="{287E1CF4-BB16-40D9-AF71-842B35FDA23F}" type="parTrans" cxnId="{F15FE1EB-B7C5-4A17-8B80-E02F2A4F47A0}">
      <dgm:prSet/>
      <dgm:spPr/>
      <dgm:t>
        <a:bodyPr/>
        <a:lstStyle/>
        <a:p>
          <a:endParaRPr lang="en-US"/>
        </a:p>
      </dgm:t>
    </dgm:pt>
    <dgm:pt modelId="{7CF34D68-384A-456F-996A-ED97408C55FB}" type="sibTrans" cxnId="{F15FE1EB-B7C5-4A17-8B80-E02F2A4F47A0}">
      <dgm:prSet/>
      <dgm:spPr/>
      <dgm:t>
        <a:bodyPr/>
        <a:lstStyle/>
        <a:p>
          <a:endParaRPr lang="en-US"/>
        </a:p>
      </dgm:t>
    </dgm:pt>
    <dgm:pt modelId="{1C544F77-9EEB-475A-93B4-7B4B5FC4AA3C}">
      <dgm:prSet/>
      <dgm:spPr>
        <a:solidFill>
          <a:schemeClr val="tx1"/>
        </a:solidFill>
      </dgm:spPr>
      <dgm:t>
        <a:bodyPr/>
        <a:lstStyle/>
        <a:p>
          <a:r>
            <a:rPr lang="en-GB"/>
            <a:t>Growing preference for affordable repairs over replacement</a:t>
          </a:r>
          <a:endParaRPr lang="en-US"/>
        </a:p>
      </dgm:t>
    </dgm:pt>
    <dgm:pt modelId="{81150ECA-5BF7-469C-BCA0-E85C504AAFD0}" type="parTrans" cxnId="{5E9D691D-631C-4EB4-959E-94497A044B32}">
      <dgm:prSet/>
      <dgm:spPr/>
      <dgm:t>
        <a:bodyPr/>
        <a:lstStyle/>
        <a:p>
          <a:endParaRPr lang="en-US"/>
        </a:p>
      </dgm:t>
    </dgm:pt>
    <dgm:pt modelId="{4F322153-196D-4326-A29D-39F9795FA4C2}" type="sibTrans" cxnId="{5E9D691D-631C-4EB4-959E-94497A044B32}">
      <dgm:prSet/>
      <dgm:spPr/>
      <dgm:t>
        <a:bodyPr/>
        <a:lstStyle/>
        <a:p>
          <a:endParaRPr lang="en-US"/>
        </a:p>
      </dgm:t>
    </dgm:pt>
    <dgm:pt modelId="{14ECEDB1-0A65-4D52-852C-3B18D6BADEA0}">
      <dgm:prSet/>
      <dgm:spPr>
        <a:solidFill>
          <a:schemeClr val="tx1"/>
        </a:solidFill>
      </dgm:spPr>
      <dgm:t>
        <a:bodyPr/>
        <a:lstStyle/>
        <a:p>
          <a:r>
            <a:rPr lang="en-GB"/>
            <a:t>Environmental awareness supports repair culture</a:t>
          </a:r>
          <a:endParaRPr lang="en-US"/>
        </a:p>
      </dgm:t>
    </dgm:pt>
    <dgm:pt modelId="{A901C04B-0DEE-4548-8DF8-2A05F296E7E7}" type="parTrans" cxnId="{6E859815-B83E-4B96-9A1B-B72CB06CECF2}">
      <dgm:prSet/>
      <dgm:spPr/>
      <dgm:t>
        <a:bodyPr/>
        <a:lstStyle/>
        <a:p>
          <a:endParaRPr lang="en-US"/>
        </a:p>
      </dgm:t>
    </dgm:pt>
    <dgm:pt modelId="{56040A3D-4CB4-4BB2-A166-083E58E2E4D8}" type="sibTrans" cxnId="{6E859815-B83E-4B96-9A1B-B72CB06CECF2}">
      <dgm:prSet/>
      <dgm:spPr/>
      <dgm:t>
        <a:bodyPr/>
        <a:lstStyle/>
        <a:p>
          <a:endParaRPr lang="en-US"/>
        </a:p>
      </dgm:t>
    </dgm:pt>
    <dgm:pt modelId="{9EF570E6-3E39-4DDB-926C-1CD14939C195}">
      <dgm:prSet/>
      <dgm:spPr>
        <a:solidFill>
          <a:schemeClr val="tx1"/>
        </a:solidFill>
      </dgm:spPr>
      <dgm:t>
        <a:bodyPr/>
        <a:lstStyle/>
        <a:p>
          <a:r>
            <a:rPr lang="en-GB" b="1">
              <a:solidFill>
                <a:srgbClr val="E1612B"/>
              </a:solidFill>
            </a:rPr>
            <a:t>💻 Technological</a:t>
          </a:r>
          <a:endParaRPr lang="en-US">
            <a:solidFill>
              <a:srgbClr val="E1612B"/>
            </a:solidFill>
          </a:endParaRPr>
        </a:p>
      </dgm:t>
    </dgm:pt>
    <dgm:pt modelId="{0B298636-033B-42D6-B112-12083E80A902}" type="parTrans" cxnId="{06C750E0-DB3E-4171-989B-0FA3E4B3A966}">
      <dgm:prSet/>
      <dgm:spPr/>
      <dgm:t>
        <a:bodyPr/>
        <a:lstStyle/>
        <a:p>
          <a:endParaRPr lang="en-US"/>
        </a:p>
      </dgm:t>
    </dgm:pt>
    <dgm:pt modelId="{D71A5FEE-2969-4723-901D-93812C1E4184}" type="sibTrans" cxnId="{06C750E0-DB3E-4171-989B-0FA3E4B3A966}">
      <dgm:prSet/>
      <dgm:spPr/>
      <dgm:t>
        <a:bodyPr/>
        <a:lstStyle/>
        <a:p>
          <a:endParaRPr lang="en-US"/>
        </a:p>
      </dgm:t>
    </dgm:pt>
    <dgm:pt modelId="{9B1A22BB-F573-43BC-A641-5BD346DAF23C}">
      <dgm:prSet/>
      <dgm:spPr>
        <a:solidFill>
          <a:schemeClr val="tx1"/>
        </a:solidFill>
      </dgm:spPr>
      <dgm:t>
        <a:bodyPr/>
        <a:lstStyle/>
        <a:p>
          <a:r>
            <a:rPr lang="en-GB"/>
            <a:t>Constant smartphone updates require ongoing training</a:t>
          </a:r>
          <a:endParaRPr lang="en-US"/>
        </a:p>
      </dgm:t>
    </dgm:pt>
    <dgm:pt modelId="{1D61165B-0CC3-45C1-AB2F-8CC6FAD418D9}" type="parTrans" cxnId="{C7F7E617-9157-4AAD-ABA9-58DFD5FAD43E}">
      <dgm:prSet/>
      <dgm:spPr/>
      <dgm:t>
        <a:bodyPr/>
        <a:lstStyle/>
        <a:p>
          <a:endParaRPr lang="en-US"/>
        </a:p>
      </dgm:t>
    </dgm:pt>
    <dgm:pt modelId="{6FA7C735-F4D7-4FF1-B76B-0010DEC0F012}" type="sibTrans" cxnId="{C7F7E617-9157-4AAD-ABA9-58DFD5FAD43E}">
      <dgm:prSet/>
      <dgm:spPr/>
      <dgm:t>
        <a:bodyPr/>
        <a:lstStyle/>
        <a:p>
          <a:endParaRPr lang="en-US"/>
        </a:p>
      </dgm:t>
    </dgm:pt>
    <dgm:pt modelId="{F8E92254-EB4C-49CB-BED4-AA7D1D16320C}">
      <dgm:prSet/>
      <dgm:spPr>
        <a:solidFill>
          <a:schemeClr val="tx1"/>
        </a:solidFill>
      </dgm:spPr>
      <dgm:t>
        <a:bodyPr/>
        <a:lstStyle/>
        <a:p>
          <a:r>
            <a:rPr lang="en-GB"/>
            <a:t>New devices may become harder to repair</a:t>
          </a:r>
          <a:endParaRPr lang="en-US"/>
        </a:p>
      </dgm:t>
    </dgm:pt>
    <dgm:pt modelId="{7EF835EA-0745-4FFF-977A-9B037D054644}" type="parTrans" cxnId="{3BBCAEC0-524B-4392-B57E-D535E15F248B}">
      <dgm:prSet/>
      <dgm:spPr/>
      <dgm:t>
        <a:bodyPr/>
        <a:lstStyle/>
        <a:p>
          <a:endParaRPr lang="en-US"/>
        </a:p>
      </dgm:t>
    </dgm:pt>
    <dgm:pt modelId="{34CAAC70-1433-4903-856A-A9544A2032D1}" type="sibTrans" cxnId="{3BBCAEC0-524B-4392-B57E-D535E15F248B}">
      <dgm:prSet/>
      <dgm:spPr/>
      <dgm:t>
        <a:bodyPr/>
        <a:lstStyle/>
        <a:p>
          <a:endParaRPr lang="en-US"/>
        </a:p>
      </dgm:t>
    </dgm:pt>
    <dgm:pt modelId="{29320534-D2BA-44FD-BB24-E502BA6CBCD9}">
      <dgm:prSet/>
      <dgm:spPr>
        <a:solidFill>
          <a:schemeClr val="tx1"/>
        </a:solidFill>
      </dgm:spPr>
      <dgm:t>
        <a:bodyPr/>
        <a:lstStyle/>
        <a:p>
          <a:r>
            <a:rPr lang="en-GB"/>
            <a:t>Need for up-to-date tools and equipment</a:t>
          </a:r>
          <a:endParaRPr lang="en-US"/>
        </a:p>
      </dgm:t>
    </dgm:pt>
    <dgm:pt modelId="{4CD95BAC-B4E8-4F2F-B1B7-040322E27F8C}" type="parTrans" cxnId="{E6D92F3A-1C78-42ED-B946-22BBC0EDB28D}">
      <dgm:prSet/>
      <dgm:spPr/>
      <dgm:t>
        <a:bodyPr/>
        <a:lstStyle/>
        <a:p>
          <a:endParaRPr lang="en-US"/>
        </a:p>
      </dgm:t>
    </dgm:pt>
    <dgm:pt modelId="{5066E82B-F7F8-42E5-9845-03417D7E672B}" type="sibTrans" cxnId="{E6D92F3A-1C78-42ED-B946-22BBC0EDB28D}">
      <dgm:prSet/>
      <dgm:spPr/>
      <dgm:t>
        <a:bodyPr/>
        <a:lstStyle/>
        <a:p>
          <a:endParaRPr lang="en-US"/>
        </a:p>
      </dgm:t>
    </dgm:pt>
    <dgm:pt modelId="{431D7A74-2054-4DF6-A49E-589BA74CC847}">
      <dgm:prSet/>
      <dgm:spPr>
        <a:solidFill>
          <a:schemeClr val="tx1"/>
        </a:solidFill>
      </dgm:spPr>
      <dgm:t>
        <a:bodyPr/>
        <a:lstStyle/>
        <a:p>
          <a:r>
            <a:rPr lang="en-GB" b="1" dirty="0">
              <a:solidFill>
                <a:srgbClr val="E1612B"/>
              </a:solidFill>
            </a:rPr>
            <a:t>⚖️ Legal</a:t>
          </a:r>
          <a:endParaRPr lang="en-US" dirty="0">
            <a:solidFill>
              <a:srgbClr val="E1612B"/>
            </a:solidFill>
          </a:endParaRPr>
        </a:p>
      </dgm:t>
    </dgm:pt>
    <dgm:pt modelId="{C1FDAAB6-3AFA-4938-A10E-A76CD6100BCF}" type="parTrans" cxnId="{EB0F9678-25AF-4C4B-9517-24C76D78C8B1}">
      <dgm:prSet/>
      <dgm:spPr/>
      <dgm:t>
        <a:bodyPr/>
        <a:lstStyle/>
        <a:p>
          <a:endParaRPr lang="en-US"/>
        </a:p>
      </dgm:t>
    </dgm:pt>
    <dgm:pt modelId="{FBA6E0D5-8CB1-417F-8392-63F0D068945B}" type="sibTrans" cxnId="{EB0F9678-25AF-4C4B-9517-24C76D78C8B1}">
      <dgm:prSet/>
      <dgm:spPr/>
      <dgm:t>
        <a:bodyPr/>
        <a:lstStyle/>
        <a:p>
          <a:endParaRPr lang="en-US"/>
        </a:p>
      </dgm:t>
    </dgm:pt>
    <dgm:pt modelId="{4440C922-29F5-4259-990C-59C09CE3DE09}">
      <dgm:prSet/>
      <dgm:spPr>
        <a:solidFill>
          <a:schemeClr val="tx1"/>
        </a:solidFill>
      </dgm:spPr>
      <dgm:t>
        <a:bodyPr/>
        <a:lstStyle/>
        <a:p>
          <a:r>
            <a:rPr lang="en-GB"/>
            <a:t>Data protection laws when handling customer devices</a:t>
          </a:r>
          <a:endParaRPr lang="en-US"/>
        </a:p>
      </dgm:t>
    </dgm:pt>
    <dgm:pt modelId="{B94AEE00-087C-4825-ADE1-5B09452C8C5D}" type="parTrans" cxnId="{E3087F23-C39C-43F1-8562-0F13D7A4593B}">
      <dgm:prSet/>
      <dgm:spPr/>
      <dgm:t>
        <a:bodyPr/>
        <a:lstStyle/>
        <a:p>
          <a:endParaRPr lang="en-US"/>
        </a:p>
      </dgm:t>
    </dgm:pt>
    <dgm:pt modelId="{B18EF1CE-FC5B-4BE3-AFA9-D459A35BF03A}" type="sibTrans" cxnId="{E3087F23-C39C-43F1-8562-0F13D7A4593B}">
      <dgm:prSet/>
      <dgm:spPr/>
      <dgm:t>
        <a:bodyPr/>
        <a:lstStyle/>
        <a:p>
          <a:endParaRPr lang="en-US"/>
        </a:p>
      </dgm:t>
    </dgm:pt>
    <dgm:pt modelId="{9298596C-A501-4AB0-9EC9-635008B7173F}">
      <dgm:prSet/>
      <dgm:spPr>
        <a:solidFill>
          <a:schemeClr val="tx1"/>
        </a:solidFill>
      </dgm:spPr>
      <dgm:t>
        <a:bodyPr/>
        <a:lstStyle/>
        <a:p>
          <a:r>
            <a:rPr lang="en-GB"/>
            <a:t>Warranty and consumer rights compliance</a:t>
          </a:r>
          <a:endParaRPr lang="en-US"/>
        </a:p>
      </dgm:t>
    </dgm:pt>
    <dgm:pt modelId="{555B1EB5-2B7B-475E-A06D-15F1F63AD405}" type="parTrans" cxnId="{EAC21535-CEB5-4ACB-A1D8-5F46DD5AB813}">
      <dgm:prSet/>
      <dgm:spPr/>
      <dgm:t>
        <a:bodyPr/>
        <a:lstStyle/>
        <a:p>
          <a:endParaRPr lang="en-US"/>
        </a:p>
      </dgm:t>
    </dgm:pt>
    <dgm:pt modelId="{5106CD59-3B80-405F-B6B4-A43208EC0EA2}" type="sibTrans" cxnId="{EAC21535-CEB5-4ACB-A1D8-5F46DD5AB813}">
      <dgm:prSet/>
      <dgm:spPr/>
      <dgm:t>
        <a:bodyPr/>
        <a:lstStyle/>
        <a:p>
          <a:endParaRPr lang="en-US"/>
        </a:p>
      </dgm:t>
    </dgm:pt>
    <dgm:pt modelId="{4E4C627E-2189-4C08-BB44-9505C1ADD8EA}">
      <dgm:prSet/>
      <dgm:spPr>
        <a:solidFill>
          <a:schemeClr val="tx1"/>
        </a:solidFill>
      </dgm:spPr>
      <dgm:t>
        <a:bodyPr/>
        <a:lstStyle/>
        <a:p>
          <a:r>
            <a:rPr lang="en-GB"/>
            <a:t>Health and safety regulations in workshop</a:t>
          </a:r>
          <a:endParaRPr lang="en-US"/>
        </a:p>
      </dgm:t>
    </dgm:pt>
    <dgm:pt modelId="{3632457C-BF02-4C81-9F17-583D8C0BDAF0}" type="parTrans" cxnId="{4A970AE6-8483-4FCE-9CE6-7E06B124BB4D}">
      <dgm:prSet/>
      <dgm:spPr/>
      <dgm:t>
        <a:bodyPr/>
        <a:lstStyle/>
        <a:p>
          <a:endParaRPr lang="en-US"/>
        </a:p>
      </dgm:t>
    </dgm:pt>
    <dgm:pt modelId="{B68E321B-2C02-4BF0-9199-31A76F0042DC}" type="sibTrans" cxnId="{4A970AE6-8483-4FCE-9CE6-7E06B124BB4D}">
      <dgm:prSet/>
      <dgm:spPr/>
      <dgm:t>
        <a:bodyPr/>
        <a:lstStyle/>
        <a:p>
          <a:endParaRPr lang="en-US"/>
        </a:p>
      </dgm:t>
    </dgm:pt>
    <dgm:pt modelId="{E11087A2-0E8C-4033-8643-B03CD869A959}">
      <dgm:prSet/>
      <dgm:spPr>
        <a:solidFill>
          <a:schemeClr val="tx1"/>
        </a:solidFill>
      </dgm:spPr>
      <dgm:t>
        <a:bodyPr/>
        <a:lstStyle/>
        <a:p>
          <a:r>
            <a:rPr lang="en-GB" b="1">
              <a:solidFill>
                <a:srgbClr val="E1612B"/>
              </a:solidFill>
            </a:rPr>
            <a:t>🌱 Environmental</a:t>
          </a:r>
          <a:endParaRPr lang="en-US">
            <a:solidFill>
              <a:srgbClr val="E1612B"/>
            </a:solidFill>
          </a:endParaRPr>
        </a:p>
      </dgm:t>
    </dgm:pt>
    <dgm:pt modelId="{29651541-FF53-42BD-BC8E-2B330A7D0907}" type="parTrans" cxnId="{4418766D-912E-4D95-B49B-D2B9BFC9E182}">
      <dgm:prSet/>
      <dgm:spPr/>
      <dgm:t>
        <a:bodyPr/>
        <a:lstStyle/>
        <a:p>
          <a:endParaRPr lang="en-US"/>
        </a:p>
      </dgm:t>
    </dgm:pt>
    <dgm:pt modelId="{55F8ADB5-C958-4FE5-950D-A6B181316170}" type="sibTrans" cxnId="{4418766D-912E-4D95-B49B-D2B9BFC9E182}">
      <dgm:prSet/>
      <dgm:spPr/>
      <dgm:t>
        <a:bodyPr/>
        <a:lstStyle/>
        <a:p>
          <a:endParaRPr lang="en-US"/>
        </a:p>
      </dgm:t>
    </dgm:pt>
    <dgm:pt modelId="{F332C351-0642-4560-A114-94F399F62AF3}">
      <dgm:prSet/>
      <dgm:spPr>
        <a:solidFill>
          <a:schemeClr val="tx1"/>
        </a:solidFill>
      </dgm:spPr>
      <dgm:t>
        <a:bodyPr/>
        <a:lstStyle/>
        <a:p>
          <a:r>
            <a:rPr lang="en-GB"/>
            <a:t>Repairs reduce electronic waste</a:t>
          </a:r>
          <a:endParaRPr lang="en-US"/>
        </a:p>
      </dgm:t>
    </dgm:pt>
    <dgm:pt modelId="{613B799A-86ED-4449-BA73-0BAC7C85B561}" type="parTrans" cxnId="{741E511A-10AF-471F-8F46-737D9B5D00D9}">
      <dgm:prSet/>
      <dgm:spPr/>
      <dgm:t>
        <a:bodyPr/>
        <a:lstStyle/>
        <a:p>
          <a:endParaRPr lang="en-US"/>
        </a:p>
      </dgm:t>
    </dgm:pt>
    <dgm:pt modelId="{D5890B71-71A3-4806-B2ED-D1A22CEA9592}" type="sibTrans" cxnId="{741E511A-10AF-471F-8F46-737D9B5D00D9}">
      <dgm:prSet/>
      <dgm:spPr/>
      <dgm:t>
        <a:bodyPr/>
        <a:lstStyle/>
        <a:p>
          <a:endParaRPr lang="en-US"/>
        </a:p>
      </dgm:t>
    </dgm:pt>
    <dgm:pt modelId="{654B6AAC-E30A-448B-AB41-0AA42E4A382B}">
      <dgm:prSet/>
      <dgm:spPr>
        <a:solidFill>
          <a:schemeClr val="tx1"/>
        </a:solidFill>
      </dgm:spPr>
      <dgm:t>
        <a:bodyPr/>
        <a:lstStyle/>
        <a:p>
          <a:r>
            <a:rPr lang="en-GB"/>
            <a:t>Extends device lifespan and reduces carbon emissions</a:t>
          </a:r>
          <a:endParaRPr lang="en-US"/>
        </a:p>
      </dgm:t>
    </dgm:pt>
    <dgm:pt modelId="{383F4DA8-C9DE-4B83-AD3E-938B563F1438}" type="parTrans" cxnId="{2C83C03F-9072-4181-9504-65714B8E5827}">
      <dgm:prSet/>
      <dgm:spPr/>
      <dgm:t>
        <a:bodyPr/>
        <a:lstStyle/>
        <a:p>
          <a:endParaRPr lang="en-US"/>
        </a:p>
      </dgm:t>
    </dgm:pt>
    <dgm:pt modelId="{45DF5AAB-0914-4B4B-B462-F10255B3C24A}" type="sibTrans" cxnId="{2C83C03F-9072-4181-9504-65714B8E5827}">
      <dgm:prSet/>
      <dgm:spPr/>
      <dgm:t>
        <a:bodyPr/>
        <a:lstStyle/>
        <a:p>
          <a:endParaRPr lang="en-US"/>
        </a:p>
      </dgm:t>
    </dgm:pt>
    <dgm:pt modelId="{B72D9B59-6C51-4A8A-A485-DA4F880CC34E}">
      <dgm:prSet/>
      <dgm:spPr>
        <a:solidFill>
          <a:schemeClr val="tx1"/>
        </a:solidFill>
      </dgm:spPr>
      <dgm:t>
        <a:bodyPr/>
        <a:lstStyle/>
        <a:p>
          <a:r>
            <a:rPr lang="en-GB"/>
            <a:t>Supports sustainability trends in consumer behaviour</a:t>
          </a:r>
          <a:endParaRPr lang="en-US"/>
        </a:p>
      </dgm:t>
    </dgm:pt>
    <dgm:pt modelId="{8AE442A8-3053-49AB-BD67-1B5541D1FB68}" type="parTrans" cxnId="{4C2D0407-86E6-4CB6-A511-0853BDE659B4}">
      <dgm:prSet/>
      <dgm:spPr/>
      <dgm:t>
        <a:bodyPr/>
        <a:lstStyle/>
        <a:p>
          <a:endParaRPr lang="en-US"/>
        </a:p>
      </dgm:t>
    </dgm:pt>
    <dgm:pt modelId="{A42FD6DD-C43E-4D1B-AB80-E5A0BCDBA12C}" type="sibTrans" cxnId="{4C2D0407-86E6-4CB6-A511-0853BDE659B4}">
      <dgm:prSet/>
      <dgm:spPr/>
      <dgm:t>
        <a:bodyPr/>
        <a:lstStyle/>
        <a:p>
          <a:endParaRPr lang="en-US"/>
        </a:p>
      </dgm:t>
    </dgm:pt>
    <dgm:pt modelId="{199AE8E2-E536-F24D-AEC3-7E02695E4D28}" type="pres">
      <dgm:prSet presAssocID="{739EE5A9-B431-4F44-9646-4599A8116492}" presName="Name0" presStyleCnt="0">
        <dgm:presLayoutVars>
          <dgm:dir/>
          <dgm:resizeHandles val="exact"/>
        </dgm:presLayoutVars>
      </dgm:prSet>
      <dgm:spPr/>
    </dgm:pt>
    <dgm:pt modelId="{9FC6721C-DAC9-7A45-ADD7-427E313B6D9A}" type="pres">
      <dgm:prSet presAssocID="{A134E36C-722F-49CA-8C74-1BC97E62FBE2}" presName="node" presStyleLbl="node1" presStyleIdx="0" presStyleCnt="22">
        <dgm:presLayoutVars>
          <dgm:bulletEnabled val="1"/>
        </dgm:presLayoutVars>
      </dgm:prSet>
      <dgm:spPr/>
    </dgm:pt>
    <dgm:pt modelId="{FBFFD047-0153-204C-91CA-D9FADFDE8F03}" type="pres">
      <dgm:prSet presAssocID="{BBEBC92B-919C-4088-94B2-843FE27DADEC}" presName="sibTrans" presStyleLbl="sibTrans1D1" presStyleIdx="0" presStyleCnt="21"/>
      <dgm:spPr/>
    </dgm:pt>
    <dgm:pt modelId="{7987764D-5AAA-404B-B522-AB10FDC8E41C}" type="pres">
      <dgm:prSet presAssocID="{BBEBC92B-919C-4088-94B2-843FE27DADEC}" presName="connectorText" presStyleLbl="sibTrans1D1" presStyleIdx="0" presStyleCnt="21"/>
      <dgm:spPr/>
    </dgm:pt>
    <dgm:pt modelId="{D5087F5B-BD94-E44A-A366-3C7BB6AF2929}" type="pres">
      <dgm:prSet presAssocID="{4DD77F58-9F50-4BD7-820F-0C200B730D61}" presName="node" presStyleLbl="node1" presStyleIdx="1" presStyleCnt="22">
        <dgm:presLayoutVars>
          <dgm:bulletEnabled val="1"/>
        </dgm:presLayoutVars>
      </dgm:prSet>
      <dgm:spPr/>
    </dgm:pt>
    <dgm:pt modelId="{4524A0D1-AA69-D644-AF3A-E1E4B5B80D9E}" type="pres">
      <dgm:prSet presAssocID="{F40F564D-FD48-447D-A831-4B33143FA8C2}" presName="sibTrans" presStyleLbl="sibTrans1D1" presStyleIdx="1" presStyleCnt="21"/>
      <dgm:spPr/>
    </dgm:pt>
    <dgm:pt modelId="{B53BA492-59CF-9347-B0D6-539132B03652}" type="pres">
      <dgm:prSet presAssocID="{F40F564D-FD48-447D-A831-4B33143FA8C2}" presName="connectorText" presStyleLbl="sibTrans1D1" presStyleIdx="1" presStyleCnt="21"/>
      <dgm:spPr/>
    </dgm:pt>
    <dgm:pt modelId="{01A86715-4CAA-EF47-9C60-6E6FE4A39C8E}" type="pres">
      <dgm:prSet presAssocID="{4A1583F7-C2D4-43D4-8B8E-30C0AB7C3833}" presName="node" presStyleLbl="node1" presStyleIdx="2" presStyleCnt="22">
        <dgm:presLayoutVars>
          <dgm:bulletEnabled val="1"/>
        </dgm:presLayoutVars>
      </dgm:prSet>
      <dgm:spPr/>
    </dgm:pt>
    <dgm:pt modelId="{6A7E0AC0-8A79-5F40-99FB-18BB15025EC7}" type="pres">
      <dgm:prSet presAssocID="{F2D9BEF8-B4D9-4CEA-ABBC-D4528E6E9127}" presName="sibTrans" presStyleLbl="sibTrans1D1" presStyleIdx="2" presStyleCnt="21"/>
      <dgm:spPr/>
    </dgm:pt>
    <dgm:pt modelId="{415429E2-01A6-5743-93EC-DC702A87C07F}" type="pres">
      <dgm:prSet presAssocID="{F2D9BEF8-B4D9-4CEA-ABBC-D4528E6E9127}" presName="connectorText" presStyleLbl="sibTrans1D1" presStyleIdx="2" presStyleCnt="21"/>
      <dgm:spPr/>
    </dgm:pt>
    <dgm:pt modelId="{FD05482A-77F0-F449-9872-D1544E4534AF}" type="pres">
      <dgm:prSet presAssocID="{0A7B0BBA-DFA4-4B87-9497-4D9A433D7540}" presName="node" presStyleLbl="node1" presStyleIdx="3" presStyleCnt="22">
        <dgm:presLayoutVars>
          <dgm:bulletEnabled val="1"/>
        </dgm:presLayoutVars>
      </dgm:prSet>
      <dgm:spPr/>
    </dgm:pt>
    <dgm:pt modelId="{8B0CA069-546A-B848-9C08-0F346C250803}" type="pres">
      <dgm:prSet presAssocID="{0D35B038-B984-457D-922E-A3DCD2D02D3A}" presName="sibTrans" presStyleLbl="sibTrans1D1" presStyleIdx="3" presStyleCnt="21"/>
      <dgm:spPr/>
    </dgm:pt>
    <dgm:pt modelId="{7EFD7797-C15C-CE43-A28B-6743DA84D5EC}" type="pres">
      <dgm:prSet presAssocID="{0D35B038-B984-457D-922E-A3DCD2D02D3A}" presName="connectorText" presStyleLbl="sibTrans1D1" presStyleIdx="3" presStyleCnt="21"/>
      <dgm:spPr/>
    </dgm:pt>
    <dgm:pt modelId="{50378510-5A2B-9447-B2E9-AB16279809AF}" type="pres">
      <dgm:prSet presAssocID="{ADDB7B09-B280-45F2-B845-4178318D8554}" presName="node" presStyleLbl="node1" presStyleIdx="4" presStyleCnt="22">
        <dgm:presLayoutVars>
          <dgm:bulletEnabled val="1"/>
        </dgm:presLayoutVars>
      </dgm:prSet>
      <dgm:spPr/>
    </dgm:pt>
    <dgm:pt modelId="{7B959877-9B57-494D-BE4B-3E12CC4A36F2}" type="pres">
      <dgm:prSet presAssocID="{59098CE4-30EB-42D8-A68B-9CA5BC52FD92}" presName="sibTrans" presStyleLbl="sibTrans1D1" presStyleIdx="4" presStyleCnt="21"/>
      <dgm:spPr/>
    </dgm:pt>
    <dgm:pt modelId="{F5B1552A-C339-C842-8324-8555114FC695}" type="pres">
      <dgm:prSet presAssocID="{59098CE4-30EB-42D8-A68B-9CA5BC52FD92}" presName="connectorText" presStyleLbl="sibTrans1D1" presStyleIdx="4" presStyleCnt="21"/>
      <dgm:spPr/>
    </dgm:pt>
    <dgm:pt modelId="{9F98144E-FC42-E44F-91CD-B00A35157980}" type="pres">
      <dgm:prSet presAssocID="{CB9D210A-955D-4966-864B-7B59E5E469D3}" presName="node" presStyleLbl="node1" presStyleIdx="5" presStyleCnt="22">
        <dgm:presLayoutVars>
          <dgm:bulletEnabled val="1"/>
        </dgm:presLayoutVars>
      </dgm:prSet>
      <dgm:spPr/>
    </dgm:pt>
    <dgm:pt modelId="{42FBD828-B237-6C4B-A821-CBA6CFBD44AE}" type="pres">
      <dgm:prSet presAssocID="{69E8FF41-1109-43FC-A318-815C8A3C1AE5}" presName="sibTrans" presStyleLbl="sibTrans1D1" presStyleIdx="5" presStyleCnt="21"/>
      <dgm:spPr/>
    </dgm:pt>
    <dgm:pt modelId="{B5440011-6862-E848-8A72-773BB8443329}" type="pres">
      <dgm:prSet presAssocID="{69E8FF41-1109-43FC-A318-815C8A3C1AE5}" presName="connectorText" presStyleLbl="sibTrans1D1" presStyleIdx="5" presStyleCnt="21"/>
      <dgm:spPr/>
    </dgm:pt>
    <dgm:pt modelId="{95D93192-11A7-E441-9AFC-4226D08B121D}" type="pres">
      <dgm:prSet presAssocID="{946F610F-1328-4996-9568-999D008B9943}" presName="node" presStyleLbl="node1" presStyleIdx="6" presStyleCnt="22">
        <dgm:presLayoutVars>
          <dgm:bulletEnabled val="1"/>
        </dgm:presLayoutVars>
      </dgm:prSet>
      <dgm:spPr/>
    </dgm:pt>
    <dgm:pt modelId="{CA3DCAEE-A6E8-3648-8FD5-F3F7412D289A}" type="pres">
      <dgm:prSet presAssocID="{306767E4-4471-4642-9E06-E9FDC407C1DD}" presName="sibTrans" presStyleLbl="sibTrans1D1" presStyleIdx="6" presStyleCnt="21"/>
      <dgm:spPr/>
    </dgm:pt>
    <dgm:pt modelId="{5AE5FA2A-B877-F949-A5B4-FC29770F712A}" type="pres">
      <dgm:prSet presAssocID="{306767E4-4471-4642-9E06-E9FDC407C1DD}" presName="connectorText" presStyleLbl="sibTrans1D1" presStyleIdx="6" presStyleCnt="21"/>
      <dgm:spPr/>
    </dgm:pt>
    <dgm:pt modelId="{3B842B2F-BFEE-7E4D-9C1B-B81DF4914C2D}" type="pres">
      <dgm:prSet presAssocID="{BD09ED56-6021-4624-B6F0-4227F8A9DF16}" presName="node" presStyleLbl="node1" presStyleIdx="7" presStyleCnt="22">
        <dgm:presLayoutVars>
          <dgm:bulletEnabled val="1"/>
        </dgm:presLayoutVars>
      </dgm:prSet>
      <dgm:spPr/>
    </dgm:pt>
    <dgm:pt modelId="{3D203C95-D53C-3241-BF4B-7A0F1E1739DB}" type="pres">
      <dgm:prSet presAssocID="{7CF34D68-384A-456F-996A-ED97408C55FB}" presName="sibTrans" presStyleLbl="sibTrans1D1" presStyleIdx="7" presStyleCnt="21"/>
      <dgm:spPr/>
    </dgm:pt>
    <dgm:pt modelId="{EA0F5CC4-9DF9-F743-8E3F-5AEDFABAB116}" type="pres">
      <dgm:prSet presAssocID="{7CF34D68-384A-456F-996A-ED97408C55FB}" presName="connectorText" presStyleLbl="sibTrans1D1" presStyleIdx="7" presStyleCnt="21"/>
      <dgm:spPr/>
    </dgm:pt>
    <dgm:pt modelId="{85B27392-3BBA-AD47-9A26-93BE650AD55C}" type="pres">
      <dgm:prSet presAssocID="{1C544F77-9EEB-475A-93B4-7B4B5FC4AA3C}" presName="node" presStyleLbl="node1" presStyleIdx="8" presStyleCnt="22">
        <dgm:presLayoutVars>
          <dgm:bulletEnabled val="1"/>
        </dgm:presLayoutVars>
      </dgm:prSet>
      <dgm:spPr/>
    </dgm:pt>
    <dgm:pt modelId="{34D6D830-EEF1-474B-ADC9-05E030180B22}" type="pres">
      <dgm:prSet presAssocID="{4F322153-196D-4326-A29D-39F9795FA4C2}" presName="sibTrans" presStyleLbl="sibTrans1D1" presStyleIdx="8" presStyleCnt="21"/>
      <dgm:spPr/>
    </dgm:pt>
    <dgm:pt modelId="{F4DBFE4B-335A-1A4B-B8F6-588060399084}" type="pres">
      <dgm:prSet presAssocID="{4F322153-196D-4326-A29D-39F9795FA4C2}" presName="connectorText" presStyleLbl="sibTrans1D1" presStyleIdx="8" presStyleCnt="21"/>
      <dgm:spPr/>
    </dgm:pt>
    <dgm:pt modelId="{2AC81816-8A26-DA45-884E-49F8E9012BF2}" type="pres">
      <dgm:prSet presAssocID="{14ECEDB1-0A65-4D52-852C-3B18D6BADEA0}" presName="node" presStyleLbl="node1" presStyleIdx="9" presStyleCnt="22">
        <dgm:presLayoutVars>
          <dgm:bulletEnabled val="1"/>
        </dgm:presLayoutVars>
      </dgm:prSet>
      <dgm:spPr/>
    </dgm:pt>
    <dgm:pt modelId="{B53767AA-C9D4-E04D-92B7-DE8DE1FBC544}" type="pres">
      <dgm:prSet presAssocID="{56040A3D-4CB4-4BB2-A166-083E58E2E4D8}" presName="sibTrans" presStyleLbl="sibTrans1D1" presStyleIdx="9" presStyleCnt="21"/>
      <dgm:spPr/>
    </dgm:pt>
    <dgm:pt modelId="{B4DE85C5-77FE-254C-A59F-52A6F7A3FDEA}" type="pres">
      <dgm:prSet presAssocID="{56040A3D-4CB4-4BB2-A166-083E58E2E4D8}" presName="connectorText" presStyleLbl="sibTrans1D1" presStyleIdx="9" presStyleCnt="21"/>
      <dgm:spPr/>
    </dgm:pt>
    <dgm:pt modelId="{B1C6A98E-D87E-5B43-9C2B-A7BCBBB90C95}" type="pres">
      <dgm:prSet presAssocID="{9EF570E6-3E39-4DDB-926C-1CD14939C195}" presName="node" presStyleLbl="node1" presStyleIdx="10" presStyleCnt="22">
        <dgm:presLayoutVars>
          <dgm:bulletEnabled val="1"/>
        </dgm:presLayoutVars>
      </dgm:prSet>
      <dgm:spPr/>
    </dgm:pt>
    <dgm:pt modelId="{20BCB486-05D6-994D-8F0F-43D69FCD257A}" type="pres">
      <dgm:prSet presAssocID="{D71A5FEE-2969-4723-901D-93812C1E4184}" presName="sibTrans" presStyleLbl="sibTrans1D1" presStyleIdx="10" presStyleCnt="21"/>
      <dgm:spPr/>
    </dgm:pt>
    <dgm:pt modelId="{4F5A5241-1A11-A849-B72C-2A7421539FD9}" type="pres">
      <dgm:prSet presAssocID="{D71A5FEE-2969-4723-901D-93812C1E4184}" presName="connectorText" presStyleLbl="sibTrans1D1" presStyleIdx="10" presStyleCnt="21"/>
      <dgm:spPr/>
    </dgm:pt>
    <dgm:pt modelId="{FA1F25D4-FDE7-CE44-9008-061055015778}" type="pres">
      <dgm:prSet presAssocID="{9B1A22BB-F573-43BC-A641-5BD346DAF23C}" presName="node" presStyleLbl="node1" presStyleIdx="11" presStyleCnt="22">
        <dgm:presLayoutVars>
          <dgm:bulletEnabled val="1"/>
        </dgm:presLayoutVars>
      </dgm:prSet>
      <dgm:spPr/>
    </dgm:pt>
    <dgm:pt modelId="{F916DE0E-D097-0D47-9408-930111A73961}" type="pres">
      <dgm:prSet presAssocID="{6FA7C735-F4D7-4FF1-B76B-0010DEC0F012}" presName="sibTrans" presStyleLbl="sibTrans1D1" presStyleIdx="11" presStyleCnt="21"/>
      <dgm:spPr/>
    </dgm:pt>
    <dgm:pt modelId="{14E71094-24E3-F04D-83C9-7617721DE467}" type="pres">
      <dgm:prSet presAssocID="{6FA7C735-F4D7-4FF1-B76B-0010DEC0F012}" presName="connectorText" presStyleLbl="sibTrans1D1" presStyleIdx="11" presStyleCnt="21"/>
      <dgm:spPr/>
    </dgm:pt>
    <dgm:pt modelId="{2FF2E855-C98E-A640-A36E-A27B18B7AFB9}" type="pres">
      <dgm:prSet presAssocID="{F8E92254-EB4C-49CB-BED4-AA7D1D16320C}" presName="node" presStyleLbl="node1" presStyleIdx="12" presStyleCnt="22">
        <dgm:presLayoutVars>
          <dgm:bulletEnabled val="1"/>
        </dgm:presLayoutVars>
      </dgm:prSet>
      <dgm:spPr/>
    </dgm:pt>
    <dgm:pt modelId="{349ED3F7-D545-434A-A54D-F276862DE076}" type="pres">
      <dgm:prSet presAssocID="{34CAAC70-1433-4903-856A-A9544A2032D1}" presName="sibTrans" presStyleLbl="sibTrans1D1" presStyleIdx="12" presStyleCnt="21"/>
      <dgm:spPr/>
    </dgm:pt>
    <dgm:pt modelId="{859E14BC-2585-3A4F-8D88-B51E304A189C}" type="pres">
      <dgm:prSet presAssocID="{34CAAC70-1433-4903-856A-A9544A2032D1}" presName="connectorText" presStyleLbl="sibTrans1D1" presStyleIdx="12" presStyleCnt="21"/>
      <dgm:spPr/>
    </dgm:pt>
    <dgm:pt modelId="{D3EBB942-FD93-B044-9232-508671B89A50}" type="pres">
      <dgm:prSet presAssocID="{29320534-D2BA-44FD-BB24-E502BA6CBCD9}" presName="node" presStyleLbl="node1" presStyleIdx="13" presStyleCnt="22">
        <dgm:presLayoutVars>
          <dgm:bulletEnabled val="1"/>
        </dgm:presLayoutVars>
      </dgm:prSet>
      <dgm:spPr/>
    </dgm:pt>
    <dgm:pt modelId="{B2794F89-29F4-DC42-B66E-DB5721B5364B}" type="pres">
      <dgm:prSet presAssocID="{5066E82B-F7F8-42E5-9845-03417D7E672B}" presName="sibTrans" presStyleLbl="sibTrans1D1" presStyleIdx="13" presStyleCnt="21"/>
      <dgm:spPr/>
    </dgm:pt>
    <dgm:pt modelId="{CDE613E9-722F-6C44-A3B2-E34F3C728677}" type="pres">
      <dgm:prSet presAssocID="{5066E82B-F7F8-42E5-9845-03417D7E672B}" presName="connectorText" presStyleLbl="sibTrans1D1" presStyleIdx="13" presStyleCnt="21"/>
      <dgm:spPr/>
    </dgm:pt>
    <dgm:pt modelId="{0C8005A0-98A2-EE4D-9E2C-1C35696B91C6}" type="pres">
      <dgm:prSet presAssocID="{431D7A74-2054-4DF6-A49E-589BA74CC847}" presName="node" presStyleLbl="node1" presStyleIdx="14" presStyleCnt="22">
        <dgm:presLayoutVars>
          <dgm:bulletEnabled val="1"/>
        </dgm:presLayoutVars>
      </dgm:prSet>
      <dgm:spPr/>
    </dgm:pt>
    <dgm:pt modelId="{5AC8A273-D51C-FA4E-BF0E-5640F2B2B6BA}" type="pres">
      <dgm:prSet presAssocID="{FBA6E0D5-8CB1-417F-8392-63F0D068945B}" presName="sibTrans" presStyleLbl="sibTrans1D1" presStyleIdx="14" presStyleCnt="21"/>
      <dgm:spPr/>
    </dgm:pt>
    <dgm:pt modelId="{5B10D980-671B-FA4C-B4C8-19AE02D6A2D7}" type="pres">
      <dgm:prSet presAssocID="{FBA6E0D5-8CB1-417F-8392-63F0D068945B}" presName="connectorText" presStyleLbl="sibTrans1D1" presStyleIdx="14" presStyleCnt="21"/>
      <dgm:spPr/>
    </dgm:pt>
    <dgm:pt modelId="{5ACE46D1-951A-D448-A4DC-9C0A6E97CAF7}" type="pres">
      <dgm:prSet presAssocID="{4440C922-29F5-4259-990C-59C09CE3DE09}" presName="node" presStyleLbl="node1" presStyleIdx="15" presStyleCnt="22">
        <dgm:presLayoutVars>
          <dgm:bulletEnabled val="1"/>
        </dgm:presLayoutVars>
      </dgm:prSet>
      <dgm:spPr/>
    </dgm:pt>
    <dgm:pt modelId="{A41BEC0A-2FFD-E24C-9354-01AA7C9D75BA}" type="pres">
      <dgm:prSet presAssocID="{B18EF1CE-FC5B-4BE3-AFA9-D459A35BF03A}" presName="sibTrans" presStyleLbl="sibTrans1D1" presStyleIdx="15" presStyleCnt="21"/>
      <dgm:spPr/>
    </dgm:pt>
    <dgm:pt modelId="{05F0A2E3-E485-114F-A381-6F36A5D255AE}" type="pres">
      <dgm:prSet presAssocID="{B18EF1CE-FC5B-4BE3-AFA9-D459A35BF03A}" presName="connectorText" presStyleLbl="sibTrans1D1" presStyleIdx="15" presStyleCnt="21"/>
      <dgm:spPr/>
    </dgm:pt>
    <dgm:pt modelId="{D1F5B193-08B1-734C-B761-2AFBBF41A480}" type="pres">
      <dgm:prSet presAssocID="{9298596C-A501-4AB0-9EC9-635008B7173F}" presName="node" presStyleLbl="node1" presStyleIdx="16" presStyleCnt="22">
        <dgm:presLayoutVars>
          <dgm:bulletEnabled val="1"/>
        </dgm:presLayoutVars>
      </dgm:prSet>
      <dgm:spPr/>
    </dgm:pt>
    <dgm:pt modelId="{8042C617-2818-6C49-A9C6-EB5042458186}" type="pres">
      <dgm:prSet presAssocID="{5106CD59-3B80-405F-B6B4-A43208EC0EA2}" presName="sibTrans" presStyleLbl="sibTrans1D1" presStyleIdx="16" presStyleCnt="21"/>
      <dgm:spPr/>
    </dgm:pt>
    <dgm:pt modelId="{4EFAABC7-78FB-BF46-B3F5-B733BC915E2F}" type="pres">
      <dgm:prSet presAssocID="{5106CD59-3B80-405F-B6B4-A43208EC0EA2}" presName="connectorText" presStyleLbl="sibTrans1D1" presStyleIdx="16" presStyleCnt="21"/>
      <dgm:spPr/>
    </dgm:pt>
    <dgm:pt modelId="{E99B7316-82BF-8D46-B8B3-0CE8E954A5EF}" type="pres">
      <dgm:prSet presAssocID="{4E4C627E-2189-4C08-BB44-9505C1ADD8EA}" presName="node" presStyleLbl="node1" presStyleIdx="17" presStyleCnt="22">
        <dgm:presLayoutVars>
          <dgm:bulletEnabled val="1"/>
        </dgm:presLayoutVars>
      </dgm:prSet>
      <dgm:spPr/>
    </dgm:pt>
    <dgm:pt modelId="{23524405-108A-3E44-B7CD-6675B62C3A73}" type="pres">
      <dgm:prSet presAssocID="{B68E321B-2C02-4BF0-9199-31A76F0042DC}" presName="sibTrans" presStyleLbl="sibTrans1D1" presStyleIdx="17" presStyleCnt="21"/>
      <dgm:spPr/>
    </dgm:pt>
    <dgm:pt modelId="{1FD21520-A1C3-F347-A655-04792FD1698F}" type="pres">
      <dgm:prSet presAssocID="{B68E321B-2C02-4BF0-9199-31A76F0042DC}" presName="connectorText" presStyleLbl="sibTrans1D1" presStyleIdx="17" presStyleCnt="21"/>
      <dgm:spPr/>
    </dgm:pt>
    <dgm:pt modelId="{160A574E-9B1F-9941-B40E-B39BAD4A4C4C}" type="pres">
      <dgm:prSet presAssocID="{E11087A2-0E8C-4033-8643-B03CD869A959}" presName="node" presStyleLbl="node1" presStyleIdx="18" presStyleCnt="22">
        <dgm:presLayoutVars>
          <dgm:bulletEnabled val="1"/>
        </dgm:presLayoutVars>
      </dgm:prSet>
      <dgm:spPr/>
    </dgm:pt>
    <dgm:pt modelId="{C01A7699-16C8-6444-B5A5-9C5A7D7B64A1}" type="pres">
      <dgm:prSet presAssocID="{55F8ADB5-C958-4FE5-950D-A6B181316170}" presName="sibTrans" presStyleLbl="sibTrans1D1" presStyleIdx="18" presStyleCnt="21"/>
      <dgm:spPr/>
    </dgm:pt>
    <dgm:pt modelId="{FE138BC7-4913-7C40-AC82-C8595614D0A9}" type="pres">
      <dgm:prSet presAssocID="{55F8ADB5-C958-4FE5-950D-A6B181316170}" presName="connectorText" presStyleLbl="sibTrans1D1" presStyleIdx="18" presStyleCnt="21"/>
      <dgm:spPr/>
    </dgm:pt>
    <dgm:pt modelId="{1CE8B15C-A90F-0148-86FD-0B096EC81652}" type="pres">
      <dgm:prSet presAssocID="{F332C351-0642-4560-A114-94F399F62AF3}" presName="node" presStyleLbl="node1" presStyleIdx="19" presStyleCnt="22">
        <dgm:presLayoutVars>
          <dgm:bulletEnabled val="1"/>
        </dgm:presLayoutVars>
      </dgm:prSet>
      <dgm:spPr/>
    </dgm:pt>
    <dgm:pt modelId="{242A4E40-B8A1-C54B-A825-14841B41D340}" type="pres">
      <dgm:prSet presAssocID="{D5890B71-71A3-4806-B2ED-D1A22CEA9592}" presName="sibTrans" presStyleLbl="sibTrans1D1" presStyleIdx="19" presStyleCnt="21"/>
      <dgm:spPr/>
    </dgm:pt>
    <dgm:pt modelId="{ACB82903-447C-6741-9CD1-E80D65AF3C7F}" type="pres">
      <dgm:prSet presAssocID="{D5890B71-71A3-4806-B2ED-D1A22CEA9592}" presName="connectorText" presStyleLbl="sibTrans1D1" presStyleIdx="19" presStyleCnt="21"/>
      <dgm:spPr/>
    </dgm:pt>
    <dgm:pt modelId="{24112E76-BC04-7A41-82BB-9DDBEE99780B}" type="pres">
      <dgm:prSet presAssocID="{654B6AAC-E30A-448B-AB41-0AA42E4A382B}" presName="node" presStyleLbl="node1" presStyleIdx="20" presStyleCnt="22">
        <dgm:presLayoutVars>
          <dgm:bulletEnabled val="1"/>
        </dgm:presLayoutVars>
      </dgm:prSet>
      <dgm:spPr/>
    </dgm:pt>
    <dgm:pt modelId="{F67EB275-9FB1-784E-BB4C-A8EFF9C5958C}" type="pres">
      <dgm:prSet presAssocID="{45DF5AAB-0914-4B4B-B462-F10255B3C24A}" presName="sibTrans" presStyleLbl="sibTrans1D1" presStyleIdx="20" presStyleCnt="21"/>
      <dgm:spPr/>
    </dgm:pt>
    <dgm:pt modelId="{DC9875B9-5453-D147-8C3A-4D21D6899455}" type="pres">
      <dgm:prSet presAssocID="{45DF5AAB-0914-4B4B-B462-F10255B3C24A}" presName="connectorText" presStyleLbl="sibTrans1D1" presStyleIdx="20" presStyleCnt="21"/>
      <dgm:spPr/>
    </dgm:pt>
    <dgm:pt modelId="{0BC63BB4-EF88-9C4B-8896-199D47C543D5}" type="pres">
      <dgm:prSet presAssocID="{B72D9B59-6C51-4A8A-A485-DA4F880CC34E}" presName="node" presStyleLbl="node1" presStyleIdx="21" presStyleCnt="22">
        <dgm:presLayoutVars>
          <dgm:bulletEnabled val="1"/>
        </dgm:presLayoutVars>
      </dgm:prSet>
      <dgm:spPr/>
    </dgm:pt>
  </dgm:ptLst>
  <dgm:cxnLst>
    <dgm:cxn modelId="{D56B7701-C399-3844-8DD7-251FC55D74B9}" type="presOf" srcId="{D5890B71-71A3-4806-B2ED-D1A22CEA9592}" destId="{242A4E40-B8A1-C54B-A825-14841B41D340}" srcOrd="0" destOrd="0" presId="urn:microsoft.com/office/officeart/2016/7/layout/RepeatingBendingProcessNew"/>
    <dgm:cxn modelId="{9C3B5603-775B-B34F-A3DF-1855E5B9CFA3}" type="presOf" srcId="{F40F564D-FD48-447D-A831-4B33143FA8C2}" destId="{4524A0D1-AA69-D644-AF3A-E1E4B5B80D9E}" srcOrd="0" destOrd="0" presId="urn:microsoft.com/office/officeart/2016/7/layout/RepeatingBendingProcessNew"/>
    <dgm:cxn modelId="{654B0007-F507-CA43-9900-E86783896F1F}" type="presOf" srcId="{BBEBC92B-919C-4088-94B2-843FE27DADEC}" destId="{7987764D-5AAA-404B-B522-AB10FDC8E41C}" srcOrd="1" destOrd="0" presId="urn:microsoft.com/office/officeart/2016/7/layout/RepeatingBendingProcessNew"/>
    <dgm:cxn modelId="{4C2D0407-86E6-4CB6-A511-0853BDE659B4}" srcId="{739EE5A9-B431-4F44-9646-4599A8116492}" destId="{B72D9B59-6C51-4A8A-A485-DA4F880CC34E}" srcOrd="21" destOrd="0" parTransId="{8AE442A8-3053-49AB-BD67-1B5541D1FB68}" sibTransId="{A42FD6DD-C43E-4D1B-AB80-E5A0BCDBA12C}"/>
    <dgm:cxn modelId="{A9813B07-00D4-0B42-9B8D-4E78883ED6FF}" type="presOf" srcId="{306767E4-4471-4642-9E06-E9FDC407C1DD}" destId="{5AE5FA2A-B877-F949-A5B4-FC29770F712A}" srcOrd="1" destOrd="0" presId="urn:microsoft.com/office/officeart/2016/7/layout/RepeatingBendingProcessNew"/>
    <dgm:cxn modelId="{B1669408-633C-CA42-A556-A971681C29B8}" type="presOf" srcId="{14ECEDB1-0A65-4D52-852C-3B18D6BADEA0}" destId="{2AC81816-8A26-DA45-884E-49F8E9012BF2}" srcOrd="0" destOrd="0" presId="urn:microsoft.com/office/officeart/2016/7/layout/RepeatingBendingProcessNew"/>
    <dgm:cxn modelId="{367B2F12-E9B6-3B4C-8059-DC58A5163001}" type="presOf" srcId="{739EE5A9-B431-4F44-9646-4599A8116492}" destId="{199AE8E2-E536-F24D-AEC3-7E02695E4D28}" srcOrd="0" destOrd="0" presId="urn:microsoft.com/office/officeart/2016/7/layout/RepeatingBendingProcessNew"/>
    <dgm:cxn modelId="{56180A15-EA3D-2C41-A499-7263465E9D5F}" type="presOf" srcId="{0A7B0BBA-DFA4-4B87-9497-4D9A433D7540}" destId="{FD05482A-77F0-F449-9872-D1544E4534AF}" srcOrd="0" destOrd="0" presId="urn:microsoft.com/office/officeart/2016/7/layout/RepeatingBendingProcessNew"/>
    <dgm:cxn modelId="{6E859815-B83E-4B96-9A1B-B72CB06CECF2}" srcId="{739EE5A9-B431-4F44-9646-4599A8116492}" destId="{14ECEDB1-0A65-4D52-852C-3B18D6BADEA0}" srcOrd="9" destOrd="0" parTransId="{A901C04B-0DEE-4548-8DF8-2A05F296E7E7}" sibTransId="{56040A3D-4CB4-4BB2-A166-083E58E2E4D8}"/>
    <dgm:cxn modelId="{781C0C17-2125-104B-8FFF-EAF8FE09D1FE}" type="presOf" srcId="{4440C922-29F5-4259-990C-59C09CE3DE09}" destId="{5ACE46D1-951A-D448-A4DC-9C0A6E97CAF7}" srcOrd="0" destOrd="0" presId="urn:microsoft.com/office/officeart/2016/7/layout/RepeatingBendingProcessNew"/>
    <dgm:cxn modelId="{06901517-3D0E-5D40-B696-AA2FCF5DFDAF}" type="presOf" srcId="{1C544F77-9EEB-475A-93B4-7B4B5FC4AA3C}" destId="{85B27392-3BBA-AD47-9A26-93BE650AD55C}" srcOrd="0" destOrd="0" presId="urn:microsoft.com/office/officeart/2016/7/layout/RepeatingBendingProcessNew"/>
    <dgm:cxn modelId="{C7F7E617-9157-4AAD-ABA9-58DFD5FAD43E}" srcId="{739EE5A9-B431-4F44-9646-4599A8116492}" destId="{9B1A22BB-F573-43BC-A641-5BD346DAF23C}" srcOrd="11" destOrd="0" parTransId="{1D61165B-0CC3-45C1-AB2F-8CC6FAD418D9}" sibTransId="{6FA7C735-F4D7-4FF1-B76B-0010DEC0F012}"/>
    <dgm:cxn modelId="{741E511A-10AF-471F-8F46-737D9B5D00D9}" srcId="{739EE5A9-B431-4F44-9646-4599A8116492}" destId="{F332C351-0642-4560-A114-94F399F62AF3}" srcOrd="19" destOrd="0" parTransId="{613B799A-86ED-4449-BA73-0BAC7C85B561}" sibTransId="{D5890B71-71A3-4806-B2ED-D1A22CEA9592}"/>
    <dgm:cxn modelId="{A7C4FF1C-2CC6-1245-8023-06BB5262EE8D}" type="presOf" srcId="{6FA7C735-F4D7-4FF1-B76B-0010DEC0F012}" destId="{F916DE0E-D097-0D47-9408-930111A73961}" srcOrd="0" destOrd="0" presId="urn:microsoft.com/office/officeart/2016/7/layout/RepeatingBendingProcessNew"/>
    <dgm:cxn modelId="{18154F1D-5BB8-6147-9E93-E91E02DAC119}" type="presOf" srcId="{D71A5FEE-2969-4723-901D-93812C1E4184}" destId="{20BCB486-05D6-994D-8F0F-43D69FCD257A}" srcOrd="0" destOrd="0" presId="urn:microsoft.com/office/officeart/2016/7/layout/RepeatingBendingProcessNew"/>
    <dgm:cxn modelId="{5E9D691D-631C-4EB4-959E-94497A044B32}" srcId="{739EE5A9-B431-4F44-9646-4599A8116492}" destId="{1C544F77-9EEB-475A-93B4-7B4B5FC4AA3C}" srcOrd="8" destOrd="0" parTransId="{81150ECA-5BF7-469C-BCA0-E85C504AAFD0}" sibTransId="{4F322153-196D-4326-A29D-39F9795FA4C2}"/>
    <dgm:cxn modelId="{3E0DBF20-1D03-2741-850C-2C183C81DCBE}" type="presOf" srcId="{0D35B038-B984-457D-922E-A3DCD2D02D3A}" destId="{8B0CA069-546A-B848-9C08-0F346C250803}" srcOrd="0" destOrd="0" presId="urn:microsoft.com/office/officeart/2016/7/layout/RepeatingBendingProcessNew"/>
    <dgm:cxn modelId="{3399DE20-402B-1E42-BBE7-C1465CA2DEA0}" type="presOf" srcId="{4E4C627E-2189-4C08-BB44-9505C1ADD8EA}" destId="{E99B7316-82BF-8D46-B8B3-0CE8E954A5EF}" srcOrd="0" destOrd="0" presId="urn:microsoft.com/office/officeart/2016/7/layout/RepeatingBendingProcessNew"/>
    <dgm:cxn modelId="{C9F2CD21-826E-AF43-890A-7885AD829922}" type="presOf" srcId="{55F8ADB5-C958-4FE5-950D-A6B181316170}" destId="{C01A7699-16C8-6444-B5A5-9C5A7D7B64A1}" srcOrd="0" destOrd="0" presId="urn:microsoft.com/office/officeart/2016/7/layout/RepeatingBendingProcessNew"/>
    <dgm:cxn modelId="{E3087F23-C39C-43F1-8562-0F13D7A4593B}" srcId="{739EE5A9-B431-4F44-9646-4599A8116492}" destId="{4440C922-29F5-4259-990C-59C09CE3DE09}" srcOrd="15" destOrd="0" parTransId="{B94AEE00-087C-4825-ADE1-5B09452C8C5D}" sibTransId="{B18EF1CE-FC5B-4BE3-AFA9-D459A35BF03A}"/>
    <dgm:cxn modelId="{9979B323-57CB-D848-B372-F1CCD4191F01}" type="presOf" srcId="{B18EF1CE-FC5B-4BE3-AFA9-D459A35BF03A}" destId="{A41BEC0A-2FFD-E24C-9354-01AA7C9D75BA}" srcOrd="0" destOrd="0" presId="urn:microsoft.com/office/officeart/2016/7/layout/RepeatingBendingProcessNew"/>
    <dgm:cxn modelId="{4BF60224-D3A6-EF46-B4F2-C4E41FAAAB3D}" type="presOf" srcId="{7CF34D68-384A-456F-996A-ED97408C55FB}" destId="{3D203C95-D53C-3241-BF4B-7A0F1E1739DB}" srcOrd="0" destOrd="0" presId="urn:microsoft.com/office/officeart/2016/7/layout/RepeatingBendingProcessNew"/>
    <dgm:cxn modelId="{B905E524-30B9-2D41-8A8B-1F5E74CD4649}" type="presOf" srcId="{45DF5AAB-0914-4B4B-B462-F10255B3C24A}" destId="{F67EB275-9FB1-784E-BB4C-A8EFF9C5958C}" srcOrd="0" destOrd="0" presId="urn:microsoft.com/office/officeart/2016/7/layout/RepeatingBendingProcessNew"/>
    <dgm:cxn modelId="{DD5B312C-9390-214C-BF2E-B4EA368C641B}" type="presOf" srcId="{B18EF1CE-FC5B-4BE3-AFA9-D459A35BF03A}" destId="{05F0A2E3-E485-114F-A381-6F36A5D255AE}" srcOrd="1" destOrd="0" presId="urn:microsoft.com/office/officeart/2016/7/layout/RepeatingBendingProcessNew"/>
    <dgm:cxn modelId="{2EA6192F-DC92-B644-AEB1-26B2504E271E}" type="presOf" srcId="{69E8FF41-1109-43FC-A318-815C8A3C1AE5}" destId="{B5440011-6862-E848-8A72-773BB8443329}" srcOrd="1" destOrd="0" presId="urn:microsoft.com/office/officeart/2016/7/layout/RepeatingBendingProcessNew"/>
    <dgm:cxn modelId="{5213BD2F-73FE-0F40-998E-B4F8A7136FA3}" type="presOf" srcId="{654B6AAC-E30A-448B-AB41-0AA42E4A382B}" destId="{24112E76-BC04-7A41-82BB-9DDBEE99780B}" srcOrd="0" destOrd="0" presId="urn:microsoft.com/office/officeart/2016/7/layout/RepeatingBendingProcessNew"/>
    <dgm:cxn modelId="{60DFD62F-4AB4-734A-99F8-649692E632D0}" type="presOf" srcId="{E11087A2-0E8C-4033-8643-B03CD869A959}" destId="{160A574E-9B1F-9941-B40E-B39BAD4A4C4C}" srcOrd="0" destOrd="0" presId="urn:microsoft.com/office/officeart/2016/7/layout/RepeatingBendingProcessNew"/>
    <dgm:cxn modelId="{5D029F31-2378-5748-8C59-05EE5A6B2237}" type="presOf" srcId="{B68E321B-2C02-4BF0-9199-31A76F0042DC}" destId="{1FD21520-A1C3-F347-A655-04792FD1698F}" srcOrd="1" destOrd="0" presId="urn:microsoft.com/office/officeart/2016/7/layout/RepeatingBendingProcessNew"/>
    <dgm:cxn modelId="{EAC21535-CEB5-4ACB-A1D8-5F46DD5AB813}" srcId="{739EE5A9-B431-4F44-9646-4599A8116492}" destId="{9298596C-A501-4AB0-9EC9-635008B7173F}" srcOrd="16" destOrd="0" parTransId="{555B1EB5-2B7B-475E-A06D-15F1F63AD405}" sibTransId="{5106CD59-3B80-405F-B6B4-A43208EC0EA2}"/>
    <dgm:cxn modelId="{E38EF635-5E7E-4A9D-896C-8122D23B2105}" srcId="{739EE5A9-B431-4F44-9646-4599A8116492}" destId="{946F610F-1328-4996-9568-999D008B9943}" srcOrd="6" destOrd="0" parTransId="{9AC524CC-1727-448C-9C13-85031E04B0CD}" sibTransId="{306767E4-4471-4642-9E06-E9FDC407C1DD}"/>
    <dgm:cxn modelId="{5811F836-C45E-A64F-B57E-45FD52801A1C}" type="presOf" srcId="{5066E82B-F7F8-42E5-9845-03417D7E672B}" destId="{CDE613E9-722F-6C44-A3B2-E34F3C728677}" srcOrd="1" destOrd="0" presId="urn:microsoft.com/office/officeart/2016/7/layout/RepeatingBendingProcessNew"/>
    <dgm:cxn modelId="{C5CEC438-D678-9E42-809F-0A7A3B574E5B}" type="presOf" srcId="{29320534-D2BA-44FD-BB24-E502BA6CBCD9}" destId="{D3EBB942-FD93-B044-9232-508671B89A50}" srcOrd="0" destOrd="0" presId="urn:microsoft.com/office/officeart/2016/7/layout/RepeatingBendingProcessNew"/>
    <dgm:cxn modelId="{FC45DB39-23AE-1F4B-9592-0F4A480621FD}" type="presOf" srcId="{56040A3D-4CB4-4BB2-A166-083E58E2E4D8}" destId="{B4DE85C5-77FE-254C-A59F-52A6F7A3FDEA}" srcOrd="1" destOrd="0" presId="urn:microsoft.com/office/officeart/2016/7/layout/RepeatingBendingProcessNew"/>
    <dgm:cxn modelId="{E6D92F3A-1C78-42ED-B946-22BBC0EDB28D}" srcId="{739EE5A9-B431-4F44-9646-4599A8116492}" destId="{29320534-D2BA-44FD-BB24-E502BA6CBCD9}" srcOrd="13" destOrd="0" parTransId="{4CD95BAC-B4E8-4F2F-B1B7-040322E27F8C}" sibTransId="{5066E82B-F7F8-42E5-9845-03417D7E672B}"/>
    <dgm:cxn modelId="{BA291A3B-EF06-EA45-8F1E-8A690F87993E}" type="presOf" srcId="{BBEBC92B-919C-4088-94B2-843FE27DADEC}" destId="{FBFFD047-0153-204C-91CA-D9FADFDE8F03}" srcOrd="0" destOrd="0" presId="urn:microsoft.com/office/officeart/2016/7/layout/RepeatingBendingProcessNew"/>
    <dgm:cxn modelId="{2986BD3E-A41B-8B4E-9F1B-6BB68335DC94}" type="presOf" srcId="{F40F564D-FD48-447D-A831-4B33143FA8C2}" destId="{B53BA492-59CF-9347-B0D6-539132B03652}" srcOrd="1" destOrd="0" presId="urn:microsoft.com/office/officeart/2016/7/layout/RepeatingBendingProcessNew"/>
    <dgm:cxn modelId="{957ADC3E-ED15-7649-832E-4C88DDCBA77E}" type="presOf" srcId="{9298596C-A501-4AB0-9EC9-635008B7173F}" destId="{D1F5B193-08B1-734C-B761-2AFBBF41A480}" srcOrd="0" destOrd="0" presId="urn:microsoft.com/office/officeart/2016/7/layout/RepeatingBendingProcessNew"/>
    <dgm:cxn modelId="{2C83C03F-9072-4181-9504-65714B8E5827}" srcId="{739EE5A9-B431-4F44-9646-4599A8116492}" destId="{654B6AAC-E30A-448B-AB41-0AA42E4A382B}" srcOrd="20" destOrd="0" parTransId="{383F4DA8-C9DE-4B83-AD3E-938B563F1438}" sibTransId="{45DF5AAB-0914-4B4B-B462-F10255B3C24A}"/>
    <dgm:cxn modelId="{CBFE2543-31D5-1243-9A4A-859F19D4C501}" type="presOf" srcId="{431D7A74-2054-4DF6-A49E-589BA74CC847}" destId="{0C8005A0-98A2-EE4D-9E2C-1C35696B91C6}" srcOrd="0" destOrd="0" presId="urn:microsoft.com/office/officeart/2016/7/layout/RepeatingBendingProcessNew"/>
    <dgm:cxn modelId="{CA964F43-F353-C947-8F87-5D4CCA2FF9AA}" type="presOf" srcId="{306767E4-4471-4642-9E06-E9FDC407C1DD}" destId="{CA3DCAEE-A6E8-3648-8FD5-F3F7412D289A}" srcOrd="0" destOrd="0" presId="urn:microsoft.com/office/officeart/2016/7/layout/RepeatingBendingProcessNew"/>
    <dgm:cxn modelId="{51247F45-36DB-094A-95AA-23039FB49866}" type="presOf" srcId="{B72D9B59-6C51-4A8A-A485-DA4F880CC34E}" destId="{0BC63BB4-EF88-9C4B-8896-199D47C543D5}" srcOrd="0" destOrd="0" presId="urn:microsoft.com/office/officeart/2016/7/layout/RepeatingBendingProcessNew"/>
    <dgm:cxn modelId="{3B858847-DD04-44A7-A43D-423171B1A311}" srcId="{739EE5A9-B431-4F44-9646-4599A8116492}" destId="{CB9D210A-955D-4966-864B-7B59E5E469D3}" srcOrd="5" destOrd="0" parTransId="{92BFCCB3-9996-4B76-94A4-6DEB86F33520}" sibTransId="{69E8FF41-1109-43FC-A318-815C8A3C1AE5}"/>
    <dgm:cxn modelId="{1A921E55-590D-9F4A-8845-F63108B1B284}" type="presOf" srcId="{55F8ADB5-C958-4FE5-950D-A6B181316170}" destId="{FE138BC7-4913-7C40-AC82-C8595614D0A9}" srcOrd="1" destOrd="0" presId="urn:microsoft.com/office/officeart/2016/7/layout/RepeatingBendingProcessNew"/>
    <dgm:cxn modelId="{5304405A-D0D3-CC40-A257-294DED82AEA7}" type="presOf" srcId="{5106CD59-3B80-405F-B6B4-A43208EC0EA2}" destId="{8042C617-2818-6C49-A9C6-EB5042458186}" srcOrd="0" destOrd="0" presId="urn:microsoft.com/office/officeart/2016/7/layout/RepeatingBendingProcessNew"/>
    <dgm:cxn modelId="{9F35D15A-5599-EF40-8FF2-3683C73FB7A9}" type="presOf" srcId="{F8E92254-EB4C-49CB-BED4-AA7D1D16320C}" destId="{2FF2E855-C98E-A640-A36E-A27B18B7AFB9}" srcOrd="0" destOrd="0" presId="urn:microsoft.com/office/officeart/2016/7/layout/RepeatingBendingProcessNew"/>
    <dgm:cxn modelId="{9D6BB364-D43F-4CAD-99B5-093159F3DD95}" srcId="{739EE5A9-B431-4F44-9646-4599A8116492}" destId="{0A7B0BBA-DFA4-4B87-9497-4D9A433D7540}" srcOrd="3" destOrd="0" parTransId="{F33C10FE-B7CE-4C38-8CBD-41B18D4D6928}" sibTransId="{0D35B038-B984-457D-922E-A3DCD2D02D3A}"/>
    <dgm:cxn modelId="{C7E6DA66-5325-FC4C-85F4-0BF403D74509}" type="presOf" srcId="{D71A5FEE-2969-4723-901D-93812C1E4184}" destId="{4F5A5241-1A11-A849-B72C-2A7421539FD9}" srcOrd="1" destOrd="0" presId="urn:microsoft.com/office/officeart/2016/7/layout/RepeatingBendingProcessNew"/>
    <dgm:cxn modelId="{5DB37067-09C2-4B80-BF13-36F778F6ADC3}" srcId="{739EE5A9-B431-4F44-9646-4599A8116492}" destId="{4A1583F7-C2D4-43D4-8B8E-30C0AB7C3833}" srcOrd="2" destOrd="0" parTransId="{20FF50FB-2447-438C-B940-997BC2581FED}" sibTransId="{F2D9BEF8-B4D9-4CEA-ABBC-D4528E6E9127}"/>
    <dgm:cxn modelId="{059A7E67-839D-AB44-AAD6-90CAD25C49AB}" type="presOf" srcId="{FBA6E0D5-8CB1-417F-8392-63F0D068945B}" destId="{5AC8A273-D51C-FA4E-BF0E-5640F2B2B6BA}" srcOrd="0" destOrd="0" presId="urn:microsoft.com/office/officeart/2016/7/layout/RepeatingBendingProcessNew"/>
    <dgm:cxn modelId="{4418766D-912E-4D95-B49B-D2B9BFC9E182}" srcId="{739EE5A9-B431-4F44-9646-4599A8116492}" destId="{E11087A2-0E8C-4033-8643-B03CD869A959}" srcOrd="18" destOrd="0" parTransId="{29651541-FF53-42BD-BC8E-2B330A7D0907}" sibTransId="{55F8ADB5-C958-4FE5-950D-A6B181316170}"/>
    <dgm:cxn modelId="{2201EE6D-88D9-E54D-A9E8-56F88D4778A7}" type="presOf" srcId="{69E8FF41-1109-43FC-A318-815C8A3C1AE5}" destId="{42FBD828-B237-6C4B-A821-CBA6CFBD44AE}" srcOrd="0" destOrd="0" presId="urn:microsoft.com/office/officeart/2016/7/layout/RepeatingBendingProcessNew"/>
    <dgm:cxn modelId="{D8DA8B6F-C4E7-AB48-B447-241B14B89D7B}" type="presOf" srcId="{A134E36C-722F-49CA-8C74-1BC97E62FBE2}" destId="{9FC6721C-DAC9-7A45-ADD7-427E313B6D9A}" srcOrd="0" destOrd="0" presId="urn:microsoft.com/office/officeart/2016/7/layout/RepeatingBendingProcessNew"/>
    <dgm:cxn modelId="{664A6C71-FA62-9245-8629-AE134336E188}" type="presOf" srcId="{9EF570E6-3E39-4DDB-926C-1CD14939C195}" destId="{B1C6A98E-D87E-5B43-9C2B-A7BCBBB90C95}" srcOrd="0" destOrd="0" presId="urn:microsoft.com/office/officeart/2016/7/layout/RepeatingBendingProcessNew"/>
    <dgm:cxn modelId="{C3E7E876-6649-0943-8A42-B1832297CC94}" type="presOf" srcId="{4A1583F7-C2D4-43D4-8B8E-30C0AB7C3833}" destId="{01A86715-4CAA-EF47-9C60-6E6FE4A39C8E}" srcOrd="0" destOrd="0" presId="urn:microsoft.com/office/officeart/2016/7/layout/RepeatingBendingProcessNew"/>
    <dgm:cxn modelId="{EB0F9678-25AF-4C4B-9517-24C76D78C8B1}" srcId="{739EE5A9-B431-4F44-9646-4599A8116492}" destId="{431D7A74-2054-4DF6-A49E-589BA74CC847}" srcOrd="14" destOrd="0" parTransId="{C1FDAAB6-3AFA-4938-A10E-A76CD6100BCF}" sibTransId="{FBA6E0D5-8CB1-417F-8392-63F0D068945B}"/>
    <dgm:cxn modelId="{89CAA07B-B713-9841-9990-319DA04337CA}" type="presOf" srcId="{59098CE4-30EB-42D8-A68B-9CA5BC52FD92}" destId="{7B959877-9B57-494D-BE4B-3E12CC4A36F2}" srcOrd="0" destOrd="0" presId="urn:microsoft.com/office/officeart/2016/7/layout/RepeatingBendingProcessNew"/>
    <dgm:cxn modelId="{74AC0080-2BEE-7F4F-BF72-506FEAFD97F5}" type="presOf" srcId="{F2D9BEF8-B4D9-4CEA-ABBC-D4528E6E9127}" destId="{415429E2-01A6-5743-93EC-DC702A87C07F}" srcOrd="1" destOrd="0" presId="urn:microsoft.com/office/officeart/2016/7/layout/RepeatingBendingProcessNew"/>
    <dgm:cxn modelId="{B40C9E84-9D9E-914D-A01F-E4204B2C8DF9}" type="presOf" srcId="{FBA6E0D5-8CB1-417F-8392-63F0D068945B}" destId="{5B10D980-671B-FA4C-B4C8-19AE02D6A2D7}" srcOrd="1" destOrd="0" presId="urn:microsoft.com/office/officeart/2016/7/layout/RepeatingBendingProcessNew"/>
    <dgm:cxn modelId="{E5980789-CF92-8C4F-AF42-CAB7F4AC9E5E}" type="presOf" srcId="{4F322153-196D-4326-A29D-39F9795FA4C2}" destId="{F4DBFE4B-335A-1A4B-B8F6-588060399084}" srcOrd="1" destOrd="0" presId="urn:microsoft.com/office/officeart/2016/7/layout/RepeatingBendingProcessNew"/>
    <dgm:cxn modelId="{0CC7AB8F-C010-4077-AA9B-29DC6E34315D}" srcId="{739EE5A9-B431-4F44-9646-4599A8116492}" destId="{ADDB7B09-B280-45F2-B845-4178318D8554}" srcOrd="4" destOrd="0" parTransId="{AD26C45B-7275-447A-8B87-7CAAC5A3DADE}" sibTransId="{59098CE4-30EB-42D8-A68B-9CA5BC52FD92}"/>
    <dgm:cxn modelId="{82145C91-0A2C-0949-9BDF-D6A6CA69FF8F}" type="presOf" srcId="{F2D9BEF8-B4D9-4CEA-ABBC-D4528E6E9127}" destId="{6A7E0AC0-8A79-5F40-99FB-18BB15025EC7}" srcOrd="0" destOrd="0" presId="urn:microsoft.com/office/officeart/2016/7/layout/RepeatingBendingProcessNew"/>
    <dgm:cxn modelId="{8DBD4292-FA42-F94C-9FA3-697E2BF26245}" type="presOf" srcId="{B68E321B-2C02-4BF0-9199-31A76F0042DC}" destId="{23524405-108A-3E44-B7CD-6675B62C3A73}" srcOrd="0" destOrd="0" presId="urn:microsoft.com/office/officeart/2016/7/layout/RepeatingBendingProcessNew"/>
    <dgm:cxn modelId="{74D74293-C814-4131-A845-17AFEDC3B30B}" srcId="{739EE5A9-B431-4F44-9646-4599A8116492}" destId="{A134E36C-722F-49CA-8C74-1BC97E62FBE2}" srcOrd="0" destOrd="0" parTransId="{550267E4-45D4-4099-B715-1F10B085F800}" sibTransId="{BBEBC92B-919C-4088-94B2-843FE27DADEC}"/>
    <dgm:cxn modelId="{1FBF9BA4-2AB8-A244-A205-DE055FCEC5D4}" type="presOf" srcId="{CB9D210A-955D-4966-864B-7B59E5E469D3}" destId="{9F98144E-FC42-E44F-91CD-B00A35157980}" srcOrd="0" destOrd="0" presId="urn:microsoft.com/office/officeart/2016/7/layout/RepeatingBendingProcessNew"/>
    <dgm:cxn modelId="{C19CABAA-40D5-8C4B-8AAF-74804D3258E7}" type="presOf" srcId="{D5890B71-71A3-4806-B2ED-D1A22CEA9592}" destId="{ACB82903-447C-6741-9CD1-E80D65AF3C7F}" srcOrd="1" destOrd="0" presId="urn:microsoft.com/office/officeart/2016/7/layout/RepeatingBendingProcessNew"/>
    <dgm:cxn modelId="{3C96DEAB-E255-3F4C-91B3-F99702561FBA}" type="presOf" srcId="{5066E82B-F7F8-42E5-9845-03417D7E672B}" destId="{B2794F89-29F4-DC42-B66E-DB5721B5364B}" srcOrd="0" destOrd="0" presId="urn:microsoft.com/office/officeart/2016/7/layout/RepeatingBendingProcessNew"/>
    <dgm:cxn modelId="{813AE6AD-979B-774C-AEF0-722807959059}" type="presOf" srcId="{9B1A22BB-F573-43BC-A641-5BD346DAF23C}" destId="{FA1F25D4-FDE7-CE44-9008-061055015778}" srcOrd="0" destOrd="0" presId="urn:microsoft.com/office/officeart/2016/7/layout/RepeatingBendingProcessNew"/>
    <dgm:cxn modelId="{7FD207B0-2509-574F-BFA4-1F073ECD378A}" type="presOf" srcId="{4DD77F58-9F50-4BD7-820F-0C200B730D61}" destId="{D5087F5B-BD94-E44A-A366-3C7BB6AF2929}" srcOrd="0" destOrd="0" presId="urn:microsoft.com/office/officeart/2016/7/layout/RepeatingBendingProcessNew"/>
    <dgm:cxn modelId="{35C803B1-5663-954B-8DA2-304B58E1D179}" type="presOf" srcId="{0D35B038-B984-457D-922E-A3DCD2D02D3A}" destId="{7EFD7797-C15C-CE43-A28B-6743DA84D5EC}" srcOrd="1" destOrd="0" presId="urn:microsoft.com/office/officeart/2016/7/layout/RepeatingBendingProcessNew"/>
    <dgm:cxn modelId="{7E25EBB5-0533-C749-A1B3-108200A6B1E2}" type="presOf" srcId="{BD09ED56-6021-4624-B6F0-4227F8A9DF16}" destId="{3B842B2F-BFEE-7E4D-9C1B-B81DF4914C2D}" srcOrd="0" destOrd="0" presId="urn:microsoft.com/office/officeart/2016/7/layout/RepeatingBendingProcessNew"/>
    <dgm:cxn modelId="{BF6AF9B8-466D-524B-AC0E-6CE3FDDE6331}" type="presOf" srcId="{6FA7C735-F4D7-4FF1-B76B-0010DEC0F012}" destId="{14E71094-24E3-F04D-83C9-7617721DE467}" srcOrd="1" destOrd="0" presId="urn:microsoft.com/office/officeart/2016/7/layout/RepeatingBendingProcessNew"/>
    <dgm:cxn modelId="{77D4EDBC-CBC4-8A44-9363-490076075118}" type="presOf" srcId="{56040A3D-4CB4-4BB2-A166-083E58E2E4D8}" destId="{B53767AA-C9D4-E04D-92B7-DE8DE1FBC544}" srcOrd="0" destOrd="0" presId="urn:microsoft.com/office/officeart/2016/7/layout/RepeatingBendingProcessNew"/>
    <dgm:cxn modelId="{3BBCAEC0-524B-4392-B57E-D535E15F248B}" srcId="{739EE5A9-B431-4F44-9646-4599A8116492}" destId="{F8E92254-EB4C-49CB-BED4-AA7D1D16320C}" srcOrd="12" destOrd="0" parTransId="{7EF835EA-0745-4FFF-977A-9B037D054644}" sibTransId="{34CAAC70-1433-4903-856A-A9544A2032D1}"/>
    <dgm:cxn modelId="{C4E1E1C3-3B42-E14A-A849-402EE440190D}" type="presOf" srcId="{34CAAC70-1433-4903-856A-A9544A2032D1}" destId="{349ED3F7-D545-434A-A54D-F276862DE076}" srcOrd="0" destOrd="0" presId="urn:microsoft.com/office/officeart/2016/7/layout/RepeatingBendingProcessNew"/>
    <dgm:cxn modelId="{599422D1-2496-0640-8071-053D222CA83A}" type="presOf" srcId="{F332C351-0642-4560-A114-94F399F62AF3}" destId="{1CE8B15C-A90F-0148-86FD-0B096EC81652}" srcOrd="0" destOrd="0" presId="urn:microsoft.com/office/officeart/2016/7/layout/RepeatingBendingProcessNew"/>
    <dgm:cxn modelId="{1229A5D3-FCB7-5640-88F1-CFEEDB3796E8}" type="presOf" srcId="{946F610F-1328-4996-9568-999D008B9943}" destId="{95D93192-11A7-E441-9AFC-4226D08B121D}" srcOrd="0" destOrd="0" presId="urn:microsoft.com/office/officeart/2016/7/layout/RepeatingBendingProcessNew"/>
    <dgm:cxn modelId="{C5E715D5-4AEE-3245-92EA-691BE269BEAB}" type="presOf" srcId="{45DF5AAB-0914-4B4B-B462-F10255B3C24A}" destId="{DC9875B9-5453-D147-8C3A-4D21D6899455}" srcOrd="1" destOrd="0" presId="urn:microsoft.com/office/officeart/2016/7/layout/RepeatingBendingProcessNew"/>
    <dgm:cxn modelId="{49EA1DDE-F62D-BE4A-8C2E-D451C3DBAA1B}" type="presOf" srcId="{ADDB7B09-B280-45F2-B845-4178318D8554}" destId="{50378510-5A2B-9447-B2E9-AB16279809AF}" srcOrd="0" destOrd="0" presId="urn:microsoft.com/office/officeart/2016/7/layout/RepeatingBendingProcessNew"/>
    <dgm:cxn modelId="{06C750E0-DB3E-4171-989B-0FA3E4B3A966}" srcId="{739EE5A9-B431-4F44-9646-4599A8116492}" destId="{9EF570E6-3E39-4DDB-926C-1CD14939C195}" srcOrd="10" destOrd="0" parTransId="{0B298636-033B-42D6-B112-12083E80A902}" sibTransId="{D71A5FEE-2969-4723-901D-93812C1E4184}"/>
    <dgm:cxn modelId="{2DDC63E2-E865-474F-8311-23C722F5FED1}" srcId="{739EE5A9-B431-4F44-9646-4599A8116492}" destId="{4DD77F58-9F50-4BD7-820F-0C200B730D61}" srcOrd="1" destOrd="0" parTransId="{29E25E26-6977-4312-A72A-D02534ED4995}" sibTransId="{F40F564D-FD48-447D-A831-4B33143FA8C2}"/>
    <dgm:cxn modelId="{4A970AE6-8483-4FCE-9CE6-7E06B124BB4D}" srcId="{739EE5A9-B431-4F44-9646-4599A8116492}" destId="{4E4C627E-2189-4C08-BB44-9505C1ADD8EA}" srcOrd="17" destOrd="0" parTransId="{3632457C-BF02-4C81-9F17-583D8C0BDAF0}" sibTransId="{B68E321B-2C02-4BF0-9199-31A76F0042DC}"/>
    <dgm:cxn modelId="{F15FE1EB-B7C5-4A17-8B80-E02F2A4F47A0}" srcId="{739EE5A9-B431-4F44-9646-4599A8116492}" destId="{BD09ED56-6021-4624-B6F0-4227F8A9DF16}" srcOrd="7" destOrd="0" parTransId="{287E1CF4-BB16-40D9-AF71-842B35FDA23F}" sibTransId="{7CF34D68-384A-456F-996A-ED97408C55FB}"/>
    <dgm:cxn modelId="{38F518EE-D882-FB4E-8BE3-6D38A644B63E}" type="presOf" srcId="{34CAAC70-1433-4903-856A-A9544A2032D1}" destId="{859E14BC-2585-3A4F-8D88-B51E304A189C}" srcOrd="1" destOrd="0" presId="urn:microsoft.com/office/officeart/2016/7/layout/RepeatingBendingProcessNew"/>
    <dgm:cxn modelId="{B8922CEF-0FD1-BC4C-B691-641B22074FF1}" type="presOf" srcId="{59098CE4-30EB-42D8-A68B-9CA5BC52FD92}" destId="{F5B1552A-C339-C842-8324-8555114FC695}" srcOrd="1" destOrd="0" presId="urn:microsoft.com/office/officeart/2016/7/layout/RepeatingBendingProcessNew"/>
    <dgm:cxn modelId="{4E026BF6-439D-3548-8EE6-ABB599537574}" type="presOf" srcId="{5106CD59-3B80-405F-B6B4-A43208EC0EA2}" destId="{4EFAABC7-78FB-BF46-B3F5-B733BC915E2F}" srcOrd="1" destOrd="0" presId="urn:microsoft.com/office/officeart/2016/7/layout/RepeatingBendingProcessNew"/>
    <dgm:cxn modelId="{21AD10FB-4D06-584D-B0C7-7EA76C9B345B}" type="presOf" srcId="{7CF34D68-384A-456F-996A-ED97408C55FB}" destId="{EA0F5CC4-9DF9-F743-8E3F-5AEDFABAB116}" srcOrd="1" destOrd="0" presId="urn:microsoft.com/office/officeart/2016/7/layout/RepeatingBendingProcessNew"/>
    <dgm:cxn modelId="{BE74F6FD-E6BD-2E46-B7A3-59346FE7F3A6}" type="presOf" srcId="{4F322153-196D-4326-A29D-39F9795FA4C2}" destId="{34D6D830-EEF1-474B-ADC9-05E030180B22}" srcOrd="0" destOrd="0" presId="urn:microsoft.com/office/officeart/2016/7/layout/RepeatingBendingProcessNew"/>
    <dgm:cxn modelId="{1DD3B915-DC52-D04A-AA7C-0CBD1CB83A6D}" type="presParOf" srcId="{199AE8E2-E536-F24D-AEC3-7E02695E4D28}" destId="{9FC6721C-DAC9-7A45-ADD7-427E313B6D9A}" srcOrd="0" destOrd="0" presId="urn:microsoft.com/office/officeart/2016/7/layout/RepeatingBendingProcessNew"/>
    <dgm:cxn modelId="{2B160AF4-EB37-0243-A785-96EDAD21C2B9}" type="presParOf" srcId="{199AE8E2-E536-F24D-AEC3-7E02695E4D28}" destId="{FBFFD047-0153-204C-91CA-D9FADFDE8F03}" srcOrd="1" destOrd="0" presId="urn:microsoft.com/office/officeart/2016/7/layout/RepeatingBendingProcessNew"/>
    <dgm:cxn modelId="{676B988A-034B-004A-9CC6-9C32439B1CD0}" type="presParOf" srcId="{FBFFD047-0153-204C-91CA-D9FADFDE8F03}" destId="{7987764D-5AAA-404B-B522-AB10FDC8E41C}" srcOrd="0" destOrd="0" presId="urn:microsoft.com/office/officeart/2016/7/layout/RepeatingBendingProcessNew"/>
    <dgm:cxn modelId="{ACD82280-933F-0F49-B8BC-6742F5235E47}" type="presParOf" srcId="{199AE8E2-E536-F24D-AEC3-7E02695E4D28}" destId="{D5087F5B-BD94-E44A-A366-3C7BB6AF2929}" srcOrd="2" destOrd="0" presId="urn:microsoft.com/office/officeart/2016/7/layout/RepeatingBendingProcessNew"/>
    <dgm:cxn modelId="{30BE9170-C393-1840-9012-B431102FD2C0}" type="presParOf" srcId="{199AE8E2-E536-F24D-AEC3-7E02695E4D28}" destId="{4524A0D1-AA69-D644-AF3A-E1E4B5B80D9E}" srcOrd="3" destOrd="0" presId="urn:microsoft.com/office/officeart/2016/7/layout/RepeatingBendingProcessNew"/>
    <dgm:cxn modelId="{E82345FD-4B84-9248-89DE-240BD2C36F10}" type="presParOf" srcId="{4524A0D1-AA69-D644-AF3A-E1E4B5B80D9E}" destId="{B53BA492-59CF-9347-B0D6-539132B03652}" srcOrd="0" destOrd="0" presId="urn:microsoft.com/office/officeart/2016/7/layout/RepeatingBendingProcessNew"/>
    <dgm:cxn modelId="{0C644A45-D7E0-6F4C-9495-FC59C9387590}" type="presParOf" srcId="{199AE8E2-E536-F24D-AEC3-7E02695E4D28}" destId="{01A86715-4CAA-EF47-9C60-6E6FE4A39C8E}" srcOrd="4" destOrd="0" presId="urn:microsoft.com/office/officeart/2016/7/layout/RepeatingBendingProcessNew"/>
    <dgm:cxn modelId="{58A8CE98-9482-DF48-914D-066E9CD62C96}" type="presParOf" srcId="{199AE8E2-E536-F24D-AEC3-7E02695E4D28}" destId="{6A7E0AC0-8A79-5F40-99FB-18BB15025EC7}" srcOrd="5" destOrd="0" presId="urn:microsoft.com/office/officeart/2016/7/layout/RepeatingBendingProcessNew"/>
    <dgm:cxn modelId="{CEA7FEA9-9E39-254F-82B8-9A23B08DCA1C}" type="presParOf" srcId="{6A7E0AC0-8A79-5F40-99FB-18BB15025EC7}" destId="{415429E2-01A6-5743-93EC-DC702A87C07F}" srcOrd="0" destOrd="0" presId="urn:microsoft.com/office/officeart/2016/7/layout/RepeatingBendingProcessNew"/>
    <dgm:cxn modelId="{1459EC66-70A7-7640-9D65-DE23A5BE29B5}" type="presParOf" srcId="{199AE8E2-E536-F24D-AEC3-7E02695E4D28}" destId="{FD05482A-77F0-F449-9872-D1544E4534AF}" srcOrd="6" destOrd="0" presId="urn:microsoft.com/office/officeart/2016/7/layout/RepeatingBendingProcessNew"/>
    <dgm:cxn modelId="{B05850FD-1741-9443-B211-2471C7761E39}" type="presParOf" srcId="{199AE8E2-E536-F24D-AEC3-7E02695E4D28}" destId="{8B0CA069-546A-B848-9C08-0F346C250803}" srcOrd="7" destOrd="0" presId="urn:microsoft.com/office/officeart/2016/7/layout/RepeatingBendingProcessNew"/>
    <dgm:cxn modelId="{E70F9347-9BAD-A644-9DBA-3EFC70398FA5}" type="presParOf" srcId="{8B0CA069-546A-B848-9C08-0F346C250803}" destId="{7EFD7797-C15C-CE43-A28B-6743DA84D5EC}" srcOrd="0" destOrd="0" presId="urn:microsoft.com/office/officeart/2016/7/layout/RepeatingBendingProcessNew"/>
    <dgm:cxn modelId="{3FCCF76D-39C3-984C-8CC8-0016707C856E}" type="presParOf" srcId="{199AE8E2-E536-F24D-AEC3-7E02695E4D28}" destId="{50378510-5A2B-9447-B2E9-AB16279809AF}" srcOrd="8" destOrd="0" presId="urn:microsoft.com/office/officeart/2016/7/layout/RepeatingBendingProcessNew"/>
    <dgm:cxn modelId="{D2550895-457E-764F-947D-ADB71EF521FF}" type="presParOf" srcId="{199AE8E2-E536-F24D-AEC3-7E02695E4D28}" destId="{7B959877-9B57-494D-BE4B-3E12CC4A36F2}" srcOrd="9" destOrd="0" presId="urn:microsoft.com/office/officeart/2016/7/layout/RepeatingBendingProcessNew"/>
    <dgm:cxn modelId="{59E277DD-974C-2A47-9A82-6A567B76B6A3}" type="presParOf" srcId="{7B959877-9B57-494D-BE4B-3E12CC4A36F2}" destId="{F5B1552A-C339-C842-8324-8555114FC695}" srcOrd="0" destOrd="0" presId="urn:microsoft.com/office/officeart/2016/7/layout/RepeatingBendingProcessNew"/>
    <dgm:cxn modelId="{E8BF346D-34E5-8A42-B19A-50CE7324C1FC}" type="presParOf" srcId="{199AE8E2-E536-F24D-AEC3-7E02695E4D28}" destId="{9F98144E-FC42-E44F-91CD-B00A35157980}" srcOrd="10" destOrd="0" presId="urn:microsoft.com/office/officeart/2016/7/layout/RepeatingBendingProcessNew"/>
    <dgm:cxn modelId="{F4F85291-1947-784F-9EAE-543BB396A570}" type="presParOf" srcId="{199AE8E2-E536-F24D-AEC3-7E02695E4D28}" destId="{42FBD828-B237-6C4B-A821-CBA6CFBD44AE}" srcOrd="11" destOrd="0" presId="urn:microsoft.com/office/officeart/2016/7/layout/RepeatingBendingProcessNew"/>
    <dgm:cxn modelId="{AC7B618C-C769-764F-9CF5-4F371B8FFFF2}" type="presParOf" srcId="{42FBD828-B237-6C4B-A821-CBA6CFBD44AE}" destId="{B5440011-6862-E848-8A72-773BB8443329}" srcOrd="0" destOrd="0" presId="urn:microsoft.com/office/officeart/2016/7/layout/RepeatingBendingProcessNew"/>
    <dgm:cxn modelId="{F905BAF4-1F9A-E449-A15C-991309EB6ACA}" type="presParOf" srcId="{199AE8E2-E536-F24D-AEC3-7E02695E4D28}" destId="{95D93192-11A7-E441-9AFC-4226D08B121D}" srcOrd="12" destOrd="0" presId="urn:microsoft.com/office/officeart/2016/7/layout/RepeatingBendingProcessNew"/>
    <dgm:cxn modelId="{C176DA42-4103-9D4E-9F45-31E143B3DCE8}" type="presParOf" srcId="{199AE8E2-E536-F24D-AEC3-7E02695E4D28}" destId="{CA3DCAEE-A6E8-3648-8FD5-F3F7412D289A}" srcOrd="13" destOrd="0" presId="urn:microsoft.com/office/officeart/2016/7/layout/RepeatingBendingProcessNew"/>
    <dgm:cxn modelId="{5DED0B82-C3A8-4545-A1A5-D90BA5FCF541}" type="presParOf" srcId="{CA3DCAEE-A6E8-3648-8FD5-F3F7412D289A}" destId="{5AE5FA2A-B877-F949-A5B4-FC29770F712A}" srcOrd="0" destOrd="0" presId="urn:microsoft.com/office/officeart/2016/7/layout/RepeatingBendingProcessNew"/>
    <dgm:cxn modelId="{390A42DD-B105-9540-9764-7B704A4EEDCF}" type="presParOf" srcId="{199AE8E2-E536-F24D-AEC3-7E02695E4D28}" destId="{3B842B2F-BFEE-7E4D-9C1B-B81DF4914C2D}" srcOrd="14" destOrd="0" presId="urn:microsoft.com/office/officeart/2016/7/layout/RepeatingBendingProcessNew"/>
    <dgm:cxn modelId="{2D2FEF13-1982-4041-B683-7D8C453401F6}" type="presParOf" srcId="{199AE8E2-E536-F24D-AEC3-7E02695E4D28}" destId="{3D203C95-D53C-3241-BF4B-7A0F1E1739DB}" srcOrd="15" destOrd="0" presId="urn:microsoft.com/office/officeart/2016/7/layout/RepeatingBendingProcessNew"/>
    <dgm:cxn modelId="{3DCE82D2-67AC-554B-827B-483371027641}" type="presParOf" srcId="{3D203C95-D53C-3241-BF4B-7A0F1E1739DB}" destId="{EA0F5CC4-9DF9-F743-8E3F-5AEDFABAB116}" srcOrd="0" destOrd="0" presId="urn:microsoft.com/office/officeart/2016/7/layout/RepeatingBendingProcessNew"/>
    <dgm:cxn modelId="{04DE0DD9-F5F7-FA46-B10E-64742B6A51C5}" type="presParOf" srcId="{199AE8E2-E536-F24D-AEC3-7E02695E4D28}" destId="{85B27392-3BBA-AD47-9A26-93BE650AD55C}" srcOrd="16" destOrd="0" presId="urn:microsoft.com/office/officeart/2016/7/layout/RepeatingBendingProcessNew"/>
    <dgm:cxn modelId="{78A70F88-79C1-4549-A256-31333AE2A075}" type="presParOf" srcId="{199AE8E2-E536-F24D-AEC3-7E02695E4D28}" destId="{34D6D830-EEF1-474B-ADC9-05E030180B22}" srcOrd="17" destOrd="0" presId="urn:microsoft.com/office/officeart/2016/7/layout/RepeatingBendingProcessNew"/>
    <dgm:cxn modelId="{61200203-EFA8-DD48-9776-9DB67E02EA24}" type="presParOf" srcId="{34D6D830-EEF1-474B-ADC9-05E030180B22}" destId="{F4DBFE4B-335A-1A4B-B8F6-588060399084}" srcOrd="0" destOrd="0" presId="urn:microsoft.com/office/officeart/2016/7/layout/RepeatingBendingProcessNew"/>
    <dgm:cxn modelId="{A745AC54-FFEC-3443-8F1F-4D6099CEB9A0}" type="presParOf" srcId="{199AE8E2-E536-F24D-AEC3-7E02695E4D28}" destId="{2AC81816-8A26-DA45-884E-49F8E9012BF2}" srcOrd="18" destOrd="0" presId="urn:microsoft.com/office/officeart/2016/7/layout/RepeatingBendingProcessNew"/>
    <dgm:cxn modelId="{1B3D402D-908F-AE44-A039-EB342D9969A1}" type="presParOf" srcId="{199AE8E2-E536-F24D-AEC3-7E02695E4D28}" destId="{B53767AA-C9D4-E04D-92B7-DE8DE1FBC544}" srcOrd="19" destOrd="0" presId="urn:microsoft.com/office/officeart/2016/7/layout/RepeatingBendingProcessNew"/>
    <dgm:cxn modelId="{D96E76B7-C866-8849-9837-7848E215217B}" type="presParOf" srcId="{B53767AA-C9D4-E04D-92B7-DE8DE1FBC544}" destId="{B4DE85C5-77FE-254C-A59F-52A6F7A3FDEA}" srcOrd="0" destOrd="0" presId="urn:microsoft.com/office/officeart/2016/7/layout/RepeatingBendingProcessNew"/>
    <dgm:cxn modelId="{DB5478D1-11EF-C942-B3FD-BB610DCDDAF0}" type="presParOf" srcId="{199AE8E2-E536-F24D-AEC3-7E02695E4D28}" destId="{B1C6A98E-D87E-5B43-9C2B-A7BCBBB90C95}" srcOrd="20" destOrd="0" presId="urn:microsoft.com/office/officeart/2016/7/layout/RepeatingBendingProcessNew"/>
    <dgm:cxn modelId="{DE9BBE87-7881-A841-BF67-EB6D235AFB72}" type="presParOf" srcId="{199AE8E2-E536-F24D-AEC3-7E02695E4D28}" destId="{20BCB486-05D6-994D-8F0F-43D69FCD257A}" srcOrd="21" destOrd="0" presId="urn:microsoft.com/office/officeart/2016/7/layout/RepeatingBendingProcessNew"/>
    <dgm:cxn modelId="{C843D07D-F71C-664C-A6F0-F5B629D08297}" type="presParOf" srcId="{20BCB486-05D6-994D-8F0F-43D69FCD257A}" destId="{4F5A5241-1A11-A849-B72C-2A7421539FD9}" srcOrd="0" destOrd="0" presId="urn:microsoft.com/office/officeart/2016/7/layout/RepeatingBendingProcessNew"/>
    <dgm:cxn modelId="{CF3711FF-D05F-024D-9EFE-519554EE8C8F}" type="presParOf" srcId="{199AE8E2-E536-F24D-AEC3-7E02695E4D28}" destId="{FA1F25D4-FDE7-CE44-9008-061055015778}" srcOrd="22" destOrd="0" presId="urn:microsoft.com/office/officeart/2016/7/layout/RepeatingBendingProcessNew"/>
    <dgm:cxn modelId="{0C615267-E42D-3441-8E24-5AFE316D86A9}" type="presParOf" srcId="{199AE8E2-E536-F24D-AEC3-7E02695E4D28}" destId="{F916DE0E-D097-0D47-9408-930111A73961}" srcOrd="23" destOrd="0" presId="urn:microsoft.com/office/officeart/2016/7/layout/RepeatingBendingProcessNew"/>
    <dgm:cxn modelId="{70F6086F-E9C5-2D47-B60C-54CB30D5882C}" type="presParOf" srcId="{F916DE0E-D097-0D47-9408-930111A73961}" destId="{14E71094-24E3-F04D-83C9-7617721DE467}" srcOrd="0" destOrd="0" presId="urn:microsoft.com/office/officeart/2016/7/layout/RepeatingBendingProcessNew"/>
    <dgm:cxn modelId="{1D21AB43-CDB3-3D4C-B415-55EEB247DC29}" type="presParOf" srcId="{199AE8E2-E536-F24D-AEC3-7E02695E4D28}" destId="{2FF2E855-C98E-A640-A36E-A27B18B7AFB9}" srcOrd="24" destOrd="0" presId="urn:microsoft.com/office/officeart/2016/7/layout/RepeatingBendingProcessNew"/>
    <dgm:cxn modelId="{19921177-1E75-E14F-B7F3-DF5DABB8EEEB}" type="presParOf" srcId="{199AE8E2-E536-F24D-AEC3-7E02695E4D28}" destId="{349ED3F7-D545-434A-A54D-F276862DE076}" srcOrd="25" destOrd="0" presId="urn:microsoft.com/office/officeart/2016/7/layout/RepeatingBendingProcessNew"/>
    <dgm:cxn modelId="{8C7AD6BC-B4F9-484F-B28D-7872E255E31D}" type="presParOf" srcId="{349ED3F7-D545-434A-A54D-F276862DE076}" destId="{859E14BC-2585-3A4F-8D88-B51E304A189C}" srcOrd="0" destOrd="0" presId="urn:microsoft.com/office/officeart/2016/7/layout/RepeatingBendingProcessNew"/>
    <dgm:cxn modelId="{C2821D4F-A3BC-AF48-AA2D-9D2D0259EED6}" type="presParOf" srcId="{199AE8E2-E536-F24D-AEC3-7E02695E4D28}" destId="{D3EBB942-FD93-B044-9232-508671B89A50}" srcOrd="26" destOrd="0" presId="urn:microsoft.com/office/officeart/2016/7/layout/RepeatingBendingProcessNew"/>
    <dgm:cxn modelId="{DDFC7405-9C76-6542-BB99-E8DEA904EC32}" type="presParOf" srcId="{199AE8E2-E536-F24D-AEC3-7E02695E4D28}" destId="{B2794F89-29F4-DC42-B66E-DB5721B5364B}" srcOrd="27" destOrd="0" presId="urn:microsoft.com/office/officeart/2016/7/layout/RepeatingBendingProcessNew"/>
    <dgm:cxn modelId="{47A4D74C-27FD-674E-8614-21F68F1C8B60}" type="presParOf" srcId="{B2794F89-29F4-DC42-B66E-DB5721B5364B}" destId="{CDE613E9-722F-6C44-A3B2-E34F3C728677}" srcOrd="0" destOrd="0" presId="urn:microsoft.com/office/officeart/2016/7/layout/RepeatingBendingProcessNew"/>
    <dgm:cxn modelId="{64604C72-4543-0A4F-98A4-C5D6BC6AFFCF}" type="presParOf" srcId="{199AE8E2-E536-F24D-AEC3-7E02695E4D28}" destId="{0C8005A0-98A2-EE4D-9E2C-1C35696B91C6}" srcOrd="28" destOrd="0" presId="urn:microsoft.com/office/officeart/2016/7/layout/RepeatingBendingProcessNew"/>
    <dgm:cxn modelId="{88FB62A4-63BA-3645-B2A8-54CDF7AAC1B1}" type="presParOf" srcId="{199AE8E2-E536-F24D-AEC3-7E02695E4D28}" destId="{5AC8A273-D51C-FA4E-BF0E-5640F2B2B6BA}" srcOrd="29" destOrd="0" presId="urn:microsoft.com/office/officeart/2016/7/layout/RepeatingBendingProcessNew"/>
    <dgm:cxn modelId="{F2E44A16-B3A0-5A49-BFB6-D3BC014E1504}" type="presParOf" srcId="{5AC8A273-D51C-FA4E-BF0E-5640F2B2B6BA}" destId="{5B10D980-671B-FA4C-B4C8-19AE02D6A2D7}" srcOrd="0" destOrd="0" presId="urn:microsoft.com/office/officeart/2016/7/layout/RepeatingBendingProcessNew"/>
    <dgm:cxn modelId="{F88FA169-C18B-D14C-8B75-2BACA5CB0FBA}" type="presParOf" srcId="{199AE8E2-E536-F24D-AEC3-7E02695E4D28}" destId="{5ACE46D1-951A-D448-A4DC-9C0A6E97CAF7}" srcOrd="30" destOrd="0" presId="urn:microsoft.com/office/officeart/2016/7/layout/RepeatingBendingProcessNew"/>
    <dgm:cxn modelId="{4152D2EB-5A83-0A4C-BF84-D230B9AABA1D}" type="presParOf" srcId="{199AE8E2-E536-F24D-AEC3-7E02695E4D28}" destId="{A41BEC0A-2FFD-E24C-9354-01AA7C9D75BA}" srcOrd="31" destOrd="0" presId="urn:microsoft.com/office/officeart/2016/7/layout/RepeatingBendingProcessNew"/>
    <dgm:cxn modelId="{03B488CD-0ADC-E047-A1EB-332593B97A15}" type="presParOf" srcId="{A41BEC0A-2FFD-E24C-9354-01AA7C9D75BA}" destId="{05F0A2E3-E485-114F-A381-6F36A5D255AE}" srcOrd="0" destOrd="0" presId="urn:microsoft.com/office/officeart/2016/7/layout/RepeatingBendingProcessNew"/>
    <dgm:cxn modelId="{49064BD9-4A61-3449-B98E-0A45B8C2C85A}" type="presParOf" srcId="{199AE8E2-E536-F24D-AEC3-7E02695E4D28}" destId="{D1F5B193-08B1-734C-B761-2AFBBF41A480}" srcOrd="32" destOrd="0" presId="urn:microsoft.com/office/officeart/2016/7/layout/RepeatingBendingProcessNew"/>
    <dgm:cxn modelId="{F478FAFE-6892-0540-BDEB-70A803AE08BA}" type="presParOf" srcId="{199AE8E2-E536-F24D-AEC3-7E02695E4D28}" destId="{8042C617-2818-6C49-A9C6-EB5042458186}" srcOrd="33" destOrd="0" presId="urn:microsoft.com/office/officeart/2016/7/layout/RepeatingBendingProcessNew"/>
    <dgm:cxn modelId="{8E54B591-35D5-1E4B-A88B-2294A0AFDB72}" type="presParOf" srcId="{8042C617-2818-6C49-A9C6-EB5042458186}" destId="{4EFAABC7-78FB-BF46-B3F5-B733BC915E2F}" srcOrd="0" destOrd="0" presId="urn:microsoft.com/office/officeart/2016/7/layout/RepeatingBendingProcessNew"/>
    <dgm:cxn modelId="{D02F6815-8ACC-DC4F-84EE-CAE64C4C842A}" type="presParOf" srcId="{199AE8E2-E536-F24D-AEC3-7E02695E4D28}" destId="{E99B7316-82BF-8D46-B8B3-0CE8E954A5EF}" srcOrd="34" destOrd="0" presId="urn:microsoft.com/office/officeart/2016/7/layout/RepeatingBendingProcessNew"/>
    <dgm:cxn modelId="{9724B1D1-8877-8648-83DD-47E1634470F9}" type="presParOf" srcId="{199AE8E2-E536-F24D-AEC3-7E02695E4D28}" destId="{23524405-108A-3E44-B7CD-6675B62C3A73}" srcOrd="35" destOrd="0" presId="urn:microsoft.com/office/officeart/2016/7/layout/RepeatingBendingProcessNew"/>
    <dgm:cxn modelId="{7C57E47D-0575-7649-83C2-D8B40A60D724}" type="presParOf" srcId="{23524405-108A-3E44-B7CD-6675B62C3A73}" destId="{1FD21520-A1C3-F347-A655-04792FD1698F}" srcOrd="0" destOrd="0" presId="urn:microsoft.com/office/officeart/2016/7/layout/RepeatingBendingProcessNew"/>
    <dgm:cxn modelId="{4E7D0910-2F78-F748-9F50-387971C00C08}" type="presParOf" srcId="{199AE8E2-E536-F24D-AEC3-7E02695E4D28}" destId="{160A574E-9B1F-9941-B40E-B39BAD4A4C4C}" srcOrd="36" destOrd="0" presId="urn:microsoft.com/office/officeart/2016/7/layout/RepeatingBendingProcessNew"/>
    <dgm:cxn modelId="{51E04BE8-0A79-6743-A6AC-A098BB94AF0A}" type="presParOf" srcId="{199AE8E2-E536-F24D-AEC3-7E02695E4D28}" destId="{C01A7699-16C8-6444-B5A5-9C5A7D7B64A1}" srcOrd="37" destOrd="0" presId="urn:microsoft.com/office/officeart/2016/7/layout/RepeatingBendingProcessNew"/>
    <dgm:cxn modelId="{7617D992-0379-A947-9324-E05EBAC572A5}" type="presParOf" srcId="{C01A7699-16C8-6444-B5A5-9C5A7D7B64A1}" destId="{FE138BC7-4913-7C40-AC82-C8595614D0A9}" srcOrd="0" destOrd="0" presId="urn:microsoft.com/office/officeart/2016/7/layout/RepeatingBendingProcessNew"/>
    <dgm:cxn modelId="{01F012E7-BCCC-1046-A314-612B9C04DC16}" type="presParOf" srcId="{199AE8E2-E536-F24D-AEC3-7E02695E4D28}" destId="{1CE8B15C-A90F-0148-86FD-0B096EC81652}" srcOrd="38" destOrd="0" presId="urn:microsoft.com/office/officeart/2016/7/layout/RepeatingBendingProcessNew"/>
    <dgm:cxn modelId="{0A70D7DC-DB84-3647-AE5A-AD2BC7E30C5B}" type="presParOf" srcId="{199AE8E2-E536-F24D-AEC3-7E02695E4D28}" destId="{242A4E40-B8A1-C54B-A825-14841B41D340}" srcOrd="39" destOrd="0" presId="urn:microsoft.com/office/officeart/2016/7/layout/RepeatingBendingProcessNew"/>
    <dgm:cxn modelId="{A6EAC419-B180-5043-94F6-1AFD5BB08620}" type="presParOf" srcId="{242A4E40-B8A1-C54B-A825-14841B41D340}" destId="{ACB82903-447C-6741-9CD1-E80D65AF3C7F}" srcOrd="0" destOrd="0" presId="urn:microsoft.com/office/officeart/2016/7/layout/RepeatingBendingProcessNew"/>
    <dgm:cxn modelId="{E9580DA5-3777-204F-97DC-9169CE8AB43B}" type="presParOf" srcId="{199AE8E2-E536-F24D-AEC3-7E02695E4D28}" destId="{24112E76-BC04-7A41-82BB-9DDBEE99780B}" srcOrd="40" destOrd="0" presId="urn:microsoft.com/office/officeart/2016/7/layout/RepeatingBendingProcessNew"/>
    <dgm:cxn modelId="{35266CAB-F936-C546-9B4A-4843F6338982}" type="presParOf" srcId="{199AE8E2-E536-F24D-AEC3-7E02695E4D28}" destId="{F67EB275-9FB1-784E-BB4C-A8EFF9C5958C}" srcOrd="41" destOrd="0" presId="urn:microsoft.com/office/officeart/2016/7/layout/RepeatingBendingProcessNew"/>
    <dgm:cxn modelId="{09ED612A-E977-8F46-ADE2-B6A07A9A8686}" type="presParOf" srcId="{F67EB275-9FB1-784E-BB4C-A8EFF9C5958C}" destId="{DC9875B9-5453-D147-8C3A-4D21D6899455}" srcOrd="0" destOrd="0" presId="urn:microsoft.com/office/officeart/2016/7/layout/RepeatingBendingProcessNew"/>
    <dgm:cxn modelId="{97360734-3786-B848-B5C8-FBA78CD1DCE5}" type="presParOf" srcId="{199AE8E2-E536-F24D-AEC3-7E02695E4D28}" destId="{0BC63BB4-EF88-9C4B-8896-199D47C543D5}" srcOrd="4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08AB9-CECF-4181-9BE5-613B7B98345C}"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A396B830-BE87-4E7D-9B81-C986638EEA01}">
      <dgm:prSet/>
      <dgm:spPr>
        <a:solidFill>
          <a:schemeClr val="tx1"/>
        </a:solidFill>
      </dgm:spPr>
      <dgm:t>
        <a:bodyPr/>
        <a:lstStyle/>
        <a:p>
          <a:r>
            <a:rPr lang="en-GB"/>
            <a:t>The strategy is designed to:</a:t>
          </a:r>
          <a:endParaRPr lang="en-US"/>
        </a:p>
      </dgm:t>
    </dgm:pt>
    <dgm:pt modelId="{319CFC89-4DC7-4EB2-81EB-D9EDDDFC5C73}" type="parTrans" cxnId="{BEE9D06A-F083-4AD0-A98F-2D16454C3A9F}">
      <dgm:prSet/>
      <dgm:spPr/>
      <dgm:t>
        <a:bodyPr/>
        <a:lstStyle/>
        <a:p>
          <a:endParaRPr lang="en-US"/>
        </a:p>
      </dgm:t>
    </dgm:pt>
    <dgm:pt modelId="{0D050A9B-CA66-4E6C-93DB-9A10A6CB6E22}" type="sibTrans" cxnId="{BEE9D06A-F083-4AD0-A98F-2D16454C3A9F}">
      <dgm:prSet/>
      <dgm:spPr/>
      <dgm:t>
        <a:bodyPr/>
        <a:lstStyle/>
        <a:p>
          <a:endParaRPr lang="en-US"/>
        </a:p>
      </dgm:t>
    </dgm:pt>
    <dgm:pt modelId="{9ABE12AE-C6D1-4BE0-B9DA-DA39FACDF35D}">
      <dgm:prSet/>
      <dgm:spPr>
        <a:solidFill>
          <a:schemeClr val="tx1"/>
        </a:solidFill>
      </dgm:spPr>
      <dgm:t>
        <a:bodyPr/>
        <a:lstStyle/>
        <a:p>
          <a:r>
            <a:rPr lang="en-GB"/>
            <a:t>Build strong local brand recognition in Cardiff</a:t>
          </a:r>
          <a:endParaRPr lang="en-US"/>
        </a:p>
      </dgm:t>
    </dgm:pt>
    <dgm:pt modelId="{7FF6F327-8AB9-4A2E-A4D7-C96A94F43FAB}" type="parTrans" cxnId="{2F5395F0-6CC8-4C07-9A01-93D38C5ABAEB}">
      <dgm:prSet/>
      <dgm:spPr/>
      <dgm:t>
        <a:bodyPr/>
        <a:lstStyle/>
        <a:p>
          <a:endParaRPr lang="en-US"/>
        </a:p>
      </dgm:t>
    </dgm:pt>
    <dgm:pt modelId="{FEE739CE-6A65-4870-951F-6605A418A337}" type="sibTrans" cxnId="{2F5395F0-6CC8-4C07-9A01-93D38C5ABAEB}">
      <dgm:prSet/>
      <dgm:spPr/>
      <dgm:t>
        <a:bodyPr/>
        <a:lstStyle/>
        <a:p>
          <a:endParaRPr lang="en-US"/>
        </a:p>
      </dgm:t>
    </dgm:pt>
    <dgm:pt modelId="{16514A23-AB22-4E47-98D6-B01C1BCC00FF}">
      <dgm:prSet/>
      <dgm:spPr>
        <a:solidFill>
          <a:schemeClr val="tx1"/>
        </a:solidFill>
      </dgm:spPr>
      <dgm:t>
        <a:bodyPr/>
        <a:lstStyle/>
        <a:p>
          <a:r>
            <a:rPr lang="en-GB"/>
            <a:t>Increase repair bookings steadily over 12 months</a:t>
          </a:r>
          <a:endParaRPr lang="en-US"/>
        </a:p>
      </dgm:t>
    </dgm:pt>
    <dgm:pt modelId="{1AF25639-6C2E-46EB-AD74-85D26E49B4C8}" type="parTrans" cxnId="{18457583-205C-4E3D-8351-E48426884CF3}">
      <dgm:prSet/>
      <dgm:spPr/>
      <dgm:t>
        <a:bodyPr/>
        <a:lstStyle/>
        <a:p>
          <a:endParaRPr lang="en-US"/>
        </a:p>
      </dgm:t>
    </dgm:pt>
    <dgm:pt modelId="{5DE4B263-97FC-40C5-A3B3-B139DEAD0F71}" type="sibTrans" cxnId="{18457583-205C-4E3D-8351-E48426884CF3}">
      <dgm:prSet/>
      <dgm:spPr/>
      <dgm:t>
        <a:bodyPr/>
        <a:lstStyle/>
        <a:p>
          <a:endParaRPr lang="en-US"/>
        </a:p>
      </dgm:t>
    </dgm:pt>
    <dgm:pt modelId="{3E9670FB-9906-4B82-918F-16A2F80BDB8B}">
      <dgm:prSet/>
      <dgm:spPr>
        <a:solidFill>
          <a:schemeClr val="tx1"/>
        </a:solidFill>
      </dgm:spPr>
      <dgm:t>
        <a:bodyPr/>
        <a:lstStyle/>
        <a:p>
          <a:r>
            <a:rPr lang="en-GB"/>
            <a:t>Encourage repeat customers and word-of-mouth growth</a:t>
          </a:r>
          <a:endParaRPr lang="en-US"/>
        </a:p>
      </dgm:t>
    </dgm:pt>
    <dgm:pt modelId="{387BCF94-91ED-4F54-BCF6-1B4C5536D26C}" type="parTrans" cxnId="{4B884B01-AB9D-4927-8B86-385E9C039524}">
      <dgm:prSet/>
      <dgm:spPr/>
      <dgm:t>
        <a:bodyPr/>
        <a:lstStyle/>
        <a:p>
          <a:endParaRPr lang="en-US"/>
        </a:p>
      </dgm:t>
    </dgm:pt>
    <dgm:pt modelId="{9380F049-781D-497F-AC05-1AB70F19D34E}" type="sibTrans" cxnId="{4B884B01-AB9D-4927-8B86-385E9C039524}">
      <dgm:prSet/>
      <dgm:spPr/>
      <dgm:t>
        <a:bodyPr/>
        <a:lstStyle/>
        <a:p>
          <a:endParaRPr lang="en-US"/>
        </a:p>
      </dgm:t>
    </dgm:pt>
    <dgm:pt modelId="{D3F9C3C2-594A-414E-9268-EC02CA9E9CFD}">
      <dgm:prSet/>
      <dgm:spPr>
        <a:solidFill>
          <a:schemeClr val="tx1"/>
        </a:solidFill>
      </dgm:spPr>
      <dgm:t>
        <a:bodyPr/>
        <a:lstStyle/>
        <a:p>
          <a:r>
            <a:rPr lang="en-GB" dirty="0"/>
            <a:t>Position the business as fast, affordable, and trustworthy</a:t>
          </a:r>
          <a:endParaRPr lang="en-US" dirty="0"/>
        </a:p>
      </dgm:t>
    </dgm:pt>
    <dgm:pt modelId="{D14774CF-DFA2-4050-8E5F-FB38B63B0EC9}" type="parTrans" cxnId="{0F44DFD8-59F2-4323-AA3C-0531A635CA90}">
      <dgm:prSet/>
      <dgm:spPr/>
      <dgm:t>
        <a:bodyPr/>
        <a:lstStyle/>
        <a:p>
          <a:endParaRPr lang="en-US"/>
        </a:p>
      </dgm:t>
    </dgm:pt>
    <dgm:pt modelId="{EE9BACBE-8B36-4149-BA54-6B314384B309}" type="sibTrans" cxnId="{0F44DFD8-59F2-4323-AA3C-0531A635CA90}">
      <dgm:prSet/>
      <dgm:spPr/>
      <dgm:t>
        <a:bodyPr/>
        <a:lstStyle/>
        <a:p>
          <a:endParaRPr lang="en-US"/>
        </a:p>
      </dgm:t>
    </dgm:pt>
    <dgm:pt modelId="{5C5882E1-7EF4-D845-B3B7-778AAD7BF74C}" type="pres">
      <dgm:prSet presAssocID="{C2008AB9-CECF-4181-9BE5-613B7B98345C}" presName="Name0" presStyleCnt="0">
        <dgm:presLayoutVars>
          <dgm:dir/>
          <dgm:animLvl val="lvl"/>
          <dgm:resizeHandles val="exact"/>
        </dgm:presLayoutVars>
      </dgm:prSet>
      <dgm:spPr/>
    </dgm:pt>
    <dgm:pt modelId="{8F144243-5F67-1647-883F-3870F51AAB0F}" type="pres">
      <dgm:prSet presAssocID="{D3F9C3C2-594A-414E-9268-EC02CA9E9CFD}" presName="boxAndChildren" presStyleCnt="0"/>
      <dgm:spPr/>
    </dgm:pt>
    <dgm:pt modelId="{268ED116-2842-614E-9038-06F0E9910E5C}" type="pres">
      <dgm:prSet presAssocID="{D3F9C3C2-594A-414E-9268-EC02CA9E9CFD}" presName="parentTextBox" presStyleLbl="node1" presStyleIdx="0" presStyleCnt="5"/>
      <dgm:spPr/>
    </dgm:pt>
    <dgm:pt modelId="{5B79F144-CA97-3E46-BB19-86DDBBC5E1DC}" type="pres">
      <dgm:prSet presAssocID="{9380F049-781D-497F-AC05-1AB70F19D34E}" presName="sp" presStyleCnt="0"/>
      <dgm:spPr/>
    </dgm:pt>
    <dgm:pt modelId="{A21CCF1A-2DD1-2D45-94A0-C056DEC6464C}" type="pres">
      <dgm:prSet presAssocID="{3E9670FB-9906-4B82-918F-16A2F80BDB8B}" presName="arrowAndChildren" presStyleCnt="0"/>
      <dgm:spPr/>
    </dgm:pt>
    <dgm:pt modelId="{9735EAF4-29AD-8E4E-AF84-1931DF01AC8A}" type="pres">
      <dgm:prSet presAssocID="{3E9670FB-9906-4B82-918F-16A2F80BDB8B}" presName="parentTextArrow" presStyleLbl="node1" presStyleIdx="1" presStyleCnt="5"/>
      <dgm:spPr/>
    </dgm:pt>
    <dgm:pt modelId="{71CA267A-146B-F14F-967F-FFCF7A57ACDF}" type="pres">
      <dgm:prSet presAssocID="{5DE4B263-97FC-40C5-A3B3-B139DEAD0F71}" presName="sp" presStyleCnt="0"/>
      <dgm:spPr/>
    </dgm:pt>
    <dgm:pt modelId="{BE0BB732-7A6C-5B49-ADFE-0DFC0774AB46}" type="pres">
      <dgm:prSet presAssocID="{16514A23-AB22-4E47-98D6-B01C1BCC00FF}" presName="arrowAndChildren" presStyleCnt="0"/>
      <dgm:spPr/>
    </dgm:pt>
    <dgm:pt modelId="{2B3333A7-9512-224E-B4C9-E17A68B904D1}" type="pres">
      <dgm:prSet presAssocID="{16514A23-AB22-4E47-98D6-B01C1BCC00FF}" presName="parentTextArrow" presStyleLbl="node1" presStyleIdx="2" presStyleCnt="5"/>
      <dgm:spPr/>
    </dgm:pt>
    <dgm:pt modelId="{576914CD-A5D1-9B45-8403-F024E1FBACF1}" type="pres">
      <dgm:prSet presAssocID="{FEE739CE-6A65-4870-951F-6605A418A337}" presName="sp" presStyleCnt="0"/>
      <dgm:spPr/>
    </dgm:pt>
    <dgm:pt modelId="{31E7B22B-DB9D-584D-A5F9-4E2A7931AC22}" type="pres">
      <dgm:prSet presAssocID="{9ABE12AE-C6D1-4BE0-B9DA-DA39FACDF35D}" presName="arrowAndChildren" presStyleCnt="0"/>
      <dgm:spPr/>
    </dgm:pt>
    <dgm:pt modelId="{0BBABD11-8726-6542-8958-2029A4D04BE0}" type="pres">
      <dgm:prSet presAssocID="{9ABE12AE-C6D1-4BE0-B9DA-DA39FACDF35D}" presName="parentTextArrow" presStyleLbl="node1" presStyleIdx="3" presStyleCnt="5"/>
      <dgm:spPr/>
    </dgm:pt>
    <dgm:pt modelId="{2B4927F1-A273-0A4B-8D89-8C8121A75B8E}" type="pres">
      <dgm:prSet presAssocID="{0D050A9B-CA66-4E6C-93DB-9A10A6CB6E22}" presName="sp" presStyleCnt="0"/>
      <dgm:spPr/>
    </dgm:pt>
    <dgm:pt modelId="{12582986-63A8-5447-8923-9E5E699653D7}" type="pres">
      <dgm:prSet presAssocID="{A396B830-BE87-4E7D-9B81-C986638EEA01}" presName="arrowAndChildren" presStyleCnt="0"/>
      <dgm:spPr/>
    </dgm:pt>
    <dgm:pt modelId="{4D83AD07-6AE4-8F4E-8331-AAC8C7B53C6D}" type="pres">
      <dgm:prSet presAssocID="{A396B830-BE87-4E7D-9B81-C986638EEA01}" presName="parentTextArrow" presStyleLbl="node1" presStyleIdx="4" presStyleCnt="5"/>
      <dgm:spPr/>
    </dgm:pt>
  </dgm:ptLst>
  <dgm:cxnLst>
    <dgm:cxn modelId="{4B884B01-AB9D-4927-8B86-385E9C039524}" srcId="{C2008AB9-CECF-4181-9BE5-613B7B98345C}" destId="{3E9670FB-9906-4B82-918F-16A2F80BDB8B}" srcOrd="3" destOrd="0" parTransId="{387BCF94-91ED-4F54-BCF6-1B4C5536D26C}" sibTransId="{9380F049-781D-497F-AC05-1AB70F19D34E}"/>
    <dgm:cxn modelId="{6FA36E13-E645-A04C-9921-ADA025F2E8DE}" type="presOf" srcId="{16514A23-AB22-4E47-98D6-B01C1BCC00FF}" destId="{2B3333A7-9512-224E-B4C9-E17A68B904D1}" srcOrd="0" destOrd="0" presId="urn:microsoft.com/office/officeart/2005/8/layout/process4"/>
    <dgm:cxn modelId="{BEE9D06A-F083-4AD0-A98F-2D16454C3A9F}" srcId="{C2008AB9-CECF-4181-9BE5-613B7B98345C}" destId="{A396B830-BE87-4E7D-9B81-C986638EEA01}" srcOrd="0" destOrd="0" parTransId="{319CFC89-4DC7-4EB2-81EB-D9EDDDFC5C73}" sibTransId="{0D050A9B-CA66-4E6C-93DB-9A10A6CB6E22}"/>
    <dgm:cxn modelId="{18457583-205C-4E3D-8351-E48426884CF3}" srcId="{C2008AB9-CECF-4181-9BE5-613B7B98345C}" destId="{16514A23-AB22-4E47-98D6-B01C1BCC00FF}" srcOrd="2" destOrd="0" parTransId="{1AF25639-6C2E-46EB-AD74-85D26E49B4C8}" sibTransId="{5DE4B263-97FC-40C5-A3B3-B139DEAD0F71}"/>
    <dgm:cxn modelId="{3AD0798C-26BC-504D-9F9D-FBA76800CF68}" type="presOf" srcId="{D3F9C3C2-594A-414E-9268-EC02CA9E9CFD}" destId="{268ED116-2842-614E-9038-06F0E9910E5C}" srcOrd="0" destOrd="0" presId="urn:microsoft.com/office/officeart/2005/8/layout/process4"/>
    <dgm:cxn modelId="{BA9477B0-CCB1-5C41-AB18-450C885E6ED5}" type="presOf" srcId="{3E9670FB-9906-4B82-918F-16A2F80BDB8B}" destId="{9735EAF4-29AD-8E4E-AF84-1931DF01AC8A}" srcOrd="0" destOrd="0" presId="urn:microsoft.com/office/officeart/2005/8/layout/process4"/>
    <dgm:cxn modelId="{F86849C2-8E4C-784E-9020-C6A4B915A901}" type="presOf" srcId="{C2008AB9-CECF-4181-9BE5-613B7B98345C}" destId="{5C5882E1-7EF4-D845-B3B7-778AAD7BF74C}" srcOrd="0" destOrd="0" presId="urn:microsoft.com/office/officeart/2005/8/layout/process4"/>
    <dgm:cxn modelId="{0F44DFD8-59F2-4323-AA3C-0531A635CA90}" srcId="{C2008AB9-CECF-4181-9BE5-613B7B98345C}" destId="{D3F9C3C2-594A-414E-9268-EC02CA9E9CFD}" srcOrd="4" destOrd="0" parTransId="{D14774CF-DFA2-4050-8E5F-FB38B63B0EC9}" sibTransId="{EE9BACBE-8B36-4149-BA54-6B314384B309}"/>
    <dgm:cxn modelId="{B9D46ADB-6606-794B-83DD-85DF9D51C3C2}" type="presOf" srcId="{9ABE12AE-C6D1-4BE0-B9DA-DA39FACDF35D}" destId="{0BBABD11-8726-6542-8958-2029A4D04BE0}" srcOrd="0" destOrd="0" presId="urn:microsoft.com/office/officeart/2005/8/layout/process4"/>
    <dgm:cxn modelId="{2F5395F0-6CC8-4C07-9A01-93D38C5ABAEB}" srcId="{C2008AB9-CECF-4181-9BE5-613B7B98345C}" destId="{9ABE12AE-C6D1-4BE0-B9DA-DA39FACDF35D}" srcOrd="1" destOrd="0" parTransId="{7FF6F327-8AB9-4A2E-A4D7-C96A94F43FAB}" sibTransId="{FEE739CE-6A65-4870-951F-6605A418A337}"/>
    <dgm:cxn modelId="{46211CF8-BFD0-3E4D-97EE-CFC41B6078C7}" type="presOf" srcId="{A396B830-BE87-4E7D-9B81-C986638EEA01}" destId="{4D83AD07-6AE4-8F4E-8331-AAC8C7B53C6D}" srcOrd="0" destOrd="0" presId="urn:microsoft.com/office/officeart/2005/8/layout/process4"/>
    <dgm:cxn modelId="{278F3DCD-1855-5246-B05C-EB78AB474F51}" type="presParOf" srcId="{5C5882E1-7EF4-D845-B3B7-778AAD7BF74C}" destId="{8F144243-5F67-1647-883F-3870F51AAB0F}" srcOrd="0" destOrd="0" presId="urn:microsoft.com/office/officeart/2005/8/layout/process4"/>
    <dgm:cxn modelId="{18037075-F732-6141-A2EB-AC1ECB9B22F3}" type="presParOf" srcId="{8F144243-5F67-1647-883F-3870F51AAB0F}" destId="{268ED116-2842-614E-9038-06F0E9910E5C}" srcOrd="0" destOrd="0" presId="urn:microsoft.com/office/officeart/2005/8/layout/process4"/>
    <dgm:cxn modelId="{828D2BC2-EA99-A94A-8AFC-9DD2CE86066C}" type="presParOf" srcId="{5C5882E1-7EF4-D845-B3B7-778AAD7BF74C}" destId="{5B79F144-CA97-3E46-BB19-86DDBBC5E1DC}" srcOrd="1" destOrd="0" presId="urn:microsoft.com/office/officeart/2005/8/layout/process4"/>
    <dgm:cxn modelId="{E6C04384-6752-8C40-8208-4D05590C6C0F}" type="presParOf" srcId="{5C5882E1-7EF4-D845-B3B7-778AAD7BF74C}" destId="{A21CCF1A-2DD1-2D45-94A0-C056DEC6464C}" srcOrd="2" destOrd="0" presId="urn:microsoft.com/office/officeart/2005/8/layout/process4"/>
    <dgm:cxn modelId="{01FE8D45-999A-954E-A810-ED6086C14BA5}" type="presParOf" srcId="{A21CCF1A-2DD1-2D45-94A0-C056DEC6464C}" destId="{9735EAF4-29AD-8E4E-AF84-1931DF01AC8A}" srcOrd="0" destOrd="0" presId="urn:microsoft.com/office/officeart/2005/8/layout/process4"/>
    <dgm:cxn modelId="{9FE8F941-30A3-E44A-ABA9-A2DC5B4830D6}" type="presParOf" srcId="{5C5882E1-7EF4-D845-B3B7-778AAD7BF74C}" destId="{71CA267A-146B-F14F-967F-FFCF7A57ACDF}" srcOrd="3" destOrd="0" presId="urn:microsoft.com/office/officeart/2005/8/layout/process4"/>
    <dgm:cxn modelId="{39658E98-8A2A-7F46-8982-6FF60088BBAC}" type="presParOf" srcId="{5C5882E1-7EF4-D845-B3B7-778AAD7BF74C}" destId="{BE0BB732-7A6C-5B49-ADFE-0DFC0774AB46}" srcOrd="4" destOrd="0" presId="urn:microsoft.com/office/officeart/2005/8/layout/process4"/>
    <dgm:cxn modelId="{06A2A007-6BD2-F64F-A690-3C0B8F876DD7}" type="presParOf" srcId="{BE0BB732-7A6C-5B49-ADFE-0DFC0774AB46}" destId="{2B3333A7-9512-224E-B4C9-E17A68B904D1}" srcOrd="0" destOrd="0" presId="urn:microsoft.com/office/officeart/2005/8/layout/process4"/>
    <dgm:cxn modelId="{D7EB4F33-7602-BD47-ABF2-5FA86E68212E}" type="presParOf" srcId="{5C5882E1-7EF4-D845-B3B7-778AAD7BF74C}" destId="{576914CD-A5D1-9B45-8403-F024E1FBACF1}" srcOrd="5" destOrd="0" presId="urn:microsoft.com/office/officeart/2005/8/layout/process4"/>
    <dgm:cxn modelId="{CF751579-3E8F-BA4C-BD50-755D0349376D}" type="presParOf" srcId="{5C5882E1-7EF4-D845-B3B7-778AAD7BF74C}" destId="{31E7B22B-DB9D-584D-A5F9-4E2A7931AC22}" srcOrd="6" destOrd="0" presId="urn:microsoft.com/office/officeart/2005/8/layout/process4"/>
    <dgm:cxn modelId="{C7BADC15-C1A0-7149-97BD-A066A79CC44E}" type="presParOf" srcId="{31E7B22B-DB9D-584D-A5F9-4E2A7931AC22}" destId="{0BBABD11-8726-6542-8958-2029A4D04BE0}" srcOrd="0" destOrd="0" presId="urn:microsoft.com/office/officeart/2005/8/layout/process4"/>
    <dgm:cxn modelId="{6F07E0F1-34FE-224C-86C4-43799FEFFE65}" type="presParOf" srcId="{5C5882E1-7EF4-D845-B3B7-778AAD7BF74C}" destId="{2B4927F1-A273-0A4B-8D89-8C8121A75B8E}" srcOrd="7" destOrd="0" presId="urn:microsoft.com/office/officeart/2005/8/layout/process4"/>
    <dgm:cxn modelId="{36DD4012-77A9-2242-A348-63EE401E6429}" type="presParOf" srcId="{5C5882E1-7EF4-D845-B3B7-778AAD7BF74C}" destId="{12582986-63A8-5447-8923-9E5E699653D7}" srcOrd="8" destOrd="0" presId="urn:microsoft.com/office/officeart/2005/8/layout/process4"/>
    <dgm:cxn modelId="{1D591D0C-86A5-EA44-B177-63F63918DE96}" type="presParOf" srcId="{12582986-63A8-5447-8923-9E5E699653D7}" destId="{4D83AD07-6AE4-8F4E-8331-AAC8C7B53C6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82023C-1F52-496D-9DEC-A324B8F8B0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CA84B9C-6F3F-457F-B4CD-50C1F6D350BB}">
      <dgm:prSet/>
      <dgm:spPr>
        <a:solidFill>
          <a:schemeClr val="tx1"/>
        </a:solidFill>
      </dgm:spPr>
      <dgm:t>
        <a:bodyPr/>
        <a:lstStyle/>
        <a:p>
          <a:pPr>
            <a:lnSpc>
              <a:spcPct val="100000"/>
            </a:lnSpc>
          </a:pPr>
          <a:r>
            <a:rPr lang="en-US" b="1" i="0">
              <a:solidFill>
                <a:schemeClr val="bg1"/>
              </a:solidFill>
            </a:rPr>
            <a:t>Marketing Objective</a:t>
          </a:r>
          <a:endParaRPr lang="en-US">
            <a:solidFill>
              <a:schemeClr val="bg1"/>
            </a:solidFill>
          </a:endParaRPr>
        </a:p>
      </dgm:t>
    </dgm:pt>
    <dgm:pt modelId="{3A02EAD8-521A-4562-93AD-D46B4702EA68}" type="parTrans" cxnId="{6AC97BC5-D519-41D3-8BDB-5712C605BF20}">
      <dgm:prSet/>
      <dgm:spPr/>
      <dgm:t>
        <a:bodyPr/>
        <a:lstStyle/>
        <a:p>
          <a:endParaRPr lang="en-US"/>
        </a:p>
      </dgm:t>
    </dgm:pt>
    <dgm:pt modelId="{02AF05AE-B546-41C9-9CD6-C5B56F08A712}" type="sibTrans" cxnId="{6AC97BC5-D519-41D3-8BDB-5712C605BF20}">
      <dgm:prSet/>
      <dgm:spPr/>
      <dgm:t>
        <a:bodyPr/>
        <a:lstStyle/>
        <a:p>
          <a:endParaRPr lang="en-US"/>
        </a:p>
      </dgm:t>
    </dgm:pt>
    <dgm:pt modelId="{2B8796D8-0966-46EF-9F17-F5D3EF832449}">
      <dgm:prSet/>
      <dgm:spPr>
        <a:solidFill>
          <a:schemeClr val="tx1"/>
        </a:solidFill>
      </dgm:spPr>
      <dgm:t>
        <a:bodyPr/>
        <a:lstStyle/>
        <a:p>
          <a:pPr>
            <a:lnSpc>
              <a:spcPct val="100000"/>
            </a:lnSpc>
          </a:pPr>
          <a:r>
            <a:rPr lang="en-US" b="0" i="0">
              <a:solidFill>
                <a:schemeClr val="bg1"/>
              </a:solidFill>
            </a:rPr>
            <a:t>Building brand awareness in Cardiff</a:t>
          </a:r>
          <a:endParaRPr lang="en-US">
            <a:solidFill>
              <a:schemeClr val="bg1"/>
            </a:solidFill>
          </a:endParaRPr>
        </a:p>
      </dgm:t>
    </dgm:pt>
    <dgm:pt modelId="{B09F2E7C-A4AE-4FC9-A69C-7D63AC8B05FA}" type="parTrans" cxnId="{AC604C8F-5E58-4AA1-AB02-DBAAEE62241C}">
      <dgm:prSet/>
      <dgm:spPr/>
      <dgm:t>
        <a:bodyPr/>
        <a:lstStyle/>
        <a:p>
          <a:endParaRPr lang="en-US"/>
        </a:p>
      </dgm:t>
    </dgm:pt>
    <dgm:pt modelId="{839DD0B5-AE27-4509-93DB-7BC607268454}" type="sibTrans" cxnId="{AC604C8F-5E58-4AA1-AB02-DBAAEE62241C}">
      <dgm:prSet/>
      <dgm:spPr/>
      <dgm:t>
        <a:bodyPr/>
        <a:lstStyle/>
        <a:p>
          <a:endParaRPr lang="en-US"/>
        </a:p>
      </dgm:t>
    </dgm:pt>
    <dgm:pt modelId="{2146AF2E-3853-4339-95FE-97C7DFD18114}">
      <dgm:prSet/>
      <dgm:spPr>
        <a:solidFill>
          <a:schemeClr val="tx1"/>
        </a:solidFill>
      </dgm:spPr>
      <dgm:t>
        <a:bodyPr/>
        <a:lstStyle/>
        <a:p>
          <a:pPr>
            <a:lnSpc>
              <a:spcPct val="100000"/>
            </a:lnSpc>
          </a:pPr>
          <a:r>
            <a:rPr lang="en-US" b="0" i="0">
              <a:solidFill>
                <a:schemeClr val="bg1"/>
              </a:solidFill>
            </a:rPr>
            <a:t>Driving walk-in and mobile repair bookings</a:t>
          </a:r>
          <a:endParaRPr lang="en-US">
            <a:solidFill>
              <a:schemeClr val="bg1"/>
            </a:solidFill>
          </a:endParaRPr>
        </a:p>
      </dgm:t>
    </dgm:pt>
    <dgm:pt modelId="{7AA02627-CCEE-4938-A6B2-CF2BF8510362}" type="parTrans" cxnId="{D7A1E3E4-8F65-491D-9B36-BB5DBF5B72DE}">
      <dgm:prSet/>
      <dgm:spPr/>
      <dgm:t>
        <a:bodyPr/>
        <a:lstStyle/>
        <a:p>
          <a:endParaRPr lang="en-US"/>
        </a:p>
      </dgm:t>
    </dgm:pt>
    <dgm:pt modelId="{EE1E6E3D-453F-41D4-B459-F731346121B5}" type="sibTrans" cxnId="{D7A1E3E4-8F65-491D-9B36-BB5DBF5B72DE}">
      <dgm:prSet/>
      <dgm:spPr/>
      <dgm:t>
        <a:bodyPr/>
        <a:lstStyle/>
        <a:p>
          <a:endParaRPr lang="en-US"/>
        </a:p>
      </dgm:t>
    </dgm:pt>
    <dgm:pt modelId="{7221A615-1D7B-4C05-97FF-A260E32884B1}">
      <dgm:prSet/>
      <dgm:spPr>
        <a:solidFill>
          <a:schemeClr val="tx1"/>
        </a:solidFill>
      </dgm:spPr>
      <dgm:t>
        <a:bodyPr/>
        <a:lstStyle/>
        <a:p>
          <a:pPr>
            <a:lnSpc>
              <a:spcPct val="100000"/>
            </a:lnSpc>
          </a:pPr>
          <a:r>
            <a:rPr lang="en-US" b="0" i="0">
              <a:solidFill>
                <a:schemeClr val="bg1"/>
              </a:solidFill>
            </a:rPr>
            <a:t>Growing social media presence</a:t>
          </a:r>
          <a:endParaRPr lang="en-US">
            <a:solidFill>
              <a:schemeClr val="bg1"/>
            </a:solidFill>
          </a:endParaRPr>
        </a:p>
      </dgm:t>
    </dgm:pt>
    <dgm:pt modelId="{58E80C00-4905-4BBF-BE33-889C63A3B4BE}" type="parTrans" cxnId="{FD61ECC4-0AED-4233-B3B7-FD11A76FD5E2}">
      <dgm:prSet/>
      <dgm:spPr/>
      <dgm:t>
        <a:bodyPr/>
        <a:lstStyle/>
        <a:p>
          <a:endParaRPr lang="en-US"/>
        </a:p>
      </dgm:t>
    </dgm:pt>
    <dgm:pt modelId="{BA869C88-5E3A-4BC6-8043-74F66513C130}" type="sibTrans" cxnId="{FD61ECC4-0AED-4233-B3B7-FD11A76FD5E2}">
      <dgm:prSet/>
      <dgm:spPr/>
      <dgm:t>
        <a:bodyPr/>
        <a:lstStyle/>
        <a:p>
          <a:endParaRPr lang="en-US"/>
        </a:p>
      </dgm:t>
    </dgm:pt>
    <dgm:pt modelId="{C0BD7D7B-683A-4DF6-BF65-16FB48C7E84D}">
      <dgm:prSet/>
      <dgm:spPr>
        <a:solidFill>
          <a:schemeClr val="tx1"/>
        </a:solidFill>
      </dgm:spPr>
      <dgm:t>
        <a:bodyPr/>
        <a:lstStyle/>
        <a:p>
          <a:pPr>
            <a:lnSpc>
              <a:spcPct val="100000"/>
            </a:lnSpc>
          </a:pPr>
          <a:r>
            <a:rPr lang="en-US" b="0" i="0">
              <a:solidFill>
                <a:schemeClr val="bg1"/>
              </a:solidFill>
            </a:rPr>
            <a:t>Generating repeat customers through trust and reviews</a:t>
          </a:r>
          <a:endParaRPr lang="en-US">
            <a:solidFill>
              <a:schemeClr val="bg1"/>
            </a:solidFill>
          </a:endParaRPr>
        </a:p>
      </dgm:t>
    </dgm:pt>
    <dgm:pt modelId="{8F643BDB-6D84-4993-9C26-510147E5FEF8}" type="parTrans" cxnId="{77F76E31-2CD9-4E34-A3A9-CE023C84AD8D}">
      <dgm:prSet/>
      <dgm:spPr/>
      <dgm:t>
        <a:bodyPr/>
        <a:lstStyle/>
        <a:p>
          <a:endParaRPr lang="en-US"/>
        </a:p>
      </dgm:t>
    </dgm:pt>
    <dgm:pt modelId="{1B4FE6CB-0CA3-4BFA-9B9F-6D52D6C782DE}" type="sibTrans" cxnId="{77F76E31-2CD9-4E34-A3A9-CE023C84AD8D}">
      <dgm:prSet/>
      <dgm:spPr/>
      <dgm:t>
        <a:bodyPr/>
        <a:lstStyle/>
        <a:p>
          <a:endParaRPr lang="en-US"/>
        </a:p>
      </dgm:t>
    </dgm:pt>
    <dgm:pt modelId="{30B8224B-292E-4776-9CCB-592855B6EE3D}" type="pres">
      <dgm:prSet presAssocID="{5682023C-1F52-496D-9DEC-A324B8F8B008}" presName="root" presStyleCnt="0">
        <dgm:presLayoutVars>
          <dgm:dir/>
          <dgm:resizeHandles val="exact"/>
        </dgm:presLayoutVars>
      </dgm:prSet>
      <dgm:spPr/>
    </dgm:pt>
    <dgm:pt modelId="{BA24EB1A-3E21-4812-BB40-C2626BCADB89}" type="pres">
      <dgm:prSet presAssocID="{ACA84B9C-6F3F-457F-B4CD-50C1F6D350BB}" presName="compNode" presStyleCnt="0"/>
      <dgm:spPr/>
    </dgm:pt>
    <dgm:pt modelId="{5D473033-D169-4437-88A6-42443D5AC7F5}" type="pres">
      <dgm:prSet presAssocID="{ACA84B9C-6F3F-457F-B4CD-50C1F6D350BB}" presName="bgRect" presStyleLbl="bgShp" presStyleIdx="0" presStyleCnt="5"/>
      <dgm:spPr/>
    </dgm:pt>
    <dgm:pt modelId="{0815F8F2-3658-4964-9CF5-1E92B479FE56}" type="pres">
      <dgm:prSet presAssocID="{ACA84B9C-6F3F-457F-B4CD-50C1F6D350B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474AA100-668A-444B-A3EE-AEC53F963A2F}" type="pres">
      <dgm:prSet presAssocID="{ACA84B9C-6F3F-457F-B4CD-50C1F6D350BB}" presName="spaceRect" presStyleCnt="0"/>
      <dgm:spPr/>
    </dgm:pt>
    <dgm:pt modelId="{02306F58-43CB-41A6-9779-73C575B267F3}" type="pres">
      <dgm:prSet presAssocID="{ACA84B9C-6F3F-457F-B4CD-50C1F6D350BB}" presName="parTx" presStyleLbl="revTx" presStyleIdx="0" presStyleCnt="5">
        <dgm:presLayoutVars>
          <dgm:chMax val="0"/>
          <dgm:chPref val="0"/>
        </dgm:presLayoutVars>
      </dgm:prSet>
      <dgm:spPr/>
    </dgm:pt>
    <dgm:pt modelId="{24CFC45D-7D47-4EA2-96CA-BF61898C61C6}" type="pres">
      <dgm:prSet presAssocID="{02AF05AE-B546-41C9-9CD6-C5B56F08A712}" presName="sibTrans" presStyleCnt="0"/>
      <dgm:spPr/>
    </dgm:pt>
    <dgm:pt modelId="{CD042002-5BB1-4B60-B30B-2883A2238D3F}" type="pres">
      <dgm:prSet presAssocID="{2B8796D8-0966-46EF-9F17-F5D3EF832449}" presName="compNode" presStyleCnt="0"/>
      <dgm:spPr/>
    </dgm:pt>
    <dgm:pt modelId="{95571DB3-B166-4875-A754-16101D63A986}" type="pres">
      <dgm:prSet presAssocID="{2B8796D8-0966-46EF-9F17-F5D3EF832449}" presName="bgRect" presStyleLbl="bgShp" presStyleIdx="1" presStyleCnt="5"/>
      <dgm:spPr/>
    </dgm:pt>
    <dgm:pt modelId="{5163D5BE-4A2F-4297-A90A-88E72A1CB6F1}" type="pres">
      <dgm:prSet presAssocID="{2B8796D8-0966-46EF-9F17-F5D3EF83244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3C9669F2-91C4-44D9-B8C3-855A42CB626F}" type="pres">
      <dgm:prSet presAssocID="{2B8796D8-0966-46EF-9F17-F5D3EF832449}" presName="spaceRect" presStyleCnt="0"/>
      <dgm:spPr/>
    </dgm:pt>
    <dgm:pt modelId="{E56D5843-E3E6-476F-9268-D44ACD1735BC}" type="pres">
      <dgm:prSet presAssocID="{2B8796D8-0966-46EF-9F17-F5D3EF832449}" presName="parTx" presStyleLbl="revTx" presStyleIdx="1" presStyleCnt="5">
        <dgm:presLayoutVars>
          <dgm:chMax val="0"/>
          <dgm:chPref val="0"/>
        </dgm:presLayoutVars>
      </dgm:prSet>
      <dgm:spPr/>
    </dgm:pt>
    <dgm:pt modelId="{EC5769A0-639A-4763-834D-0C531EE26199}" type="pres">
      <dgm:prSet presAssocID="{839DD0B5-AE27-4509-93DB-7BC607268454}" presName="sibTrans" presStyleCnt="0"/>
      <dgm:spPr/>
    </dgm:pt>
    <dgm:pt modelId="{A23E7CAE-6973-4392-9C16-7EAEC48F270A}" type="pres">
      <dgm:prSet presAssocID="{2146AF2E-3853-4339-95FE-97C7DFD18114}" presName="compNode" presStyleCnt="0"/>
      <dgm:spPr/>
    </dgm:pt>
    <dgm:pt modelId="{467939C8-B0DE-46A9-8D61-5642B0D92375}" type="pres">
      <dgm:prSet presAssocID="{2146AF2E-3853-4339-95FE-97C7DFD18114}" presName="bgRect" presStyleLbl="bgShp" presStyleIdx="2" presStyleCnt="5"/>
      <dgm:spPr/>
    </dgm:pt>
    <dgm:pt modelId="{C45701DE-85C3-4FA2-9D54-BAC78B615FD3}" type="pres">
      <dgm:prSet presAssocID="{2146AF2E-3853-4339-95FE-97C7DFD1811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ar"/>
        </a:ext>
      </dgm:extLst>
    </dgm:pt>
    <dgm:pt modelId="{7DB1E8A3-42A8-49F9-94CF-060869CBAEE1}" type="pres">
      <dgm:prSet presAssocID="{2146AF2E-3853-4339-95FE-97C7DFD18114}" presName="spaceRect" presStyleCnt="0"/>
      <dgm:spPr/>
    </dgm:pt>
    <dgm:pt modelId="{A26D3276-BBDC-4201-81A3-852E4DE5FF7F}" type="pres">
      <dgm:prSet presAssocID="{2146AF2E-3853-4339-95FE-97C7DFD18114}" presName="parTx" presStyleLbl="revTx" presStyleIdx="2" presStyleCnt="5">
        <dgm:presLayoutVars>
          <dgm:chMax val="0"/>
          <dgm:chPref val="0"/>
        </dgm:presLayoutVars>
      </dgm:prSet>
      <dgm:spPr/>
    </dgm:pt>
    <dgm:pt modelId="{8BB01641-A5FF-4520-A2C1-09155A6FC291}" type="pres">
      <dgm:prSet presAssocID="{EE1E6E3D-453F-41D4-B459-F731346121B5}" presName="sibTrans" presStyleCnt="0"/>
      <dgm:spPr/>
    </dgm:pt>
    <dgm:pt modelId="{3382328C-6EDF-47BF-864C-EA32C07D8554}" type="pres">
      <dgm:prSet presAssocID="{7221A615-1D7B-4C05-97FF-A260E32884B1}" presName="compNode" presStyleCnt="0"/>
      <dgm:spPr/>
    </dgm:pt>
    <dgm:pt modelId="{17B3780D-D961-4EA0-8DBC-6701CF491DC9}" type="pres">
      <dgm:prSet presAssocID="{7221A615-1D7B-4C05-97FF-A260E32884B1}" presName="bgRect" presStyleLbl="bgShp" presStyleIdx="3" presStyleCnt="5"/>
      <dgm:spPr/>
    </dgm:pt>
    <dgm:pt modelId="{D05450A0-1461-41FD-B844-1EAF3C78C923}" type="pres">
      <dgm:prSet presAssocID="{7221A615-1D7B-4C05-97FF-A260E32884B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DF64F86A-2BCD-4E7E-A08A-72E8C1EB1035}" type="pres">
      <dgm:prSet presAssocID="{7221A615-1D7B-4C05-97FF-A260E32884B1}" presName="spaceRect" presStyleCnt="0"/>
      <dgm:spPr/>
    </dgm:pt>
    <dgm:pt modelId="{9221AD1F-1BC0-47DF-A819-D7EFD369EFF6}" type="pres">
      <dgm:prSet presAssocID="{7221A615-1D7B-4C05-97FF-A260E32884B1}" presName="parTx" presStyleLbl="revTx" presStyleIdx="3" presStyleCnt="5">
        <dgm:presLayoutVars>
          <dgm:chMax val="0"/>
          <dgm:chPref val="0"/>
        </dgm:presLayoutVars>
      </dgm:prSet>
      <dgm:spPr/>
    </dgm:pt>
    <dgm:pt modelId="{8065A68E-1D5A-4BC0-A605-D6D865999323}" type="pres">
      <dgm:prSet presAssocID="{BA869C88-5E3A-4BC6-8043-74F66513C130}" presName="sibTrans" presStyleCnt="0"/>
      <dgm:spPr/>
    </dgm:pt>
    <dgm:pt modelId="{E41FC3AF-F4C1-480B-B085-1AFC2EC0A051}" type="pres">
      <dgm:prSet presAssocID="{C0BD7D7B-683A-4DF6-BF65-16FB48C7E84D}" presName="compNode" presStyleCnt="0"/>
      <dgm:spPr/>
    </dgm:pt>
    <dgm:pt modelId="{593C5609-209C-4148-AB26-A17F1428B22A}" type="pres">
      <dgm:prSet presAssocID="{C0BD7D7B-683A-4DF6-BF65-16FB48C7E84D}" presName="bgRect" presStyleLbl="bgShp" presStyleIdx="4" presStyleCnt="5"/>
      <dgm:spPr/>
    </dgm:pt>
    <dgm:pt modelId="{6A23E773-CBD4-4C72-81F8-3ADE5202F702}" type="pres">
      <dgm:prSet presAssocID="{C0BD7D7B-683A-4DF6-BF65-16FB48C7E84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andshake"/>
        </a:ext>
      </dgm:extLst>
    </dgm:pt>
    <dgm:pt modelId="{C4AF1212-4D89-40AC-85DF-87394B5EC7C8}" type="pres">
      <dgm:prSet presAssocID="{C0BD7D7B-683A-4DF6-BF65-16FB48C7E84D}" presName="spaceRect" presStyleCnt="0"/>
      <dgm:spPr/>
    </dgm:pt>
    <dgm:pt modelId="{8B93AE3B-714D-4A6E-95C1-FAE2B8AB26F7}" type="pres">
      <dgm:prSet presAssocID="{C0BD7D7B-683A-4DF6-BF65-16FB48C7E84D}" presName="parTx" presStyleLbl="revTx" presStyleIdx="4" presStyleCnt="5">
        <dgm:presLayoutVars>
          <dgm:chMax val="0"/>
          <dgm:chPref val="0"/>
        </dgm:presLayoutVars>
      </dgm:prSet>
      <dgm:spPr/>
    </dgm:pt>
  </dgm:ptLst>
  <dgm:cxnLst>
    <dgm:cxn modelId="{FDDA482B-B58A-684D-87EF-892B742BAE45}" type="presOf" srcId="{C0BD7D7B-683A-4DF6-BF65-16FB48C7E84D}" destId="{8B93AE3B-714D-4A6E-95C1-FAE2B8AB26F7}" srcOrd="0" destOrd="0" presId="urn:microsoft.com/office/officeart/2018/2/layout/IconVerticalSolidList"/>
    <dgm:cxn modelId="{77F76E31-2CD9-4E34-A3A9-CE023C84AD8D}" srcId="{5682023C-1F52-496D-9DEC-A324B8F8B008}" destId="{C0BD7D7B-683A-4DF6-BF65-16FB48C7E84D}" srcOrd="4" destOrd="0" parTransId="{8F643BDB-6D84-4993-9C26-510147E5FEF8}" sibTransId="{1B4FE6CB-0CA3-4BFA-9B9F-6D52D6C782DE}"/>
    <dgm:cxn modelId="{6A455F53-2177-724E-9DCC-1EED93D9DC98}" type="presOf" srcId="{7221A615-1D7B-4C05-97FF-A260E32884B1}" destId="{9221AD1F-1BC0-47DF-A819-D7EFD369EFF6}" srcOrd="0" destOrd="0" presId="urn:microsoft.com/office/officeart/2018/2/layout/IconVerticalSolidList"/>
    <dgm:cxn modelId="{2D3AF272-91D0-8A4D-B8AF-81612E481D55}" type="presOf" srcId="{5682023C-1F52-496D-9DEC-A324B8F8B008}" destId="{30B8224B-292E-4776-9CCB-592855B6EE3D}" srcOrd="0" destOrd="0" presId="urn:microsoft.com/office/officeart/2018/2/layout/IconVerticalSolidList"/>
    <dgm:cxn modelId="{AC604C8F-5E58-4AA1-AB02-DBAAEE62241C}" srcId="{5682023C-1F52-496D-9DEC-A324B8F8B008}" destId="{2B8796D8-0966-46EF-9F17-F5D3EF832449}" srcOrd="1" destOrd="0" parTransId="{B09F2E7C-A4AE-4FC9-A69C-7D63AC8B05FA}" sibTransId="{839DD0B5-AE27-4509-93DB-7BC607268454}"/>
    <dgm:cxn modelId="{327ECD94-0878-044D-A471-176B259463B3}" type="presOf" srcId="{2146AF2E-3853-4339-95FE-97C7DFD18114}" destId="{A26D3276-BBDC-4201-81A3-852E4DE5FF7F}" srcOrd="0" destOrd="0" presId="urn:microsoft.com/office/officeart/2018/2/layout/IconVerticalSolidList"/>
    <dgm:cxn modelId="{ED93E8B1-00A6-B649-9417-91E934F914F4}" type="presOf" srcId="{ACA84B9C-6F3F-457F-B4CD-50C1F6D350BB}" destId="{02306F58-43CB-41A6-9779-73C575B267F3}" srcOrd="0" destOrd="0" presId="urn:microsoft.com/office/officeart/2018/2/layout/IconVerticalSolidList"/>
    <dgm:cxn modelId="{166478B4-E82E-074E-9F26-76BCF9595D73}" type="presOf" srcId="{2B8796D8-0966-46EF-9F17-F5D3EF832449}" destId="{E56D5843-E3E6-476F-9268-D44ACD1735BC}" srcOrd="0" destOrd="0" presId="urn:microsoft.com/office/officeart/2018/2/layout/IconVerticalSolidList"/>
    <dgm:cxn modelId="{FD61ECC4-0AED-4233-B3B7-FD11A76FD5E2}" srcId="{5682023C-1F52-496D-9DEC-A324B8F8B008}" destId="{7221A615-1D7B-4C05-97FF-A260E32884B1}" srcOrd="3" destOrd="0" parTransId="{58E80C00-4905-4BBF-BE33-889C63A3B4BE}" sibTransId="{BA869C88-5E3A-4BC6-8043-74F66513C130}"/>
    <dgm:cxn modelId="{6AC97BC5-D519-41D3-8BDB-5712C605BF20}" srcId="{5682023C-1F52-496D-9DEC-A324B8F8B008}" destId="{ACA84B9C-6F3F-457F-B4CD-50C1F6D350BB}" srcOrd="0" destOrd="0" parTransId="{3A02EAD8-521A-4562-93AD-D46B4702EA68}" sibTransId="{02AF05AE-B546-41C9-9CD6-C5B56F08A712}"/>
    <dgm:cxn modelId="{D7A1E3E4-8F65-491D-9B36-BB5DBF5B72DE}" srcId="{5682023C-1F52-496D-9DEC-A324B8F8B008}" destId="{2146AF2E-3853-4339-95FE-97C7DFD18114}" srcOrd="2" destOrd="0" parTransId="{7AA02627-CCEE-4938-A6B2-CF2BF8510362}" sibTransId="{EE1E6E3D-453F-41D4-B459-F731346121B5}"/>
    <dgm:cxn modelId="{DFAE99AC-0C78-214D-BC39-BC50A275759C}" type="presParOf" srcId="{30B8224B-292E-4776-9CCB-592855B6EE3D}" destId="{BA24EB1A-3E21-4812-BB40-C2626BCADB89}" srcOrd="0" destOrd="0" presId="urn:microsoft.com/office/officeart/2018/2/layout/IconVerticalSolidList"/>
    <dgm:cxn modelId="{2CC958F9-4768-BD4B-B2B5-BD50E06E7831}" type="presParOf" srcId="{BA24EB1A-3E21-4812-BB40-C2626BCADB89}" destId="{5D473033-D169-4437-88A6-42443D5AC7F5}" srcOrd="0" destOrd="0" presId="urn:microsoft.com/office/officeart/2018/2/layout/IconVerticalSolidList"/>
    <dgm:cxn modelId="{85E38C5E-2587-6E4C-BAC7-5054BA373A43}" type="presParOf" srcId="{BA24EB1A-3E21-4812-BB40-C2626BCADB89}" destId="{0815F8F2-3658-4964-9CF5-1E92B479FE56}" srcOrd="1" destOrd="0" presId="urn:microsoft.com/office/officeart/2018/2/layout/IconVerticalSolidList"/>
    <dgm:cxn modelId="{17B4A820-2617-AF4F-9786-683E45F2437D}" type="presParOf" srcId="{BA24EB1A-3E21-4812-BB40-C2626BCADB89}" destId="{474AA100-668A-444B-A3EE-AEC53F963A2F}" srcOrd="2" destOrd="0" presId="urn:microsoft.com/office/officeart/2018/2/layout/IconVerticalSolidList"/>
    <dgm:cxn modelId="{B2512648-EB54-DB4F-88AD-F172C4CF9556}" type="presParOf" srcId="{BA24EB1A-3E21-4812-BB40-C2626BCADB89}" destId="{02306F58-43CB-41A6-9779-73C575B267F3}" srcOrd="3" destOrd="0" presId="urn:microsoft.com/office/officeart/2018/2/layout/IconVerticalSolidList"/>
    <dgm:cxn modelId="{3CAE37DA-DD8C-4A42-BAE7-52C8D9A065AD}" type="presParOf" srcId="{30B8224B-292E-4776-9CCB-592855B6EE3D}" destId="{24CFC45D-7D47-4EA2-96CA-BF61898C61C6}" srcOrd="1" destOrd="0" presId="urn:microsoft.com/office/officeart/2018/2/layout/IconVerticalSolidList"/>
    <dgm:cxn modelId="{06735434-5343-4C4D-A348-F0AD4FD40B1C}" type="presParOf" srcId="{30B8224B-292E-4776-9CCB-592855B6EE3D}" destId="{CD042002-5BB1-4B60-B30B-2883A2238D3F}" srcOrd="2" destOrd="0" presId="urn:microsoft.com/office/officeart/2018/2/layout/IconVerticalSolidList"/>
    <dgm:cxn modelId="{20DD19BE-5AEF-4342-BBD8-9ED8295357DF}" type="presParOf" srcId="{CD042002-5BB1-4B60-B30B-2883A2238D3F}" destId="{95571DB3-B166-4875-A754-16101D63A986}" srcOrd="0" destOrd="0" presId="urn:microsoft.com/office/officeart/2018/2/layout/IconVerticalSolidList"/>
    <dgm:cxn modelId="{B8F4DEB8-0A91-7B45-A41C-68B364DBB0DF}" type="presParOf" srcId="{CD042002-5BB1-4B60-B30B-2883A2238D3F}" destId="{5163D5BE-4A2F-4297-A90A-88E72A1CB6F1}" srcOrd="1" destOrd="0" presId="urn:microsoft.com/office/officeart/2018/2/layout/IconVerticalSolidList"/>
    <dgm:cxn modelId="{5A30C99C-89EE-B141-86C2-CC143DDF9AA2}" type="presParOf" srcId="{CD042002-5BB1-4B60-B30B-2883A2238D3F}" destId="{3C9669F2-91C4-44D9-B8C3-855A42CB626F}" srcOrd="2" destOrd="0" presId="urn:microsoft.com/office/officeart/2018/2/layout/IconVerticalSolidList"/>
    <dgm:cxn modelId="{879530CD-3FC1-1F49-9756-8791347E1D55}" type="presParOf" srcId="{CD042002-5BB1-4B60-B30B-2883A2238D3F}" destId="{E56D5843-E3E6-476F-9268-D44ACD1735BC}" srcOrd="3" destOrd="0" presId="urn:microsoft.com/office/officeart/2018/2/layout/IconVerticalSolidList"/>
    <dgm:cxn modelId="{05859EEB-11E8-244E-A721-9CFC73C4AECF}" type="presParOf" srcId="{30B8224B-292E-4776-9CCB-592855B6EE3D}" destId="{EC5769A0-639A-4763-834D-0C531EE26199}" srcOrd="3" destOrd="0" presId="urn:microsoft.com/office/officeart/2018/2/layout/IconVerticalSolidList"/>
    <dgm:cxn modelId="{C7203BF0-CB92-8448-B2F5-D743863DBF96}" type="presParOf" srcId="{30B8224B-292E-4776-9CCB-592855B6EE3D}" destId="{A23E7CAE-6973-4392-9C16-7EAEC48F270A}" srcOrd="4" destOrd="0" presId="urn:microsoft.com/office/officeart/2018/2/layout/IconVerticalSolidList"/>
    <dgm:cxn modelId="{6E8F91DA-8716-7E4F-9B8B-0DBB1BF12145}" type="presParOf" srcId="{A23E7CAE-6973-4392-9C16-7EAEC48F270A}" destId="{467939C8-B0DE-46A9-8D61-5642B0D92375}" srcOrd="0" destOrd="0" presId="urn:microsoft.com/office/officeart/2018/2/layout/IconVerticalSolidList"/>
    <dgm:cxn modelId="{971AB2B4-0C44-3645-AC1F-CDEF1A8AD4A9}" type="presParOf" srcId="{A23E7CAE-6973-4392-9C16-7EAEC48F270A}" destId="{C45701DE-85C3-4FA2-9D54-BAC78B615FD3}" srcOrd="1" destOrd="0" presId="urn:microsoft.com/office/officeart/2018/2/layout/IconVerticalSolidList"/>
    <dgm:cxn modelId="{FD72CE8A-022D-714F-B726-7B4EF17AD9F3}" type="presParOf" srcId="{A23E7CAE-6973-4392-9C16-7EAEC48F270A}" destId="{7DB1E8A3-42A8-49F9-94CF-060869CBAEE1}" srcOrd="2" destOrd="0" presId="urn:microsoft.com/office/officeart/2018/2/layout/IconVerticalSolidList"/>
    <dgm:cxn modelId="{886E5DD6-6652-4E48-A25A-D46B6B72CFA4}" type="presParOf" srcId="{A23E7CAE-6973-4392-9C16-7EAEC48F270A}" destId="{A26D3276-BBDC-4201-81A3-852E4DE5FF7F}" srcOrd="3" destOrd="0" presId="urn:microsoft.com/office/officeart/2018/2/layout/IconVerticalSolidList"/>
    <dgm:cxn modelId="{11BFD77C-D669-8547-8486-8C9512C577EB}" type="presParOf" srcId="{30B8224B-292E-4776-9CCB-592855B6EE3D}" destId="{8BB01641-A5FF-4520-A2C1-09155A6FC291}" srcOrd="5" destOrd="0" presId="urn:microsoft.com/office/officeart/2018/2/layout/IconVerticalSolidList"/>
    <dgm:cxn modelId="{CC1CA415-55A9-ED4E-BF5C-D8B1092034ED}" type="presParOf" srcId="{30B8224B-292E-4776-9CCB-592855B6EE3D}" destId="{3382328C-6EDF-47BF-864C-EA32C07D8554}" srcOrd="6" destOrd="0" presId="urn:microsoft.com/office/officeart/2018/2/layout/IconVerticalSolidList"/>
    <dgm:cxn modelId="{D67D7473-2D51-1745-8CDB-97251555ECC3}" type="presParOf" srcId="{3382328C-6EDF-47BF-864C-EA32C07D8554}" destId="{17B3780D-D961-4EA0-8DBC-6701CF491DC9}" srcOrd="0" destOrd="0" presId="urn:microsoft.com/office/officeart/2018/2/layout/IconVerticalSolidList"/>
    <dgm:cxn modelId="{A83DEB6B-479B-A24E-800B-F27744BCB547}" type="presParOf" srcId="{3382328C-6EDF-47BF-864C-EA32C07D8554}" destId="{D05450A0-1461-41FD-B844-1EAF3C78C923}" srcOrd="1" destOrd="0" presId="urn:microsoft.com/office/officeart/2018/2/layout/IconVerticalSolidList"/>
    <dgm:cxn modelId="{21CC3863-B3B4-634F-9E5D-24F798EAA626}" type="presParOf" srcId="{3382328C-6EDF-47BF-864C-EA32C07D8554}" destId="{DF64F86A-2BCD-4E7E-A08A-72E8C1EB1035}" srcOrd="2" destOrd="0" presId="urn:microsoft.com/office/officeart/2018/2/layout/IconVerticalSolidList"/>
    <dgm:cxn modelId="{95D41F6D-3F3A-6E46-8BCD-4690D440DE26}" type="presParOf" srcId="{3382328C-6EDF-47BF-864C-EA32C07D8554}" destId="{9221AD1F-1BC0-47DF-A819-D7EFD369EFF6}" srcOrd="3" destOrd="0" presId="urn:microsoft.com/office/officeart/2018/2/layout/IconVerticalSolidList"/>
    <dgm:cxn modelId="{5B199554-8846-8A4D-81F8-24F14F0F443C}" type="presParOf" srcId="{30B8224B-292E-4776-9CCB-592855B6EE3D}" destId="{8065A68E-1D5A-4BC0-A605-D6D865999323}" srcOrd="7" destOrd="0" presId="urn:microsoft.com/office/officeart/2018/2/layout/IconVerticalSolidList"/>
    <dgm:cxn modelId="{F5AEAD41-2A61-2B46-ADCC-7C785AEEE0D2}" type="presParOf" srcId="{30B8224B-292E-4776-9CCB-592855B6EE3D}" destId="{E41FC3AF-F4C1-480B-B085-1AFC2EC0A051}" srcOrd="8" destOrd="0" presId="urn:microsoft.com/office/officeart/2018/2/layout/IconVerticalSolidList"/>
    <dgm:cxn modelId="{9E229834-C468-A546-ACD1-066CD380246F}" type="presParOf" srcId="{E41FC3AF-F4C1-480B-B085-1AFC2EC0A051}" destId="{593C5609-209C-4148-AB26-A17F1428B22A}" srcOrd="0" destOrd="0" presId="urn:microsoft.com/office/officeart/2018/2/layout/IconVerticalSolidList"/>
    <dgm:cxn modelId="{01242F1F-F72C-3D45-81E8-23B6685CA1A7}" type="presParOf" srcId="{E41FC3AF-F4C1-480B-B085-1AFC2EC0A051}" destId="{6A23E773-CBD4-4C72-81F8-3ADE5202F702}" srcOrd="1" destOrd="0" presId="urn:microsoft.com/office/officeart/2018/2/layout/IconVerticalSolidList"/>
    <dgm:cxn modelId="{880BA7F7-620A-BA46-A984-35D43EA9A692}" type="presParOf" srcId="{E41FC3AF-F4C1-480B-B085-1AFC2EC0A051}" destId="{C4AF1212-4D89-40AC-85DF-87394B5EC7C8}" srcOrd="2" destOrd="0" presId="urn:microsoft.com/office/officeart/2018/2/layout/IconVerticalSolidList"/>
    <dgm:cxn modelId="{F23C533E-1B97-A841-A01F-181B309620C8}" type="presParOf" srcId="{E41FC3AF-F4C1-480B-B085-1AFC2EC0A051}" destId="{8B93AE3B-714D-4A6E-95C1-FAE2B8AB26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2BE11E-21FD-4FB8-A824-A86E7BA5503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8AEF547A-1DEF-4FB2-8C3E-26FDF705FF89}">
      <dgm:prSet/>
      <dgm:spPr>
        <a:solidFill>
          <a:schemeClr val="tx1"/>
        </a:solidFill>
      </dgm:spPr>
      <dgm:t>
        <a:bodyPr/>
        <a:lstStyle/>
        <a:p>
          <a:r>
            <a:rPr lang="en-GB" b="1"/>
            <a:t>💡 1. Overview</a:t>
          </a:r>
          <a:endParaRPr lang="en-US"/>
        </a:p>
      </dgm:t>
    </dgm:pt>
    <dgm:pt modelId="{57ADD48E-F13B-4DE3-B9A1-9E089173D3AF}" type="parTrans" cxnId="{4CD4E2B5-7A67-468B-96F4-5946F84435D2}">
      <dgm:prSet/>
      <dgm:spPr/>
      <dgm:t>
        <a:bodyPr/>
        <a:lstStyle/>
        <a:p>
          <a:endParaRPr lang="en-US"/>
        </a:p>
      </dgm:t>
    </dgm:pt>
    <dgm:pt modelId="{0139C782-6A8F-4686-AEAE-56B6521DE8FD}" type="sibTrans" cxnId="{4CD4E2B5-7A67-468B-96F4-5946F84435D2}">
      <dgm:prSet/>
      <dgm:spPr/>
      <dgm:t>
        <a:bodyPr/>
        <a:lstStyle/>
        <a:p>
          <a:endParaRPr lang="en-US"/>
        </a:p>
      </dgm:t>
    </dgm:pt>
    <dgm:pt modelId="{6CAEA9C8-3298-4F01-B954-63A17BEA873A}">
      <dgm:prSet/>
      <dgm:spPr>
        <a:solidFill>
          <a:schemeClr val="tx1"/>
        </a:solidFill>
      </dgm:spPr>
      <dgm:t>
        <a:bodyPr/>
        <a:lstStyle/>
        <a:p>
          <a:r>
            <a:rPr lang="en-GB"/>
            <a:t>Phone Box Cardiff uses a </a:t>
          </a:r>
          <a:r>
            <a:rPr lang="en-GB" b="1"/>
            <a:t>targeted segmentation strategy</a:t>
          </a:r>
          <a:r>
            <a:rPr lang="en-GB"/>
            <a:t> to focus marketing efforts on the most profitable and high-demand customer groups within Cardiff. This ensures efficient use of time, marketing budget, and resources.</a:t>
          </a:r>
          <a:endParaRPr lang="en-US"/>
        </a:p>
      </dgm:t>
    </dgm:pt>
    <dgm:pt modelId="{F819B349-7AB2-4E5F-AC77-FCA4EAEF60FA}" type="parTrans" cxnId="{DC1049A2-72A0-4036-9A5A-AF2C64B7E8C8}">
      <dgm:prSet/>
      <dgm:spPr/>
      <dgm:t>
        <a:bodyPr/>
        <a:lstStyle/>
        <a:p>
          <a:endParaRPr lang="en-US"/>
        </a:p>
      </dgm:t>
    </dgm:pt>
    <dgm:pt modelId="{882F863C-54DB-42FC-A9C8-A166D04AA628}" type="sibTrans" cxnId="{DC1049A2-72A0-4036-9A5A-AF2C64B7E8C8}">
      <dgm:prSet/>
      <dgm:spPr/>
      <dgm:t>
        <a:bodyPr/>
        <a:lstStyle/>
        <a:p>
          <a:endParaRPr lang="en-US"/>
        </a:p>
      </dgm:t>
    </dgm:pt>
    <dgm:pt modelId="{86DB1E95-6F9D-44D1-B455-9B1D48012ACF}">
      <dgm:prSet/>
      <dgm:spPr>
        <a:solidFill>
          <a:schemeClr val="tx1"/>
        </a:solidFill>
      </dgm:spPr>
      <dgm:t>
        <a:bodyPr/>
        <a:lstStyle/>
        <a:p>
          <a:r>
            <a:rPr lang="en-GB" b="1"/>
            <a:t>👥 2. Demographic Segmentation</a:t>
          </a:r>
          <a:endParaRPr lang="en-US"/>
        </a:p>
      </dgm:t>
    </dgm:pt>
    <dgm:pt modelId="{1F5617F6-0EB2-42E3-8D9E-623E03380121}" type="parTrans" cxnId="{848F8686-3449-468D-994C-507E70A3B1F9}">
      <dgm:prSet/>
      <dgm:spPr/>
      <dgm:t>
        <a:bodyPr/>
        <a:lstStyle/>
        <a:p>
          <a:endParaRPr lang="en-US"/>
        </a:p>
      </dgm:t>
    </dgm:pt>
    <dgm:pt modelId="{F89A7A6E-C3BE-453F-8BE4-9650022E970E}" type="sibTrans" cxnId="{848F8686-3449-468D-994C-507E70A3B1F9}">
      <dgm:prSet/>
      <dgm:spPr/>
      <dgm:t>
        <a:bodyPr/>
        <a:lstStyle/>
        <a:p>
          <a:endParaRPr lang="en-US"/>
        </a:p>
      </dgm:t>
    </dgm:pt>
    <dgm:pt modelId="{D4D11BB9-4AF2-4B33-B1AE-C8EAE942C16B}">
      <dgm:prSet/>
      <dgm:spPr>
        <a:solidFill>
          <a:schemeClr val="tx1"/>
        </a:solidFill>
      </dgm:spPr>
      <dgm:t>
        <a:bodyPr/>
        <a:lstStyle/>
        <a:p>
          <a:r>
            <a:rPr lang="en-GB" b="1"/>
            <a:t>Target groups:</a:t>
          </a:r>
          <a:endParaRPr lang="en-US"/>
        </a:p>
      </dgm:t>
    </dgm:pt>
    <dgm:pt modelId="{154F2CED-8F1B-4143-8478-759895673B8F}" type="parTrans" cxnId="{FBBB8255-5567-4279-B644-CD6A3A395C0C}">
      <dgm:prSet/>
      <dgm:spPr/>
      <dgm:t>
        <a:bodyPr/>
        <a:lstStyle/>
        <a:p>
          <a:endParaRPr lang="en-US"/>
        </a:p>
      </dgm:t>
    </dgm:pt>
    <dgm:pt modelId="{F9472340-9A3E-4575-870A-9AF53234DDED}" type="sibTrans" cxnId="{FBBB8255-5567-4279-B644-CD6A3A395C0C}">
      <dgm:prSet/>
      <dgm:spPr/>
      <dgm:t>
        <a:bodyPr/>
        <a:lstStyle/>
        <a:p>
          <a:endParaRPr lang="en-US"/>
        </a:p>
      </dgm:t>
    </dgm:pt>
    <dgm:pt modelId="{CA143A21-D7FD-460A-ABA4-817B9FB35DF1}">
      <dgm:prSet/>
      <dgm:spPr>
        <a:solidFill>
          <a:schemeClr val="tx1"/>
        </a:solidFill>
      </dgm:spPr>
      <dgm:t>
        <a:bodyPr/>
        <a:lstStyle/>
        <a:p>
          <a:r>
            <a:rPr lang="en-GB"/>
            <a:t>Ages </a:t>
          </a:r>
          <a:r>
            <a:rPr lang="en-GB" b="1"/>
            <a:t>16–45</a:t>
          </a:r>
          <a:endParaRPr lang="en-US"/>
        </a:p>
      </dgm:t>
    </dgm:pt>
    <dgm:pt modelId="{E7015C79-2A98-4665-95DE-E54FAD8A7888}" type="parTrans" cxnId="{A0D2C9B8-CAF6-410B-A0DD-B63DFDF0C181}">
      <dgm:prSet/>
      <dgm:spPr/>
      <dgm:t>
        <a:bodyPr/>
        <a:lstStyle/>
        <a:p>
          <a:endParaRPr lang="en-US"/>
        </a:p>
      </dgm:t>
    </dgm:pt>
    <dgm:pt modelId="{A152B283-17E7-4AD3-9CFF-80E0D47534B3}" type="sibTrans" cxnId="{A0D2C9B8-CAF6-410B-A0DD-B63DFDF0C181}">
      <dgm:prSet/>
      <dgm:spPr/>
      <dgm:t>
        <a:bodyPr/>
        <a:lstStyle/>
        <a:p>
          <a:endParaRPr lang="en-US"/>
        </a:p>
      </dgm:t>
    </dgm:pt>
    <dgm:pt modelId="{5B7F2FC8-9E5C-4E30-B971-AEF1B52B1F05}">
      <dgm:prSet/>
      <dgm:spPr>
        <a:solidFill>
          <a:schemeClr val="tx1"/>
        </a:solidFill>
      </dgm:spPr>
      <dgm:t>
        <a:bodyPr/>
        <a:lstStyle/>
        <a:p>
          <a:r>
            <a:rPr lang="en-GB"/>
            <a:t>Students (Cardiff University, Cardiff Met)</a:t>
          </a:r>
          <a:endParaRPr lang="en-US"/>
        </a:p>
      </dgm:t>
    </dgm:pt>
    <dgm:pt modelId="{2B86F053-629D-4A87-B9DE-A859C9EA4F05}" type="parTrans" cxnId="{1BB2FB7A-D772-4AD9-BCB7-DECE9329355A}">
      <dgm:prSet/>
      <dgm:spPr/>
      <dgm:t>
        <a:bodyPr/>
        <a:lstStyle/>
        <a:p>
          <a:endParaRPr lang="en-US"/>
        </a:p>
      </dgm:t>
    </dgm:pt>
    <dgm:pt modelId="{9AEB68B1-18D0-422E-92AA-CFBDE60E4E26}" type="sibTrans" cxnId="{1BB2FB7A-D772-4AD9-BCB7-DECE9329355A}">
      <dgm:prSet/>
      <dgm:spPr/>
      <dgm:t>
        <a:bodyPr/>
        <a:lstStyle/>
        <a:p>
          <a:endParaRPr lang="en-US"/>
        </a:p>
      </dgm:t>
    </dgm:pt>
    <dgm:pt modelId="{8ACFA97B-E4BF-4485-A47D-3909D7AB3F19}">
      <dgm:prSet/>
      <dgm:spPr>
        <a:solidFill>
          <a:schemeClr val="tx1"/>
        </a:solidFill>
      </dgm:spPr>
      <dgm:t>
        <a:bodyPr/>
        <a:lstStyle/>
        <a:p>
          <a:r>
            <a:rPr lang="en-GB"/>
            <a:t>Young professionals</a:t>
          </a:r>
          <a:endParaRPr lang="en-US"/>
        </a:p>
      </dgm:t>
    </dgm:pt>
    <dgm:pt modelId="{83B2E341-0DC1-4687-A52A-31A1B198D3CD}" type="parTrans" cxnId="{AB9A9A6D-8DB0-486B-8DAD-F6C8B5A00BD8}">
      <dgm:prSet/>
      <dgm:spPr/>
      <dgm:t>
        <a:bodyPr/>
        <a:lstStyle/>
        <a:p>
          <a:endParaRPr lang="en-US"/>
        </a:p>
      </dgm:t>
    </dgm:pt>
    <dgm:pt modelId="{17E37375-AE09-4FAB-B33C-72511902EC05}" type="sibTrans" cxnId="{AB9A9A6D-8DB0-486B-8DAD-F6C8B5A00BD8}">
      <dgm:prSet/>
      <dgm:spPr/>
      <dgm:t>
        <a:bodyPr/>
        <a:lstStyle/>
        <a:p>
          <a:endParaRPr lang="en-US"/>
        </a:p>
      </dgm:t>
    </dgm:pt>
    <dgm:pt modelId="{6B7E6A2D-C8E7-42A2-ACCF-8A8061018168}">
      <dgm:prSet/>
      <dgm:spPr>
        <a:solidFill>
          <a:schemeClr val="tx1"/>
        </a:solidFill>
      </dgm:spPr>
      <dgm:t>
        <a:bodyPr/>
        <a:lstStyle/>
        <a:p>
          <a:r>
            <a:rPr lang="en-GB"/>
            <a:t>Low to middle income customers</a:t>
          </a:r>
          <a:endParaRPr lang="en-US"/>
        </a:p>
      </dgm:t>
    </dgm:pt>
    <dgm:pt modelId="{590A5D8B-4238-41E5-A456-2148016CEC16}" type="parTrans" cxnId="{B3046B22-7C44-44BE-B768-8E8D36E36679}">
      <dgm:prSet/>
      <dgm:spPr/>
      <dgm:t>
        <a:bodyPr/>
        <a:lstStyle/>
        <a:p>
          <a:endParaRPr lang="en-US"/>
        </a:p>
      </dgm:t>
    </dgm:pt>
    <dgm:pt modelId="{ED466CF2-A6D6-4A05-8354-CB86B08FA763}" type="sibTrans" cxnId="{B3046B22-7C44-44BE-B768-8E8D36E36679}">
      <dgm:prSet/>
      <dgm:spPr/>
      <dgm:t>
        <a:bodyPr/>
        <a:lstStyle/>
        <a:p>
          <a:endParaRPr lang="en-US"/>
        </a:p>
      </dgm:t>
    </dgm:pt>
    <dgm:pt modelId="{66146004-9C4A-44FB-A1D6-DAE3BD13F4E5}">
      <dgm:prSet/>
      <dgm:spPr>
        <a:solidFill>
          <a:schemeClr val="tx1"/>
        </a:solidFill>
      </dgm:spPr>
      <dgm:t>
        <a:bodyPr/>
        <a:lstStyle/>
        <a:p>
          <a:r>
            <a:rPr lang="en-GB" b="1"/>
            <a:t>Why this works:</a:t>
          </a:r>
          <a:endParaRPr lang="en-US"/>
        </a:p>
      </dgm:t>
    </dgm:pt>
    <dgm:pt modelId="{BD3391D1-AE23-4D62-A054-77BEAD8B917F}" type="parTrans" cxnId="{09811C33-4B13-4D07-B3D1-67A4D94861DB}">
      <dgm:prSet/>
      <dgm:spPr/>
      <dgm:t>
        <a:bodyPr/>
        <a:lstStyle/>
        <a:p>
          <a:endParaRPr lang="en-US"/>
        </a:p>
      </dgm:t>
    </dgm:pt>
    <dgm:pt modelId="{77EEBDB2-A380-4984-B8B8-8C5BF9716B4E}" type="sibTrans" cxnId="{09811C33-4B13-4D07-B3D1-67A4D94861DB}">
      <dgm:prSet/>
      <dgm:spPr/>
      <dgm:t>
        <a:bodyPr/>
        <a:lstStyle/>
        <a:p>
          <a:endParaRPr lang="en-US"/>
        </a:p>
      </dgm:t>
    </dgm:pt>
    <dgm:pt modelId="{356DB936-0C27-46F5-8CC2-6FD993944EC4}">
      <dgm:prSet/>
      <dgm:spPr>
        <a:solidFill>
          <a:schemeClr val="tx1"/>
        </a:solidFill>
      </dgm:spPr>
      <dgm:t>
        <a:bodyPr/>
        <a:lstStyle/>
        <a:p>
          <a:r>
            <a:rPr lang="en-GB"/>
            <a:t>High smartphone usage</a:t>
          </a:r>
          <a:endParaRPr lang="en-US"/>
        </a:p>
      </dgm:t>
    </dgm:pt>
    <dgm:pt modelId="{6EA630B2-C7C0-454E-9B09-E53041909848}" type="parTrans" cxnId="{9EFAA037-B707-431F-AC4E-7D46DE7C929B}">
      <dgm:prSet/>
      <dgm:spPr/>
      <dgm:t>
        <a:bodyPr/>
        <a:lstStyle/>
        <a:p>
          <a:endParaRPr lang="en-US"/>
        </a:p>
      </dgm:t>
    </dgm:pt>
    <dgm:pt modelId="{EEB7FA48-B00D-4852-B924-2E36844DB4D6}" type="sibTrans" cxnId="{9EFAA037-B707-431F-AC4E-7D46DE7C929B}">
      <dgm:prSet/>
      <dgm:spPr/>
      <dgm:t>
        <a:bodyPr/>
        <a:lstStyle/>
        <a:p>
          <a:endParaRPr lang="en-US"/>
        </a:p>
      </dgm:t>
    </dgm:pt>
    <dgm:pt modelId="{76DFBE4E-A439-4795-9D68-86D946121D71}">
      <dgm:prSet/>
      <dgm:spPr>
        <a:solidFill>
          <a:schemeClr val="tx1"/>
        </a:solidFill>
      </dgm:spPr>
      <dgm:t>
        <a:bodyPr/>
        <a:lstStyle/>
        <a:p>
          <a:r>
            <a:rPr lang="en-GB"/>
            <a:t>Limited budget → prefer repairs over replacement</a:t>
          </a:r>
          <a:endParaRPr lang="en-US"/>
        </a:p>
      </dgm:t>
    </dgm:pt>
    <dgm:pt modelId="{3648AB5E-75AF-44D6-AC7A-08439B5B51F2}" type="parTrans" cxnId="{2BA77273-D06D-499A-844A-C5BFEE3FBD1D}">
      <dgm:prSet/>
      <dgm:spPr/>
      <dgm:t>
        <a:bodyPr/>
        <a:lstStyle/>
        <a:p>
          <a:endParaRPr lang="en-US"/>
        </a:p>
      </dgm:t>
    </dgm:pt>
    <dgm:pt modelId="{BB271864-8637-4527-99FF-A7CE08599433}" type="sibTrans" cxnId="{2BA77273-D06D-499A-844A-C5BFEE3FBD1D}">
      <dgm:prSet/>
      <dgm:spPr/>
      <dgm:t>
        <a:bodyPr/>
        <a:lstStyle/>
        <a:p>
          <a:endParaRPr lang="en-US"/>
        </a:p>
      </dgm:t>
    </dgm:pt>
    <dgm:pt modelId="{53881097-F9B5-49C1-AA56-300D79D527B1}">
      <dgm:prSet/>
      <dgm:spPr>
        <a:solidFill>
          <a:schemeClr val="tx1"/>
        </a:solidFill>
      </dgm:spPr>
      <dgm:t>
        <a:bodyPr/>
        <a:lstStyle/>
        <a:p>
          <a:r>
            <a:rPr lang="en-GB"/>
            <a:t>Frequent device damage (drops, battery issues)</a:t>
          </a:r>
          <a:endParaRPr lang="en-US"/>
        </a:p>
      </dgm:t>
    </dgm:pt>
    <dgm:pt modelId="{EDAAAF94-B5E3-40C6-8447-68497077AD1B}" type="parTrans" cxnId="{0E091C0C-FBA9-437A-BE38-A669D89FCF32}">
      <dgm:prSet/>
      <dgm:spPr/>
      <dgm:t>
        <a:bodyPr/>
        <a:lstStyle/>
        <a:p>
          <a:endParaRPr lang="en-US"/>
        </a:p>
      </dgm:t>
    </dgm:pt>
    <dgm:pt modelId="{E956E9B3-1A93-4C02-B25D-4536670607AF}" type="sibTrans" cxnId="{0E091C0C-FBA9-437A-BE38-A669D89FCF32}">
      <dgm:prSet/>
      <dgm:spPr/>
      <dgm:t>
        <a:bodyPr/>
        <a:lstStyle/>
        <a:p>
          <a:endParaRPr lang="en-US"/>
        </a:p>
      </dgm:t>
    </dgm:pt>
    <dgm:pt modelId="{8F6D61F3-09EA-4501-B5B6-FB917B920BBA}">
      <dgm:prSet/>
      <dgm:spPr>
        <a:solidFill>
          <a:schemeClr val="tx1"/>
        </a:solidFill>
      </dgm:spPr>
      <dgm:t>
        <a:bodyPr/>
        <a:lstStyle/>
        <a:p>
          <a:r>
            <a:rPr lang="en-GB" b="1"/>
            <a:t>📍 3. Geographic Segmentation</a:t>
          </a:r>
          <a:endParaRPr lang="en-US"/>
        </a:p>
      </dgm:t>
    </dgm:pt>
    <dgm:pt modelId="{EEE65E1E-BB0C-48ED-A9E9-998E1056DA55}" type="parTrans" cxnId="{E6BC4536-080E-4C91-A4C4-04AF5EF80B5B}">
      <dgm:prSet/>
      <dgm:spPr/>
      <dgm:t>
        <a:bodyPr/>
        <a:lstStyle/>
        <a:p>
          <a:endParaRPr lang="en-US"/>
        </a:p>
      </dgm:t>
    </dgm:pt>
    <dgm:pt modelId="{10335BF6-F77F-4BA6-9E9C-31E6AAE1217B}" type="sibTrans" cxnId="{E6BC4536-080E-4C91-A4C4-04AF5EF80B5B}">
      <dgm:prSet/>
      <dgm:spPr/>
      <dgm:t>
        <a:bodyPr/>
        <a:lstStyle/>
        <a:p>
          <a:endParaRPr lang="en-US"/>
        </a:p>
      </dgm:t>
    </dgm:pt>
    <dgm:pt modelId="{F642DB5F-B8F3-489E-80C0-D9647EDDF4E7}">
      <dgm:prSet/>
      <dgm:spPr>
        <a:solidFill>
          <a:schemeClr val="tx1"/>
        </a:solidFill>
      </dgm:spPr>
      <dgm:t>
        <a:bodyPr/>
        <a:lstStyle/>
        <a:p>
          <a:r>
            <a:rPr lang="en-GB" b="1"/>
            <a:t>Location focus:</a:t>
          </a:r>
          <a:endParaRPr lang="en-US"/>
        </a:p>
      </dgm:t>
    </dgm:pt>
    <dgm:pt modelId="{1FF893F8-B40F-4FA8-A73E-8998AC4E4A70}" type="parTrans" cxnId="{FF5965FC-2F1D-4F45-B9B5-37706CC6DF0A}">
      <dgm:prSet/>
      <dgm:spPr/>
      <dgm:t>
        <a:bodyPr/>
        <a:lstStyle/>
        <a:p>
          <a:endParaRPr lang="en-US"/>
        </a:p>
      </dgm:t>
    </dgm:pt>
    <dgm:pt modelId="{23A6E337-FB43-4D1D-B5A2-6441ABA4755E}" type="sibTrans" cxnId="{FF5965FC-2F1D-4F45-B9B5-37706CC6DF0A}">
      <dgm:prSet/>
      <dgm:spPr/>
      <dgm:t>
        <a:bodyPr/>
        <a:lstStyle/>
        <a:p>
          <a:endParaRPr lang="en-US"/>
        </a:p>
      </dgm:t>
    </dgm:pt>
    <dgm:pt modelId="{068F9045-3C89-4491-9731-972DE3AB11DA}">
      <dgm:prSet/>
      <dgm:spPr>
        <a:solidFill>
          <a:schemeClr val="tx1"/>
        </a:solidFill>
      </dgm:spPr>
      <dgm:t>
        <a:bodyPr/>
        <a:lstStyle/>
        <a:p>
          <a:r>
            <a:rPr lang="en-GB"/>
            <a:t>Cardiff city centre</a:t>
          </a:r>
          <a:endParaRPr lang="en-US"/>
        </a:p>
      </dgm:t>
    </dgm:pt>
    <dgm:pt modelId="{1AF554E8-32EC-4534-B9D6-EB8524F52AD5}" type="parTrans" cxnId="{A81EC192-E22F-45A0-8801-655B1742A5C8}">
      <dgm:prSet/>
      <dgm:spPr/>
      <dgm:t>
        <a:bodyPr/>
        <a:lstStyle/>
        <a:p>
          <a:endParaRPr lang="en-US"/>
        </a:p>
      </dgm:t>
    </dgm:pt>
    <dgm:pt modelId="{9821A8A3-355E-40A3-8E11-602658698F08}" type="sibTrans" cxnId="{A81EC192-E22F-45A0-8801-655B1742A5C8}">
      <dgm:prSet/>
      <dgm:spPr/>
      <dgm:t>
        <a:bodyPr/>
        <a:lstStyle/>
        <a:p>
          <a:endParaRPr lang="en-US"/>
        </a:p>
      </dgm:t>
    </dgm:pt>
    <dgm:pt modelId="{2E9164D3-64A4-4AD6-8F26-5D7D94C710CB}">
      <dgm:prSet/>
      <dgm:spPr>
        <a:solidFill>
          <a:schemeClr val="tx1"/>
        </a:solidFill>
      </dgm:spPr>
      <dgm:t>
        <a:bodyPr/>
        <a:lstStyle/>
        <a:p>
          <a:r>
            <a:rPr lang="en-GB"/>
            <a:t>Cardiff Central Station area</a:t>
          </a:r>
          <a:endParaRPr lang="en-US"/>
        </a:p>
      </dgm:t>
    </dgm:pt>
    <dgm:pt modelId="{F9501522-E127-48EF-82DE-B9DF88219AE7}" type="parTrans" cxnId="{BE35C15B-DF73-4DA5-B389-634FF0B4A796}">
      <dgm:prSet/>
      <dgm:spPr/>
      <dgm:t>
        <a:bodyPr/>
        <a:lstStyle/>
        <a:p>
          <a:endParaRPr lang="en-US"/>
        </a:p>
      </dgm:t>
    </dgm:pt>
    <dgm:pt modelId="{86934985-484F-45A2-B987-4A47FA3E6E42}" type="sibTrans" cxnId="{BE35C15B-DF73-4DA5-B389-634FF0B4A796}">
      <dgm:prSet/>
      <dgm:spPr/>
      <dgm:t>
        <a:bodyPr/>
        <a:lstStyle/>
        <a:p>
          <a:endParaRPr lang="en-US"/>
        </a:p>
      </dgm:t>
    </dgm:pt>
    <dgm:pt modelId="{2971040F-D610-40E8-856E-70589A2B2729}">
      <dgm:prSet/>
      <dgm:spPr>
        <a:solidFill>
          <a:schemeClr val="tx1"/>
        </a:solidFill>
      </dgm:spPr>
      <dgm:t>
        <a:bodyPr/>
        <a:lstStyle/>
        <a:p>
          <a:r>
            <a:rPr lang="en-GB"/>
            <a:t>University districts (Cathays, Roath, Adamsdown)</a:t>
          </a:r>
          <a:endParaRPr lang="en-US"/>
        </a:p>
      </dgm:t>
    </dgm:pt>
    <dgm:pt modelId="{DE32AA94-75BB-427C-840D-315290526318}" type="parTrans" cxnId="{13350FDA-A058-4FCC-81DC-E8E1EFF908EA}">
      <dgm:prSet/>
      <dgm:spPr/>
      <dgm:t>
        <a:bodyPr/>
        <a:lstStyle/>
        <a:p>
          <a:endParaRPr lang="en-US"/>
        </a:p>
      </dgm:t>
    </dgm:pt>
    <dgm:pt modelId="{4F0A5FE8-DA1E-4736-A151-06A90383A961}" type="sibTrans" cxnId="{13350FDA-A058-4FCC-81DC-E8E1EFF908EA}">
      <dgm:prSet/>
      <dgm:spPr/>
      <dgm:t>
        <a:bodyPr/>
        <a:lstStyle/>
        <a:p>
          <a:endParaRPr lang="en-US"/>
        </a:p>
      </dgm:t>
    </dgm:pt>
    <dgm:pt modelId="{95668928-CF29-4F0B-84C0-6B5D8FCB7B12}">
      <dgm:prSet/>
      <dgm:spPr>
        <a:solidFill>
          <a:schemeClr val="tx1"/>
        </a:solidFill>
      </dgm:spPr>
      <dgm:t>
        <a:bodyPr/>
        <a:lstStyle/>
        <a:p>
          <a:r>
            <a:rPr lang="en-GB" b="1"/>
            <a:t>Why this works:</a:t>
          </a:r>
          <a:endParaRPr lang="en-US"/>
        </a:p>
      </dgm:t>
    </dgm:pt>
    <dgm:pt modelId="{29E0523F-5006-4191-93F0-A1F18D2505C5}" type="parTrans" cxnId="{029A0F12-424C-442A-A2A4-D478F441E457}">
      <dgm:prSet/>
      <dgm:spPr/>
      <dgm:t>
        <a:bodyPr/>
        <a:lstStyle/>
        <a:p>
          <a:endParaRPr lang="en-US"/>
        </a:p>
      </dgm:t>
    </dgm:pt>
    <dgm:pt modelId="{BCCB6330-EBE9-411E-8EBA-4F2DDB853853}" type="sibTrans" cxnId="{029A0F12-424C-442A-A2A4-D478F441E457}">
      <dgm:prSet/>
      <dgm:spPr/>
      <dgm:t>
        <a:bodyPr/>
        <a:lstStyle/>
        <a:p>
          <a:endParaRPr lang="en-US"/>
        </a:p>
      </dgm:t>
    </dgm:pt>
    <dgm:pt modelId="{847560FB-82F2-432F-BE30-E8D49FE5AC99}">
      <dgm:prSet/>
      <dgm:spPr>
        <a:solidFill>
          <a:schemeClr val="tx1"/>
        </a:solidFill>
      </dgm:spPr>
      <dgm:t>
        <a:bodyPr/>
        <a:lstStyle/>
        <a:p>
          <a:r>
            <a:rPr lang="en-GB"/>
            <a:t>High footfall areas</a:t>
          </a:r>
          <a:endParaRPr lang="en-US"/>
        </a:p>
      </dgm:t>
    </dgm:pt>
    <dgm:pt modelId="{9129FA3B-E7B1-4D62-B83D-6DD188AF5FE0}" type="parTrans" cxnId="{7F5A5E0C-BB46-4E8F-A635-A7AB986E3DD3}">
      <dgm:prSet/>
      <dgm:spPr/>
      <dgm:t>
        <a:bodyPr/>
        <a:lstStyle/>
        <a:p>
          <a:endParaRPr lang="en-US"/>
        </a:p>
      </dgm:t>
    </dgm:pt>
    <dgm:pt modelId="{0188B948-7573-4632-BB89-1ACB6C7D5187}" type="sibTrans" cxnId="{7F5A5E0C-BB46-4E8F-A635-A7AB986E3DD3}">
      <dgm:prSet/>
      <dgm:spPr/>
      <dgm:t>
        <a:bodyPr/>
        <a:lstStyle/>
        <a:p>
          <a:endParaRPr lang="en-US"/>
        </a:p>
      </dgm:t>
    </dgm:pt>
    <dgm:pt modelId="{5DE3BF0D-BAAD-43C8-A70C-E2755142B609}">
      <dgm:prSet/>
      <dgm:spPr>
        <a:solidFill>
          <a:schemeClr val="tx1"/>
        </a:solidFill>
      </dgm:spPr>
      <dgm:t>
        <a:bodyPr/>
        <a:lstStyle/>
        <a:p>
          <a:r>
            <a:rPr lang="en-GB"/>
            <a:t>Large student population</a:t>
          </a:r>
          <a:endParaRPr lang="en-US"/>
        </a:p>
      </dgm:t>
    </dgm:pt>
    <dgm:pt modelId="{EF5CAE56-065E-4989-8029-A9C85C8A3BA5}" type="parTrans" cxnId="{A5581F12-82EA-48B7-9B6F-23458759B677}">
      <dgm:prSet/>
      <dgm:spPr/>
      <dgm:t>
        <a:bodyPr/>
        <a:lstStyle/>
        <a:p>
          <a:endParaRPr lang="en-US"/>
        </a:p>
      </dgm:t>
    </dgm:pt>
    <dgm:pt modelId="{79465EF1-3FE2-4DA3-9F16-927A7BF44D4C}" type="sibTrans" cxnId="{A5581F12-82EA-48B7-9B6F-23458759B677}">
      <dgm:prSet/>
      <dgm:spPr/>
      <dgm:t>
        <a:bodyPr/>
        <a:lstStyle/>
        <a:p>
          <a:endParaRPr lang="en-US"/>
        </a:p>
      </dgm:t>
    </dgm:pt>
    <dgm:pt modelId="{5EE12983-EEF9-447B-A4A4-301B7BB56067}">
      <dgm:prSet/>
      <dgm:spPr>
        <a:solidFill>
          <a:schemeClr val="tx1"/>
        </a:solidFill>
      </dgm:spPr>
      <dgm:t>
        <a:bodyPr/>
        <a:lstStyle/>
        <a:p>
          <a:r>
            <a:rPr lang="en-GB"/>
            <a:t>Easy access for both walk-in and mobile repair service</a:t>
          </a:r>
          <a:endParaRPr lang="en-US"/>
        </a:p>
      </dgm:t>
    </dgm:pt>
    <dgm:pt modelId="{0708F311-1452-467C-A8FD-B5BF3192FFC7}" type="parTrans" cxnId="{186B7EF9-8B98-4BFE-BBF7-41855AFAD710}">
      <dgm:prSet/>
      <dgm:spPr/>
      <dgm:t>
        <a:bodyPr/>
        <a:lstStyle/>
        <a:p>
          <a:endParaRPr lang="en-US"/>
        </a:p>
      </dgm:t>
    </dgm:pt>
    <dgm:pt modelId="{80B87E9F-1C70-468F-BC8C-B3E808878C24}" type="sibTrans" cxnId="{186B7EF9-8B98-4BFE-BBF7-41855AFAD710}">
      <dgm:prSet/>
      <dgm:spPr/>
      <dgm:t>
        <a:bodyPr/>
        <a:lstStyle/>
        <a:p>
          <a:endParaRPr lang="en-US"/>
        </a:p>
      </dgm:t>
    </dgm:pt>
    <dgm:pt modelId="{34E88C91-A6DF-5847-AB7F-FC7ADCAD780D}" type="pres">
      <dgm:prSet presAssocID="{B12BE11E-21FD-4FB8-A824-A86E7BA55030}" presName="Name0" presStyleCnt="0">
        <dgm:presLayoutVars>
          <dgm:dir/>
          <dgm:resizeHandles val="exact"/>
        </dgm:presLayoutVars>
      </dgm:prSet>
      <dgm:spPr/>
    </dgm:pt>
    <dgm:pt modelId="{A859DD75-9B3D-2946-A0E5-CA251899A1B4}" type="pres">
      <dgm:prSet presAssocID="{8AEF547A-1DEF-4FB2-8C3E-26FDF705FF89}" presName="node" presStyleLbl="node1" presStyleIdx="0" presStyleCnt="4">
        <dgm:presLayoutVars>
          <dgm:bulletEnabled val="1"/>
        </dgm:presLayoutVars>
      </dgm:prSet>
      <dgm:spPr/>
    </dgm:pt>
    <dgm:pt modelId="{E126ECD7-8343-744B-9182-6D6CDD6A9097}" type="pres">
      <dgm:prSet presAssocID="{0139C782-6A8F-4686-AEAE-56B6521DE8FD}" presName="sibTrans" presStyleLbl="sibTrans1D1" presStyleIdx="0" presStyleCnt="3"/>
      <dgm:spPr/>
    </dgm:pt>
    <dgm:pt modelId="{7D1D5B15-7710-284D-8407-56DF88B992AE}" type="pres">
      <dgm:prSet presAssocID="{0139C782-6A8F-4686-AEAE-56B6521DE8FD}" presName="connectorText" presStyleLbl="sibTrans1D1" presStyleIdx="0" presStyleCnt="3"/>
      <dgm:spPr/>
    </dgm:pt>
    <dgm:pt modelId="{1D7BCA5F-C7B5-B84C-9BBA-14BC4CE0A273}" type="pres">
      <dgm:prSet presAssocID="{6CAEA9C8-3298-4F01-B954-63A17BEA873A}" presName="node" presStyleLbl="node1" presStyleIdx="1" presStyleCnt="4">
        <dgm:presLayoutVars>
          <dgm:bulletEnabled val="1"/>
        </dgm:presLayoutVars>
      </dgm:prSet>
      <dgm:spPr/>
    </dgm:pt>
    <dgm:pt modelId="{FD98B401-0472-3A46-AD4B-6A81DF1A5C00}" type="pres">
      <dgm:prSet presAssocID="{882F863C-54DB-42FC-A9C8-A166D04AA628}" presName="sibTrans" presStyleLbl="sibTrans1D1" presStyleIdx="1" presStyleCnt="3"/>
      <dgm:spPr/>
    </dgm:pt>
    <dgm:pt modelId="{A7ADA3FB-7E37-854F-BC2B-D3B4CE952A34}" type="pres">
      <dgm:prSet presAssocID="{882F863C-54DB-42FC-A9C8-A166D04AA628}" presName="connectorText" presStyleLbl="sibTrans1D1" presStyleIdx="1" presStyleCnt="3"/>
      <dgm:spPr/>
    </dgm:pt>
    <dgm:pt modelId="{99FAE7CB-EC54-2B42-A4DB-A1B3651E6477}" type="pres">
      <dgm:prSet presAssocID="{86DB1E95-6F9D-44D1-B455-9B1D48012ACF}" presName="node" presStyleLbl="node1" presStyleIdx="2" presStyleCnt="4">
        <dgm:presLayoutVars>
          <dgm:bulletEnabled val="1"/>
        </dgm:presLayoutVars>
      </dgm:prSet>
      <dgm:spPr/>
    </dgm:pt>
    <dgm:pt modelId="{1CFCCE66-7813-9643-B8B1-44F6449A0C96}" type="pres">
      <dgm:prSet presAssocID="{F89A7A6E-C3BE-453F-8BE4-9650022E970E}" presName="sibTrans" presStyleLbl="sibTrans1D1" presStyleIdx="2" presStyleCnt="3"/>
      <dgm:spPr/>
    </dgm:pt>
    <dgm:pt modelId="{F52967E6-F249-9B48-A549-C6E688AF7F7E}" type="pres">
      <dgm:prSet presAssocID="{F89A7A6E-C3BE-453F-8BE4-9650022E970E}" presName="connectorText" presStyleLbl="sibTrans1D1" presStyleIdx="2" presStyleCnt="3"/>
      <dgm:spPr/>
    </dgm:pt>
    <dgm:pt modelId="{26B8AEA5-3257-4149-BB43-6B9F09785758}" type="pres">
      <dgm:prSet presAssocID="{8F6D61F3-09EA-4501-B5B6-FB917B920BBA}" presName="node" presStyleLbl="node1" presStyleIdx="3" presStyleCnt="4">
        <dgm:presLayoutVars>
          <dgm:bulletEnabled val="1"/>
        </dgm:presLayoutVars>
      </dgm:prSet>
      <dgm:spPr/>
    </dgm:pt>
  </dgm:ptLst>
  <dgm:cxnLst>
    <dgm:cxn modelId="{C15BDD04-4D82-F041-B70D-31583F0CDCCA}" type="presOf" srcId="{882F863C-54DB-42FC-A9C8-A166D04AA628}" destId="{FD98B401-0472-3A46-AD4B-6A81DF1A5C00}" srcOrd="0" destOrd="0" presId="urn:microsoft.com/office/officeart/2016/7/layout/RepeatingBendingProcessNew"/>
    <dgm:cxn modelId="{0E091C0C-FBA9-437A-BE38-A669D89FCF32}" srcId="{86DB1E95-6F9D-44D1-B455-9B1D48012ACF}" destId="{53881097-F9B5-49C1-AA56-300D79D527B1}" srcOrd="8" destOrd="0" parTransId="{EDAAAF94-B5E3-40C6-8447-68497077AD1B}" sibTransId="{E956E9B3-1A93-4C02-B25D-4536670607AF}"/>
    <dgm:cxn modelId="{7F5A5E0C-BB46-4E8F-A635-A7AB986E3DD3}" srcId="{8F6D61F3-09EA-4501-B5B6-FB917B920BBA}" destId="{847560FB-82F2-432F-BE30-E8D49FE5AC99}" srcOrd="5" destOrd="0" parTransId="{9129FA3B-E7B1-4D62-B83D-6DD188AF5FE0}" sibTransId="{0188B948-7573-4632-BB89-1ACB6C7D5187}"/>
    <dgm:cxn modelId="{029A0F12-424C-442A-A2A4-D478F441E457}" srcId="{8F6D61F3-09EA-4501-B5B6-FB917B920BBA}" destId="{95668928-CF29-4F0B-84C0-6B5D8FCB7B12}" srcOrd="4" destOrd="0" parTransId="{29E0523F-5006-4191-93F0-A1F18D2505C5}" sibTransId="{BCCB6330-EBE9-411E-8EBA-4F2DDB853853}"/>
    <dgm:cxn modelId="{A5581F12-82EA-48B7-9B6F-23458759B677}" srcId="{8F6D61F3-09EA-4501-B5B6-FB917B920BBA}" destId="{5DE3BF0D-BAAD-43C8-A70C-E2755142B609}" srcOrd="6" destOrd="0" parTransId="{EF5CAE56-065E-4989-8029-A9C85C8A3BA5}" sibTransId="{79465EF1-3FE2-4DA3-9F16-927A7BF44D4C}"/>
    <dgm:cxn modelId="{E0713A1E-0D34-DD4F-B3F0-8159349F9302}" type="presOf" srcId="{66146004-9C4A-44FB-A1D6-DAE3BD13F4E5}" destId="{99FAE7CB-EC54-2B42-A4DB-A1B3651E6477}" srcOrd="0" destOrd="6" presId="urn:microsoft.com/office/officeart/2016/7/layout/RepeatingBendingProcessNew"/>
    <dgm:cxn modelId="{30383E21-B0D5-264B-B69B-38E8352E0A72}" type="presOf" srcId="{76DFBE4E-A439-4795-9D68-86D946121D71}" destId="{99FAE7CB-EC54-2B42-A4DB-A1B3651E6477}" srcOrd="0" destOrd="8" presId="urn:microsoft.com/office/officeart/2016/7/layout/RepeatingBendingProcessNew"/>
    <dgm:cxn modelId="{B3046B22-7C44-44BE-B768-8E8D36E36679}" srcId="{86DB1E95-6F9D-44D1-B455-9B1D48012ACF}" destId="{6B7E6A2D-C8E7-42A2-ACCF-8A8061018168}" srcOrd="4" destOrd="0" parTransId="{590A5D8B-4238-41E5-A456-2148016CEC16}" sibTransId="{ED466CF2-A6D6-4A05-8354-CB86B08FA763}"/>
    <dgm:cxn modelId="{02813F26-77F4-1E4A-91ED-2DD96258FD6B}" type="presOf" srcId="{86DB1E95-6F9D-44D1-B455-9B1D48012ACF}" destId="{99FAE7CB-EC54-2B42-A4DB-A1B3651E6477}" srcOrd="0" destOrd="0" presId="urn:microsoft.com/office/officeart/2016/7/layout/RepeatingBendingProcessNew"/>
    <dgm:cxn modelId="{09811C33-4B13-4D07-B3D1-67A4D94861DB}" srcId="{86DB1E95-6F9D-44D1-B455-9B1D48012ACF}" destId="{66146004-9C4A-44FB-A1D6-DAE3BD13F4E5}" srcOrd="5" destOrd="0" parTransId="{BD3391D1-AE23-4D62-A054-77BEAD8B917F}" sibTransId="{77EEBDB2-A380-4984-B8B8-8C5BF9716B4E}"/>
    <dgm:cxn modelId="{E6BC4536-080E-4C91-A4C4-04AF5EF80B5B}" srcId="{B12BE11E-21FD-4FB8-A824-A86E7BA55030}" destId="{8F6D61F3-09EA-4501-B5B6-FB917B920BBA}" srcOrd="3" destOrd="0" parTransId="{EEE65E1E-BB0C-48ED-A9E9-998E1056DA55}" sibTransId="{10335BF6-F77F-4BA6-9E9C-31E6AAE1217B}"/>
    <dgm:cxn modelId="{9EFAA037-B707-431F-AC4E-7D46DE7C929B}" srcId="{86DB1E95-6F9D-44D1-B455-9B1D48012ACF}" destId="{356DB936-0C27-46F5-8CC2-6FD993944EC4}" srcOrd="6" destOrd="0" parTransId="{6EA630B2-C7C0-454E-9B09-E53041909848}" sibTransId="{EEB7FA48-B00D-4852-B924-2E36844DB4D6}"/>
    <dgm:cxn modelId="{8F2F043E-0F01-744F-BA5C-E16CED874BB2}" type="presOf" srcId="{8AEF547A-1DEF-4FB2-8C3E-26FDF705FF89}" destId="{A859DD75-9B3D-2946-A0E5-CA251899A1B4}" srcOrd="0" destOrd="0" presId="urn:microsoft.com/office/officeart/2016/7/layout/RepeatingBendingProcessNew"/>
    <dgm:cxn modelId="{B812EF4A-44DD-4C41-A40A-96B21B6AC891}" type="presOf" srcId="{0139C782-6A8F-4686-AEAE-56B6521DE8FD}" destId="{7D1D5B15-7710-284D-8407-56DF88B992AE}" srcOrd="1" destOrd="0" presId="urn:microsoft.com/office/officeart/2016/7/layout/RepeatingBendingProcessNew"/>
    <dgm:cxn modelId="{FBBB8255-5567-4279-B644-CD6A3A395C0C}" srcId="{86DB1E95-6F9D-44D1-B455-9B1D48012ACF}" destId="{D4D11BB9-4AF2-4B33-B1AE-C8EAE942C16B}" srcOrd="0" destOrd="0" parTransId="{154F2CED-8F1B-4143-8478-759895673B8F}" sibTransId="{F9472340-9A3E-4575-870A-9AF53234DDED}"/>
    <dgm:cxn modelId="{B14DB155-B31B-E84E-9B46-A20AED58CF09}" type="presOf" srcId="{6B7E6A2D-C8E7-42A2-ACCF-8A8061018168}" destId="{99FAE7CB-EC54-2B42-A4DB-A1B3651E6477}" srcOrd="0" destOrd="5" presId="urn:microsoft.com/office/officeart/2016/7/layout/RepeatingBendingProcessNew"/>
    <dgm:cxn modelId="{BE35C15B-DF73-4DA5-B389-634FF0B4A796}" srcId="{8F6D61F3-09EA-4501-B5B6-FB917B920BBA}" destId="{2E9164D3-64A4-4AD6-8F26-5D7D94C710CB}" srcOrd="2" destOrd="0" parTransId="{F9501522-E127-48EF-82DE-B9DF88219AE7}" sibTransId="{86934985-484F-45A2-B987-4A47FA3E6E42}"/>
    <dgm:cxn modelId="{F46E115E-1420-9143-8A74-FD7A8C27BBBA}" type="presOf" srcId="{95668928-CF29-4F0B-84C0-6B5D8FCB7B12}" destId="{26B8AEA5-3257-4149-BB43-6B9F09785758}" srcOrd="0" destOrd="5" presId="urn:microsoft.com/office/officeart/2016/7/layout/RepeatingBendingProcessNew"/>
    <dgm:cxn modelId="{DB3D1465-2A1A-C44B-9075-AD87EAD0A58C}" type="presOf" srcId="{F89A7A6E-C3BE-453F-8BE4-9650022E970E}" destId="{1CFCCE66-7813-9643-B8B1-44F6449A0C96}" srcOrd="0" destOrd="0" presId="urn:microsoft.com/office/officeart/2016/7/layout/RepeatingBendingProcessNew"/>
    <dgm:cxn modelId="{C1DBD56B-5D5A-9945-967F-FEFD22BBE461}" type="presOf" srcId="{5EE12983-EEF9-447B-A4A4-301B7BB56067}" destId="{26B8AEA5-3257-4149-BB43-6B9F09785758}" srcOrd="0" destOrd="8" presId="urn:microsoft.com/office/officeart/2016/7/layout/RepeatingBendingProcessNew"/>
    <dgm:cxn modelId="{AB9A9A6D-8DB0-486B-8DAD-F6C8B5A00BD8}" srcId="{86DB1E95-6F9D-44D1-B455-9B1D48012ACF}" destId="{8ACFA97B-E4BF-4485-A47D-3909D7AB3F19}" srcOrd="3" destOrd="0" parTransId="{83B2E341-0DC1-4687-A52A-31A1B198D3CD}" sibTransId="{17E37375-AE09-4FAB-B33C-72511902EC05}"/>
    <dgm:cxn modelId="{4CB7A66D-ADFC-744D-9D4F-45C4B8C45D4F}" type="presOf" srcId="{D4D11BB9-4AF2-4B33-B1AE-C8EAE942C16B}" destId="{99FAE7CB-EC54-2B42-A4DB-A1B3651E6477}" srcOrd="0" destOrd="1" presId="urn:microsoft.com/office/officeart/2016/7/layout/RepeatingBendingProcessNew"/>
    <dgm:cxn modelId="{2BA77273-D06D-499A-844A-C5BFEE3FBD1D}" srcId="{86DB1E95-6F9D-44D1-B455-9B1D48012ACF}" destId="{76DFBE4E-A439-4795-9D68-86D946121D71}" srcOrd="7" destOrd="0" parTransId="{3648AB5E-75AF-44D6-AC7A-08439B5B51F2}" sibTransId="{BB271864-8637-4527-99FF-A7CE08599433}"/>
    <dgm:cxn modelId="{1BB2FB7A-D772-4AD9-BCB7-DECE9329355A}" srcId="{86DB1E95-6F9D-44D1-B455-9B1D48012ACF}" destId="{5B7F2FC8-9E5C-4E30-B971-AEF1B52B1F05}" srcOrd="2" destOrd="0" parTransId="{2B86F053-629D-4A87-B9DE-A859C9EA4F05}" sibTransId="{9AEB68B1-18D0-422E-92AA-CFBDE60E4E26}"/>
    <dgm:cxn modelId="{848F8686-3449-468D-994C-507E70A3B1F9}" srcId="{B12BE11E-21FD-4FB8-A824-A86E7BA55030}" destId="{86DB1E95-6F9D-44D1-B455-9B1D48012ACF}" srcOrd="2" destOrd="0" parTransId="{1F5617F6-0EB2-42E3-8D9E-623E03380121}" sibTransId="{F89A7A6E-C3BE-453F-8BE4-9650022E970E}"/>
    <dgm:cxn modelId="{5232B387-E8EE-424D-A17B-A8CE52C999AC}" type="presOf" srcId="{53881097-F9B5-49C1-AA56-300D79D527B1}" destId="{99FAE7CB-EC54-2B42-A4DB-A1B3651E6477}" srcOrd="0" destOrd="9" presId="urn:microsoft.com/office/officeart/2016/7/layout/RepeatingBendingProcessNew"/>
    <dgm:cxn modelId="{25585891-56FC-064D-9AA5-4A184AEA9970}" type="presOf" srcId="{5DE3BF0D-BAAD-43C8-A70C-E2755142B609}" destId="{26B8AEA5-3257-4149-BB43-6B9F09785758}" srcOrd="0" destOrd="7" presId="urn:microsoft.com/office/officeart/2016/7/layout/RepeatingBendingProcessNew"/>
    <dgm:cxn modelId="{A81EC192-E22F-45A0-8801-655B1742A5C8}" srcId="{8F6D61F3-09EA-4501-B5B6-FB917B920BBA}" destId="{068F9045-3C89-4491-9731-972DE3AB11DA}" srcOrd="1" destOrd="0" parTransId="{1AF554E8-32EC-4534-B9D6-EB8524F52AD5}" sibTransId="{9821A8A3-355E-40A3-8E11-602658698F08}"/>
    <dgm:cxn modelId="{38305F94-8C93-B14C-A1EB-B8466DD4B10E}" type="presOf" srcId="{847560FB-82F2-432F-BE30-E8D49FE5AC99}" destId="{26B8AEA5-3257-4149-BB43-6B9F09785758}" srcOrd="0" destOrd="6" presId="urn:microsoft.com/office/officeart/2016/7/layout/RepeatingBendingProcessNew"/>
    <dgm:cxn modelId="{945A4C9E-A74C-054E-ACD5-B8FD4D1CDD77}" type="presOf" srcId="{8ACFA97B-E4BF-4485-A47D-3909D7AB3F19}" destId="{99FAE7CB-EC54-2B42-A4DB-A1B3651E6477}" srcOrd="0" destOrd="4" presId="urn:microsoft.com/office/officeart/2016/7/layout/RepeatingBendingProcessNew"/>
    <dgm:cxn modelId="{E5C3499F-3F7E-4C4E-B916-340108806DDC}" type="presOf" srcId="{6CAEA9C8-3298-4F01-B954-63A17BEA873A}" destId="{1D7BCA5F-C7B5-B84C-9BBA-14BC4CE0A273}" srcOrd="0" destOrd="0" presId="urn:microsoft.com/office/officeart/2016/7/layout/RepeatingBendingProcessNew"/>
    <dgm:cxn modelId="{F78494A0-A11F-0E4C-BA24-F6A0289305DD}" type="presOf" srcId="{882F863C-54DB-42FC-A9C8-A166D04AA628}" destId="{A7ADA3FB-7E37-854F-BC2B-D3B4CE952A34}" srcOrd="1" destOrd="0" presId="urn:microsoft.com/office/officeart/2016/7/layout/RepeatingBendingProcessNew"/>
    <dgm:cxn modelId="{DC1049A2-72A0-4036-9A5A-AF2C64B7E8C8}" srcId="{B12BE11E-21FD-4FB8-A824-A86E7BA55030}" destId="{6CAEA9C8-3298-4F01-B954-63A17BEA873A}" srcOrd="1" destOrd="0" parTransId="{F819B349-7AB2-4E5F-AC77-FCA4EAEF60FA}" sibTransId="{882F863C-54DB-42FC-A9C8-A166D04AA628}"/>
    <dgm:cxn modelId="{297E9CAE-B579-AC4A-8E4A-9670492E6466}" type="presOf" srcId="{2E9164D3-64A4-4AD6-8F26-5D7D94C710CB}" destId="{26B8AEA5-3257-4149-BB43-6B9F09785758}" srcOrd="0" destOrd="3" presId="urn:microsoft.com/office/officeart/2016/7/layout/RepeatingBendingProcessNew"/>
    <dgm:cxn modelId="{46577EB0-DD26-CF4F-96A7-D1481FB724FA}" type="presOf" srcId="{F642DB5F-B8F3-489E-80C0-D9647EDDF4E7}" destId="{26B8AEA5-3257-4149-BB43-6B9F09785758}" srcOrd="0" destOrd="1" presId="urn:microsoft.com/office/officeart/2016/7/layout/RepeatingBendingProcessNew"/>
    <dgm:cxn modelId="{216B55B1-7277-1443-8F6C-64B7E6A4EDE8}" type="presOf" srcId="{5B7F2FC8-9E5C-4E30-B971-AEF1B52B1F05}" destId="{99FAE7CB-EC54-2B42-A4DB-A1B3651E6477}" srcOrd="0" destOrd="3" presId="urn:microsoft.com/office/officeart/2016/7/layout/RepeatingBendingProcessNew"/>
    <dgm:cxn modelId="{4CD4E2B5-7A67-468B-96F4-5946F84435D2}" srcId="{B12BE11E-21FD-4FB8-A824-A86E7BA55030}" destId="{8AEF547A-1DEF-4FB2-8C3E-26FDF705FF89}" srcOrd="0" destOrd="0" parTransId="{57ADD48E-F13B-4DE3-B9A1-9E089173D3AF}" sibTransId="{0139C782-6A8F-4686-AEAE-56B6521DE8FD}"/>
    <dgm:cxn modelId="{A0D2C9B8-CAF6-410B-A0DD-B63DFDF0C181}" srcId="{86DB1E95-6F9D-44D1-B455-9B1D48012ACF}" destId="{CA143A21-D7FD-460A-ABA4-817B9FB35DF1}" srcOrd="1" destOrd="0" parTransId="{E7015C79-2A98-4665-95DE-E54FAD8A7888}" sibTransId="{A152B283-17E7-4AD3-9CFF-80E0D47534B3}"/>
    <dgm:cxn modelId="{C8DA7EC7-6590-A84E-BDEC-E00FFB92F1AD}" type="presOf" srcId="{0139C782-6A8F-4686-AEAE-56B6521DE8FD}" destId="{E126ECD7-8343-744B-9182-6D6CDD6A9097}" srcOrd="0" destOrd="0" presId="urn:microsoft.com/office/officeart/2016/7/layout/RepeatingBendingProcessNew"/>
    <dgm:cxn modelId="{DC281ECA-4F6F-444F-8068-8CCCEBC79414}" type="presOf" srcId="{B12BE11E-21FD-4FB8-A824-A86E7BA55030}" destId="{34E88C91-A6DF-5847-AB7F-FC7ADCAD780D}" srcOrd="0" destOrd="0" presId="urn:microsoft.com/office/officeart/2016/7/layout/RepeatingBendingProcessNew"/>
    <dgm:cxn modelId="{745C5FD2-D603-6B44-BE3D-C510465F2850}" type="presOf" srcId="{CA143A21-D7FD-460A-ABA4-817B9FB35DF1}" destId="{99FAE7CB-EC54-2B42-A4DB-A1B3651E6477}" srcOrd="0" destOrd="2" presId="urn:microsoft.com/office/officeart/2016/7/layout/RepeatingBendingProcessNew"/>
    <dgm:cxn modelId="{447552D4-25ED-7249-8EBC-9AF86EB26CFC}" type="presOf" srcId="{356DB936-0C27-46F5-8CC2-6FD993944EC4}" destId="{99FAE7CB-EC54-2B42-A4DB-A1B3651E6477}" srcOrd="0" destOrd="7" presId="urn:microsoft.com/office/officeart/2016/7/layout/RepeatingBendingProcessNew"/>
    <dgm:cxn modelId="{13350FDA-A058-4FCC-81DC-E8E1EFF908EA}" srcId="{8F6D61F3-09EA-4501-B5B6-FB917B920BBA}" destId="{2971040F-D610-40E8-856E-70589A2B2729}" srcOrd="3" destOrd="0" parTransId="{DE32AA94-75BB-427C-840D-315290526318}" sibTransId="{4F0A5FE8-DA1E-4736-A151-06A90383A961}"/>
    <dgm:cxn modelId="{8B31ADE0-5E71-394F-B712-42CD83AE1819}" type="presOf" srcId="{2971040F-D610-40E8-856E-70589A2B2729}" destId="{26B8AEA5-3257-4149-BB43-6B9F09785758}" srcOrd="0" destOrd="4" presId="urn:microsoft.com/office/officeart/2016/7/layout/RepeatingBendingProcessNew"/>
    <dgm:cxn modelId="{C44B33E3-8377-FB49-BD1B-B0FBD71912F2}" type="presOf" srcId="{F89A7A6E-C3BE-453F-8BE4-9650022E970E}" destId="{F52967E6-F249-9B48-A549-C6E688AF7F7E}" srcOrd="1" destOrd="0" presId="urn:microsoft.com/office/officeart/2016/7/layout/RepeatingBendingProcessNew"/>
    <dgm:cxn modelId="{D23838EC-7F29-514A-9321-D2A60B1DEF28}" type="presOf" srcId="{8F6D61F3-09EA-4501-B5B6-FB917B920BBA}" destId="{26B8AEA5-3257-4149-BB43-6B9F09785758}" srcOrd="0" destOrd="0" presId="urn:microsoft.com/office/officeart/2016/7/layout/RepeatingBendingProcessNew"/>
    <dgm:cxn modelId="{186B7EF9-8B98-4BFE-BBF7-41855AFAD710}" srcId="{8F6D61F3-09EA-4501-B5B6-FB917B920BBA}" destId="{5EE12983-EEF9-447B-A4A4-301B7BB56067}" srcOrd="7" destOrd="0" parTransId="{0708F311-1452-467C-A8FD-B5BF3192FFC7}" sibTransId="{80B87E9F-1C70-468F-BC8C-B3E808878C24}"/>
    <dgm:cxn modelId="{3D5AC5F9-D392-0E4F-B147-6CCEB61B4FC6}" type="presOf" srcId="{068F9045-3C89-4491-9731-972DE3AB11DA}" destId="{26B8AEA5-3257-4149-BB43-6B9F09785758}" srcOrd="0" destOrd="2" presId="urn:microsoft.com/office/officeart/2016/7/layout/RepeatingBendingProcessNew"/>
    <dgm:cxn modelId="{FF5965FC-2F1D-4F45-B9B5-37706CC6DF0A}" srcId="{8F6D61F3-09EA-4501-B5B6-FB917B920BBA}" destId="{F642DB5F-B8F3-489E-80C0-D9647EDDF4E7}" srcOrd="0" destOrd="0" parTransId="{1FF893F8-B40F-4FA8-A73E-8998AC4E4A70}" sibTransId="{23A6E337-FB43-4D1D-B5A2-6441ABA4755E}"/>
    <dgm:cxn modelId="{C51A8AA2-114D-A54C-A894-0D49AF7469EC}" type="presParOf" srcId="{34E88C91-A6DF-5847-AB7F-FC7ADCAD780D}" destId="{A859DD75-9B3D-2946-A0E5-CA251899A1B4}" srcOrd="0" destOrd="0" presId="urn:microsoft.com/office/officeart/2016/7/layout/RepeatingBendingProcessNew"/>
    <dgm:cxn modelId="{7A669885-CA92-6F4D-B0CA-0233A2D24394}" type="presParOf" srcId="{34E88C91-A6DF-5847-AB7F-FC7ADCAD780D}" destId="{E126ECD7-8343-744B-9182-6D6CDD6A9097}" srcOrd="1" destOrd="0" presId="urn:microsoft.com/office/officeart/2016/7/layout/RepeatingBendingProcessNew"/>
    <dgm:cxn modelId="{1E59ECCA-EECA-904A-B68B-7165390C1D21}" type="presParOf" srcId="{E126ECD7-8343-744B-9182-6D6CDD6A9097}" destId="{7D1D5B15-7710-284D-8407-56DF88B992AE}" srcOrd="0" destOrd="0" presId="urn:microsoft.com/office/officeart/2016/7/layout/RepeatingBendingProcessNew"/>
    <dgm:cxn modelId="{640BB8A5-4A07-AC42-A58A-F8D5C85F3D69}" type="presParOf" srcId="{34E88C91-A6DF-5847-AB7F-FC7ADCAD780D}" destId="{1D7BCA5F-C7B5-B84C-9BBA-14BC4CE0A273}" srcOrd="2" destOrd="0" presId="urn:microsoft.com/office/officeart/2016/7/layout/RepeatingBendingProcessNew"/>
    <dgm:cxn modelId="{030C8783-9653-A844-9E96-CC0EA25CF971}" type="presParOf" srcId="{34E88C91-A6DF-5847-AB7F-FC7ADCAD780D}" destId="{FD98B401-0472-3A46-AD4B-6A81DF1A5C00}" srcOrd="3" destOrd="0" presId="urn:microsoft.com/office/officeart/2016/7/layout/RepeatingBendingProcessNew"/>
    <dgm:cxn modelId="{3C8AD8F2-76DC-8C41-B2F4-C069B069E613}" type="presParOf" srcId="{FD98B401-0472-3A46-AD4B-6A81DF1A5C00}" destId="{A7ADA3FB-7E37-854F-BC2B-D3B4CE952A34}" srcOrd="0" destOrd="0" presId="urn:microsoft.com/office/officeart/2016/7/layout/RepeatingBendingProcessNew"/>
    <dgm:cxn modelId="{873819BC-61BE-2349-AF0E-FBEB5D7D0A08}" type="presParOf" srcId="{34E88C91-A6DF-5847-AB7F-FC7ADCAD780D}" destId="{99FAE7CB-EC54-2B42-A4DB-A1B3651E6477}" srcOrd="4" destOrd="0" presId="urn:microsoft.com/office/officeart/2016/7/layout/RepeatingBendingProcessNew"/>
    <dgm:cxn modelId="{337BC406-CB47-5A4B-B58B-B7D3830FDFB4}" type="presParOf" srcId="{34E88C91-A6DF-5847-AB7F-FC7ADCAD780D}" destId="{1CFCCE66-7813-9643-B8B1-44F6449A0C96}" srcOrd="5" destOrd="0" presId="urn:microsoft.com/office/officeart/2016/7/layout/RepeatingBendingProcessNew"/>
    <dgm:cxn modelId="{D5B8D928-96C1-4C44-904F-97B3490DF4DE}" type="presParOf" srcId="{1CFCCE66-7813-9643-B8B1-44F6449A0C96}" destId="{F52967E6-F249-9B48-A549-C6E688AF7F7E}" srcOrd="0" destOrd="0" presId="urn:microsoft.com/office/officeart/2016/7/layout/RepeatingBendingProcessNew"/>
    <dgm:cxn modelId="{8BE7D1B8-589C-5946-AF5A-847E03858F0B}" type="presParOf" srcId="{34E88C91-A6DF-5847-AB7F-FC7ADCAD780D}" destId="{26B8AEA5-3257-4149-BB43-6B9F09785758}"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44C6D4-D4C2-4734-A2AF-84221EAD1C7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A3A4E33-2205-4E77-B07E-1F3B07B5CD7A}">
      <dgm:prSet/>
      <dgm:spPr/>
      <dgm:t>
        <a:bodyPr/>
        <a:lstStyle/>
        <a:p>
          <a:r>
            <a:rPr lang="en-GB" dirty="0"/>
            <a:t>Phone Box Cardiff is a viable and sustainable business opportunity that meets the growing demand for affordable and reliable mobile phone repairs. By combining high-quality repair services, convenient mobile call-outs, competitive pricing, and excellent customer service, the business can establish a strong position in the Cardiff market. With effective marketing, careful financial management, and a focus on customer satisfaction, Phone Box Cardiff has the potential to achieve long-term growth while contributing to a reduction in electronic waste through device repair and reuse.</a:t>
          </a:r>
          <a:endParaRPr lang="en-US" dirty="0"/>
        </a:p>
      </dgm:t>
    </dgm:pt>
    <dgm:pt modelId="{D70123E7-43CF-4CFB-92C4-D852A3FCBCA9}" type="parTrans" cxnId="{A2F978A0-A184-4B66-830C-6144757035C1}">
      <dgm:prSet/>
      <dgm:spPr/>
      <dgm:t>
        <a:bodyPr/>
        <a:lstStyle/>
        <a:p>
          <a:endParaRPr lang="en-US"/>
        </a:p>
      </dgm:t>
    </dgm:pt>
    <dgm:pt modelId="{5BE82C81-24A7-471C-AE52-A819335D71E9}" type="sibTrans" cxnId="{A2F978A0-A184-4B66-830C-6144757035C1}">
      <dgm:prSet/>
      <dgm:spPr/>
      <dgm:t>
        <a:bodyPr/>
        <a:lstStyle/>
        <a:p>
          <a:endParaRPr lang="en-US"/>
        </a:p>
      </dgm:t>
    </dgm:pt>
    <dgm:pt modelId="{D8833523-B0AA-4908-AB4F-A820143B3C3D}">
      <dgm:prSet/>
      <dgm:spPr/>
      <dgm:t>
        <a:bodyPr/>
        <a:lstStyle/>
        <a:p>
          <a:r>
            <a:rPr lang="en-GB" b="1"/>
            <a:t>Thank You – Any Questions?</a:t>
          </a:r>
          <a:r>
            <a:rPr lang="en-GB"/>
            <a:t> 🙏📱</a:t>
          </a:r>
          <a:endParaRPr lang="en-US"/>
        </a:p>
      </dgm:t>
    </dgm:pt>
    <dgm:pt modelId="{CA523D5E-0D23-4779-9723-8749636BDCFD}" type="parTrans" cxnId="{12F10930-9013-4628-9708-74BAD0C6F08E}">
      <dgm:prSet/>
      <dgm:spPr/>
      <dgm:t>
        <a:bodyPr/>
        <a:lstStyle/>
        <a:p>
          <a:endParaRPr lang="en-US"/>
        </a:p>
      </dgm:t>
    </dgm:pt>
    <dgm:pt modelId="{4E8CDF20-736E-4C23-A1C0-8AFA5493D7FA}" type="sibTrans" cxnId="{12F10930-9013-4628-9708-74BAD0C6F08E}">
      <dgm:prSet/>
      <dgm:spPr/>
      <dgm:t>
        <a:bodyPr/>
        <a:lstStyle/>
        <a:p>
          <a:endParaRPr lang="en-US"/>
        </a:p>
      </dgm:t>
    </dgm:pt>
    <dgm:pt modelId="{4C8BD62D-B877-2A43-9D09-D2AB2F671024}" type="pres">
      <dgm:prSet presAssocID="{3B44C6D4-D4C2-4734-A2AF-84221EAD1C70}" presName="hierChild1" presStyleCnt="0">
        <dgm:presLayoutVars>
          <dgm:chPref val="1"/>
          <dgm:dir/>
          <dgm:animOne val="branch"/>
          <dgm:animLvl val="lvl"/>
          <dgm:resizeHandles/>
        </dgm:presLayoutVars>
      </dgm:prSet>
      <dgm:spPr/>
    </dgm:pt>
    <dgm:pt modelId="{F7CF377A-296D-584F-B60F-03812A003D10}" type="pres">
      <dgm:prSet presAssocID="{6A3A4E33-2205-4E77-B07E-1F3B07B5CD7A}" presName="hierRoot1" presStyleCnt="0"/>
      <dgm:spPr/>
    </dgm:pt>
    <dgm:pt modelId="{6A8AA667-1E9C-CE40-B0BF-73337E7BFD54}" type="pres">
      <dgm:prSet presAssocID="{6A3A4E33-2205-4E77-B07E-1F3B07B5CD7A}" presName="composite" presStyleCnt="0"/>
      <dgm:spPr/>
    </dgm:pt>
    <dgm:pt modelId="{EE329D55-FBDC-EF4E-B493-D67E5DAE59BE}" type="pres">
      <dgm:prSet presAssocID="{6A3A4E33-2205-4E77-B07E-1F3B07B5CD7A}" presName="background" presStyleLbl="node0" presStyleIdx="0" presStyleCnt="2"/>
      <dgm:spPr>
        <a:solidFill>
          <a:schemeClr val="tx1"/>
        </a:solidFill>
      </dgm:spPr>
    </dgm:pt>
    <dgm:pt modelId="{D48C1F17-779A-CA48-B3C4-431C4D3A13AA}" type="pres">
      <dgm:prSet presAssocID="{6A3A4E33-2205-4E77-B07E-1F3B07B5CD7A}" presName="text" presStyleLbl="fgAcc0" presStyleIdx="0" presStyleCnt="2">
        <dgm:presLayoutVars>
          <dgm:chPref val="3"/>
        </dgm:presLayoutVars>
      </dgm:prSet>
      <dgm:spPr/>
    </dgm:pt>
    <dgm:pt modelId="{151DC42B-117D-2C41-A42D-111317F81BDB}" type="pres">
      <dgm:prSet presAssocID="{6A3A4E33-2205-4E77-B07E-1F3B07B5CD7A}" presName="hierChild2" presStyleCnt="0"/>
      <dgm:spPr/>
    </dgm:pt>
    <dgm:pt modelId="{6B31ADB5-889A-F24C-BFE1-8301B6CDCB17}" type="pres">
      <dgm:prSet presAssocID="{D8833523-B0AA-4908-AB4F-A820143B3C3D}" presName="hierRoot1" presStyleCnt="0"/>
      <dgm:spPr/>
    </dgm:pt>
    <dgm:pt modelId="{E62DDCF3-6777-BB42-982C-CF6F755A339F}" type="pres">
      <dgm:prSet presAssocID="{D8833523-B0AA-4908-AB4F-A820143B3C3D}" presName="composite" presStyleCnt="0"/>
      <dgm:spPr/>
    </dgm:pt>
    <dgm:pt modelId="{8726367D-FDC9-624C-9649-E4C53B1CC903}" type="pres">
      <dgm:prSet presAssocID="{D8833523-B0AA-4908-AB4F-A820143B3C3D}" presName="background" presStyleLbl="node0" presStyleIdx="1" presStyleCnt="2"/>
      <dgm:spPr>
        <a:solidFill>
          <a:schemeClr val="tx1"/>
        </a:solidFill>
      </dgm:spPr>
    </dgm:pt>
    <dgm:pt modelId="{B7DD9CF3-6530-7F4C-AE03-167FBD40E41B}" type="pres">
      <dgm:prSet presAssocID="{D8833523-B0AA-4908-AB4F-A820143B3C3D}" presName="text" presStyleLbl="fgAcc0" presStyleIdx="1" presStyleCnt="2">
        <dgm:presLayoutVars>
          <dgm:chPref val="3"/>
        </dgm:presLayoutVars>
      </dgm:prSet>
      <dgm:spPr/>
    </dgm:pt>
    <dgm:pt modelId="{AE086024-FECD-A141-9536-4D0F4EFC65BC}" type="pres">
      <dgm:prSet presAssocID="{D8833523-B0AA-4908-AB4F-A820143B3C3D}" presName="hierChild2" presStyleCnt="0"/>
      <dgm:spPr/>
    </dgm:pt>
  </dgm:ptLst>
  <dgm:cxnLst>
    <dgm:cxn modelId="{12F10930-9013-4628-9708-74BAD0C6F08E}" srcId="{3B44C6D4-D4C2-4734-A2AF-84221EAD1C70}" destId="{D8833523-B0AA-4908-AB4F-A820143B3C3D}" srcOrd="1" destOrd="0" parTransId="{CA523D5E-0D23-4779-9723-8749636BDCFD}" sibTransId="{4E8CDF20-736E-4C23-A1C0-8AFA5493D7FA}"/>
    <dgm:cxn modelId="{783F5661-119D-5143-BFAE-A36C84A653D9}" type="presOf" srcId="{6A3A4E33-2205-4E77-B07E-1F3B07B5CD7A}" destId="{D48C1F17-779A-CA48-B3C4-431C4D3A13AA}" srcOrd="0" destOrd="0" presId="urn:microsoft.com/office/officeart/2005/8/layout/hierarchy1"/>
    <dgm:cxn modelId="{A2F978A0-A184-4B66-830C-6144757035C1}" srcId="{3B44C6D4-D4C2-4734-A2AF-84221EAD1C70}" destId="{6A3A4E33-2205-4E77-B07E-1F3B07B5CD7A}" srcOrd="0" destOrd="0" parTransId="{D70123E7-43CF-4CFB-92C4-D852A3FCBCA9}" sibTransId="{5BE82C81-24A7-471C-AE52-A819335D71E9}"/>
    <dgm:cxn modelId="{C01C4BE1-0104-3148-819E-CC2091126BE6}" type="presOf" srcId="{3B44C6D4-D4C2-4734-A2AF-84221EAD1C70}" destId="{4C8BD62D-B877-2A43-9D09-D2AB2F671024}" srcOrd="0" destOrd="0" presId="urn:microsoft.com/office/officeart/2005/8/layout/hierarchy1"/>
    <dgm:cxn modelId="{08D992F8-4882-3B4B-8BF5-52D9FAB04396}" type="presOf" srcId="{D8833523-B0AA-4908-AB4F-A820143B3C3D}" destId="{B7DD9CF3-6530-7F4C-AE03-167FBD40E41B}" srcOrd="0" destOrd="0" presId="urn:microsoft.com/office/officeart/2005/8/layout/hierarchy1"/>
    <dgm:cxn modelId="{AB476C4E-F5F4-3145-B4B2-9A343B3D3690}" type="presParOf" srcId="{4C8BD62D-B877-2A43-9D09-D2AB2F671024}" destId="{F7CF377A-296D-584F-B60F-03812A003D10}" srcOrd="0" destOrd="0" presId="urn:microsoft.com/office/officeart/2005/8/layout/hierarchy1"/>
    <dgm:cxn modelId="{78F16BFA-86BE-D54C-AF18-BD1884C24A7C}" type="presParOf" srcId="{F7CF377A-296D-584F-B60F-03812A003D10}" destId="{6A8AA667-1E9C-CE40-B0BF-73337E7BFD54}" srcOrd="0" destOrd="0" presId="urn:microsoft.com/office/officeart/2005/8/layout/hierarchy1"/>
    <dgm:cxn modelId="{505907B0-724B-D343-994B-B02FDA05266D}" type="presParOf" srcId="{6A8AA667-1E9C-CE40-B0BF-73337E7BFD54}" destId="{EE329D55-FBDC-EF4E-B493-D67E5DAE59BE}" srcOrd="0" destOrd="0" presId="urn:microsoft.com/office/officeart/2005/8/layout/hierarchy1"/>
    <dgm:cxn modelId="{A01B1959-2C4D-7940-8DBB-BBC5FE54AD0E}" type="presParOf" srcId="{6A8AA667-1E9C-CE40-B0BF-73337E7BFD54}" destId="{D48C1F17-779A-CA48-B3C4-431C4D3A13AA}" srcOrd="1" destOrd="0" presId="urn:microsoft.com/office/officeart/2005/8/layout/hierarchy1"/>
    <dgm:cxn modelId="{19D5A792-242B-AE46-971E-D8B5FACAA702}" type="presParOf" srcId="{F7CF377A-296D-584F-B60F-03812A003D10}" destId="{151DC42B-117D-2C41-A42D-111317F81BDB}" srcOrd="1" destOrd="0" presId="urn:microsoft.com/office/officeart/2005/8/layout/hierarchy1"/>
    <dgm:cxn modelId="{788A07A1-0E9B-AD4D-8480-997CF128807D}" type="presParOf" srcId="{4C8BD62D-B877-2A43-9D09-D2AB2F671024}" destId="{6B31ADB5-889A-F24C-BFE1-8301B6CDCB17}" srcOrd="1" destOrd="0" presId="urn:microsoft.com/office/officeart/2005/8/layout/hierarchy1"/>
    <dgm:cxn modelId="{415E4F23-4E2C-EB40-B2D6-5B2417A403FA}" type="presParOf" srcId="{6B31ADB5-889A-F24C-BFE1-8301B6CDCB17}" destId="{E62DDCF3-6777-BB42-982C-CF6F755A339F}" srcOrd="0" destOrd="0" presId="urn:microsoft.com/office/officeart/2005/8/layout/hierarchy1"/>
    <dgm:cxn modelId="{30998759-7C34-8546-BB7A-D597B0FC5BE0}" type="presParOf" srcId="{E62DDCF3-6777-BB42-982C-CF6F755A339F}" destId="{8726367D-FDC9-624C-9649-E4C53B1CC903}" srcOrd="0" destOrd="0" presId="urn:microsoft.com/office/officeart/2005/8/layout/hierarchy1"/>
    <dgm:cxn modelId="{58F48E5F-8282-A74F-AEB0-E14E3E311B5B}" type="presParOf" srcId="{E62DDCF3-6777-BB42-982C-CF6F755A339F}" destId="{B7DD9CF3-6530-7F4C-AE03-167FBD40E41B}" srcOrd="1" destOrd="0" presId="urn:microsoft.com/office/officeart/2005/8/layout/hierarchy1"/>
    <dgm:cxn modelId="{FA3FBC16-B3FF-3A4B-9C0F-9185C2DCB7E7}" type="presParOf" srcId="{6B31ADB5-889A-F24C-BFE1-8301B6CDCB17}" destId="{AE086024-FECD-A141-9536-4D0F4EFC65B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D0BB12-B7A6-4799-A974-4E7F591FEDF7}"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228E3C7-1021-4F3C-BBCE-B5FC93E5A134}">
      <dgm:prSet/>
      <dgm:spPr/>
      <dgm:t>
        <a:bodyPr/>
        <a:lstStyle/>
        <a:p>
          <a:r>
            <a:rPr lang="en-US" dirty="0"/>
            <a:t>Thank you for taking the time to listen to my business plan </a:t>
          </a:r>
        </a:p>
      </dgm:t>
    </dgm:pt>
    <dgm:pt modelId="{9E0C9304-FCF4-427B-A357-3EDC38B59B34}" type="parTrans" cxnId="{11815B23-FDE8-4795-88DF-CFFFCF442F3B}">
      <dgm:prSet/>
      <dgm:spPr/>
      <dgm:t>
        <a:bodyPr/>
        <a:lstStyle/>
        <a:p>
          <a:endParaRPr lang="en-US"/>
        </a:p>
      </dgm:t>
    </dgm:pt>
    <dgm:pt modelId="{B2E0A5F1-0C2A-4E11-BE79-231DF24250AF}" type="sibTrans" cxnId="{11815B23-FDE8-4795-88DF-CFFFCF442F3B}">
      <dgm:prSet/>
      <dgm:spPr/>
      <dgm:t>
        <a:bodyPr/>
        <a:lstStyle/>
        <a:p>
          <a:endParaRPr lang="en-US"/>
        </a:p>
      </dgm:t>
    </dgm:pt>
    <dgm:pt modelId="{88E8115A-5484-40FF-9A91-CD2ADACE853F}">
      <dgm:prSet/>
      <dgm:spPr/>
      <dgm:t>
        <a:bodyPr/>
        <a:lstStyle/>
        <a:p>
          <a:r>
            <a:rPr lang="en-US" dirty="0"/>
            <a:t>Please Scan QR Code and give Phone Box a follow </a:t>
          </a:r>
        </a:p>
      </dgm:t>
    </dgm:pt>
    <dgm:pt modelId="{2308E1EE-1877-48C8-B8BD-BD1D2CA21F7E}" type="parTrans" cxnId="{3BC44488-D189-420E-A38D-63CE6D7C7387}">
      <dgm:prSet/>
      <dgm:spPr/>
      <dgm:t>
        <a:bodyPr/>
        <a:lstStyle/>
        <a:p>
          <a:endParaRPr lang="en-US"/>
        </a:p>
      </dgm:t>
    </dgm:pt>
    <dgm:pt modelId="{E9E046D7-13C7-4F6B-97DE-C2D8E9EACA3A}" type="sibTrans" cxnId="{3BC44488-D189-420E-A38D-63CE6D7C7387}">
      <dgm:prSet/>
      <dgm:spPr/>
      <dgm:t>
        <a:bodyPr/>
        <a:lstStyle/>
        <a:p>
          <a:endParaRPr lang="en-US"/>
        </a:p>
      </dgm:t>
    </dgm:pt>
    <dgm:pt modelId="{6D415282-A772-4D43-A624-1A0DACBDD24E}" type="pres">
      <dgm:prSet presAssocID="{DAD0BB12-B7A6-4799-A974-4E7F591FEDF7}" presName="root" presStyleCnt="0">
        <dgm:presLayoutVars>
          <dgm:dir/>
          <dgm:resizeHandles val="exact"/>
        </dgm:presLayoutVars>
      </dgm:prSet>
      <dgm:spPr/>
    </dgm:pt>
    <dgm:pt modelId="{8A69E9BC-7B88-4921-BBB7-3778E24D781E}" type="pres">
      <dgm:prSet presAssocID="{F228E3C7-1021-4F3C-BBCE-B5FC93E5A134}" presName="compNode" presStyleCnt="0"/>
      <dgm:spPr/>
    </dgm:pt>
    <dgm:pt modelId="{D4A6948C-679C-48CE-B83A-EAF7894C9373}" type="pres">
      <dgm:prSet presAssocID="{F228E3C7-1021-4F3C-BBCE-B5FC93E5A13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79C82EE9-5D40-437C-BC93-EB66DA47551D}" type="pres">
      <dgm:prSet presAssocID="{F228E3C7-1021-4F3C-BBCE-B5FC93E5A134}" presName="spaceRect" presStyleCnt="0"/>
      <dgm:spPr/>
    </dgm:pt>
    <dgm:pt modelId="{64337533-C86B-49B5-AED2-E8DF093AD22B}" type="pres">
      <dgm:prSet presAssocID="{F228E3C7-1021-4F3C-BBCE-B5FC93E5A134}" presName="textRect" presStyleLbl="revTx" presStyleIdx="0" presStyleCnt="2">
        <dgm:presLayoutVars>
          <dgm:chMax val="1"/>
          <dgm:chPref val="1"/>
        </dgm:presLayoutVars>
      </dgm:prSet>
      <dgm:spPr/>
    </dgm:pt>
    <dgm:pt modelId="{F015D978-C142-4762-A79B-69464DD3E9B7}" type="pres">
      <dgm:prSet presAssocID="{B2E0A5F1-0C2A-4E11-BE79-231DF24250AF}" presName="sibTrans" presStyleCnt="0"/>
      <dgm:spPr/>
    </dgm:pt>
    <dgm:pt modelId="{878F229D-4904-4035-9AF5-50B2F55B38E8}" type="pres">
      <dgm:prSet presAssocID="{88E8115A-5484-40FF-9A91-CD2ADACE853F}" presName="compNode" presStyleCnt="0"/>
      <dgm:spPr/>
    </dgm:pt>
    <dgm:pt modelId="{A8BEDA72-DB5B-48FA-A862-C36BA6DC8CCF}" type="pres">
      <dgm:prSet presAssocID="{88E8115A-5484-40FF-9A91-CD2ADACE853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4FDE9A94-4E2E-4FE1-9B76-66D42AD6BEBB}" type="pres">
      <dgm:prSet presAssocID="{88E8115A-5484-40FF-9A91-CD2ADACE853F}" presName="spaceRect" presStyleCnt="0"/>
      <dgm:spPr/>
    </dgm:pt>
    <dgm:pt modelId="{184865EB-4D09-432D-8366-75DDA8FB176A}" type="pres">
      <dgm:prSet presAssocID="{88E8115A-5484-40FF-9A91-CD2ADACE853F}" presName="textRect" presStyleLbl="revTx" presStyleIdx="1" presStyleCnt="2">
        <dgm:presLayoutVars>
          <dgm:chMax val="1"/>
          <dgm:chPref val="1"/>
        </dgm:presLayoutVars>
      </dgm:prSet>
      <dgm:spPr/>
    </dgm:pt>
  </dgm:ptLst>
  <dgm:cxnLst>
    <dgm:cxn modelId="{917B0102-EA85-452D-9D2B-6FC43CBDB297}" type="presOf" srcId="{DAD0BB12-B7A6-4799-A974-4E7F591FEDF7}" destId="{6D415282-A772-4D43-A624-1A0DACBDD24E}" srcOrd="0" destOrd="0" presId="urn:microsoft.com/office/officeart/2018/2/layout/IconLabelList"/>
    <dgm:cxn modelId="{8D89050A-9225-45FF-919C-DC29BB0D14C8}" type="presOf" srcId="{F228E3C7-1021-4F3C-BBCE-B5FC93E5A134}" destId="{64337533-C86B-49B5-AED2-E8DF093AD22B}" srcOrd="0" destOrd="0" presId="urn:microsoft.com/office/officeart/2018/2/layout/IconLabelList"/>
    <dgm:cxn modelId="{5F01441F-4B10-42E5-8E10-65EB61980C89}" type="presOf" srcId="{88E8115A-5484-40FF-9A91-CD2ADACE853F}" destId="{184865EB-4D09-432D-8366-75DDA8FB176A}" srcOrd="0" destOrd="0" presId="urn:microsoft.com/office/officeart/2018/2/layout/IconLabelList"/>
    <dgm:cxn modelId="{11815B23-FDE8-4795-88DF-CFFFCF442F3B}" srcId="{DAD0BB12-B7A6-4799-A974-4E7F591FEDF7}" destId="{F228E3C7-1021-4F3C-BBCE-B5FC93E5A134}" srcOrd="0" destOrd="0" parTransId="{9E0C9304-FCF4-427B-A357-3EDC38B59B34}" sibTransId="{B2E0A5F1-0C2A-4E11-BE79-231DF24250AF}"/>
    <dgm:cxn modelId="{3BC44488-D189-420E-A38D-63CE6D7C7387}" srcId="{DAD0BB12-B7A6-4799-A974-4E7F591FEDF7}" destId="{88E8115A-5484-40FF-9A91-CD2ADACE853F}" srcOrd="1" destOrd="0" parTransId="{2308E1EE-1877-48C8-B8BD-BD1D2CA21F7E}" sibTransId="{E9E046D7-13C7-4F6B-97DE-C2D8E9EACA3A}"/>
    <dgm:cxn modelId="{8462A220-267D-40A3-8A92-AB0F84AA1C8A}" type="presParOf" srcId="{6D415282-A772-4D43-A624-1A0DACBDD24E}" destId="{8A69E9BC-7B88-4921-BBB7-3778E24D781E}" srcOrd="0" destOrd="0" presId="urn:microsoft.com/office/officeart/2018/2/layout/IconLabelList"/>
    <dgm:cxn modelId="{28F60F74-C9A7-4920-AC0D-2C4589FB3ED8}" type="presParOf" srcId="{8A69E9BC-7B88-4921-BBB7-3778E24D781E}" destId="{D4A6948C-679C-48CE-B83A-EAF7894C9373}" srcOrd="0" destOrd="0" presId="urn:microsoft.com/office/officeart/2018/2/layout/IconLabelList"/>
    <dgm:cxn modelId="{D3BE12B0-73A1-47F7-A591-F084884A7FED}" type="presParOf" srcId="{8A69E9BC-7B88-4921-BBB7-3778E24D781E}" destId="{79C82EE9-5D40-437C-BC93-EB66DA47551D}" srcOrd="1" destOrd="0" presId="urn:microsoft.com/office/officeart/2018/2/layout/IconLabelList"/>
    <dgm:cxn modelId="{F09FB7F0-F4A2-476C-BDF7-DE4E45622E8C}" type="presParOf" srcId="{8A69E9BC-7B88-4921-BBB7-3778E24D781E}" destId="{64337533-C86B-49B5-AED2-E8DF093AD22B}" srcOrd="2" destOrd="0" presId="urn:microsoft.com/office/officeart/2018/2/layout/IconLabelList"/>
    <dgm:cxn modelId="{EE1DEC59-BF1F-48FD-8234-1D9920541591}" type="presParOf" srcId="{6D415282-A772-4D43-A624-1A0DACBDD24E}" destId="{F015D978-C142-4762-A79B-69464DD3E9B7}" srcOrd="1" destOrd="0" presId="urn:microsoft.com/office/officeart/2018/2/layout/IconLabelList"/>
    <dgm:cxn modelId="{2665CC46-D568-482B-A132-801A7DAAA547}" type="presParOf" srcId="{6D415282-A772-4D43-A624-1A0DACBDD24E}" destId="{878F229D-4904-4035-9AF5-50B2F55B38E8}" srcOrd="2" destOrd="0" presId="urn:microsoft.com/office/officeart/2018/2/layout/IconLabelList"/>
    <dgm:cxn modelId="{257AF99A-8E89-46B2-867D-A157D5A31272}" type="presParOf" srcId="{878F229D-4904-4035-9AF5-50B2F55B38E8}" destId="{A8BEDA72-DB5B-48FA-A862-C36BA6DC8CCF}" srcOrd="0" destOrd="0" presId="urn:microsoft.com/office/officeart/2018/2/layout/IconLabelList"/>
    <dgm:cxn modelId="{B6C8501B-37D1-47DD-A4D7-77CFECB0F69A}" type="presParOf" srcId="{878F229D-4904-4035-9AF5-50B2F55B38E8}" destId="{4FDE9A94-4E2E-4FE1-9B76-66D42AD6BEBB}" srcOrd="1" destOrd="0" presId="urn:microsoft.com/office/officeart/2018/2/layout/IconLabelList"/>
    <dgm:cxn modelId="{DCCAFB27-D2FB-419B-9580-B9DE4A943EAC}" type="presParOf" srcId="{878F229D-4904-4035-9AF5-50B2F55B38E8}" destId="{184865EB-4D09-432D-8366-75DDA8FB176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3CCBE-44ED-4F2A-8CD6-9CFCE867C580}">
      <dsp:nvSpPr>
        <dsp:cNvPr id="0" name=""/>
        <dsp:cNvSpPr/>
      </dsp:nvSpPr>
      <dsp:spPr>
        <a:xfrm>
          <a:off x="566632" y="1041608"/>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3CAD38-31A1-42DB-AF78-DE644B475154}">
      <dsp:nvSpPr>
        <dsp:cNvPr id="0" name=""/>
        <dsp:cNvSpPr/>
      </dsp:nvSpPr>
      <dsp:spPr>
        <a:xfrm>
          <a:off x="800632" y="127560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57F8BC-2EBC-44E7-B2DC-1A1F10453EAC}">
      <dsp:nvSpPr>
        <dsp:cNvPr id="0" name=""/>
        <dsp:cNvSpPr/>
      </dsp:nvSpPr>
      <dsp:spPr>
        <a:xfrm>
          <a:off x="215632" y="2481608"/>
          <a:ext cx="1800000"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Recruit reliable and technically skilled employees when expansion is required.</a:t>
          </a:r>
          <a:endParaRPr lang="en-US" sz="1100" kern="1200"/>
        </a:p>
      </dsp:txBody>
      <dsp:txXfrm>
        <a:off x="215632" y="2481608"/>
        <a:ext cx="1800000" cy="1131078"/>
      </dsp:txXfrm>
    </dsp:sp>
    <dsp:sp modelId="{181D04E1-5DAC-4462-988B-7282B0340427}">
      <dsp:nvSpPr>
        <dsp:cNvPr id="0" name=""/>
        <dsp:cNvSpPr/>
      </dsp:nvSpPr>
      <dsp:spPr>
        <a:xfrm>
          <a:off x="2681632" y="1041608"/>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46CB4-9DE9-46D2-B18A-18EC845611C9}">
      <dsp:nvSpPr>
        <dsp:cNvPr id="0" name=""/>
        <dsp:cNvSpPr/>
      </dsp:nvSpPr>
      <dsp:spPr>
        <a:xfrm>
          <a:off x="2915632" y="127560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0C801-C8AE-4063-9F3A-1FD82C370C5D}">
      <dsp:nvSpPr>
        <dsp:cNvPr id="0" name=""/>
        <dsp:cNvSpPr/>
      </dsp:nvSpPr>
      <dsp:spPr>
        <a:xfrm>
          <a:off x="2330632" y="2481608"/>
          <a:ext cx="1800000"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Provide regular training to keep staff updated on new smartphone technologies and repair techniques.</a:t>
          </a:r>
          <a:endParaRPr lang="en-US" sz="1100" kern="1200"/>
        </a:p>
      </dsp:txBody>
      <dsp:txXfrm>
        <a:off x="2330632" y="2481608"/>
        <a:ext cx="1800000" cy="1131078"/>
      </dsp:txXfrm>
    </dsp:sp>
    <dsp:sp modelId="{C5A934D7-ED73-49A1-B0AC-E6F1B645E2AD}">
      <dsp:nvSpPr>
        <dsp:cNvPr id="0" name=""/>
        <dsp:cNvSpPr/>
      </dsp:nvSpPr>
      <dsp:spPr>
        <a:xfrm>
          <a:off x="4796632" y="1041608"/>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D7F80-A9F0-46B2-81F4-021A1DBE359C}">
      <dsp:nvSpPr>
        <dsp:cNvPr id="0" name=""/>
        <dsp:cNvSpPr/>
      </dsp:nvSpPr>
      <dsp:spPr>
        <a:xfrm>
          <a:off x="5030632" y="127560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C19779-0451-4584-9718-2BA9A7248B77}">
      <dsp:nvSpPr>
        <dsp:cNvPr id="0" name=""/>
        <dsp:cNvSpPr/>
      </dsp:nvSpPr>
      <dsp:spPr>
        <a:xfrm>
          <a:off x="4445632" y="2481608"/>
          <a:ext cx="1800000"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Deliver excellent customer service through effective communication and problem-solving skills.</a:t>
          </a:r>
          <a:endParaRPr lang="en-US" sz="1100" kern="1200"/>
        </a:p>
      </dsp:txBody>
      <dsp:txXfrm>
        <a:off x="4445632" y="2481608"/>
        <a:ext cx="1800000" cy="1131078"/>
      </dsp:txXfrm>
    </dsp:sp>
    <dsp:sp modelId="{0A379DA5-4BB2-47FE-8346-36A7D74CE300}">
      <dsp:nvSpPr>
        <dsp:cNvPr id="0" name=""/>
        <dsp:cNvSpPr/>
      </dsp:nvSpPr>
      <dsp:spPr>
        <a:xfrm>
          <a:off x="6911632" y="1041608"/>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80AE0-0A55-4B42-84E9-713F622EE4B4}">
      <dsp:nvSpPr>
        <dsp:cNvPr id="0" name=""/>
        <dsp:cNvSpPr/>
      </dsp:nvSpPr>
      <dsp:spPr>
        <a:xfrm>
          <a:off x="7145632" y="127560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4C2CE-8A7E-4811-A78E-4D14936079C7}">
      <dsp:nvSpPr>
        <dsp:cNvPr id="0" name=""/>
        <dsp:cNvSpPr/>
      </dsp:nvSpPr>
      <dsp:spPr>
        <a:xfrm>
          <a:off x="6560632" y="2481608"/>
          <a:ext cx="1800000"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Create a positive working environment that encourages teamwork, motivation, and productivity.</a:t>
          </a:r>
          <a:endParaRPr lang="en-US" sz="1100" kern="1200"/>
        </a:p>
      </dsp:txBody>
      <dsp:txXfrm>
        <a:off x="6560632" y="2481608"/>
        <a:ext cx="1800000" cy="1131078"/>
      </dsp:txXfrm>
    </dsp:sp>
    <dsp:sp modelId="{94D6F967-28C1-4BDF-BD4E-9B9C249913C4}">
      <dsp:nvSpPr>
        <dsp:cNvPr id="0" name=""/>
        <dsp:cNvSpPr/>
      </dsp:nvSpPr>
      <dsp:spPr>
        <a:xfrm>
          <a:off x="9026632" y="1041608"/>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636D5-3829-4596-BEA9-FC59595942F9}">
      <dsp:nvSpPr>
        <dsp:cNvPr id="0" name=""/>
        <dsp:cNvSpPr/>
      </dsp:nvSpPr>
      <dsp:spPr>
        <a:xfrm>
          <a:off x="9260632" y="127560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90A64B-23C1-4E19-8380-CA96134C50CC}">
      <dsp:nvSpPr>
        <dsp:cNvPr id="0" name=""/>
        <dsp:cNvSpPr/>
      </dsp:nvSpPr>
      <dsp:spPr>
        <a:xfrm>
          <a:off x="8675632" y="2481608"/>
          <a:ext cx="1800000" cy="1131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 Monitor employee performance through customer feedback and service quality standards.</a:t>
          </a:r>
          <a:endParaRPr lang="en-US" sz="1100" kern="1200"/>
        </a:p>
      </dsp:txBody>
      <dsp:txXfrm>
        <a:off x="8675632" y="2481608"/>
        <a:ext cx="1800000" cy="1131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40E07-9222-1448-BB97-F6B7936AC9D6}">
      <dsp:nvSpPr>
        <dsp:cNvPr id="0" name=""/>
        <dsp:cNvSpPr/>
      </dsp:nvSpPr>
      <dsp:spPr>
        <a:xfrm>
          <a:off x="1566369" y="435816"/>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21468" y="479742"/>
        <a:ext cx="17936" cy="3587"/>
      </dsp:txXfrm>
    </dsp:sp>
    <dsp:sp modelId="{FE197589-B6DF-6949-84D2-49893F80B84F}">
      <dsp:nvSpPr>
        <dsp:cNvPr id="0" name=""/>
        <dsp:cNvSpPr/>
      </dsp:nvSpPr>
      <dsp:spPr>
        <a:xfrm>
          <a:off x="8453"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b="1" kern="1200"/>
            <a:t>✅ Strengths</a:t>
          </a:r>
          <a:endParaRPr lang="en-US" sz="1200" kern="1200"/>
        </a:p>
      </dsp:txBody>
      <dsp:txXfrm>
        <a:off x="8453" y="13621"/>
        <a:ext cx="1559716" cy="935829"/>
      </dsp:txXfrm>
    </dsp:sp>
    <dsp:sp modelId="{9C7B53F3-6A31-6B49-933A-0AD99E26FBDA}">
      <dsp:nvSpPr>
        <dsp:cNvPr id="0" name=""/>
        <dsp:cNvSpPr/>
      </dsp:nvSpPr>
      <dsp:spPr>
        <a:xfrm>
          <a:off x="3484819" y="435816"/>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9918" y="479742"/>
        <a:ext cx="17936" cy="3587"/>
      </dsp:txXfrm>
    </dsp:sp>
    <dsp:sp modelId="{53DE7B8E-2B6D-DE43-A75F-9A902FD36AAC}">
      <dsp:nvSpPr>
        <dsp:cNvPr id="0" name=""/>
        <dsp:cNvSpPr/>
      </dsp:nvSpPr>
      <dsp:spPr>
        <a:xfrm>
          <a:off x="1926903"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Skilled phone repair knowledge</a:t>
          </a:r>
          <a:endParaRPr lang="en-US" sz="1200" kern="1200"/>
        </a:p>
      </dsp:txBody>
      <dsp:txXfrm>
        <a:off x="1926903" y="13621"/>
        <a:ext cx="1559716" cy="935829"/>
      </dsp:txXfrm>
    </dsp:sp>
    <dsp:sp modelId="{F93B303A-E82A-2245-8B15-58F69043A55A}">
      <dsp:nvSpPr>
        <dsp:cNvPr id="0" name=""/>
        <dsp:cNvSpPr/>
      </dsp:nvSpPr>
      <dsp:spPr>
        <a:xfrm>
          <a:off x="5403270" y="435816"/>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8369" y="479742"/>
        <a:ext cx="17936" cy="3587"/>
      </dsp:txXfrm>
    </dsp:sp>
    <dsp:sp modelId="{027C919C-8FEC-2F40-9EDE-3DC47DBE4DF4}">
      <dsp:nvSpPr>
        <dsp:cNvPr id="0" name=""/>
        <dsp:cNvSpPr/>
      </dsp:nvSpPr>
      <dsp:spPr>
        <a:xfrm>
          <a:off x="3845354"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Low operating costs (sole trader model)</a:t>
          </a:r>
          <a:endParaRPr lang="en-US" sz="1200" kern="1200"/>
        </a:p>
      </dsp:txBody>
      <dsp:txXfrm>
        <a:off x="3845354" y="13621"/>
        <a:ext cx="1559716" cy="935829"/>
      </dsp:txXfrm>
    </dsp:sp>
    <dsp:sp modelId="{05862AEE-0FC7-5C48-9908-9F5BE0B95E72}">
      <dsp:nvSpPr>
        <dsp:cNvPr id="0" name=""/>
        <dsp:cNvSpPr/>
      </dsp:nvSpPr>
      <dsp:spPr>
        <a:xfrm>
          <a:off x="7321721" y="435816"/>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76820" y="479742"/>
        <a:ext cx="17936" cy="3587"/>
      </dsp:txXfrm>
    </dsp:sp>
    <dsp:sp modelId="{27B7A989-63DF-054D-91EB-EEBE407BC193}">
      <dsp:nvSpPr>
        <dsp:cNvPr id="0" name=""/>
        <dsp:cNvSpPr/>
      </dsp:nvSpPr>
      <dsp:spPr>
        <a:xfrm>
          <a:off x="5763805"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Personal and direct customer service</a:t>
          </a:r>
          <a:endParaRPr lang="en-US" sz="1200" kern="1200"/>
        </a:p>
      </dsp:txBody>
      <dsp:txXfrm>
        <a:off x="5763805" y="13621"/>
        <a:ext cx="1559716" cy="935829"/>
      </dsp:txXfrm>
    </dsp:sp>
    <dsp:sp modelId="{3972756B-DC73-8F4F-899F-AD9AD5CFC08E}">
      <dsp:nvSpPr>
        <dsp:cNvPr id="0" name=""/>
        <dsp:cNvSpPr/>
      </dsp:nvSpPr>
      <dsp:spPr>
        <a:xfrm>
          <a:off x="9240172" y="435816"/>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95271" y="479742"/>
        <a:ext cx="17936" cy="3587"/>
      </dsp:txXfrm>
    </dsp:sp>
    <dsp:sp modelId="{6ABB9E7E-529B-774A-B7A4-66D0C6F44427}">
      <dsp:nvSpPr>
        <dsp:cNvPr id="0" name=""/>
        <dsp:cNvSpPr/>
      </dsp:nvSpPr>
      <dsp:spPr>
        <a:xfrm>
          <a:off x="7682256"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Fast turnaround times compared to competitors</a:t>
          </a:r>
          <a:endParaRPr lang="en-US" sz="1200" kern="1200"/>
        </a:p>
      </dsp:txBody>
      <dsp:txXfrm>
        <a:off x="7682256" y="13621"/>
        <a:ext cx="1559716" cy="935829"/>
      </dsp:txXfrm>
    </dsp:sp>
    <dsp:sp modelId="{67B42D47-7CFE-014C-91B8-D842669C4F62}">
      <dsp:nvSpPr>
        <dsp:cNvPr id="0" name=""/>
        <dsp:cNvSpPr/>
      </dsp:nvSpPr>
      <dsp:spPr>
        <a:xfrm>
          <a:off x="788311" y="947651"/>
          <a:ext cx="9592253" cy="328134"/>
        </a:xfrm>
        <a:custGeom>
          <a:avLst/>
          <a:gdLst/>
          <a:ahLst/>
          <a:cxnLst/>
          <a:rect l="0" t="0" r="0" b="0"/>
          <a:pathLst>
            <a:path>
              <a:moveTo>
                <a:pt x="9592253" y="0"/>
              </a:moveTo>
              <a:lnTo>
                <a:pt x="9592253" y="181167"/>
              </a:lnTo>
              <a:lnTo>
                <a:pt x="0" y="181167"/>
              </a:lnTo>
              <a:lnTo>
                <a:pt x="0" y="32813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4464" y="1109924"/>
        <a:ext cx="479947" cy="3587"/>
      </dsp:txXfrm>
    </dsp:sp>
    <dsp:sp modelId="{7205DDBE-D4C1-F94B-AD2E-00FD10BB0444}">
      <dsp:nvSpPr>
        <dsp:cNvPr id="0" name=""/>
        <dsp:cNvSpPr/>
      </dsp:nvSpPr>
      <dsp:spPr>
        <a:xfrm>
          <a:off x="9600706" y="13621"/>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Mobile repair service (home/work convenience)</a:t>
          </a:r>
          <a:endParaRPr lang="en-US" sz="1200" kern="1200"/>
        </a:p>
      </dsp:txBody>
      <dsp:txXfrm>
        <a:off x="9600706" y="13621"/>
        <a:ext cx="1559716" cy="935829"/>
      </dsp:txXfrm>
    </dsp:sp>
    <dsp:sp modelId="{962C191A-A2E5-BF43-81E9-4C5F853D84BA}">
      <dsp:nvSpPr>
        <dsp:cNvPr id="0" name=""/>
        <dsp:cNvSpPr/>
      </dsp:nvSpPr>
      <dsp:spPr>
        <a:xfrm>
          <a:off x="1566369" y="1730380"/>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21468" y="1774307"/>
        <a:ext cx="17936" cy="3587"/>
      </dsp:txXfrm>
    </dsp:sp>
    <dsp:sp modelId="{424B9697-EC8B-824B-B338-E766D3D51627}">
      <dsp:nvSpPr>
        <dsp:cNvPr id="0" name=""/>
        <dsp:cNvSpPr/>
      </dsp:nvSpPr>
      <dsp:spPr>
        <a:xfrm>
          <a:off x="8453"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b="1" kern="1200"/>
            <a:t>❌ Weaknesses</a:t>
          </a:r>
          <a:endParaRPr lang="en-US" sz="1200" kern="1200"/>
        </a:p>
      </dsp:txBody>
      <dsp:txXfrm>
        <a:off x="8453" y="1308186"/>
        <a:ext cx="1559716" cy="935829"/>
      </dsp:txXfrm>
    </dsp:sp>
    <dsp:sp modelId="{58D3DD98-2758-8848-8191-F4B1B037E71D}">
      <dsp:nvSpPr>
        <dsp:cNvPr id="0" name=""/>
        <dsp:cNvSpPr/>
      </dsp:nvSpPr>
      <dsp:spPr>
        <a:xfrm>
          <a:off x="3484819" y="1730380"/>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9918" y="1774307"/>
        <a:ext cx="17936" cy="3587"/>
      </dsp:txXfrm>
    </dsp:sp>
    <dsp:sp modelId="{6CE70A9A-32FF-C047-A9EE-10E046EB783F}">
      <dsp:nvSpPr>
        <dsp:cNvPr id="0" name=""/>
        <dsp:cNvSpPr/>
      </dsp:nvSpPr>
      <dsp:spPr>
        <a:xfrm>
          <a:off x="1926903"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Reliance on one person for all operations</a:t>
          </a:r>
          <a:endParaRPr lang="en-US" sz="1200" kern="1200"/>
        </a:p>
      </dsp:txBody>
      <dsp:txXfrm>
        <a:off x="1926903" y="1308186"/>
        <a:ext cx="1559716" cy="935829"/>
      </dsp:txXfrm>
    </dsp:sp>
    <dsp:sp modelId="{E32B30B2-6DC1-9A48-AD53-7698CD9762A9}">
      <dsp:nvSpPr>
        <dsp:cNvPr id="0" name=""/>
        <dsp:cNvSpPr/>
      </dsp:nvSpPr>
      <dsp:spPr>
        <a:xfrm>
          <a:off x="5403270" y="1730380"/>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8369" y="1774307"/>
        <a:ext cx="17936" cy="3587"/>
      </dsp:txXfrm>
    </dsp:sp>
    <dsp:sp modelId="{948CA035-EAB9-C147-862B-C3CAE4119B99}">
      <dsp:nvSpPr>
        <dsp:cNvPr id="0" name=""/>
        <dsp:cNvSpPr/>
      </dsp:nvSpPr>
      <dsp:spPr>
        <a:xfrm>
          <a:off x="3845354"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Limited marketing budget</a:t>
          </a:r>
          <a:endParaRPr lang="en-US" sz="1200" kern="1200"/>
        </a:p>
      </dsp:txBody>
      <dsp:txXfrm>
        <a:off x="3845354" y="1308186"/>
        <a:ext cx="1559716" cy="935829"/>
      </dsp:txXfrm>
    </dsp:sp>
    <dsp:sp modelId="{15EDF2B7-BB2D-1140-8159-73A84A7D24A8}">
      <dsp:nvSpPr>
        <dsp:cNvPr id="0" name=""/>
        <dsp:cNvSpPr/>
      </dsp:nvSpPr>
      <dsp:spPr>
        <a:xfrm>
          <a:off x="7321721" y="1730380"/>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76820" y="1774307"/>
        <a:ext cx="17936" cy="3587"/>
      </dsp:txXfrm>
    </dsp:sp>
    <dsp:sp modelId="{7F8A1EAC-8103-9942-B725-5CB80D82B0AE}">
      <dsp:nvSpPr>
        <dsp:cNvPr id="0" name=""/>
        <dsp:cNvSpPr/>
      </dsp:nvSpPr>
      <dsp:spPr>
        <a:xfrm>
          <a:off x="5763805"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Small business capacity limits number of repairs</a:t>
          </a:r>
          <a:endParaRPr lang="en-US" sz="1200" kern="1200"/>
        </a:p>
      </dsp:txBody>
      <dsp:txXfrm>
        <a:off x="5763805" y="1308186"/>
        <a:ext cx="1559716" cy="935829"/>
      </dsp:txXfrm>
    </dsp:sp>
    <dsp:sp modelId="{C6950E21-3B42-B043-A200-EB443C17E0A4}">
      <dsp:nvSpPr>
        <dsp:cNvPr id="0" name=""/>
        <dsp:cNvSpPr/>
      </dsp:nvSpPr>
      <dsp:spPr>
        <a:xfrm>
          <a:off x="9240172" y="1730380"/>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95271" y="1774307"/>
        <a:ext cx="17936" cy="3587"/>
      </dsp:txXfrm>
    </dsp:sp>
    <dsp:sp modelId="{6D8668A3-E79F-A342-8A6A-0E59D84C3E55}">
      <dsp:nvSpPr>
        <dsp:cNvPr id="0" name=""/>
        <dsp:cNvSpPr/>
      </dsp:nvSpPr>
      <dsp:spPr>
        <a:xfrm>
          <a:off x="7682256"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No established brand reputation at start</a:t>
          </a:r>
          <a:endParaRPr lang="en-US" sz="1200" kern="1200"/>
        </a:p>
      </dsp:txBody>
      <dsp:txXfrm>
        <a:off x="7682256" y="1308186"/>
        <a:ext cx="1559716" cy="935829"/>
      </dsp:txXfrm>
    </dsp:sp>
    <dsp:sp modelId="{D4E1229B-9EE4-D54E-A7E3-AB7BB36A7DCC}">
      <dsp:nvSpPr>
        <dsp:cNvPr id="0" name=""/>
        <dsp:cNvSpPr/>
      </dsp:nvSpPr>
      <dsp:spPr>
        <a:xfrm>
          <a:off x="788311" y="2242215"/>
          <a:ext cx="9592253" cy="328134"/>
        </a:xfrm>
        <a:custGeom>
          <a:avLst/>
          <a:gdLst/>
          <a:ahLst/>
          <a:cxnLst/>
          <a:rect l="0" t="0" r="0" b="0"/>
          <a:pathLst>
            <a:path>
              <a:moveTo>
                <a:pt x="9592253" y="0"/>
              </a:moveTo>
              <a:lnTo>
                <a:pt x="9592253" y="181167"/>
              </a:lnTo>
              <a:lnTo>
                <a:pt x="0" y="181167"/>
              </a:lnTo>
              <a:lnTo>
                <a:pt x="0" y="32813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4464" y="2404489"/>
        <a:ext cx="479947" cy="3587"/>
      </dsp:txXfrm>
    </dsp:sp>
    <dsp:sp modelId="{45191C4A-2E32-B447-A3B8-48621F5526A1}">
      <dsp:nvSpPr>
        <dsp:cNvPr id="0" name=""/>
        <dsp:cNvSpPr/>
      </dsp:nvSpPr>
      <dsp:spPr>
        <a:xfrm>
          <a:off x="9600706" y="1308186"/>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Growing demand for phone repairs</a:t>
          </a:r>
          <a:endParaRPr lang="en-US" sz="1200" kern="1200"/>
        </a:p>
      </dsp:txBody>
      <dsp:txXfrm>
        <a:off x="9600706" y="1308186"/>
        <a:ext cx="1559716" cy="935829"/>
      </dsp:txXfrm>
    </dsp:sp>
    <dsp:sp modelId="{719E0314-ACA7-BA4A-ABA0-2C6198C66581}">
      <dsp:nvSpPr>
        <dsp:cNvPr id="0" name=""/>
        <dsp:cNvSpPr/>
      </dsp:nvSpPr>
      <dsp:spPr>
        <a:xfrm>
          <a:off x="1566369" y="3024945"/>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21468" y="3068871"/>
        <a:ext cx="17936" cy="3587"/>
      </dsp:txXfrm>
    </dsp:sp>
    <dsp:sp modelId="{1C5DEEB6-E2DD-4D49-9D70-11AE74CDA89B}">
      <dsp:nvSpPr>
        <dsp:cNvPr id="0" name=""/>
        <dsp:cNvSpPr/>
      </dsp:nvSpPr>
      <dsp:spPr>
        <a:xfrm>
          <a:off x="8453"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b="1" kern="1200"/>
            <a:t>📈 Opportunities</a:t>
          </a:r>
          <a:endParaRPr lang="en-US" sz="1200" kern="1200"/>
        </a:p>
      </dsp:txBody>
      <dsp:txXfrm>
        <a:off x="8453" y="2602750"/>
        <a:ext cx="1559716" cy="935829"/>
      </dsp:txXfrm>
    </dsp:sp>
    <dsp:sp modelId="{02AADBCF-3473-DF47-93A9-FC2759DD8EAE}">
      <dsp:nvSpPr>
        <dsp:cNvPr id="0" name=""/>
        <dsp:cNvSpPr/>
      </dsp:nvSpPr>
      <dsp:spPr>
        <a:xfrm>
          <a:off x="3484819" y="3024945"/>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9918" y="3068871"/>
        <a:ext cx="17936" cy="3587"/>
      </dsp:txXfrm>
    </dsp:sp>
    <dsp:sp modelId="{D4326FC7-0912-0348-98F6-14F58D253DE5}">
      <dsp:nvSpPr>
        <dsp:cNvPr id="0" name=""/>
        <dsp:cNvSpPr/>
      </dsp:nvSpPr>
      <dsp:spPr>
        <a:xfrm>
          <a:off x="1926903"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Expansion into tablets and laptops</a:t>
          </a:r>
          <a:endParaRPr lang="en-US" sz="1200" kern="1200"/>
        </a:p>
      </dsp:txBody>
      <dsp:txXfrm>
        <a:off x="1926903" y="2602750"/>
        <a:ext cx="1559716" cy="935829"/>
      </dsp:txXfrm>
    </dsp:sp>
    <dsp:sp modelId="{EC9E6A37-8BE3-8B48-86F4-791970A47E3C}">
      <dsp:nvSpPr>
        <dsp:cNvPr id="0" name=""/>
        <dsp:cNvSpPr/>
      </dsp:nvSpPr>
      <dsp:spPr>
        <a:xfrm>
          <a:off x="5403270" y="3024945"/>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8369" y="3068871"/>
        <a:ext cx="17936" cy="3587"/>
      </dsp:txXfrm>
    </dsp:sp>
    <dsp:sp modelId="{A6F5BCB6-57CA-D941-8144-C469EAB4AA3A}">
      <dsp:nvSpPr>
        <dsp:cNvPr id="0" name=""/>
        <dsp:cNvSpPr/>
      </dsp:nvSpPr>
      <dsp:spPr>
        <a:xfrm>
          <a:off x="3845354"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Social media marketing growth (TikTok/Instagram)</a:t>
          </a:r>
          <a:endParaRPr lang="en-US" sz="1200" kern="1200"/>
        </a:p>
      </dsp:txBody>
      <dsp:txXfrm>
        <a:off x="3845354" y="2602750"/>
        <a:ext cx="1559716" cy="935829"/>
      </dsp:txXfrm>
    </dsp:sp>
    <dsp:sp modelId="{F38B52C1-4FE1-7047-99B1-3A99DAB0C25E}">
      <dsp:nvSpPr>
        <dsp:cNvPr id="0" name=""/>
        <dsp:cNvSpPr/>
      </dsp:nvSpPr>
      <dsp:spPr>
        <a:xfrm>
          <a:off x="7321721" y="3024945"/>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76820" y="3068871"/>
        <a:ext cx="17936" cy="3587"/>
      </dsp:txXfrm>
    </dsp:sp>
    <dsp:sp modelId="{6FA3EE06-E2DB-FA49-961E-C53EEEA3EA2F}">
      <dsp:nvSpPr>
        <dsp:cNvPr id="0" name=""/>
        <dsp:cNvSpPr/>
      </dsp:nvSpPr>
      <dsp:spPr>
        <a:xfrm>
          <a:off x="5763805"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Eco-friendly trend (repair over replace)</a:t>
          </a:r>
          <a:endParaRPr lang="en-US" sz="1200" kern="1200"/>
        </a:p>
      </dsp:txBody>
      <dsp:txXfrm>
        <a:off x="5763805" y="2602750"/>
        <a:ext cx="1559716" cy="935829"/>
      </dsp:txXfrm>
    </dsp:sp>
    <dsp:sp modelId="{6D8E5DDB-B0AE-D947-92C5-EAF20FB924C4}">
      <dsp:nvSpPr>
        <dsp:cNvPr id="0" name=""/>
        <dsp:cNvSpPr/>
      </dsp:nvSpPr>
      <dsp:spPr>
        <a:xfrm>
          <a:off x="9240172" y="3024945"/>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95271" y="3068871"/>
        <a:ext cx="17936" cy="3587"/>
      </dsp:txXfrm>
    </dsp:sp>
    <dsp:sp modelId="{CBDBA93A-6DA8-AB45-BBC8-163A6FD57D4D}">
      <dsp:nvSpPr>
        <dsp:cNvPr id="0" name=""/>
        <dsp:cNvSpPr/>
      </dsp:nvSpPr>
      <dsp:spPr>
        <a:xfrm>
          <a:off x="7682256"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Potential to hire staff and expand</a:t>
          </a:r>
          <a:endParaRPr lang="en-US" sz="1200" kern="1200"/>
        </a:p>
      </dsp:txBody>
      <dsp:txXfrm>
        <a:off x="7682256" y="2602750"/>
        <a:ext cx="1559716" cy="935829"/>
      </dsp:txXfrm>
    </dsp:sp>
    <dsp:sp modelId="{6BE8A203-32A9-7345-B645-43CE441FEFB6}">
      <dsp:nvSpPr>
        <dsp:cNvPr id="0" name=""/>
        <dsp:cNvSpPr/>
      </dsp:nvSpPr>
      <dsp:spPr>
        <a:xfrm>
          <a:off x="788311" y="3536779"/>
          <a:ext cx="9592253" cy="328134"/>
        </a:xfrm>
        <a:custGeom>
          <a:avLst/>
          <a:gdLst/>
          <a:ahLst/>
          <a:cxnLst/>
          <a:rect l="0" t="0" r="0" b="0"/>
          <a:pathLst>
            <a:path>
              <a:moveTo>
                <a:pt x="9592253" y="0"/>
              </a:moveTo>
              <a:lnTo>
                <a:pt x="9592253" y="181167"/>
              </a:lnTo>
              <a:lnTo>
                <a:pt x="0" y="181167"/>
              </a:lnTo>
              <a:lnTo>
                <a:pt x="0" y="32813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4464" y="3699053"/>
        <a:ext cx="479947" cy="3587"/>
      </dsp:txXfrm>
    </dsp:sp>
    <dsp:sp modelId="{DB02DE08-37FA-1544-BCDB-0FE373384179}">
      <dsp:nvSpPr>
        <dsp:cNvPr id="0" name=""/>
        <dsp:cNvSpPr/>
      </dsp:nvSpPr>
      <dsp:spPr>
        <a:xfrm>
          <a:off x="9600706" y="2602750"/>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Strong local competition (repair shops &amp; chains)</a:t>
          </a:r>
          <a:endParaRPr lang="en-US" sz="1200" kern="1200"/>
        </a:p>
      </dsp:txBody>
      <dsp:txXfrm>
        <a:off x="9600706" y="2602750"/>
        <a:ext cx="1559716" cy="935829"/>
      </dsp:txXfrm>
    </dsp:sp>
    <dsp:sp modelId="{EC653E00-8D23-2245-8417-7C11DB91EC22}">
      <dsp:nvSpPr>
        <dsp:cNvPr id="0" name=""/>
        <dsp:cNvSpPr/>
      </dsp:nvSpPr>
      <dsp:spPr>
        <a:xfrm>
          <a:off x="1566369" y="4319509"/>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21468" y="4363435"/>
        <a:ext cx="17936" cy="3587"/>
      </dsp:txXfrm>
    </dsp:sp>
    <dsp:sp modelId="{72F4D27E-F115-754B-ADC4-3BE03F1087BC}">
      <dsp:nvSpPr>
        <dsp:cNvPr id="0" name=""/>
        <dsp:cNvSpPr/>
      </dsp:nvSpPr>
      <dsp:spPr>
        <a:xfrm>
          <a:off x="8453" y="3897314"/>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b="1" kern="1200"/>
            <a:t>⚠️ Threats</a:t>
          </a:r>
          <a:endParaRPr lang="en-US" sz="1200" kern="1200"/>
        </a:p>
      </dsp:txBody>
      <dsp:txXfrm>
        <a:off x="8453" y="3897314"/>
        <a:ext cx="1559716" cy="935829"/>
      </dsp:txXfrm>
    </dsp:sp>
    <dsp:sp modelId="{67C9F890-8CB6-C84C-B3DE-D623B0FADEBC}">
      <dsp:nvSpPr>
        <dsp:cNvPr id="0" name=""/>
        <dsp:cNvSpPr/>
      </dsp:nvSpPr>
      <dsp:spPr>
        <a:xfrm>
          <a:off x="3484819" y="4319509"/>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9918" y="4363435"/>
        <a:ext cx="17936" cy="3587"/>
      </dsp:txXfrm>
    </dsp:sp>
    <dsp:sp modelId="{2283A6BD-E7C3-0D4D-BA5C-B9D33CDB3858}">
      <dsp:nvSpPr>
        <dsp:cNvPr id="0" name=""/>
        <dsp:cNvSpPr/>
      </dsp:nvSpPr>
      <dsp:spPr>
        <a:xfrm>
          <a:off x="1926903" y="3897314"/>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Manufacturers encouraging device replacement</a:t>
          </a:r>
          <a:endParaRPr lang="en-US" sz="1200" kern="1200"/>
        </a:p>
      </dsp:txBody>
      <dsp:txXfrm>
        <a:off x="1926903" y="3897314"/>
        <a:ext cx="1559716" cy="935829"/>
      </dsp:txXfrm>
    </dsp:sp>
    <dsp:sp modelId="{019462AE-FE05-8545-B513-ADCD92338481}">
      <dsp:nvSpPr>
        <dsp:cNvPr id="0" name=""/>
        <dsp:cNvSpPr/>
      </dsp:nvSpPr>
      <dsp:spPr>
        <a:xfrm>
          <a:off x="5403270" y="4319509"/>
          <a:ext cx="328134" cy="91440"/>
        </a:xfrm>
        <a:custGeom>
          <a:avLst/>
          <a:gdLst/>
          <a:ahLst/>
          <a:cxnLst/>
          <a:rect l="0" t="0" r="0" b="0"/>
          <a:pathLst>
            <a:path>
              <a:moveTo>
                <a:pt x="0" y="45720"/>
              </a:moveTo>
              <a:lnTo>
                <a:pt x="3281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8369" y="4363435"/>
        <a:ext cx="17936" cy="3587"/>
      </dsp:txXfrm>
    </dsp:sp>
    <dsp:sp modelId="{86A1EEBE-F8EA-8C45-80C4-03D388B9057E}">
      <dsp:nvSpPr>
        <dsp:cNvPr id="0" name=""/>
        <dsp:cNvSpPr/>
      </dsp:nvSpPr>
      <dsp:spPr>
        <a:xfrm>
          <a:off x="3845354" y="3897314"/>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Rising cost of parts and supplies</a:t>
          </a:r>
          <a:endParaRPr lang="en-US" sz="1200" kern="1200"/>
        </a:p>
      </dsp:txBody>
      <dsp:txXfrm>
        <a:off x="3845354" y="3897314"/>
        <a:ext cx="1559716" cy="935829"/>
      </dsp:txXfrm>
    </dsp:sp>
    <dsp:sp modelId="{21B3D334-2864-2944-B108-21922E3777E4}">
      <dsp:nvSpPr>
        <dsp:cNvPr id="0" name=""/>
        <dsp:cNvSpPr/>
      </dsp:nvSpPr>
      <dsp:spPr>
        <a:xfrm>
          <a:off x="5763805" y="3897314"/>
          <a:ext cx="1559716" cy="935829"/>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427" tIns="80224" rIns="76427" bIns="80224" numCol="1" spcCol="1270" anchor="ctr" anchorCtr="0">
          <a:noAutofit/>
        </a:bodyPr>
        <a:lstStyle/>
        <a:p>
          <a:pPr marL="0" lvl="0" indent="0" algn="ctr" defTabSz="533400">
            <a:lnSpc>
              <a:spcPct val="90000"/>
            </a:lnSpc>
            <a:spcBef>
              <a:spcPct val="0"/>
            </a:spcBef>
            <a:spcAft>
              <a:spcPct val="35000"/>
            </a:spcAft>
            <a:buNone/>
          </a:pPr>
          <a:r>
            <a:rPr lang="en-GB" sz="1200" kern="1200"/>
            <a:t>Economic downturn reducing customer spending</a:t>
          </a:r>
          <a:endParaRPr lang="en-US" sz="1200" kern="1200"/>
        </a:p>
      </dsp:txBody>
      <dsp:txXfrm>
        <a:off x="5763805" y="3897314"/>
        <a:ext cx="1559716" cy="935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FD047-0153-204C-91CA-D9FADFDE8F03}">
      <dsp:nvSpPr>
        <dsp:cNvPr id="0" name=""/>
        <dsp:cNvSpPr/>
      </dsp:nvSpPr>
      <dsp:spPr>
        <a:xfrm>
          <a:off x="1499309" y="42262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47122" y="466623"/>
        <a:ext cx="17169" cy="3433"/>
      </dsp:txXfrm>
    </dsp:sp>
    <dsp:sp modelId="{9FC6721C-DAC9-7A45-ADD7-427E313B6D9A}">
      <dsp:nvSpPr>
        <dsp:cNvPr id="0" name=""/>
        <dsp:cNvSpPr/>
      </dsp:nvSpPr>
      <dsp:spPr>
        <a:xfrm>
          <a:off x="8091"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0" i="0" u="none" kern="1200" dirty="0"/>
            <a:t>🏛 </a:t>
          </a:r>
          <a:r>
            <a:rPr lang="en-GB" sz="1300" b="1" kern="1200" dirty="0">
              <a:solidFill>
                <a:srgbClr val="E1612B"/>
              </a:solidFill>
            </a:rPr>
            <a:t>Political</a:t>
          </a:r>
          <a:endParaRPr lang="en-US" sz="1300" kern="1200" dirty="0">
            <a:solidFill>
              <a:srgbClr val="E1612B"/>
            </a:solidFill>
          </a:endParaRPr>
        </a:p>
      </dsp:txBody>
      <dsp:txXfrm>
        <a:off x="8091" y="20434"/>
        <a:ext cx="1493018" cy="895811"/>
      </dsp:txXfrm>
    </dsp:sp>
    <dsp:sp modelId="{4524A0D1-AA69-D644-AF3A-E1E4B5B80D9E}">
      <dsp:nvSpPr>
        <dsp:cNvPr id="0" name=""/>
        <dsp:cNvSpPr/>
      </dsp:nvSpPr>
      <dsp:spPr>
        <a:xfrm>
          <a:off x="3335722" y="42262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3534" y="466623"/>
        <a:ext cx="17169" cy="3433"/>
      </dsp:txXfrm>
    </dsp:sp>
    <dsp:sp modelId="{D5087F5B-BD94-E44A-A366-3C7BB6AF2929}">
      <dsp:nvSpPr>
        <dsp:cNvPr id="0" name=""/>
        <dsp:cNvSpPr/>
      </dsp:nvSpPr>
      <dsp:spPr>
        <a:xfrm>
          <a:off x="1844504"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Business tax rates and regulations may change</a:t>
          </a:r>
          <a:endParaRPr lang="en-US" sz="1300" kern="1200"/>
        </a:p>
      </dsp:txBody>
      <dsp:txXfrm>
        <a:off x="1844504" y="20434"/>
        <a:ext cx="1493018" cy="895811"/>
      </dsp:txXfrm>
    </dsp:sp>
    <dsp:sp modelId="{6A7E0AC0-8A79-5F40-99FB-18BB15025EC7}">
      <dsp:nvSpPr>
        <dsp:cNvPr id="0" name=""/>
        <dsp:cNvSpPr/>
      </dsp:nvSpPr>
      <dsp:spPr>
        <a:xfrm>
          <a:off x="5172135" y="42262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9947" y="466623"/>
        <a:ext cx="17169" cy="3433"/>
      </dsp:txXfrm>
    </dsp:sp>
    <dsp:sp modelId="{01A86715-4CAA-EF47-9C60-6E6FE4A39C8E}">
      <dsp:nvSpPr>
        <dsp:cNvPr id="0" name=""/>
        <dsp:cNvSpPr/>
      </dsp:nvSpPr>
      <dsp:spPr>
        <a:xfrm>
          <a:off x="3680916"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Consumer protection laws for repairs must be followed</a:t>
          </a:r>
          <a:endParaRPr lang="en-US" sz="1300" kern="1200"/>
        </a:p>
      </dsp:txBody>
      <dsp:txXfrm>
        <a:off x="3680916" y="20434"/>
        <a:ext cx="1493018" cy="895811"/>
      </dsp:txXfrm>
    </dsp:sp>
    <dsp:sp modelId="{8B0CA069-546A-B848-9C08-0F346C250803}">
      <dsp:nvSpPr>
        <dsp:cNvPr id="0" name=""/>
        <dsp:cNvSpPr/>
      </dsp:nvSpPr>
      <dsp:spPr>
        <a:xfrm>
          <a:off x="7008548" y="42262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6360" y="466623"/>
        <a:ext cx="17169" cy="3433"/>
      </dsp:txXfrm>
    </dsp:sp>
    <dsp:sp modelId="{FD05482A-77F0-F449-9872-D1544E4534AF}">
      <dsp:nvSpPr>
        <dsp:cNvPr id="0" name=""/>
        <dsp:cNvSpPr/>
      </dsp:nvSpPr>
      <dsp:spPr>
        <a:xfrm>
          <a:off x="5517329"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rgbClr val="E1612B"/>
              </a:solidFill>
            </a:rPr>
            <a:t>💰 Economic</a:t>
          </a:r>
          <a:endParaRPr lang="en-US" sz="1300" kern="1200" dirty="0">
            <a:solidFill>
              <a:srgbClr val="E1612B"/>
            </a:solidFill>
          </a:endParaRPr>
        </a:p>
      </dsp:txBody>
      <dsp:txXfrm>
        <a:off x="5517329" y="20434"/>
        <a:ext cx="1493018" cy="895811"/>
      </dsp:txXfrm>
    </dsp:sp>
    <dsp:sp modelId="{7B959877-9B57-494D-BE4B-3E12CC4A36F2}">
      <dsp:nvSpPr>
        <dsp:cNvPr id="0" name=""/>
        <dsp:cNvSpPr/>
      </dsp:nvSpPr>
      <dsp:spPr>
        <a:xfrm>
          <a:off x="8844960" y="42262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92773" y="466623"/>
        <a:ext cx="17169" cy="3433"/>
      </dsp:txXfrm>
    </dsp:sp>
    <dsp:sp modelId="{50378510-5A2B-9447-B2E9-AB16279809AF}">
      <dsp:nvSpPr>
        <dsp:cNvPr id="0" name=""/>
        <dsp:cNvSpPr/>
      </dsp:nvSpPr>
      <dsp:spPr>
        <a:xfrm>
          <a:off x="7353742"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Inflation may increase parts and rent costs</a:t>
          </a:r>
          <a:endParaRPr lang="en-US" sz="1300" kern="1200"/>
        </a:p>
      </dsp:txBody>
      <dsp:txXfrm>
        <a:off x="7353742" y="20434"/>
        <a:ext cx="1493018" cy="895811"/>
      </dsp:txXfrm>
    </dsp:sp>
    <dsp:sp modelId="{42FBD828-B237-6C4B-A821-CBA6CFBD44AE}">
      <dsp:nvSpPr>
        <dsp:cNvPr id="0" name=""/>
        <dsp:cNvSpPr/>
      </dsp:nvSpPr>
      <dsp:spPr>
        <a:xfrm>
          <a:off x="754600" y="914445"/>
          <a:ext cx="9182063" cy="312794"/>
        </a:xfrm>
        <a:custGeom>
          <a:avLst/>
          <a:gdLst/>
          <a:ahLst/>
          <a:cxnLst/>
          <a:rect l="0" t="0" r="0" b="0"/>
          <a:pathLst>
            <a:path>
              <a:moveTo>
                <a:pt x="9182063" y="0"/>
              </a:moveTo>
              <a:lnTo>
                <a:pt x="9182063" y="173497"/>
              </a:lnTo>
              <a:lnTo>
                <a:pt x="0" y="173497"/>
              </a:lnTo>
              <a:lnTo>
                <a:pt x="0" y="31279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5920" y="1069125"/>
        <a:ext cx="459424" cy="3433"/>
      </dsp:txXfrm>
    </dsp:sp>
    <dsp:sp modelId="{9F98144E-FC42-E44F-91CD-B00A35157980}">
      <dsp:nvSpPr>
        <dsp:cNvPr id="0" name=""/>
        <dsp:cNvSpPr/>
      </dsp:nvSpPr>
      <dsp:spPr>
        <a:xfrm>
          <a:off x="9190155" y="20434"/>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dirty="0"/>
            <a:t>Cost-of-living may reduce customer spending on repairs</a:t>
          </a:r>
          <a:endParaRPr lang="en-US" sz="1300" kern="1200" dirty="0"/>
        </a:p>
      </dsp:txBody>
      <dsp:txXfrm>
        <a:off x="9190155" y="20434"/>
        <a:ext cx="1493018" cy="895811"/>
      </dsp:txXfrm>
    </dsp:sp>
    <dsp:sp modelId="{CA3DCAEE-A6E8-3648-8FD5-F3F7412D289A}">
      <dsp:nvSpPr>
        <dsp:cNvPr id="0" name=""/>
        <dsp:cNvSpPr/>
      </dsp:nvSpPr>
      <dsp:spPr>
        <a:xfrm>
          <a:off x="1499309" y="166182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47122" y="1705828"/>
        <a:ext cx="17169" cy="3433"/>
      </dsp:txXfrm>
    </dsp:sp>
    <dsp:sp modelId="{95D93192-11A7-E441-9AFC-4226D08B121D}">
      <dsp:nvSpPr>
        <dsp:cNvPr id="0" name=""/>
        <dsp:cNvSpPr/>
      </dsp:nvSpPr>
      <dsp:spPr>
        <a:xfrm>
          <a:off x="8091"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1" kern="1200" dirty="0"/>
            <a:t>👥 </a:t>
          </a:r>
          <a:r>
            <a:rPr lang="en-GB" sz="1300" b="1" kern="1200" dirty="0">
              <a:solidFill>
                <a:srgbClr val="E1612B"/>
              </a:solidFill>
            </a:rPr>
            <a:t>Social</a:t>
          </a:r>
          <a:endParaRPr lang="en-US" sz="1300" kern="1200" dirty="0">
            <a:solidFill>
              <a:srgbClr val="E1612B"/>
            </a:solidFill>
          </a:endParaRPr>
        </a:p>
      </dsp:txBody>
      <dsp:txXfrm>
        <a:off x="8091" y="1259639"/>
        <a:ext cx="1493018" cy="895811"/>
      </dsp:txXfrm>
    </dsp:sp>
    <dsp:sp modelId="{3D203C95-D53C-3241-BF4B-7A0F1E1739DB}">
      <dsp:nvSpPr>
        <dsp:cNvPr id="0" name=""/>
        <dsp:cNvSpPr/>
      </dsp:nvSpPr>
      <dsp:spPr>
        <a:xfrm>
          <a:off x="3335722" y="166182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3534" y="1705828"/>
        <a:ext cx="17169" cy="3433"/>
      </dsp:txXfrm>
    </dsp:sp>
    <dsp:sp modelId="{3B842B2F-BFEE-7E4D-9C1B-B81DF4914C2D}">
      <dsp:nvSpPr>
        <dsp:cNvPr id="0" name=""/>
        <dsp:cNvSpPr/>
      </dsp:nvSpPr>
      <dsp:spPr>
        <a:xfrm>
          <a:off x="1844504"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High dependence on smartphones increases demand</a:t>
          </a:r>
          <a:endParaRPr lang="en-US" sz="1300" kern="1200"/>
        </a:p>
      </dsp:txBody>
      <dsp:txXfrm>
        <a:off x="1844504" y="1259639"/>
        <a:ext cx="1493018" cy="895811"/>
      </dsp:txXfrm>
    </dsp:sp>
    <dsp:sp modelId="{34D6D830-EEF1-474B-ADC9-05E030180B22}">
      <dsp:nvSpPr>
        <dsp:cNvPr id="0" name=""/>
        <dsp:cNvSpPr/>
      </dsp:nvSpPr>
      <dsp:spPr>
        <a:xfrm>
          <a:off x="5172135" y="166182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9947" y="1705828"/>
        <a:ext cx="17169" cy="3433"/>
      </dsp:txXfrm>
    </dsp:sp>
    <dsp:sp modelId="{85B27392-3BBA-AD47-9A26-93BE650AD55C}">
      <dsp:nvSpPr>
        <dsp:cNvPr id="0" name=""/>
        <dsp:cNvSpPr/>
      </dsp:nvSpPr>
      <dsp:spPr>
        <a:xfrm>
          <a:off x="3680916"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Growing preference for affordable repairs over replacement</a:t>
          </a:r>
          <a:endParaRPr lang="en-US" sz="1300" kern="1200"/>
        </a:p>
      </dsp:txBody>
      <dsp:txXfrm>
        <a:off x="3680916" y="1259639"/>
        <a:ext cx="1493018" cy="895811"/>
      </dsp:txXfrm>
    </dsp:sp>
    <dsp:sp modelId="{B53767AA-C9D4-E04D-92B7-DE8DE1FBC544}">
      <dsp:nvSpPr>
        <dsp:cNvPr id="0" name=""/>
        <dsp:cNvSpPr/>
      </dsp:nvSpPr>
      <dsp:spPr>
        <a:xfrm>
          <a:off x="7008548" y="166182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6360" y="1705828"/>
        <a:ext cx="17169" cy="3433"/>
      </dsp:txXfrm>
    </dsp:sp>
    <dsp:sp modelId="{2AC81816-8A26-DA45-884E-49F8E9012BF2}">
      <dsp:nvSpPr>
        <dsp:cNvPr id="0" name=""/>
        <dsp:cNvSpPr/>
      </dsp:nvSpPr>
      <dsp:spPr>
        <a:xfrm>
          <a:off x="5517329"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Environmental awareness supports repair culture</a:t>
          </a:r>
          <a:endParaRPr lang="en-US" sz="1300" kern="1200"/>
        </a:p>
      </dsp:txBody>
      <dsp:txXfrm>
        <a:off x="5517329" y="1259639"/>
        <a:ext cx="1493018" cy="895811"/>
      </dsp:txXfrm>
    </dsp:sp>
    <dsp:sp modelId="{20BCB486-05D6-994D-8F0F-43D69FCD257A}">
      <dsp:nvSpPr>
        <dsp:cNvPr id="0" name=""/>
        <dsp:cNvSpPr/>
      </dsp:nvSpPr>
      <dsp:spPr>
        <a:xfrm>
          <a:off x="8844960" y="166182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92773" y="1705828"/>
        <a:ext cx="17169" cy="3433"/>
      </dsp:txXfrm>
    </dsp:sp>
    <dsp:sp modelId="{B1C6A98E-D87E-5B43-9C2B-A7BCBBB90C95}">
      <dsp:nvSpPr>
        <dsp:cNvPr id="0" name=""/>
        <dsp:cNvSpPr/>
      </dsp:nvSpPr>
      <dsp:spPr>
        <a:xfrm>
          <a:off x="7353742"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1" kern="1200">
              <a:solidFill>
                <a:srgbClr val="E1612B"/>
              </a:solidFill>
            </a:rPr>
            <a:t>💻 Technological</a:t>
          </a:r>
          <a:endParaRPr lang="en-US" sz="1300" kern="1200">
            <a:solidFill>
              <a:srgbClr val="E1612B"/>
            </a:solidFill>
          </a:endParaRPr>
        </a:p>
      </dsp:txBody>
      <dsp:txXfrm>
        <a:off x="7353742" y="1259639"/>
        <a:ext cx="1493018" cy="895811"/>
      </dsp:txXfrm>
    </dsp:sp>
    <dsp:sp modelId="{F916DE0E-D097-0D47-9408-930111A73961}">
      <dsp:nvSpPr>
        <dsp:cNvPr id="0" name=""/>
        <dsp:cNvSpPr/>
      </dsp:nvSpPr>
      <dsp:spPr>
        <a:xfrm>
          <a:off x="754600" y="2153650"/>
          <a:ext cx="9182063" cy="312794"/>
        </a:xfrm>
        <a:custGeom>
          <a:avLst/>
          <a:gdLst/>
          <a:ahLst/>
          <a:cxnLst/>
          <a:rect l="0" t="0" r="0" b="0"/>
          <a:pathLst>
            <a:path>
              <a:moveTo>
                <a:pt x="9182063" y="0"/>
              </a:moveTo>
              <a:lnTo>
                <a:pt x="9182063" y="173497"/>
              </a:lnTo>
              <a:lnTo>
                <a:pt x="0" y="173497"/>
              </a:lnTo>
              <a:lnTo>
                <a:pt x="0" y="31279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5920" y="2308331"/>
        <a:ext cx="459424" cy="3433"/>
      </dsp:txXfrm>
    </dsp:sp>
    <dsp:sp modelId="{FA1F25D4-FDE7-CE44-9008-061055015778}">
      <dsp:nvSpPr>
        <dsp:cNvPr id="0" name=""/>
        <dsp:cNvSpPr/>
      </dsp:nvSpPr>
      <dsp:spPr>
        <a:xfrm>
          <a:off x="9190155" y="1259639"/>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Constant smartphone updates require ongoing training</a:t>
          </a:r>
          <a:endParaRPr lang="en-US" sz="1300" kern="1200"/>
        </a:p>
      </dsp:txBody>
      <dsp:txXfrm>
        <a:off x="9190155" y="1259639"/>
        <a:ext cx="1493018" cy="895811"/>
      </dsp:txXfrm>
    </dsp:sp>
    <dsp:sp modelId="{349ED3F7-D545-434A-A54D-F276862DE076}">
      <dsp:nvSpPr>
        <dsp:cNvPr id="0" name=""/>
        <dsp:cNvSpPr/>
      </dsp:nvSpPr>
      <dsp:spPr>
        <a:xfrm>
          <a:off x="1499309" y="290103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47122" y="2945033"/>
        <a:ext cx="17169" cy="3433"/>
      </dsp:txXfrm>
    </dsp:sp>
    <dsp:sp modelId="{2FF2E855-C98E-A640-A36E-A27B18B7AFB9}">
      <dsp:nvSpPr>
        <dsp:cNvPr id="0" name=""/>
        <dsp:cNvSpPr/>
      </dsp:nvSpPr>
      <dsp:spPr>
        <a:xfrm>
          <a:off x="8091"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New devices may become harder to repair</a:t>
          </a:r>
          <a:endParaRPr lang="en-US" sz="1300" kern="1200"/>
        </a:p>
      </dsp:txBody>
      <dsp:txXfrm>
        <a:off x="8091" y="2498845"/>
        <a:ext cx="1493018" cy="895811"/>
      </dsp:txXfrm>
    </dsp:sp>
    <dsp:sp modelId="{B2794F89-29F4-DC42-B66E-DB5721B5364B}">
      <dsp:nvSpPr>
        <dsp:cNvPr id="0" name=""/>
        <dsp:cNvSpPr/>
      </dsp:nvSpPr>
      <dsp:spPr>
        <a:xfrm>
          <a:off x="3335722" y="290103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3534" y="2945033"/>
        <a:ext cx="17169" cy="3433"/>
      </dsp:txXfrm>
    </dsp:sp>
    <dsp:sp modelId="{D3EBB942-FD93-B044-9232-508671B89A50}">
      <dsp:nvSpPr>
        <dsp:cNvPr id="0" name=""/>
        <dsp:cNvSpPr/>
      </dsp:nvSpPr>
      <dsp:spPr>
        <a:xfrm>
          <a:off x="1844504"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Need for up-to-date tools and equipment</a:t>
          </a:r>
          <a:endParaRPr lang="en-US" sz="1300" kern="1200"/>
        </a:p>
      </dsp:txBody>
      <dsp:txXfrm>
        <a:off x="1844504" y="2498845"/>
        <a:ext cx="1493018" cy="895811"/>
      </dsp:txXfrm>
    </dsp:sp>
    <dsp:sp modelId="{5AC8A273-D51C-FA4E-BF0E-5640F2B2B6BA}">
      <dsp:nvSpPr>
        <dsp:cNvPr id="0" name=""/>
        <dsp:cNvSpPr/>
      </dsp:nvSpPr>
      <dsp:spPr>
        <a:xfrm>
          <a:off x="5172135" y="290103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9947" y="2945033"/>
        <a:ext cx="17169" cy="3433"/>
      </dsp:txXfrm>
    </dsp:sp>
    <dsp:sp modelId="{0C8005A0-98A2-EE4D-9E2C-1C35696B91C6}">
      <dsp:nvSpPr>
        <dsp:cNvPr id="0" name=""/>
        <dsp:cNvSpPr/>
      </dsp:nvSpPr>
      <dsp:spPr>
        <a:xfrm>
          <a:off x="3680916"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rgbClr val="E1612B"/>
              </a:solidFill>
            </a:rPr>
            <a:t>⚖️ Legal</a:t>
          </a:r>
          <a:endParaRPr lang="en-US" sz="1300" kern="1200" dirty="0">
            <a:solidFill>
              <a:srgbClr val="E1612B"/>
            </a:solidFill>
          </a:endParaRPr>
        </a:p>
      </dsp:txBody>
      <dsp:txXfrm>
        <a:off x="3680916" y="2498845"/>
        <a:ext cx="1493018" cy="895811"/>
      </dsp:txXfrm>
    </dsp:sp>
    <dsp:sp modelId="{A41BEC0A-2FFD-E24C-9354-01AA7C9D75BA}">
      <dsp:nvSpPr>
        <dsp:cNvPr id="0" name=""/>
        <dsp:cNvSpPr/>
      </dsp:nvSpPr>
      <dsp:spPr>
        <a:xfrm>
          <a:off x="7008548" y="290103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6360" y="2945033"/>
        <a:ext cx="17169" cy="3433"/>
      </dsp:txXfrm>
    </dsp:sp>
    <dsp:sp modelId="{5ACE46D1-951A-D448-A4DC-9C0A6E97CAF7}">
      <dsp:nvSpPr>
        <dsp:cNvPr id="0" name=""/>
        <dsp:cNvSpPr/>
      </dsp:nvSpPr>
      <dsp:spPr>
        <a:xfrm>
          <a:off x="5517329"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Data protection laws when handling customer devices</a:t>
          </a:r>
          <a:endParaRPr lang="en-US" sz="1300" kern="1200"/>
        </a:p>
      </dsp:txBody>
      <dsp:txXfrm>
        <a:off x="5517329" y="2498845"/>
        <a:ext cx="1493018" cy="895811"/>
      </dsp:txXfrm>
    </dsp:sp>
    <dsp:sp modelId="{8042C617-2818-6C49-A9C6-EB5042458186}">
      <dsp:nvSpPr>
        <dsp:cNvPr id="0" name=""/>
        <dsp:cNvSpPr/>
      </dsp:nvSpPr>
      <dsp:spPr>
        <a:xfrm>
          <a:off x="8844960" y="2901030"/>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992773" y="2945033"/>
        <a:ext cx="17169" cy="3433"/>
      </dsp:txXfrm>
    </dsp:sp>
    <dsp:sp modelId="{D1F5B193-08B1-734C-B761-2AFBBF41A480}">
      <dsp:nvSpPr>
        <dsp:cNvPr id="0" name=""/>
        <dsp:cNvSpPr/>
      </dsp:nvSpPr>
      <dsp:spPr>
        <a:xfrm>
          <a:off x="7353742"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Warranty and consumer rights compliance</a:t>
          </a:r>
          <a:endParaRPr lang="en-US" sz="1300" kern="1200"/>
        </a:p>
      </dsp:txBody>
      <dsp:txXfrm>
        <a:off x="7353742" y="2498845"/>
        <a:ext cx="1493018" cy="895811"/>
      </dsp:txXfrm>
    </dsp:sp>
    <dsp:sp modelId="{23524405-108A-3E44-B7CD-6675B62C3A73}">
      <dsp:nvSpPr>
        <dsp:cNvPr id="0" name=""/>
        <dsp:cNvSpPr/>
      </dsp:nvSpPr>
      <dsp:spPr>
        <a:xfrm>
          <a:off x="754600" y="3392856"/>
          <a:ext cx="9182063" cy="312794"/>
        </a:xfrm>
        <a:custGeom>
          <a:avLst/>
          <a:gdLst/>
          <a:ahLst/>
          <a:cxnLst/>
          <a:rect l="0" t="0" r="0" b="0"/>
          <a:pathLst>
            <a:path>
              <a:moveTo>
                <a:pt x="9182063" y="0"/>
              </a:moveTo>
              <a:lnTo>
                <a:pt x="9182063" y="173497"/>
              </a:lnTo>
              <a:lnTo>
                <a:pt x="0" y="173497"/>
              </a:lnTo>
              <a:lnTo>
                <a:pt x="0" y="31279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5920" y="3547536"/>
        <a:ext cx="459424" cy="3433"/>
      </dsp:txXfrm>
    </dsp:sp>
    <dsp:sp modelId="{E99B7316-82BF-8D46-B8B3-0CE8E954A5EF}">
      <dsp:nvSpPr>
        <dsp:cNvPr id="0" name=""/>
        <dsp:cNvSpPr/>
      </dsp:nvSpPr>
      <dsp:spPr>
        <a:xfrm>
          <a:off x="9190155" y="2498845"/>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Health and safety regulations in workshop</a:t>
          </a:r>
          <a:endParaRPr lang="en-US" sz="1300" kern="1200"/>
        </a:p>
      </dsp:txBody>
      <dsp:txXfrm>
        <a:off x="9190155" y="2498845"/>
        <a:ext cx="1493018" cy="895811"/>
      </dsp:txXfrm>
    </dsp:sp>
    <dsp:sp modelId="{C01A7699-16C8-6444-B5A5-9C5A7D7B64A1}">
      <dsp:nvSpPr>
        <dsp:cNvPr id="0" name=""/>
        <dsp:cNvSpPr/>
      </dsp:nvSpPr>
      <dsp:spPr>
        <a:xfrm>
          <a:off x="1499309" y="414023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47122" y="4184239"/>
        <a:ext cx="17169" cy="3433"/>
      </dsp:txXfrm>
    </dsp:sp>
    <dsp:sp modelId="{160A574E-9B1F-9941-B40E-B39BAD4A4C4C}">
      <dsp:nvSpPr>
        <dsp:cNvPr id="0" name=""/>
        <dsp:cNvSpPr/>
      </dsp:nvSpPr>
      <dsp:spPr>
        <a:xfrm>
          <a:off x="8091" y="3738050"/>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b="1" kern="1200">
              <a:solidFill>
                <a:srgbClr val="E1612B"/>
              </a:solidFill>
            </a:rPr>
            <a:t>🌱 Environmental</a:t>
          </a:r>
          <a:endParaRPr lang="en-US" sz="1300" kern="1200">
            <a:solidFill>
              <a:srgbClr val="E1612B"/>
            </a:solidFill>
          </a:endParaRPr>
        </a:p>
      </dsp:txBody>
      <dsp:txXfrm>
        <a:off x="8091" y="3738050"/>
        <a:ext cx="1493018" cy="895811"/>
      </dsp:txXfrm>
    </dsp:sp>
    <dsp:sp modelId="{242A4E40-B8A1-C54B-A825-14841B41D340}">
      <dsp:nvSpPr>
        <dsp:cNvPr id="0" name=""/>
        <dsp:cNvSpPr/>
      </dsp:nvSpPr>
      <dsp:spPr>
        <a:xfrm>
          <a:off x="3335722" y="414023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3534" y="4184239"/>
        <a:ext cx="17169" cy="3433"/>
      </dsp:txXfrm>
    </dsp:sp>
    <dsp:sp modelId="{1CE8B15C-A90F-0148-86FD-0B096EC81652}">
      <dsp:nvSpPr>
        <dsp:cNvPr id="0" name=""/>
        <dsp:cNvSpPr/>
      </dsp:nvSpPr>
      <dsp:spPr>
        <a:xfrm>
          <a:off x="1844504" y="3738050"/>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Repairs reduce electronic waste</a:t>
          </a:r>
          <a:endParaRPr lang="en-US" sz="1300" kern="1200"/>
        </a:p>
      </dsp:txBody>
      <dsp:txXfrm>
        <a:off x="1844504" y="3738050"/>
        <a:ext cx="1493018" cy="895811"/>
      </dsp:txXfrm>
    </dsp:sp>
    <dsp:sp modelId="{F67EB275-9FB1-784E-BB4C-A8EFF9C5958C}">
      <dsp:nvSpPr>
        <dsp:cNvPr id="0" name=""/>
        <dsp:cNvSpPr/>
      </dsp:nvSpPr>
      <dsp:spPr>
        <a:xfrm>
          <a:off x="5172135" y="4140235"/>
          <a:ext cx="312794" cy="91440"/>
        </a:xfrm>
        <a:custGeom>
          <a:avLst/>
          <a:gdLst/>
          <a:ahLst/>
          <a:cxnLst/>
          <a:rect l="0" t="0" r="0" b="0"/>
          <a:pathLst>
            <a:path>
              <a:moveTo>
                <a:pt x="0" y="45720"/>
              </a:moveTo>
              <a:lnTo>
                <a:pt x="31279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9947" y="4184239"/>
        <a:ext cx="17169" cy="3433"/>
      </dsp:txXfrm>
    </dsp:sp>
    <dsp:sp modelId="{24112E76-BC04-7A41-82BB-9DDBEE99780B}">
      <dsp:nvSpPr>
        <dsp:cNvPr id="0" name=""/>
        <dsp:cNvSpPr/>
      </dsp:nvSpPr>
      <dsp:spPr>
        <a:xfrm>
          <a:off x="3680916" y="3738050"/>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Extends device lifespan and reduces carbon emissions</a:t>
          </a:r>
          <a:endParaRPr lang="en-US" sz="1300" kern="1200"/>
        </a:p>
      </dsp:txBody>
      <dsp:txXfrm>
        <a:off x="3680916" y="3738050"/>
        <a:ext cx="1493018" cy="895811"/>
      </dsp:txXfrm>
    </dsp:sp>
    <dsp:sp modelId="{0BC63BB4-EF88-9C4B-8896-199D47C543D5}">
      <dsp:nvSpPr>
        <dsp:cNvPr id="0" name=""/>
        <dsp:cNvSpPr/>
      </dsp:nvSpPr>
      <dsp:spPr>
        <a:xfrm>
          <a:off x="5517329" y="3738050"/>
          <a:ext cx="1493018" cy="895811"/>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159" tIns="76793" rIns="73159" bIns="76793" numCol="1" spcCol="1270" anchor="ctr" anchorCtr="0">
          <a:noAutofit/>
        </a:bodyPr>
        <a:lstStyle/>
        <a:p>
          <a:pPr marL="0" lvl="0" indent="0" algn="ctr" defTabSz="577850">
            <a:lnSpc>
              <a:spcPct val="90000"/>
            </a:lnSpc>
            <a:spcBef>
              <a:spcPct val="0"/>
            </a:spcBef>
            <a:spcAft>
              <a:spcPct val="35000"/>
            </a:spcAft>
            <a:buNone/>
          </a:pPr>
          <a:r>
            <a:rPr lang="en-GB" sz="1300" kern="1200"/>
            <a:t>Supports sustainability trends in consumer behaviour</a:t>
          </a:r>
          <a:endParaRPr lang="en-US" sz="1300" kern="1200"/>
        </a:p>
      </dsp:txBody>
      <dsp:txXfrm>
        <a:off x="5517329" y="3738050"/>
        <a:ext cx="1493018" cy="895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ED116-2842-614E-9038-06F0E9910E5C}">
      <dsp:nvSpPr>
        <dsp:cNvPr id="0" name=""/>
        <dsp:cNvSpPr/>
      </dsp:nvSpPr>
      <dsp:spPr>
        <a:xfrm>
          <a:off x="0" y="3771561"/>
          <a:ext cx="6613844" cy="618756"/>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Position the business as fast, affordable, and trustworthy</a:t>
          </a:r>
          <a:endParaRPr lang="en-US" sz="2000" kern="1200" dirty="0"/>
        </a:p>
      </dsp:txBody>
      <dsp:txXfrm>
        <a:off x="0" y="3771561"/>
        <a:ext cx="6613844" cy="618756"/>
      </dsp:txXfrm>
    </dsp:sp>
    <dsp:sp modelId="{9735EAF4-29AD-8E4E-AF84-1931DF01AC8A}">
      <dsp:nvSpPr>
        <dsp:cNvPr id="0" name=""/>
        <dsp:cNvSpPr/>
      </dsp:nvSpPr>
      <dsp:spPr>
        <a:xfrm rot="10800000">
          <a:off x="0" y="2829195"/>
          <a:ext cx="6613844" cy="951646"/>
        </a:xfrm>
        <a:prstGeom prst="upArrowCallou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Encourage repeat customers and word-of-mouth growth</a:t>
          </a:r>
          <a:endParaRPr lang="en-US" sz="2000" kern="1200"/>
        </a:p>
      </dsp:txBody>
      <dsp:txXfrm rot="10800000">
        <a:off x="0" y="2829195"/>
        <a:ext cx="6613844" cy="618351"/>
      </dsp:txXfrm>
    </dsp:sp>
    <dsp:sp modelId="{2B3333A7-9512-224E-B4C9-E17A68B904D1}">
      <dsp:nvSpPr>
        <dsp:cNvPr id="0" name=""/>
        <dsp:cNvSpPr/>
      </dsp:nvSpPr>
      <dsp:spPr>
        <a:xfrm rot="10800000">
          <a:off x="0" y="1886830"/>
          <a:ext cx="6613844" cy="951646"/>
        </a:xfrm>
        <a:prstGeom prst="upArrowCallou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Increase repair bookings steadily over 12 months</a:t>
          </a:r>
          <a:endParaRPr lang="en-US" sz="2000" kern="1200"/>
        </a:p>
      </dsp:txBody>
      <dsp:txXfrm rot="10800000">
        <a:off x="0" y="1886830"/>
        <a:ext cx="6613844" cy="618351"/>
      </dsp:txXfrm>
    </dsp:sp>
    <dsp:sp modelId="{0BBABD11-8726-6542-8958-2029A4D04BE0}">
      <dsp:nvSpPr>
        <dsp:cNvPr id="0" name=""/>
        <dsp:cNvSpPr/>
      </dsp:nvSpPr>
      <dsp:spPr>
        <a:xfrm rot="10800000">
          <a:off x="0" y="944465"/>
          <a:ext cx="6613844" cy="951646"/>
        </a:xfrm>
        <a:prstGeom prst="upArrowCallou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Build strong local brand recognition in Cardiff</a:t>
          </a:r>
          <a:endParaRPr lang="en-US" sz="2000" kern="1200"/>
        </a:p>
      </dsp:txBody>
      <dsp:txXfrm rot="10800000">
        <a:off x="0" y="944465"/>
        <a:ext cx="6613844" cy="618351"/>
      </dsp:txXfrm>
    </dsp:sp>
    <dsp:sp modelId="{4D83AD07-6AE4-8F4E-8331-AAC8C7B53C6D}">
      <dsp:nvSpPr>
        <dsp:cNvPr id="0" name=""/>
        <dsp:cNvSpPr/>
      </dsp:nvSpPr>
      <dsp:spPr>
        <a:xfrm rot="10800000">
          <a:off x="0" y="2099"/>
          <a:ext cx="6613844" cy="951646"/>
        </a:xfrm>
        <a:prstGeom prst="upArrowCallou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strategy is designed to:</a:t>
          </a:r>
          <a:endParaRPr lang="en-US" sz="2000" kern="1200"/>
        </a:p>
      </dsp:txBody>
      <dsp:txXfrm rot="10800000">
        <a:off x="0" y="2099"/>
        <a:ext cx="6613844" cy="6183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73033-D169-4437-88A6-42443D5AC7F5}">
      <dsp:nvSpPr>
        <dsp:cNvPr id="0" name=""/>
        <dsp:cNvSpPr/>
      </dsp:nvSpPr>
      <dsp:spPr>
        <a:xfrm>
          <a:off x="0" y="3071"/>
          <a:ext cx="6001512" cy="654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5F8F2-3658-4964-9CF5-1E92B479FE56}">
      <dsp:nvSpPr>
        <dsp:cNvPr id="0" name=""/>
        <dsp:cNvSpPr/>
      </dsp:nvSpPr>
      <dsp:spPr>
        <a:xfrm>
          <a:off x="197924" y="150288"/>
          <a:ext cx="359862" cy="3598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06F58-43CB-41A6-9779-73C575B267F3}">
      <dsp:nvSpPr>
        <dsp:cNvPr id="0" name=""/>
        <dsp:cNvSpPr/>
      </dsp:nvSpPr>
      <dsp:spPr>
        <a:xfrm>
          <a:off x="755711" y="3071"/>
          <a:ext cx="5245800" cy="654296"/>
        </a:xfrm>
        <a:prstGeom prst="rect">
          <a:avLst/>
        </a:prstGeom>
        <a:solidFill>
          <a:schemeClr val="tx1"/>
        </a:solidFill>
        <a:ln>
          <a:noFill/>
        </a:ln>
        <a:effectLst/>
      </dsp:spPr>
      <dsp:style>
        <a:lnRef idx="0">
          <a:scrgbClr r="0" g="0" b="0"/>
        </a:lnRef>
        <a:fillRef idx="0">
          <a:scrgbClr r="0" g="0" b="0"/>
        </a:fillRef>
        <a:effectRef idx="0">
          <a:scrgbClr r="0" g="0" b="0"/>
        </a:effectRef>
        <a:fontRef idx="minor"/>
      </dsp:style>
      <dsp:txBody>
        <a:bodyPr spcFirstLastPara="0" vert="horz" wrap="square" lIns="69246" tIns="69246" rIns="69246" bIns="69246" numCol="1" spcCol="1270" anchor="ctr" anchorCtr="0">
          <a:noAutofit/>
        </a:bodyPr>
        <a:lstStyle/>
        <a:p>
          <a:pPr marL="0" lvl="0" indent="0" algn="l" defTabSz="755650">
            <a:lnSpc>
              <a:spcPct val="100000"/>
            </a:lnSpc>
            <a:spcBef>
              <a:spcPct val="0"/>
            </a:spcBef>
            <a:spcAft>
              <a:spcPct val="35000"/>
            </a:spcAft>
            <a:buNone/>
          </a:pPr>
          <a:r>
            <a:rPr lang="en-US" sz="1700" b="1" i="0" kern="1200">
              <a:solidFill>
                <a:schemeClr val="bg1"/>
              </a:solidFill>
            </a:rPr>
            <a:t>Marketing Objective</a:t>
          </a:r>
          <a:endParaRPr lang="en-US" sz="1700" kern="1200">
            <a:solidFill>
              <a:schemeClr val="bg1"/>
            </a:solidFill>
          </a:endParaRPr>
        </a:p>
      </dsp:txBody>
      <dsp:txXfrm>
        <a:off x="755711" y="3071"/>
        <a:ext cx="5245800" cy="654296"/>
      </dsp:txXfrm>
    </dsp:sp>
    <dsp:sp modelId="{95571DB3-B166-4875-A754-16101D63A986}">
      <dsp:nvSpPr>
        <dsp:cNvPr id="0" name=""/>
        <dsp:cNvSpPr/>
      </dsp:nvSpPr>
      <dsp:spPr>
        <a:xfrm>
          <a:off x="0" y="820941"/>
          <a:ext cx="6001512" cy="654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3D5BE-4A2F-4297-A90A-88E72A1CB6F1}">
      <dsp:nvSpPr>
        <dsp:cNvPr id="0" name=""/>
        <dsp:cNvSpPr/>
      </dsp:nvSpPr>
      <dsp:spPr>
        <a:xfrm>
          <a:off x="197924" y="968158"/>
          <a:ext cx="359862" cy="3598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6D5843-E3E6-476F-9268-D44ACD1735BC}">
      <dsp:nvSpPr>
        <dsp:cNvPr id="0" name=""/>
        <dsp:cNvSpPr/>
      </dsp:nvSpPr>
      <dsp:spPr>
        <a:xfrm>
          <a:off x="755711" y="820941"/>
          <a:ext cx="5245800" cy="654296"/>
        </a:xfrm>
        <a:prstGeom prst="rect">
          <a:avLst/>
        </a:prstGeom>
        <a:solidFill>
          <a:schemeClr val="tx1"/>
        </a:solidFill>
        <a:ln>
          <a:noFill/>
        </a:ln>
        <a:effectLst/>
      </dsp:spPr>
      <dsp:style>
        <a:lnRef idx="0">
          <a:scrgbClr r="0" g="0" b="0"/>
        </a:lnRef>
        <a:fillRef idx="0">
          <a:scrgbClr r="0" g="0" b="0"/>
        </a:fillRef>
        <a:effectRef idx="0">
          <a:scrgbClr r="0" g="0" b="0"/>
        </a:effectRef>
        <a:fontRef idx="minor"/>
      </dsp:style>
      <dsp:txBody>
        <a:bodyPr spcFirstLastPara="0" vert="horz" wrap="square" lIns="69246" tIns="69246" rIns="69246" bIns="69246" numCol="1" spcCol="1270" anchor="ctr" anchorCtr="0">
          <a:noAutofit/>
        </a:bodyPr>
        <a:lstStyle/>
        <a:p>
          <a:pPr marL="0" lvl="0" indent="0" algn="l" defTabSz="755650">
            <a:lnSpc>
              <a:spcPct val="100000"/>
            </a:lnSpc>
            <a:spcBef>
              <a:spcPct val="0"/>
            </a:spcBef>
            <a:spcAft>
              <a:spcPct val="35000"/>
            </a:spcAft>
            <a:buNone/>
          </a:pPr>
          <a:r>
            <a:rPr lang="en-US" sz="1700" b="0" i="0" kern="1200">
              <a:solidFill>
                <a:schemeClr val="bg1"/>
              </a:solidFill>
            </a:rPr>
            <a:t>Building brand awareness in Cardiff</a:t>
          </a:r>
          <a:endParaRPr lang="en-US" sz="1700" kern="1200">
            <a:solidFill>
              <a:schemeClr val="bg1"/>
            </a:solidFill>
          </a:endParaRPr>
        </a:p>
      </dsp:txBody>
      <dsp:txXfrm>
        <a:off x="755711" y="820941"/>
        <a:ext cx="5245800" cy="654296"/>
      </dsp:txXfrm>
    </dsp:sp>
    <dsp:sp modelId="{467939C8-B0DE-46A9-8D61-5642B0D92375}">
      <dsp:nvSpPr>
        <dsp:cNvPr id="0" name=""/>
        <dsp:cNvSpPr/>
      </dsp:nvSpPr>
      <dsp:spPr>
        <a:xfrm>
          <a:off x="0" y="1638811"/>
          <a:ext cx="6001512" cy="654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701DE-85C3-4FA2-9D54-BAC78B615FD3}">
      <dsp:nvSpPr>
        <dsp:cNvPr id="0" name=""/>
        <dsp:cNvSpPr/>
      </dsp:nvSpPr>
      <dsp:spPr>
        <a:xfrm>
          <a:off x="197924" y="1786028"/>
          <a:ext cx="359862" cy="3598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D3276-BBDC-4201-81A3-852E4DE5FF7F}">
      <dsp:nvSpPr>
        <dsp:cNvPr id="0" name=""/>
        <dsp:cNvSpPr/>
      </dsp:nvSpPr>
      <dsp:spPr>
        <a:xfrm>
          <a:off x="755711" y="1638811"/>
          <a:ext cx="5245800" cy="654296"/>
        </a:xfrm>
        <a:prstGeom prst="rect">
          <a:avLst/>
        </a:prstGeom>
        <a:solidFill>
          <a:schemeClr val="tx1"/>
        </a:solidFill>
        <a:ln>
          <a:noFill/>
        </a:ln>
        <a:effectLst/>
      </dsp:spPr>
      <dsp:style>
        <a:lnRef idx="0">
          <a:scrgbClr r="0" g="0" b="0"/>
        </a:lnRef>
        <a:fillRef idx="0">
          <a:scrgbClr r="0" g="0" b="0"/>
        </a:fillRef>
        <a:effectRef idx="0">
          <a:scrgbClr r="0" g="0" b="0"/>
        </a:effectRef>
        <a:fontRef idx="minor"/>
      </dsp:style>
      <dsp:txBody>
        <a:bodyPr spcFirstLastPara="0" vert="horz" wrap="square" lIns="69246" tIns="69246" rIns="69246" bIns="69246" numCol="1" spcCol="1270" anchor="ctr" anchorCtr="0">
          <a:noAutofit/>
        </a:bodyPr>
        <a:lstStyle/>
        <a:p>
          <a:pPr marL="0" lvl="0" indent="0" algn="l" defTabSz="755650">
            <a:lnSpc>
              <a:spcPct val="100000"/>
            </a:lnSpc>
            <a:spcBef>
              <a:spcPct val="0"/>
            </a:spcBef>
            <a:spcAft>
              <a:spcPct val="35000"/>
            </a:spcAft>
            <a:buNone/>
          </a:pPr>
          <a:r>
            <a:rPr lang="en-US" sz="1700" b="0" i="0" kern="1200">
              <a:solidFill>
                <a:schemeClr val="bg1"/>
              </a:solidFill>
            </a:rPr>
            <a:t>Driving walk-in and mobile repair bookings</a:t>
          </a:r>
          <a:endParaRPr lang="en-US" sz="1700" kern="1200">
            <a:solidFill>
              <a:schemeClr val="bg1"/>
            </a:solidFill>
          </a:endParaRPr>
        </a:p>
      </dsp:txBody>
      <dsp:txXfrm>
        <a:off x="755711" y="1638811"/>
        <a:ext cx="5245800" cy="654296"/>
      </dsp:txXfrm>
    </dsp:sp>
    <dsp:sp modelId="{17B3780D-D961-4EA0-8DBC-6701CF491DC9}">
      <dsp:nvSpPr>
        <dsp:cNvPr id="0" name=""/>
        <dsp:cNvSpPr/>
      </dsp:nvSpPr>
      <dsp:spPr>
        <a:xfrm>
          <a:off x="0" y="2456682"/>
          <a:ext cx="6001512" cy="654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450A0-1461-41FD-B844-1EAF3C78C923}">
      <dsp:nvSpPr>
        <dsp:cNvPr id="0" name=""/>
        <dsp:cNvSpPr/>
      </dsp:nvSpPr>
      <dsp:spPr>
        <a:xfrm>
          <a:off x="197924" y="2603898"/>
          <a:ext cx="359862" cy="3598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1AD1F-1BC0-47DF-A819-D7EFD369EFF6}">
      <dsp:nvSpPr>
        <dsp:cNvPr id="0" name=""/>
        <dsp:cNvSpPr/>
      </dsp:nvSpPr>
      <dsp:spPr>
        <a:xfrm>
          <a:off x="755711" y="2456682"/>
          <a:ext cx="5245800" cy="654296"/>
        </a:xfrm>
        <a:prstGeom prst="rect">
          <a:avLst/>
        </a:prstGeom>
        <a:solidFill>
          <a:schemeClr val="tx1"/>
        </a:solidFill>
        <a:ln>
          <a:noFill/>
        </a:ln>
        <a:effectLst/>
      </dsp:spPr>
      <dsp:style>
        <a:lnRef idx="0">
          <a:scrgbClr r="0" g="0" b="0"/>
        </a:lnRef>
        <a:fillRef idx="0">
          <a:scrgbClr r="0" g="0" b="0"/>
        </a:fillRef>
        <a:effectRef idx="0">
          <a:scrgbClr r="0" g="0" b="0"/>
        </a:effectRef>
        <a:fontRef idx="minor"/>
      </dsp:style>
      <dsp:txBody>
        <a:bodyPr spcFirstLastPara="0" vert="horz" wrap="square" lIns="69246" tIns="69246" rIns="69246" bIns="69246" numCol="1" spcCol="1270" anchor="ctr" anchorCtr="0">
          <a:noAutofit/>
        </a:bodyPr>
        <a:lstStyle/>
        <a:p>
          <a:pPr marL="0" lvl="0" indent="0" algn="l" defTabSz="755650">
            <a:lnSpc>
              <a:spcPct val="100000"/>
            </a:lnSpc>
            <a:spcBef>
              <a:spcPct val="0"/>
            </a:spcBef>
            <a:spcAft>
              <a:spcPct val="35000"/>
            </a:spcAft>
            <a:buNone/>
          </a:pPr>
          <a:r>
            <a:rPr lang="en-US" sz="1700" b="0" i="0" kern="1200">
              <a:solidFill>
                <a:schemeClr val="bg1"/>
              </a:solidFill>
            </a:rPr>
            <a:t>Growing social media presence</a:t>
          </a:r>
          <a:endParaRPr lang="en-US" sz="1700" kern="1200">
            <a:solidFill>
              <a:schemeClr val="bg1"/>
            </a:solidFill>
          </a:endParaRPr>
        </a:p>
      </dsp:txBody>
      <dsp:txXfrm>
        <a:off x="755711" y="2456682"/>
        <a:ext cx="5245800" cy="654296"/>
      </dsp:txXfrm>
    </dsp:sp>
    <dsp:sp modelId="{593C5609-209C-4148-AB26-A17F1428B22A}">
      <dsp:nvSpPr>
        <dsp:cNvPr id="0" name=""/>
        <dsp:cNvSpPr/>
      </dsp:nvSpPr>
      <dsp:spPr>
        <a:xfrm>
          <a:off x="0" y="3274552"/>
          <a:ext cx="6001512" cy="6542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3E773-CBD4-4C72-81F8-3ADE5202F702}">
      <dsp:nvSpPr>
        <dsp:cNvPr id="0" name=""/>
        <dsp:cNvSpPr/>
      </dsp:nvSpPr>
      <dsp:spPr>
        <a:xfrm>
          <a:off x="197924" y="3421768"/>
          <a:ext cx="359862" cy="3598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3AE3B-714D-4A6E-95C1-FAE2B8AB26F7}">
      <dsp:nvSpPr>
        <dsp:cNvPr id="0" name=""/>
        <dsp:cNvSpPr/>
      </dsp:nvSpPr>
      <dsp:spPr>
        <a:xfrm>
          <a:off x="755711" y="3274552"/>
          <a:ext cx="5245800" cy="654296"/>
        </a:xfrm>
        <a:prstGeom prst="rect">
          <a:avLst/>
        </a:prstGeom>
        <a:solidFill>
          <a:schemeClr val="tx1"/>
        </a:solidFill>
        <a:ln>
          <a:noFill/>
        </a:ln>
        <a:effectLst/>
      </dsp:spPr>
      <dsp:style>
        <a:lnRef idx="0">
          <a:scrgbClr r="0" g="0" b="0"/>
        </a:lnRef>
        <a:fillRef idx="0">
          <a:scrgbClr r="0" g="0" b="0"/>
        </a:fillRef>
        <a:effectRef idx="0">
          <a:scrgbClr r="0" g="0" b="0"/>
        </a:effectRef>
        <a:fontRef idx="minor"/>
      </dsp:style>
      <dsp:txBody>
        <a:bodyPr spcFirstLastPara="0" vert="horz" wrap="square" lIns="69246" tIns="69246" rIns="69246" bIns="69246" numCol="1" spcCol="1270" anchor="ctr" anchorCtr="0">
          <a:noAutofit/>
        </a:bodyPr>
        <a:lstStyle/>
        <a:p>
          <a:pPr marL="0" lvl="0" indent="0" algn="l" defTabSz="755650">
            <a:lnSpc>
              <a:spcPct val="100000"/>
            </a:lnSpc>
            <a:spcBef>
              <a:spcPct val="0"/>
            </a:spcBef>
            <a:spcAft>
              <a:spcPct val="35000"/>
            </a:spcAft>
            <a:buNone/>
          </a:pPr>
          <a:r>
            <a:rPr lang="en-US" sz="1700" b="0" i="0" kern="1200">
              <a:solidFill>
                <a:schemeClr val="bg1"/>
              </a:solidFill>
            </a:rPr>
            <a:t>Generating repeat customers through trust and reviews</a:t>
          </a:r>
          <a:endParaRPr lang="en-US" sz="1700" kern="1200">
            <a:solidFill>
              <a:schemeClr val="bg1"/>
            </a:solidFill>
          </a:endParaRPr>
        </a:p>
      </dsp:txBody>
      <dsp:txXfrm>
        <a:off x="755711" y="3274552"/>
        <a:ext cx="5245800" cy="6542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6ECD7-8343-744B-9182-6D6CDD6A9097}">
      <dsp:nvSpPr>
        <dsp:cNvPr id="0" name=""/>
        <dsp:cNvSpPr/>
      </dsp:nvSpPr>
      <dsp:spPr>
        <a:xfrm>
          <a:off x="4925395" y="1046071"/>
          <a:ext cx="806273" cy="91440"/>
        </a:xfrm>
        <a:custGeom>
          <a:avLst/>
          <a:gdLst/>
          <a:ahLst/>
          <a:cxnLst/>
          <a:rect l="0" t="0" r="0" b="0"/>
          <a:pathLst>
            <a:path>
              <a:moveTo>
                <a:pt x="0" y="45720"/>
              </a:moveTo>
              <a:lnTo>
                <a:pt x="80627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7610" y="1087607"/>
        <a:ext cx="41843" cy="8368"/>
      </dsp:txXfrm>
    </dsp:sp>
    <dsp:sp modelId="{A859DD75-9B3D-2946-A0E5-CA251899A1B4}">
      <dsp:nvSpPr>
        <dsp:cNvPr id="0" name=""/>
        <dsp:cNvSpPr/>
      </dsp:nvSpPr>
      <dsp:spPr>
        <a:xfrm>
          <a:off x="1288615" y="217"/>
          <a:ext cx="3638579" cy="2183147"/>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93" tIns="187150" rIns="178293" bIns="187150" numCol="1" spcCol="1270" anchor="ctr" anchorCtr="0">
          <a:noAutofit/>
        </a:bodyPr>
        <a:lstStyle/>
        <a:p>
          <a:pPr marL="0" lvl="0" indent="0" algn="ctr" defTabSz="622300">
            <a:lnSpc>
              <a:spcPct val="90000"/>
            </a:lnSpc>
            <a:spcBef>
              <a:spcPct val="0"/>
            </a:spcBef>
            <a:spcAft>
              <a:spcPct val="35000"/>
            </a:spcAft>
            <a:buNone/>
          </a:pPr>
          <a:r>
            <a:rPr lang="en-GB" sz="1400" b="1" kern="1200"/>
            <a:t>💡 1. Overview</a:t>
          </a:r>
          <a:endParaRPr lang="en-US" sz="1400" kern="1200"/>
        </a:p>
      </dsp:txBody>
      <dsp:txXfrm>
        <a:off x="1288615" y="217"/>
        <a:ext cx="3638579" cy="2183147"/>
      </dsp:txXfrm>
    </dsp:sp>
    <dsp:sp modelId="{FD98B401-0472-3A46-AD4B-6A81DF1A5C00}">
      <dsp:nvSpPr>
        <dsp:cNvPr id="0" name=""/>
        <dsp:cNvSpPr/>
      </dsp:nvSpPr>
      <dsp:spPr>
        <a:xfrm>
          <a:off x="3107905" y="2181565"/>
          <a:ext cx="4475453" cy="806273"/>
        </a:xfrm>
        <a:custGeom>
          <a:avLst/>
          <a:gdLst/>
          <a:ahLst/>
          <a:cxnLst/>
          <a:rect l="0" t="0" r="0" b="0"/>
          <a:pathLst>
            <a:path>
              <a:moveTo>
                <a:pt x="4475453" y="0"/>
              </a:moveTo>
              <a:lnTo>
                <a:pt x="4475453" y="420236"/>
              </a:lnTo>
              <a:lnTo>
                <a:pt x="0" y="420236"/>
              </a:lnTo>
              <a:lnTo>
                <a:pt x="0" y="80627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1806" y="2580518"/>
        <a:ext cx="227651" cy="8368"/>
      </dsp:txXfrm>
    </dsp:sp>
    <dsp:sp modelId="{1D7BCA5F-C7B5-B84C-9BBA-14BC4CE0A273}">
      <dsp:nvSpPr>
        <dsp:cNvPr id="0" name=""/>
        <dsp:cNvSpPr/>
      </dsp:nvSpPr>
      <dsp:spPr>
        <a:xfrm>
          <a:off x="5764069" y="217"/>
          <a:ext cx="3638579" cy="2183147"/>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93" tIns="187150" rIns="178293" bIns="187150" numCol="1" spcCol="1270" anchor="ctr" anchorCtr="0">
          <a:noAutofit/>
        </a:bodyPr>
        <a:lstStyle/>
        <a:p>
          <a:pPr marL="0" lvl="0" indent="0" algn="ctr" defTabSz="622300">
            <a:lnSpc>
              <a:spcPct val="90000"/>
            </a:lnSpc>
            <a:spcBef>
              <a:spcPct val="0"/>
            </a:spcBef>
            <a:spcAft>
              <a:spcPct val="35000"/>
            </a:spcAft>
            <a:buNone/>
          </a:pPr>
          <a:r>
            <a:rPr lang="en-GB" sz="1400" kern="1200"/>
            <a:t>Phone Box Cardiff uses a </a:t>
          </a:r>
          <a:r>
            <a:rPr lang="en-GB" sz="1400" b="1" kern="1200"/>
            <a:t>targeted segmentation strategy</a:t>
          </a:r>
          <a:r>
            <a:rPr lang="en-GB" sz="1400" kern="1200"/>
            <a:t> to focus marketing efforts on the most profitable and high-demand customer groups within Cardiff. This ensures efficient use of time, marketing budget, and resources.</a:t>
          </a:r>
          <a:endParaRPr lang="en-US" sz="1400" kern="1200"/>
        </a:p>
      </dsp:txBody>
      <dsp:txXfrm>
        <a:off x="5764069" y="217"/>
        <a:ext cx="3638579" cy="2183147"/>
      </dsp:txXfrm>
    </dsp:sp>
    <dsp:sp modelId="{1CFCCE66-7813-9643-B8B1-44F6449A0C96}">
      <dsp:nvSpPr>
        <dsp:cNvPr id="0" name=""/>
        <dsp:cNvSpPr/>
      </dsp:nvSpPr>
      <dsp:spPr>
        <a:xfrm>
          <a:off x="4925395" y="4066093"/>
          <a:ext cx="806273" cy="91440"/>
        </a:xfrm>
        <a:custGeom>
          <a:avLst/>
          <a:gdLst/>
          <a:ahLst/>
          <a:cxnLst/>
          <a:rect l="0" t="0" r="0" b="0"/>
          <a:pathLst>
            <a:path>
              <a:moveTo>
                <a:pt x="0" y="45720"/>
              </a:moveTo>
              <a:lnTo>
                <a:pt x="80627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7610" y="4107628"/>
        <a:ext cx="41843" cy="8368"/>
      </dsp:txXfrm>
    </dsp:sp>
    <dsp:sp modelId="{99FAE7CB-EC54-2B42-A4DB-A1B3651E6477}">
      <dsp:nvSpPr>
        <dsp:cNvPr id="0" name=""/>
        <dsp:cNvSpPr/>
      </dsp:nvSpPr>
      <dsp:spPr>
        <a:xfrm>
          <a:off x="1288615" y="3020239"/>
          <a:ext cx="3638579" cy="2183147"/>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93" tIns="187150" rIns="178293" bIns="187150" numCol="1" spcCol="1270" anchor="t" anchorCtr="0">
          <a:noAutofit/>
        </a:bodyPr>
        <a:lstStyle/>
        <a:p>
          <a:pPr marL="0" lvl="0" indent="0" algn="l" defTabSz="622300">
            <a:lnSpc>
              <a:spcPct val="90000"/>
            </a:lnSpc>
            <a:spcBef>
              <a:spcPct val="0"/>
            </a:spcBef>
            <a:spcAft>
              <a:spcPct val="35000"/>
            </a:spcAft>
            <a:buNone/>
          </a:pPr>
          <a:r>
            <a:rPr lang="en-GB" sz="1400" b="1" kern="1200"/>
            <a:t>👥 2. Demographic Segmentation</a:t>
          </a:r>
          <a:endParaRPr lang="en-US" sz="1400" kern="1200"/>
        </a:p>
        <a:p>
          <a:pPr marL="57150" lvl="1" indent="-57150" algn="l" defTabSz="488950">
            <a:lnSpc>
              <a:spcPct val="90000"/>
            </a:lnSpc>
            <a:spcBef>
              <a:spcPct val="0"/>
            </a:spcBef>
            <a:spcAft>
              <a:spcPct val="15000"/>
            </a:spcAft>
            <a:buChar char="•"/>
          </a:pPr>
          <a:r>
            <a:rPr lang="en-GB" sz="1100" b="1" kern="1200"/>
            <a:t>Target groups:</a:t>
          </a:r>
          <a:endParaRPr lang="en-US" sz="1100" kern="1200"/>
        </a:p>
        <a:p>
          <a:pPr marL="57150" lvl="1" indent="-57150" algn="l" defTabSz="488950">
            <a:lnSpc>
              <a:spcPct val="90000"/>
            </a:lnSpc>
            <a:spcBef>
              <a:spcPct val="0"/>
            </a:spcBef>
            <a:spcAft>
              <a:spcPct val="15000"/>
            </a:spcAft>
            <a:buChar char="•"/>
          </a:pPr>
          <a:r>
            <a:rPr lang="en-GB" sz="1100" kern="1200"/>
            <a:t>Ages </a:t>
          </a:r>
          <a:r>
            <a:rPr lang="en-GB" sz="1100" b="1" kern="1200"/>
            <a:t>16–45</a:t>
          </a:r>
          <a:endParaRPr lang="en-US" sz="1100" kern="1200"/>
        </a:p>
        <a:p>
          <a:pPr marL="57150" lvl="1" indent="-57150" algn="l" defTabSz="488950">
            <a:lnSpc>
              <a:spcPct val="90000"/>
            </a:lnSpc>
            <a:spcBef>
              <a:spcPct val="0"/>
            </a:spcBef>
            <a:spcAft>
              <a:spcPct val="15000"/>
            </a:spcAft>
            <a:buChar char="•"/>
          </a:pPr>
          <a:r>
            <a:rPr lang="en-GB" sz="1100" kern="1200"/>
            <a:t>Students (Cardiff University, Cardiff Met)</a:t>
          </a:r>
          <a:endParaRPr lang="en-US" sz="1100" kern="1200"/>
        </a:p>
        <a:p>
          <a:pPr marL="57150" lvl="1" indent="-57150" algn="l" defTabSz="488950">
            <a:lnSpc>
              <a:spcPct val="90000"/>
            </a:lnSpc>
            <a:spcBef>
              <a:spcPct val="0"/>
            </a:spcBef>
            <a:spcAft>
              <a:spcPct val="15000"/>
            </a:spcAft>
            <a:buChar char="•"/>
          </a:pPr>
          <a:r>
            <a:rPr lang="en-GB" sz="1100" kern="1200"/>
            <a:t>Young professionals</a:t>
          </a:r>
          <a:endParaRPr lang="en-US" sz="1100" kern="1200"/>
        </a:p>
        <a:p>
          <a:pPr marL="57150" lvl="1" indent="-57150" algn="l" defTabSz="488950">
            <a:lnSpc>
              <a:spcPct val="90000"/>
            </a:lnSpc>
            <a:spcBef>
              <a:spcPct val="0"/>
            </a:spcBef>
            <a:spcAft>
              <a:spcPct val="15000"/>
            </a:spcAft>
            <a:buChar char="•"/>
          </a:pPr>
          <a:r>
            <a:rPr lang="en-GB" sz="1100" kern="1200"/>
            <a:t>Low to middle income customers</a:t>
          </a:r>
          <a:endParaRPr lang="en-US" sz="1100" kern="1200"/>
        </a:p>
        <a:p>
          <a:pPr marL="57150" lvl="1" indent="-57150" algn="l" defTabSz="488950">
            <a:lnSpc>
              <a:spcPct val="90000"/>
            </a:lnSpc>
            <a:spcBef>
              <a:spcPct val="0"/>
            </a:spcBef>
            <a:spcAft>
              <a:spcPct val="15000"/>
            </a:spcAft>
            <a:buChar char="•"/>
          </a:pPr>
          <a:r>
            <a:rPr lang="en-GB" sz="1100" b="1" kern="1200"/>
            <a:t>Why this works:</a:t>
          </a:r>
          <a:endParaRPr lang="en-US" sz="1100" kern="1200"/>
        </a:p>
        <a:p>
          <a:pPr marL="57150" lvl="1" indent="-57150" algn="l" defTabSz="488950">
            <a:lnSpc>
              <a:spcPct val="90000"/>
            </a:lnSpc>
            <a:spcBef>
              <a:spcPct val="0"/>
            </a:spcBef>
            <a:spcAft>
              <a:spcPct val="15000"/>
            </a:spcAft>
            <a:buChar char="•"/>
          </a:pPr>
          <a:r>
            <a:rPr lang="en-GB" sz="1100" kern="1200"/>
            <a:t>High smartphone usage</a:t>
          </a:r>
          <a:endParaRPr lang="en-US" sz="1100" kern="1200"/>
        </a:p>
        <a:p>
          <a:pPr marL="57150" lvl="1" indent="-57150" algn="l" defTabSz="488950">
            <a:lnSpc>
              <a:spcPct val="90000"/>
            </a:lnSpc>
            <a:spcBef>
              <a:spcPct val="0"/>
            </a:spcBef>
            <a:spcAft>
              <a:spcPct val="15000"/>
            </a:spcAft>
            <a:buChar char="•"/>
          </a:pPr>
          <a:r>
            <a:rPr lang="en-GB" sz="1100" kern="1200"/>
            <a:t>Limited budget → prefer repairs over replacement</a:t>
          </a:r>
          <a:endParaRPr lang="en-US" sz="1100" kern="1200"/>
        </a:p>
        <a:p>
          <a:pPr marL="57150" lvl="1" indent="-57150" algn="l" defTabSz="488950">
            <a:lnSpc>
              <a:spcPct val="90000"/>
            </a:lnSpc>
            <a:spcBef>
              <a:spcPct val="0"/>
            </a:spcBef>
            <a:spcAft>
              <a:spcPct val="15000"/>
            </a:spcAft>
            <a:buChar char="•"/>
          </a:pPr>
          <a:r>
            <a:rPr lang="en-GB" sz="1100" kern="1200"/>
            <a:t>Frequent device damage (drops, battery issues)</a:t>
          </a:r>
          <a:endParaRPr lang="en-US" sz="1100" kern="1200"/>
        </a:p>
      </dsp:txBody>
      <dsp:txXfrm>
        <a:off x="1288615" y="3020239"/>
        <a:ext cx="3638579" cy="2183147"/>
      </dsp:txXfrm>
    </dsp:sp>
    <dsp:sp modelId="{26B8AEA5-3257-4149-BB43-6B9F09785758}">
      <dsp:nvSpPr>
        <dsp:cNvPr id="0" name=""/>
        <dsp:cNvSpPr/>
      </dsp:nvSpPr>
      <dsp:spPr>
        <a:xfrm>
          <a:off x="5764069" y="3020239"/>
          <a:ext cx="3638579" cy="2183147"/>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8293" tIns="187150" rIns="178293" bIns="187150" numCol="1" spcCol="1270" anchor="t" anchorCtr="0">
          <a:noAutofit/>
        </a:bodyPr>
        <a:lstStyle/>
        <a:p>
          <a:pPr marL="0" lvl="0" indent="0" algn="l" defTabSz="622300">
            <a:lnSpc>
              <a:spcPct val="90000"/>
            </a:lnSpc>
            <a:spcBef>
              <a:spcPct val="0"/>
            </a:spcBef>
            <a:spcAft>
              <a:spcPct val="35000"/>
            </a:spcAft>
            <a:buNone/>
          </a:pPr>
          <a:r>
            <a:rPr lang="en-GB" sz="1400" b="1" kern="1200"/>
            <a:t>📍 3. Geographic Segmentation</a:t>
          </a:r>
          <a:endParaRPr lang="en-US" sz="1400" kern="1200"/>
        </a:p>
        <a:p>
          <a:pPr marL="57150" lvl="1" indent="-57150" algn="l" defTabSz="488950">
            <a:lnSpc>
              <a:spcPct val="90000"/>
            </a:lnSpc>
            <a:spcBef>
              <a:spcPct val="0"/>
            </a:spcBef>
            <a:spcAft>
              <a:spcPct val="15000"/>
            </a:spcAft>
            <a:buChar char="•"/>
          </a:pPr>
          <a:r>
            <a:rPr lang="en-GB" sz="1100" b="1" kern="1200"/>
            <a:t>Location focus:</a:t>
          </a:r>
          <a:endParaRPr lang="en-US" sz="1100" kern="1200"/>
        </a:p>
        <a:p>
          <a:pPr marL="57150" lvl="1" indent="-57150" algn="l" defTabSz="488950">
            <a:lnSpc>
              <a:spcPct val="90000"/>
            </a:lnSpc>
            <a:spcBef>
              <a:spcPct val="0"/>
            </a:spcBef>
            <a:spcAft>
              <a:spcPct val="15000"/>
            </a:spcAft>
            <a:buChar char="•"/>
          </a:pPr>
          <a:r>
            <a:rPr lang="en-GB" sz="1100" kern="1200"/>
            <a:t>Cardiff city centre</a:t>
          </a:r>
          <a:endParaRPr lang="en-US" sz="1100" kern="1200"/>
        </a:p>
        <a:p>
          <a:pPr marL="57150" lvl="1" indent="-57150" algn="l" defTabSz="488950">
            <a:lnSpc>
              <a:spcPct val="90000"/>
            </a:lnSpc>
            <a:spcBef>
              <a:spcPct val="0"/>
            </a:spcBef>
            <a:spcAft>
              <a:spcPct val="15000"/>
            </a:spcAft>
            <a:buChar char="•"/>
          </a:pPr>
          <a:r>
            <a:rPr lang="en-GB" sz="1100" kern="1200"/>
            <a:t>Cardiff Central Station area</a:t>
          </a:r>
          <a:endParaRPr lang="en-US" sz="1100" kern="1200"/>
        </a:p>
        <a:p>
          <a:pPr marL="57150" lvl="1" indent="-57150" algn="l" defTabSz="488950">
            <a:lnSpc>
              <a:spcPct val="90000"/>
            </a:lnSpc>
            <a:spcBef>
              <a:spcPct val="0"/>
            </a:spcBef>
            <a:spcAft>
              <a:spcPct val="15000"/>
            </a:spcAft>
            <a:buChar char="•"/>
          </a:pPr>
          <a:r>
            <a:rPr lang="en-GB" sz="1100" kern="1200"/>
            <a:t>University districts (Cathays, Roath, Adamsdown)</a:t>
          </a:r>
          <a:endParaRPr lang="en-US" sz="1100" kern="1200"/>
        </a:p>
        <a:p>
          <a:pPr marL="57150" lvl="1" indent="-57150" algn="l" defTabSz="488950">
            <a:lnSpc>
              <a:spcPct val="90000"/>
            </a:lnSpc>
            <a:spcBef>
              <a:spcPct val="0"/>
            </a:spcBef>
            <a:spcAft>
              <a:spcPct val="15000"/>
            </a:spcAft>
            <a:buChar char="•"/>
          </a:pPr>
          <a:r>
            <a:rPr lang="en-GB" sz="1100" b="1" kern="1200"/>
            <a:t>Why this works:</a:t>
          </a:r>
          <a:endParaRPr lang="en-US" sz="1100" kern="1200"/>
        </a:p>
        <a:p>
          <a:pPr marL="57150" lvl="1" indent="-57150" algn="l" defTabSz="488950">
            <a:lnSpc>
              <a:spcPct val="90000"/>
            </a:lnSpc>
            <a:spcBef>
              <a:spcPct val="0"/>
            </a:spcBef>
            <a:spcAft>
              <a:spcPct val="15000"/>
            </a:spcAft>
            <a:buChar char="•"/>
          </a:pPr>
          <a:r>
            <a:rPr lang="en-GB" sz="1100" kern="1200"/>
            <a:t>High footfall areas</a:t>
          </a:r>
          <a:endParaRPr lang="en-US" sz="1100" kern="1200"/>
        </a:p>
        <a:p>
          <a:pPr marL="57150" lvl="1" indent="-57150" algn="l" defTabSz="488950">
            <a:lnSpc>
              <a:spcPct val="90000"/>
            </a:lnSpc>
            <a:spcBef>
              <a:spcPct val="0"/>
            </a:spcBef>
            <a:spcAft>
              <a:spcPct val="15000"/>
            </a:spcAft>
            <a:buChar char="•"/>
          </a:pPr>
          <a:r>
            <a:rPr lang="en-GB" sz="1100" kern="1200"/>
            <a:t>Large student population</a:t>
          </a:r>
          <a:endParaRPr lang="en-US" sz="1100" kern="1200"/>
        </a:p>
        <a:p>
          <a:pPr marL="57150" lvl="1" indent="-57150" algn="l" defTabSz="488950">
            <a:lnSpc>
              <a:spcPct val="90000"/>
            </a:lnSpc>
            <a:spcBef>
              <a:spcPct val="0"/>
            </a:spcBef>
            <a:spcAft>
              <a:spcPct val="15000"/>
            </a:spcAft>
            <a:buChar char="•"/>
          </a:pPr>
          <a:r>
            <a:rPr lang="en-GB" sz="1100" kern="1200"/>
            <a:t>Easy access for both walk-in and mobile repair service</a:t>
          </a:r>
          <a:endParaRPr lang="en-US" sz="1100" kern="1200"/>
        </a:p>
      </dsp:txBody>
      <dsp:txXfrm>
        <a:off x="5764069" y="3020239"/>
        <a:ext cx="3638579" cy="21831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29D55-FBDC-EF4E-B493-D67E5DAE59BE}">
      <dsp:nvSpPr>
        <dsp:cNvPr id="0" name=""/>
        <dsp:cNvSpPr/>
      </dsp:nvSpPr>
      <dsp:spPr>
        <a:xfrm>
          <a:off x="1297" y="242360"/>
          <a:ext cx="4554559" cy="2892145"/>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8C1F17-779A-CA48-B3C4-431C4D3A13AA}">
      <dsp:nvSpPr>
        <dsp:cNvPr id="0" name=""/>
        <dsp:cNvSpPr/>
      </dsp:nvSpPr>
      <dsp:spPr>
        <a:xfrm>
          <a:off x="507359" y="723119"/>
          <a:ext cx="4554559" cy="289214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Phone Box Cardiff is a viable and sustainable business opportunity that meets the growing demand for affordable and reliable mobile phone repairs. By combining high-quality repair services, convenient mobile call-outs, competitive pricing, and excellent customer service, the business can establish a strong position in the Cardiff market. With effective marketing, careful financial management, and a focus on customer satisfaction, Phone Box Cardiff has the potential to achieve long-term growth while contributing to a reduction in electronic waste through device repair and reuse.</a:t>
          </a:r>
          <a:endParaRPr lang="en-US" sz="1500" kern="1200" dirty="0"/>
        </a:p>
      </dsp:txBody>
      <dsp:txXfrm>
        <a:off x="592067" y="807827"/>
        <a:ext cx="4385143" cy="2722729"/>
      </dsp:txXfrm>
    </dsp:sp>
    <dsp:sp modelId="{8726367D-FDC9-624C-9649-E4C53B1CC903}">
      <dsp:nvSpPr>
        <dsp:cNvPr id="0" name=""/>
        <dsp:cNvSpPr/>
      </dsp:nvSpPr>
      <dsp:spPr>
        <a:xfrm>
          <a:off x="5567981" y="242360"/>
          <a:ext cx="4554559" cy="2892145"/>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D9CF3-6530-7F4C-AE03-167FBD40E41B}">
      <dsp:nvSpPr>
        <dsp:cNvPr id="0" name=""/>
        <dsp:cNvSpPr/>
      </dsp:nvSpPr>
      <dsp:spPr>
        <a:xfrm>
          <a:off x="6074043" y="723119"/>
          <a:ext cx="4554559" cy="289214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Thank You – Any Questions?</a:t>
          </a:r>
          <a:r>
            <a:rPr lang="en-GB" sz="1500" kern="1200"/>
            <a:t> 🙏📱</a:t>
          </a:r>
          <a:endParaRPr lang="en-US" sz="1500" kern="1200"/>
        </a:p>
      </dsp:txBody>
      <dsp:txXfrm>
        <a:off x="6158751" y="807827"/>
        <a:ext cx="4385143" cy="27227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A6948C-679C-48CE-B83A-EAF7894C9373}">
      <dsp:nvSpPr>
        <dsp:cNvPr id="0" name=""/>
        <dsp:cNvSpPr/>
      </dsp:nvSpPr>
      <dsp:spPr>
        <a:xfrm>
          <a:off x="2504599" y="77310"/>
          <a:ext cx="1235250" cy="1235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337533-C86B-49B5-AED2-E8DF093AD22B}">
      <dsp:nvSpPr>
        <dsp:cNvPr id="0" name=""/>
        <dsp:cNvSpPr/>
      </dsp:nvSpPr>
      <dsp:spPr>
        <a:xfrm>
          <a:off x="1749724" y="1657811"/>
          <a:ext cx="274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t>Thank you for taking the time to listen to my business plan </a:t>
          </a:r>
        </a:p>
      </dsp:txBody>
      <dsp:txXfrm>
        <a:off x="1749724" y="1657811"/>
        <a:ext cx="2745000" cy="720000"/>
      </dsp:txXfrm>
    </dsp:sp>
    <dsp:sp modelId="{A8BEDA72-DB5B-48FA-A862-C36BA6DC8CCF}">
      <dsp:nvSpPr>
        <dsp:cNvPr id="0" name=""/>
        <dsp:cNvSpPr/>
      </dsp:nvSpPr>
      <dsp:spPr>
        <a:xfrm>
          <a:off x="5729974" y="77310"/>
          <a:ext cx="1235250" cy="1235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4865EB-4D09-432D-8366-75DDA8FB176A}">
      <dsp:nvSpPr>
        <dsp:cNvPr id="0" name=""/>
        <dsp:cNvSpPr/>
      </dsp:nvSpPr>
      <dsp:spPr>
        <a:xfrm>
          <a:off x="4975099" y="1657811"/>
          <a:ext cx="274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t>Please Scan QR Code and give Phone Box a follow </a:t>
          </a:r>
        </a:p>
      </dsp:txBody>
      <dsp:txXfrm>
        <a:off x="4975099" y="1657811"/>
        <a:ext cx="2745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274CA-F1F0-C941-9E68-BEE65691493A}" type="datetimeFigureOut">
              <a:rPr lang="en-US" smtClean="0"/>
              <a:t>6/21/26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DA8BD-96F8-6F4D-8CB0-B9F330548C5A}" type="slidenum">
              <a:rPr lang="en-US" smtClean="0"/>
              <a:t>‹#›</a:t>
            </a:fld>
            <a:endParaRPr lang="en-US"/>
          </a:p>
        </p:txBody>
      </p:sp>
    </p:spTree>
    <p:extLst>
      <p:ext uri="{BB962C8B-B14F-4D97-AF65-F5344CB8AC3E}">
        <p14:creationId xmlns:p14="http://schemas.microsoft.com/office/powerpoint/2010/main" val="2040298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solidFill>
                  <a:srgbClr val="FFFFFF"/>
                </a:solidFill>
                <a:effectLst/>
              </a:rPr>
              <a:t>This presentation will cover:</a:t>
            </a:r>
          </a:p>
          <a:p>
            <a:pPr algn="l">
              <a:buFont typeface="Arial" panose="020B0604020202020204" pitchFamily="34" charset="0"/>
              <a:buChar char="•"/>
            </a:pPr>
            <a:r>
              <a:rPr lang="en-GB" b="0" i="0" dirty="0">
                <a:solidFill>
                  <a:srgbClr val="FFFFFF"/>
                </a:solidFill>
                <a:effectLst/>
              </a:rPr>
              <a:t>Introduction to Phone Box Cardiff</a:t>
            </a:r>
          </a:p>
          <a:p>
            <a:pPr algn="l">
              <a:buFont typeface="Arial" panose="020B0604020202020204" pitchFamily="34" charset="0"/>
              <a:buChar char="•"/>
            </a:pPr>
            <a:r>
              <a:rPr lang="en-GB" b="0" i="0" dirty="0">
                <a:solidFill>
                  <a:srgbClr val="FFFFFF"/>
                </a:solidFill>
                <a:effectLst/>
              </a:rPr>
              <a:t>Product and Service Proposition</a:t>
            </a:r>
          </a:p>
          <a:p>
            <a:pPr algn="l">
              <a:buFont typeface="Arial" panose="020B0604020202020204" pitchFamily="34" charset="0"/>
              <a:buChar char="•"/>
            </a:pPr>
            <a:r>
              <a:rPr lang="en-GB" b="0" i="0" dirty="0">
                <a:solidFill>
                  <a:srgbClr val="FFFFFF"/>
                </a:solidFill>
                <a:effectLst/>
              </a:rPr>
              <a:t>Business Story and Ownership Structure</a:t>
            </a:r>
          </a:p>
          <a:p>
            <a:pPr algn="l">
              <a:buFont typeface="Arial" panose="020B0604020202020204" pitchFamily="34" charset="0"/>
              <a:buChar char="•"/>
            </a:pPr>
            <a:r>
              <a:rPr lang="en-GB" b="0" i="0" dirty="0">
                <a:solidFill>
                  <a:srgbClr val="FFFFFF"/>
                </a:solidFill>
                <a:effectLst/>
              </a:rPr>
              <a:t>Mission Statement, Aim, SMART Objectives and USP</a:t>
            </a:r>
          </a:p>
          <a:p>
            <a:pPr algn="l">
              <a:buFont typeface="Arial" panose="020B0604020202020204" pitchFamily="34" charset="0"/>
              <a:buChar char="•"/>
            </a:pPr>
            <a:r>
              <a:rPr lang="en-GB" b="0" i="0" dirty="0">
                <a:solidFill>
                  <a:srgbClr val="FFFFFF"/>
                </a:solidFill>
                <a:effectLst/>
              </a:rPr>
              <a:t>Location and Human Resources</a:t>
            </a:r>
          </a:p>
          <a:p>
            <a:pPr algn="l">
              <a:buFont typeface="Arial" panose="020B0604020202020204" pitchFamily="34" charset="0"/>
              <a:buChar char="•"/>
            </a:pPr>
            <a:r>
              <a:rPr lang="en-GB" b="0" i="0" dirty="0">
                <a:solidFill>
                  <a:srgbClr val="FFFFFF"/>
                </a:solidFill>
                <a:effectLst/>
              </a:rPr>
              <a:t>Marketing Activities and Market Research</a:t>
            </a:r>
          </a:p>
          <a:p>
            <a:pPr algn="l">
              <a:buFont typeface="Arial" panose="020B0604020202020204" pitchFamily="34" charset="0"/>
              <a:buChar char="•"/>
            </a:pPr>
            <a:r>
              <a:rPr lang="en-GB" b="0" i="0" dirty="0">
                <a:solidFill>
                  <a:srgbClr val="FFFFFF"/>
                </a:solidFill>
                <a:effectLst/>
              </a:rPr>
              <a:t>Financial Resources and Cash Flow Forecast</a:t>
            </a:r>
          </a:p>
          <a:p>
            <a:pPr algn="l">
              <a:buFont typeface="Arial" panose="020B0604020202020204" pitchFamily="34" charset="0"/>
              <a:buChar char="•"/>
            </a:pPr>
            <a:r>
              <a:rPr lang="en-GB" b="0" i="0" dirty="0">
                <a:solidFill>
                  <a:srgbClr val="FFFFFF"/>
                </a:solidFill>
                <a:effectLst/>
              </a:rPr>
              <a:t>Competitor Analysis</a:t>
            </a:r>
          </a:p>
          <a:p>
            <a:pPr algn="l">
              <a:buFont typeface="Arial" panose="020B0604020202020204" pitchFamily="34" charset="0"/>
              <a:buChar char="•"/>
            </a:pPr>
            <a:r>
              <a:rPr lang="en-GB" b="0" i="0" dirty="0">
                <a:solidFill>
                  <a:srgbClr val="FFFFFF"/>
                </a:solidFill>
                <a:effectLst/>
              </a:rPr>
              <a:t>SWOT and PESTLE Analysis</a:t>
            </a:r>
          </a:p>
          <a:p>
            <a:endParaRPr lang="en-US" dirty="0"/>
          </a:p>
        </p:txBody>
      </p:sp>
      <p:sp>
        <p:nvSpPr>
          <p:cNvPr id="4" name="Slide Number Placeholder 3"/>
          <p:cNvSpPr>
            <a:spLocks noGrp="1"/>
          </p:cNvSpPr>
          <p:nvPr>
            <p:ph type="sldNum" sz="quarter" idx="5"/>
          </p:nvPr>
        </p:nvSpPr>
        <p:spPr/>
        <p:txBody>
          <a:bodyPr/>
          <a:lstStyle/>
          <a:p>
            <a:fld id="{6FCDA8BD-96F8-6F4D-8CB0-B9F330548C5A}" type="slidenum">
              <a:rPr lang="en-US" smtClean="0"/>
              <a:t>2</a:t>
            </a:fld>
            <a:endParaRPr lang="en-US"/>
          </a:p>
        </p:txBody>
      </p:sp>
    </p:spTree>
    <p:extLst>
      <p:ext uri="{BB962C8B-B14F-4D97-AF65-F5344CB8AC3E}">
        <p14:creationId xmlns:p14="http://schemas.microsoft.com/office/powerpoint/2010/main" val="1243515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Why This Structure Is Suitable</a:t>
            </a:r>
          </a:p>
          <a:p>
            <a:r>
              <a:rPr lang="en-GB" sz="1200" b="0" i="0" kern="1200" dirty="0">
                <a:solidFill>
                  <a:schemeClr val="tx1"/>
                </a:solidFill>
                <a:effectLst/>
                <a:latin typeface="+mn-lt"/>
                <a:ea typeface="+mn-ea"/>
                <a:cs typeface="+mn-cs"/>
              </a:rPr>
              <a:t>A sole trader structure is suitable for Phone Box Cardiff because it is a small start-up business with one owner. It allows the business to operate with low costs, simple administration, and complete control over customer service and repair operations.</a:t>
            </a:r>
          </a:p>
          <a:p>
            <a:endParaRPr lang="en-US" dirty="0"/>
          </a:p>
        </p:txBody>
      </p:sp>
      <p:sp>
        <p:nvSpPr>
          <p:cNvPr id="4" name="Slide Number Placeholder 3"/>
          <p:cNvSpPr>
            <a:spLocks noGrp="1"/>
          </p:cNvSpPr>
          <p:nvPr>
            <p:ph type="sldNum" sz="quarter" idx="5"/>
          </p:nvPr>
        </p:nvSpPr>
        <p:spPr/>
        <p:txBody>
          <a:bodyPr/>
          <a:lstStyle/>
          <a:p>
            <a:fld id="{6FCDA8BD-96F8-6F4D-8CB0-B9F330548C5A}" type="slidenum">
              <a:rPr lang="en-US" smtClean="0"/>
              <a:t>9</a:t>
            </a:fld>
            <a:endParaRPr lang="en-US"/>
          </a:p>
        </p:txBody>
      </p:sp>
    </p:spTree>
    <p:extLst>
      <p:ext uri="{BB962C8B-B14F-4D97-AF65-F5344CB8AC3E}">
        <p14:creationId xmlns:p14="http://schemas.microsoft.com/office/powerpoint/2010/main" val="3551539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Reasons for Choosing This Location</a:t>
            </a:r>
          </a:p>
          <a:p>
            <a:r>
              <a:rPr lang="en-GB" dirty="0"/>
              <a:t>• </a:t>
            </a:r>
            <a:r>
              <a:rPr lang="en-GB" b="1" dirty="0"/>
              <a:t>High footfall</a:t>
            </a:r>
            <a:r>
              <a:rPr lang="en-GB" dirty="0"/>
              <a:t> – The city centre attracts a large number of daily visitors, increasing potential customer traffic.</a:t>
            </a:r>
            <a:br>
              <a:rPr lang="en-GB" dirty="0"/>
            </a:br>
            <a:r>
              <a:rPr lang="en-GB" dirty="0"/>
              <a:t>• </a:t>
            </a:r>
            <a:r>
              <a:rPr lang="en-GB" b="1" dirty="0"/>
              <a:t>Excellent transport links</a:t>
            </a:r>
            <a:r>
              <a:rPr lang="en-GB" dirty="0"/>
              <a:t> – Close proximity to Cardiff Central station and local bus routes makes it easy for customers to access the business.</a:t>
            </a:r>
            <a:br>
              <a:rPr lang="en-GB" dirty="0"/>
            </a:br>
            <a:r>
              <a:rPr lang="en-GB" dirty="0"/>
              <a:t>• </a:t>
            </a:r>
            <a:r>
              <a:rPr lang="en-GB" b="1" dirty="0"/>
              <a:t>Convenience</a:t>
            </a:r>
            <a:r>
              <a:rPr lang="en-GB" dirty="0"/>
              <a:t> – Customers can drop off and collect devices while commuting, shopping, or working in the area.</a:t>
            </a:r>
            <a:br>
              <a:rPr lang="en-GB" dirty="0"/>
            </a:br>
            <a:r>
              <a:rPr lang="en-GB" dirty="0"/>
              <a:t>• </a:t>
            </a:r>
            <a:r>
              <a:rPr lang="en-GB" b="1" dirty="0"/>
              <a:t>Parking availability</a:t>
            </a:r>
            <a:r>
              <a:rPr lang="en-GB" dirty="0"/>
              <a:t> – Nearby car parks support customers travelling by car.</a:t>
            </a:r>
            <a:br>
              <a:rPr lang="en-GB" dirty="0"/>
            </a:br>
            <a:r>
              <a:rPr lang="en-GB" dirty="0"/>
              <a:t>• </a:t>
            </a:r>
            <a:r>
              <a:rPr lang="en-GB" b="1" dirty="0"/>
              <a:t>Strong business environment</a:t>
            </a:r>
            <a:r>
              <a:rPr lang="en-GB" dirty="0"/>
              <a:t> – Being in a busy commercial area increases brand awareness and trust.</a:t>
            </a:r>
          </a:p>
          <a:p>
            <a:endParaRPr lang="en-US" dirty="0"/>
          </a:p>
        </p:txBody>
      </p:sp>
      <p:sp>
        <p:nvSpPr>
          <p:cNvPr id="4" name="Slide Number Placeholder 3"/>
          <p:cNvSpPr>
            <a:spLocks noGrp="1"/>
          </p:cNvSpPr>
          <p:nvPr>
            <p:ph type="sldNum" sz="quarter" idx="5"/>
          </p:nvPr>
        </p:nvSpPr>
        <p:spPr/>
        <p:txBody>
          <a:bodyPr/>
          <a:lstStyle/>
          <a:p>
            <a:fld id="{6FCDA8BD-96F8-6F4D-8CB0-B9F330548C5A}" type="slidenum">
              <a:rPr lang="en-US" smtClean="0"/>
              <a:t>10</a:t>
            </a:fld>
            <a:endParaRPr lang="en-US"/>
          </a:p>
        </p:txBody>
      </p:sp>
    </p:spTree>
    <p:extLst>
      <p:ext uri="{BB962C8B-B14F-4D97-AF65-F5344CB8AC3E}">
        <p14:creationId xmlns:p14="http://schemas.microsoft.com/office/powerpoint/2010/main" val="2584425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As demand increases, Phone Box Cardiff plans to recruit part-time technicians and customer service assistants to support business growth while maintaining high-quality service standards.</a:t>
            </a:r>
            <a:endParaRPr lang="en-US" dirty="0"/>
          </a:p>
        </p:txBody>
      </p:sp>
      <p:sp>
        <p:nvSpPr>
          <p:cNvPr id="4" name="Slide Number Placeholder 3"/>
          <p:cNvSpPr>
            <a:spLocks noGrp="1"/>
          </p:cNvSpPr>
          <p:nvPr>
            <p:ph type="sldNum" sz="quarter" idx="5"/>
          </p:nvPr>
        </p:nvSpPr>
        <p:spPr/>
        <p:txBody>
          <a:bodyPr/>
          <a:lstStyle/>
          <a:p>
            <a:fld id="{6FCDA8BD-96F8-6F4D-8CB0-B9F330548C5A}" type="slidenum">
              <a:rPr lang="en-US" smtClean="0"/>
              <a:t>11</a:t>
            </a:fld>
            <a:endParaRPr lang="en-US"/>
          </a:p>
        </p:txBody>
      </p:sp>
    </p:spTree>
    <p:extLst>
      <p:ext uri="{BB962C8B-B14F-4D97-AF65-F5344CB8AC3E}">
        <p14:creationId xmlns:p14="http://schemas.microsoft.com/office/powerpoint/2010/main" val="937182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0755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87637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1615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5716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2371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1023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90285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1948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7793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773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7324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19826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sv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sv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8.sv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3.sv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sv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sv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8.sv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7.xml"/><Relationship Id="rId7" Type="http://schemas.openxmlformats.org/officeDocument/2006/relationships/image" Target="../media/image5.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8" Type="http://schemas.openxmlformats.org/officeDocument/2006/relationships/hyperlink" Target="https://www.statista.com/?utm_source=chatgpt.com" TargetMode="External"/><Relationship Id="rId3" Type="http://schemas.openxmlformats.org/officeDocument/2006/relationships/hyperlink" Target="https://www.gov.uk/set-up-sole-trader?utm_source=chatgpt.com" TargetMode="External"/><Relationship Id="rId7" Type="http://schemas.openxmlformats.org/officeDocument/2006/relationships/hyperlink" Target="https://www.fsb.org.uk/?utm_source=chatgpt.com" TargetMode="External"/><Relationship Id="rId12" Type="http://schemas.openxmlformats.org/officeDocument/2006/relationships/image" Target="../media/image4.png"/><Relationship Id="rId2" Type="http://schemas.openxmlformats.org/officeDocument/2006/relationships/image" Target="../media/image29.svg"/><Relationship Id="rId1" Type="http://schemas.openxmlformats.org/officeDocument/2006/relationships/slideLayout" Target="../slideLayouts/slideLayout2.xml"/><Relationship Id="rId6" Type="http://schemas.openxmlformats.org/officeDocument/2006/relationships/hyperlink" Target="https://esmartrecycling.com/?utm_source=chatgpt.com" TargetMode="External"/><Relationship Id="rId11" Type="http://schemas.openxmlformats.org/officeDocument/2006/relationships/image" Target="../media/image5.png"/><Relationship Id="rId5" Type="http://schemas.openxmlformats.org/officeDocument/2006/relationships/hyperlink" Target="https://www.tmtfirst.co.uk/?utm_source=chatgpt.com" TargetMode="External"/><Relationship Id="rId10" Type="http://schemas.openxmlformats.org/officeDocument/2006/relationships/hyperlink" Target="https://www.which.co.uk/?utm_source=chatgpt.com" TargetMode="External"/><Relationship Id="rId4" Type="http://schemas.openxmlformats.org/officeDocument/2006/relationships/hyperlink" Target="https://thescreensurgery.com/?utm_source=chatgpt.com" TargetMode="External"/><Relationship Id="rId9" Type="http://schemas.openxmlformats.org/officeDocument/2006/relationships/hyperlink" Target="https://www.british-business-bank.co.uk/?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6.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17EBF-32A4-0CA8-A538-724F2B29DA39}"/>
              </a:ext>
            </a:extLst>
          </p:cNvPr>
          <p:cNvSpPr>
            <a:spLocks noGrp="1"/>
          </p:cNvSpPr>
          <p:nvPr>
            <p:ph type="ctrTitle"/>
          </p:nvPr>
        </p:nvSpPr>
        <p:spPr>
          <a:xfrm>
            <a:off x="1969770" y="3885590"/>
            <a:ext cx="5965190" cy="1833493"/>
          </a:xfrm>
        </p:spPr>
        <p:txBody>
          <a:bodyPr>
            <a:normAutofit/>
          </a:bodyPr>
          <a:lstStyle/>
          <a:p>
            <a:pPr>
              <a:lnSpc>
                <a:spcPct val="90000"/>
              </a:lnSpc>
            </a:pPr>
            <a:r>
              <a:rPr lang="en-US" sz="1000" dirty="0"/>
              <a:t>Module Name: Managing Enterprise</a:t>
            </a:r>
            <a:br>
              <a:rPr lang="en-US" sz="1000" dirty="0"/>
            </a:br>
            <a:r>
              <a:rPr lang="en-US" sz="1000" dirty="0"/>
              <a:t>Module Code:  BMSW4011</a:t>
            </a:r>
            <a:br>
              <a:rPr lang="en-US" sz="1000" dirty="0"/>
            </a:br>
            <a:r>
              <a:rPr lang="en-US" sz="1000" dirty="0"/>
              <a:t>Assignment Name: Individual Presentation</a:t>
            </a:r>
            <a:br>
              <a:rPr lang="en-US" sz="1000" dirty="0"/>
            </a:br>
            <a:r>
              <a:rPr lang="en-US" sz="1000" dirty="0"/>
              <a:t> </a:t>
            </a:r>
            <a:br>
              <a:rPr lang="en-US" sz="1000" dirty="0"/>
            </a:br>
            <a:r>
              <a:rPr lang="en-US" sz="1000" dirty="0"/>
              <a:t>Student Name: Anas Khallaf</a:t>
            </a:r>
            <a:br>
              <a:rPr lang="en-US" sz="1000" dirty="0"/>
            </a:br>
            <a:r>
              <a:rPr lang="en-US" sz="1000" dirty="0"/>
              <a:t>Student Number: 2510329</a:t>
            </a:r>
            <a:br>
              <a:rPr lang="en-US" sz="1000" dirty="0"/>
            </a:br>
            <a:r>
              <a:rPr lang="en-US" sz="1000" dirty="0"/>
              <a:t> </a:t>
            </a:r>
            <a:br>
              <a:rPr lang="en-US" sz="1000" dirty="0"/>
            </a:br>
            <a:r>
              <a:rPr lang="en-US" sz="1000" dirty="0"/>
              <a:t>Lecturer: Melanie Squire</a:t>
            </a:r>
            <a:br>
              <a:rPr lang="en-US" sz="1000" dirty="0"/>
            </a:br>
            <a:br>
              <a:rPr lang="en-US" sz="1000" dirty="0"/>
            </a:br>
            <a:r>
              <a:rPr lang="en-US" sz="1000" dirty="0"/>
              <a:t>Deadline: Friday 22ND June 2026 10AM</a:t>
            </a:r>
            <a:br>
              <a:rPr lang="en-US" sz="1000" dirty="0"/>
            </a:br>
            <a:endParaRPr lang="en-US" sz="1000" dirty="0"/>
          </a:p>
        </p:txBody>
      </p:sp>
      <p:sp>
        <p:nvSpPr>
          <p:cNvPr id="3" name="Subtitle 2">
            <a:extLst>
              <a:ext uri="{FF2B5EF4-FFF2-40B4-BE49-F238E27FC236}">
                <a16:creationId xmlns:a16="http://schemas.microsoft.com/office/drawing/2014/main" id="{C7E28B5B-4149-8F2E-4310-F6FB7242F347}"/>
              </a:ext>
            </a:extLst>
          </p:cNvPr>
          <p:cNvSpPr>
            <a:spLocks noGrp="1"/>
          </p:cNvSpPr>
          <p:nvPr>
            <p:ph type="subTitle" idx="1"/>
          </p:nvPr>
        </p:nvSpPr>
        <p:spPr>
          <a:xfrm>
            <a:off x="8045583" y="5850988"/>
            <a:ext cx="2153787" cy="746854"/>
          </a:xfrm>
        </p:spPr>
        <p:txBody>
          <a:bodyPr anchor="ctr">
            <a:normAutofit/>
          </a:bodyPr>
          <a:lstStyle/>
          <a:p>
            <a:pPr algn="r">
              <a:lnSpc>
                <a:spcPct val="100000"/>
              </a:lnSpc>
            </a:pPr>
            <a:r>
              <a:rPr lang="en-US" sz="800"/>
              <a:t>AI Acknowledgement  </a:t>
            </a:r>
          </a:p>
          <a:p>
            <a:pPr algn="r">
              <a:lnSpc>
                <a:spcPct val="100000"/>
              </a:lnSpc>
            </a:pPr>
            <a:r>
              <a:rPr lang="en-US" sz="800"/>
              <a:t>I confirm that I have not presented any AI generated materials as my own work.</a:t>
            </a:r>
          </a:p>
          <a:p>
            <a:pPr algn="r">
              <a:lnSpc>
                <a:spcPct val="100000"/>
              </a:lnSpc>
            </a:pPr>
            <a:endParaRPr lang="en-US" sz="800"/>
          </a:p>
        </p:txBody>
      </p:sp>
      <p:pic>
        <p:nvPicPr>
          <p:cNvPr id="6" name="drawing">
            <a:extLst>
              <a:ext uri="{FF2B5EF4-FFF2-40B4-BE49-F238E27FC236}">
                <a16:creationId xmlns:a16="http://schemas.microsoft.com/office/drawing/2014/main" id="{C2E70839-8820-9D89-B6C2-05993DF6F0D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969770" y="315312"/>
            <a:ext cx="8252460" cy="3280352"/>
          </a:xfrm>
          <a:prstGeom prst="rect">
            <a:avLst/>
          </a:prstGeom>
        </p:spPr>
      </p:pic>
      <p:cxnSp>
        <p:nvCxnSpPr>
          <p:cNvPr id="36" name="Straight Connector 3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8104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ED53A-2F2A-666D-1C30-57DA9E79C3DE}"/>
              </a:ext>
            </a:extLst>
          </p:cNvPr>
          <p:cNvSpPr>
            <a:spLocks noGrp="1"/>
          </p:cNvSpPr>
          <p:nvPr>
            <p:ph type="title"/>
          </p:nvPr>
        </p:nvSpPr>
        <p:spPr>
          <a:xfrm>
            <a:off x="5566452" y="0"/>
            <a:ext cx="5825448" cy="1646538"/>
          </a:xfrm>
        </p:spPr>
        <p:txBody>
          <a:bodyPr vert="horz" lIns="91440" tIns="45720" rIns="91440" bIns="45720" rtlCol="0" anchor="t">
            <a:normAutofit fontScale="90000"/>
          </a:bodyPr>
          <a:lstStyle/>
          <a:p>
            <a:pPr algn="ctr"/>
            <a:r>
              <a:rPr lang="en-US" sz="5400" dirty="0">
                <a:solidFill>
                  <a:srgbClr val="FF9300"/>
                </a:solidFill>
              </a:rPr>
              <a:t>1. Phone Box Business Plan</a:t>
            </a:r>
            <a:br>
              <a:rPr lang="en-US" sz="5400" dirty="0">
                <a:solidFill>
                  <a:srgbClr val="FF9300"/>
                </a:solidFill>
              </a:rPr>
            </a:br>
            <a:endParaRPr lang="en-US" sz="5400" dirty="0">
              <a:solidFill>
                <a:srgbClr val="FF9300"/>
              </a:solidFill>
            </a:endParaRPr>
          </a:p>
        </p:txBody>
      </p:sp>
      <p:pic>
        <p:nvPicPr>
          <p:cNvPr id="17" name="Picture 16">
            <a:extLst>
              <a:ext uri="{FF2B5EF4-FFF2-40B4-BE49-F238E27FC236}">
                <a16:creationId xmlns:a16="http://schemas.microsoft.com/office/drawing/2014/main" id="{D40016AA-D5EB-1162-D1DD-DE087050A854}"/>
              </a:ext>
            </a:extLst>
          </p:cNvPr>
          <p:cNvPicPr>
            <a:picLocks noChangeAspect="1"/>
          </p:cNvPicPr>
          <p:nvPr/>
        </p:nvPicPr>
        <p:blipFill>
          <a:blip r:embed="rId3"/>
          <a:srcRect t="13578" r="2" b="7322"/>
          <a:stretch>
            <a:fillRect/>
          </a:stretch>
        </p:blipFill>
        <p:spPr>
          <a:xfrm>
            <a:off x="0" y="11"/>
            <a:ext cx="4876799" cy="6857989"/>
          </a:xfrm>
          <a:prstGeom prst="rect">
            <a:avLst/>
          </a:prstGeom>
          <a:noFill/>
        </p:spPr>
      </p:pic>
      <p:cxnSp>
        <p:nvCxnSpPr>
          <p:cNvPr id="34" name="Straight Connector 3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34A0F3AE-6403-A390-8852-C6BDB241B614}"/>
              </a:ext>
            </a:extLst>
          </p:cNvPr>
          <p:cNvSpPr txBox="1"/>
          <p:nvPr/>
        </p:nvSpPr>
        <p:spPr>
          <a:xfrm>
            <a:off x="6480459" y="1918455"/>
            <a:ext cx="4192858" cy="4524315"/>
          </a:xfrm>
          <a:prstGeom prst="rect">
            <a:avLst/>
          </a:prstGeom>
          <a:noFill/>
        </p:spPr>
        <p:txBody>
          <a:bodyPr wrap="square" rtlCol="0">
            <a:spAutoFit/>
          </a:bodyPr>
          <a:lstStyle/>
          <a:p>
            <a:r>
              <a:rPr lang="en-GB" dirty="0">
                <a:solidFill>
                  <a:srgbClr val="FF9300"/>
                </a:solidFill>
              </a:rPr>
              <a:t>This presentation will cover:</a:t>
            </a:r>
          </a:p>
          <a:p>
            <a:pPr marL="285750" indent="-285750">
              <a:buFont typeface="Arial" panose="020B0604020202020204" pitchFamily="34" charset="0"/>
              <a:buChar char="•"/>
            </a:pPr>
            <a:r>
              <a:rPr lang="en-GB" dirty="0">
                <a:solidFill>
                  <a:srgbClr val="FF9300"/>
                </a:solidFill>
              </a:rPr>
              <a:t>Introduction to Phone Box Cardiff</a:t>
            </a:r>
          </a:p>
          <a:p>
            <a:pPr marL="285750" indent="-285750">
              <a:buFont typeface="Arial" panose="020B0604020202020204" pitchFamily="34" charset="0"/>
              <a:buChar char="•"/>
            </a:pPr>
            <a:r>
              <a:rPr lang="en-GB" dirty="0">
                <a:solidFill>
                  <a:srgbClr val="FF9300"/>
                </a:solidFill>
              </a:rPr>
              <a:t>Product and Service Proposition we offer</a:t>
            </a:r>
          </a:p>
          <a:p>
            <a:pPr marL="285750" indent="-285750">
              <a:buFont typeface="Arial" panose="020B0604020202020204" pitchFamily="34" charset="0"/>
              <a:buChar char="•"/>
            </a:pPr>
            <a:r>
              <a:rPr lang="en-GB" dirty="0">
                <a:solidFill>
                  <a:srgbClr val="FF9300"/>
                </a:solidFill>
              </a:rPr>
              <a:t>Business Story and Ownership Structure </a:t>
            </a:r>
          </a:p>
          <a:p>
            <a:pPr marL="285750" indent="-285750">
              <a:buFont typeface="Arial" panose="020B0604020202020204" pitchFamily="34" charset="0"/>
              <a:buChar char="•"/>
            </a:pPr>
            <a:r>
              <a:rPr lang="en-GB" dirty="0">
                <a:solidFill>
                  <a:srgbClr val="FF9300"/>
                </a:solidFill>
              </a:rPr>
              <a:t>Mission Statement, Aim, SMART Objectives and USP</a:t>
            </a:r>
          </a:p>
          <a:p>
            <a:pPr marL="285750" indent="-285750">
              <a:buFont typeface="Arial" panose="020B0604020202020204" pitchFamily="34" charset="0"/>
              <a:buChar char="•"/>
            </a:pPr>
            <a:r>
              <a:rPr lang="en-GB" dirty="0">
                <a:solidFill>
                  <a:srgbClr val="FF9300"/>
                </a:solidFill>
              </a:rPr>
              <a:t>Location and Human Resources</a:t>
            </a:r>
          </a:p>
          <a:p>
            <a:pPr marL="285750" indent="-285750">
              <a:buFont typeface="Arial" panose="020B0604020202020204" pitchFamily="34" charset="0"/>
              <a:buChar char="•"/>
            </a:pPr>
            <a:r>
              <a:rPr lang="en-GB" dirty="0">
                <a:solidFill>
                  <a:srgbClr val="FF9300"/>
                </a:solidFill>
              </a:rPr>
              <a:t>Marketing Activities and Market Research</a:t>
            </a:r>
          </a:p>
          <a:p>
            <a:pPr marL="285750" indent="-285750">
              <a:buFont typeface="Arial" panose="020B0604020202020204" pitchFamily="34" charset="0"/>
              <a:buChar char="•"/>
            </a:pPr>
            <a:r>
              <a:rPr lang="en-GB" dirty="0">
                <a:solidFill>
                  <a:srgbClr val="FF9300"/>
                </a:solidFill>
              </a:rPr>
              <a:t>Financial Resources and Cash Flow Forecast</a:t>
            </a:r>
          </a:p>
          <a:p>
            <a:pPr marL="285750" indent="-285750">
              <a:buFont typeface="Arial" panose="020B0604020202020204" pitchFamily="34" charset="0"/>
              <a:buChar char="•"/>
            </a:pPr>
            <a:r>
              <a:rPr lang="en-GB" dirty="0">
                <a:solidFill>
                  <a:srgbClr val="FF9300"/>
                </a:solidFill>
              </a:rPr>
              <a:t>Competitor Analysis</a:t>
            </a:r>
          </a:p>
          <a:p>
            <a:pPr marL="285750" indent="-285750">
              <a:buFont typeface="Arial" panose="020B0604020202020204" pitchFamily="34" charset="0"/>
              <a:buChar char="•"/>
            </a:pPr>
            <a:r>
              <a:rPr lang="en-GB" dirty="0">
                <a:solidFill>
                  <a:srgbClr val="FF9300"/>
                </a:solidFill>
              </a:rPr>
              <a:t>SWOT and PESTLE Analysis</a:t>
            </a:r>
          </a:p>
          <a:p>
            <a:endParaRPr lang="en-US" dirty="0"/>
          </a:p>
        </p:txBody>
      </p:sp>
    </p:spTree>
    <p:extLst>
      <p:ext uri="{BB962C8B-B14F-4D97-AF65-F5344CB8AC3E}">
        <p14:creationId xmlns:p14="http://schemas.microsoft.com/office/powerpoint/2010/main" val="605256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FCC0A-37B5-4936-674E-51D030648BC6}"/>
              </a:ext>
            </a:extLst>
          </p:cNvPr>
          <p:cNvSpPr>
            <a:spLocks noGrp="1"/>
          </p:cNvSpPr>
          <p:nvPr>
            <p:ph type="title"/>
          </p:nvPr>
        </p:nvSpPr>
        <p:spPr>
          <a:xfrm>
            <a:off x="704088" y="914400"/>
            <a:ext cx="4041648" cy="1928741"/>
          </a:xfrm>
        </p:spPr>
        <p:txBody>
          <a:bodyPr>
            <a:normAutofit/>
          </a:bodyPr>
          <a:lstStyle/>
          <a:p>
            <a:r>
              <a:rPr lang="en-US" dirty="0"/>
              <a:t>1.1Products and Services</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descr="USB">
            <a:extLst>
              <a:ext uri="{FF2B5EF4-FFF2-40B4-BE49-F238E27FC236}">
                <a16:creationId xmlns:a16="http://schemas.microsoft.com/office/drawing/2014/main" id="{51A49DCE-448C-8BD5-BE73-9307D0B7E4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19C4300D-EB5E-0DAE-B2B4-347FC249DB4A}"/>
              </a:ext>
            </a:extLst>
          </p:cNvPr>
          <p:cNvSpPr>
            <a:spLocks noGrp="1"/>
          </p:cNvSpPr>
          <p:nvPr>
            <p:ph idx="1"/>
          </p:nvPr>
        </p:nvSpPr>
        <p:spPr>
          <a:xfrm>
            <a:off x="5330952" y="968377"/>
            <a:ext cx="6144768" cy="5010912"/>
          </a:xfrm>
        </p:spPr>
        <p:txBody>
          <a:bodyPr>
            <a:normAutofit/>
          </a:bodyPr>
          <a:lstStyle/>
          <a:p>
            <a:pPr marL="0" indent="0">
              <a:buNone/>
            </a:pPr>
            <a:r>
              <a:rPr lang="en-GB" dirty="0"/>
              <a:t>Phone Box Cardiff provides fast, reliable, and affordable repair services for smartphones and tablets. Services include screen replacements, battery replacements, charging port repairs, camera repairs, water damage diagnostics, and software troubleshooting. The business also offers a convenient mobile call-out repair service and sells phone accessories such as cases, chargers, screen protectors, and power banks. The focus is on delivering high-quality repairs with quick turnaround times and excellent customer service.</a:t>
            </a:r>
            <a:endParaRPr lang="en-US" dirty="0"/>
          </a:p>
        </p:txBody>
      </p:sp>
      <p:cxnSp>
        <p:nvCxnSpPr>
          <p:cNvPr id="15" name="Straight Connector 1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6CFFE03-AFAE-7699-CE14-9392369468B6}"/>
              </a:ext>
            </a:extLst>
          </p:cNvPr>
          <p:cNvPicPr>
            <a:picLocks noChangeAspect="1"/>
          </p:cNvPicPr>
          <p:nvPr/>
        </p:nvPicPr>
        <p:blipFill>
          <a:blip r:embed="rId3"/>
          <a:stretch>
            <a:fillRect/>
          </a:stretch>
        </p:blipFill>
        <p:spPr>
          <a:xfrm>
            <a:off x="0" y="5684186"/>
            <a:ext cx="1799063" cy="1173814"/>
          </a:xfrm>
          <a:prstGeom prst="rect">
            <a:avLst/>
          </a:prstGeom>
        </p:spPr>
      </p:pic>
      <p:pic>
        <p:nvPicPr>
          <p:cNvPr id="6" name="Picture 5">
            <a:extLst>
              <a:ext uri="{FF2B5EF4-FFF2-40B4-BE49-F238E27FC236}">
                <a16:creationId xmlns:a16="http://schemas.microsoft.com/office/drawing/2014/main" id="{650AC15F-898E-CA25-8DBA-B268A9ABF3B5}"/>
              </a:ext>
            </a:extLst>
          </p:cNvPr>
          <p:cNvPicPr>
            <a:picLocks noChangeAspect="1"/>
          </p:cNvPicPr>
          <p:nvPr/>
        </p:nvPicPr>
        <p:blipFill>
          <a:blip r:embed="rId4"/>
          <a:stretch>
            <a:fillRect/>
          </a:stretch>
        </p:blipFill>
        <p:spPr>
          <a:xfrm rot="10800000">
            <a:off x="9982200" y="5715000"/>
            <a:ext cx="2209800" cy="1143000"/>
          </a:xfrm>
          <a:prstGeom prst="rect">
            <a:avLst/>
          </a:prstGeom>
        </p:spPr>
      </p:pic>
    </p:spTree>
    <p:extLst>
      <p:ext uri="{BB962C8B-B14F-4D97-AF65-F5344CB8AC3E}">
        <p14:creationId xmlns:p14="http://schemas.microsoft.com/office/powerpoint/2010/main" val="791758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F9CBA-A048-07CA-F9BF-156B21223FDD}"/>
              </a:ext>
            </a:extLst>
          </p:cNvPr>
          <p:cNvSpPr>
            <a:spLocks noGrp="1"/>
          </p:cNvSpPr>
          <p:nvPr>
            <p:ph type="title"/>
          </p:nvPr>
        </p:nvSpPr>
        <p:spPr>
          <a:xfrm>
            <a:off x="704088" y="914400"/>
            <a:ext cx="6001512" cy="1307592"/>
          </a:xfrm>
        </p:spPr>
        <p:txBody>
          <a:bodyPr>
            <a:noAutofit/>
          </a:bodyPr>
          <a:lstStyle/>
          <a:p>
            <a:pPr algn="ctr"/>
            <a:r>
              <a:rPr lang="en-US" sz="3200" dirty="0"/>
              <a:t>1.2Business Name: Phone Box Cardiff</a:t>
            </a:r>
          </a:p>
        </p:txBody>
      </p:sp>
      <p:cxnSp>
        <p:nvCxnSpPr>
          <p:cNvPr id="24" name="Straight Connector 23">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4E55F8DB-7CE4-4C9A-F57D-CB2257685794}"/>
              </a:ext>
            </a:extLst>
          </p:cNvPr>
          <p:cNvSpPr>
            <a:spLocks noGrp="1"/>
          </p:cNvSpPr>
          <p:nvPr>
            <p:ph idx="1"/>
          </p:nvPr>
        </p:nvSpPr>
        <p:spPr>
          <a:xfrm>
            <a:off x="704088" y="3136392"/>
            <a:ext cx="6001512" cy="3026664"/>
          </a:xfrm>
        </p:spPr>
        <p:txBody>
          <a:bodyPr>
            <a:normAutofit/>
          </a:bodyPr>
          <a:lstStyle/>
          <a:p>
            <a:pPr marL="0" indent="0">
              <a:buNone/>
            </a:pPr>
            <a:r>
              <a:rPr lang="en-US" dirty="0"/>
              <a:t>The name "Phone Box Cardiff" was chosen because it is simple, memorable, and clearly reflects the services offered. It immediately identifies the business as a mobile phone repair company based in Cardiff, helping to build customer trust and </a:t>
            </a:r>
            <a:r>
              <a:rPr lang="en-US" dirty="0">
                <a:solidFill>
                  <a:schemeClr val="bg1"/>
                </a:solidFill>
              </a:rPr>
              <a:t>recognition</a:t>
            </a:r>
            <a:r>
              <a:rPr lang="en-US" dirty="0"/>
              <a:t>.</a:t>
            </a:r>
            <a:br>
              <a:rPr lang="en-US" dirty="0"/>
            </a:br>
            <a:endParaRPr lang="en-US" dirty="0"/>
          </a:p>
        </p:txBody>
      </p:sp>
      <p:pic>
        <p:nvPicPr>
          <p:cNvPr id="8" name="Picture 7">
            <a:extLst>
              <a:ext uri="{FF2B5EF4-FFF2-40B4-BE49-F238E27FC236}">
                <a16:creationId xmlns:a16="http://schemas.microsoft.com/office/drawing/2014/main" id="{31B05601-D3EE-2DEC-2BC2-11A7F65EE146}"/>
              </a:ext>
            </a:extLst>
          </p:cNvPr>
          <p:cNvPicPr>
            <a:picLocks noChangeAspect="1"/>
          </p:cNvPicPr>
          <p:nvPr/>
        </p:nvPicPr>
        <p:blipFill>
          <a:blip r:embed="rId2"/>
          <a:stretch>
            <a:fillRect/>
          </a:stretch>
        </p:blipFill>
        <p:spPr>
          <a:xfrm rot="10800000">
            <a:off x="6705600" y="694944"/>
            <a:ext cx="5213676" cy="2421753"/>
          </a:xfrm>
          <a:prstGeom prst="rect">
            <a:avLst/>
          </a:prstGeom>
        </p:spPr>
      </p:pic>
      <p:pic>
        <p:nvPicPr>
          <p:cNvPr id="10" name="Picture 9">
            <a:extLst>
              <a:ext uri="{FF2B5EF4-FFF2-40B4-BE49-F238E27FC236}">
                <a16:creationId xmlns:a16="http://schemas.microsoft.com/office/drawing/2014/main" id="{DA4D46F1-3B18-6A74-7BDF-7A72DB574824}"/>
              </a:ext>
            </a:extLst>
          </p:cNvPr>
          <p:cNvPicPr>
            <a:picLocks noChangeAspect="1"/>
          </p:cNvPicPr>
          <p:nvPr/>
        </p:nvPicPr>
        <p:blipFill>
          <a:blip r:embed="rId3"/>
          <a:stretch>
            <a:fillRect/>
          </a:stretch>
        </p:blipFill>
        <p:spPr>
          <a:xfrm>
            <a:off x="0" y="5684186"/>
            <a:ext cx="1799063" cy="1173814"/>
          </a:xfrm>
          <a:prstGeom prst="rect">
            <a:avLst/>
          </a:prstGeom>
        </p:spPr>
      </p:pic>
      <p:pic>
        <p:nvPicPr>
          <p:cNvPr id="11" name="Picture 10">
            <a:extLst>
              <a:ext uri="{FF2B5EF4-FFF2-40B4-BE49-F238E27FC236}">
                <a16:creationId xmlns:a16="http://schemas.microsoft.com/office/drawing/2014/main" id="{B88035F5-D5EF-C50C-980C-C3E607D77EF2}"/>
              </a:ext>
            </a:extLst>
          </p:cNvPr>
          <p:cNvPicPr>
            <a:picLocks noChangeAspect="1"/>
          </p:cNvPicPr>
          <p:nvPr/>
        </p:nvPicPr>
        <p:blipFill>
          <a:blip r:embed="rId4"/>
          <a:stretch>
            <a:fillRect/>
          </a:stretch>
        </p:blipFill>
        <p:spPr>
          <a:xfrm>
            <a:off x="7645865" y="3429000"/>
            <a:ext cx="3333145" cy="3333145"/>
          </a:xfrm>
          <a:prstGeom prst="rect">
            <a:avLst/>
          </a:prstGeom>
        </p:spPr>
      </p:pic>
    </p:spTree>
    <p:extLst>
      <p:ext uri="{BB962C8B-B14F-4D97-AF65-F5344CB8AC3E}">
        <p14:creationId xmlns:p14="http://schemas.microsoft.com/office/powerpoint/2010/main" val="4044512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EB5A7-BE7E-6AFF-7094-077FB0B13214}"/>
              </a:ext>
            </a:extLst>
          </p:cNvPr>
          <p:cNvSpPr>
            <a:spLocks noGrp="1"/>
          </p:cNvSpPr>
          <p:nvPr>
            <p:ph type="title"/>
          </p:nvPr>
        </p:nvSpPr>
        <p:spPr>
          <a:xfrm>
            <a:off x="700635" y="116680"/>
            <a:ext cx="10691265" cy="1307592"/>
          </a:xfrm>
        </p:spPr>
        <p:txBody>
          <a:bodyPr>
            <a:normAutofit fontScale="90000"/>
          </a:bodyPr>
          <a:lstStyle/>
          <a:p>
            <a:pPr algn="ctr"/>
            <a:r>
              <a:rPr lang="en-GB" dirty="0"/>
              <a:t>1.3 Phone Box Story</a:t>
            </a:r>
            <a:br>
              <a:rPr lang="en-GB" b="1" dirty="0"/>
            </a:br>
            <a:endParaRPr lang="en-US" dirty="0"/>
          </a:p>
        </p:txBody>
      </p:sp>
      <p:sp>
        <p:nvSpPr>
          <p:cNvPr id="3" name="Content Placeholder 2">
            <a:extLst>
              <a:ext uri="{FF2B5EF4-FFF2-40B4-BE49-F238E27FC236}">
                <a16:creationId xmlns:a16="http://schemas.microsoft.com/office/drawing/2014/main" id="{250049E2-82D8-6113-867A-7CF7614E88D1}"/>
              </a:ext>
            </a:extLst>
          </p:cNvPr>
          <p:cNvSpPr>
            <a:spLocks noGrp="1"/>
          </p:cNvSpPr>
          <p:nvPr>
            <p:ph idx="1"/>
          </p:nvPr>
        </p:nvSpPr>
        <p:spPr>
          <a:xfrm>
            <a:off x="700635" y="1944290"/>
            <a:ext cx="10691265" cy="3739896"/>
          </a:xfrm>
          <a:solidFill>
            <a:srgbClr val="E1612B"/>
          </a:solidFill>
        </p:spPr>
        <p:txBody>
          <a:bodyPr/>
          <a:lstStyle/>
          <a:p>
            <a:pPr marL="0" indent="0">
              <a:buNone/>
            </a:pPr>
            <a:r>
              <a:rPr lang="en-GB" dirty="0"/>
              <a:t>Phone Box Cardiff provides fast, affordable, and reliable mobile phone repair services, including screen replacements, battery replacements, charging port repairs, software troubleshooting, and same-day mobile repair services at customers' homes or workplaces. The business also sells mobile accessories such as phone cases, screen protectors, and charging cables.</a:t>
            </a:r>
          </a:p>
          <a:p>
            <a:pPr marL="0" indent="0">
              <a:buNone/>
            </a:pPr>
            <a:r>
              <a:rPr lang="en-US" dirty="0"/>
              <a:t>The idea for Phone Box Cardiff came from recognizing how dependent people are on their smartphones for communication, work, education, and entertainment. When a phone breaks, repairs can often be expensive. With a passion for technology and device repairs, the business was created to offer customers a high-quality, affordable alternative to costly manufacturer repairs while helping reduce electronic waste and extend the lifespan of devices.</a:t>
            </a:r>
          </a:p>
        </p:txBody>
      </p:sp>
      <p:pic>
        <p:nvPicPr>
          <p:cNvPr id="4" name="Picture 3">
            <a:extLst>
              <a:ext uri="{FF2B5EF4-FFF2-40B4-BE49-F238E27FC236}">
                <a16:creationId xmlns:a16="http://schemas.microsoft.com/office/drawing/2014/main" id="{84294483-C713-FEBB-4FAE-89886CB90F8C}"/>
              </a:ext>
            </a:extLst>
          </p:cNvPr>
          <p:cNvPicPr>
            <a:picLocks noChangeAspect="1"/>
          </p:cNvPicPr>
          <p:nvPr/>
        </p:nvPicPr>
        <p:blipFill>
          <a:blip r:embed="rId2"/>
          <a:stretch>
            <a:fillRect/>
          </a:stretch>
        </p:blipFill>
        <p:spPr>
          <a:xfrm>
            <a:off x="0" y="5684186"/>
            <a:ext cx="1799063" cy="1173814"/>
          </a:xfrm>
          <a:prstGeom prst="rect">
            <a:avLst/>
          </a:prstGeom>
        </p:spPr>
      </p:pic>
      <p:pic>
        <p:nvPicPr>
          <p:cNvPr id="5" name="Picture 4">
            <a:extLst>
              <a:ext uri="{FF2B5EF4-FFF2-40B4-BE49-F238E27FC236}">
                <a16:creationId xmlns:a16="http://schemas.microsoft.com/office/drawing/2014/main" id="{B1E6E14A-98CD-7B18-C52C-716BE964D3EB}"/>
              </a:ext>
            </a:extLst>
          </p:cNvPr>
          <p:cNvPicPr>
            <a:picLocks noChangeAspect="1"/>
          </p:cNvPicPr>
          <p:nvPr/>
        </p:nvPicPr>
        <p:blipFill>
          <a:blip r:embed="rId3"/>
          <a:stretch>
            <a:fillRect/>
          </a:stretch>
        </p:blipFill>
        <p:spPr>
          <a:xfrm rot="10800000">
            <a:off x="9982200" y="5715000"/>
            <a:ext cx="2209800" cy="1143000"/>
          </a:xfrm>
          <a:prstGeom prst="rect">
            <a:avLst/>
          </a:prstGeom>
        </p:spPr>
      </p:pic>
    </p:spTree>
    <p:extLst>
      <p:ext uri="{BB962C8B-B14F-4D97-AF65-F5344CB8AC3E}">
        <p14:creationId xmlns:p14="http://schemas.microsoft.com/office/powerpoint/2010/main" val="2890047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2DFBB-E576-BDB7-1199-F0B14EE1ED65}"/>
              </a:ext>
            </a:extLst>
          </p:cNvPr>
          <p:cNvSpPr>
            <a:spLocks noGrp="1"/>
          </p:cNvSpPr>
          <p:nvPr>
            <p:ph type="title"/>
          </p:nvPr>
        </p:nvSpPr>
        <p:spPr>
          <a:xfrm>
            <a:off x="700634" y="242316"/>
            <a:ext cx="10691265" cy="1307592"/>
          </a:xfrm>
        </p:spPr>
        <p:txBody>
          <a:bodyPr>
            <a:normAutofit/>
          </a:bodyPr>
          <a:lstStyle/>
          <a:p>
            <a:pPr algn="ctr"/>
            <a:r>
              <a:rPr lang="en-US" sz="3100" dirty="0"/>
              <a:t>1.4 Mission Statement, Aim, SMART Objectives &amp; USP</a:t>
            </a:r>
            <a:br>
              <a:rPr lang="en-US" dirty="0"/>
            </a:br>
            <a:endParaRPr lang="en-US" dirty="0"/>
          </a:p>
        </p:txBody>
      </p:sp>
      <p:pic>
        <p:nvPicPr>
          <p:cNvPr id="5" name="Picture 4">
            <a:extLst>
              <a:ext uri="{FF2B5EF4-FFF2-40B4-BE49-F238E27FC236}">
                <a16:creationId xmlns:a16="http://schemas.microsoft.com/office/drawing/2014/main" id="{598224ED-657D-E06B-1D75-A328D2F7926F}"/>
              </a:ext>
            </a:extLst>
          </p:cNvPr>
          <p:cNvPicPr>
            <a:picLocks noChangeAspect="1"/>
          </p:cNvPicPr>
          <p:nvPr/>
        </p:nvPicPr>
        <p:blipFill>
          <a:blip r:embed="rId2"/>
          <a:stretch>
            <a:fillRect/>
          </a:stretch>
        </p:blipFill>
        <p:spPr>
          <a:xfrm>
            <a:off x="0" y="5684186"/>
            <a:ext cx="1799063" cy="1173814"/>
          </a:xfrm>
          <a:prstGeom prst="rect">
            <a:avLst/>
          </a:prstGeom>
        </p:spPr>
      </p:pic>
      <p:sp>
        <p:nvSpPr>
          <p:cNvPr id="3" name="Content Placeholder 2">
            <a:extLst>
              <a:ext uri="{FF2B5EF4-FFF2-40B4-BE49-F238E27FC236}">
                <a16:creationId xmlns:a16="http://schemas.microsoft.com/office/drawing/2014/main" id="{BFC0546D-47D8-5716-C92F-9D8F2E6C78F2}"/>
              </a:ext>
            </a:extLst>
          </p:cNvPr>
          <p:cNvSpPr>
            <a:spLocks noGrp="1"/>
          </p:cNvSpPr>
          <p:nvPr>
            <p:ph idx="1"/>
          </p:nvPr>
        </p:nvSpPr>
        <p:spPr>
          <a:xfrm>
            <a:off x="700635" y="1048215"/>
            <a:ext cx="10691266" cy="4913673"/>
          </a:xfrm>
          <a:solidFill>
            <a:srgbClr val="E1612B"/>
          </a:solidFill>
        </p:spPr>
        <p:txBody>
          <a:bodyPr>
            <a:normAutofit fontScale="70000" lnSpcReduction="20000"/>
          </a:bodyPr>
          <a:lstStyle/>
          <a:p>
            <a:pPr marL="0" indent="0">
              <a:buNone/>
            </a:pPr>
            <a:r>
              <a:rPr lang="en-GB" b="1" dirty="0"/>
              <a:t>Mission Statement</a:t>
            </a:r>
          </a:p>
          <a:p>
            <a:r>
              <a:rPr lang="en-GB" dirty="0"/>
              <a:t>To provide affordable, reliable, and high-quality mobile phone repair services while delivering excellent customer service and helping customers extend the lifespan of their devices and reduce electronic waste.</a:t>
            </a:r>
          </a:p>
          <a:p>
            <a:pPr marL="0" indent="0">
              <a:buNone/>
            </a:pPr>
            <a:r>
              <a:rPr lang="en-GB" b="1" dirty="0"/>
              <a:t>Business Aim</a:t>
            </a:r>
          </a:p>
          <a:p>
            <a:r>
              <a:rPr lang="en-GB" dirty="0"/>
              <a:t>To become the most trusted independent mobile phone repair service in Cardiff by offering fast, professional, and cost-effective repair solutions.</a:t>
            </a:r>
          </a:p>
          <a:p>
            <a:pPr marL="0" indent="0">
              <a:buNone/>
            </a:pPr>
            <a:r>
              <a:rPr lang="en-GB" b="1" dirty="0"/>
              <a:t>SMART Objectives</a:t>
            </a:r>
          </a:p>
          <a:p>
            <a:r>
              <a:rPr lang="en-GB" dirty="0"/>
              <a:t>Repair at least </a:t>
            </a:r>
            <a:r>
              <a:rPr lang="en-GB" b="1" dirty="0"/>
              <a:t>900 devices</a:t>
            </a:r>
            <a:r>
              <a:rPr lang="en-GB" dirty="0"/>
              <a:t> within the first </a:t>
            </a:r>
            <a:r>
              <a:rPr lang="en-GB" b="1" dirty="0"/>
              <a:t>6 months</a:t>
            </a:r>
            <a:r>
              <a:rPr lang="en-GB" dirty="0"/>
              <a:t> of operation.</a:t>
            </a:r>
          </a:p>
          <a:p>
            <a:r>
              <a:rPr lang="en-GB" dirty="0"/>
              <a:t>Achieve a </a:t>
            </a:r>
            <a:r>
              <a:rPr lang="en-GB" b="1" dirty="0"/>
              <a:t>95% customer satisfaction rate</a:t>
            </a:r>
            <a:r>
              <a:rPr lang="en-GB" dirty="0"/>
              <a:t> within the first </a:t>
            </a:r>
            <a:r>
              <a:rPr lang="en-GB" b="1" dirty="0"/>
              <a:t>year</a:t>
            </a:r>
            <a:r>
              <a:rPr lang="en-GB" dirty="0"/>
              <a:t>.</a:t>
            </a:r>
          </a:p>
          <a:p>
            <a:r>
              <a:rPr lang="en-GB" dirty="0"/>
              <a:t>Generate </a:t>
            </a:r>
            <a:r>
              <a:rPr lang="en-GB" b="1" dirty="0"/>
              <a:t>£20,000 in revenue</a:t>
            </a:r>
            <a:r>
              <a:rPr lang="en-GB" dirty="0"/>
              <a:t> during the first </a:t>
            </a:r>
            <a:r>
              <a:rPr lang="en-GB" b="1" dirty="0"/>
              <a:t>12 months</a:t>
            </a:r>
            <a:r>
              <a:rPr lang="en-GB" dirty="0"/>
              <a:t>.</a:t>
            </a:r>
          </a:p>
          <a:p>
            <a:r>
              <a:rPr lang="en-GB" dirty="0"/>
              <a:t>Gain </a:t>
            </a:r>
            <a:r>
              <a:rPr lang="en-GB" b="1" dirty="0"/>
              <a:t>1,000 followers</a:t>
            </a:r>
            <a:r>
              <a:rPr lang="en-GB" dirty="0"/>
              <a:t> across social media platforms within </a:t>
            </a:r>
            <a:r>
              <a:rPr lang="en-GB" b="1" dirty="0"/>
              <a:t>6 months</a:t>
            </a:r>
            <a:r>
              <a:rPr lang="en-GB" dirty="0"/>
              <a:t>.</a:t>
            </a:r>
          </a:p>
          <a:p>
            <a:r>
              <a:rPr lang="en-GB" dirty="0"/>
              <a:t>Obtain </a:t>
            </a:r>
            <a:r>
              <a:rPr lang="en-GB" b="1" dirty="0"/>
              <a:t>1,000 positive customer reviews</a:t>
            </a:r>
            <a:r>
              <a:rPr lang="en-GB" dirty="0"/>
              <a:t> within the first </a:t>
            </a:r>
            <a:r>
              <a:rPr lang="en-GB" b="1" dirty="0"/>
              <a:t>year</a:t>
            </a:r>
            <a:r>
              <a:rPr lang="en-GB" dirty="0"/>
              <a:t>.</a:t>
            </a:r>
          </a:p>
          <a:p>
            <a:pPr marL="0" indent="0">
              <a:buNone/>
            </a:pPr>
            <a:r>
              <a:rPr lang="en-GB" b="1" dirty="0"/>
              <a:t>Unique Selling Proposition</a:t>
            </a:r>
          </a:p>
          <a:p>
            <a:r>
              <a:rPr lang="en-GB" dirty="0"/>
              <a:t>Phone Box Cardiff offers fast turnaround times, same-day mobile repair services at customers' homes or workplaces, competitive pricing, and high-quality replacement parts. Unlike larger repair chains, customers receive personalised service and direct communication with the technician carrying out the repair, ensuring trust, convenience, and professional results.</a:t>
            </a:r>
          </a:p>
          <a:p>
            <a:endParaRPr lang="en-US" dirty="0"/>
          </a:p>
        </p:txBody>
      </p:sp>
      <p:pic>
        <p:nvPicPr>
          <p:cNvPr id="4" name="Picture 3">
            <a:extLst>
              <a:ext uri="{FF2B5EF4-FFF2-40B4-BE49-F238E27FC236}">
                <a16:creationId xmlns:a16="http://schemas.microsoft.com/office/drawing/2014/main" id="{98F92EAE-2654-643D-39E9-9C2B0F55F003}"/>
              </a:ext>
            </a:extLst>
          </p:cNvPr>
          <p:cNvPicPr>
            <a:picLocks noChangeAspect="1"/>
          </p:cNvPicPr>
          <p:nvPr/>
        </p:nvPicPr>
        <p:blipFill>
          <a:blip r:embed="rId3"/>
          <a:stretch>
            <a:fillRect/>
          </a:stretch>
        </p:blipFill>
        <p:spPr>
          <a:xfrm rot="10800000">
            <a:off x="9982200" y="5684186"/>
            <a:ext cx="2209800" cy="1173814"/>
          </a:xfrm>
          <a:prstGeom prst="rect">
            <a:avLst/>
          </a:prstGeom>
        </p:spPr>
      </p:pic>
    </p:spTree>
    <p:extLst>
      <p:ext uri="{BB962C8B-B14F-4D97-AF65-F5344CB8AC3E}">
        <p14:creationId xmlns:p14="http://schemas.microsoft.com/office/powerpoint/2010/main" val="4018846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7A7EA-AF77-5C81-6CBD-09988DCD214D}"/>
              </a:ext>
            </a:extLst>
          </p:cNvPr>
          <p:cNvSpPr>
            <a:spLocks noGrp="1"/>
          </p:cNvSpPr>
          <p:nvPr>
            <p:ph type="title"/>
          </p:nvPr>
        </p:nvSpPr>
        <p:spPr>
          <a:xfrm>
            <a:off x="704088" y="914400"/>
            <a:ext cx="6001512" cy="1307592"/>
          </a:xfrm>
        </p:spPr>
        <p:txBody>
          <a:bodyPr>
            <a:normAutofit/>
          </a:bodyPr>
          <a:lstStyle/>
          <a:p>
            <a:pPr>
              <a:lnSpc>
                <a:spcPct val="90000"/>
              </a:lnSpc>
            </a:pPr>
            <a:r>
              <a:rPr lang="en-US" dirty="0"/>
              <a:t>1.5 Legal Structure – Sole Trader</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6CBC3E-2C32-C36D-8599-B1C5CBB43FE4}"/>
              </a:ext>
            </a:extLst>
          </p:cNvPr>
          <p:cNvSpPr>
            <a:spLocks noGrp="1"/>
          </p:cNvSpPr>
          <p:nvPr>
            <p:ph idx="1"/>
          </p:nvPr>
        </p:nvSpPr>
        <p:spPr>
          <a:xfrm>
            <a:off x="704088" y="2231136"/>
            <a:ext cx="6001512" cy="3931920"/>
          </a:xfrm>
        </p:spPr>
        <p:txBody>
          <a:bodyPr>
            <a:normAutofit/>
          </a:bodyPr>
          <a:lstStyle/>
          <a:p>
            <a:pPr marL="0" indent="0">
              <a:buNone/>
            </a:pPr>
            <a:r>
              <a:rPr lang="en-GB" b="1" dirty="0"/>
              <a:t>Business Legal Structure</a:t>
            </a:r>
          </a:p>
          <a:p>
            <a:pPr marL="0" indent="0">
              <a:buNone/>
            </a:pPr>
            <a:endParaRPr lang="en-GB" dirty="0"/>
          </a:p>
          <a:p>
            <a:r>
              <a:rPr lang="en-GB" dirty="0"/>
              <a:t>Phone Box Cardiff will operate as a </a:t>
            </a:r>
            <a:r>
              <a:rPr lang="en-GB" b="1" dirty="0"/>
              <a:t>Sole Trader</a:t>
            </a:r>
            <a:r>
              <a:rPr lang="en-GB" dirty="0"/>
              <a:t> business. A sole trader is the simplest form of business ownership, where one individual owns and manages the business. The owner is responsible for all day-to-day operations, decision-making, profits, and any debts incurred by the business.</a:t>
            </a:r>
            <a:endParaRPr lang="en-US" dirty="0"/>
          </a:p>
        </p:txBody>
      </p:sp>
      <p:pic>
        <p:nvPicPr>
          <p:cNvPr id="7" name="Graphic 6" descr="Commitments">
            <a:extLst>
              <a:ext uri="{FF2B5EF4-FFF2-40B4-BE49-F238E27FC236}">
                <a16:creationId xmlns:a16="http://schemas.microsoft.com/office/drawing/2014/main" id="{B7539331-82E7-6CAA-D76A-6A4AD232F0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761311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4A376-4776-36F4-9994-84DC0C464A1D}"/>
              </a:ext>
            </a:extLst>
          </p:cNvPr>
          <p:cNvSpPr>
            <a:spLocks noGrp="1"/>
          </p:cNvSpPr>
          <p:nvPr>
            <p:ph type="title"/>
          </p:nvPr>
        </p:nvSpPr>
        <p:spPr>
          <a:xfrm>
            <a:off x="704088" y="914400"/>
            <a:ext cx="6001512" cy="1307592"/>
          </a:xfrm>
        </p:spPr>
        <p:txBody>
          <a:bodyPr>
            <a:normAutofit/>
          </a:bodyPr>
          <a:lstStyle/>
          <a:p>
            <a:pPr algn="ctr">
              <a:lnSpc>
                <a:spcPct val="90000"/>
              </a:lnSpc>
            </a:pPr>
            <a:r>
              <a:rPr lang="en-US" dirty="0"/>
              <a:t>Pros of Being a Sole Trader</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DEAE3F-8553-586C-F3CC-120508BCC60C}"/>
              </a:ext>
            </a:extLst>
          </p:cNvPr>
          <p:cNvSpPr>
            <a:spLocks noGrp="1"/>
          </p:cNvSpPr>
          <p:nvPr>
            <p:ph idx="1"/>
          </p:nvPr>
        </p:nvSpPr>
        <p:spPr>
          <a:xfrm>
            <a:off x="704088" y="2231136"/>
            <a:ext cx="6570472" cy="3931920"/>
          </a:xfrm>
        </p:spPr>
        <p:txBody>
          <a:bodyPr>
            <a:normAutofit/>
          </a:bodyPr>
          <a:lstStyle/>
          <a:p>
            <a:pPr>
              <a:lnSpc>
                <a:spcPct val="100000"/>
              </a:lnSpc>
            </a:pPr>
            <a:r>
              <a:rPr lang="en-GB" sz="1900" b="1" dirty="0"/>
              <a:t>Easy to set up</a:t>
            </a:r>
            <a:r>
              <a:rPr lang="en-GB" sz="1900" dirty="0"/>
              <a:t> – The business can be established quickly with minimal legal requirements.</a:t>
            </a:r>
          </a:p>
          <a:p>
            <a:pPr>
              <a:lnSpc>
                <a:spcPct val="100000"/>
              </a:lnSpc>
            </a:pPr>
            <a:r>
              <a:rPr lang="en-GB" sz="1900" dirty="0"/>
              <a:t>✔ </a:t>
            </a:r>
            <a:r>
              <a:rPr lang="en-GB" sz="1900" b="1" dirty="0"/>
              <a:t>Full control</a:t>
            </a:r>
            <a:r>
              <a:rPr lang="en-GB" sz="1900" dirty="0"/>
              <a:t> – The owner has complete control over decisions and business operations.</a:t>
            </a:r>
          </a:p>
          <a:p>
            <a:pPr>
              <a:lnSpc>
                <a:spcPct val="100000"/>
              </a:lnSpc>
            </a:pPr>
            <a:r>
              <a:rPr lang="en-GB" sz="1900" dirty="0"/>
              <a:t>✔ </a:t>
            </a:r>
            <a:r>
              <a:rPr lang="en-GB" sz="1900" b="1" dirty="0"/>
              <a:t>Keeps all profits</a:t>
            </a:r>
            <a:r>
              <a:rPr lang="en-GB" sz="1900" dirty="0"/>
              <a:t> – Any profit generated belongs solely to the owner.</a:t>
            </a:r>
          </a:p>
          <a:p>
            <a:pPr>
              <a:lnSpc>
                <a:spcPct val="100000"/>
              </a:lnSpc>
            </a:pPr>
            <a:r>
              <a:rPr lang="en-GB" sz="1900" dirty="0"/>
              <a:t>✔ </a:t>
            </a:r>
            <a:r>
              <a:rPr lang="en-GB" sz="1900" b="1" dirty="0"/>
              <a:t>Less administration</a:t>
            </a:r>
            <a:r>
              <a:rPr lang="en-GB" sz="1900" dirty="0"/>
              <a:t> – There is less paperwork and fewer reporting requirements compared to a limited company.</a:t>
            </a:r>
          </a:p>
          <a:p>
            <a:pPr>
              <a:lnSpc>
                <a:spcPct val="100000"/>
              </a:lnSpc>
            </a:pPr>
            <a:r>
              <a:rPr lang="en-GB" sz="1900" dirty="0"/>
              <a:t>✔ </a:t>
            </a:r>
            <a:r>
              <a:rPr lang="en-GB" sz="1900" b="1" dirty="0"/>
              <a:t>Quick decision-making</a:t>
            </a:r>
            <a:r>
              <a:rPr lang="en-GB" sz="1900" dirty="0"/>
              <a:t> – Changes can be made without consulting shareholders or partners.</a:t>
            </a:r>
            <a:r>
              <a:rPr lang="en-GB" sz="1800" dirty="0"/>
              <a:t>(</a:t>
            </a:r>
            <a:r>
              <a:rPr lang="en-GB" sz="1800" dirty="0" err="1"/>
              <a:t>Gov.uk</a:t>
            </a:r>
            <a:r>
              <a:rPr lang="en-GB" sz="1800" dirty="0"/>
              <a:t>, 2025).</a:t>
            </a:r>
          </a:p>
          <a:p>
            <a:pPr marL="0" indent="0">
              <a:lnSpc>
                <a:spcPct val="100000"/>
              </a:lnSpc>
              <a:buNone/>
            </a:pPr>
            <a:endParaRPr lang="en-GB" dirty="0"/>
          </a:p>
          <a:p>
            <a:pPr marL="0" indent="0">
              <a:lnSpc>
                <a:spcPct val="100000"/>
              </a:lnSpc>
              <a:buNone/>
            </a:pPr>
            <a:endParaRPr lang="en-GB" sz="1900" dirty="0"/>
          </a:p>
          <a:p>
            <a:pPr marL="0" indent="0">
              <a:lnSpc>
                <a:spcPct val="100000"/>
              </a:lnSpc>
              <a:buNone/>
            </a:pPr>
            <a:endParaRPr lang="en-US" sz="1900" dirty="0"/>
          </a:p>
        </p:txBody>
      </p:sp>
      <p:pic>
        <p:nvPicPr>
          <p:cNvPr id="7" name="Graphic 6" descr="Decision chart">
            <a:extLst>
              <a:ext uri="{FF2B5EF4-FFF2-40B4-BE49-F238E27FC236}">
                <a16:creationId xmlns:a16="http://schemas.microsoft.com/office/drawing/2014/main" id="{3EEC7E25-A72C-2773-40E9-914E3B3F224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3279386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D540A-0F02-CDA4-FC45-6239CA81B899}"/>
              </a:ext>
            </a:extLst>
          </p:cNvPr>
          <p:cNvSpPr>
            <a:spLocks noGrp="1"/>
          </p:cNvSpPr>
          <p:nvPr>
            <p:ph type="title"/>
          </p:nvPr>
        </p:nvSpPr>
        <p:spPr>
          <a:xfrm>
            <a:off x="704088" y="914400"/>
            <a:ext cx="6001512" cy="1307592"/>
          </a:xfrm>
        </p:spPr>
        <p:txBody>
          <a:bodyPr>
            <a:normAutofit/>
          </a:bodyPr>
          <a:lstStyle/>
          <a:p>
            <a:pPr algn="ctr">
              <a:lnSpc>
                <a:spcPct val="90000"/>
              </a:lnSpc>
            </a:pPr>
            <a:r>
              <a:rPr lang="en-US" sz="2800" dirty="0"/>
              <a:t> Disadvantages of Being a Sole Trader</a:t>
            </a:r>
            <a:br>
              <a:rPr lang="en-GB" sz="2800" b="1" dirty="0"/>
            </a:br>
            <a:endParaRPr lang="en-US" sz="2800" dirty="0"/>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13F168-46C8-FA2D-2F6C-B2C0464A984A}"/>
              </a:ext>
            </a:extLst>
          </p:cNvPr>
          <p:cNvSpPr>
            <a:spLocks noGrp="1"/>
          </p:cNvSpPr>
          <p:nvPr>
            <p:ph idx="1"/>
          </p:nvPr>
        </p:nvSpPr>
        <p:spPr>
          <a:xfrm>
            <a:off x="704087" y="2231136"/>
            <a:ext cx="6767230" cy="3931920"/>
          </a:xfrm>
        </p:spPr>
        <p:txBody>
          <a:bodyPr>
            <a:normAutofit/>
          </a:bodyPr>
          <a:lstStyle/>
          <a:p>
            <a:pPr>
              <a:lnSpc>
                <a:spcPct val="100000"/>
              </a:lnSpc>
            </a:pPr>
            <a:r>
              <a:rPr lang="en-GB" dirty="0"/>
              <a:t>✘ </a:t>
            </a:r>
            <a:r>
              <a:rPr lang="en-GB" b="1" dirty="0"/>
              <a:t>Unlimited liability</a:t>
            </a:r>
            <a:r>
              <a:rPr lang="en-GB" dirty="0"/>
              <a:t> – The owner is personally responsible for any business debts.</a:t>
            </a:r>
          </a:p>
          <a:p>
            <a:pPr>
              <a:lnSpc>
                <a:spcPct val="100000"/>
              </a:lnSpc>
            </a:pPr>
            <a:r>
              <a:rPr lang="en-GB" dirty="0"/>
              <a:t>✘ </a:t>
            </a:r>
            <a:r>
              <a:rPr lang="en-GB" b="1" dirty="0"/>
              <a:t>Financial risk</a:t>
            </a:r>
            <a:r>
              <a:rPr lang="en-GB" dirty="0"/>
              <a:t> – Personal assets may be at risk if the business experiences financial difficulties.</a:t>
            </a:r>
          </a:p>
          <a:p>
            <a:pPr>
              <a:lnSpc>
                <a:spcPct val="100000"/>
              </a:lnSpc>
            </a:pPr>
            <a:r>
              <a:rPr lang="en-GB" dirty="0"/>
              <a:t>✘ </a:t>
            </a:r>
            <a:r>
              <a:rPr lang="en-GB" b="1" dirty="0"/>
              <a:t>Limited access to finance</a:t>
            </a:r>
            <a:r>
              <a:rPr lang="en-GB" dirty="0"/>
              <a:t> – Raising funds can be more difficult than for a limited company. (</a:t>
            </a:r>
            <a:r>
              <a:rPr lang="en-GB" dirty="0" err="1"/>
              <a:t>Gov.uk</a:t>
            </a:r>
            <a:r>
              <a:rPr lang="en-GB" dirty="0"/>
              <a:t>, 2025).</a:t>
            </a:r>
          </a:p>
          <a:p>
            <a:pPr>
              <a:lnSpc>
                <a:spcPct val="100000"/>
              </a:lnSpc>
            </a:pPr>
            <a:r>
              <a:rPr lang="en-GB" dirty="0"/>
              <a:t>✘ </a:t>
            </a:r>
            <a:r>
              <a:rPr lang="en-GB" b="1" dirty="0"/>
              <a:t>Workload pressure</a:t>
            </a:r>
            <a:r>
              <a:rPr lang="en-GB" dirty="0"/>
              <a:t> – The owner is responsible for all aspects of the business.</a:t>
            </a:r>
          </a:p>
          <a:p>
            <a:pPr>
              <a:lnSpc>
                <a:spcPct val="100000"/>
              </a:lnSpc>
            </a:pPr>
            <a:r>
              <a:rPr lang="en-GB" dirty="0"/>
              <a:t>✘ </a:t>
            </a:r>
            <a:r>
              <a:rPr lang="en-GB" b="1" dirty="0"/>
              <a:t>Business continuity risks</a:t>
            </a:r>
            <a:r>
              <a:rPr lang="en-GB" dirty="0"/>
              <a:t> – The business may be affected if the owner is unable to work.</a:t>
            </a:r>
          </a:p>
          <a:p>
            <a:pPr>
              <a:lnSpc>
                <a:spcPct val="100000"/>
              </a:lnSpc>
            </a:pPr>
            <a:endParaRPr lang="en-US" dirty="0"/>
          </a:p>
        </p:txBody>
      </p:sp>
      <p:pic>
        <p:nvPicPr>
          <p:cNvPr id="7" name="Graphic 6" descr="Scales of Justice">
            <a:extLst>
              <a:ext uri="{FF2B5EF4-FFF2-40B4-BE49-F238E27FC236}">
                <a16:creationId xmlns:a16="http://schemas.microsoft.com/office/drawing/2014/main" id="{FCF543F8-0B8F-B13A-00C2-DD63CE3818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3443229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0FD0B-BB3F-FCCF-7474-B9CF8A65CC79}"/>
              </a:ext>
            </a:extLst>
          </p:cNvPr>
          <p:cNvSpPr>
            <a:spLocks noGrp="1"/>
          </p:cNvSpPr>
          <p:nvPr>
            <p:ph type="title"/>
          </p:nvPr>
        </p:nvSpPr>
        <p:spPr>
          <a:xfrm>
            <a:off x="704088" y="555712"/>
            <a:ext cx="4218435" cy="2390687"/>
          </a:xfrm>
        </p:spPr>
        <p:txBody>
          <a:bodyPr>
            <a:normAutofit/>
          </a:bodyPr>
          <a:lstStyle/>
          <a:p>
            <a:r>
              <a:rPr lang="en-US" dirty="0"/>
              <a:t>1.6 Where to find Phone Box Cardiff</a:t>
            </a:r>
          </a:p>
        </p:txBody>
      </p:sp>
      <p:pic>
        <p:nvPicPr>
          <p:cNvPr id="4" name="Picture 3">
            <a:extLst>
              <a:ext uri="{FF2B5EF4-FFF2-40B4-BE49-F238E27FC236}">
                <a16:creationId xmlns:a16="http://schemas.microsoft.com/office/drawing/2014/main" id="{213C55AF-E16E-0E88-D624-9B4661D4F08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8968" b="25601"/>
          <a:stretch>
            <a:fillRect/>
          </a:stretch>
        </p:blipFill>
        <p:spPr bwMode="auto">
          <a:xfrm>
            <a:off x="6702320" y="3210560"/>
            <a:ext cx="3664363" cy="2959568"/>
          </a:xfrm>
          <a:prstGeom prst="rect">
            <a:avLst/>
          </a:prstGeom>
          <a:extLst>
            <a:ext uri="{53640926-AAD7-44D8-BBD7-CCE9431645EC}">
              <a14:shadowObscured xmlns:a14="http://schemas.microsoft.com/office/drawing/2010/main"/>
            </a:ext>
          </a:extLst>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BE550E-7350-001F-3FE9-759C477DD5BC}"/>
              </a:ext>
            </a:extLst>
          </p:cNvPr>
          <p:cNvSpPr>
            <a:spLocks noGrp="1"/>
          </p:cNvSpPr>
          <p:nvPr>
            <p:ph idx="1"/>
          </p:nvPr>
        </p:nvSpPr>
        <p:spPr>
          <a:xfrm>
            <a:off x="5576418" y="555712"/>
            <a:ext cx="5916168" cy="5614416"/>
          </a:xfrm>
        </p:spPr>
        <p:txBody>
          <a:bodyPr>
            <a:normAutofit/>
          </a:bodyPr>
          <a:lstStyle/>
          <a:p>
            <a:pPr marL="0" indent="0">
              <a:buNone/>
            </a:pPr>
            <a:r>
              <a:rPr lang="en-GB" dirty="0"/>
              <a:t>Phone Box Cardiff will be located in a small retail unit in </a:t>
            </a:r>
            <a:r>
              <a:rPr lang="en-GB" b="1" dirty="0"/>
              <a:t>Cardiff city centre</a:t>
            </a:r>
            <a:r>
              <a:rPr lang="en-GB" dirty="0"/>
              <a:t>, approximately a 5-minute walk from Cardiff Central train station. This location has been carefully selected to maximise customer accessibility and visibility.</a:t>
            </a:r>
          </a:p>
          <a:p>
            <a:pPr marL="0" indent="0">
              <a:buNone/>
            </a:pPr>
            <a:endParaRPr lang="en-US" dirty="0"/>
          </a:p>
        </p:txBody>
      </p:sp>
      <p:pic>
        <p:nvPicPr>
          <p:cNvPr id="5" name="Picture 4">
            <a:extLst>
              <a:ext uri="{FF2B5EF4-FFF2-40B4-BE49-F238E27FC236}">
                <a16:creationId xmlns:a16="http://schemas.microsoft.com/office/drawing/2014/main" id="{2B0E6B0A-9120-8711-40BC-FB1F13167B7B}"/>
              </a:ext>
            </a:extLst>
          </p:cNvPr>
          <p:cNvPicPr>
            <a:picLocks noChangeAspect="1"/>
          </p:cNvPicPr>
          <p:nvPr/>
        </p:nvPicPr>
        <p:blipFill>
          <a:blip r:embed="rId4"/>
          <a:stretch>
            <a:fillRect/>
          </a:stretch>
        </p:blipFill>
        <p:spPr>
          <a:xfrm>
            <a:off x="796056" y="2836983"/>
            <a:ext cx="3333145" cy="3333145"/>
          </a:xfrm>
          <a:prstGeom prst="rect">
            <a:avLst/>
          </a:prstGeom>
        </p:spPr>
      </p:pic>
    </p:spTree>
    <p:extLst>
      <p:ext uri="{BB962C8B-B14F-4D97-AF65-F5344CB8AC3E}">
        <p14:creationId xmlns:p14="http://schemas.microsoft.com/office/powerpoint/2010/main" val="3079034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E84D-9BA7-8D1A-8AE8-C9DA5C99957F}"/>
              </a:ext>
            </a:extLst>
          </p:cNvPr>
          <p:cNvSpPr>
            <a:spLocks noGrp="1"/>
          </p:cNvSpPr>
          <p:nvPr>
            <p:ph type="title"/>
          </p:nvPr>
        </p:nvSpPr>
        <p:spPr>
          <a:xfrm>
            <a:off x="750367" y="0"/>
            <a:ext cx="11159135" cy="1307592"/>
          </a:xfrm>
        </p:spPr>
        <p:txBody>
          <a:bodyPr>
            <a:normAutofit fontScale="90000"/>
          </a:bodyPr>
          <a:lstStyle/>
          <a:p>
            <a:r>
              <a:rPr lang="en-GB" dirty="0"/>
              <a:t>1.7 Human Resource Management (HRM) Strategy</a:t>
            </a:r>
            <a:endParaRPr lang="en-US" dirty="0"/>
          </a:p>
        </p:txBody>
      </p:sp>
      <p:graphicFrame>
        <p:nvGraphicFramePr>
          <p:cNvPr id="5" name="Content Placeholder 2">
            <a:extLst>
              <a:ext uri="{FF2B5EF4-FFF2-40B4-BE49-F238E27FC236}">
                <a16:creationId xmlns:a16="http://schemas.microsoft.com/office/drawing/2014/main" id="{EEE82E75-4BA6-8C76-80B6-9B74098C293B}"/>
              </a:ext>
            </a:extLst>
          </p:cNvPr>
          <p:cNvGraphicFramePr>
            <a:graphicFrameLocks noGrp="1"/>
          </p:cNvGraphicFramePr>
          <p:nvPr>
            <p:ph idx="1"/>
            <p:extLst>
              <p:ext uri="{D42A27DB-BD31-4B8C-83A1-F6EECF244321}">
                <p14:modId xmlns:p14="http://schemas.microsoft.com/office/powerpoint/2010/main" val="1190657958"/>
              </p:ext>
            </p:extLst>
          </p:nvPr>
        </p:nvGraphicFramePr>
        <p:xfrm>
          <a:off x="700635" y="1307592"/>
          <a:ext cx="10691265" cy="4654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E3C8055-922F-03D0-52EA-9A5019EE8F19}"/>
              </a:ext>
            </a:extLst>
          </p:cNvPr>
          <p:cNvSpPr txBox="1"/>
          <p:nvPr/>
        </p:nvSpPr>
        <p:spPr>
          <a:xfrm>
            <a:off x="574735" y="939601"/>
            <a:ext cx="10866897" cy="923330"/>
          </a:xfrm>
          <a:prstGeom prst="rect">
            <a:avLst/>
          </a:prstGeom>
          <a:noFill/>
        </p:spPr>
        <p:txBody>
          <a:bodyPr wrap="square" rtlCol="0">
            <a:spAutoFit/>
          </a:bodyPr>
          <a:lstStyle/>
          <a:p>
            <a:pPr algn="ctr"/>
            <a:r>
              <a:rPr lang="en-GB" dirty="0"/>
              <a:t>As a start-up business, Phone Box Cardiff will initially operate with the owner managing all business activities, including repairs, customer service, stock control, and administration. The HRM strategy will focus on developing a skilled, customer-focused workforce as the business grows.</a:t>
            </a:r>
            <a:endParaRPr lang="en-US" dirty="0"/>
          </a:p>
        </p:txBody>
      </p:sp>
      <p:pic>
        <p:nvPicPr>
          <p:cNvPr id="6" name="Picture 5">
            <a:extLst>
              <a:ext uri="{FF2B5EF4-FFF2-40B4-BE49-F238E27FC236}">
                <a16:creationId xmlns:a16="http://schemas.microsoft.com/office/drawing/2014/main" id="{8A650AC6-149D-36B1-FDA2-86EFE3F216B1}"/>
              </a:ext>
            </a:extLst>
          </p:cNvPr>
          <p:cNvPicPr>
            <a:picLocks noChangeAspect="1"/>
          </p:cNvPicPr>
          <p:nvPr/>
        </p:nvPicPr>
        <p:blipFill>
          <a:blip r:embed="rId8"/>
          <a:stretch>
            <a:fillRect/>
          </a:stretch>
        </p:blipFill>
        <p:spPr>
          <a:xfrm>
            <a:off x="0" y="5528072"/>
            <a:ext cx="1799063" cy="1173814"/>
          </a:xfrm>
          <a:prstGeom prst="rect">
            <a:avLst/>
          </a:prstGeom>
        </p:spPr>
      </p:pic>
      <p:pic>
        <p:nvPicPr>
          <p:cNvPr id="7" name="Picture 6">
            <a:extLst>
              <a:ext uri="{FF2B5EF4-FFF2-40B4-BE49-F238E27FC236}">
                <a16:creationId xmlns:a16="http://schemas.microsoft.com/office/drawing/2014/main" id="{5488566A-B1F6-2A1C-269B-523CDC0657E7}"/>
              </a:ext>
            </a:extLst>
          </p:cNvPr>
          <p:cNvPicPr>
            <a:picLocks noChangeAspect="1"/>
          </p:cNvPicPr>
          <p:nvPr/>
        </p:nvPicPr>
        <p:blipFill>
          <a:blip r:embed="rId9"/>
          <a:stretch>
            <a:fillRect/>
          </a:stretch>
        </p:blipFill>
        <p:spPr>
          <a:xfrm rot="10800000">
            <a:off x="9982200" y="5572676"/>
            <a:ext cx="2209800" cy="1173814"/>
          </a:xfrm>
          <a:prstGeom prst="rect">
            <a:avLst/>
          </a:prstGeom>
        </p:spPr>
      </p:pic>
    </p:spTree>
    <p:extLst>
      <p:ext uri="{BB962C8B-B14F-4D97-AF65-F5344CB8AC3E}">
        <p14:creationId xmlns:p14="http://schemas.microsoft.com/office/powerpoint/2010/main" val="1212554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A138D-BB7D-2ED6-608B-4F0892EAAD2E}"/>
              </a:ext>
            </a:extLst>
          </p:cNvPr>
          <p:cNvSpPr>
            <a:spLocks noGrp="1"/>
          </p:cNvSpPr>
          <p:nvPr>
            <p:ph type="title"/>
          </p:nvPr>
        </p:nvSpPr>
        <p:spPr>
          <a:xfrm>
            <a:off x="1809575" y="219826"/>
            <a:ext cx="8572849" cy="1307592"/>
          </a:xfrm>
        </p:spPr>
        <p:txBody>
          <a:bodyPr>
            <a:normAutofit/>
          </a:bodyPr>
          <a:lstStyle/>
          <a:p>
            <a:pPr algn="ctr">
              <a:lnSpc>
                <a:spcPct val="90000"/>
              </a:lnSpc>
            </a:pPr>
            <a:r>
              <a:rPr lang="en-US" dirty="0"/>
              <a:t>1.8 Phone Box Financial overview</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56DCFB-A01D-CC16-CB70-941CC1B52BE3}"/>
              </a:ext>
            </a:extLst>
          </p:cNvPr>
          <p:cNvSpPr>
            <a:spLocks noGrp="1"/>
          </p:cNvSpPr>
          <p:nvPr>
            <p:ph idx="1"/>
          </p:nvPr>
        </p:nvSpPr>
        <p:spPr>
          <a:xfrm>
            <a:off x="541274" y="1799983"/>
            <a:ext cx="6400800" cy="3739896"/>
          </a:xfrm>
        </p:spPr>
        <p:txBody>
          <a:bodyPr>
            <a:normAutofit/>
          </a:bodyPr>
          <a:lstStyle/>
          <a:p>
            <a:pPr>
              <a:lnSpc>
                <a:spcPct val="100000"/>
              </a:lnSpc>
            </a:pPr>
            <a:r>
              <a:rPr lang="en-GB" sz="1400" dirty="0"/>
              <a:t>Phone Box Cardiff is funded through a combination of </a:t>
            </a:r>
            <a:r>
              <a:rPr lang="en-GB" sz="1400" b="1" dirty="0"/>
              <a:t>£5,000 personal savings</a:t>
            </a:r>
            <a:r>
              <a:rPr lang="en-GB" sz="1400" dirty="0"/>
              <a:t> and a </a:t>
            </a:r>
            <a:r>
              <a:rPr lang="en-GB" sz="1400" b="1" dirty="0"/>
              <a:t>£10,000 small business loan</a:t>
            </a:r>
            <a:r>
              <a:rPr lang="en-GB" sz="1400" dirty="0"/>
              <a:t>, giving a total start-up budget of </a:t>
            </a:r>
            <a:r>
              <a:rPr lang="en-GB" sz="1400" b="1" dirty="0"/>
              <a:t>£15,000</a:t>
            </a:r>
            <a:r>
              <a:rPr lang="en-GB" sz="1400" dirty="0"/>
              <a:t>. This funding is used to cover initial setup costs including equipment, stock, marketing, rent deposit, and insurance.</a:t>
            </a:r>
          </a:p>
          <a:p>
            <a:pPr>
              <a:lnSpc>
                <a:spcPct val="100000"/>
              </a:lnSpc>
            </a:pPr>
            <a:r>
              <a:rPr lang="en-GB" sz="1400" dirty="0"/>
              <a:t>The business is projected to generate an average monthly revenue of around </a:t>
            </a:r>
            <a:r>
              <a:rPr lang="en-GB" sz="1400" b="1" dirty="0"/>
              <a:t>£6,000</a:t>
            </a:r>
            <a:r>
              <a:rPr lang="en-GB" sz="1400" dirty="0"/>
              <a:t>, with estimated monthly expenses of approximately </a:t>
            </a:r>
            <a:r>
              <a:rPr lang="en-GB" sz="1400" b="1" dirty="0"/>
              <a:t>£3,500</a:t>
            </a:r>
            <a:r>
              <a:rPr lang="en-GB" sz="1400" dirty="0"/>
              <a:t>. This results in an expected monthly profit of around </a:t>
            </a:r>
            <a:r>
              <a:rPr lang="en-GB" sz="1400" b="1" dirty="0"/>
              <a:t>£2,500</a:t>
            </a:r>
            <a:r>
              <a:rPr lang="en-GB" sz="1400" dirty="0"/>
              <a:t> in the early stages of operation.</a:t>
            </a:r>
          </a:p>
          <a:p>
            <a:pPr>
              <a:lnSpc>
                <a:spcPct val="100000"/>
              </a:lnSpc>
            </a:pPr>
            <a:r>
              <a:rPr lang="en-GB" sz="1400" dirty="0"/>
              <a:t>A 6-month cash flow forecast shows </a:t>
            </a:r>
            <a:r>
              <a:rPr lang="en-GB" sz="1400" b="1" dirty="0"/>
              <a:t>consistent positive cash flow growth</a:t>
            </a:r>
            <a:r>
              <a:rPr lang="en-GB" sz="1400" dirty="0"/>
              <a:t>, increasing from approximately </a:t>
            </a:r>
            <a:r>
              <a:rPr lang="en-GB" sz="1400" b="1" dirty="0"/>
              <a:t>£500 in month 1 to £3,300 by month 6</a:t>
            </a:r>
            <a:r>
              <a:rPr lang="en-GB" sz="1400" dirty="0"/>
              <a:t>, as customer awareness and demand increase.</a:t>
            </a:r>
          </a:p>
          <a:p>
            <a:pPr>
              <a:lnSpc>
                <a:spcPct val="100000"/>
              </a:lnSpc>
            </a:pPr>
            <a:r>
              <a:rPr lang="en-GB" sz="1400" dirty="0"/>
              <a:t>Overall, the financial plan suggests that Phone Box Cardiff is a </a:t>
            </a:r>
            <a:r>
              <a:rPr lang="en-GB" sz="1400" b="1" dirty="0"/>
              <a:t>financially viable business with steady early-stage profitability and manageable start-up costs 💷</a:t>
            </a:r>
            <a:r>
              <a:rPr lang="en-GB" sz="1400" dirty="0"/>
              <a:t>.</a:t>
            </a:r>
          </a:p>
          <a:p>
            <a:pPr>
              <a:lnSpc>
                <a:spcPct val="100000"/>
              </a:lnSpc>
            </a:pPr>
            <a:endParaRPr lang="en-US" sz="1400" dirty="0"/>
          </a:p>
        </p:txBody>
      </p:sp>
      <p:pic>
        <p:nvPicPr>
          <p:cNvPr id="7" name="Graphic 6" descr="Money">
            <a:extLst>
              <a:ext uri="{FF2B5EF4-FFF2-40B4-BE49-F238E27FC236}">
                <a16:creationId xmlns:a16="http://schemas.microsoft.com/office/drawing/2014/main" id="{3ED21CB9-C310-2D0B-32C1-77A344D2375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3347" y="132962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7209C9F-2AC9-66DB-0804-A8634C1684FB}"/>
              </a:ext>
            </a:extLst>
          </p:cNvPr>
          <p:cNvPicPr>
            <a:picLocks noChangeAspect="1"/>
          </p:cNvPicPr>
          <p:nvPr/>
        </p:nvPicPr>
        <p:blipFill>
          <a:blip r:embed="rId3"/>
          <a:stretch>
            <a:fillRect/>
          </a:stretch>
        </p:blipFill>
        <p:spPr>
          <a:xfrm>
            <a:off x="0" y="5528072"/>
            <a:ext cx="1799063" cy="1173814"/>
          </a:xfrm>
          <a:prstGeom prst="rect">
            <a:avLst/>
          </a:prstGeom>
        </p:spPr>
      </p:pic>
      <p:pic>
        <p:nvPicPr>
          <p:cNvPr id="5" name="Picture 4">
            <a:extLst>
              <a:ext uri="{FF2B5EF4-FFF2-40B4-BE49-F238E27FC236}">
                <a16:creationId xmlns:a16="http://schemas.microsoft.com/office/drawing/2014/main" id="{A83FD17D-9A0C-A545-0C0F-8C58A60587FD}"/>
              </a:ext>
            </a:extLst>
          </p:cNvPr>
          <p:cNvPicPr>
            <a:picLocks noChangeAspect="1"/>
          </p:cNvPicPr>
          <p:nvPr/>
        </p:nvPicPr>
        <p:blipFill>
          <a:blip r:embed="rId4"/>
          <a:stretch>
            <a:fillRect/>
          </a:stretch>
        </p:blipFill>
        <p:spPr>
          <a:xfrm rot="10800000">
            <a:off x="9982200" y="5572676"/>
            <a:ext cx="2209800" cy="1173814"/>
          </a:xfrm>
          <a:prstGeom prst="rect">
            <a:avLst/>
          </a:prstGeom>
        </p:spPr>
      </p:pic>
    </p:spTree>
    <p:extLst>
      <p:ext uri="{BB962C8B-B14F-4D97-AF65-F5344CB8AC3E}">
        <p14:creationId xmlns:p14="http://schemas.microsoft.com/office/powerpoint/2010/main" val="3447858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CD1B6-6983-8EBF-94BE-4749EED018DA}"/>
              </a:ext>
            </a:extLst>
          </p:cNvPr>
          <p:cNvSpPr>
            <a:spLocks noGrp="1"/>
          </p:cNvSpPr>
          <p:nvPr>
            <p:ph type="title"/>
          </p:nvPr>
        </p:nvSpPr>
        <p:spPr>
          <a:xfrm>
            <a:off x="917876" y="0"/>
            <a:ext cx="10356248" cy="1115122"/>
          </a:xfrm>
        </p:spPr>
        <p:txBody>
          <a:bodyPr/>
          <a:lstStyle/>
          <a:p>
            <a:pPr algn="ctr"/>
            <a:r>
              <a:rPr lang="en-GB" dirty="0"/>
              <a:t>1.9 SWOT Analysis – Phone Box Cardiff</a:t>
            </a:r>
            <a:endParaRPr lang="en-US" dirty="0"/>
          </a:p>
        </p:txBody>
      </p:sp>
      <p:graphicFrame>
        <p:nvGraphicFramePr>
          <p:cNvPr id="5" name="Content Placeholder 2">
            <a:extLst>
              <a:ext uri="{FF2B5EF4-FFF2-40B4-BE49-F238E27FC236}">
                <a16:creationId xmlns:a16="http://schemas.microsoft.com/office/drawing/2014/main" id="{A507D3CE-2047-0A5C-C183-5CA64D1981CF}"/>
              </a:ext>
            </a:extLst>
          </p:cNvPr>
          <p:cNvGraphicFramePr>
            <a:graphicFrameLocks noGrp="1"/>
          </p:cNvGraphicFramePr>
          <p:nvPr>
            <p:ph idx="1"/>
            <p:extLst>
              <p:ext uri="{D42A27DB-BD31-4B8C-83A1-F6EECF244321}">
                <p14:modId xmlns:p14="http://schemas.microsoft.com/office/powerpoint/2010/main" val="383590634"/>
              </p:ext>
            </p:extLst>
          </p:nvPr>
        </p:nvGraphicFramePr>
        <p:xfrm>
          <a:off x="223025" y="1115122"/>
          <a:ext cx="11168876" cy="4846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44E8567D-D74D-3FAD-7566-222F909FC989}"/>
              </a:ext>
            </a:extLst>
          </p:cNvPr>
          <p:cNvPicPr>
            <a:picLocks noChangeAspect="1"/>
          </p:cNvPicPr>
          <p:nvPr/>
        </p:nvPicPr>
        <p:blipFill>
          <a:blip r:embed="rId7"/>
          <a:stretch>
            <a:fillRect/>
          </a:stretch>
        </p:blipFill>
        <p:spPr>
          <a:xfrm rot="10800000">
            <a:off x="9982200" y="5684186"/>
            <a:ext cx="2209800" cy="1173814"/>
          </a:xfrm>
          <a:prstGeom prst="rect">
            <a:avLst/>
          </a:prstGeom>
        </p:spPr>
      </p:pic>
    </p:spTree>
    <p:extLst>
      <p:ext uri="{BB962C8B-B14F-4D97-AF65-F5344CB8AC3E}">
        <p14:creationId xmlns:p14="http://schemas.microsoft.com/office/powerpoint/2010/main" val="2760886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9D44-8E29-320D-ECCF-747CF13DB796}"/>
              </a:ext>
            </a:extLst>
          </p:cNvPr>
          <p:cNvSpPr>
            <a:spLocks noGrp="1"/>
          </p:cNvSpPr>
          <p:nvPr>
            <p:ph type="title"/>
          </p:nvPr>
        </p:nvSpPr>
        <p:spPr>
          <a:xfrm>
            <a:off x="700634" y="0"/>
            <a:ext cx="10691265" cy="1307592"/>
          </a:xfrm>
        </p:spPr>
        <p:txBody>
          <a:bodyPr/>
          <a:lstStyle/>
          <a:p>
            <a:pPr algn="ctr"/>
            <a:r>
              <a:rPr lang="en-GB" dirty="0"/>
              <a:t>PESTLE Analysis – Phone Box Cardiff</a:t>
            </a:r>
            <a:endParaRPr lang="en-US" dirty="0"/>
          </a:p>
        </p:txBody>
      </p:sp>
      <p:graphicFrame>
        <p:nvGraphicFramePr>
          <p:cNvPr id="5" name="Content Placeholder 2">
            <a:extLst>
              <a:ext uri="{FF2B5EF4-FFF2-40B4-BE49-F238E27FC236}">
                <a16:creationId xmlns:a16="http://schemas.microsoft.com/office/drawing/2014/main" id="{2DABC0E7-53D5-DE22-D0BA-FD4F042EC616}"/>
              </a:ext>
            </a:extLst>
          </p:cNvPr>
          <p:cNvGraphicFramePr>
            <a:graphicFrameLocks noGrp="1"/>
          </p:cNvGraphicFramePr>
          <p:nvPr>
            <p:ph idx="1"/>
            <p:extLst>
              <p:ext uri="{D42A27DB-BD31-4B8C-83A1-F6EECF244321}">
                <p14:modId xmlns:p14="http://schemas.microsoft.com/office/powerpoint/2010/main" val="3862950798"/>
              </p:ext>
            </p:extLst>
          </p:nvPr>
        </p:nvGraphicFramePr>
        <p:xfrm>
          <a:off x="700635" y="1307592"/>
          <a:ext cx="10691265" cy="4654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4756277-C363-3FB9-7173-E9CFD777DB54}"/>
              </a:ext>
            </a:extLst>
          </p:cNvPr>
          <p:cNvPicPr>
            <a:picLocks noChangeAspect="1"/>
          </p:cNvPicPr>
          <p:nvPr/>
        </p:nvPicPr>
        <p:blipFill>
          <a:blip r:embed="rId7"/>
          <a:stretch>
            <a:fillRect/>
          </a:stretch>
        </p:blipFill>
        <p:spPr>
          <a:xfrm rot="10800000">
            <a:off x="9982200" y="5684186"/>
            <a:ext cx="2209800" cy="1173814"/>
          </a:xfrm>
          <a:prstGeom prst="rect">
            <a:avLst/>
          </a:prstGeom>
        </p:spPr>
      </p:pic>
    </p:spTree>
    <p:extLst>
      <p:ext uri="{BB962C8B-B14F-4D97-AF65-F5344CB8AC3E}">
        <p14:creationId xmlns:p14="http://schemas.microsoft.com/office/powerpoint/2010/main" val="241679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DE613-6406-7376-C8C5-FB07B0D420B7}"/>
              </a:ext>
            </a:extLst>
          </p:cNvPr>
          <p:cNvSpPr>
            <a:spLocks noGrp="1"/>
          </p:cNvSpPr>
          <p:nvPr>
            <p:ph type="title"/>
          </p:nvPr>
        </p:nvSpPr>
        <p:spPr>
          <a:xfrm>
            <a:off x="191387" y="555712"/>
            <a:ext cx="4912237" cy="2390687"/>
          </a:xfrm>
        </p:spPr>
        <p:txBody>
          <a:bodyPr>
            <a:normAutofit/>
          </a:bodyPr>
          <a:lstStyle/>
          <a:p>
            <a:pPr>
              <a:lnSpc>
                <a:spcPct val="90000"/>
              </a:lnSpc>
            </a:pPr>
            <a:r>
              <a:rPr lang="en-GB" dirty="0"/>
              <a:t>1.10 Market Research – Phone Box Cardiff</a:t>
            </a:r>
            <a:endParaRPr lang="en-US" dirty="0"/>
          </a:p>
        </p:txBody>
      </p:sp>
      <p:pic>
        <p:nvPicPr>
          <p:cNvPr id="7" name="Graphic 6" descr="Smart Phone">
            <a:extLst>
              <a:ext uri="{FF2B5EF4-FFF2-40B4-BE49-F238E27FC236}">
                <a16:creationId xmlns:a16="http://schemas.microsoft.com/office/drawing/2014/main" id="{317B0359-FB22-3CFC-DD3C-6AB74AA361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10800000">
            <a:off x="711988" y="2627360"/>
            <a:ext cx="3647440" cy="3647440"/>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262AFB-DD0B-429A-BB92-AB4ED6031B4F}"/>
              </a:ext>
            </a:extLst>
          </p:cNvPr>
          <p:cNvSpPr>
            <a:spLocks noGrp="1"/>
          </p:cNvSpPr>
          <p:nvPr>
            <p:ph idx="1"/>
          </p:nvPr>
        </p:nvSpPr>
        <p:spPr>
          <a:xfrm>
            <a:off x="5576418" y="555712"/>
            <a:ext cx="5916168" cy="5614416"/>
          </a:xfrm>
        </p:spPr>
        <p:txBody>
          <a:bodyPr>
            <a:normAutofit/>
          </a:bodyPr>
          <a:lstStyle/>
          <a:p>
            <a:pPr marL="0" indent="0">
              <a:lnSpc>
                <a:spcPct val="100000"/>
              </a:lnSpc>
              <a:buNone/>
            </a:pPr>
            <a:r>
              <a:rPr lang="en-GB" sz="1100" b="1" dirty="0"/>
              <a:t>🔎 Primary Research</a:t>
            </a:r>
          </a:p>
          <a:p>
            <a:pPr>
              <a:lnSpc>
                <a:spcPct val="100000"/>
              </a:lnSpc>
            </a:pPr>
            <a:r>
              <a:rPr lang="en-GB" sz="1100" dirty="0"/>
              <a:t>Customer questionnaires to understand repair demand and pricing expectations</a:t>
            </a:r>
          </a:p>
          <a:p>
            <a:pPr>
              <a:lnSpc>
                <a:spcPct val="100000"/>
              </a:lnSpc>
            </a:pPr>
            <a:r>
              <a:rPr lang="en-GB" sz="1100" dirty="0"/>
              <a:t>Social media polls to identify popular services (e.g. screen vs battery repairs)</a:t>
            </a:r>
          </a:p>
          <a:p>
            <a:pPr>
              <a:lnSpc>
                <a:spcPct val="100000"/>
              </a:lnSpc>
            </a:pPr>
            <a:r>
              <a:rPr lang="en-GB" sz="1100" dirty="0"/>
              <a:t>Informal interviews with potential customers in Cardiff</a:t>
            </a:r>
          </a:p>
          <a:p>
            <a:pPr>
              <a:lnSpc>
                <a:spcPct val="100000"/>
              </a:lnSpc>
            </a:pPr>
            <a:r>
              <a:rPr lang="en-GB" sz="1100" dirty="0"/>
              <a:t>Feedback focused on speed, price, and convenience of repairs</a:t>
            </a:r>
          </a:p>
          <a:p>
            <a:pPr marL="0" indent="0">
              <a:lnSpc>
                <a:spcPct val="100000"/>
              </a:lnSpc>
              <a:buNone/>
            </a:pPr>
            <a:r>
              <a:rPr lang="en-GB" sz="1100" b="1" dirty="0"/>
              <a:t>📚 Secondary Research</a:t>
            </a:r>
          </a:p>
          <a:p>
            <a:pPr>
              <a:lnSpc>
                <a:spcPct val="100000"/>
              </a:lnSpc>
            </a:pPr>
            <a:r>
              <a:rPr lang="en-GB" sz="1100" dirty="0"/>
              <a:t>Analysis of competitor websites and pricing strategies</a:t>
            </a:r>
          </a:p>
          <a:p>
            <a:pPr>
              <a:lnSpc>
                <a:spcPct val="100000"/>
              </a:lnSpc>
            </a:pPr>
            <a:r>
              <a:rPr lang="en-GB" sz="1100" dirty="0"/>
              <a:t>Online customer reviews of local repair shops</a:t>
            </a:r>
          </a:p>
          <a:p>
            <a:pPr>
              <a:lnSpc>
                <a:spcPct val="100000"/>
              </a:lnSpc>
            </a:pPr>
            <a:r>
              <a:rPr lang="en-GB" sz="1100" dirty="0"/>
              <a:t>Industry reports showing growth in smartphone repair demand</a:t>
            </a:r>
          </a:p>
          <a:p>
            <a:pPr>
              <a:lnSpc>
                <a:spcPct val="100000"/>
              </a:lnSpc>
            </a:pPr>
            <a:r>
              <a:rPr lang="en-GB" sz="1100" dirty="0"/>
              <a:t>Research into increasing phone replacement costs and repair trends</a:t>
            </a:r>
          </a:p>
          <a:p>
            <a:pPr marL="0" indent="0">
              <a:lnSpc>
                <a:spcPct val="100000"/>
              </a:lnSpc>
              <a:buNone/>
            </a:pPr>
            <a:r>
              <a:rPr lang="en-GB" sz="1100" b="1" dirty="0"/>
              <a:t>📈 Key Findings</a:t>
            </a:r>
          </a:p>
          <a:p>
            <a:pPr>
              <a:lnSpc>
                <a:spcPct val="100000"/>
              </a:lnSpc>
            </a:pPr>
            <a:r>
              <a:rPr lang="en-GB" sz="1100" dirty="0"/>
              <a:t>High dependence on smartphones in daily life</a:t>
            </a:r>
          </a:p>
          <a:p>
            <a:pPr>
              <a:lnSpc>
                <a:spcPct val="100000"/>
              </a:lnSpc>
            </a:pPr>
            <a:r>
              <a:rPr lang="en-GB" sz="1100" dirty="0"/>
              <a:t>Customers prefer </a:t>
            </a:r>
            <a:r>
              <a:rPr lang="en-GB" sz="1100" b="1" dirty="0"/>
              <a:t>cheaper repairs over buying new devices</a:t>
            </a:r>
            <a:endParaRPr lang="en-GB" sz="1100" dirty="0"/>
          </a:p>
          <a:p>
            <a:pPr>
              <a:lnSpc>
                <a:spcPct val="100000"/>
              </a:lnSpc>
            </a:pPr>
            <a:r>
              <a:rPr lang="en-GB" sz="1100" dirty="0"/>
              <a:t>Fast turnaround time is a major customer priority</a:t>
            </a:r>
          </a:p>
          <a:p>
            <a:pPr>
              <a:lnSpc>
                <a:spcPct val="100000"/>
              </a:lnSpc>
            </a:pPr>
            <a:r>
              <a:rPr lang="en-GB" sz="1100" dirty="0"/>
              <a:t>Mobile repair services increase convenience and demand</a:t>
            </a:r>
          </a:p>
          <a:p>
            <a:pPr>
              <a:lnSpc>
                <a:spcPct val="100000"/>
              </a:lnSpc>
            </a:pPr>
            <a:r>
              <a:rPr lang="en-GB" sz="1100" dirty="0"/>
              <a:t>Strong growth in repair market due to sustainability awareness</a:t>
            </a:r>
          </a:p>
          <a:p>
            <a:pPr marL="0" indent="0">
              <a:lnSpc>
                <a:spcPct val="100000"/>
              </a:lnSpc>
              <a:buNone/>
            </a:pPr>
            <a:r>
              <a:rPr lang="en-GB" sz="1100" b="1" dirty="0"/>
              <a:t>🎯 Conclusion</a:t>
            </a:r>
          </a:p>
          <a:p>
            <a:pPr>
              <a:lnSpc>
                <a:spcPct val="100000"/>
              </a:lnSpc>
            </a:pPr>
            <a:r>
              <a:rPr lang="en-GB" sz="1100" dirty="0"/>
              <a:t>Market research shows strong demand in Cardiff for </a:t>
            </a:r>
            <a:r>
              <a:rPr lang="en-GB" sz="1100" b="1" dirty="0"/>
              <a:t>affordable, fast, and reliable phone repair services</a:t>
            </a:r>
            <a:r>
              <a:rPr lang="en-GB" sz="1100" dirty="0"/>
              <a:t>, supporting the viability of Phone Box Cardiff.</a:t>
            </a:r>
          </a:p>
          <a:p>
            <a:pPr>
              <a:lnSpc>
                <a:spcPct val="100000"/>
              </a:lnSpc>
            </a:pPr>
            <a:endParaRPr lang="en-US" sz="1100" dirty="0"/>
          </a:p>
        </p:txBody>
      </p:sp>
      <p:grpSp>
        <p:nvGrpSpPr>
          <p:cNvPr id="8" name="Group 7">
            <a:extLst>
              <a:ext uri="{FF2B5EF4-FFF2-40B4-BE49-F238E27FC236}">
                <a16:creationId xmlns:a16="http://schemas.microsoft.com/office/drawing/2014/main" id="{A0D3FFE9-50D8-D6F5-DAE7-A07AD016D284}"/>
              </a:ext>
            </a:extLst>
          </p:cNvPr>
          <p:cNvGrpSpPr/>
          <p:nvPr/>
        </p:nvGrpSpPr>
        <p:grpSpPr>
          <a:xfrm>
            <a:off x="2005699" y="3303711"/>
            <a:ext cx="1060016" cy="2200262"/>
            <a:chOff x="2009095" y="3897423"/>
            <a:chExt cx="1060016" cy="2200262"/>
          </a:xfrm>
        </p:grpSpPr>
        <p:pic>
          <p:nvPicPr>
            <p:cNvPr id="4" name="Picture 3">
              <a:extLst>
                <a:ext uri="{FF2B5EF4-FFF2-40B4-BE49-F238E27FC236}">
                  <a16:creationId xmlns:a16="http://schemas.microsoft.com/office/drawing/2014/main" id="{6254ED15-66A8-A5D4-F441-7DC26A168BEB}"/>
                </a:ext>
              </a:extLst>
            </p:cNvPr>
            <p:cNvPicPr>
              <a:picLocks noChangeAspect="1"/>
            </p:cNvPicPr>
            <p:nvPr/>
          </p:nvPicPr>
          <p:blipFill>
            <a:blip r:embed="rId3"/>
            <a:stretch>
              <a:fillRect/>
            </a:stretch>
          </p:blipFill>
          <p:spPr>
            <a:xfrm rot="10800000">
              <a:off x="2009095" y="3897423"/>
              <a:ext cx="1060016" cy="563065"/>
            </a:xfrm>
            <a:prstGeom prst="rect">
              <a:avLst/>
            </a:prstGeom>
          </p:spPr>
        </p:pic>
        <p:pic>
          <p:nvPicPr>
            <p:cNvPr id="5" name="Picture 4">
              <a:extLst>
                <a:ext uri="{FF2B5EF4-FFF2-40B4-BE49-F238E27FC236}">
                  <a16:creationId xmlns:a16="http://schemas.microsoft.com/office/drawing/2014/main" id="{E85C32FC-C554-5416-47E3-3C504A5DC69D}"/>
                </a:ext>
              </a:extLst>
            </p:cNvPr>
            <p:cNvPicPr>
              <a:picLocks noChangeAspect="1"/>
            </p:cNvPicPr>
            <p:nvPr/>
          </p:nvPicPr>
          <p:blipFill>
            <a:blip r:embed="rId4"/>
            <a:stretch>
              <a:fillRect/>
            </a:stretch>
          </p:blipFill>
          <p:spPr>
            <a:xfrm>
              <a:off x="2076000" y="5501077"/>
              <a:ext cx="914400" cy="596608"/>
            </a:xfrm>
            <a:prstGeom prst="rect">
              <a:avLst/>
            </a:prstGeom>
          </p:spPr>
        </p:pic>
        <p:pic>
          <p:nvPicPr>
            <p:cNvPr id="6" name="Picture 5">
              <a:extLst>
                <a:ext uri="{FF2B5EF4-FFF2-40B4-BE49-F238E27FC236}">
                  <a16:creationId xmlns:a16="http://schemas.microsoft.com/office/drawing/2014/main" id="{440F33BC-17E1-4D61-4D4B-AE97C71EA879}"/>
                </a:ext>
              </a:extLst>
            </p:cNvPr>
            <p:cNvPicPr>
              <a:picLocks noChangeAspect="1"/>
            </p:cNvPicPr>
            <p:nvPr/>
          </p:nvPicPr>
          <p:blipFill>
            <a:blip r:embed="rId5"/>
            <a:stretch>
              <a:fillRect/>
            </a:stretch>
          </p:blipFill>
          <p:spPr>
            <a:xfrm>
              <a:off x="2076000" y="4579349"/>
              <a:ext cx="951357" cy="951357"/>
            </a:xfrm>
            <a:prstGeom prst="rect">
              <a:avLst/>
            </a:prstGeom>
          </p:spPr>
        </p:pic>
      </p:grpSp>
    </p:spTree>
    <p:extLst>
      <p:ext uri="{BB962C8B-B14F-4D97-AF65-F5344CB8AC3E}">
        <p14:creationId xmlns:p14="http://schemas.microsoft.com/office/powerpoint/2010/main" val="3180107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B0251-9AF4-51C2-36E3-803DEB037D15}"/>
              </a:ext>
            </a:extLst>
          </p:cNvPr>
          <p:cNvSpPr>
            <a:spLocks noGrp="1"/>
          </p:cNvSpPr>
          <p:nvPr>
            <p:ph type="title"/>
          </p:nvPr>
        </p:nvSpPr>
        <p:spPr>
          <a:xfrm>
            <a:off x="750367" y="0"/>
            <a:ext cx="10691265" cy="1307592"/>
          </a:xfrm>
        </p:spPr>
        <p:txBody>
          <a:bodyPr/>
          <a:lstStyle/>
          <a:p>
            <a:pPr algn="ctr"/>
            <a:r>
              <a:rPr lang="en-US" dirty="0"/>
              <a:t>2. Marketing strategy</a:t>
            </a:r>
          </a:p>
        </p:txBody>
      </p:sp>
      <p:pic>
        <p:nvPicPr>
          <p:cNvPr id="4" name="Picture 3">
            <a:extLst>
              <a:ext uri="{FF2B5EF4-FFF2-40B4-BE49-F238E27FC236}">
                <a16:creationId xmlns:a16="http://schemas.microsoft.com/office/drawing/2014/main" id="{2F43D5C6-8642-706E-1DE4-562B955F78CF}"/>
              </a:ext>
            </a:extLst>
          </p:cNvPr>
          <p:cNvPicPr>
            <a:picLocks noChangeAspect="1"/>
          </p:cNvPicPr>
          <p:nvPr/>
        </p:nvPicPr>
        <p:blipFill>
          <a:blip r:embed="rId2"/>
          <a:stretch>
            <a:fillRect/>
          </a:stretch>
        </p:blipFill>
        <p:spPr>
          <a:xfrm rot="10800000">
            <a:off x="4099137" y="2368296"/>
            <a:ext cx="3993723" cy="2121408"/>
          </a:xfrm>
          <a:prstGeom prst="rect">
            <a:avLst/>
          </a:prstGeom>
        </p:spPr>
      </p:pic>
    </p:spTree>
    <p:extLst>
      <p:ext uri="{BB962C8B-B14F-4D97-AF65-F5344CB8AC3E}">
        <p14:creationId xmlns:p14="http://schemas.microsoft.com/office/powerpoint/2010/main" val="629489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B95D7-9B23-6957-551D-15F34945971D}"/>
              </a:ext>
            </a:extLst>
          </p:cNvPr>
          <p:cNvSpPr>
            <a:spLocks noGrp="1"/>
          </p:cNvSpPr>
          <p:nvPr>
            <p:ph type="title"/>
          </p:nvPr>
        </p:nvSpPr>
        <p:spPr>
          <a:xfrm>
            <a:off x="798576" y="242316"/>
            <a:ext cx="10906380" cy="1307592"/>
          </a:xfrm>
        </p:spPr>
        <p:txBody>
          <a:bodyPr>
            <a:normAutofit/>
          </a:bodyPr>
          <a:lstStyle/>
          <a:p>
            <a:pPr>
              <a:lnSpc>
                <a:spcPct val="90000"/>
              </a:lnSpc>
            </a:pPr>
            <a:r>
              <a:rPr lang="en-GB" sz="3400" dirty="0"/>
              <a:t>2.1 Marketing Strategy – Phone Box Cardiff</a:t>
            </a:r>
            <a:endParaRPr lang="en-US" sz="3400" dirty="0"/>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D802969F-C451-B8A3-18D7-0C002121B5A3}"/>
              </a:ext>
            </a:extLst>
          </p:cNvPr>
          <p:cNvGraphicFramePr>
            <a:graphicFrameLocks noGrp="1"/>
          </p:cNvGraphicFramePr>
          <p:nvPr>
            <p:ph idx="1"/>
            <p:extLst>
              <p:ext uri="{D42A27DB-BD31-4B8C-83A1-F6EECF244321}">
                <p14:modId xmlns:p14="http://schemas.microsoft.com/office/powerpoint/2010/main" val="639780839"/>
              </p:ext>
            </p:extLst>
          </p:nvPr>
        </p:nvGraphicFramePr>
        <p:xfrm>
          <a:off x="700088" y="1205484"/>
          <a:ext cx="6613844" cy="43924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CRM Customer Insights App">
            <a:extLst>
              <a:ext uri="{FF2B5EF4-FFF2-40B4-BE49-F238E27FC236}">
                <a16:creationId xmlns:a16="http://schemas.microsoft.com/office/drawing/2014/main" id="{54CF97FD-2B71-7642-73D6-EE903C5F1E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00976" y="144780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908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082B73E3-3BD1-D8F1-BE32-06DDC45409E8}"/>
              </a:ext>
            </a:extLst>
          </p:cNvPr>
          <p:cNvGraphicFramePr>
            <a:graphicFrameLocks noGrp="1"/>
          </p:cNvGraphicFramePr>
          <p:nvPr>
            <p:ph idx="1"/>
            <p:extLst>
              <p:ext uri="{D42A27DB-BD31-4B8C-83A1-F6EECF244321}">
                <p14:modId xmlns:p14="http://schemas.microsoft.com/office/powerpoint/2010/main" val="1706241301"/>
              </p:ext>
            </p:extLst>
          </p:nvPr>
        </p:nvGraphicFramePr>
        <p:xfrm>
          <a:off x="7159083" y="1826027"/>
          <a:ext cx="4317535" cy="3233384"/>
        </p:xfrm>
        <a:graphic>
          <a:graphicData uri="http://schemas.openxmlformats.org/drawingml/2006/table">
            <a:tbl>
              <a:tblPr>
                <a:solidFill>
                  <a:schemeClr val="tx1">
                    <a:lumMod val="75000"/>
                    <a:lumOff val="25000"/>
                  </a:schemeClr>
                </a:solidFill>
              </a:tblPr>
              <a:tblGrid>
                <a:gridCol w="1747101">
                  <a:extLst>
                    <a:ext uri="{9D8B030D-6E8A-4147-A177-3AD203B41FA5}">
                      <a16:colId xmlns:a16="http://schemas.microsoft.com/office/drawing/2014/main" val="11542501"/>
                    </a:ext>
                  </a:extLst>
                </a:gridCol>
                <a:gridCol w="955900">
                  <a:extLst>
                    <a:ext uri="{9D8B030D-6E8A-4147-A177-3AD203B41FA5}">
                      <a16:colId xmlns:a16="http://schemas.microsoft.com/office/drawing/2014/main" val="1136936194"/>
                    </a:ext>
                  </a:extLst>
                </a:gridCol>
                <a:gridCol w="1614534">
                  <a:extLst>
                    <a:ext uri="{9D8B030D-6E8A-4147-A177-3AD203B41FA5}">
                      <a16:colId xmlns:a16="http://schemas.microsoft.com/office/drawing/2014/main" val="3424402133"/>
                    </a:ext>
                  </a:extLst>
                </a:gridCol>
              </a:tblGrid>
              <a:tr h="461912">
                <a:tc>
                  <a:txBody>
                    <a:bodyPr/>
                    <a:lstStyle/>
                    <a:p>
                      <a:pPr>
                        <a:buNone/>
                      </a:pPr>
                      <a:r>
                        <a:rPr lang="en-GB" sz="1000" cap="none" spc="0">
                          <a:solidFill>
                            <a:schemeClr val="bg1"/>
                          </a:solidFill>
                        </a:rPr>
                        <a:t>Marketing Activity</a:t>
                      </a:r>
                    </a:p>
                  </a:txBody>
                  <a:tcPr marL="53006" marR="75723" marT="15145" marB="113585"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chemeClr val="tx1"/>
                    </a:solidFill>
                  </a:tcPr>
                </a:tc>
                <a:tc>
                  <a:txBody>
                    <a:bodyPr/>
                    <a:lstStyle/>
                    <a:p>
                      <a:pPr>
                        <a:buNone/>
                      </a:pPr>
                      <a:r>
                        <a:rPr lang="en-GB" sz="1000" cap="none" spc="0">
                          <a:solidFill>
                            <a:schemeClr val="bg1"/>
                          </a:solidFill>
                        </a:rPr>
                        <a:t>Monthly Cost (£)</a:t>
                      </a:r>
                    </a:p>
                  </a:txBody>
                  <a:tcPr marL="53006" marR="75723" marT="15145" marB="113585" anchor="ctr">
                    <a:lnL w="12700" cmpd="sng">
                      <a:noFill/>
                      <a:prstDash val="solid"/>
                    </a:lnL>
                    <a:lnR w="12700" cmpd="sng">
                      <a:noFill/>
                      <a:prstDash val="solid"/>
                    </a:lnR>
                    <a:lnT w="9525" cap="flat" cmpd="sng" algn="ctr">
                      <a:noFill/>
                      <a:prstDash val="solid"/>
                    </a:lnT>
                    <a:lnB w="12700" cmpd="sng">
                      <a:noFill/>
                      <a:prstDash val="solid"/>
                    </a:lnB>
                    <a:solidFill>
                      <a:schemeClr val="tx1"/>
                    </a:solidFill>
                  </a:tcPr>
                </a:tc>
                <a:tc>
                  <a:txBody>
                    <a:bodyPr/>
                    <a:lstStyle/>
                    <a:p>
                      <a:pPr>
                        <a:buNone/>
                      </a:pPr>
                      <a:r>
                        <a:rPr lang="en-GB" sz="1000" cap="none" spc="0">
                          <a:solidFill>
                            <a:schemeClr val="bg1"/>
                          </a:solidFill>
                        </a:rPr>
                        <a:t>Purpose</a:t>
                      </a:r>
                    </a:p>
                  </a:txBody>
                  <a:tcPr marL="53006" marR="75723" marT="15145" marB="113585" anchor="ctr">
                    <a:lnL w="12700" cmpd="sng">
                      <a:noFill/>
                      <a:prstDash val="solid"/>
                    </a:lnL>
                    <a:lnR w="12700" cmpd="sng">
                      <a:noFill/>
                      <a:prstDash val="solid"/>
                    </a:lnR>
                    <a:lnT w="9525" cap="flat" cmpd="sng" algn="ctr">
                      <a:noFill/>
                      <a:prstDash val="solid"/>
                    </a:lnT>
                    <a:lnB w="12700" cmpd="sng">
                      <a:noFill/>
                      <a:prstDash val="solid"/>
                    </a:lnB>
                    <a:solidFill>
                      <a:schemeClr val="tx1"/>
                    </a:solidFill>
                  </a:tcPr>
                </a:tc>
                <a:extLst>
                  <a:ext uri="{0D108BD9-81ED-4DB2-BD59-A6C34878D82A}">
                    <a16:rowId xmlns:a16="http://schemas.microsoft.com/office/drawing/2014/main" val="204878719"/>
                  </a:ext>
                </a:extLst>
              </a:tr>
              <a:tr h="461912">
                <a:tc>
                  <a:txBody>
                    <a:bodyPr/>
                    <a:lstStyle/>
                    <a:p>
                      <a:pPr>
                        <a:buNone/>
                      </a:pPr>
                      <a:r>
                        <a:rPr lang="en-GB" sz="1000" cap="none" spc="0">
                          <a:solidFill>
                            <a:schemeClr val="bg1"/>
                          </a:solidFill>
                        </a:rPr>
                        <a:t>Social Media Ads (Instagram &amp; Facebook)</a:t>
                      </a: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80–120</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Target local customers &amp; students</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4148599944"/>
                  </a:ext>
                </a:extLst>
              </a:tr>
              <a:tr h="461912">
                <a:tc>
                  <a:txBody>
                    <a:bodyPr/>
                    <a:lstStyle/>
                    <a:p>
                      <a:pPr>
                        <a:buNone/>
                      </a:pPr>
                      <a:r>
                        <a:rPr lang="en-GB" sz="1000" cap="none" spc="0">
                          <a:solidFill>
                            <a:schemeClr val="bg1"/>
                          </a:solidFill>
                        </a:rPr>
                        <a:t>Google Business Profile (SEO optimisation)</a:t>
                      </a: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0–20</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Improve local search visibility</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3599777158"/>
                  </a:ext>
                </a:extLst>
              </a:tr>
              <a:tr h="461912">
                <a:tc>
                  <a:txBody>
                    <a:bodyPr/>
                    <a:lstStyle/>
                    <a:p>
                      <a:pPr>
                        <a:buNone/>
                      </a:pPr>
                      <a:r>
                        <a:rPr lang="en-GB" sz="1000" cap="none" spc="0">
                          <a:solidFill>
                            <a:schemeClr val="bg1"/>
                          </a:solidFill>
                        </a:rPr>
                        <a:t>Leaflet Printing &amp; Distribution</a:t>
                      </a: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40–60</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Local offline promotion</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1824049584"/>
                  </a:ext>
                </a:extLst>
              </a:tr>
              <a:tr h="461912">
                <a:tc>
                  <a:txBody>
                    <a:bodyPr/>
                    <a:lstStyle/>
                    <a:p>
                      <a:pPr>
                        <a:buNone/>
                      </a:pPr>
                      <a:r>
                        <a:rPr lang="en-GB" sz="1000" cap="none" spc="0">
                          <a:solidFill>
                            <a:schemeClr val="bg1"/>
                          </a:solidFill>
                        </a:rPr>
                        <a:t>Referral Discounts (cost of discount)</a:t>
                      </a: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50–100</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Encourage word-of-mouth growth</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2673730864"/>
                  </a:ext>
                </a:extLst>
              </a:tr>
              <a:tr h="461912">
                <a:tc>
                  <a:txBody>
                    <a:bodyPr/>
                    <a:lstStyle/>
                    <a:p>
                      <a:pPr>
                        <a:buNone/>
                      </a:pPr>
                      <a:r>
                        <a:rPr lang="en-GB" sz="1000" cap="none" spc="0">
                          <a:solidFill>
                            <a:schemeClr val="bg1"/>
                          </a:solidFill>
                        </a:rPr>
                        <a:t>Content Creation (tools, props, small boosts)</a:t>
                      </a: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a:solidFill>
                            <a:schemeClr val="bg1"/>
                          </a:solidFill>
                        </a:rPr>
                        <a:t>20–40</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cap="none" spc="0" dirty="0">
                          <a:solidFill>
                            <a:schemeClr val="bg1"/>
                          </a:solidFill>
                        </a:rPr>
                        <a:t>Improve video quality for TikTok/IG</a:t>
                      </a: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1801665657"/>
                  </a:ext>
                </a:extLst>
              </a:tr>
              <a:tr h="461912">
                <a:tc>
                  <a:txBody>
                    <a:bodyPr/>
                    <a:lstStyle/>
                    <a:p>
                      <a:pPr>
                        <a:buNone/>
                      </a:pPr>
                      <a:r>
                        <a:rPr lang="en-GB" sz="1000" b="1" cap="none" spc="0">
                          <a:solidFill>
                            <a:schemeClr val="bg1"/>
                          </a:solidFill>
                        </a:rPr>
                        <a:t>Total Estimated Budget</a:t>
                      </a:r>
                      <a:endParaRPr lang="en-GB" sz="1000" cap="none" spc="0">
                        <a:solidFill>
                          <a:schemeClr val="bg1"/>
                        </a:solidFill>
                      </a:endParaRPr>
                    </a:p>
                  </a:txBody>
                  <a:tcPr marL="53006" marR="75723" marT="15145" marB="113585"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solidFill>
                  </a:tcPr>
                </a:tc>
                <a:tc>
                  <a:txBody>
                    <a:bodyPr/>
                    <a:lstStyle/>
                    <a:p>
                      <a:pPr>
                        <a:buNone/>
                      </a:pPr>
                      <a:r>
                        <a:rPr lang="en-GB" sz="1000" b="1" cap="none" spc="0">
                          <a:solidFill>
                            <a:schemeClr val="bg1"/>
                          </a:solidFill>
                        </a:rPr>
                        <a:t>190–340/month</a:t>
                      </a:r>
                      <a:endParaRPr lang="en-GB" sz="1000" cap="none" spc="0">
                        <a:solidFill>
                          <a:schemeClr val="bg1"/>
                        </a:solidFill>
                      </a:endParaRPr>
                    </a:p>
                  </a:txBody>
                  <a:tcPr marL="53006" marR="75723" marT="15145" marB="113585" anchor="ctr">
                    <a:lnL w="12700" cmpd="sng">
                      <a:noFill/>
                      <a:prstDash val="solid"/>
                    </a:lnL>
                    <a:lnR w="12700" cmpd="sng">
                      <a:noFill/>
                      <a:prstDash val="solid"/>
                    </a:lnR>
                    <a:lnT w="12700" cmpd="sng">
                      <a:noFill/>
                      <a:prstDash val="solid"/>
                    </a:lnT>
                    <a:lnB w="12700" cmpd="sng">
                      <a:noFill/>
                      <a:prstDash val="solid"/>
                    </a:lnB>
                    <a:solidFill>
                      <a:schemeClr val="tx1"/>
                    </a:solidFill>
                  </a:tcPr>
                </a:tc>
                <a:tc>
                  <a:txBody>
                    <a:bodyPr/>
                    <a:lstStyle/>
                    <a:p>
                      <a:endParaRPr lang="en-US" sz="1000" cap="none" spc="0" dirty="0">
                        <a:solidFill>
                          <a:schemeClr val="bg1"/>
                        </a:solidFill>
                      </a:endParaRPr>
                    </a:p>
                  </a:txBody>
                  <a:tcPr marL="53006" marR="75723" marT="15145" marB="113585">
                    <a:lnL w="12700" cmpd="sng">
                      <a:noFill/>
                      <a:prstDash val="solid"/>
                    </a:lnL>
                    <a:lnR w="12700" cmpd="sng">
                      <a:noFill/>
                      <a:prstDash val="solid"/>
                    </a:lnR>
                    <a:lnT w="12700" cmpd="sng">
                      <a:noFill/>
                      <a:prstDash val="solid"/>
                    </a:lnT>
                    <a:lnB w="12700" cmpd="sng">
                      <a:noFill/>
                      <a:prstDash val="solid"/>
                    </a:lnB>
                    <a:solidFill>
                      <a:schemeClr val="tx1"/>
                    </a:solidFill>
                  </a:tcPr>
                </a:tc>
                <a:extLst>
                  <a:ext uri="{0D108BD9-81ED-4DB2-BD59-A6C34878D82A}">
                    <a16:rowId xmlns:a16="http://schemas.microsoft.com/office/drawing/2014/main" val="3305599366"/>
                  </a:ext>
                </a:extLst>
              </a:tr>
            </a:tbl>
          </a:graphicData>
        </a:graphic>
      </p:graphicFrame>
      <p:sp>
        <p:nvSpPr>
          <p:cNvPr id="8" name="TextBox 7">
            <a:extLst>
              <a:ext uri="{FF2B5EF4-FFF2-40B4-BE49-F238E27FC236}">
                <a16:creationId xmlns:a16="http://schemas.microsoft.com/office/drawing/2014/main" id="{4FA243E2-6671-8F65-5995-88E957D6A6A7}"/>
              </a:ext>
            </a:extLst>
          </p:cNvPr>
          <p:cNvSpPr txBox="1"/>
          <p:nvPr/>
        </p:nvSpPr>
        <p:spPr>
          <a:xfrm>
            <a:off x="7274560" y="1094662"/>
            <a:ext cx="3754978" cy="680379"/>
          </a:xfrm>
          <a:prstGeom prst="rect">
            <a:avLst/>
          </a:prstGeom>
          <a:noFill/>
        </p:spPr>
        <p:txBody>
          <a:bodyPr wrap="square">
            <a:spAutoFit/>
          </a:bodyPr>
          <a:lstStyle/>
          <a:p>
            <a:pPr indent="-228600">
              <a:lnSpc>
                <a:spcPct val="110000"/>
              </a:lnSpc>
              <a:spcAft>
                <a:spcPts val="600"/>
              </a:spcAft>
              <a:buFont typeface="Arial" panose="020B0604020202020204" pitchFamily="34" charset="0"/>
              <a:buChar char="•"/>
            </a:pPr>
            <a:r>
              <a:rPr lang="en-US" b="1" i="0" dirty="0">
                <a:effectLst/>
              </a:rPr>
              <a:t>💷 2.2  Monthly Marketing Budget</a:t>
            </a:r>
          </a:p>
        </p:txBody>
      </p:sp>
      <p:graphicFrame>
        <p:nvGraphicFramePr>
          <p:cNvPr id="15" name="TextBox 5">
            <a:extLst>
              <a:ext uri="{FF2B5EF4-FFF2-40B4-BE49-F238E27FC236}">
                <a16:creationId xmlns:a16="http://schemas.microsoft.com/office/drawing/2014/main" id="{4BD2C163-ED43-25B5-72FD-F4D0C0D82ED5}"/>
              </a:ext>
            </a:extLst>
          </p:cNvPr>
          <p:cNvGraphicFramePr/>
          <p:nvPr>
            <p:extLst>
              <p:ext uri="{D42A27DB-BD31-4B8C-83A1-F6EECF244321}">
                <p14:modId xmlns:p14="http://schemas.microsoft.com/office/powerpoint/2010/main" val="563204699"/>
              </p:ext>
            </p:extLst>
          </p:nvPr>
        </p:nvGraphicFramePr>
        <p:xfrm>
          <a:off x="135264" y="1094662"/>
          <a:ext cx="6001512" cy="393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a:extLst>
              <a:ext uri="{FF2B5EF4-FFF2-40B4-BE49-F238E27FC236}">
                <a16:creationId xmlns:a16="http://schemas.microsoft.com/office/drawing/2014/main" id="{FB61271F-F6EE-690A-E409-F3A226FCBC01}"/>
              </a:ext>
            </a:extLst>
          </p:cNvPr>
          <p:cNvPicPr>
            <a:picLocks noChangeAspect="1"/>
          </p:cNvPicPr>
          <p:nvPr/>
        </p:nvPicPr>
        <p:blipFill>
          <a:blip r:embed="rId7"/>
          <a:stretch>
            <a:fillRect/>
          </a:stretch>
        </p:blipFill>
        <p:spPr>
          <a:xfrm>
            <a:off x="0" y="5528072"/>
            <a:ext cx="1799063" cy="1173814"/>
          </a:xfrm>
          <a:prstGeom prst="rect">
            <a:avLst/>
          </a:prstGeom>
        </p:spPr>
      </p:pic>
      <p:pic>
        <p:nvPicPr>
          <p:cNvPr id="12" name="Picture 11">
            <a:extLst>
              <a:ext uri="{FF2B5EF4-FFF2-40B4-BE49-F238E27FC236}">
                <a16:creationId xmlns:a16="http://schemas.microsoft.com/office/drawing/2014/main" id="{65E32D9C-18BB-30D7-8E9E-B37F3ABF7CA9}"/>
              </a:ext>
            </a:extLst>
          </p:cNvPr>
          <p:cNvPicPr>
            <a:picLocks noChangeAspect="1"/>
          </p:cNvPicPr>
          <p:nvPr/>
        </p:nvPicPr>
        <p:blipFill>
          <a:blip r:embed="rId8"/>
          <a:stretch>
            <a:fillRect/>
          </a:stretch>
        </p:blipFill>
        <p:spPr>
          <a:xfrm rot="10800000">
            <a:off x="9982200" y="5572676"/>
            <a:ext cx="2209800" cy="1173814"/>
          </a:xfrm>
          <a:prstGeom prst="rect">
            <a:avLst/>
          </a:prstGeom>
        </p:spPr>
      </p:pic>
    </p:spTree>
    <p:extLst>
      <p:ext uri="{BB962C8B-B14F-4D97-AF65-F5344CB8AC3E}">
        <p14:creationId xmlns:p14="http://schemas.microsoft.com/office/powerpoint/2010/main" val="1214173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A72D28-71C4-8A52-67CC-C03F7035711E}"/>
              </a:ext>
            </a:extLst>
          </p:cNvPr>
          <p:cNvSpPr>
            <a:spLocks noGrp="1"/>
          </p:cNvSpPr>
          <p:nvPr>
            <p:ph type="title"/>
          </p:nvPr>
        </p:nvSpPr>
        <p:spPr>
          <a:xfrm>
            <a:off x="1797843" y="214112"/>
            <a:ext cx="9933239" cy="1307592"/>
          </a:xfrm>
        </p:spPr>
        <p:txBody>
          <a:bodyPr>
            <a:normAutofit/>
          </a:bodyPr>
          <a:lstStyle/>
          <a:p>
            <a:pPr algn="ctr">
              <a:lnSpc>
                <a:spcPct val="90000"/>
              </a:lnSpc>
            </a:pPr>
            <a:r>
              <a:rPr lang="en-US" dirty="0"/>
              <a:t>2.3 Marketing strategies initiatives  </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C38759-EAF3-10D9-0F7D-C7D9491DCD87}"/>
              </a:ext>
            </a:extLst>
          </p:cNvPr>
          <p:cNvSpPr>
            <a:spLocks noGrp="1"/>
          </p:cNvSpPr>
          <p:nvPr>
            <p:ph idx="1"/>
          </p:nvPr>
        </p:nvSpPr>
        <p:spPr>
          <a:xfrm>
            <a:off x="700087" y="863259"/>
            <a:ext cx="10691813" cy="5870592"/>
          </a:xfrm>
        </p:spPr>
        <p:txBody>
          <a:bodyPr>
            <a:normAutofit/>
          </a:bodyPr>
          <a:lstStyle/>
          <a:p>
            <a:pPr marL="0" indent="0">
              <a:lnSpc>
                <a:spcPct val="100000"/>
              </a:lnSpc>
              <a:buNone/>
            </a:pPr>
            <a:r>
              <a:rPr lang="en-GB" sz="1000" b="1" dirty="0"/>
              <a:t>📱 Digital Marketing (Ongoing – Months 1–12)</a:t>
            </a:r>
          </a:p>
          <a:p>
            <a:pPr>
              <a:lnSpc>
                <a:spcPct val="100000"/>
              </a:lnSpc>
            </a:pPr>
            <a:r>
              <a:rPr lang="en-GB" sz="1000" dirty="0"/>
              <a:t>Instagram and TikTok repair videos (before/after content)</a:t>
            </a:r>
          </a:p>
          <a:p>
            <a:pPr>
              <a:lnSpc>
                <a:spcPct val="100000"/>
              </a:lnSpc>
            </a:pPr>
            <a:r>
              <a:rPr lang="en-GB" sz="1000" dirty="0"/>
              <a:t>Facebook business page for local promotion</a:t>
            </a:r>
          </a:p>
          <a:p>
            <a:pPr>
              <a:lnSpc>
                <a:spcPct val="100000"/>
              </a:lnSpc>
            </a:pPr>
            <a:r>
              <a:rPr lang="en-GB" sz="1000" dirty="0"/>
              <a:t>Google Business Profile optimisation (reviews + location visibility)</a:t>
            </a:r>
          </a:p>
          <a:p>
            <a:pPr>
              <a:lnSpc>
                <a:spcPct val="100000"/>
              </a:lnSpc>
            </a:pPr>
            <a:r>
              <a:rPr lang="en-GB" sz="1000" dirty="0"/>
              <a:t>Paid Facebook/Instagram ads targeting Cardiff users</a:t>
            </a:r>
          </a:p>
          <a:p>
            <a:pPr marL="0" indent="0">
              <a:lnSpc>
                <a:spcPct val="100000"/>
              </a:lnSpc>
              <a:buNone/>
            </a:pPr>
            <a:r>
              <a:rPr lang="en-GB" sz="1000" b="1" dirty="0"/>
              <a:t>🏪 Local Marketing (Months 1–6 Focus)</a:t>
            </a:r>
          </a:p>
          <a:p>
            <a:pPr>
              <a:lnSpc>
                <a:spcPct val="100000"/>
              </a:lnSpc>
            </a:pPr>
            <a:r>
              <a:rPr lang="en-GB" sz="1000" dirty="0"/>
              <a:t>Leaflet distribution in Cardiff city centre and student areas</a:t>
            </a:r>
          </a:p>
          <a:p>
            <a:pPr>
              <a:lnSpc>
                <a:spcPct val="100000"/>
              </a:lnSpc>
            </a:pPr>
            <a:r>
              <a:rPr lang="en-GB" sz="1000" dirty="0"/>
              <a:t>Posters in local shops, cafés, and colleges</a:t>
            </a:r>
          </a:p>
          <a:p>
            <a:pPr>
              <a:lnSpc>
                <a:spcPct val="100000"/>
              </a:lnSpc>
            </a:pPr>
            <a:r>
              <a:rPr lang="en-GB" sz="1000" dirty="0"/>
              <a:t>Walk-in promotional offers for first-time customers</a:t>
            </a:r>
          </a:p>
          <a:p>
            <a:pPr>
              <a:lnSpc>
                <a:spcPct val="100000"/>
              </a:lnSpc>
            </a:pPr>
            <a:r>
              <a:rPr lang="en-GB" sz="1000" dirty="0"/>
              <a:t>Networking with local businesses and phone retailers</a:t>
            </a:r>
          </a:p>
          <a:p>
            <a:pPr marL="0" indent="0">
              <a:lnSpc>
                <a:spcPct val="100000"/>
              </a:lnSpc>
              <a:buNone/>
            </a:pPr>
            <a:r>
              <a:rPr lang="en-GB" sz="1000" b="1" dirty="0"/>
              <a:t>🎁 Promotions &amp; Sales Growth (Months 1–12)</a:t>
            </a:r>
          </a:p>
          <a:p>
            <a:pPr>
              <a:lnSpc>
                <a:spcPct val="100000"/>
              </a:lnSpc>
            </a:pPr>
            <a:r>
              <a:rPr lang="en-GB" sz="1000" dirty="0"/>
              <a:t>Student discount offers (10–15% off repairs)</a:t>
            </a:r>
          </a:p>
          <a:p>
            <a:pPr>
              <a:lnSpc>
                <a:spcPct val="100000"/>
              </a:lnSpc>
            </a:pPr>
            <a:r>
              <a:rPr lang="en-GB" sz="1000" dirty="0"/>
              <a:t>“Screen Protector free with repair” promotion</a:t>
            </a:r>
          </a:p>
          <a:p>
            <a:pPr>
              <a:lnSpc>
                <a:spcPct val="100000"/>
              </a:lnSpc>
            </a:pPr>
            <a:r>
              <a:rPr lang="en-GB" sz="1000" dirty="0"/>
              <a:t>Loyalty discount for returning customers</a:t>
            </a:r>
          </a:p>
          <a:p>
            <a:pPr>
              <a:lnSpc>
                <a:spcPct val="100000"/>
              </a:lnSpc>
            </a:pPr>
            <a:r>
              <a:rPr lang="en-GB" sz="1000" dirty="0"/>
              <a:t>Referral scheme (discount for referring friends)</a:t>
            </a:r>
          </a:p>
          <a:p>
            <a:pPr marL="0" indent="0">
              <a:lnSpc>
                <a:spcPct val="100000"/>
              </a:lnSpc>
              <a:buNone/>
            </a:pPr>
            <a:r>
              <a:rPr lang="en-GB" sz="1000" b="1" dirty="0"/>
              <a:t>📈 Growth Phase (Months 6–12)</a:t>
            </a:r>
          </a:p>
          <a:p>
            <a:pPr>
              <a:lnSpc>
                <a:spcPct val="100000"/>
              </a:lnSpc>
            </a:pPr>
            <a:r>
              <a:rPr lang="en-GB" sz="1000" dirty="0"/>
              <a:t>Expand social media advertising budget</a:t>
            </a:r>
          </a:p>
          <a:p>
            <a:pPr>
              <a:lnSpc>
                <a:spcPct val="100000"/>
              </a:lnSpc>
            </a:pPr>
            <a:r>
              <a:rPr lang="en-GB" sz="1000" dirty="0"/>
              <a:t>Introduce mobile repair service promotions</a:t>
            </a:r>
          </a:p>
          <a:p>
            <a:pPr>
              <a:lnSpc>
                <a:spcPct val="100000"/>
              </a:lnSpc>
            </a:pPr>
            <a:r>
              <a:rPr lang="en-GB" sz="1000" dirty="0"/>
              <a:t>Build partnerships with local businesses</a:t>
            </a:r>
          </a:p>
          <a:p>
            <a:pPr>
              <a:lnSpc>
                <a:spcPct val="100000"/>
              </a:lnSpc>
            </a:pPr>
            <a:r>
              <a:rPr lang="en-GB" sz="1000" dirty="0"/>
              <a:t>Encourage customer-generated content and reviews</a:t>
            </a:r>
          </a:p>
          <a:p>
            <a:pPr>
              <a:lnSpc>
                <a:spcPct val="100000"/>
              </a:lnSpc>
            </a:pPr>
            <a:endParaRPr lang="en-US" sz="500" dirty="0"/>
          </a:p>
        </p:txBody>
      </p:sp>
      <p:pic>
        <p:nvPicPr>
          <p:cNvPr id="7" name="Graphic 6" descr="Blog">
            <a:extLst>
              <a:ext uri="{FF2B5EF4-FFF2-40B4-BE49-F238E27FC236}">
                <a16:creationId xmlns:a16="http://schemas.microsoft.com/office/drawing/2014/main" id="{E54310FF-FFFB-8026-9629-A7BC5A2F4A3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3348" y="1172007"/>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2697764-2D2E-8E34-6A5F-C153069D34FB}"/>
              </a:ext>
            </a:extLst>
          </p:cNvPr>
          <p:cNvPicPr>
            <a:picLocks noChangeAspect="1"/>
          </p:cNvPicPr>
          <p:nvPr/>
        </p:nvPicPr>
        <p:blipFill>
          <a:blip r:embed="rId3"/>
          <a:stretch>
            <a:fillRect/>
          </a:stretch>
        </p:blipFill>
        <p:spPr>
          <a:xfrm rot="10800000">
            <a:off x="9982200" y="5684186"/>
            <a:ext cx="2209800" cy="1173814"/>
          </a:xfrm>
          <a:prstGeom prst="rect">
            <a:avLst/>
          </a:prstGeom>
        </p:spPr>
      </p:pic>
    </p:spTree>
    <p:extLst>
      <p:ext uri="{BB962C8B-B14F-4D97-AF65-F5344CB8AC3E}">
        <p14:creationId xmlns:p14="http://schemas.microsoft.com/office/powerpoint/2010/main" val="41250062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AE4583-0A37-8AF0-631A-7CE5DE2A8544}"/>
              </a:ext>
            </a:extLst>
          </p:cNvPr>
          <p:cNvPicPr>
            <a:picLocks noChangeAspect="1"/>
          </p:cNvPicPr>
          <p:nvPr/>
        </p:nvPicPr>
        <p:blipFill>
          <a:blip r:embed="rId2"/>
          <a:stretch>
            <a:fillRect/>
          </a:stretch>
        </p:blipFill>
        <p:spPr>
          <a:xfrm rot="10800000">
            <a:off x="9982200" y="5572676"/>
            <a:ext cx="2209800" cy="1173814"/>
          </a:xfrm>
          <a:prstGeom prst="rect">
            <a:avLst/>
          </a:prstGeom>
        </p:spPr>
      </p:pic>
      <p:sp>
        <p:nvSpPr>
          <p:cNvPr id="2" name="Title 1">
            <a:extLst>
              <a:ext uri="{FF2B5EF4-FFF2-40B4-BE49-F238E27FC236}">
                <a16:creationId xmlns:a16="http://schemas.microsoft.com/office/drawing/2014/main" id="{5ABDFA5A-70E8-F13E-8564-63D34FCC6E37}"/>
              </a:ext>
            </a:extLst>
          </p:cNvPr>
          <p:cNvSpPr>
            <a:spLocks noGrp="1"/>
          </p:cNvSpPr>
          <p:nvPr>
            <p:ph type="title"/>
          </p:nvPr>
        </p:nvSpPr>
        <p:spPr>
          <a:xfrm>
            <a:off x="750367" y="14051"/>
            <a:ext cx="10691265" cy="1307592"/>
          </a:xfrm>
        </p:spPr>
        <p:txBody>
          <a:bodyPr/>
          <a:lstStyle/>
          <a:p>
            <a:pPr algn="ctr"/>
            <a:r>
              <a:rPr lang="en-US" dirty="0"/>
              <a:t>2.3Phone box Segmentation Strategy </a:t>
            </a:r>
          </a:p>
        </p:txBody>
      </p:sp>
      <p:graphicFrame>
        <p:nvGraphicFramePr>
          <p:cNvPr id="5" name="Content Placeholder 2">
            <a:extLst>
              <a:ext uri="{FF2B5EF4-FFF2-40B4-BE49-F238E27FC236}">
                <a16:creationId xmlns:a16="http://schemas.microsoft.com/office/drawing/2014/main" id="{6D807A40-FB3C-5737-F0C3-3ADF8DC954C1}"/>
              </a:ext>
            </a:extLst>
          </p:cNvPr>
          <p:cNvGraphicFramePr>
            <a:graphicFrameLocks noGrp="1"/>
          </p:cNvGraphicFramePr>
          <p:nvPr>
            <p:ph idx="1"/>
            <p:extLst>
              <p:ext uri="{D42A27DB-BD31-4B8C-83A1-F6EECF244321}">
                <p14:modId xmlns:p14="http://schemas.microsoft.com/office/powerpoint/2010/main" val="15913392"/>
              </p:ext>
            </p:extLst>
          </p:nvPr>
        </p:nvGraphicFramePr>
        <p:xfrm>
          <a:off x="700635" y="758283"/>
          <a:ext cx="10691265" cy="520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1E13B9BA-DAEB-2D52-8EAB-F3AA3267E0CA}"/>
              </a:ext>
            </a:extLst>
          </p:cNvPr>
          <p:cNvPicPr>
            <a:picLocks noChangeAspect="1"/>
          </p:cNvPicPr>
          <p:nvPr/>
        </p:nvPicPr>
        <p:blipFill>
          <a:blip r:embed="rId8"/>
          <a:stretch>
            <a:fillRect/>
          </a:stretch>
        </p:blipFill>
        <p:spPr>
          <a:xfrm>
            <a:off x="0" y="5528072"/>
            <a:ext cx="1799063" cy="1173814"/>
          </a:xfrm>
          <a:prstGeom prst="rect">
            <a:avLst/>
          </a:prstGeom>
        </p:spPr>
      </p:pic>
    </p:spTree>
    <p:extLst>
      <p:ext uri="{BB962C8B-B14F-4D97-AF65-F5344CB8AC3E}">
        <p14:creationId xmlns:p14="http://schemas.microsoft.com/office/powerpoint/2010/main" val="35884327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Laptop Secure">
            <a:extLst>
              <a:ext uri="{FF2B5EF4-FFF2-40B4-BE49-F238E27FC236}">
                <a16:creationId xmlns:a16="http://schemas.microsoft.com/office/drawing/2014/main" id="{93829033-D798-9683-FF8E-15D7A0857D9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2441" y="3939506"/>
            <a:ext cx="3015671" cy="3015671"/>
          </a:xfrm>
          <a:prstGeom prst="rect">
            <a:avLst/>
          </a:prstGeom>
        </p:spPr>
      </p:pic>
      <p:pic>
        <p:nvPicPr>
          <p:cNvPr id="5" name="Picture 4">
            <a:extLst>
              <a:ext uri="{FF2B5EF4-FFF2-40B4-BE49-F238E27FC236}">
                <a16:creationId xmlns:a16="http://schemas.microsoft.com/office/drawing/2014/main" id="{1B854F46-8D45-F327-1BF9-16C3EB9DACA8}"/>
              </a:ext>
            </a:extLst>
          </p:cNvPr>
          <p:cNvPicPr>
            <a:picLocks noChangeAspect="1"/>
          </p:cNvPicPr>
          <p:nvPr/>
        </p:nvPicPr>
        <p:blipFill>
          <a:blip r:embed="rId3"/>
          <a:stretch>
            <a:fillRect/>
          </a:stretch>
        </p:blipFill>
        <p:spPr>
          <a:xfrm rot="10800000">
            <a:off x="9982200" y="5572676"/>
            <a:ext cx="2209800" cy="1173814"/>
          </a:xfrm>
          <a:prstGeom prst="rect">
            <a:avLst/>
          </a:prstGeom>
        </p:spPr>
      </p:pic>
      <p:sp>
        <p:nvSpPr>
          <p:cNvPr id="6" name="TextBox 5">
            <a:extLst>
              <a:ext uri="{FF2B5EF4-FFF2-40B4-BE49-F238E27FC236}">
                <a16:creationId xmlns:a16="http://schemas.microsoft.com/office/drawing/2014/main" id="{F1F8F0AC-54FF-2895-A5A7-87F4C4332FD1}"/>
              </a:ext>
            </a:extLst>
          </p:cNvPr>
          <p:cNvSpPr txBox="1"/>
          <p:nvPr/>
        </p:nvSpPr>
        <p:spPr>
          <a:xfrm>
            <a:off x="202943" y="953535"/>
            <a:ext cx="4296937" cy="3139321"/>
          </a:xfrm>
          <a:prstGeom prst="rect">
            <a:avLst/>
          </a:prstGeom>
          <a:noFill/>
        </p:spPr>
        <p:txBody>
          <a:bodyPr wrap="square" rtlCol="0">
            <a:spAutoFit/>
          </a:bodyPr>
          <a:lstStyle/>
          <a:p>
            <a:r>
              <a:rPr lang="en-GB" b="1" dirty="0"/>
              <a:t>📱 4. Behavioural Segmentation</a:t>
            </a:r>
          </a:p>
          <a:p>
            <a:pPr>
              <a:lnSpc>
                <a:spcPct val="100000"/>
              </a:lnSpc>
            </a:pPr>
            <a:r>
              <a:rPr lang="en-GB" b="1" dirty="0"/>
              <a:t>Customer behaviours:</a:t>
            </a:r>
            <a:endParaRPr lang="en-GB" dirty="0"/>
          </a:p>
          <a:p>
            <a:pPr>
              <a:lnSpc>
                <a:spcPct val="100000"/>
              </a:lnSpc>
            </a:pPr>
            <a:r>
              <a:rPr lang="en-GB" dirty="0"/>
              <a:t>Frequent smartphone users</a:t>
            </a:r>
          </a:p>
          <a:p>
            <a:pPr>
              <a:lnSpc>
                <a:spcPct val="100000"/>
              </a:lnSpc>
            </a:pPr>
            <a:r>
              <a:rPr lang="en-GB" dirty="0"/>
              <a:t>People needing urgent repairs (same-day service)</a:t>
            </a:r>
          </a:p>
          <a:p>
            <a:pPr>
              <a:lnSpc>
                <a:spcPct val="100000"/>
              </a:lnSpc>
            </a:pPr>
            <a:r>
              <a:rPr lang="en-GB" dirty="0"/>
              <a:t>Price-sensitive customers</a:t>
            </a:r>
          </a:p>
          <a:p>
            <a:pPr>
              <a:lnSpc>
                <a:spcPct val="100000"/>
              </a:lnSpc>
            </a:pPr>
            <a:r>
              <a:rPr lang="en-GB" dirty="0"/>
              <a:t>Customers who prefer convenience (mobile repair service)</a:t>
            </a:r>
          </a:p>
          <a:p>
            <a:pPr>
              <a:lnSpc>
                <a:spcPct val="100000"/>
              </a:lnSpc>
            </a:pPr>
            <a:r>
              <a:rPr lang="en-GB" b="1" dirty="0"/>
              <a:t>Key insight:</a:t>
            </a:r>
            <a:br>
              <a:rPr lang="en-GB" dirty="0"/>
            </a:br>
            <a:r>
              <a:rPr lang="en-GB" dirty="0"/>
              <a:t>Customers prioritise </a:t>
            </a:r>
            <a:r>
              <a:rPr lang="en-GB" b="1" dirty="0"/>
              <a:t>speed + affordability + convenience</a:t>
            </a:r>
            <a:r>
              <a:rPr lang="en-GB" dirty="0"/>
              <a:t> over brand loyalty</a:t>
            </a:r>
            <a:endParaRPr lang="en-US" dirty="0"/>
          </a:p>
        </p:txBody>
      </p:sp>
      <p:sp>
        <p:nvSpPr>
          <p:cNvPr id="8" name="TextBox 7">
            <a:extLst>
              <a:ext uri="{FF2B5EF4-FFF2-40B4-BE49-F238E27FC236}">
                <a16:creationId xmlns:a16="http://schemas.microsoft.com/office/drawing/2014/main" id="{0AD308EA-FC85-DEC3-129C-49C9B96C9A25}"/>
              </a:ext>
            </a:extLst>
          </p:cNvPr>
          <p:cNvSpPr txBox="1"/>
          <p:nvPr/>
        </p:nvSpPr>
        <p:spPr>
          <a:xfrm>
            <a:off x="4922699" y="267659"/>
            <a:ext cx="6783658" cy="3416320"/>
          </a:xfrm>
          <a:prstGeom prst="rect">
            <a:avLst/>
          </a:prstGeom>
          <a:noFill/>
        </p:spPr>
        <p:txBody>
          <a:bodyPr wrap="square" rtlCol="0">
            <a:spAutoFit/>
          </a:bodyPr>
          <a:lstStyle/>
          <a:p>
            <a:r>
              <a:rPr lang="en-GB" b="1" dirty="0"/>
              <a:t>🧠 5. Psychographic Segmentation</a:t>
            </a:r>
          </a:p>
          <a:p>
            <a:pPr>
              <a:lnSpc>
                <a:spcPct val="100000"/>
              </a:lnSpc>
            </a:pPr>
            <a:r>
              <a:rPr lang="en-GB" b="1" dirty="0"/>
              <a:t>Customer lifestyles and attitudes:</a:t>
            </a:r>
            <a:endParaRPr lang="en-GB" dirty="0"/>
          </a:p>
          <a:p>
            <a:pPr>
              <a:lnSpc>
                <a:spcPct val="100000"/>
              </a:lnSpc>
            </a:pPr>
            <a:r>
              <a:rPr lang="en-GB" dirty="0"/>
              <a:t>Tech-dependent individuals</a:t>
            </a:r>
          </a:p>
          <a:p>
            <a:pPr>
              <a:lnSpc>
                <a:spcPct val="100000"/>
              </a:lnSpc>
            </a:pPr>
            <a:r>
              <a:rPr lang="en-GB" dirty="0"/>
              <a:t>Students and social media users</a:t>
            </a:r>
          </a:p>
          <a:p>
            <a:pPr>
              <a:lnSpc>
                <a:spcPct val="100000"/>
              </a:lnSpc>
            </a:pPr>
            <a:r>
              <a:rPr lang="en-GB" dirty="0"/>
              <a:t>Eco-conscious customers (repair over replace mindset)</a:t>
            </a:r>
          </a:p>
          <a:p>
            <a:pPr>
              <a:lnSpc>
                <a:spcPct val="100000"/>
              </a:lnSpc>
            </a:pPr>
            <a:r>
              <a:rPr lang="en-GB" dirty="0"/>
              <a:t>Busy professionals who value time-saving services</a:t>
            </a:r>
          </a:p>
          <a:p>
            <a:pPr>
              <a:lnSpc>
                <a:spcPct val="100000"/>
              </a:lnSpc>
            </a:pPr>
            <a:r>
              <a:rPr lang="en-GB" b="1" dirty="0"/>
              <a:t>Why it matters:</a:t>
            </a:r>
            <a:br>
              <a:rPr lang="en-GB" dirty="0"/>
            </a:br>
            <a:r>
              <a:rPr lang="en-GB" dirty="0"/>
              <a:t>Supports marketing messages around:</a:t>
            </a:r>
          </a:p>
          <a:p>
            <a:pPr>
              <a:lnSpc>
                <a:spcPct val="100000"/>
              </a:lnSpc>
            </a:pPr>
            <a:r>
              <a:rPr lang="en-GB" dirty="0"/>
              <a:t>“Fast repairs”</a:t>
            </a:r>
          </a:p>
          <a:p>
            <a:pPr>
              <a:lnSpc>
                <a:spcPct val="100000"/>
              </a:lnSpc>
            </a:pPr>
            <a:r>
              <a:rPr lang="en-GB" dirty="0"/>
              <a:t>“Affordable solutions”</a:t>
            </a:r>
          </a:p>
          <a:p>
            <a:pPr>
              <a:lnSpc>
                <a:spcPct val="100000"/>
              </a:lnSpc>
            </a:pPr>
            <a:r>
              <a:rPr lang="en-GB" dirty="0"/>
              <a:t>“Eco-friendly device repair”</a:t>
            </a:r>
          </a:p>
          <a:p>
            <a:endParaRPr lang="en-US" dirty="0"/>
          </a:p>
        </p:txBody>
      </p:sp>
      <p:sp>
        <p:nvSpPr>
          <p:cNvPr id="9" name="TextBox 8">
            <a:extLst>
              <a:ext uri="{FF2B5EF4-FFF2-40B4-BE49-F238E27FC236}">
                <a16:creationId xmlns:a16="http://schemas.microsoft.com/office/drawing/2014/main" id="{C5BD199E-060F-0791-360E-DBA680AC434E}"/>
              </a:ext>
            </a:extLst>
          </p:cNvPr>
          <p:cNvSpPr txBox="1"/>
          <p:nvPr/>
        </p:nvSpPr>
        <p:spPr>
          <a:xfrm>
            <a:off x="4922699" y="3728019"/>
            <a:ext cx="5947313" cy="2862322"/>
          </a:xfrm>
          <a:prstGeom prst="rect">
            <a:avLst/>
          </a:prstGeom>
          <a:noFill/>
        </p:spPr>
        <p:txBody>
          <a:bodyPr wrap="square" rtlCol="0">
            <a:spAutoFit/>
          </a:bodyPr>
          <a:lstStyle/>
          <a:p>
            <a:r>
              <a:rPr lang="en-GB" b="1" dirty="0"/>
              <a:t>🎯 6. Target Market Strategy</a:t>
            </a:r>
          </a:p>
          <a:p>
            <a:pPr>
              <a:lnSpc>
                <a:spcPct val="100000"/>
              </a:lnSpc>
            </a:pPr>
            <a:r>
              <a:rPr lang="en-GB" dirty="0"/>
              <a:t>Phone Box Cardiff uses a </a:t>
            </a:r>
            <a:r>
              <a:rPr lang="en-GB" b="1" dirty="0"/>
              <a:t>focused targeting strategy</a:t>
            </a:r>
            <a:r>
              <a:rPr lang="en-GB" dirty="0"/>
              <a:t>:</a:t>
            </a:r>
          </a:p>
          <a:p>
            <a:pPr>
              <a:lnSpc>
                <a:spcPct val="100000"/>
              </a:lnSpc>
            </a:pPr>
            <a:r>
              <a:rPr lang="en-GB" dirty="0"/>
              <a:t>👉 Primary target:</a:t>
            </a:r>
          </a:p>
          <a:p>
            <a:pPr>
              <a:lnSpc>
                <a:spcPct val="100000"/>
              </a:lnSpc>
            </a:pPr>
            <a:r>
              <a:rPr lang="en-GB" dirty="0"/>
              <a:t>Students and young adults in Cardiff (high volume + frequent usage)</a:t>
            </a:r>
          </a:p>
          <a:p>
            <a:pPr>
              <a:lnSpc>
                <a:spcPct val="100000"/>
              </a:lnSpc>
            </a:pPr>
            <a:r>
              <a:rPr lang="en-GB" dirty="0"/>
              <a:t>👉 Secondary target:</a:t>
            </a:r>
          </a:p>
          <a:p>
            <a:pPr>
              <a:lnSpc>
                <a:spcPct val="100000"/>
              </a:lnSpc>
            </a:pPr>
            <a:r>
              <a:rPr lang="en-GB" dirty="0"/>
              <a:t>Working professionals needing fast repairs</a:t>
            </a:r>
          </a:p>
          <a:p>
            <a:pPr>
              <a:lnSpc>
                <a:spcPct val="100000"/>
              </a:lnSpc>
            </a:pPr>
            <a:r>
              <a:rPr lang="en-GB" dirty="0"/>
              <a:t>👉 Tertiary target:</a:t>
            </a:r>
          </a:p>
          <a:p>
            <a:pPr>
              <a:lnSpc>
                <a:spcPct val="100000"/>
              </a:lnSpc>
            </a:pPr>
            <a:r>
              <a:rPr lang="en-GB" dirty="0"/>
              <a:t>Older customers needing simple device repairs</a:t>
            </a:r>
          </a:p>
          <a:p>
            <a:endParaRPr lang="en-US" dirty="0"/>
          </a:p>
        </p:txBody>
      </p:sp>
    </p:spTree>
    <p:extLst>
      <p:ext uri="{BB962C8B-B14F-4D97-AF65-F5344CB8AC3E}">
        <p14:creationId xmlns:p14="http://schemas.microsoft.com/office/powerpoint/2010/main" val="3153473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4B54FF0-A68D-187A-F81E-06713C33F93B}"/>
              </a:ext>
            </a:extLst>
          </p:cNvPr>
          <p:cNvPicPr>
            <a:picLocks noChangeAspect="1"/>
          </p:cNvPicPr>
          <p:nvPr/>
        </p:nvPicPr>
        <p:blipFill>
          <a:blip r:embed="rId2"/>
          <a:stretch>
            <a:fillRect/>
          </a:stretch>
        </p:blipFill>
        <p:spPr>
          <a:xfrm>
            <a:off x="0" y="5661884"/>
            <a:ext cx="1799063" cy="1173814"/>
          </a:xfrm>
          <a:prstGeom prst="rect">
            <a:avLst/>
          </a:prstGeom>
        </p:spPr>
      </p:pic>
      <p:sp>
        <p:nvSpPr>
          <p:cNvPr id="2" name="Title 1">
            <a:extLst>
              <a:ext uri="{FF2B5EF4-FFF2-40B4-BE49-F238E27FC236}">
                <a16:creationId xmlns:a16="http://schemas.microsoft.com/office/drawing/2014/main" id="{CEB92AA5-95C7-39D3-D765-6721271AAA5A}"/>
              </a:ext>
            </a:extLst>
          </p:cNvPr>
          <p:cNvSpPr>
            <a:spLocks noGrp="1"/>
          </p:cNvSpPr>
          <p:nvPr>
            <p:ph type="title"/>
          </p:nvPr>
        </p:nvSpPr>
        <p:spPr>
          <a:xfrm>
            <a:off x="750367" y="14498"/>
            <a:ext cx="10691265" cy="1307592"/>
          </a:xfrm>
        </p:spPr>
        <p:txBody>
          <a:bodyPr/>
          <a:lstStyle/>
          <a:p>
            <a:pPr algn="ctr"/>
            <a:r>
              <a:rPr lang="en-US" dirty="0"/>
              <a:t>2.4 Phone box Marketing Examples</a:t>
            </a:r>
          </a:p>
        </p:txBody>
      </p:sp>
      <p:pic>
        <p:nvPicPr>
          <p:cNvPr id="4" name="Content Placeholder 3">
            <a:extLst>
              <a:ext uri="{FF2B5EF4-FFF2-40B4-BE49-F238E27FC236}">
                <a16:creationId xmlns:a16="http://schemas.microsoft.com/office/drawing/2014/main" id="{88B9BA32-3C56-31CA-255E-FA6694693653}"/>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806" y="951264"/>
            <a:ext cx="3148745" cy="4966358"/>
          </a:xfrm>
          <a:prstGeom prst="rect">
            <a:avLst/>
          </a:prstGeom>
        </p:spPr>
      </p:pic>
      <p:sp>
        <p:nvSpPr>
          <p:cNvPr id="5" name="TextBox 4">
            <a:extLst>
              <a:ext uri="{FF2B5EF4-FFF2-40B4-BE49-F238E27FC236}">
                <a16:creationId xmlns:a16="http://schemas.microsoft.com/office/drawing/2014/main" id="{90C60059-986A-D4A5-DF9D-07BA3E9EB19F}"/>
              </a:ext>
            </a:extLst>
          </p:cNvPr>
          <p:cNvSpPr txBox="1"/>
          <p:nvPr/>
        </p:nvSpPr>
        <p:spPr>
          <a:xfrm>
            <a:off x="4475363" y="2007220"/>
            <a:ext cx="7092176" cy="4247317"/>
          </a:xfrm>
          <a:prstGeom prst="rect">
            <a:avLst/>
          </a:prstGeom>
          <a:noFill/>
        </p:spPr>
        <p:txBody>
          <a:bodyPr wrap="square" rtlCol="0">
            <a:spAutoFit/>
          </a:bodyPr>
          <a:lstStyle/>
          <a:p>
            <a:r>
              <a:rPr lang="en-GB" dirty="0"/>
              <a:t>From Monday the Phone Box are open and ready for you Cardiff! We're here to change up the mobile repair game 👊🏼</a:t>
            </a:r>
          </a:p>
          <a:p>
            <a:r>
              <a:rPr lang="en-GB" dirty="0"/>
              <a:t>Only using quality parts and screens for ALL our repairs. No cheap knock offs at the premium prices, Fair prices for the best service. </a:t>
            </a:r>
          </a:p>
          <a:p>
            <a:r>
              <a:rPr lang="en-GB" dirty="0"/>
              <a:t>Got a cheaper quote? We'll match any like for like (part for part) quote. </a:t>
            </a:r>
          </a:p>
          <a:p>
            <a:r>
              <a:rPr lang="en-GB" dirty="0"/>
              <a:t>We'll back up all our repairs with a 12-month guarantee and we'll do it all at the cheapest prices in Cardiff.</a:t>
            </a:r>
          </a:p>
          <a:p>
            <a:r>
              <a:rPr lang="en-GB" dirty="0"/>
              <a:t>See us at:</a:t>
            </a:r>
          </a:p>
          <a:p>
            <a:r>
              <a:rPr lang="en-GB" dirty="0"/>
              <a:t>Container 13, Meanwhile house Cardiff</a:t>
            </a:r>
          </a:p>
          <a:p>
            <a:r>
              <a:rPr lang="en-GB" dirty="0"/>
              <a:t>Curran Embankment, Cardiff CF10 5DY</a:t>
            </a:r>
          </a:p>
          <a:p>
            <a:r>
              <a:rPr lang="en-GB" dirty="0"/>
              <a:t>#</a:t>
            </a:r>
            <a:r>
              <a:rPr lang="en-GB" dirty="0" err="1"/>
              <a:t>saynotocrack</a:t>
            </a:r>
            <a:r>
              <a:rPr lang="en-GB" dirty="0"/>
              <a:t> </a:t>
            </a:r>
          </a:p>
          <a:p>
            <a:r>
              <a:rPr lang="en-GB" dirty="0"/>
              <a:t> </a:t>
            </a:r>
          </a:p>
          <a:p>
            <a:r>
              <a:rPr lang="en-GB" dirty="0"/>
              <a:t>🛠 Mobile Repair Services </a:t>
            </a:r>
          </a:p>
          <a:p>
            <a:r>
              <a:rPr lang="en-GB" dirty="0"/>
              <a:t>🛠 Collection &amp; Delivery available</a:t>
            </a:r>
          </a:p>
          <a:p>
            <a:r>
              <a:rPr lang="en-GB" dirty="0"/>
              <a:t>🛠 Advanced same day repairs</a:t>
            </a:r>
          </a:p>
        </p:txBody>
      </p:sp>
      <p:sp>
        <p:nvSpPr>
          <p:cNvPr id="6" name="TextBox 5">
            <a:extLst>
              <a:ext uri="{FF2B5EF4-FFF2-40B4-BE49-F238E27FC236}">
                <a16:creationId xmlns:a16="http://schemas.microsoft.com/office/drawing/2014/main" id="{2B58C59E-B970-DA59-EB3E-1B148D8F6120}"/>
              </a:ext>
            </a:extLst>
          </p:cNvPr>
          <p:cNvSpPr txBox="1"/>
          <p:nvPr/>
        </p:nvSpPr>
        <p:spPr>
          <a:xfrm>
            <a:off x="7047571" y="1137424"/>
            <a:ext cx="2584105" cy="369332"/>
          </a:xfrm>
          <a:prstGeom prst="rect">
            <a:avLst/>
          </a:prstGeom>
          <a:noFill/>
        </p:spPr>
        <p:txBody>
          <a:bodyPr wrap="none" rtlCol="0">
            <a:spAutoFit/>
          </a:bodyPr>
          <a:lstStyle/>
          <a:p>
            <a:r>
              <a:rPr lang="en-US" dirty="0"/>
              <a:t>Instagram Post Example</a:t>
            </a:r>
          </a:p>
        </p:txBody>
      </p:sp>
      <p:pic>
        <p:nvPicPr>
          <p:cNvPr id="8" name="Picture 7">
            <a:extLst>
              <a:ext uri="{FF2B5EF4-FFF2-40B4-BE49-F238E27FC236}">
                <a16:creationId xmlns:a16="http://schemas.microsoft.com/office/drawing/2014/main" id="{964E6E43-126A-4547-D728-D301EA1A1C57}"/>
              </a:ext>
            </a:extLst>
          </p:cNvPr>
          <p:cNvPicPr>
            <a:picLocks noChangeAspect="1"/>
          </p:cNvPicPr>
          <p:nvPr/>
        </p:nvPicPr>
        <p:blipFill>
          <a:blip r:embed="rId4"/>
          <a:stretch>
            <a:fillRect/>
          </a:stretch>
        </p:blipFill>
        <p:spPr>
          <a:xfrm rot="10800000">
            <a:off x="9982200" y="5661884"/>
            <a:ext cx="2209800" cy="1173814"/>
          </a:xfrm>
          <a:prstGeom prst="rect">
            <a:avLst/>
          </a:prstGeom>
        </p:spPr>
      </p:pic>
    </p:spTree>
    <p:extLst>
      <p:ext uri="{BB962C8B-B14F-4D97-AF65-F5344CB8AC3E}">
        <p14:creationId xmlns:p14="http://schemas.microsoft.com/office/powerpoint/2010/main" val="3525941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01E2980-01C6-910B-DB27-92A5E3EAB6B0}"/>
              </a:ext>
            </a:extLst>
          </p:cNvPr>
          <p:cNvPicPr>
            <a:picLocks noChangeAspect="1"/>
          </p:cNvPicPr>
          <p:nvPr/>
        </p:nvPicPr>
        <p:blipFill>
          <a:blip r:embed="rId2"/>
          <a:stretch>
            <a:fillRect/>
          </a:stretch>
        </p:blipFill>
        <p:spPr>
          <a:xfrm rot="10800000">
            <a:off x="9982200" y="5661884"/>
            <a:ext cx="2209800" cy="1173814"/>
          </a:xfrm>
          <a:prstGeom prst="rect">
            <a:avLst/>
          </a:prstGeom>
        </p:spPr>
      </p:pic>
      <p:pic>
        <p:nvPicPr>
          <p:cNvPr id="9" name="Picture 8">
            <a:extLst>
              <a:ext uri="{FF2B5EF4-FFF2-40B4-BE49-F238E27FC236}">
                <a16:creationId xmlns:a16="http://schemas.microsoft.com/office/drawing/2014/main" id="{600BD764-F38C-F4FE-823C-BCB9B4DFEFC9}"/>
              </a:ext>
            </a:extLst>
          </p:cNvPr>
          <p:cNvPicPr>
            <a:picLocks noChangeAspect="1"/>
          </p:cNvPicPr>
          <p:nvPr/>
        </p:nvPicPr>
        <p:blipFill>
          <a:blip r:embed="rId3"/>
          <a:stretch>
            <a:fillRect/>
          </a:stretch>
        </p:blipFill>
        <p:spPr>
          <a:xfrm>
            <a:off x="0" y="5661884"/>
            <a:ext cx="1799063" cy="1173814"/>
          </a:xfrm>
          <a:prstGeom prst="rect">
            <a:avLst/>
          </a:prstGeom>
        </p:spPr>
      </p:pic>
      <p:sp>
        <p:nvSpPr>
          <p:cNvPr id="2" name="Title 1">
            <a:extLst>
              <a:ext uri="{FF2B5EF4-FFF2-40B4-BE49-F238E27FC236}">
                <a16:creationId xmlns:a16="http://schemas.microsoft.com/office/drawing/2014/main" id="{E85D7BC8-525D-B6E2-822D-46027438A625}"/>
              </a:ext>
            </a:extLst>
          </p:cNvPr>
          <p:cNvSpPr>
            <a:spLocks noGrp="1"/>
          </p:cNvSpPr>
          <p:nvPr>
            <p:ph type="title"/>
          </p:nvPr>
        </p:nvSpPr>
        <p:spPr>
          <a:xfrm>
            <a:off x="750367" y="128729"/>
            <a:ext cx="10691265" cy="1307592"/>
          </a:xfrm>
        </p:spPr>
        <p:txBody>
          <a:bodyPr/>
          <a:lstStyle/>
          <a:p>
            <a:pPr algn="ctr"/>
            <a:r>
              <a:rPr lang="en-US" dirty="0"/>
              <a:t>Phone box Marketing Examples</a:t>
            </a:r>
          </a:p>
        </p:txBody>
      </p:sp>
      <p:sp>
        <p:nvSpPr>
          <p:cNvPr id="3" name="Content Placeholder 2">
            <a:extLst>
              <a:ext uri="{FF2B5EF4-FFF2-40B4-BE49-F238E27FC236}">
                <a16:creationId xmlns:a16="http://schemas.microsoft.com/office/drawing/2014/main" id="{EEBFED6B-40FC-48BD-7794-7ABF637EF1B4}"/>
              </a:ext>
            </a:extLst>
          </p:cNvPr>
          <p:cNvSpPr>
            <a:spLocks noGrp="1"/>
          </p:cNvSpPr>
          <p:nvPr>
            <p:ph idx="1"/>
          </p:nvPr>
        </p:nvSpPr>
        <p:spPr>
          <a:xfrm>
            <a:off x="468351" y="1719432"/>
            <a:ext cx="10923549" cy="4242456"/>
          </a:xfrm>
        </p:spPr>
        <p:txBody>
          <a:bodyPr>
            <a:normAutofit fontScale="62500" lnSpcReduction="20000"/>
          </a:bodyPr>
          <a:lstStyle/>
          <a:p>
            <a:r>
              <a:rPr lang="en-US" sz="2900" dirty="0"/>
              <a:t>☀ Students get 15% off all services! ☀</a:t>
            </a:r>
          </a:p>
          <a:p>
            <a:r>
              <a:rPr lang="en-US" sz="2900" dirty="0"/>
              <a:t>CHEAPER, BETTER &amp; FASTER 👊🏽</a:t>
            </a:r>
          </a:p>
          <a:p>
            <a:endParaRPr lang="en-US" sz="2900" dirty="0"/>
          </a:p>
          <a:p>
            <a:r>
              <a:rPr lang="en-US" sz="2900" dirty="0"/>
              <a:t>📱 Screen replacement</a:t>
            </a:r>
          </a:p>
          <a:p>
            <a:r>
              <a:rPr lang="en-US" sz="2900" dirty="0"/>
              <a:t>📱 Battery replacement</a:t>
            </a:r>
          </a:p>
          <a:p>
            <a:r>
              <a:rPr lang="en-US" sz="2900" dirty="0"/>
              <a:t>📱 Charging port replacement</a:t>
            </a:r>
          </a:p>
          <a:p>
            <a:r>
              <a:rPr lang="en-US" sz="2900" dirty="0"/>
              <a:t>📱 Cracked lens replacement</a:t>
            </a:r>
          </a:p>
          <a:p>
            <a:r>
              <a:rPr lang="en-US" sz="2900" dirty="0"/>
              <a:t>📱 Water damage repair</a:t>
            </a:r>
          </a:p>
          <a:p>
            <a:r>
              <a:rPr lang="en-US" sz="2900" dirty="0"/>
              <a:t>📱 Unlocking</a:t>
            </a:r>
          </a:p>
          <a:p>
            <a:endParaRPr lang="en-US" sz="2900" dirty="0"/>
          </a:p>
          <a:p>
            <a:r>
              <a:rPr lang="en-US" sz="2900" dirty="0"/>
              <a:t>🛠📱 DM for enquiries</a:t>
            </a:r>
          </a:p>
          <a:p>
            <a:endParaRPr lang="en-US" dirty="0"/>
          </a:p>
          <a:p>
            <a:endParaRPr lang="en-US" dirty="0"/>
          </a:p>
        </p:txBody>
      </p:sp>
      <p:pic>
        <p:nvPicPr>
          <p:cNvPr id="7" name="Picture 6">
            <a:extLst>
              <a:ext uri="{FF2B5EF4-FFF2-40B4-BE49-F238E27FC236}">
                <a16:creationId xmlns:a16="http://schemas.microsoft.com/office/drawing/2014/main" id="{6447ABE5-522A-D48B-71F4-CB6485BAF138}"/>
              </a:ext>
            </a:extLst>
          </p:cNvPr>
          <p:cNvPicPr>
            <a:picLocks noChangeAspect="1"/>
          </p:cNvPicPr>
          <p:nvPr/>
        </p:nvPicPr>
        <p:blipFill>
          <a:blip r:embed="rId4"/>
          <a:stretch>
            <a:fillRect/>
          </a:stretch>
        </p:blipFill>
        <p:spPr>
          <a:xfrm>
            <a:off x="6898885" y="896112"/>
            <a:ext cx="4530786" cy="4538598"/>
          </a:xfrm>
          <a:prstGeom prst="rect">
            <a:avLst/>
          </a:prstGeom>
        </p:spPr>
      </p:pic>
      <p:sp>
        <p:nvSpPr>
          <p:cNvPr id="8" name="TextBox 7">
            <a:extLst>
              <a:ext uri="{FF2B5EF4-FFF2-40B4-BE49-F238E27FC236}">
                <a16:creationId xmlns:a16="http://schemas.microsoft.com/office/drawing/2014/main" id="{9E002806-9123-68EA-DB2E-9F07B181773A}"/>
              </a:ext>
            </a:extLst>
          </p:cNvPr>
          <p:cNvSpPr txBox="1"/>
          <p:nvPr/>
        </p:nvSpPr>
        <p:spPr>
          <a:xfrm>
            <a:off x="949677" y="1038396"/>
            <a:ext cx="2733941" cy="369332"/>
          </a:xfrm>
          <a:prstGeom prst="rect">
            <a:avLst/>
          </a:prstGeom>
          <a:noFill/>
        </p:spPr>
        <p:txBody>
          <a:bodyPr wrap="square" rtlCol="0">
            <a:spAutoFit/>
          </a:bodyPr>
          <a:lstStyle/>
          <a:p>
            <a:r>
              <a:rPr lang="en-US" dirty="0"/>
              <a:t>Student Offers example</a:t>
            </a:r>
          </a:p>
        </p:txBody>
      </p:sp>
    </p:spTree>
    <p:extLst>
      <p:ext uri="{BB962C8B-B14F-4D97-AF65-F5344CB8AC3E}">
        <p14:creationId xmlns:p14="http://schemas.microsoft.com/office/powerpoint/2010/main" val="4140308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C8112-8B12-79EB-18D8-AC9B8AA80170}"/>
              </a:ext>
            </a:extLst>
          </p:cNvPr>
          <p:cNvSpPr>
            <a:spLocks noGrp="1"/>
          </p:cNvSpPr>
          <p:nvPr>
            <p:ph type="title"/>
          </p:nvPr>
        </p:nvSpPr>
        <p:spPr>
          <a:xfrm>
            <a:off x="704088" y="555712"/>
            <a:ext cx="4218435" cy="2390687"/>
          </a:xfrm>
        </p:spPr>
        <p:txBody>
          <a:bodyPr>
            <a:normAutofit/>
          </a:bodyPr>
          <a:lstStyle/>
          <a:p>
            <a:pPr algn="ctr"/>
            <a:r>
              <a:rPr lang="en-US" dirty="0"/>
              <a:t>3.1 Why you should invest in phone box</a:t>
            </a:r>
          </a:p>
        </p:txBody>
      </p:sp>
      <p:pic>
        <p:nvPicPr>
          <p:cNvPr id="7" name="Graphic 6" descr="Education">
            <a:extLst>
              <a:ext uri="{FF2B5EF4-FFF2-40B4-BE49-F238E27FC236}">
                <a16:creationId xmlns:a16="http://schemas.microsoft.com/office/drawing/2014/main" id="{AAB03710-F840-6062-CDE9-EBF6FBAB339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9196" y="260840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225D14-CFE6-75EB-F75A-90ED91F283AC}"/>
              </a:ext>
            </a:extLst>
          </p:cNvPr>
          <p:cNvSpPr>
            <a:spLocks noGrp="1"/>
          </p:cNvSpPr>
          <p:nvPr>
            <p:ph idx="1"/>
          </p:nvPr>
        </p:nvSpPr>
        <p:spPr>
          <a:xfrm>
            <a:off x="5576418" y="1670828"/>
            <a:ext cx="5916168" cy="3101888"/>
          </a:xfrm>
        </p:spPr>
        <p:txBody>
          <a:bodyPr>
            <a:normAutofit/>
          </a:bodyPr>
          <a:lstStyle/>
          <a:p>
            <a:pPr marL="0" indent="0" algn="ctr">
              <a:buNone/>
            </a:pPr>
            <a:r>
              <a:rPr lang="en-GB" dirty="0"/>
              <a:t>You should invest in me because I have strong entrepreneurial qualities such as problem-solving, resilience, and adaptability. I am organised, motivated, and capable of making practical decisions under pressure. I also understand customer needs and focus on providing value, which is essential for building a successful and sustainable business.</a:t>
            </a:r>
            <a:endParaRPr lang="en-US" dirty="0"/>
          </a:p>
        </p:txBody>
      </p:sp>
      <p:pic>
        <p:nvPicPr>
          <p:cNvPr id="4" name="Picture 3">
            <a:extLst>
              <a:ext uri="{FF2B5EF4-FFF2-40B4-BE49-F238E27FC236}">
                <a16:creationId xmlns:a16="http://schemas.microsoft.com/office/drawing/2014/main" id="{2905E6E7-96C3-6277-39D9-05D41E491311}"/>
              </a:ext>
            </a:extLst>
          </p:cNvPr>
          <p:cNvPicPr>
            <a:picLocks noChangeAspect="1"/>
          </p:cNvPicPr>
          <p:nvPr/>
        </p:nvPicPr>
        <p:blipFill>
          <a:blip r:embed="rId3"/>
          <a:stretch>
            <a:fillRect/>
          </a:stretch>
        </p:blipFill>
        <p:spPr>
          <a:xfrm rot="10800000">
            <a:off x="9982200" y="5661884"/>
            <a:ext cx="2209800" cy="1173814"/>
          </a:xfrm>
          <a:prstGeom prst="rect">
            <a:avLst/>
          </a:prstGeom>
        </p:spPr>
      </p:pic>
      <p:pic>
        <p:nvPicPr>
          <p:cNvPr id="5" name="Picture 4">
            <a:extLst>
              <a:ext uri="{FF2B5EF4-FFF2-40B4-BE49-F238E27FC236}">
                <a16:creationId xmlns:a16="http://schemas.microsoft.com/office/drawing/2014/main" id="{C1C2C173-3099-2FA5-159C-9BF96CA274E5}"/>
              </a:ext>
            </a:extLst>
          </p:cNvPr>
          <p:cNvPicPr>
            <a:picLocks noChangeAspect="1"/>
          </p:cNvPicPr>
          <p:nvPr/>
        </p:nvPicPr>
        <p:blipFill>
          <a:blip r:embed="rId4"/>
          <a:stretch>
            <a:fillRect/>
          </a:stretch>
        </p:blipFill>
        <p:spPr>
          <a:xfrm>
            <a:off x="0" y="5661884"/>
            <a:ext cx="1799063" cy="1173814"/>
          </a:xfrm>
          <a:prstGeom prst="rect">
            <a:avLst/>
          </a:prstGeom>
        </p:spPr>
      </p:pic>
    </p:spTree>
    <p:extLst>
      <p:ext uri="{BB962C8B-B14F-4D97-AF65-F5344CB8AC3E}">
        <p14:creationId xmlns:p14="http://schemas.microsoft.com/office/powerpoint/2010/main" val="731618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3FA45-075F-2C9A-EB24-6261B04F8063}"/>
              </a:ext>
            </a:extLst>
          </p:cNvPr>
          <p:cNvSpPr>
            <a:spLocks noGrp="1"/>
          </p:cNvSpPr>
          <p:nvPr>
            <p:ph type="title"/>
          </p:nvPr>
        </p:nvSpPr>
        <p:spPr>
          <a:xfrm>
            <a:off x="704088" y="555712"/>
            <a:ext cx="4218435" cy="2390687"/>
          </a:xfrm>
        </p:spPr>
        <p:txBody>
          <a:bodyPr>
            <a:normAutofit fontScale="90000"/>
          </a:bodyPr>
          <a:lstStyle/>
          <a:p>
            <a:r>
              <a:rPr lang="en-GB" dirty="0"/>
              <a:t>3.2 Achievements and experience</a:t>
            </a:r>
            <a:br>
              <a:rPr lang="en-GB" b="1" dirty="0"/>
            </a:br>
            <a:endParaRPr lang="en-US" dirty="0"/>
          </a:p>
        </p:txBody>
      </p:sp>
      <p:pic>
        <p:nvPicPr>
          <p:cNvPr id="7" name="Graphic 6" descr="Person with Idea">
            <a:extLst>
              <a:ext uri="{FF2B5EF4-FFF2-40B4-BE49-F238E27FC236}">
                <a16:creationId xmlns:a16="http://schemas.microsoft.com/office/drawing/2014/main" id="{5514D11C-80EC-E478-FC0B-0BB9B017D4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83007" y="2385374"/>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024387-1955-F277-A941-24B6955311C9}"/>
              </a:ext>
            </a:extLst>
          </p:cNvPr>
          <p:cNvSpPr>
            <a:spLocks noGrp="1"/>
          </p:cNvSpPr>
          <p:nvPr>
            <p:ph idx="1"/>
          </p:nvPr>
        </p:nvSpPr>
        <p:spPr>
          <a:xfrm>
            <a:off x="5753074" y="2011998"/>
            <a:ext cx="5916168" cy="2873288"/>
          </a:xfrm>
        </p:spPr>
        <p:txBody>
          <a:bodyPr>
            <a:normAutofit/>
          </a:bodyPr>
          <a:lstStyle/>
          <a:p>
            <a:pPr marL="0" indent="0">
              <a:buNone/>
            </a:pPr>
            <a:r>
              <a:rPr lang="en-GB" dirty="0"/>
              <a:t>I have developed knowledge and skills through my studies in entrepreneurship and business planning, including market research, financial forecasting, and strategic analysis. I have also gained experience in understanding how small businesses operate, including customer service, marketing strategies, and identifying competitive advantages in real markets.</a:t>
            </a:r>
            <a:endParaRPr lang="en-US" dirty="0"/>
          </a:p>
        </p:txBody>
      </p:sp>
      <p:pic>
        <p:nvPicPr>
          <p:cNvPr id="4" name="Picture 3">
            <a:extLst>
              <a:ext uri="{FF2B5EF4-FFF2-40B4-BE49-F238E27FC236}">
                <a16:creationId xmlns:a16="http://schemas.microsoft.com/office/drawing/2014/main" id="{7F6C1F88-6A95-3A4A-BC44-142D0945058F}"/>
              </a:ext>
            </a:extLst>
          </p:cNvPr>
          <p:cNvPicPr>
            <a:picLocks noChangeAspect="1"/>
          </p:cNvPicPr>
          <p:nvPr/>
        </p:nvPicPr>
        <p:blipFill>
          <a:blip r:embed="rId3"/>
          <a:stretch>
            <a:fillRect/>
          </a:stretch>
        </p:blipFill>
        <p:spPr>
          <a:xfrm rot="10800000">
            <a:off x="9982200" y="5661884"/>
            <a:ext cx="2209800" cy="1173814"/>
          </a:xfrm>
          <a:prstGeom prst="rect">
            <a:avLst/>
          </a:prstGeom>
        </p:spPr>
      </p:pic>
      <p:pic>
        <p:nvPicPr>
          <p:cNvPr id="5" name="Picture 4">
            <a:extLst>
              <a:ext uri="{FF2B5EF4-FFF2-40B4-BE49-F238E27FC236}">
                <a16:creationId xmlns:a16="http://schemas.microsoft.com/office/drawing/2014/main" id="{0817BDB0-6DB0-7EF1-78CB-666F33714064}"/>
              </a:ext>
            </a:extLst>
          </p:cNvPr>
          <p:cNvPicPr>
            <a:picLocks noChangeAspect="1"/>
          </p:cNvPicPr>
          <p:nvPr/>
        </p:nvPicPr>
        <p:blipFill>
          <a:blip r:embed="rId4"/>
          <a:stretch>
            <a:fillRect/>
          </a:stretch>
        </p:blipFill>
        <p:spPr>
          <a:xfrm>
            <a:off x="0" y="5661884"/>
            <a:ext cx="1799063" cy="1173814"/>
          </a:xfrm>
          <a:prstGeom prst="rect">
            <a:avLst/>
          </a:prstGeom>
        </p:spPr>
      </p:pic>
    </p:spTree>
    <p:extLst>
      <p:ext uri="{BB962C8B-B14F-4D97-AF65-F5344CB8AC3E}">
        <p14:creationId xmlns:p14="http://schemas.microsoft.com/office/powerpoint/2010/main" val="4056746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ED3CC-191E-63AD-DC28-D0E30ADFB6E4}"/>
              </a:ext>
            </a:extLst>
          </p:cNvPr>
          <p:cNvSpPr>
            <a:spLocks noGrp="1"/>
          </p:cNvSpPr>
          <p:nvPr>
            <p:ph type="title"/>
          </p:nvPr>
        </p:nvSpPr>
        <p:spPr>
          <a:xfrm>
            <a:off x="704088" y="555712"/>
            <a:ext cx="4218435" cy="2390687"/>
          </a:xfrm>
        </p:spPr>
        <p:txBody>
          <a:bodyPr>
            <a:normAutofit/>
          </a:bodyPr>
          <a:lstStyle/>
          <a:p>
            <a:r>
              <a:rPr lang="en-GB" dirty="0"/>
              <a:t>3.3 My passion</a:t>
            </a:r>
            <a:br>
              <a:rPr lang="en-GB" dirty="0"/>
            </a:br>
            <a:endParaRPr lang="en-US" dirty="0"/>
          </a:p>
        </p:txBody>
      </p:sp>
      <p:pic>
        <p:nvPicPr>
          <p:cNvPr id="7" name="Graphic 6" descr="Robot Outline">
            <a:extLst>
              <a:ext uri="{FF2B5EF4-FFF2-40B4-BE49-F238E27FC236}">
                <a16:creationId xmlns:a16="http://schemas.microsoft.com/office/drawing/2014/main" id="{93BF6FBA-76D1-0EB0-119E-23F618D0A21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76413" y="1883136"/>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79073A-AA03-A0CA-90F5-CC2F9208485C}"/>
              </a:ext>
            </a:extLst>
          </p:cNvPr>
          <p:cNvSpPr>
            <a:spLocks noGrp="1"/>
          </p:cNvSpPr>
          <p:nvPr>
            <p:ph idx="1"/>
          </p:nvPr>
        </p:nvSpPr>
        <p:spPr>
          <a:xfrm>
            <a:off x="5626611" y="2120722"/>
            <a:ext cx="5916168" cy="2655839"/>
          </a:xfrm>
        </p:spPr>
        <p:txBody>
          <a:bodyPr>
            <a:normAutofit/>
          </a:bodyPr>
          <a:lstStyle/>
          <a:p>
            <a:pPr marL="0" indent="0">
              <a:buNone/>
            </a:pPr>
            <a:r>
              <a:rPr lang="en-GB" dirty="0"/>
              <a:t>I am passionate about technology and helping people solve everyday problems quickly and affordably. I am especially interested in mobile devices and repair services, and I am driven by the idea of building a business that is both useful to the community and environmentally responsible by reducing electronic waste.</a:t>
            </a:r>
          </a:p>
          <a:p>
            <a:endParaRPr lang="en-US" dirty="0"/>
          </a:p>
        </p:txBody>
      </p:sp>
      <p:pic>
        <p:nvPicPr>
          <p:cNvPr id="4" name="Picture 3">
            <a:extLst>
              <a:ext uri="{FF2B5EF4-FFF2-40B4-BE49-F238E27FC236}">
                <a16:creationId xmlns:a16="http://schemas.microsoft.com/office/drawing/2014/main" id="{B65D2740-329F-E227-D04C-9C11A0F1F9D6}"/>
              </a:ext>
            </a:extLst>
          </p:cNvPr>
          <p:cNvPicPr>
            <a:picLocks noChangeAspect="1"/>
          </p:cNvPicPr>
          <p:nvPr/>
        </p:nvPicPr>
        <p:blipFill>
          <a:blip r:embed="rId3"/>
          <a:stretch>
            <a:fillRect/>
          </a:stretch>
        </p:blipFill>
        <p:spPr>
          <a:xfrm rot="10800000">
            <a:off x="9982200" y="5661884"/>
            <a:ext cx="2209800" cy="1173814"/>
          </a:xfrm>
          <a:prstGeom prst="rect">
            <a:avLst/>
          </a:prstGeom>
        </p:spPr>
      </p:pic>
      <p:pic>
        <p:nvPicPr>
          <p:cNvPr id="5" name="Picture 4">
            <a:extLst>
              <a:ext uri="{FF2B5EF4-FFF2-40B4-BE49-F238E27FC236}">
                <a16:creationId xmlns:a16="http://schemas.microsoft.com/office/drawing/2014/main" id="{7D480CC9-9826-EDF8-2488-0A1D8983809B}"/>
              </a:ext>
            </a:extLst>
          </p:cNvPr>
          <p:cNvPicPr>
            <a:picLocks noChangeAspect="1"/>
          </p:cNvPicPr>
          <p:nvPr/>
        </p:nvPicPr>
        <p:blipFill>
          <a:blip r:embed="rId4"/>
          <a:stretch>
            <a:fillRect/>
          </a:stretch>
        </p:blipFill>
        <p:spPr>
          <a:xfrm>
            <a:off x="0" y="5661884"/>
            <a:ext cx="1799063" cy="1173814"/>
          </a:xfrm>
          <a:prstGeom prst="rect">
            <a:avLst/>
          </a:prstGeom>
        </p:spPr>
      </p:pic>
    </p:spTree>
    <p:extLst>
      <p:ext uri="{BB962C8B-B14F-4D97-AF65-F5344CB8AC3E}">
        <p14:creationId xmlns:p14="http://schemas.microsoft.com/office/powerpoint/2010/main" val="3586536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EB386-BA5C-01C1-E50A-23E6F430A331}"/>
              </a:ext>
            </a:extLst>
          </p:cNvPr>
          <p:cNvSpPr>
            <a:spLocks noGrp="1"/>
          </p:cNvSpPr>
          <p:nvPr>
            <p:ph type="title"/>
          </p:nvPr>
        </p:nvSpPr>
        <p:spPr>
          <a:xfrm>
            <a:off x="704088" y="914400"/>
            <a:ext cx="10798176" cy="1051914"/>
          </a:xfrm>
        </p:spPr>
        <p:txBody>
          <a:bodyPr>
            <a:normAutofit/>
          </a:bodyPr>
          <a:lstStyle/>
          <a:p>
            <a:r>
              <a:rPr lang="en-US" dirty="0"/>
              <a:t>4. My Conclusion</a:t>
            </a:r>
          </a:p>
        </p:txBody>
      </p:sp>
      <p:cxnSp>
        <p:nvCxnSpPr>
          <p:cNvPr id="20" name="Straight Connector 19">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2A9341-2C5C-2779-92EA-88633E7CF856}"/>
              </a:ext>
            </a:extLst>
          </p:cNvPr>
          <p:cNvGraphicFramePr>
            <a:graphicFrameLocks noGrp="1"/>
          </p:cNvGraphicFramePr>
          <p:nvPr>
            <p:ph idx="1"/>
            <p:extLst>
              <p:ext uri="{D42A27DB-BD31-4B8C-83A1-F6EECF244321}">
                <p14:modId xmlns:p14="http://schemas.microsoft.com/office/powerpoint/2010/main" val="3600968557"/>
              </p:ext>
            </p:extLst>
          </p:nvPr>
        </p:nvGraphicFramePr>
        <p:xfrm>
          <a:off x="689736" y="1808123"/>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7F10C47-961A-AF3E-311E-19630D72F95F}"/>
              </a:ext>
            </a:extLst>
          </p:cNvPr>
          <p:cNvPicPr>
            <a:picLocks noChangeAspect="1"/>
          </p:cNvPicPr>
          <p:nvPr/>
        </p:nvPicPr>
        <p:blipFill>
          <a:blip r:embed="rId7"/>
          <a:stretch>
            <a:fillRect/>
          </a:stretch>
        </p:blipFill>
        <p:spPr>
          <a:xfrm rot="10800000">
            <a:off x="9982200" y="5661884"/>
            <a:ext cx="2209800" cy="1173814"/>
          </a:xfrm>
          <a:prstGeom prst="rect">
            <a:avLst/>
          </a:prstGeom>
        </p:spPr>
      </p:pic>
      <p:pic>
        <p:nvPicPr>
          <p:cNvPr id="6" name="Picture 5">
            <a:extLst>
              <a:ext uri="{FF2B5EF4-FFF2-40B4-BE49-F238E27FC236}">
                <a16:creationId xmlns:a16="http://schemas.microsoft.com/office/drawing/2014/main" id="{F48E1085-A390-6588-24EF-FE274BBD91D5}"/>
              </a:ext>
            </a:extLst>
          </p:cNvPr>
          <p:cNvPicPr>
            <a:picLocks noChangeAspect="1"/>
          </p:cNvPicPr>
          <p:nvPr/>
        </p:nvPicPr>
        <p:blipFill>
          <a:blip r:embed="rId8"/>
          <a:stretch>
            <a:fillRect/>
          </a:stretch>
        </p:blipFill>
        <p:spPr>
          <a:xfrm>
            <a:off x="0" y="5661884"/>
            <a:ext cx="1799063" cy="1173814"/>
          </a:xfrm>
          <a:prstGeom prst="rect">
            <a:avLst/>
          </a:prstGeom>
        </p:spPr>
      </p:pic>
    </p:spTree>
    <p:extLst>
      <p:ext uri="{BB962C8B-B14F-4D97-AF65-F5344CB8AC3E}">
        <p14:creationId xmlns:p14="http://schemas.microsoft.com/office/powerpoint/2010/main" val="476217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32A2B-C059-A9E6-B0A1-07965A1E3B74}"/>
              </a:ext>
            </a:extLst>
          </p:cNvPr>
          <p:cNvSpPr>
            <a:spLocks noGrp="1"/>
          </p:cNvSpPr>
          <p:nvPr>
            <p:ph type="title"/>
          </p:nvPr>
        </p:nvSpPr>
        <p:spPr>
          <a:xfrm>
            <a:off x="704088" y="914400"/>
            <a:ext cx="4041648" cy="1928741"/>
          </a:xfrm>
        </p:spPr>
        <p:txBody>
          <a:bodyPr vert="horz" lIns="91440" tIns="45720" rIns="91440" bIns="45720" rtlCol="0" anchor="t">
            <a:normAutofit/>
          </a:bodyPr>
          <a:lstStyle/>
          <a:p>
            <a:r>
              <a:rPr lang="en-US" b="1"/>
              <a:t>📚 </a:t>
            </a:r>
            <a:r>
              <a:rPr lang="en-US"/>
              <a:t>References</a:t>
            </a:r>
            <a:br>
              <a:rPr lang="en-US"/>
            </a:br>
            <a:endParaRPr lang="en-US"/>
          </a:p>
        </p:txBody>
      </p:sp>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Graphic 8" descr="Upward trend">
            <a:extLst>
              <a:ext uri="{FF2B5EF4-FFF2-40B4-BE49-F238E27FC236}">
                <a16:creationId xmlns:a16="http://schemas.microsoft.com/office/drawing/2014/main" id="{0E1FB493-39BA-A079-FA03-DD7D44DC48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4672" y="2272903"/>
            <a:ext cx="2969276" cy="2969276"/>
          </a:xfrm>
          <a:prstGeom prst="rect">
            <a:avLst/>
          </a:prstGeom>
        </p:spPr>
      </p:pic>
      <p:sp>
        <p:nvSpPr>
          <p:cNvPr id="5" name="TextBox 4">
            <a:extLst>
              <a:ext uri="{FF2B5EF4-FFF2-40B4-BE49-F238E27FC236}">
                <a16:creationId xmlns:a16="http://schemas.microsoft.com/office/drawing/2014/main" id="{B9A5637D-83B9-8EB3-CAE1-D8770C63559D}"/>
              </a:ext>
            </a:extLst>
          </p:cNvPr>
          <p:cNvSpPr txBox="1"/>
          <p:nvPr/>
        </p:nvSpPr>
        <p:spPr>
          <a:xfrm>
            <a:off x="5330952" y="968377"/>
            <a:ext cx="6144768" cy="5010912"/>
          </a:xfrm>
          <a:prstGeom prst="rect">
            <a:avLst/>
          </a:prstGeom>
        </p:spPr>
        <p:txBody>
          <a:bodyPr vert="horz" lIns="91440" tIns="45720" rIns="91440" bIns="45720" rtlCol="0">
            <a:normAutofit fontScale="92500" lnSpcReduction="10000"/>
          </a:bodyPr>
          <a:lstStyle/>
          <a:p>
            <a:pPr marL="114300" indent="-342900">
              <a:lnSpc>
                <a:spcPct val="110000"/>
              </a:lnSpc>
              <a:spcAft>
                <a:spcPts val="600"/>
              </a:spcAft>
              <a:buFont typeface="+mj-lt"/>
              <a:buAutoNum type="arabicPeriod"/>
            </a:pPr>
            <a:r>
              <a:rPr lang="en-US" dirty="0"/>
              <a:t>GOV.UK (2025) </a:t>
            </a:r>
            <a:r>
              <a:rPr lang="en-US" i="1" dirty="0"/>
              <a:t>Set up as a sole trader</a:t>
            </a:r>
            <a:r>
              <a:rPr lang="en-US" dirty="0"/>
              <a:t>. Available at: </a:t>
            </a:r>
            <a:r>
              <a:rPr lang="en-US" dirty="0">
                <a:hlinkClick r:id="rId3"/>
              </a:rPr>
              <a:t>GOV.UK Sole Trader Guidance</a:t>
            </a:r>
            <a:r>
              <a:rPr lang="en-US" dirty="0"/>
              <a:t> (Accessed: June 2026).</a:t>
            </a:r>
          </a:p>
          <a:p>
            <a:pPr marL="114300" indent="-342900">
              <a:lnSpc>
                <a:spcPct val="110000"/>
              </a:lnSpc>
              <a:spcAft>
                <a:spcPts val="600"/>
              </a:spcAft>
              <a:buFont typeface="+mj-lt"/>
              <a:buAutoNum type="arabicPeriod"/>
            </a:pPr>
            <a:r>
              <a:rPr lang="en-US" dirty="0">
                <a:hlinkClick r:id="rId4"/>
              </a:rPr>
              <a:t>The Screen Surgery</a:t>
            </a:r>
            <a:r>
              <a:rPr lang="en-US" dirty="0"/>
              <a:t> (2024) </a:t>
            </a:r>
            <a:r>
              <a:rPr lang="en-US" i="1" dirty="0"/>
              <a:t>Eco-friendly smartphone repairs</a:t>
            </a:r>
            <a:r>
              <a:rPr lang="en-US" dirty="0"/>
              <a:t>. (Accessed: June 2026).</a:t>
            </a:r>
          </a:p>
          <a:p>
            <a:pPr marL="114300" indent="-342900">
              <a:lnSpc>
                <a:spcPct val="110000"/>
              </a:lnSpc>
              <a:spcAft>
                <a:spcPts val="600"/>
              </a:spcAft>
              <a:buFont typeface="+mj-lt"/>
              <a:buAutoNum type="arabicPeriod"/>
            </a:pPr>
            <a:r>
              <a:rPr lang="en-US" dirty="0">
                <a:hlinkClick r:id="rId5"/>
              </a:rPr>
              <a:t>TMT First</a:t>
            </a:r>
            <a:r>
              <a:rPr lang="en-US" dirty="0"/>
              <a:t> (2024) </a:t>
            </a:r>
            <a:r>
              <a:rPr lang="en-US" i="1" dirty="0"/>
              <a:t>Repair vs replace environmental impact</a:t>
            </a:r>
            <a:r>
              <a:rPr lang="en-US" dirty="0"/>
              <a:t>. (Accessed: June 2026).</a:t>
            </a:r>
          </a:p>
          <a:p>
            <a:pPr marL="114300" indent="-342900">
              <a:lnSpc>
                <a:spcPct val="110000"/>
              </a:lnSpc>
              <a:spcAft>
                <a:spcPts val="600"/>
              </a:spcAft>
              <a:buFont typeface="+mj-lt"/>
              <a:buAutoNum type="arabicPeriod"/>
            </a:pPr>
            <a:r>
              <a:rPr lang="en-US" dirty="0">
                <a:hlinkClick r:id="rId6"/>
              </a:rPr>
              <a:t>E-Smart Recycling</a:t>
            </a:r>
            <a:r>
              <a:rPr lang="en-US" dirty="0"/>
              <a:t> (2024) </a:t>
            </a:r>
            <a:r>
              <a:rPr lang="en-US" i="1" dirty="0"/>
              <a:t>Reducing electronic waste through repair</a:t>
            </a:r>
            <a:r>
              <a:rPr lang="en-US" dirty="0"/>
              <a:t>. (Accessed: June 2026).</a:t>
            </a:r>
          </a:p>
          <a:p>
            <a:pPr marL="114300" indent="-342900">
              <a:lnSpc>
                <a:spcPct val="110000"/>
              </a:lnSpc>
              <a:spcAft>
                <a:spcPts val="600"/>
              </a:spcAft>
              <a:buFont typeface="+mj-lt"/>
              <a:buAutoNum type="arabicPeriod"/>
            </a:pPr>
            <a:r>
              <a:rPr lang="en-US" dirty="0">
                <a:hlinkClick r:id="rId7"/>
              </a:rPr>
              <a:t>Federation of Small Businesses (FSB)</a:t>
            </a:r>
            <a:r>
              <a:rPr lang="en-US" dirty="0"/>
              <a:t> (2024) </a:t>
            </a:r>
            <a:r>
              <a:rPr lang="en-US" i="1" dirty="0"/>
              <a:t>Choosing a business location</a:t>
            </a:r>
            <a:r>
              <a:rPr lang="en-US" dirty="0"/>
              <a:t>. (Accessed: June 2026).</a:t>
            </a:r>
          </a:p>
          <a:p>
            <a:pPr marL="114300" indent="-342900">
              <a:lnSpc>
                <a:spcPct val="110000"/>
              </a:lnSpc>
              <a:spcAft>
                <a:spcPts val="600"/>
              </a:spcAft>
              <a:buFont typeface="+mj-lt"/>
              <a:buAutoNum type="arabicPeriod"/>
            </a:pPr>
            <a:r>
              <a:rPr lang="en-US" dirty="0">
                <a:hlinkClick r:id="rId8"/>
              </a:rPr>
              <a:t>Statista</a:t>
            </a:r>
            <a:r>
              <a:rPr lang="en-US" dirty="0"/>
              <a:t> (2025) </a:t>
            </a:r>
            <a:r>
              <a:rPr lang="en-US" i="1" dirty="0"/>
              <a:t>Smartphone users in the United Kingdom</a:t>
            </a:r>
            <a:r>
              <a:rPr lang="en-US" dirty="0"/>
              <a:t>. (Accessed: June 2026).</a:t>
            </a:r>
          </a:p>
          <a:p>
            <a:pPr marL="114300" indent="-342900">
              <a:lnSpc>
                <a:spcPct val="110000"/>
              </a:lnSpc>
              <a:spcAft>
                <a:spcPts val="600"/>
              </a:spcAft>
              <a:buFont typeface="+mj-lt"/>
              <a:buAutoNum type="arabicPeriod"/>
            </a:pPr>
            <a:r>
              <a:rPr lang="en-US" dirty="0">
                <a:hlinkClick r:id="rId9"/>
              </a:rPr>
              <a:t>British Business Bank</a:t>
            </a:r>
            <a:r>
              <a:rPr lang="en-US" dirty="0"/>
              <a:t> (2025) </a:t>
            </a:r>
            <a:r>
              <a:rPr lang="en-US" i="1" dirty="0"/>
              <a:t>Guide to small business finance and start-up funding</a:t>
            </a:r>
            <a:r>
              <a:rPr lang="en-US" dirty="0"/>
              <a:t>. (Accessed: June 2026).</a:t>
            </a:r>
          </a:p>
          <a:p>
            <a:pPr marL="114300" indent="-342900">
              <a:lnSpc>
                <a:spcPct val="110000"/>
              </a:lnSpc>
              <a:spcAft>
                <a:spcPts val="600"/>
              </a:spcAft>
              <a:buFont typeface="+mj-lt"/>
              <a:buAutoNum type="arabicPeriod"/>
            </a:pPr>
            <a:r>
              <a:rPr lang="en-US" dirty="0">
                <a:hlinkClick r:id="rId10"/>
              </a:rPr>
              <a:t>Which?</a:t>
            </a:r>
            <a:r>
              <a:rPr lang="en-US" dirty="0"/>
              <a:t> (2025) </a:t>
            </a:r>
            <a:r>
              <a:rPr lang="en-US" i="1" dirty="0"/>
              <a:t>Consumer trends in smartphone ownership and repair services</a:t>
            </a:r>
            <a:r>
              <a:rPr lang="en-US" dirty="0"/>
              <a:t>. (Accessed: June 2026).</a:t>
            </a:r>
            <a:endParaRPr lang="en-US" b="0" i="0" dirty="0">
              <a:effectLst/>
            </a:endParaRPr>
          </a:p>
        </p:txBody>
      </p:sp>
      <p:cxnSp>
        <p:nvCxnSpPr>
          <p:cNvPr id="16" name="Straight Connector 15">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8E5740D5-C33A-1DCE-5739-0F356E5661E6}"/>
              </a:ext>
            </a:extLst>
          </p:cNvPr>
          <p:cNvPicPr>
            <a:picLocks noChangeAspect="1"/>
          </p:cNvPicPr>
          <p:nvPr/>
        </p:nvPicPr>
        <p:blipFill>
          <a:blip r:embed="rId11"/>
          <a:stretch>
            <a:fillRect/>
          </a:stretch>
        </p:blipFill>
        <p:spPr>
          <a:xfrm rot="10800000">
            <a:off x="9982200" y="5661884"/>
            <a:ext cx="2209800" cy="1173814"/>
          </a:xfrm>
          <a:prstGeom prst="rect">
            <a:avLst/>
          </a:prstGeom>
        </p:spPr>
      </p:pic>
      <p:pic>
        <p:nvPicPr>
          <p:cNvPr id="7" name="Picture 6">
            <a:extLst>
              <a:ext uri="{FF2B5EF4-FFF2-40B4-BE49-F238E27FC236}">
                <a16:creationId xmlns:a16="http://schemas.microsoft.com/office/drawing/2014/main" id="{CBD5B704-D422-186D-6859-90C81AF3E7B6}"/>
              </a:ext>
            </a:extLst>
          </p:cNvPr>
          <p:cNvPicPr>
            <a:picLocks noChangeAspect="1"/>
          </p:cNvPicPr>
          <p:nvPr/>
        </p:nvPicPr>
        <p:blipFill>
          <a:blip r:embed="rId12"/>
          <a:stretch>
            <a:fillRect/>
          </a:stretch>
        </p:blipFill>
        <p:spPr>
          <a:xfrm>
            <a:off x="0" y="5661884"/>
            <a:ext cx="1799063" cy="1173814"/>
          </a:xfrm>
          <a:prstGeom prst="rect">
            <a:avLst/>
          </a:prstGeom>
        </p:spPr>
      </p:pic>
    </p:spTree>
    <p:extLst>
      <p:ext uri="{BB962C8B-B14F-4D97-AF65-F5344CB8AC3E}">
        <p14:creationId xmlns:p14="http://schemas.microsoft.com/office/powerpoint/2010/main" val="110301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1612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1F9A7F4-9E38-889E-ECCB-E73E747AC9D1}"/>
              </a:ext>
            </a:extLst>
          </p:cNvPr>
          <p:cNvGraphicFramePr>
            <a:graphicFrameLocks noGrp="1"/>
          </p:cNvGraphicFramePr>
          <p:nvPr>
            <p:ph idx="1"/>
            <p:extLst>
              <p:ext uri="{D42A27DB-BD31-4B8C-83A1-F6EECF244321}">
                <p14:modId xmlns:p14="http://schemas.microsoft.com/office/powerpoint/2010/main" val="2302699129"/>
              </p:ext>
            </p:extLst>
          </p:nvPr>
        </p:nvGraphicFramePr>
        <p:xfrm>
          <a:off x="1361088" y="1447800"/>
          <a:ext cx="9469824" cy="2455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589CA57B-9AD5-3F96-7AF1-F4B61D20EF80}"/>
              </a:ext>
            </a:extLst>
          </p:cNvPr>
          <p:cNvPicPr>
            <a:picLocks noChangeAspect="1"/>
          </p:cNvPicPr>
          <p:nvPr/>
        </p:nvPicPr>
        <p:blipFill>
          <a:blip r:embed="rId7"/>
          <a:stretch>
            <a:fillRect/>
          </a:stretch>
        </p:blipFill>
        <p:spPr>
          <a:xfrm>
            <a:off x="5088974" y="3902922"/>
            <a:ext cx="2014051" cy="2014051"/>
          </a:xfrm>
          <a:prstGeom prst="rect">
            <a:avLst/>
          </a:prstGeom>
        </p:spPr>
      </p:pic>
      <p:cxnSp>
        <p:nvCxnSpPr>
          <p:cNvPr id="10" name="Straight Arrow Connector 9">
            <a:extLst>
              <a:ext uri="{FF2B5EF4-FFF2-40B4-BE49-F238E27FC236}">
                <a16:creationId xmlns:a16="http://schemas.microsoft.com/office/drawing/2014/main" id="{8366D48B-35F3-B433-3239-C605039E7D2D}"/>
              </a:ext>
            </a:extLst>
          </p:cNvPr>
          <p:cNvCxnSpPr>
            <a:cxnSpLocks/>
          </p:cNvCxnSpPr>
          <p:nvPr/>
        </p:nvCxnSpPr>
        <p:spPr>
          <a:xfrm flipH="1">
            <a:off x="7103025" y="4891055"/>
            <a:ext cx="1509133"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4" name="TextBox 13">
            <a:extLst>
              <a:ext uri="{FF2B5EF4-FFF2-40B4-BE49-F238E27FC236}">
                <a16:creationId xmlns:a16="http://schemas.microsoft.com/office/drawing/2014/main" id="{34689BF7-3551-BE8F-3982-02F9D42D4A3B}"/>
              </a:ext>
            </a:extLst>
          </p:cNvPr>
          <p:cNvSpPr txBox="1"/>
          <p:nvPr/>
        </p:nvSpPr>
        <p:spPr>
          <a:xfrm>
            <a:off x="7413561" y="4521723"/>
            <a:ext cx="1035605" cy="369332"/>
          </a:xfrm>
          <a:prstGeom prst="rect">
            <a:avLst/>
          </a:prstGeom>
          <a:noFill/>
        </p:spPr>
        <p:txBody>
          <a:bodyPr wrap="none" rtlCol="0">
            <a:spAutoFit/>
          </a:bodyPr>
          <a:lstStyle/>
          <a:p>
            <a:r>
              <a:rPr lang="en-US" dirty="0"/>
              <a:t>Real QR</a:t>
            </a:r>
          </a:p>
        </p:txBody>
      </p:sp>
    </p:spTree>
    <p:extLst>
      <p:ext uri="{BB962C8B-B14F-4D97-AF65-F5344CB8AC3E}">
        <p14:creationId xmlns:p14="http://schemas.microsoft.com/office/powerpoint/2010/main" val="247705708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2765</TotalTime>
  <Words>3028</Words>
  <Application>Microsoft Macintosh PowerPoint</Application>
  <PresentationFormat>Widescreen</PresentationFormat>
  <Paragraphs>298</Paragraphs>
  <Slides>29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Arial</vt:lpstr>
      <vt:lpstr>Calisto MT</vt:lpstr>
      <vt:lpstr>Univers Condensed</vt:lpstr>
      <vt:lpstr>ChronicleVTI</vt:lpstr>
      <vt:lpstr>Module Name: Managing Enterprise Module Code:  BMSW4011 Assignment Name: Individual Presentation   Student Name: Anas Khallaf Student Number: 2510329   Lecturer: Melanie Squire  Deadline: Friday 22ND June 2026 10AM </vt:lpstr>
      <vt:lpstr>1. Phone Box Business Plan </vt:lpstr>
      <vt:lpstr>1.1Products and Services</vt:lpstr>
      <vt:lpstr>1.2Business Name: Phone Box Cardiff</vt:lpstr>
      <vt:lpstr>1.3 Phone Box Story </vt:lpstr>
      <vt:lpstr>1.4 Mission Statement, Aim, SMART Objectives &amp; USP </vt:lpstr>
      <vt:lpstr>1.5 Legal Structure – Sole Trader</vt:lpstr>
      <vt:lpstr>Pros of Being a Sole Trader</vt:lpstr>
      <vt:lpstr> Disadvantages of Being a Sole Trader </vt:lpstr>
      <vt:lpstr>1.6 Where to find Phone Box Cardiff</vt:lpstr>
      <vt:lpstr>1.7 Human Resource Management (HRM) Strategy</vt:lpstr>
      <vt:lpstr>1.8 Phone Box Financial overview</vt:lpstr>
      <vt:lpstr>1.9 SWOT Analysis – Phone Box Cardiff</vt:lpstr>
      <vt:lpstr>PESTLE Analysis – Phone Box Cardiff</vt:lpstr>
      <vt:lpstr>1.10 Market Research – Phone Box Cardiff</vt:lpstr>
      <vt:lpstr>2. Marketing strategy</vt:lpstr>
      <vt:lpstr>2.1 Marketing Strategy – Phone Box Cardiff</vt:lpstr>
      <vt:lpstr>PowerPoint Presentation</vt:lpstr>
      <vt:lpstr>2.3 Marketing strategies initiatives  </vt:lpstr>
      <vt:lpstr>2.3Phone box Segmentation Strategy </vt:lpstr>
      <vt:lpstr>PowerPoint Presentation</vt:lpstr>
      <vt:lpstr>2.4 Phone box Marketing Examples</vt:lpstr>
      <vt:lpstr>Phone box Marketing Examples</vt:lpstr>
      <vt:lpstr>3.1 Why you should invest in phone box</vt:lpstr>
      <vt:lpstr>3.2 Achievements and experience </vt:lpstr>
      <vt:lpstr>3.3 My passion </vt:lpstr>
      <vt:lpstr>4. My 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Anas Khallaf (2510329)</dc:creator>
  <cp:lastModifiedBy>Anas Khallaf (2510329)</cp:lastModifiedBy>
  <cp:revision>8</cp:revision>
  <dcterms:created xsi:type="dcterms:W3CDTF">2026-06-20T00:51:26Z</dcterms:created>
  <dcterms:modified xsi:type="dcterms:W3CDTF">2026-06-21T22:56:41Z</dcterms:modified>
</cp:coreProperties>
</file>