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handoutMasterIdLst>
    <p:handoutMasterId r:id="rId14"/>
  </p:handoutMasterIdLst>
  <p:sldIdLst>
    <p:sldId id="264" r:id="rId2"/>
    <p:sldId id="266" r:id="rId3"/>
    <p:sldId id="265" r:id="rId4"/>
    <p:sldId id="267" r:id="rId5"/>
    <p:sldId id="268" r:id="rId6"/>
    <p:sldId id="269" r:id="rId7"/>
    <p:sldId id="270" r:id="rId8"/>
    <p:sldId id="273" r:id="rId9"/>
    <p:sldId id="272" r:id="rId10"/>
    <p:sldId id="271" r:id="rId11"/>
    <p:sldId id="274" r:id="rId12"/>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5770" autoAdjust="0"/>
  </p:normalViewPr>
  <p:slideViewPr>
    <p:cSldViewPr showGuides="1">
      <p:cViewPr varScale="1">
        <p:scale>
          <a:sx n="110" d="100"/>
          <a:sy n="110" d="100"/>
        </p:scale>
        <p:origin x="492" y="108"/>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3/21/2021</a:t>
            </a:fld>
            <a:endParaRPr>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3/21/2021</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72383" y="1498601"/>
            <a:ext cx="7008574" cy="3298825"/>
          </a:xfrm>
        </p:spPr>
        <p:txBody>
          <a:bodyPr>
            <a:normAutofit/>
          </a:bodyPr>
          <a:lstStyle>
            <a:lvl1pPr>
              <a:lnSpc>
                <a:spcPct val="90000"/>
              </a:lnSpc>
              <a:defRPr sz="5400" cap="none" baseline="0"/>
            </a:lvl1pPr>
          </a:lstStyle>
          <a:p>
            <a:r>
              <a:rPr lang="en-US"/>
              <a:t>Click to edit Master title style</a:t>
            </a:r>
            <a:endParaRPr/>
          </a:p>
        </p:txBody>
      </p:sp>
      <p:sp>
        <p:nvSpPr>
          <p:cNvPr id="3" name="Subtitle 2"/>
          <p:cNvSpPr>
            <a:spLocks noGrp="1"/>
          </p:cNvSpPr>
          <p:nvPr>
            <p:ph type="subTitle" idx="1"/>
          </p:nvPr>
        </p:nvSpPr>
        <p:spPr>
          <a:xfrm>
            <a:off x="4672383" y="4927600"/>
            <a:ext cx="7008574" cy="1244600"/>
          </a:xfrm>
        </p:spPr>
        <p:txBody>
          <a:bodyPr>
            <a:normAutofit/>
          </a:bodyPr>
          <a:lstStyle>
            <a:lvl1pPr marL="0" indent="0" algn="l">
              <a:spcBef>
                <a:spcPts val="0"/>
              </a:spcBef>
              <a:buNone/>
              <a:defRPr sz="2800" b="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3222770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8B5A30F4-0B4E-4E4B-BC36-C30CD13F4E17}" type="datetimeFigureOut">
              <a:rPr lang="en-US"/>
              <a:t>3/21/2021</a:t>
            </a:fld>
            <a:endParaRPr dirty="0"/>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A60BA0E-20D0-4E7C-B286-26C960A6788F}" type="slidenum">
              <a:rPr/>
              <a:t>‹#›</a:t>
            </a:fld>
            <a:endParaRPr/>
          </a:p>
        </p:txBody>
      </p:sp>
    </p:spTree>
    <p:extLst>
      <p:ext uri="{BB962C8B-B14F-4D97-AF65-F5344CB8AC3E}">
        <p14:creationId xmlns:p14="http://schemas.microsoft.com/office/powerpoint/2010/main" val="1563524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2589" y="4445000"/>
            <a:ext cx="7008574" cy="1930400"/>
          </a:xfrm>
        </p:spPr>
        <p:txBody>
          <a:bodyPr anchor="t">
            <a:normAutofit/>
          </a:bodyPr>
          <a:lstStyle>
            <a:lvl1pPr algn="l">
              <a:defRPr sz="5400" b="0" cap="none" baseline="0"/>
            </a:lvl1pPr>
          </a:lstStyle>
          <a:p>
            <a:r>
              <a:rPr lang="en-US"/>
              <a:t>Click to edit Master title style</a:t>
            </a:r>
            <a:endParaRPr dirty="0"/>
          </a:p>
        </p:txBody>
      </p:sp>
      <p:sp>
        <p:nvSpPr>
          <p:cNvPr id="3" name="Text Placeholder 2"/>
          <p:cNvSpPr>
            <a:spLocks noGrp="1"/>
          </p:cNvSpPr>
          <p:nvPr>
            <p:ph type="body" idx="1"/>
          </p:nvPr>
        </p:nvSpPr>
        <p:spPr>
          <a:xfrm>
            <a:off x="812589" y="3124200"/>
            <a:ext cx="7008574" cy="1296987"/>
          </a:xfrm>
        </p:spPr>
        <p:txBody>
          <a:bodyPr anchor="b">
            <a:normAutofit/>
          </a:bodyPr>
          <a:lstStyle>
            <a:lvl1pPr marL="0" indent="0">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41963402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1706581" indent="0">
              <a:buNone/>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2DD204D1-F9BD-4643-8480-6EA41EB484F1}" type="datetimeFigureOut">
              <a:rPr lang="en-US"/>
              <a:t>3/21/2021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489339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2DD204D1-F9BD-4643-8480-6EA41EB484F1}" type="datetimeFigureOut">
              <a:rPr lang="en-US"/>
              <a:t>3/21/2021</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5283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2DD204D1-F9BD-4643-8480-6EA41EB484F1}" type="datetimeFigureOut">
              <a:rPr lang="en-US"/>
              <a:t>3/21/2021</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16763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a:t>3/21/2021</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206873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304721" y="1701800"/>
            <a:ext cx="3351927" cy="2844800"/>
          </a:xfrm>
        </p:spPr>
        <p:txBody>
          <a:bodyPr anchor="b">
            <a:normAutofit/>
          </a:bodyPr>
          <a:lstStyle>
            <a:lvl1pPr algn="l">
              <a:defRPr sz="2000" b="1"/>
            </a:lvl1pPr>
          </a:lstStyle>
          <a:p>
            <a:r>
              <a:rPr lang="en-US"/>
              <a:t>Click to edit Master title style</a:t>
            </a:r>
            <a:endParaRPr/>
          </a:p>
        </p:txBody>
      </p:sp>
      <p:sp>
        <p:nvSpPr>
          <p:cNvPr id="4" name="Text Placeholder 3"/>
          <p:cNvSpPr>
            <a:spLocks noGrp="1"/>
          </p:cNvSpPr>
          <p:nvPr>
            <p:ph type="body" sz="half" idx="2"/>
          </p:nvPr>
        </p:nvSpPr>
        <p:spPr>
          <a:xfrm>
            <a:off x="304721"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126BF754-515F-40B9-8D24-D54D5825B3D0}" type="datetimeFigureOut">
              <a:rPr lang="en-US"/>
              <a:t>3/21/2021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96807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3/21/2021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221337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3/21/2021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101043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3/21/2021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3650715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9" name="Rectangle 8"/>
          <p:cNvSpPr/>
          <p:nvPr/>
        </p:nvSpPr>
        <p:spPr>
          <a:xfrm>
            <a:off x="304721" y="0"/>
            <a:ext cx="11579384"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baseline="0">
                <a:solidFill>
                  <a:schemeClr val="tx2">
                    <a:lumMod val="65000"/>
                    <a:lumOff val="35000"/>
                  </a:schemeClr>
                </a:solidFill>
              </a:defRPr>
            </a:lvl1pPr>
          </a:lstStyle>
          <a:p>
            <a:fld id="{2DD204D1-F9BD-4643-8480-6EA41EB484F1}" type="datetimeFigureOut">
              <a:rPr lang="en-US" smtClean="0"/>
              <a:pPr/>
              <a:t>3/21/2021</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baseline="0">
                <a:solidFill>
                  <a:schemeClr val="tx2">
                    <a:lumMod val="65000"/>
                    <a:lumOff val="35000"/>
                  </a:schemeClr>
                </a:solidFill>
              </a:defRPr>
            </a:lvl1pPr>
          </a:lstStyle>
          <a:p>
            <a:endParaRPr lang="en-US"/>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baseline="0">
                <a:solidFill>
                  <a:schemeClr val="tx2">
                    <a:lumMod val="65000"/>
                    <a:lumOff val="35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1544047913"/>
      </p:ext>
    </p:extLst>
  </p:cSld>
  <p:clrMap bg1="lt1" tx1="dk1" bg2="lt2" tx2="dk2" accent1="accent1" accent2="accent2" accent3="accent3" accent4="accent4" accent5="accent5" accent6="accent6" hlink="hlink" folHlink="folHlink"/>
  <p:sldLayoutIdLst>
    <p:sldLayoutId id="2147483661" r:id="rId1"/>
    <p:sldLayoutId id="2147483679" r:id="rId2"/>
    <p:sldLayoutId id="2147483663" r:id="rId3"/>
    <p:sldLayoutId id="2147483664" r:id="rId4"/>
    <p:sldLayoutId id="2147483665" r:id="rId5"/>
    <p:sldLayoutId id="2147483666" r:id="rId6"/>
    <p:sldLayoutId id="2147483667" r:id="rId7"/>
    <p:sldLayoutId id="2147483675" r:id="rId8"/>
    <p:sldLayoutId id="2147483676" r:id="rId9"/>
    <p:sldLayoutId id="2147483677" r:id="rId10"/>
    <p:sldLayoutId id="214748367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p:titleStyle>
    <p:body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86461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3291264"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377885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06349" y="188640"/>
            <a:ext cx="7008574" cy="3298825"/>
          </a:xfrm>
        </p:spPr>
        <p:txBody>
          <a:bodyPr>
            <a:normAutofit/>
          </a:bodyPr>
          <a:lstStyle/>
          <a:p>
            <a:pPr algn="ctr"/>
            <a:r>
              <a:rPr lang="en-GB" sz="3000" b="1" dirty="0">
                <a:effectLst/>
                <a:latin typeface="Arial" panose="020B0604020202020204" pitchFamily="34" charset="0"/>
                <a:ea typeface="Times New Roman" panose="02020603050405020304" pitchFamily="18" charset="0"/>
                <a:cs typeface="Arial" panose="020B0604020202020204" pitchFamily="34" charset="0"/>
              </a:rPr>
              <a:t>Changemakers: </a:t>
            </a:r>
            <a:r>
              <a:rPr lang="en-GB" sz="3000" dirty="0">
                <a:effectLst/>
                <a:latin typeface="Arial" panose="020B0604020202020204" pitchFamily="34" charset="0"/>
                <a:ea typeface="Times New Roman" panose="02020603050405020304" pitchFamily="18" charset="0"/>
                <a:cs typeface="Arial" panose="020B0604020202020204" pitchFamily="34" charset="0"/>
              </a:rPr>
              <a:t>Building your Personal Brand for Sustainable Employment </a:t>
            </a:r>
            <a:br>
              <a:rPr lang="en-GB" sz="3000" dirty="0">
                <a:effectLst/>
                <a:latin typeface="Arial" panose="020B0604020202020204" pitchFamily="34" charset="0"/>
                <a:ea typeface="Times New Roman" panose="02020603050405020304" pitchFamily="18" charset="0"/>
                <a:cs typeface="Times New Roman" panose="02020603050405020304" pitchFamily="18" charset="0"/>
              </a:rPr>
            </a:br>
            <a:endParaRPr lang="en-US" sz="3000" dirty="0"/>
          </a:p>
        </p:txBody>
      </p:sp>
      <p:sp>
        <p:nvSpPr>
          <p:cNvPr id="3" name="Subtitle 2"/>
          <p:cNvSpPr>
            <a:spLocks noGrp="1"/>
          </p:cNvSpPr>
          <p:nvPr>
            <p:ph type="subTitle" idx="1"/>
          </p:nvPr>
        </p:nvSpPr>
        <p:spPr>
          <a:xfrm>
            <a:off x="3790156" y="4005064"/>
            <a:ext cx="8398669" cy="1244600"/>
          </a:xfrm>
        </p:spPr>
        <p:txBody>
          <a:bodyPr>
            <a:normAutofit/>
          </a:bodyPr>
          <a:lstStyle/>
          <a:p>
            <a:pPr algn="ctr"/>
            <a:r>
              <a:rPr lang="en-US" sz="3000" b="1" dirty="0"/>
              <a:t>Assignment 1 </a:t>
            </a:r>
            <a:r>
              <a:rPr lang="en-US" sz="3000" dirty="0"/>
              <a:t>– Zander Letter </a:t>
            </a:r>
          </a:p>
        </p:txBody>
      </p:sp>
    </p:spTree>
    <p:extLst>
      <p:ext uri="{BB962C8B-B14F-4D97-AF65-F5344CB8AC3E}">
        <p14:creationId xmlns:p14="http://schemas.microsoft.com/office/powerpoint/2010/main" val="365034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58FE4-B805-4D86-87AB-D0CDABA6D4B5}"/>
              </a:ext>
            </a:extLst>
          </p:cNvPr>
          <p:cNvSpPr>
            <a:spLocks noGrp="1"/>
          </p:cNvSpPr>
          <p:nvPr>
            <p:ph type="title"/>
          </p:nvPr>
        </p:nvSpPr>
        <p:spPr>
          <a:xfrm>
            <a:off x="5302323" y="76200"/>
            <a:ext cx="5972339" cy="832520"/>
          </a:xfrm>
        </p:spPr>
        <p:style>
          <a:lnRef idx="2">
            <a:schemeClr val="dk1"/>
          </a:lnRef>
          <a:fillRef idx="1">
            <a:schemeClr val="lt1"/>
          </a:fillRef>
          <a:effectRef idx="0">
            <a:schemeClr val="dk1"/>
          </a:effectRef>
          <a:fontRef idx="minor">
            <a:schemeClr val="dk1"/>
          </a:fontRef>
        </p:style>
        <p:txBody>
          <a:bodyPr/>
          <a:lstStyle/>
          <a:p>
            <a:pPr algn="ctr"/>
            <a:r>
              <a:rPr lang="en-GB" b="1" dirty="0"/>
              <a:t>History</a:t>
            </a:r>
          </a:p>
        </p:txBody>
      </p:sp>
      <p:sp>
        <p:nvSpPr>
          <p:cNvPr id="3" name="Content Placeholder 2">
            <a:extLst>
              <a:ext uri="{FF2B5EF4-FFF2-40B4-BE49-F238E27FC236}">
                <a16:creationId xmlns:a16="http://schemas.microsoft.com/office/drawing/2014/main" id="{FDF54D48-A503-48A6-ACF3-4A1648B6BD84}"/>
              </a:ext>
            </a:extLst>
          </p:cNvPr>
          <p:cNvSpPr>
            <a:spLocks noGrp="1"/>
          </p:cNvSpPr>
          <p:nvPr>
            <p:ph idx="1"/>
          </p:nvPr>
        </p:nvSpPr>
        <p:spPr>
          <a:xfrm>
            <a:off x="5302323" y="1196752"/>
            <a:ext cx="5972340" cy="5472608"/>
          </a:xfrm>
        </p:spPr>
        <p:txBody>
          <a:bodyPr>
            <a:noAutofit/>
          </a:bodyPr>
          <a:lstStyle/>
          <a:p>
            <a:r>
              <a:rPr lang="en-GB" sz="1600" b="1" i="0" u="none" strike="noStrike" dirty="0">
                <a:solidFill>
                  <a:schemeClr val="tx2"/>
                </a:solidFill>
                <a:effectLst/>
              </a:rPr>
              <a:t>Ben Zander</a:t>
            </a:r>
            <a:r>
              <a:rPr lang="en-GB" sz="1600" b="1" i="0" dirty="0">
                <a:solidFill>
                  <a:schemeClr val="tx2"/>
                </a:solidFill>
                <a:effectLst/>
              </a:rPr>
              <a:t> is a conductor for the Boston Philharmonic Orchestra, and professor at the New England Conservatory of Music.</a:t>
            </a:r>
          </a:p>
          <a:p>
            <a:r>
              <a:rPr lang="en-GB" sz="1600" b="1" i="0" dirty="0">
                <a:solidFill>
                  <a:schemeClr val="tx2"/>
                </a:solidFill>
                <a:effectLst/>
              </a:rPr>
              <a:t>He was faced with the same problem every year for 25 years: Teaching students who were in such a chronic state of anxiety over the measurement of their performance.</a:t>
            </a:r>
          </a:p>
          <a:p>
            <a:r>
              <a:rPr lang="en-GB" sz="1600" b="1" i="0" dirty="0">
                <a:solidFill>
                  <a:schemeClr val="tx2"/>
                </a:solidFill>
                <a:effectLst/>
              </a:rPr>
              <a:t>One night, he sat down with his partner Roz Stone Zander, a therapist, to try to find a solution. They decided the best approach would be to give everyone an ‘A’, at the beginning of the course. The ‘A’ was not intended as a way to measure someone’s performance against standards, but as an instrument to open them up to new possibilities.</a:t>
            </a:r>
          </a:p>
          <a:p>
            <a:r>
              <a:rPr lang="en-GB" sz="1600" b="1" i="0" dirty="0">
                <a:solidFill>
                  <a:schemeClr val="tx2"/>
                </a:solidFill>
                <a:effectLst/>
              </a:rPr>
              <a:t>This didn’t mean students could slack off for the rest of the semester. Students were required to write a letter that began with “Dear Mr. Zander, I got my A because…” and they had to describe in as much detail as possible, how they came to achieve this “extraordinary grade.”</a:t>
            </a:r>
            <a:endParaRPr lang="en-GB" sz="1600" b="1" dirty="0">
              <a:solidFill>
                <a:schemeClr val="tx2"/>
              </a:solidFill>
            </a:endParaRPr>
          </a:p>
        </p:txBody>
      </p:sp>
      <p:pic>
        <p:nvPicPr>
          <p:cNvPr id="5" name="Picture 4">
            <a:extLst>
              <a:ext uri="{FF2B5EF4-FFF2-40B4-BE49-F238E27FC236}">
                <a16:creationId xmlns:a16="http://schemas.microsoft.com/office/drawing/2014/main" id="{4C81D685-AB05-40FA-9EC9-852FB26B0048}"/>
              </a:ext>
            </a:extLst>
          </p:cNvPr>
          <p:cNvPicPr>
            <a:picLocks noChangeAspect="1"/>
          </p:cNvPicPr>
          <p:nvPr/>
        </p:nvPicPr>
        <p:blipFill>
          <a:blip r:embed="rId2"/>
          <a:stretch>
            <a:fillRect/>
          </a:stretch>
        </p:blipFill>
        <p:spPr>
          <a:xfrm>
            <a:off x="0" y="0"/>
            <a:ext cx="4877191" cy="6858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4025653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black wall clock on a yellow background">
            <a:extLst>
              <a:ext uri="{FF2B5EF4-FFF2-40B4-BE49-F238E27FC236}">
                <a16:creationId xmlns:a16="http://schemas.microsoft.com/office/drawing/2014/main" id="{E5BAB828-719B-431F-B2F6-F3EBAB45FA22}"/>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565" y="1"/>
            <a:ext cx="12193389" cy="6858000"/>
          </a:xfrm>
        </p:spPr>
      </p:pic>
      <p:sp>
        <p:nvSpPr>
          <p:cNvPr id="2" name="Title 1">
            <a:extLst>
              <a:ext uri="{FF2B5EF4-FFF2-40B4-BE49-F238E27FC236}">
                <a16:creationId xmlns:a16="http://schemas.microsoft.com/office/drawing/2014/main" id="{A4A5C96E-987E-4FAB-A8B3-EEF772B2A29D}"/>
              </a:ext>
            </a:extLst>
          </p:cNvPr>
          <p:cNvSpPr>
            <a:spLocks noGrp="1"/>
          </p:cNvSpPr>
          <p:nvPr>
            <p:ph type="title"/>
          </p:nvPr>
        </p:nvSpPr>
        <p:spPr>
          <a:xfrm>
            <a:off x="2205980" y="-8640"/>
            <a:ext cx="10157354" cy="1397000"/>
          </a:xfrm>
        </p:spPr>
        <p:txBody>
          <a:bodyPr anchor="ctr">
            <a:normAutofit/>
          </a:bodyPr>
          <a:lstStyle/>
          <a:p>
            <a:pPr algn="ctr"/>
            <a:r>
              <a:rPr lang="en-GB" sz="3000" b="1" dirty="0">
                <a:solidFill>
                  <a:schemeClr val="tx2"/>
                </a:solidFill>
                <a:effectLst/>
                <a:latin typeface="Arial" panose="020B0604020202020204" pitchFamily="34" charset="0"/>
                <a:ea typeface="Times New Roman" panose="02020603050405020304" pitchFamily="18" charset="0"/>
                <a:cs typeface="Calibri" panose="020F0502020204030204" pitchFamily="34" charset="0"/>
              </a:rPr>
              <a:t>Write a Zander letter to yourself (600 Words) </a:t>
            </a:r>
            <a:endParaRPr lang="en-GB" sz="3000" b="1" dirty="0">
              <a:solidFill>
                <a:schemeClr val="tx2"/>
              </a:solidFill>
            </a:endParaRPr>
          </a:p>
        </p:txBody>
      </p:sp>
      <p:sp>
        <p:nvSpPr>
          <p:cNvPr id="6" name="Title 1">
            <a:extLst>
              <a:ext uri="{FF2B5EF4-FFF2-40B4-BE49-F238E27FC236}">
                <a16:creationId xmlns:a16="http://schemas.microsoft.com/office/drawing/2014/main" id="{A6AFD5EF-EF57-466E-A6AB-3EEFCB31EF28}"/>
              </a:ext>
            </a:extLst>
          </p:cNvPr>
          <p:cNvSpPr txBox="1">
            <a:spLocks/>
          </p:cNvSpPr>
          <p:nvPr/>
        </p:nvSpPr>
        <p:spPr>
          <a:xfrm>
            <a:off x="3214092" y="2420888"/>
            <a:ext cx="8717194" cy="3096344"/>
          </a:xfrm>
          <a:prstGeom prst="rect">
            <a:avLst/>
          </a:prstGeom>
        </p:spPr>
        <p:txBody>
          <a:bodyPr vert="horz" lIns="121899" tIns="60949" rIns="121899" bIns="60949" rtlCol="0" anchor="b">
            <a:normAutofit fontScale="62500" lnSpcReduction="20000"/>
          </a:bodyPr>
          <a:lst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a:lstStyle>
          <a:p>
            <a:pPr algn="ctr"/>
            <a:r>
              <a:rPr lang="en-GB" sz="4800" b="1" i="1" dirty="0">
                <a:solidFill>
                  <a:schemeClr val="tx2"/>
                </a:solidFill>
              </a:rPr>
              <a:t>What is a Zander Letter?</a:t>
            </a:r>
          </a:p>
          <a:p>
            <a:pPr algn="ctr"/>
            <a:endParaRPr lang="en-GB" sz="4800" b="1" i="1" dirty="0">
              <a:solidFill>
                <a:schemeClr val="tx2"/>
              </a:solidFill>
            </a:endParaRPr>
          </a:p>
          <a:p>
            <a:pPr algn="ctr"/>
            <a:r>
              <a:rPr lang="en-GB" sz="4800" b="1" i="1" dirty="0">
                <a:solidFill>
                  <a:srgbClr val="202124"/>
                </a:solidFill>
                <a:effectLst/>
                <a:latin typeface="arial" panose="020B0604020202020204" pitchFamily="34" charset="0"/>
              </a:rPr>
              <a:t>“Place yourself in the future, looking back, and report on all the insights you have acquired and the milestones you have attained during the year, as if those accomplishments were already in the past. </a:t>
            </a:r>
          </a:p>
          <a:p>
            <a:pPr algn="ctr"/>
            <a:endParaRPr lang="en-GB" sz="4800" b="1" i="1" dirty="0">
              <a:solidFill>
                <a:srgbClr val="202124"/>
              </a:solidFill>
              <a:latin typeface="arial" panose="020B0604020202020204" pitchFamily="34" charset="0"/>
            </a:endParaRPr>
          </a:p>
          <a:p>
            <a:pPr algn="ctr"/>
            <a:r>
              <a:rPr lang="en-GB" sz="4800" b="1" i="1" dirty="0">
                <a:solidFill>
                  <a:srgbClr val="202124"/>
                </a:solidFill>
                <a:effectLst/>
                <a:latin typeface="arial" panose="020B0604020202020204" pitchFamily="34" charset="0"/>
              </a:rPr>
              <a:t>Everything must be written in the </a:t>
            </a:r>
            <a:r>
              <a:rPr lang="en-GB" sz="4800" b="1" i="1" u="sng" dirty="0">
                <a:solidFill>
                  <a:srgbClr val="202124"/>
                </a:solidFill>
                <a:effectLst/>
                <a:latin typeface="arial" panose="020B0604020202020204" pitchFamily="34" charset="0"/>
              </a:rPr>
              <a:t>past tense</a:t>
            </a:r>
            <a:r>
              <a:rPr lang="en-GB" sz="4800" b="1" i="1" dirty="0">
                <a:solidFill>
                  <a:srgbClr val="202124"/>
                </a:solidFill>
                <a:effectLst/>
                <a:latin typeface="arial" panose="020B0604020202020204" pitchFamily="34" charset="0"/>
              </a:rPr>
              <a:t>”</a:t>
            </a:r>
            <a:endParaRPr lang="en-GB" sz="4800" b="1" i="1" dirty="0"/>
          </a:p>
          <a:p>
            <a:pPr algn="ctr"/>
            <a:endParaRPr lang="en-GB" sz="4800" b="1" i="1" dirty="0">
              <a:solidFill>
                <a:schemeClr val="tx2"/>
              </a:solidFill>
            </a:endParaRPr>
          </a:p>
          <a:p>
            <a:pPr algn="ctr"/>
            <a:endParaRPr lang="en-GB" sz="3000" b="1" dirty="0">
              <a:solidFill>
                <a:schemeClr val="tx2"/>
              </a:solidFill>
            </a:endParaRPr>
          </a:p>
          <a:p>
            <a:pPr algn="ctr"/>
            <a:endParaRPr lang="en-GB" sz="3000" b="1" dirty="0">
              <a:solidFill>
                <a:schemeClr val="tx2"/>
              </a:solidFill>
            </a:endParaRPr>
          </a:p>
        </p:txBody>
      </p:sp>
    </p:spTree>
    <p:extLst>
      <p:ext uri="{BB962C8B-B14F-4D97-AF65-F5344CB8AC3E}">
        <p14:creationId xmlns:p14="http://schemas.microsoft.com/office/powerpoint/2010/main" val="1740422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Hourglass and a calendar">
            <a:extLst>
              <a:ext uri="{FF2B5EF4-FFF2-40B4-BE49-F238E27FC236}">
                <a16:creationId xmlns:a16="http://schemas.microsoft.com/office/drawing/2014/main" id="{899D23B4-B963-4A99-BFED-C06720E8B38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88825" cy="6850043"/>
          </a:xfrm>
        </p:spPr>
      </p:pic>
      <p:sp>
        <p:nvSpPr>
          <p:cNvPr id="2" name="Title 1">
            <a:extLst>
              <a:ext uri="{FF2B5EF4-FFF2-40B4-BE49-F238E27FC236}">
                <a16:creationId xmlns:a16="http://schemas.microsoft.com/office/drawing/2014/main" id="{15A9F8F5-DE04-410A-973E-4C917845E2E6}"/>
              </a:ext>
            </a:extLst>
          </p:cNvPr>
          <p:cNvSpPr>
            <a:spLocks noGrp="1"/>
          </p:cNvSpPr>
          <p:nvPr>
            <p:ph type="title"/>
          </p:nvPr>
        </p:nvSpPr>
        <p:spPr>
          <a:xfrm>
            <a:off x="189757" y="76200"/>
            <a:ext cx="6120680" cy="976536"/>
          </a:xfrm>
        </p:spPr>
        <p:style>
          <a:lnRef idx="2">
            <a:schemeClr val="dk1"/>
          </a:lnRef>
          <a:fillRef idx="1">
            <a:schemeClr val="lt1"/>
          </a:fillRef>
          <a:effectRef idx="0">
            <a:schemeClr val="dk1"/>
          </a:effectRef>
          <a:fontRef idx="minor">
            <a:schemeClr val="dk1"/>
          </a:fontRef>
        </p:style>
        <p:txBody>
          <a:bodyPr/>
          <a:lstStyle/>
          <a:p>
            <a:pPr algn="ctr"/>
            <a:r>
              <a:rPr lang="en-GB" dirty="0">
                <a:solidFill>
                  <a:schemeClr val="tx2"/>
                </a:solidFill>
              </a:rPr>
              <a:t>Past Tense</a:t>
            </a:r>
          </a:p>
        </p:txBody>
      </p:sp>
      <p:sp>
        <p:nvSpPr>
          <p:cNvPr id="6" name="Title 1">
            <a:extLst>
              <a:ext uri="{FF2B5EF4-FFF2-40B4-BE49-F238E27FC236}">
                <a16:creationId xmlns:a16="http://schemas.microsoft.com/office/drawing/2014/main" id="{3EEBD99F-F8BA-449D-A8E0-4CBC1F4F36BD}"/>
              </a:ext>
            </a:extLst>
          </p:cNvPr>
          <p:cNvSpPr txBox="1">
            <a:spLocks/>
          </p:cNvSpPr>
          <p:nvPr/>
        </p:nvSpPr>
        <p:spPr>
          <a:xfrm>
            <a:off x="189756" y="1660376"/>
            <a:ext cx="6120680" cy="3568824"/>
          </a:xfrm>
          <a:prstGeom prst="rect">
            <a:avLst/>
          </a:prstGeom>
        </p:spPr>
        <p:style>
          <a:lnRef idx="2">
            <a:schemeClr val="dk1"/>
          </a:lnRef>
          <a:fillRef idx="1">
            <a:schemeClr val="lt1"/>
          </a:fillRef>
          <a:effectRef idx="0">
            <a:schemeClr val="dk1"/>
          </a:effectRef>
          <a:fontRef idx="minor">
            <a:schemeClr val="dk1"/>
          </a:fontRef>
        </p:style>
        <p:txBody>
          <a:bodyPr vert="horz" lIns="121899" tIns="60949" rIns="121899" bIns="60949" rtlCol="0" anchor="t">
            <a:noAutofit/>
          </a:bodyPr>
          <a:lstStyle>
            <a:lvl1pPr algn="l" defTabSz="1218987" rtl="0" eaLnBrk="1" latinLnBrk="0" hangingPunct="1">
              <a:lnSpc>
                <a:spcPct val="85000"/>
              </a:lnSpc>
              <a:spcBef>
                <a:spcPct val="0"/>
              </a:spcBef>
              <a:buNone/>
              <a:tabLst/>
              <a:defRPr sz="4400" kern="1200" cap="none" baseline="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marL="285750" indent="-285750">
              <a:buFont typeface="Arial" panose="020B0604020202020204" pitchFamily="34" charset="0"/>
              <a:buChar char="•"/>
            </a:pPr>
            <a:r>
              <a:rPr lang="en-GB" sz="2000" b="0" i="0" dirty="0">
                <a:solidFill>
                  <a:srgbClr val="231F20"/>
                </a:solidFill>
                <a:effectLst/>
              </a:rPr>
              <a:t>How many stories have you come across that begin with the infamous phrase ''Once Upon a Time‘’?</a:t>
            </a:r>
          </a:p>
          <a:p>
            <a:pPr marL="285750" indent="-285750">
              <a:buFont typeface="Arial" panose="020B0604020202020204" pitchFamily="34" charset="0"/>
              <a:buChar char="•"/>
            </a:pPr>
            <a:endParaRPr lang="en-GB" sz="2000" b="0" i="0" dirty="0">
              <a:solidFill>
                <a:srgbClr val="231F20"/>
              </a:solidFill>
              <a:effectLst/>
            </a:endParaRPr>
          </a:p>
          <a:p>
            <a:pPr marL="285750" indent="-285750">
              <a:buFont typeface="Arial" panose="020B0604020202020204" pitchFamily="34" charset="0"/>
              <a:buChar char="•"/>
            </a:pPr>
            <a:r>
              <a:rPr lang="en-GB" sz="2000" b="0" i="0" dirty="0">
                <a:solidFill>
                  <a:srgbClr val="231F20"/>
                </a:solidFill>
                <a:effectLst/>
              </a:rPr>
              <a:t>This is because stories were traditionally told using the past tense. This made the narrator sound as if they were narrating events from a distance, instead of being 'present' amongst the action.</a:t>
            </a:r>
          </a:p>
          <a:p>
            <a:pPr marL="285750" indent="-285750">
              <a:buFont typeface="Arial" panose="020B0604020202020204" pitchFamily="34" charset="0"/>
              <a:buChar char="•"/>
            </a:pPr>
            <a:endParaRPr lang="en-GB" sz="2000" b="0" i="0" dirty="0">
              <a:solidFill>
                <a:srgbClr val="231F20"/>
              </a:solidFill>
              <a:effectLst/>
            </a:endParaRPr>
          </a:p>
          <a:p>
            <a:pPr marL="285750" indent="-285750">
              <a:buFont typeface="Arial" panose="020B0604020202020204" pitchFamily="34" charset="0"/>
              <a:buChar char="•"/>
            </a:pPr>
            <a:r>
              <a:rPr lang="en-GB" sz="2000" b="0" i="0" dirty="0">
                <a:solidFill>
                  <a:srgbClr val="231F20"/>
                </a:solidFill>
                <a:effectLst/>
              </a:rPr>
              <a:t>Using the past tense is also the natural way you might tell a story about something that has happened to you.</a:t>
            </a:r>
          </a:p>
          <a:p>
            <a:pPr marL="285750" indent="-285750">
              <a:buFont typeface="Arial" panose="020B0604020202020204" pitchFamily="34" charset="0"/>
              <a:buChar char="•"/>
            </a:pPr>
            <a:endParaRPr lang="en-GB" sz="2000" dirty="0">
              <a:solidFill>
                <a:schemeClr val="tx2"/>
              </a:solidFill>
            </a:endParaRPr>
          </a:p>
        </p:txBody>
      </p:sp>
    </p:spTree>
    <p:extLst>
      <p:ext uri="{BB962C8B-B14F-4D97-AF65-F5344CB8AC3E}">
        <p14:creationId xmlns:p14="http://schemas.microsoft.com/office/powerpoint/2010/main" val="13749742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larm clock on a blue table with a pink wall">
            <a:extLst>
              <a:ext uri="{FF2B5EF4-FFF2-40B4-BE49-F238E27FC236}">
                <a16:creationId xmlns:a16="http://schemas.microsoft.com/office/drawing/2014/main" id="{2918A285-7F8C-4101-816C-AB9F802383A1}"/>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 y="0"/>
            <a:ext cx="12188825" cy="6856116"/>
          </a:xfrm>
        </p:spPr>
      </p:pic>
      <p:sp>
        <p:nvSpPr>
          <p:cNvPr id="2" name="Title 1">
            <a:extLst>
              <a:ext uri="{FF2B5EF4-FFF2-40B4-BE49-F238E27FC236}">
                <a16:creationId xmlns:a16="http://schemas.microsoft.com/office/drawing/2014/main" id="{4E13EA69-12A0-49F6-99A9-3E5B1F5DBCFF}"/>
              </a:ext>
            </a:extLst>
          </p:cNvPr>
          <p:cNvSpPr>
            <a:spLocks noGrp="1"/>
          </p:cNvSpPr>
          <p:nvPr>
            <p:ph type="title"/>
          </p:nvPr>
        </p:nvSpPr>
        <p:spPr>
          <a:xfrm>
            <a:off x="5374332" y="188640"/>
            <a:ext cx="6624736" cy="904528"/>
          </a:xfrm>
        </p:spPr>
        <p:style>
          <a:lnRef idx="2">
            <a:schemeClr val="dk1"/>
          </a:lnRef>
          <a:fillRef idx="1">
            <a:schemeClr val="lt1"/>
          </a:fillRef>
          <a:effectRef idx="0">
            <a:schemeClr val="dk1"/>
          </a:effectRef>
          <a:fontRef idx="minor">
            <a:schemeClr val="dk1"/>
          </a:fontRef>
        </p:style>
        <p:txBody>
          <a:bodyPr/>
          <a:lstStyle/>
          <a:p>
            <a:pPr algn="ctr"/>
            <a:r>
              <a:rPr lang="en-GB" b="1" dirty="0"/>
              <a:t>Past Tense</a:t>
            </a:r>
          </a:p>
        </p:txBody>
      </p:sp>
      <p:sp>
        <p:nvSpPr>
          <p:cNvPr id="6" name="Title 1">
            <a:extLst>
              <a:ext uri="{FF2B5EF4-FFF2-40B4-BE49-F238E27FC236}">
                <a16:creationId xmlns:a16="http://schemas.microsoft.com/office/drawing/2014/main" id="{26251BF6-B3CB-434A-B331-1508244CA900}"/>
              </a:ext>
            </a:extLst>
          </p:cNvPr>
          <p:cNvSpPr txBox="1">
            <a:spLocks/>
          </p:cNvSpPr>
          <p:nvPr/>
        </p:nvSpPr>
        <p:spPr>
          <a:xfrm>
            <a:off x="5374332" y="1412776"/>
            <a:ext cx="6624736" cy="5112568"/>
          </a:xfrm>
          <a:prstGeom prst="rect">
            <a:avLst/>
          </a:prstGeom>
        </p:spPr>
        <p:style>
          <a:lnRef idx="2">
            <a:schemeClr val="dk1"/>
          </a:lnRef>
          <a:fillRef idx="1">
            <a:schemeClr val="lt1"/>
          </a:fillRef>
          <a:effectRef idx="0">
            <a:schemeClr val="dk1"/>
          </a:effectRef>
          <a:fontRef idx="minor">
            <a:schemeClr val="dk1"/>
          </a:fontRef>
        </p:style>
        <p:txBody>
          <a:bodyPr vert="horz" lIns="121899" tIns="60949" rIns="121899" bIns="60949" rtlCol="0" anchor="t">
            <a:noAutofit/>
          </a:bodyPr>
          <a:lstStyle>
            <a:lvl1pPr algn="l" defTabSz="1218987" rtl="0" eaLnBrk="1" latinLnBrk="0" hangingPunct="1">
              <a:lnSpc>
                <a:spcPct val="85000"/>
              </a:lnSpc>
              <a:spcBef>
                <a:spcPct val="0"/>
              </a:spcBef>
              <a:buNone/>
              <a:tabLst/>
              <a:defRPr sz="4400" kern="1200" cap="none" baseline="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marL="285750" indent="-285750" algn="l">
              <a:buFont typeface="Arial" panose="020B0604020202020204" pitchFamily="34" charset="0"/>
              <a:buChar char="•"/>
            </a:pPr>
            <a:r>
              <a:rPr lang="en-GB" sz="1800" b="0" i="0" dirty="0">
                <a:solidFill>
                  <a:srgbClr val="231F20"/>
                </a:solidFill>
                <a:effectLst/>
              </a:rPr>
              <a:t>The </a:t>
            </a:r>
            <a:r>
              <a:rPr lang="en-GB" sz="1800" b="1" i="0" dirty="0">
                <a:solidFill>
                  <a:srgbClr val="231F20"/>
                </a:solidFill>
                <a:effectLst/>
              </a:rPr>
              <a:t>past tense</a:t>
            </a:r>
            <a:r>
              <a:rPr lang="en-GB" sz="1800" b="0" i="0" dirty="0">
                <a:solidFill>
                  <a:srgbClr val="231F20"/>
                </a:solidFill>
                <a:effectLst/>
              </a:rPr>
              <a:t> is used for things that </a:t>
            </a:r>
            <a:r>
              <a:rPr lang="en-GB" sz="1800" b="1" i="0" dirty="0">
                <a:solidFill>
                  <a:srgbClr val="231F20"/>
                </a:solidFill>
                <a:effectLst/>
              </a:rPr>
              <a:t>have already happened</a:t>
            </a:r>
            <a:r>
              <a:rPr lang="en-GB" sz="1800" b="0" i="0" dirty="0">
                <a:solidFill>
                  <a:srgbClr val="231F20"/>
                </a:solidFill>
                <a:effectLst/>
              </a:rPr>
              <a:t>.</a:t>
            </a:r>
          </a:p>
          <a:p>
            <a:pPr algn="l"/>
            <a:endParaRPr lang="en-GB" sz="1800" b="0" i="0" dirty="0">
              <a:solidFill>
                <a:srgbClr val="231F20"/>
              </a:solidFill>
              <a:effectLst/>
            </a:endParaRPr>
          </a:p>
          <a:p>
            <a:pPr marL="285750" indent="-285750" algn="l">
              <a:buFont typeface="Arial" panose="020B0604020202020204" pitchFamily="34" charset="0"/>
              <a:buChar char="•"/>
            </a:pPr>
            <a:r>
              <a:rPr lang="en-GB" sz="1800" b="0" i="0" dirty="0">
                <a:solidFill>
                  <a:srgbClr val="231F20"/>
                </a:solidFill>
                <a:effectLst/>
              </a:rPr>
              <a:t>Past tense verbs often end in </a:t>
            </a:r>
            <a:r>
              <a:rPr lang="en-GB" sz="1800" b="1" i="0" dirty="0">
                <a:solidFill>
                  <a:schemeClr val="tx1"/>
                </a:solidFill>
                <a:effectLst/>
              </a:rPr>
              <a:t>-ed</a:t>
            </a:r>
            <a:r>
              <a:rPr lang="en-GB" sz="1800" b="0" i="0" dirty="0">
                <a:solidFill>
                  <a:srgbClr val="231F20"/>
                </a:solidFill>
                <a:effectLst/>
              </a:rPr>
              <a:t>.</a:t>
            </a:r>
          </a:p>
          <a:p>
            <a:pPr algn="l"/>
            <a:endParaRPr lang="en-GB" sz="1800" b="0" i="0" dirty="0">
              <a:solidFill>
                <a:srgbClr val="231F20"/>
              </a:solidFill>
              <a:effectLst/>
            </a:endParaRPr>
          </a:p>
          <a:p>
            <a:pPr marL="285750" indent="-285750" algn="l">
              <a:buFont typeface="Arial" panose="020B0604020202020204" pitchFamily="34" charset="0"/>
              <a:buChar char="•"/>
            </a:pPr>
            <a:r>
              <a:rPr lang="en-GB" sz="1800" b="0" i="0" dirty="0">
                <a:solidFill>
                  <a:srgbClr val="231F20"/>
                </a:solidFill>
                <a:effectLst/>
              </a:rPr>
              <a:t>For example: </a:t>
            </a:r>
          </a:p>
          <a:p>
            <a:pPr marL="895243" lvl="1" indent="-285750">
              <a:buFont typeface="Arial" panose="020B0604020202020204" pitchFamily="34" charset="0"/>
              <a:buChar char="•"/>
            </a:pPr>
            <a:r>
              <a:rPr lang="en-GB" sz="1600" b="0" i="0" dirty="0">
                <a:solidFill>
                  <a:srgbClr val="231F20"/>
                </a:solidFill>
                <a:effectLst/>
              </a:rPr>
              <a:t>I walk</a:t>
            </a:r>
            <a:r>
              <a:rPr lang="en-GB" sz="1600" b="0" i="1" u="sng" dirty="0">
                <a:solidFill>
                  <a:srgbClr val="231F20"/>
                </a:solidFill>
                <a:effectLst/>
              </a:rPr>
              <a:t>ed</a:t>
            </a:r>
            <a:r>
              <a:rPr lang="en-GB" sz="1600" b="0" i="0" dirty="0">
                <a:solidFill>
                  <a:srgbClr val="231F20"/>
                </a:solidFill>
                <a:effectLst/>
              </a:rPr>
              <a:t> to the shop</a:t>
            </a:r>
          </a:p>
          <a:p>
            <a:pPr marL="895243" lvl="1" indent="-285750">
              <a:buFont typeface="Arial" panose="020B0604020202020204" pitchFamily="34" charset="0"/>
              <a:buChar char="•"/>
            </a:pPr>
            <a:r>
              <a:rPr lang="en-GB" sz="1600" dirty="0">
                <a:solidFill>
                  <a:srgbClr val="231F20"/>
                </a:solidFill>
              </a:rPr>
              <a:t>I studied……</a:t>
            </a:r>
          </a:p>
          <a:p>
            <a:pPr marL="895243" lvl="1" indent="-285750">
              <a:buFont typeface="Arial" panose="020B0604020202020204" pitchFamily="34" charset="0"/>
              <a:buChar char="•"/>
            </a:pPr>
            <a:r>
              <a:rPr lang="en-GB" sz="1600" b="0" i="0" dirty="0">
                <a:solidFill>
                  <a:srgbClr val="231F20"/>
                </a:solidFill>
                <a:effectLst/>
              </a:rPr>
              <a:t>I pushed myself…..</a:t>
            </a:r>
          </a:p>
          <a:p>
            <a:pPr marL="895243" lvl="1" indent="-285750">
              <a:buFont typeface="Arial" panose="020B0604020202020204" pitchFamily="34" charset="0"/>
              <a:buChar char="•"/>
            </a:pPr>
            <a:r>
              <a:rPr lang="en-GB" sz="1600" dirty="0">
                <a:solidFill>
                  <a:srgbClr val="231F20"/>
                </a:solidFill>
              </a:rPr>
              <a:t>I talked to………</a:t>
            </a:r>
          </a:p>
          <a:p>
            <a:pPr marL="895243" lvl="1" indent="-285750">
              <a:buFont typeface="Arial" panose="020B0604020202020204" pitchFamily="34" charset="0"/>
              <a:buChar char="•"/>
            </a:pPr>
            <a:r>
              <a:rPr lang="en-GB" sz="1600" b="0" i="0" dirty="0">
                <a:solidFill>
                  <a:srgbClr val="231F20"/>
                </a:solidFill>
                <a:effectLst/>
              </a:rPr>
              <a:t>I listened to…………….</a:t>
            </a:r>
          </a:p>
          <a:p>
            <a:pPr marL="895243" lvl="1" indent="-285750">
              <a:buFont typeface="Arial" panose="020B0604020202020204" pitchFamily="34" charset="0"/>
              <a:buChar char="•"/>
            </a:pPr>
            <a:r>
              <a:rPr lang="en-GB" sz="1600" dirty="0">
                <a:solidFill>
                  <a:srgbClr val="231F20"/>
                </a:solidFill>
              </a:rPr>
              <a:t>I enjoyed……..</a:t>
            </a:r>
          </a:p>
          <a:p>
            <a:pPr marL="895243" lvl="1" indent="-285750">
              <a:buFont typeface="Arial" panose="020B0604020202020204" pitchFamily="34" charset="0"/>
              <a:buChar char="•"/>
            </a:pPr>
            <a:r>
              <a:rPr lang="en-GB" sz="1600" b="0" i="0" dirty="0">
                <a:solidFill>
                  <a:srgbClr val="231F20"/>
                </a:solidFill>
                <a:effectLst/>
              </a:rPr>
              <a:t>I planned………</a:t>
            </a:r>
          </a:p>
          <a:p>
            <a:pPr marL="895243" lvl="1" indent="-285750">
              <a:buFont typeface="Arial" panose="020B0604020202020204" pitchFamily="34" charset="0"/>
              <a:buChar char="•"/>
            </a:pPr>
            <a:r>
              <a:rPr lang="en-GB" sz="1600" dirty="0">
                <a:solidFill>
                  <a:srgbClr val="231F20"/>
                </a:solidFill>
              </a:rPr>
              <a:t>I wanted to……….</a:t>
            </a:r>
          </a:p>
          <a:p>
            <a:pPr marL="895243" lvl="1" indent="-285750">
              <a:buFont typeface="Arial" panose="020B0604020202020204" pitchFamily="34" charset="0"/>
              <a:buChar char="•"/>
            </a:pPr>
            <a:r>
              <a:rPr lang="en-GB" sz="1600" b="0" i="0" dirty="0">
                <a:solidFill>
                  <a:srgbClr val="231F20"/>
                </a:solidFill>
                <a:effectLst/>
              </a:rPr>
              <a:t>I needed to……..</a:t>
            </a:r>
          </a:p>
          <a:p>
            <a:pPr marL="895243" lvl="1" indent="-285750">
              <a:buFont typeface="Arial" panose="020B0604020202020204" pitchFamily="34" charset="0"/>
              <a:buChar char="•"/>
            </a:pPr>
            <a:r>
              <a:rPr lang="en-GB" sz="1600" dirty="0">
                <a:solidFill>
                  <a:srgbClr val="231F20"/>
                </a:solidFill>
              </a:rPr>
              <a:t>It helped me to………</a:t>
            </a:r>
          </a:p>
          <a:p>
            <a:pPr marL="895243" lvl="1" indent="-285750">
              <a:buFont typeface="Arial" panose="020B0604020202020204" pitchFamily="34" charset="0"/>
              <a:buChar char="•"/>
            </a:pPr>
            <a:r>
              <a:rPr lang="en-GB" sz="1600" b="0" i="0" dirty="0">
                <a:solidFill>
                  <a:srgbClr val="231F20"/>
                </a:solidFill>
                <a:effectLst/>
              </a:rPr>
              <a:t>I asked………</a:t>
            </a:r>
          </a:p>
          <a:p>
            <a:pPr marL="895243" lvl="1" indent="-285750">
              <a:buFont typeface="Arial" panose="020B0604020202020204" pitchFamily="34" charset="0"/>
              <a:buChar char="•"/>
            </a:pPr>
            <a:r>
              <a:rPr lang="en-GB" sz="1600" dirty="0">
                <a:solidFill>
                  <a:srgbClr val="231F20"/>
                </a:solidFill>
              </a:rPr>
              <a:t>I started……….</a:t>
            </a:r>
          </a:p>
          <a:p>
            <a:pPr marL="895243" lvl="1" indent="-285750">
              <a:buFont typeface="Arial" panose="020B0604020202020204" pitchFamily="34" charset="0"/>
              <a:buChar char="•"/>
            </a:pPr>
            <a:r>
              <a:rPr lang="en-GB" sz="1600" b="0" i="0" dirty="0">
                <a:solidFill>
                  <a:srgbClr val="231F20"/>
                </a:solidFill>
                <a:effectLst/>
              </a:rPr>
              <a:t>It opened………</a:t>
            </a:r>
          </a:p>
          <a:p>
            <a:pPr marL="895243" lvl="1" indent="-285750">
              <a:buFont typeface="Arial" panose="020B0604020202020204" pitchFamily="34" charset="0"/>
              <a:buChar char="•"/>
            </a:pPr>
            <a:r>
              <a:rPr lang="en-GB" sz="1600" dirty="0">
                <a:solidFill>
                  <a:srgbClr val="231F20"/>
                </a:solidFill>
              </a:rPr>
              <a:t>It showed me that………</a:t>
            </a:r>
            <a:endParaRPr lang="en-GB" sz="1600" b="0" i="0" dirty="0">
              <a:solidFill>
                <a:srgbClr val="231F20"/>
              </a:solidFill>
              <a:effectLst/>
            </a:endParaRPr>
          </a:p>
          <a:p>
            <a:pPr marL="285750" indent="-285750" algn="ctr">
              <a:buFont typeface="Arial" panose="020B0604020202020204" pitchFamily="34" charset="0"/>
              <a:buChar char="•"/>
            </a:pPr>
            <a:endParaRPr lang="en-GB" sz="1800" b="1" dirty="0"/>
          </a:p>
        </p:txBody>
      </p:sp>
    </p:spTree>
    <p:extLst>
      <p:ext uri="{BB962C8B-B14F-4D97-AF65-F5344CB8AC3E}">
        <p14:creationId xmlns:p14="http://schemas.microsoft.com/office/powerpoint/2010/main" val="20688210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White stopwatch">
            <a:extLst>
              <a:ext uri="{FF2B5EF4-FFF2-40B4-BE49-F238E27FC236}">
                <a16:creationId xmlns:a16="http://schemas.microsoft.com/office/drawing/2014/main" id="{BE7031F3-1AAB-43A5-A008-9A661E0471DA}"/>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0" y="3667"/>
            <a:ext cx="12199448" cy="6854333"/>
          </a:xfrm>
        </p:spPr>
      </p:pic>
      <p:sp>
        <p:nvSpPr>
          <p:cNvPr id="2" name="Title 1">
            <a:extLst>
              <a:ext uri="{FF2B5EF4-FFF2-40B4-BE49-F238E27FC236}">
                <a16:creationId xmlns:a16="http://schemas.microsoft.com/office/drawing/2014/main" id="{51779AA5-9F9E-42AE-8B83-25532A132E6C}"/>
              </a:ext>
            </a:extLst>
          </p:cNvPr>
          <p:cNvSpPr>
            <a:spLocks noGrp="1"/>
          </p:cNvSpPr>
          <p:nvPr>
            <p:ph type="title"/>
          </p:nvPr>
        </p:nvSpPr>
        <p:spPr>
          <a:xfrm>
            <a:off x="549796" y="260648"/>
            <a:ext cx="5697183" cy="976536"/>
          </a:xfrm>
        </p:spPr>
        <p:style>
          <a:lnRef idx="2">
            <a:schemeClr val="dk1"/>
          </a:lnRef>
          <a:fillRef idx="1">
            <a:schemeClr val="lt1"/>
          </a:fillRef>
          <a:effectRef idx="0">
            <a:schemeClr val="dk1"/>
          </a:effectRef>
          <a:fontRef idx="minor">
            <a:schemeClr val="dk1"/>
          </a:fontRef>
        </p:style>
        <p:txBody>
          <a:bodyPr/>
          <a:lstStyle/>
          <a:p>
            <a:r>
              <a:rPr lang="en-GB" b="1" dirty="0"/>
              <a:t>Give Yourself an ‘A’</a:t>
            </a:r>
          </a:p>
        </p:txBody>
      </p:sp>
      <p:sp>
        <p:nvSpPr>
          <p:cNvPr id="6" name="Title 1">
            <a:extLst>
              <a:ext uri="{FF2B5EF4-FFF2-40B4-BE49-F238E27FC236}">
                <a16:creationId xmlns:a16="http://schemas.microsoft.com/office/drawing/2014/main" id="{EA3C92E6-E556-4744-A775-78B0C7EA614C}"/>
              </a:ext>
            </a:extLst>
          </p:cNvPr>
          <p:cNvSpPr txBox="1">
            <a:spLocks/>
          </p:cNvSpPr>
          <p:nvPr/>
        </p:nvSpPr>
        <p:spPr>
          <a:xfrm>
            <a:off x="261764" y="1646020"/>
            <a:ext cx="6624736" cy="3943220"/>
          </a:xfrm>
          <a:prstGeom prst="rect">
            <a:avLst/>
          </a:prstGeom>
        </p:spPr>
        <p:style>
          <a:lnRef idx="2">
            <a:schemeClr val="dk1"/>
          </a:lnRef>
          <a:fillRef idx="1">
            <a:schemeClr val="lt1"/>
          </a:fillRef>
          <a:effectRef idx="0">
            <a:schemeClr val="dk1"/>
          </a:effectRef>
          <a:fontRef idx="minor">
            <a:schemeClr val="dk1"/>
          </a:fontRef>
        </p:style>
        <p:txBody>
          <a:bodyPr vert="horz" lIns="121899" tIns="60949" rIns="121899" bIns="60949" rtlCol="0" anchor="t">
            <a:noAutofit/>
          </a:bodyPr>
          <a:lstStyle>
            <a:lvl1pPr algn="l" defTabSz="1218987" rtl="0" eaLnBrk="1" latinLnBrk="0" hangingPunct="1">
              <a:lnSpc>
                <a:spcPct val="85000"/>
              </a:lnSpc>
              <a:spcBef>
                <a:spcPct val="0"/>
              </a:spcBef>
              <a:buNone/>
              <a:tabLst/>
              <a:defRPr sz="4400" kern="1200" cap="none" baseline="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marL="285750" indent="-285750">
              <a:lnSpc>
                <a:spcPct val="200000"/>
              </a:lnSpc>
              <a:buFont typeface="Arial" panose="020B0604020202020204" pitchFamily="34" charset="0"/>
              <a:buChar char="•"/>
            </a:pPr>
            <a:r>
              <a:rPr lang="en-GB" sz="1800" b="1" dirty="0"/>
              <a:t>In 2022 – you all graduated with a 1</a:t>
            </a:r>
            <a:r>
              <a:rPr lang="en-GB" sz="1800" b="1" baseline="30000" dirty="0"/>
              <a:t>st</a:t>
            </a:r>
            <a:r>
              <a:rPr lang="en-GB" sz="1800" b="1" dirty="0"/>
              <a:t>………….</a:t>
            </a:r>
          </a:p>
          <a:p>
            <a:pPr marL="285750" indent="-285750">
              <a:lnSpc>
                <a:spcPct val="200000"/>
              </a:lnSpc>
              <a:buFont typeface="Arial" panose="020B0604020202020204" pitchFamily="34" charset="0"/>
              <a:buChar char="•"/>
            </a:pPr>
            <a:r>
              <a:rPr lang="en-GB" sz="1800" b="1" i="0" dirty="0">
                <a:solidFill>
                  <a:schemeClr val="tx1"/>
                </a:solidFill>
                <a:effectLst/>
              </a:rPr>
              <a:t>Your task is to write yourself a letter dated July 31</a:t>
            </a:r>
            <a:r>
              <a:rPr lang="en-GB" sz="1800" b="1" i="0" baseline="30000" dirty="0">
                <a:solidFill>
                  <a:schemeClr val="tx1"/>
                </a:solidFill>
                <a:effectLst/>
              </a:rPr>
              <a:t>st</a:t>
            </a:r>
            <a:r>
              <a:rPr lang="en-GB" sz="1800" b="1" i="0" dirty="0">
                <a:solidFill>
                  <a:schemeClr val="tx1"/>
                </a:solidFill>
                <a:effectLst/>
              </a:rPr>
              <a:t> 2023, and your letter should begin with:</a:t>
            </a:r>
          </a:p>
          <a:p>
            <a:pPr marL="285750" indent="-285750">
              <a:lnSpc>
                <a:spcPct val="200000"/>
              </a:lnSpc>
              <a:buFont typeface="Arial" panose="020B0604020202020204" pitchFamily="34" charset="0"/>
              <a:buChar char="•"/>
            </a:pPr>
            <a:r>
              <a:rPr lang="en-GB" sz="1800" b="1" i="0" dirty="0">
                <a:solidFill>
                  <a:schemeClr val="tx1"/>
                </a:solidFill>
                <a:effectLst/>
              </a:rPr>
              <a:t> ‘Dear (Your name here), I got my 1st because……..</a:t>
            </a:r>
          </a:p>
          <a:p>
            <a:pPr marL="285750" indent="-285750">
              <a:lnSpc>
                <a:spcPct val="200000"/>
              </a:lnSpc>
              <a:buFont typeface="Arial" panose="020B0604020202020204" pitchFamily="34" charset="0"/>
              <a:buChar char="•"/>
            </a:pPr>
            <a:r>
              <a:rPr lang="en-GB" sz="1800" b="1" i="0" dirty="0">
                <a:solidFill>
                  <a:schemeClr val="tx1"/>
                </a:solidFill>
                <a:effectLst/>
              </a:rPr>
              <a:t>In this letter, you will describe, using as many details as you can, of what happened to you and how you earned this ‘extraordinary’ grade.</a:t>
            </a:r>
            <a:endParaRPr lang="en-GB" sz="1800" b="1" dirty="0">
              <a:solidFill>
                <a:schemeClr val="tx1"/>
              </a:solidFill>
            </a:endParaRPr>
          </a:p>
        </p:txBody>
      </p:sp>
    </p:spTree>
    <p:extLst>
      <p:ext uri="{BB962C8B-B14F-4D97-AF65-F5344CB8AC3E}">
        <p14:creationId xmlns:p14="http://schemas.microsoft.com/office/powerpoint/2010/main" val="15949575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Old blank paper">
            <a:extLst>
              <a:ext uri="{FF2B5EF4-FFF2-40B4-BE49-F238E27FC236}">
                <a16:creationId xmlns:a16="http://schemas.microsoft.com/office/drawing/2014/main" id="{79D0C362-7019-4AFF-BE49-4CEEB06985F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1"/>
            <a:ext cx="12188825" cy="6858000"/>
          </a:xfrm>
        </p:spPr>
      </p:pic>
      <p:sp>
        <p:nvSpPr>
          <p:cNvPr id="2" name="Title 1">
            <a:extLst>
              <a:ext uri="{FF2B5EF4-FFF2-40B4-BE49-F238E27FC236}">
                <a16:creationId xmlns:a16="http://schemas.microsoft.com/office/drawing/2014/main" id="{B4BF9EEC-270C-4414-B99B-4873172E64D2}"/>
              </a:ext>
            </a:extLst>
          </p:cNvPr>
          <p:cNvSpPr>
            <a:spLocks noGrp="1"/>
          </p:cNvSpPr>
          <p:nvPr>
            <p:ph type="title"/>
          </p:nvPr>
        </p:nvSpPr>
        <p:spPr>
          <a:xfrm>
            <a:off x="1053852" y="188640"/>
            <a:ext cx="10157354" cy="832520"/>
          </a:xfrm>
        </p:spPr>
        <p:style>
          <a:lnRef idx="2">
            <a:schemeClr val="dk1"/>
          </a:lnRef>
          <a:fillRef idx="1">
            <a:schemeClr val="lt1"/>
          </a:fillRef>
          <a:effectRef idx="0">
            <a:schemeClr val="dk1"/>
          </a:effectRef>
          <a:fontRef idx="minor">
            <a:schemeClr val="dk1"/>
          </a:fontRef>
        </p:style>
        <p:txBody>
          <a:bodyPr/>
          <a:lstStyle/>
          <a:p>
            <a:pPr algn="ctr"/>
            <a:r>
              <a:rPr lang="en-GB" dirty="0"/>
              <a:t>What Could You Include…..</a:t>
            </a:r>
          </a:p>
        </p:txBody>
      </p:sp>
      <p:sp>
        <p:nvSpPr>
          <p:cNvPr id="6" name="Title 1">
            <a:extLst>
              <a:ext uri="{FF2B5EF4-FFF2-40B4-BE49-F238E27FC236}">
                <a16:creationId xmlns:a16="http://schemas.microsoft.com/office/drawing/2014/main" id="{B4B8ED68-506F-494D-AFD6-54652D57FD14}"/>
              </a:ext>
            </a:extLst>
          </p:cNvPr>
          <p:cNvSpPr txBox="1">
            <a:spLocks/>
          </p:cNvSpPr>
          <p:nvPr/>
        </p:nvSpPr>
        <p:spPr>
          <a:xfrm>
            <a:off x="1028208" y="1387256"/>
            <a:ext cx="10157354" cy="4778048"/>
          </a:xfrm>
          <a:prstGeom prst="rect">
            <a:avLst/>
          </a:prstGeom>
        </p:spPr>
        <p:style>
          <a:lnRef idx="2">
            <a:schemeClr val="dk1"/>
          </a:lnRef>
          <a:fillRef idx="1">
            <a:schemeClr val="lt1"/>
          </a:fillRef>
          <a:effectRef idx="0">
            <a:schemeClr val="dk1"/>
          </a:effectRef>
          <a:fontRef idx="minor">
            <a:schemeClr val="dk1"/>
          </a:fontRef>
        </p:style>
        <p:txBody>
          <a:bodyPr vert="horz" lIns="121899" tIns="60949" rIns="121899" bIns="60949" rtlCol="0" anchor="t">
            <a:normAutofit/>
          </a:bodyPr>
          <a:lstStyle>
            <a:lvl1pPr algn="l" defTabSz="1218987" rtl="0" eaLnBrk="1" latinLnBrk="0" hangingPunct="1">
              <a:lnSpc>
                <a:spcPct val="85000"/>
              </a:lnSpc>
              <a:spcBef>
                <a:spcPct val="0"/>
              </a:spcBef>
              <a:buNone/>
              <a:tabLst/>
              <a:defRPr sz="4400" kern="1200" cap="none" baseline="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GB" sz="2300" b="1" i="0" dirty="0">
                <a:solidFill>
                  <a:schemeClr val="tx2"/>
                </a:solidFill>
                <a:effectLst/>
              </a:rPr>
              <a:t>“Place yourself in the future, looking back, while reporting all of the insights you’ve acquired, milestones attained, obstacles you’ve overcome. </a:t>
            </a:r>
          </a:p>
          <a:p>
            <a:pPr algn="ctr"/>
            <a:endParaRPr lang="en-GB" sz="2300" b="1" dirty="0">
              <a:solidFill>
                <a:schemeClr val="tx2"/>
              </a:solidFill>
            </a:endParaRPr>
          </a:p>
          <a:p>
            <a:pPr algn="ctr"/>
            <a:r>
              <a:rPr lang="en-GB" sz="2300" b="1" i="0" dirty="0">
                <a:solidFill>
                  <a:schemeClr val="tx2"/>
                </a:solidFill>
                <a:effectLst/>
              </a:rPr>
              <a:t>This letter, this a visualization of your success, but should not include statement such as ‘I hope’, ‘I plan to’, or ‘I will. Write this letter as if those accomplishments have already happened.</a:t>
            </a:r>
          </a:p>
          <a:p>
            <a:pPr algn="ctr"/>
            <a:endParaRPr lang="en-GB" sz="2300" b="1" i="0" dirty="0">
              <a:solidFill>
                <a:schemeClr val="tx2"/>
              </a:solidFill>
              <a:effectLst/>
            </a:endParaRPr>
          </a:p>
          <a:p>
            <a:pPr algn="ctr"/>
            <a:r>
              <a:rPr lang="en-GB" sz="2300" b="1" i="0" dirty="0">
                <a:solidFill>
                  <a:schemeClr val="tx2"/>
                </a:solidFill>
                <a:effectLst/>
              </a:rPr>
              <a:t>Feel free to mention goals you have for yourself, whether professional or personal. More interesting, however, is the attitude you have on </a:t>
            </a:r>
            <a:r>
              <a:rPr lang="en-GB" sz="2300" b="1" dirty="0">
                <a:solidFill>
                  <a:schemeClr val="tx2"/>
                </a:solidFill>
              </a:rPr>
              <a:t>July 31</a:t>
            </a:r>
            <a:r>
              <a:rPr lang="en-GB" sz="2300" b="1" baseline="30000" dirty="0">
                <a:solidFill>
                  <a:schemeClr val="tx2"/>
                </a:solidFill>
              </a:rPr>
              <a:t>st</a:t>
            </a:r>
            <a:r>
              <a:rPr lang="en-GB" sz="2300" b="1" dirty="0">
                <a:solidFill>
                  <a:schemeClr val="tx2"/>
                </a:solidFill>
              </a:rPr>
              <a:t> 2023</a:t>
            </a:r>
            <a:r>
              <a:rPr lang="en-GB" sz="2300" b="1" i="0" dirty="0">
                <a:solidFill>
                  <a:schemeClr val="tx2"/>
                </a:solidFill>
                <a:effectLst/>
              </a:rPr>
              <a:t>, the sense of awesome pride you carry now that you’ve fought off the force of mediocrity and WON! </a:t>
            </a:r>
          </a:p>
          <a:p>
            <a:pPr algn="ctr"/>
            <a:endParaRPr lang="en-GB" sz="2300" b="1" dirty="0">
              <a:solidFill>
                <a:schemeClr val="tx2"/>
              </a:solidFill>
            </a:endParaRPr>
          </a:p>
          <a:p>
            <a:pPr algn="ctr"/>
            <a:r>
              <a:rPr lang="en-GB" sz="2300" b="1" i="0" dirty="0">
                <a:solidFill>
                  <a:schemeClr val="tx2"/>
                </a:solidFill>
                <a:effectLst/>
              </a:rPr>
              <a:t>Describe this person you’ve become. And then fall passionately in love with that person.”</a:t>
            </a:r>
          </a:p>
          <a:p>
            <a:pPr algn="ctr"/>
            <a:endParaRPr lang="en-GB" sz="2300" b="1" dirty="0">
              <a:solidFill>
                <a:schemeClr val="tx2"/>
              </a:solidFill>
            </a:endParaRPr>
          </a:p>
        </p:txBody>
      </p:sp>
    </p:spTree>
    <p:extLst>
      <p:ext uri="{BB962C8B-B14F-4D97-AF65-F5344CB8AC3E}">
        <p14:creationId xmlns:p14="http://schemas.microsoft.com/office/powerpoint/2010/main" val="31918919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Old blank paper">
            <a:extLst>
              <a:ext uri="{FF2B5EF4-FFF2-40B4-BE49-F238E27FC236}">
                <a16:creationId xmlns:a16="http://schemas.microsoft.com/office/drawing/2014/main" id="{79D0C362-7019-4AFF-BE49-4CEEB06985F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1"/>
            <a:ext cx="12188825" cy="6858000"/>
          </a:xfrm>
        </p:spPr>
      </p:pic>
      <p:sp>
        <p:nvSpPr>
          <p:cNvPr id="2" name="Title 1">
            <a:extLst>
              <a:ext uri="{FF2B5EF4-FFF2-40B4-BE49-F238E27FC236}">
                <a16:creationId xmlns:a16="http://schemas.microsoft.com/office/drawing/2014/main" id="{B4BF9EEC-270C-4414-B99B-4873172E64D2}"/>
              </a:ext>
            </a:extLst>
          </p:cNvPr>
          <p:cNvSpPr>
            <a:spLocks noGrp="1"/>
          </p:cNvSpPr>
          <p:nvPr>
            <p:ph type="title"/>
          </p:nvPr>
        </p:nvSpPr>
        <p:spPr>
          <a:xfrm>
            <a:off x="1053852" y="188640"/>
            <a:ext cx="10157354" cy="832520"/>
          </a:xfrm>
        </p:spPr>
        <p:style>
          <a:lnRef idx="2">
            <a:schemeClr val="dk1"/>
          </a:lnRef>
          <a:fillRef idx="1">
            <a:schemeClr val="lt1"/>
          </a:fillRef>
          <a:effectRef idx="0">
            <a:schemeClr val="dk1"/>
          </a:effectRef>
          <a:fontRef idx="minor">
            <a:schemeClr val="dk1"/>
          </a:fontRef>
        </p:style>
        <p:txBody>
          <a:bodyPr/>
          <a:lstStyle/>
          <a:p>
            <a:pPr algn="ctr"/>
            <a:r>
              <a:rPr lang="en-GB" dirty="0"/>
              <a:t>Think About………</a:t>
            </a:r>
          </a:p>
        </p:txBody>
      </p:sp>
      <p:sp>
        <p:nvSpPr>
          <p:cNvPr id="6" name="Title 1">
            <a:extLst>
              <a:ext uri="{FF2B5EF4-FFF2-40B4-BE49-F238E27FC236}">
                <a16:creationId xmlns:a16="http://schemas.microsoft.com/office/drawing/2014/main" id="{B4B8ED68-506F-494D-AFD6-54652D57FD14}"/>
              </a:ext>
            </a:extLst>
          </p:cNvPr>
          <p:cNvSpPr txBox="1">
            <a:spLocks/>
          </p:cNvSpPr>
          <p:nvPr/>
        </p:nvSpPr>
        <p:spPr>
          <a:xfrm>
            <a:off x="1015734" y="1412776"/>
            <a:ext cx="10157354" cy="5256584"/>
          </a:xfrm>
          <a:prstGeom prst="rect">
            <a:avLst/>
          </a:prstGeom>
        </p:spPr>
        <p:style>
          <a:lnRef idx="2">
            <a:schemeClr val="dk1"/>
          </a:lnRef>
          <a:fillRef idx="1">
            <a:schemeClr val="lt1"/>
          </a:fillRef>
          <a:effectRef idx="0">
            <a:schemeClr val="dk1"/>
          </a:effectRef>
          <a:fontRef idx="minor">
            <a:schemeClr val="dk1"/>
          </a:fontRef>
        </p:style>
        <p:txBody>
          <a:bodyPr vert="horz" lIns="121899" tIns="60949" rIns="121899" bIns="60949" rtlCol="0" anchor="t">
            <a:normAutofit/>
          </a:bodyPr>
          <a:lstStyle>
            <a:lvl1pPr algn="l" defTabSz="1218987" rtl="0" eaLnBrk="1" latinLnBrk="0" hangingPunct="1">
              <a:lnSpc>
                <a:spcPct val="85000"/>
              </a:lnSpc>
              <a:spcBef>
                <a:spcPct val="0"/>
              </a:spcBef>
              <a:buNone/>
              <a:tabLst/>
              <a:defRPr sz="4400" kern="1200" cap="none" baseline="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marL="342900" indent="-342900">
              <a:buFont typeface="Arial" panose="020B0604020202020204" pitchFamily="34" charset="0"/>
              <a:buChar char="•"/>
            </a:pPr>
            <a:r>
              <a:rPr lang="en-GB" sz="2300" b="1" dirty="0">
                <a:solidFill>
                  <a:schemeClr val="tx2"/>
                </a:solidFill>
              </a:rPr>
              <a:t>What have you acquired?</a:t>
            </a:r>
          </a:p>
          <a:p>
            <a:pPr marL="952393" lvl="1" indent="-342900">
              <a:buFont typeface="Arial" panose="020B0604020202020204" pitchFamily="34" charset="0"/>
              <a:buChar char="•"/>
            </a:pPr>
            <a:r>
              <a:rPr lang="en-GB" sz="2000" dirty="0">
                <a:solidFill>
                  <a:schemeClr val="tx2"/>
                </a:solidFill>
              </a:rPr>
              <a:t>Qualification</a:t>
            </a:r>
          </a:p>
          <a:p>
            <a:pPr marL="952393" lvl="1" indent="-342900">
              <a:buFont typeface="Arial" panose="020B0604020202020204" pitchFamily="34" charset="0"/>
              <a:buChar char="•"/>
            </a:pPr>
            <a:r>
              <a:rPr lang="en-GB" sz="2000" dirty="0">
                <a:solidFill>
                  <a:schemeClr val="tx2"/>
                </a:solidFill>
              </a:rPr>
              <a:t>Skills</a:t>
            </a:r>
          </a:p>
          <a:p>
            <a:pPr marL="952393" lvl="1" indent="-342900">
              <a:buFont typeface="Arial" panose="020B0604020202020204" pitchFamily="34" charset="0"/>
              <a:buChar char="•"/>
            </a:pPr>
            <a:r>
              <a:rPr lang="en-GB" sz="2000" dirty="0">
                <a:solidFill>
                  <a:schemeClr val="tx2"/>
                </a:solidFill>
              </a:rPr>
              <a:t>Abilities</a:t>
            </a:r>
          </a:p>
          <a:p>
            <a:pPr marL="952393" lvl="1" indent="-342900">
              <a:buFont typeface="Arial" panose="020B0604020202020204" pitchFamily="34" charset="0"/>
              <a:buChar char="•"/>
            </a:pPr>
            <a:r>
              <a:rPr lang="en-GB" sz="2000" dirty="0">
                <a:solidFill>
                  <a:schemeClr val="tx2"/>
                </a:solidFill>
              </a:rPr>
              <a:t>Knowledge</a:t>
            </a:r>
          </a:p>
          <a:p>
            <a:pPr marL="952393" lvl="1" indent="-342900">
              <a:buFont typeface="Arial" panose="020B0604020202020204" pitchFamily="34" charset="0"/>
              <a:buChar char="•"/>
            </a:pPr>
            <a:r>
              <a:rPr lang="en-GB" sz="2000" dirty="0">
                <a:solidFill>
                  <a:schemeClr val="tx2"/>
                </a:solidFill>
              </a:rPr>
              <a:t>Confidence</a:t>
            </a:r>
          </a:p>
          <a:p>
            <a:pPr marL="342900" indent="-342900">
              <a:buFont typeface="Arial" panose="020B0604020202020204" pitchFamily="34" charset="0"/>
              <a:buChar char="•"/>
            </a:pPr>
            <a:r>
              <a:rPr lang="en-GB" sz="2300" b="1" dirty="0">
                <a:solidFill>
                  <a:schemeClr val="tx2"/>
                </a:solidFill>
              </a:rPr>
              <a:t>What were your Key Milestones?</a:t>
            </a:r>
          </a:p>
          <a:p>
            <a:pPr marL="952393" lvl="1" indent="-342900">
              <a:buFont typeface="Arial" panose="020B0604020202020204" pitchFamily="34" charset="0"/>
              <a:buChar char="•"/>
            </a:pPr>
            <a:endParaRPr lang="en-GB" sz="300" dirty="0">
              <a:solidFill>
                <a:schemeClr val="tx2"/>
              </a:solidFill>
            </a:endParaRPr>
          </a:p>
          <a:p>
            <a:pPr marL="952393" lvl="1" indent="-342900">
              <a:buFont typeface="Arial" panose="020B0604020202020204" pitchFamily="34" charset="0"/>
              <a:buChar char="•"/>
            </a:pPr>
            <a:r>
              <a:rPr lang="en-GB" sz="2000" dirty="0">
                <a:solidFill>
                  <a:schemeClr val="tx2"/>
                </a:solidFill>
              </a:rPr>
              <a:t>What happened at specific points during your journey?</a:t>
            </a:r>
          </a:p>
          <a:p>
            <a:pPr marL="952393" lvl="1" indent="-342900">
              <a:buFont typeface="Arial" panose="020B0604020202020204" pitchFamily="34" charset="0"/>
              <a:buChar char="•"/>
            </a:pPr>
            <a:r>
              <a:rPr lang="en-GB" sz="2000" dirty="0">
                <a:solidFill>
                  <a:schemeClr val="tx2"/>
                </a:solidFill>
              </a:rPr>
              <a:t>What decisions were made at these points?</a:t>
            </a:r>
          </a:p>
          <a:p>
            <a:pPr marL="952393" lvl="1" indent="-342900">
              <a:buFont typeface="Arial" panose="020B0604020202020204" pitchFamily="34" charset="0"/>
              <a:buChar char="•"/>
            </a:pPr>
            <a:r>
              <a:rPr lang="en-GB" sz="2000" dirty="0">
                <a:solidFill>
                  <a:schemeClr val="tx2"/>
                </a:solidFill>
              </a:rPr>
              <a:t>An important event that gave you the green light.</a:t>
            </a:r>
          </a:p>
          <a:p>
            <a:pPr marL="342900" indent="-342900">
              <a:buFont typeface="Arial" panose="020B0604020202020204" pitchFamily="34" charset="0"/>
              <a:buChar char="•"/>
            </a:pPr>
            <a:r>
              <a:rPr lang="en-GB" sz="2300" b="1" dirty="0">
                <a:solidFill>
                  <a:schemeClr val="tx2"/>
                </a:solidFill>
              </a:rPr>
              <a:t>What Obstacles did you overcome?</a:t>
            </a:r>
          </a:p>
          <a:p>
            <a:pPr marL="952393" lvl="1" indent="-342900">
              <a:buFont typeface="Arial" panose="020B0604020202020204" pitchFamily="34" charset="0"/>
              <a:buChar char="•"/>
            </a:pPr>
            <a:endParaRPr lang="en-GB" sz="300" b="1" dirty="0">
              <a:solidFill>
                <a:schemeClr val="tx2"/>
              </a:solidFill>
            </a:endParaRPr>
          </a:p>
          <a:p>
            <a:pPr marL="952393" lvl="1" indent="-342900">
              <a:buFont typeface="Arial" panose="020B0604020202020204" pitchFamily="34" charset="0"/>
              <a:buChar char="•"/>
            </a:pPr>
            <a:r>
              <a:rPr lang="en-GB" sz="2000" dirty="0">
                <a:solidFill>
                  <a:schemeClr val="tx2"/>
                </a:solidFill>
              </a:rPr>
              <a:t>A global pandemic (COVID19)</a:t>
            </a:r>
          </a:p>
          <a:p>
            <a:pPr marL="952393" lvl="1" indent="-342900">
              <a:buFont typeface="Arial" panose="020B0604020202020204" pitchFamily="34" charset="0"/>
              <a:buChar char="•"/>
            </a:pPr>
            <a:r>
              <a:rPr lang="en-GB" sz="2000" dirty="0">
                <a:solidFill>
                  <a:schemeClr val="tx2"/>
                </a:solidFill>
              </a:rPr>
              <a:t>Negativity</a:t>
            </a:r>
          </a:p>
          <a:p>
            <a:pPr marL="952393" lvl="1" indent="-342900">
              <a:buFont typeface="Arial" panose="020B0604020202020204" pitchFamily="34" charset="0"/>
              <a:buChar char="•"/>
            </a:pPr>
            <a:r>
              <a:rPr lang="en-GB" sz="2000" dirty="0">
                <a:solidFill>
                  <a:schemeClr val="tx2"/>
                </a:solidFill>
              </a:rPr>
              <a:t>Fear</a:t>
            </a:r>
          </a:p>
          <a:p>
            <a:pPr marL="952393" lvl="1" indent="-342900">
              <a:buFont typeface="Arial" panose="020B0604020202020204" pitchFamily="34" charset="0"/>
              <a:buChar char="•"/>
            </a:pPr>
            <a:r>
              <a:rPr lang="en-GB" sz="2000" dirty="0">
                <a:solidFill>
                  <a:schemeClr val="tx2"/>
                </a:solidFill>
              </a:rPr>
              <a:t>Creativity</a:t>
            </a:r>
          </a:p>
          <a:p>
            <a:pPr marL="952393" lvl="1" indent="-342900">
              <a:buFont typeface="Arial" panose="020B0604020202020204" pitchFamily="34" charset="0"/>
              <a:buChar char="•"/>
            </a:pPr>
            <a:r>
              <a:rPr lang="en-GB" sz="2000" dirty="0">
                <a:solidFill>
                  <a:schemeClr val="tx2"/>
                </a:solidFill>
              </a:rPr>
              <a:t>Comparisons </a:t>
            </a:r>
          </a:p>
          <a:p>
            <a:pPr marL="952393" lvl="1" indent="-342900">
              <a:buFont typeface="Arial" panose="020B0604020202020204" pitchFamily="34" charset="0"/>
              <a:buChar char="•"/>
            </a:pPr>
            <a:endParaRPr lang="en-GB" sz="2000" b="1" dirty="0">
              <a:solidFill>
                <a:schemeClr val="tx2"/>
              </a:solidFill>
            </a:endParaRPr>
          </a:p>
        </p:txBody>
      </p:sp>
    </p:spTree>
    <p:extLst>
      <p:ext uri="{BB962C8B-B14F-4D97-AF65-F5344CB8AC3E}">
        <p14:creationId xmlns:p14="http://schemas.microsoft.com/office/powerpoint/2010/main" val="382244720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Old blank paper">
            <a:extLst>
              <a:ext uri="{FF2B5EF4-FFF2-40B4-BE49-F238E27FC236}">
                <a16:creationId xmlns:a16="http://schemas.microsoft.com/office/drawing/2014/main" id="{79D0C362-7019-4AFF-BE49-4CEEB06985F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1"/>
            <a:ext cx="12188825" cy="6858000"/>
          </a:xfrm>
        </p:spPr>
      </p:pic>
      <p:sp>
        <p:nvSpPr>
          <p:cNvPr id="2" name="Title 1">
            <a:extLst>
              <a:ext uri="{FF2B5EF4-FFF2-40B4-BE49-F238E27FC236}">
                <a16:creationId xmlns:a16="http://schemas.microsoft.com/office/drawing/2014/main" id="{B4BF9EEC-270C-4414-B99B-4873172E64D2}"/>
              </a:ext>
            </a:extLst>
          </p:cNvPr>
          <p:cNvSpPr>
            <a:spLocks noGrp="1"/>
          </p:cNvSpPr>
          <p:nvPr>
            <p:ph type="title"/>
          </p:nvPr>
        </p:nvSpPr>
        <p:spPr>
          <a:xfrm>
            <a:off x="1053852" y="188640"/>
            <a:ext cx="10157354" cy="832520"/>
          </a:xfrm>
        </p:spPr>
        <p:style>
          <a:lnRef idx="2">
            <a:schemeClr val="dk1"/>
          </a:lnRef>
          <a:fillRef idx="1">
            <a:schemeClr val="lt1"/>
          </a:fillRef>
          <a:effectRef idx="0">
            <a:schemeClr val="dk1"/>
          </a:effectRef>
          <a:fontRef idx="minor">
            <a:schemeClr val="dk1"/>
          </a:fontRef>
        </p:style>
        <p:txBody>
          <a:bodyPr/>
          <a:lstStyle/>
          <a:p>
            <a:pPr algn="ctr"/>
            <a:r>
              <a:rPr lang="en-GB" dirty="0"/>
              <a:t>Think About………</a:t>
            </a:r>
          </a:p>
        </p:txBody>
      </p:sp>
      <p:sp>
        <p:nvSpPr>
          <p:cNvPr id="6" name="Title 1">
            <a:extLst>
              <a:ext uri="{FF2B5EF4-FFF2-40B4-BE49-F238E27FC236}">
                <a16:creationId xmlns:a16="http://schemas.microsoft.com/office/drawing/2014/main" id="{B4B8ED68-506F-494D-AFD6-54652D57FD14}"/>
              </a:ext>
            </a:extLst>
          </p:cNvPr>
          <p:cNvSpPr txBox="1">
            <a:spLocks/>
          </p:cNvSpPr>
          <p:nvPr/>
        </p:nvSpPr>
        <p:spPr>
          <a:xfrm>
            <a:off x="1015734" y="1484784"/>
            <a:ext cx="10157354" cy="4896544"/>
          </a:xfrm>
          <a:prstGeom prst="rect">
            <a:avLst/>
          </a:prstGeom>
        </p:spPr>
        <p:style>
          <a:lnRef idx="2">
            <a:schemeClr val="dk1"/>
          </a:lnRef>
          <a:fillRef idx="1">
            <a:schemeClr val="lt1"/>
          </a:fillRef>
          <a:effectRef idx="0">
            <a:schemeClr val="dk1"/>
          </a:effectRef>
          <a:fontRef idx="minor">
            <a:schemeClr val="dk1"/>
          </a:fontRef>
        </p:style>
        <p:txBody>
          <a:bodyPr vert="horz" lIns="121899" tIns="60949" rIns="121899" bIns="60949" rtlCol="0" anchor="t">
            <a:normAutofit lnSpcReduction="10000"/>
          </a:bodyPr>
          <a:lstStyle>
            <a:lvl1pPr algn="l" defTabSz="1218987" rtl="0" eaLnBrk="1" latinLnBrk="0" hangingPunct="1">
              <a:lnSpc>
                <a:spcPct val="85000"/>
              </a:lnSpc>
              <a:spcBef>
                <a:spcPct val="0"/>
              </a:spcBef>
              <a:buNone/>
              <a:tabLst/>
              <a:defRPr sz="4400" kern="1200" cap="none" baseline="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marL="342900" indent="-342900">
              <a:buFont typeface="Arial" panose="020B0604020202020204" pitchFamily="34" charset="0"/>
              <a:buChar char="•"/>
            </a:pPr>
            <a:r>
              <a:rPr lang="en-GB" sz="2300" b="1" dirty="0">
                <a:solidFill>
                  <a:schemeClr val="tx2"/>
                </a:solidFill>
              </a:rPr>
              <a:t>What were your goals?</a:t>
            </a:r>
          </a:p>
          <a:p>
            <a:pPr marL="952393" lvl="1" indent="-342900">
              <a:buFont typeface="Arial" panose="020B0604020202020204" pitchFamily="34" charset="0"/>
              <a:buChar char="•"/>
            </a:pPr>
            <a:r>
              <a:rPr lang="en-GB" sz="2000" dirty="0">
                <a:solidFill>
                  <a:schemeClr val="tx2"/>
                </a:solidFill>
              </a:rPr>
              <a:t>Improve your growth</a:t>
            </a:r>
          </a:p>
          <a:p>
            <a:pPr marL="952393" lvl="1" indent="-342900">
              <a:buFont typeface="Arial" panose="020B0604020202020204" pitchFamily="34" charset="0"/>
              <a:buChar char="•"/>
            </a:pPr>
            <a:r>
              <a:rPr lang="en-GB" sz="2000" dirty="0">
                <a:solidFill>
                  <a:schemeClr val="tx2"/>
                </a:solidFill>
              </a:rPr>
              <a:t>Understand yourself</a:t>
            </a:r>
          </a:p>
          <a:p>
            <a:pPr marL="952393" lvl="1" indent="-342900">
              <a:buFont typeface="Arial" panose="020B0604020202020204" pitchFamily="34" charset="0"/>
              <a:buChar char="•"/>
            </a:pPr>
            <a:r>
              <a:rPr lang="en-GB" sz="2000" dirty="0">
                <a:solidFill>
                  <a:schemeClr val="tx2"/>
                </a:solidFill>
              </a:rPr>
              <a:t>Be persistent (don’t give up!)</a:t>
            </a:r>
          </a:p>
          <a:p>
            <a:pPr marL="952393" lvl="1" indent="-342900">
              <a:buFont typeface="Arial" panose="020B0604020202020204" pitchFamily="34" charset="0"/>
              <a:buChar char="•"/>
            </a:pPr>
            <a:r>
              <a:rPr lang="en-GB" sz="2000" dirty="0">
                <a:solidFill>
                  <a:schemeClr val="tx2"/>
                </a:solidFill>
              </a:rPr>
              <a:t>Stay open-minded</a:t>
            </a:r>
          </a:p>
          <a:p>
            <a:pPr marL="952393" lvl="1" indent="-342900">
              <a:buFont typeface="Arial" panose="020B0604020202020204" pitchFamily="34" charset="0"/>
              <a:buChar char="•"/>
            </a:pPr>
            <a:r>
              <a:rPr lang="en-GB" sz="2000" dirty="0">
                <a:solidFill>
                  <a:schemeClr val="tx2"/>
                </a:solidFill>
              </a:rPr>
              <a:t>Learn how to make effective decisions</a:t>
            </a:r>
          </a:p>
          <a:p>
            <a:pPr marL="952393" lvl="1" indent="-342900">
              <a:buFont typeface="Arial" panose="020B0604020202020204" pitchFamily="34" charset="0"/>
              <a:buChar char="•"/>
            </a:pPr>
            <a:r>
              <a:rPr lang="en-GB" sz="2000" dirty="0">
                <a:solidFill>
                  <a:schemeClr val="tx2"/>
                </a:solidFill>
              </a:rPr>
              <a:t>Accept your limits</a:t>
            </a:r>
          </a:p>
          <a:p>
            <a:pPr marL="357188" lvl="1" indent="-357188">
              <a:buFont typeface="Arial" panose="020B0604020202020204" pitchFamily="34" charset="0"/>
              <a:buChar char="•"/>
            </a:pPr>
            <a:r>
              <a:rPr lang="en-GB" sz="2300" b="1" dirty="0">
                <a:solidFill>
                  <a:schemeClr val="tx2"/>
                </a:solidFill>
              </a:rPr>
              <a:t>What was your attitude? – Attitude is often the result of an experience – Personality traits:</a:t>
            </a:r>
          </a:p>
          <a:p>
            <a:pPr marL="952393" lvl="1" indent="-342900">
              <a:buFont typeface="Arial" panose="020B0604020202020204" pitchFamily="34" charset="0"/>
              <a:buChar char="•"/>
            </a:pPr>
            <a:r>
              <a:rPr lang="en-GB" sz="2000" dirty="0">
                <a:solidFill>
                  <a:schemeClr val="tx2"/>
                </a:solidFill>
              </a:rPr>
              <a:t>What did you like / dislike? </a:t>
            </a:r>
          </a:p>
          <a:p>
            <a:pPr marL="952393" lvl="1" indent="-342900">
              <a:buFont typeface="Arial" panose="020B0604020202020204" pitchFamily="34" charset="0"/>
              <a:buChar char="•"/>
            </a:pPr>
            <a:r>
              <a:rPr lang="en-GB" sz="2000" dirty="0">
                <a:solidFill>
                  <a:schemeClr val="tx2"/>
                </a:solidFill>
              </a:rPr>
              <a:t>Positive</a:t>
            </a:r>
          </a:p>
          <a:p>
            <a:pPr marL="952393" lvl="1" indent="-342900">
              <a:buFont typeface="Arial" panose="020B0604020202020204" pitchFamily="34" charset="0"/>
              <a:buChar char="•"/>
            </a:pPr>
            <a:r>
              <a:rPr lang="en-GB" sz="2000" dirty="0">
                <a:solidFill>
                  <a:schemeClr val="tx2"/>
                </a:solidFill>
              </a:rPr>
              <a:t>Negative</a:t>
            </a:r>
          </a:p>
          <a:p>
            <a:pPr marL="952393" lvl="1" indent="-342900">
              <a:buFont typeface="Arial" panose="020B0604020202020204" pitchFamily="34" charset="0"/>
              <a:buChar char="•"/>
            </a:pPr>
            <a:r>
              <a:rPr lang="en-GB" sz="2000" dirty="0">
                <a:solidFill>
                  <a:schemeClr val="tx2"/>
                </a:solidFill>
              </a:rPr>
              <a:t>Neutral</a:t>
            </a:r>
          </a:p>
          <a:p>
            <a:pPr marL="952393" lvl="1" indent="-342900">
              <a:buFont typeface="Arial" panose="020B0604020202020204" pitchFamily="34" charset="0"/>
              <a:buChar char="•"/>
            </a:pPr>
            <a:r>
              <a:rPr lang="en-GB" sz="2000" dirty="0">
                <a:solidFill>
                  <a:schemeClr val="tx2"/>
                </a:solidFill>
              </a:rPr>
              <a:t>Confident</a:t>
            </a:r>
          </a:p>
          <a:p>
            <a:pPr marL="952393" lvl="1" indent="-342900">
              <a:buFont typeface="Arial" panose="020B0604020202020204" pitchFamily="34" charset="0"/>
              <a:buChar char="•"/>
            </a:pPr>
            <a:r>
              <a:rPr lang="en-GB" sz="2000" dirty="0">
                <a:solidFill>
                  <a:schemeClr val="tx2"/>
                </a:solidFill>
              </a:rPr>
              <a:t>Optimism</a:t>
            </a:r>
          </a:p>
          <a:p>
            <a:pPr marL="952393" lvl="1" indent="-342900">
              <a:buFont typeface="Arial" panose="020B0604020202020204" pitchFamily="34" charset="0"/>
              <a:buChar char="•"/>
            </a:pPr>
            <a:r>
              <a:rPr lang="en-GB" sz="2000" dirty="0">
                <a:solidFill>
                  <a:schemeClr val="tx2"/>
                </a:solidFill>
              </a:rPr>
              <a:t>Cautious </a:t>
            </a:r>
          </a:p>
          <a:p>
            <a:pPr marL="952393" lvl="1" indent="-342900">
              <a:buFont typeface="Arial" panose="020B0604020202020204" pitchFamily="34" charset="0"/>
              <a:buChar char="•"/>
            </a:pPr>
            <a:r>
              <a:rPr lang="en-GB" sz="2000" dirty="0">
                <a:solidFill>
                  <a:schemeClr val="tx2"/>
                </a:solidFill>
              </a:rPr>
              <a:t>Grateful</a:t>
            </a:r>
          </a:p>
          <a:p>
            <a:pPr lvl="1"/>
            <a:endParaRPr lang="en-GB" sz="2000" dirty="0">
              <a:solidFill>
                <a:schemeClr val="tx2"/>
              </a:solidFill>
            </a:endParaRPr>
          </a:p>
          <a:p>
            <a:pPr marL="952393" lvl="1" indent="-342900">
              <a:buFont typeface="Arial" panose="020B0604020202020204" pitchFamily="34" charset="0"/>
              <a:buChar char="•"/>
            </a:pPr>
            <a:endParaRPr lang="en-GB" sz="2000" dirty="0">
              <a:solidFill>
                <a:schemeClr val="tx2"/>
              </a:solidFill>
            </a:endParaRPr>
          </a:p>
          <a:p>
            <a:pPr marL="952393" lvl="1" indent="-342900">
              <a:buFont typeface="Arial" panose="020B0604020202020204" pitchFamily="34" charset="0"/>
              <a:buChar char="•"/>
            </a:pPr>
            <a:endParaRPr lang="en-GB" sz="2000" dirty="0">
              <a:solidFill>
                <a:schemeClr val="tx2"/>
              </a:solidFill>
            </a:endParaRPr>
          </a:p>
          <a:p>
            <a:pPr marL="952393" lvl="1" indent="-342900">
              <a:buFont typeface="Arial" panose="020B0604020202020204" pitchFamily="34" charset="0"/>
              <a:buChar char="•"/>
            </a:pPr>
            <a:endParaRPr lang="en-GB" sz="2000" dirty="0">
              <a:solidFill>
                <a:schemeClr val="tx2"/>
              </a:solidFill>
            </a:endParaRPr>
          </a:p>
        </p:txBody>
      </p:sp>
    </p:spTree>
    <p:extLst>
      <p:ext uri="{BB962C8B-B14F-4D97-AF65-F5344CB8AC3E}">
        <p14:creationId xmlns:p14="http://schemas.microsoft.com/office/powerpoint/2010/main" val="137032581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C74E1F3-C58E-4E80-B3CA-5EB73433D7E3}"/>
              </a:ext>
            </a:extLst>
          </p:cNvPr>
          <p:cNvPicPr>
            <a:picLocks noChangeAspect="1"/>
          </p:cNvPicPr>
          <p:nvPr/>
        </p:nvPicPr>
        <p:blipFill>
          <a:blip r:embed="rId2"/>
          <a:stretch>
            <a:fillRect/>
          </a:stretch>
        </p:blipFill>
        <p:spPr>
          <a:xfrm>
            <a:off x="2782044" y="32132"/>
            <a:ext cx="6624736" cy="679373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633368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1,771 Your Turn Photos - Free &amp; Royalty-Free Stock Photos from Dreamstime">
            <a:extLst>
              <a:ext uri="{FF2B5EF4-FFF2-40B4-BE49-F238E27FC236}">
                <a16:creationId xmlns:a16="http://schemas.microsoft.com/office/drawing/2014/main" id="{D1BB2E32-37AF-43BA-AD8C-00F7A38070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121888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98933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ooks 16x9">
  <a:themeElements>
    <a:clrScheme name="Books_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extLst>
    <a:ext uri="{05A4C25C-085E-4340-85A3-A5531E510DB2}">
      <thm15:themeFamily xmlns:thm15="http://schemas.microsoft.com/office/thememl/2012/main" name="TF02787940.potx" id="{9A4E33EC-D715-440E-9062-8AFA4CC9E341}" vid="{0DFBCB81-4ACA-49F1-BA1C-2B43B27F1FC4}"/>
    </a:ext>
  </a:ext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Blue bookstack presentation (widescreen)</Template>
  <TotalTime>192</TotalTime>
  <Words>765</Words>
  <Application>Microsoft Office PowerPoint</Application>
  <PresentationFormat>Custom</PresentationFormat>
  <Paragraphs>91</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Arial</vt:lpstr>
      <vt:lpstr>Century Gothic</vt:lpstr>
      <vt:lpstr>Books 16x9</vt:lpstr>
      <vt:lpstr>Changemakers: Building your Personal Brand for Sustainable Employment  </vt:lpstr>
      <vt:lpstr>History</vt:lpstr>
      <vt:lpstr>Write a Zander letter to yourself (600 Words) </vt:lpstr>
      <vt:lpstr>Past Tense</vt:lpstr>
      <vt:lpstr>Past Tense</vt:lpstr>
      <vt:lpstr>Give Yourself an ‘A’</vt:lpstr>
      <vt:lpstr>What Could You Include…..</vt:lpstr>
      <vt:lpstr>Think About………</vt:lpstr>
      <vt:lpstr>Think About………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Building your Personal Brand for Sustainable Employment</dc:title>
  <dc:creator>Davina Evans</dc:creator>
  <cp:lastModifiedBy>Davina Evans</cp:lastModifiedBy>
  <cp:revision>21</cp:revision>
  <dcterms:created xsi:type="dcterms:W3CDTF">2021-02-28T20:52:57Z</dcterms:created>
  <dcterms:modified xsi:type="dcterms:W3CDTF">2021-03-21T23:41:02Z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ies>
</file>