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27" d="100"/>
          <a:sy n="127" d="100"/>
        </p:scale>
        <p:origin x="150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liya De Silva" userId="9520ab3c-7e29-4580-954b-113f7d87b6b4" providerId="ADAL" clId="{FE27B551-DB8F-4221-B5AA-5ADAF89AA7C8}"/>
    <pc:docChg chg="undo redo custSel addSld delSld modSld">
      <pc:chgData name="Jaliya De Silva" userId="9520ab3c-7e29-4580-954b-113f7d87b6b4" providerId="ADAL" clId="{FE27B551-DB8F-4221-B5AA-5ADAF89AA7C8}" dt="2026-05-31T22:40:49.093" v="52" actId="20577"/>
      <pc:docMkLst>
        <pc:docMk/>
      </pc:docMkLst>
      <pc:sldChg chg="modSp mod">
        <pc:chgData name="Jaliya De Silva" userId="9520ab3c-7e29-4580-954b-113f7d87b6b4" providerId="ADAL" clId="{FE27B551-DB8F-4221-B5AA-5ADAF89AA7C8}" dt="2026-05-31T22:40:49.093" v="52" actId="20577"/>
        <pc:sldMkLst>
          <pc:docMk/>
          <pc:sldMk cId="0" sldId="256"/>
        </pc:sldMkLst>
        <pc:spChg chg="mod">
          <ac:chgData name="Jaliya De Silva" userId="9520ab3c-7e29-4580-954b-113f7d87b6b4" providerId="ADAL" clId="{FE27B551-DB8F-4221-B5AA-5ADAF89AA7C8}" dt="2026-05-31T22:40:49.093" v="52" actId="20577"/>
          <ac:spMkLst>
            <pc:docMk/>
            <pc:sldMk cId="0" sldId="256"/>
            <ac:spMk id="6" creationId="{00000000-0000-0000-0000-000000000000}"/>
          </ac:spMkLst>
        </pc:spChg>
      </pc:sldChg>
      <pc:sldChg chg="modSp mod">
        <pc:chgData name="Jaliya De Silva" userId="9520ab3c-7e29-4580-954b-113f7d87b6b4" providerId="ADAL" clId="{FE27B551-DB8F-4221-B5AA-5ADAF89AA7C8}" dt="2026-05-29T08:49:08.131" v="5" actId="20577"/>
        <pc:sldMkLst>
          <pc:docMk/>
          <pc:sldMk cId="0" sldId="259"/>
        </pc:sldMkLst>
        <pc:spChg chg="mod">
          <ac:chgData name="Jaliya De Silva" userId="9520ab3c-7e29-4580-954b-113f7d87b6b4" providerId="ADAL" clId="{FE27B551-DB8F-4221-B5AA-5ADAF89AA7C8}" dt="2026-05-29T08:49:08.131" v="5" actId="20577"/>
          <ac:spMkLst>
            <pc:docMk/>
            <pc:sldMk cId="0" sldId="259"/>
            <ac:spMk id="23" creationId="{00000000-0000-0000-0000-000000000000}"/>
          </ac:spMkLst>
        </pc:spChg>
      </pc:sldChg>
      <pc:sldChg chg="delSp modSp add del mod">
        <pc:chgData name="Jaliya De Silva" userId="9520ab3c-7e29-4580-954b-113f7d87b6b4" providerId="ADAL" clId="{FE27B551-DB8F-4221-B5AA-5ADAF89AA7C8}" dt="2026-05-31T21:22:14.143" v="16" actId="478"/>
        <pc:sldMkLst>
          <pc:docMk/>
          <pc:sldMk cId="0" sldId="260"/>
        </pc:sldMkLst>
        <pc:spChg chg="del">
          <ac:chgData name="Jaliya De Silva" userId="9520ab3c-7e29-4580-954b-113f7d87b6b4" providerId="ADAL" clId="{FE27B551-DB8F-4221-B5AA-5ADAF89AA7C8}" dt="2026-05-31T21:22:08.493" v="12" actId="478"/>
          <ac:spMkLst>
            <pc:docMk/>
            <pc:sldMk cId="0" sldId="260"/>
            <ac:spMk id="27" creationId="{00000000-0000-0000-0000-000000000000}"/>
          </ac:spMkLst>
        </pc:spChg>
        <pc:spChg chg="del mod">
          <ac:chgData name="Jaliya De Silva" userId="9520ab3c-7e29-4580-954b-113f7d87b6b4" providerId="ADAL" clId="{FE27B551-DB8F-4221-B5AA-5ADAF89AA7C8}" dt="2026-05-31T21:22:11.395" v="14" actId="478"/>
          <ac:spMkLst>
            <pc:docMk/>
            <pc:sldMk cId="0" sldId="260"/>
            <ac:spMk id="29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5-31T21:22:12.361" v="15" actId="478"/>
          <ac:spMkLst>
            <pc:docMk/>
            <pc:sldMk cId="0" sldId="260"/>
            <ac:spMk id="30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5-31T21:22:14.143" v="16" actId="478"/>
          <ac:spMkLst>
            <pc:docMk/>
            <pc:sldMk cId="0" sldId="260"/>
            <ac:spMk id="31" creationId="{00000000-0000-0000-0000-000000000000}"/>
          </ac:spMkLst>
        </pc:spChg>
      </pc:sldChg>
      <pc:sldChg chg="delSp modSp add del mod">
        <pc:chgData name="Jaliya De Silva" userId="9520ab3c-7e29-4580-954b-113f7d87b6b4" providerId="ADAL" clId="{FE27B551-DB8F-4221-B5AA-5ADAF89AA7C8}" dt="2026-05-31T21:39:52.131" v="49" actId="1076"/>
        <pc:sldMkLst>
          <pc:docMk/>
          <pc:sldMk cId="0" sldId="262"/>
        </pc:sldMkLst>
        <pc:spChg chg="del">
          <ac:chgData name="Jaliya De Silva" userId="9520ab3c-7e29-4580-954b-113f7d87b6b4" providerId="ADAL" clId="{FE27B551-DB8F-4221-B5AA-5ADAF89AA7C8}" dt="2026-05-31T21:39:01.899" v="33" actId="478"/>
          <ac:spMkLst>
            <pc:docMk/>
            <pc:sldMk cId="0" sldId="262"/>
            <ac:spMk id="11" creationId="{00000000-0000-0000-0000-000000000000}"/>
          </ac:spMkLst>
        </pc:spChg>
        <pc:spChg chg="del mod">
          <ac:chgData name="Jaliya De Silva" userId="9520ab3c-7e29-4580-954b-113f7d87b6b4" providerId="ADAL" clId="{FE27B551-DB8F-4221-B5AA-5ADAF89AA7C8}" dt="2026-05-31T21:39:00.603" v="32" actId="478"/>
          <ac:spMkLst>
            <pc:docMk/>
            <pc:sldMk cId="0" sldId="262"/>
            <ac:spMk id="12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5-31T21:39:03.001" v="34" actId="478"/>
          <ac:spMkLst>
            <pc:docMk/>
            <pc:sldMk cId="0" sldId="262"/>
            <ac:spMk id="13" creationId="{00000000-0000-0000-0000-000000000000}"/>
          </ac:spMkLst>
        </pc:spChg>
        <pc:spChg chg="del mod">
          <ac:chgData name="Jaliya De Silva" userId="9520ab3c-7e29-4580-954b-113f7d87b6b4" providerId="ADAL" clId="{FE27B551-DB8F-4221-B5AA-5ADAF89AA7C8}" dt="2026-05-31T21:39:04.928" v="36" actId="478"/>
          <ac:spMkLst>
            <pc:docMk/>
            <pc:sldMk cId="0" sldId="262"/>
            <ac:spMk id="14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08.580" v="37" actId="1076"/>
          <ac:spMkLst>
            <pc:docMk/>
            <pc:sldMk cId="0" sldId="262"/>
            <ac:spMk id="15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12.243" v="38" actId="1076"/>
          <ac:spMkLst>
            <pc:docMk/>
            <pc:sldMk cId="0" sldId="262"/>
            <ac:spMk id="16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14.963" v="39" actId="1076"/>
          <ac:spMkLst>
            <pc:docMk/>
            <pc:sldMk cId="0" sldId="262"/>
            <ac:spMk id="17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19.884" v="40" actId="1076"/>
          <ac:spMkLst>
            <pc:docMk/>
            <pc:sldMk cId="0" sldId="262"/>
            <ac:spMk id="18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5-31T21:26:36.594" v="24" actId="478"/>
          <ac:spMkLst>
            <pc:docMk/>
            <pc:sldMk cId="0" sldId="262"/>
            <ac:spMk id="19" creationId="{00000000-0000-0000-0000-000000000000}"/>
          </ac:spMkLst>
        </pc:spChg>
        <pc:spChg chg="del mod">
          <ac:chgData name="Jaliya De Silva" userId="9520ab3c-7e29-4580-954b-113f7d87b6b4" providerId="ADAL" clId="{FE27B551-DB8F-4221-B5AA-5ADAF89AA7C8}" dt="2026-05-31T21:26:35.728" v="23" actId="478"/>
          <ac:spMkLst>
            <pc:docMk/>
            <pc:sldMk cId="0" sldId="262"/>
            <ac:spMk id="20" creationId="{00000000-0000-0000-0000-000000000000}"/>
          </ac:spMkLst>
        </pc:spChg>
        <pc:spChg chg="del">
          <ac:chgData name="Jaliya De Silva" userId="9520ab3c-7e29-4580-954b-113f7d87b6b4" providerId="ADAL" clId="{FE27B551-DB8F-4221-B5AA-5ADAF89AA7C8}" dt="2026-05-31T21:26:32.428" v="21" actId="478"/>
          <ac:spMkLst>
            <pc:docMk/>
            <pc:sldMk cId="0" sldId="262"/>
            <ac:spMk id="21" creationId="{00000000-0000-0000-0000-000000000000}"/>
          </ac:spMkLst>
        </pc:spChg>
        <pc:spChg chg="del mod">
          <ac:chgData name="Jaliya De Silva" userId="9520ab3c-7e29-4580-954b-113f7d87b6b4" providerId="ADAL" clId="{FE27B551-DB8F-4221-B5AA-5ADAF89AA7C8}" dt="2026-05-31T21:26:31.545" v="20" actId="478"/>
          <ac:spMkLst>
            <pc:docMk/>
            <pc:sldMk cId="0" sldId="262"/>
            <ac:spMk id="22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40.731" v="46" actId="1076"/>
          <ac:spMkLst>
            <pc:docMk/>
            <pc:sldMk cId="0" sldId="262"/>
            <ac:spMk id="23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43.180" v="47" actId="1076"/>
          <ac:spMkLst>
            <pc:docMk/>
            <pc:sldMk cId="0" sldId="262"/>
            <ac:spMk id="24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45.978" v="48" actId="1076"/>
          <ac:spMkLst>
            <pc:docMk/>
            <pc:sldMk cId="0" sldId="262"/>
            <ac:spMk id="25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5-31T21:39:52.131" v="49" actId="1076"/>
          <ac:spMkLst>
            <pc:docMk/>
            <pc:sldMk cId="0" sldId="262"/>
            <ac:spMk id="26" creationId="{00000000-0000-0000-0000-000000000000}"/>
          </ac:spMkLst>
        </pc:spChg>
      </pc:sldChg>
      <pc:sldChg chg="modSp mod">
        <pc:chgData name="Jaliya De Silva" userId="9520ab3c-7e29-4580-954b-113f7d87b6b4" providerId="ADAL" clId="{FE27B551-DB8F-4221-B5AA-5ADAF89AA7C8}" dt="2026-05-29T08:50:33.620" v="11" actId="20577"/>
        <pc:sldMkLst>
          <pc:docMk/>
          <pc:sldMk cId="0" sldId="263"/>
        </pc:sldMkLst>
        <pc:spChg chg="mod">
          <ac:chgData name="Jaliya De Silva" userId="9520ab3c-7e29-4580-954b-113f7d87b6b4" providerId="ADAL" clId="{FE27B551-DB8F-4221-B5AA-5ADAF89AA7C8}" dt="2026-05-29T08:50:33.620" v="11" actId="20577"/>
          <ac:spMkLst>
            <pc:docMk/>
            <pc:sldMk cId="0" sldId="263"/>
            <ac:spMk id="11" creationId="{00000000-0000-0000-0000-000000000000}"/>
          </ac:spMkLst>
        </pc:spChg>
      </pc:sldChg>
      <pc:sldChg chg="del">
        <pc:chgData name="Jaliya De Silva" userId="9520ab3c-7e29-4580-954b-113f7d87b6b4" providerId="ADAL" clId="{FE27B551-DB8F-4221-B5AA-5ADAF89AA7C8}" dt="2026-05-31T22:35:41.561" v="50" actId="47"/>
        <pc:sldMkLst>
          <pc:docMk/>
          <pc:sldMk cId="0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5581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320040" y="2377440"/>
            <a:ext cx="8823960" cy="54864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502920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in Research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640080" y="1554480"/>
            <a:ext cx="7772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5EEA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&amp; Qualitative Approaches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40080" y="2514600"/>
            <a:ext cx="7772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>
                <a:solidFill>
                  <a:srgbClr val="F0F4F8"/>
                </a:solidFill>
              </a:rPr>
              <a:t>BMSW5014 - </a:t>
            </a:r>
            <a:r>
              <a:rPr lang="en-US" sz="1400" dirty="0">
                <a:solidFill>
                  <a:srgbClr val="F0F4F8"/>
                </a:solidFill>
              </a:rPr>
              <a:t>Developing a Research Proposal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40080" y="2907792"/>
            <a:ext cx="7772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59E0B"/>
                </a:solidFill>
              </a:rPr>
              <a:t>Module Lead: Jaliya De Silva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943600" y="47548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</a:rPr>
              <a:t>Academic Year 2025–26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Session Overview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24128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00584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1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914400" y="100584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A4A"/>
                </a:solidFill>
              </a:rPr>
              <a:t>What is sampling and why does it matter?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365760" y="2258568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22402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2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914400" y="224028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A4A"/>
                </a:solidFill>
              </a:rPr>
              <a:t>Key sampling terminology &amp; concepts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365760" y="3493008"/>
            <a:ext cx="411480" cy="411480"/>
          </a:xfrm>
          <a:prstGeom prst="ellipse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347472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3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914400" y="347472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A4A"/>
                </a:solidFill>
              </a:rPr>
              <a:t>Quantitative sampling strategies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4846320" y="1024128"/>
            <a:ext cx="411480" cy="411480"/>
          </a:xfrm>
          <a:prstGeom prst="ellipse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46320" y="100584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4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5394960" y="100584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A4A"/>
                </a:solidFill>
              </a:rPr>
              <a:t>Qualitative sampling strategies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4846320" y="2258568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846320" y="22402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5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5394960" y="224028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A4A"/>
                </a:solidFill>
              </a:rPr>
              <a:t>Sample size considerations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4846320" y="3493008"/>
            <a:ext cx="411480" cy="411480"/>
          </a:xfrm>
          <a:prstGeom prst="ellipse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46320" y="347472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6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394960" y="347472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A4A"/>
                </a:solidFill>
              </a:rPr>
              <a:t>Bias, validity &amp; ethical considerations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What is Sampling?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868680"/>
            <a:ext cx="8412480" cy="960120"/>
          </a:xfrm>
          <a:prstGeom prst="rect">
            <a:avLst/>
          </a:prstGeom>
          <a:solidFill>
            <a:srgbClr val="EEF2F7"/>
          </a:solidFill>
          <a:ln w="254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914400"/>
            <a:ext cx="80467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9488"/>
                </a:solidFill>
              </a:rPr>
              <a:t>Definition: </a:t>
            </a:r>
            <a:r>
              <a:rPr lang="en-US" sz="1300" dirty="0">
                <a:solidFill>
                  <a:srgbClr val="1B2A4A"/>
                </a:solidFill>
              </a:rPr>
              <a:t>Sampling is the process of selecting a subset of individuals, cases or units from a defined population in order to make inferences about that population (Bryman, 2016; Creswell &amp; Creswell, 2018).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365760" y="1965960"/>
            <a:ext cx="2651760" cy="15087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201168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Population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2377440"/>
            <a:ext cx="2468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</a:rPr>
              <a:t>The entire group of interest. Who/what are you studying? (e.g. all NHS nurses in Wales)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3200400" y="1965960"/>
            <a:ext cx="2651760" cy="15087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91840" y="201168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Sample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291840" y="2377440"/>
            <a:ext cx="2468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</a:rPr>
              <a:t>The selected subset drawn from the population. Smaller, manageable and studied directly.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035040" y="1965960"/>
            <a:ext cx="2651760" cy="15087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126480" y="201168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Inference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126480" y="2377440"/>
            <a:ext cx="2468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</a:rPr>
              <a:t>Using findings from the sample to draw conclusions about the wider population.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365760" y="3611880"/>
            <a:ext cx="8412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64748B"/>
                </a:solidFill>
              </a:rPr>
              <a:t>Reference: Bryman, A. (2016). Social Research Methods (5th ed.). Oxford: OUP. | Creswell, J.W. &amp; Creswell, J.D. (2018). Research Design (5th ed.). Sage.</a:t>
            </a:r>
            <a:endParaRPr lang="en-US" sz="850" dirty="0"/>
          </a:p>
        </p:txBody>
      </p:sp>
      <p:sp>
        <p:nvSpPr>
          <p:cNvPr id="16" name="Shape 14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Key Sampling Terminology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868680"/>
            <a:ext cx="4114800" cy="914400"/>
          </a:xfrm>
          <a:prstGeom prst="rect">
            <a:avLst/>
          </a:prstGeom>
          <a:solidFill>
            <a:srgbClr val="EEF2F7"/>
          </a:solidFill>
          <a:ln w="1270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91440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Sampling Frame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48640" y="1207008"/>
            <a:ext cx="3840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The complete list from which the sample is drawn (e.g. staff register, patient list).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754880" y="868680"/>
            <a:ext cx="4114800" cy="914400"/>
          </a:xfrm>
          <a:prstGeom prst="rect">
            <a:avLst/>
          </a:prstGeom>
          <a:solidFill>
            <a:srgbClr val="EEF2F7"/>
          </a:solidFill>
          <a:ln w="1270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54880" y="86868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937760" y="91440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Sampling Unit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937760" y="1207008"/>
            <a:ext cx="3840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The individual element selected for study (e.g. a person, organisation, document).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365760" y="1920240"/>
            <a:ext cx="4114800" cy="914400"/>
          </a:xfrm>
          <a:prstGeom prst="rect">
            <a:avLst/>
          </a:prstGeom>
          <a:solidFill>
            <a:srgbClr val="EEF2F7"/>
          </a:solidFill>
          <a:ln w="1270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65760" y="192024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48640" y="196596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Representativeness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48640" y="2258568"/>
            <a:ext cx="3840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The degree to which a sample reflects the characteristics of the target population.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754880" y="1920240"/>
            <a:ext cx="4114800" cy="914400"/>
          </a:xfrm>
          <a:prstGeom prst="rect">
            <a:avLst/>
          </a:prstGeom>
          <a:solidFill>
            <a:srgbClr val="EEF2F7"/>
          </a:solidFill>
          <a:ln w="1270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54880" y="192024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937760" y="196596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Generalisability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937760" y="2258568"/>
            <a:ext cx="3840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The extent to which findings can be applied beyond the studied sample (key in quant research).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65760" y="2971800"/>
            <a:ext cx="4114800" cy="914400"/>
          </a:xfrm>
          <a:prstGeom prst="rect">
            <a:avLst/>
          </a:prstGeom>
          <a:solidFill>
            <a:srgbClr val="EEF2F7"/>
          </a:solidFill>
          <a:ln w="1270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65760" y="297180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48640" y="301752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Transferability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48640" y="3310128"/>
            <a:ext cx="3840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Used in qualitative research - the degree to which findings can inform other contexts (Lincoln &amp; Guba, 1985).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4754880" y="2971800"/>
            <a:ext cx="4114800" cy="914400"/>
          </a:xfrm>
          <a:prstGeom prst="rect">
            <a:avLst/>
          </a:prstGeom>
          <a:solidFill>
            <a:srgbClr val="EEF2F7"/>
          </a:solidFill>
          <a:ln w="1270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754880" y="297180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37760" y="301752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Saturation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937760" y="3310128"/>
            <a:ext cx="3840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In qualitative research, the point at which no new themes emerge from additional data (Guest et al., 2006).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365760" y="4069080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References: Lincoln, Y.S. &amp; Guba, E.G. (1985). Naturalistic Inquiry. Sage. | Guest, G., Bunce, A. &amp; Johnson, L. (2006). Field Methods, 18(1), 59–82.</a:t>
            </a:r>
            <a:endParaRPr lang="en-US" sz="800" dirty="0"/>
          </a:p>
        </p:txBody>
      </p:sp>
      <p:sp>
        <p:nvSpPr>
          <p:cNvPr id="29" name="Shape 27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Quantitative Sampling: Probability Methods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7315200" y="91440"/>
            <a:ext cx="1645920" cy="5029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0" y="91440"/>
            <a:ext cx="1645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B2A4A"/>
                </a:solidFill>
              </a:rPr>
              <a:t>QUANTITATIVE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365760" y="822960"/>
            <a:ext cx="8412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</a:rPr>
              <a:t>Used when the aim is to generalise findings. Requires a sampling frame. Every unit has a known probability of selection (Bryman, 2016).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65760" y="1307592"/>
            <a:ext cx="320040" cy="32004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1307592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77240" y="1280160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Simple Random Sampling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77240" y="1527048"/>
            <a:ext cx="6400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Every unit has an equal chance of selection. Use random number tables or software. Best for homogeneous populations.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7178040" y="1527048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0D9488"/>
                </a:solidFill>
              </a:rPr>
              <a:t>(Bryman, 2016)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365760" y="1947672"/>
            <a:ext cx="320040" cy="32004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5760" y="1947672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2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777240" y="1920240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Systematic Sampling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777240" y="2167128"/>
            <a:ext cx="6400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Every nth item selected from a list (e.g. every 10th patient). Simple to implement but can introduce periodicity bias.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7178040" y="2167128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0D9488"/>
                </a:solidFill>
              </a:rPr>
              <a:t>(Creswell &amp; Creswell, 2018)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365760" y="2587752"/>
            <a:ext cx="320040" cy="32004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65760" y="2587752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3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777240" y="2560320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Stratified Sampling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777240" y="2807208"/>
            <a:ext cx="6400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Population divided into strata (e.g. age, gender, grade). Random sample drawn from each stratum. Ensures representativeness.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7178040" y="2807208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0D9488"/>
                </a:solidFill>
              </a:rPr>
              <a:t>(Robson &amp; McCartan, 2016)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365760" y="3227832"/>
            <a:ext cx="320040" cy="32004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65760" y="3227832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4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777240" y="3200400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</a:rPr>
              <a:t>Cluster Sampling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777240" y="3447288"/>
            <a:ext cx="6400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Naturally occurring groups (clusters) randomly selected; all units within clusters included. Efficient for large/geographically spread populations.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7178040" y="3447288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0D9488"/>
                </a:solidFill>
              </a:rPr>
              <a:t>(Field, 2013)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365760" y="3867912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5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</a:rPr>
              <a:t>Quantitative Sampling: Non-Probability Methods</a:t>
            </a:r>
            <a:endParaRPr lang="en-US" sz="2300" dirty="0"/>
          </a:p>
        </p:txBody>
      </p:sp>
      <p:sp>
        <p:nvSpPr>
          <p:cNvPr id="4" name="Shape 2"/>
          <p:cNvSpPr/>
          <p:nvPr/>
        </p:nvSpPr>
        <p:spPr>
          <a:xfrm>
            <a:off x="7315200" y="91440"/>
            <a:ext cx="1645920" cy="50292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0" y="91440"/>
            <a:ext cx="1645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B2A4A"/>
                </a:solidFill>
              </a:rPr>
              <a:t>QUANTITATIVE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365760" y="822960"/>
            <a:ext cx="8412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</a:rPr>
              <a:t>Not all units have equal chance of selection. Used when probability sampling is not feasible. Limits generalisability but remains widely used (Etikan et al., 2016).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65760" y="1280160"/>
            <a:ext cx="4023360" cy="1188720"/>
          </a:xfrm>
          <a:prstGeom prst="rect">
            <a:avLst/>
          </a:prstGeom>
          <a:solidFill>
            <a:srgbClr val="EEF2F7"/>
          </a:solidFill>
          <a:ln w="15240">
            <a:solidFill>
              <a:srgbClr val="D1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" y="1280160"/>
            <a:ext cx="4023360" cy="310896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57200" y="1316736"/>
            <a:ext cx="374904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Convenience Sampling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1627632"/>
            <a:ext cx="3749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2A4A"/>
                </a:solidFill>
              </a:rPr>
              <a:t>Selecting whoever is readily accessible. Quickest method but high risk of bias. Common in student research.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57200" y="219456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9488"/>
                </a:solidFill>
              </a:rPr>
              <a:t>⚠ Acknowledge limitations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709160" y="1280160"/>
            <a:ext cx="4023360" cy="1188720"/>
          </a:xfrm>
          <a:prstGeom prst="rect">
            <a:avLst/>
          </a:prstGeom>
          <a:solidFill>
            <a:srgbClr val="EEF2F7"/>
          </a:solidFill>
          <a:ln w="15240">
            <a:solidFill>
              <a:srgbClr val="D1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709160" y="1280160"/>
            <a:ext cx="4023360" cy="310896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00600" y="1316736"/>
            <a:ext cx="374904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Purposive Sampling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800600" y="1627632"/>
            <a:ext cx="3749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2A4A"/>
                </a:solidFill>
              </a:rPr>
              <a:t>Deliberately selecting participants who meet specific criteria. Useful when targeting a specific group.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800600" y="219456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9488"/>
                </a:solidFill>
              </a:rPr>
              <a:t>✔ Justify your criteria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365760" y="2606040"/>
            <a:ext cx="4023360" cy="1188720"/>
          </a:xfrm>
          <a:prstGeom prst="rect">
            <a:avLst/>
          </a:prstGeom>
          <a:solidFill>
            <a:srgbClr val="EEF2F7"/>
          </a:solidFill>
          <a:ln w="15240">
            <a:solidFill>
              <a:srgbClr val="D1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65760" y="2606040"/>
            <a:ext cx="4023360" cy="310896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57200" y="2642616"/>
            <a:ext cx="374904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Quota Sampling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57200" y="2953512"/>
            <a:ext cx="3749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2A4A"/>
                </a:solidFill>
              </a:rPr>
              <a:t>Setting quotas for subgroups reflecting population proportions without random selection within each quota.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457200" y="352044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9488"/>
                </a:solidFill>
              </a:rPr>
              <a:t>✔ Specify quotas clearly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709160" y="2606040"/>
            <a:ext cx="4023360" cy="1188720"/>
          </a:xfrm>
          <a:prstGeom prst="rect">
            <a:avLst/>
          </a:prstGeom>
          <a:solidFill>
            <a:srgbClr val="EEF2F7"/>
          </a:solidFill>
          <a:ln w="15240">
            <a:solidFill>
              <a:srgbClr val="D1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09160" y="2606040"/>
            <a:ext cx="4023360" cy="310896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00600" y="2642616"/>
            <a:ext cx="374904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Snowball Sampling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4800600" y="2953512"/>
            <a:ext cx="3749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2A4A"/>
                </a:solidFill>
              </a:rPr>
              <a:t>Initial participants recruit further participants. Used with hard-to-reach groups (e.g. service users).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800600" y="3520440"/>
            <a:ext cx="3749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9488"/>
                </a:solidFill>
              </a:rPr>
              <a:t>⚠ Self-selection risk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365760" y="4069080"/>
            <a:ext cx="8412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Reference: Etikan, I., Musa, S.A. &amp; Alkassim, R.S. (2016). Comparison of Convenience Sampling and Purposive Sampling. AJTAS, 5(1), 1–4.</a:t>
            </a:r>
            <a:endParaRPr lang="en-US" sz="800" dirty="0"/>
          </a:p>
        </p:txBody>
      </p:sp>
      <p:sp>
        <p:nvSpPr>
          <p:cNvPr id="28" name="Shape 26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Qualitative Sampling Strategies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7315200" y="91440"/>
            <a:ext cx="1645920" cy="502920"/>
          </a:xfrm>
          <a:prstGeom prst="rect">
            <a:avLst/>
          </a:prstGeom>
          <a:solidFill>
            <a:srgbClr val="14B8A6"/>
          </a:solidFill>
          <a:ln w="12700">
            <a:solidFill>
              <a:srgbClr val="14B8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0" y="91440"/>
            <a:ext cx="1645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QUALITATIVE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365760" y="822960"/>
            <a:ext cx="8412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</a:rPr>
              <a:t>Qualitative sampling is intentional and strategic — not aiming for statistical representativeness but for depth, richness and meaning (Patton, 2015; Mason, 2002).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65760" y="1261872"/>
            <a:ext cx="73152" cy="502920"/>
          </a:xfrm>
          <a:prstGeom prst="rect">
            <a:avLst/>
          </a:prstGeom>
          <a:solidFill>
            <a:srgbClr val="14B8A6"/>
          </a:solidFill>
          <a:ln w="12700">
            <a:solidFill>
              <a:srgbClr val="14B8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66928" y="1280160"/>
            <a:ext cx="32004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</a:rPr>
              <a:t>Purposive / Purposeful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66928" y="1517904"/>
            <a:ext cx="68580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Select participants who are information-rich. Most common in qualitative work. Justify selection criteria explicitly.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498080" y="1517904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0D9488"/>
                </a:solidFill>
              </a:rPr>
              <a:t>(Patton, 2015)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365760" y="2070889"/>
            <a:ext cx="73152" cy="502920"/>
          </a:xfrm>
          <a:prstGeom prst="rect">
            <a:avLst/>
          </a:prstGeom>
          <a:solidFill>
            <a:srgbClr val="14B8A6"/>
          </a:solidFill>
          <a:ln w="12700">
            <a:solidFill>
              <a:srgbClr val="14B8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66928" y="1981962"/>
            <a:ext cx="32004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</a:rPr>
              <a:t>Theoretical Sampling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66928" y="2249424"/>
            <a:ext cx="68580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Used in grounded theory. Sampling continues as theory develops — guided by emerging concepts.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7452360" y="2313205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0D9488"/>
                </a:solidFill>
              </a:rPr>
              <a:t>(Charmaz, 2014)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373015" y="2761488"/>
            <a:ext cx="73152" cy="502920"/>
          </a:xfrm>
          <a:prstGeom prst="rect">
            <a:avLst/>
          </a:prstGeom>
          <a:solidFill>
            <a:srgbClr val="14B8A6"/>
          </a:solidFill>
          <a:ln w="12700">
            <a:solidFill>
              <a:srgbClr val="14B8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27384" y="2711196"/>
            <a:ext cx="32004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</a:rPr>
              <a:t>Snowball Sampling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566928" y="2971800"/>
            <a:ext cx="68580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Participants identify further participants. Particularly useful for accessing hidden or marginalised populations.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7315200" y="3058668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0D9488"/>
                </a:solidFill>
              </a:rPr>
              <a:t>(Noy, 2008)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365760" y="4526280"/>
            <a:ext cx="8412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64748B"/>
                </a:solidFill>
              </a:rPr>
              <a:t>References: Patton, M.Q. (2015). Qualitative Research &amp; Evaluation Methods (4th ed.). Sage. | Mason, J. (2002). Qualitative Researching (2nd ed.). Sage. | Charmaz, K. (2014). Constructing Grounded Theory. Sage.</a:t>
            </a:r>
            <a:endParaRPr lang="en-US" sz="750" dirty="0"/>
          </a:p>
        </p:txBody>
      </p:sp>
      <p:sp>
        <p:nvSpPr>
          <p:cNvPr id="28" name="Shape 26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Sample Size: How Many is Enough?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04672"/>
            <a:ext cx="4114800" cy="2606040"/>
          </a:xfrm>
          <a:prstGeom prst="rect">
            <a:avLst/>
          </a:prstGeom>
          <a:solidFill>
            <a:srgbClr val="EEF2F7"/>
          </a:solidFill>
          <a:ln w="1905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804672"/>
            <a:ext cx="4114800" cy="3657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822960"/>
            <a:ext cx="38404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QUANTITATIVE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11480" y="1234440"/>
            <a:ext cx="384048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Determined by power analysis (Cohen, 1988)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Consider: effect size, significance level (α = .05), power (1−β = .80)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Rule of thumb: n ≥ 30 for parametric tests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Surveys: 10 responses per variable (Hair et al., 2010)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Use G*Power software to calculate sample size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Larger samples = more statistical power but not always feasible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754880" y="804672"/>
            <a:ext cx="4114800" cy="2606040"/>
          </a:xfrm>
          <a:prstGeom prst="rect">
            <a:avLst/>
          </a:prstGeom>
          <a:solidFill>
            <a:srgbClr val="EEF2F7"/>
          </a:solidFill>
          <a:ln w="1905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54880" y="804672"/>
            <a:ext cx="4114800" cy="3657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846320" y="822960"/>
            <a:ext cx="38404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QUALITATIVE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892040" y="1234440"/>
            <a:ext cx="384048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Not about statistical </a:t>
            </a:r>
            <a:r>
              <a:rPr lang="en-US" sz="1100">
                <a:solidFill>
                  <a:srgbClr val="1B2A4A"/>
                </a:solidFill>
              </a:rPr>
              <a:t>power - about </a:t>
            </a:r>
            <a:r>
              <a:rPr lang="en-US" sz="1100" dirty="0">
                <a:solidFill>
                  <a:srgbClr val="1B2A4A"/>
                </a:solidFill>
              </a:rPr>
              <a:t>depth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Guided by saturation (Guest et al., 2006)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Typical ranges: interviews 8–25, focus groups 3–6 groups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Depends on: homogeneity, scope, method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Saturation may occur earlier in focused studies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B2A4A"/>
                </a:solidFill>
              </a:rPr>
              <a:t>Justify your sample size in your proposal narrative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274320" y="3493008"/>
            <a:ext cx="8595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References: Cohen, J. (1988). Statistical Power Analysis for the Behavioural Sciences. LEA. | Guest, G. et al. (2006). Field Methods, 18(1). | Hair, J.F. et al. (2010). Multivariate Data Analysis (7th ed.). Pearson.</a:t>
            </a:r>
            <a:endParaRPr lang="en-US" sz="800" dirty="0"/>
          </a:p>
        </p:txBody>
      </p:sp>
      <p:sp>
        <p:nvSpPr>
          <p:cNvPr id="13" name="Shape 11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Comparing Sampling Across Paradigms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2560320" cy="347472"/>
          </a:xfrm>
          <a:prstGeom prst="rect">
            <a:avLst/>
          </a:prstGeom>
          <a:solidFill>
            <a:srgbClr val="1B2A4A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47472" y="822960"/>
            <a:ext cx="24140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Dimension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2926080" y="822960"/>
            <a:ext cx="2743200" cy="347472"/>
          </a:xfrm>
          <a:prstGeom prst="rect">
            <a:avLst/>
          </a:prstGeom>
          <a:solidFill>
            <a:srgbClr val="0D9488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999232" y="822960"/>
            <a:ext cx="259689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Quantitative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760720" y="822960"/>
            <a:ext cx="2743200" cy="347472"/>
          </a:xfrm>
          <a:prstGeom prst="rect">
            <a:avLst/>
          </a:prstGeom>
          <a:solidFill>
            <a:srgbClr val="0F3460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833872" y="822960"/>
            <a:ext cx="259689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Qualitative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274320" y="1207008"/>
            <a:ext cx="2560320" cy="402336"/>
          </a:xfrm>
          <a:prstGeom prst="rect">
            <a:avLst/>
          </a:prstGeom>
          <a:solidFill>
            <a:srgbClr val="E8EDF5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47472" y="1243584"/>
            <a:ext cx="241401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</a:rPr>
              <a:t>Purpose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2926080" y="1207008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999232" y="1243584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Statistical representativeness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760720" y="1207008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833872" y="1243584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Depth &amp; richness of insight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274320" y="1645920"/>
            <a:ext cx="2560320" cy="402336"/>
          </a:xfrm>
          <a:prstGeom prst="rect">
            <a:avLst/>
          </a:prstGeom>
          <a:solidFill>
            <a:srgbClr val="E8EDF5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47472" y="1682496"/>
            <a:ext cx="241401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</a:rPr>
              <a:t>Sampling Logic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2926080" y="1645920"/>
            <a:ext cx="274320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999232" y="1682496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Probability-based where possible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5760720" y="1645920"/>
            <a:ext cx="274320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833872" y="1682496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Purposive / strategic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274320" y="2084832"/>
            <a:ext cx="2560320" cy="402336"/>
          </a:xfrm>
          <a:prstGeom prst="rect">
            <a:avLst/>
          </a:prstGeom>
          <a:solidFill>
            <a:srgbClr val="E8EDF5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47472" y="2121408"/>
            <a:ext cx="241401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</a:rPr>
              <a:t>Sample Size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2926080" y="2084832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2999232" y="2121408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Determined by power/precision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5760720" y="2084832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833872" y="2121408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Guided by saturation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274320" y="2523744"/>
            <a:ext cx="2560320" cy="402336"/>
          </a:xfrm>
          <a:prstGeom prst="rect">
            <a:avLst/>
          </a:prstGeom>
          <a:solidFill>
            <a:srgbClr val="E8EDF5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347472" y="2560320"/>
            <a:ext cx="241401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</a:rPr>
              <a:t>Key Concern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2926080" y="2523744"/>
            <a:ext cx="274320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2999232" y="2560320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Avoiding selection bias</a:t>
            </a:r>
            <a:endParaRPr lang="en-US" sz="1050" dirty="0"/>
          </a:p>
        </p:txBody>
      </p:sp>
      <p:sp>
        <p:nvSpPr>
          <p:cNvPr id="32" name="Shape 30"/>
          <p:cNvSpPr/>
          <p:nvPr/>
        </p:nvSpPr>
        <p:spPr>
          <a:xfrm>
            <a:off x="5760720" y="2523744"/>
            <a:ext cx="274320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833872" y="2560320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Maximising information richness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274320" y="2962656"/>
            <a:ext cx="2560320" cy="402336"/>
          </a:xfrm>
          <a:prstGeom prst="rect">
            <a:avLst/>
          </a:prstGeom>
          <a:solidFill>
            <a:srgbClr val="E8EDF5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347472" y="2999232"/>
            <a:ext cx="241401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</a:rPr>
              <a:t>Generalisability</a:t>
            </a:r>
            <a:endParaRPr lang="en-US" sz="1050" dirty="0"/>
          </a:p>
        </p:txBody>
      </p:sp>
      <p:sp>
        <p:nvSpPr>
          <p:cNvPr id="36" name="Shape 34"/>
          <p:cNvSpPr/>
          <p:nvPr/>
        </p:nvSpPr>
        <p:spPr>
          <a:xfrm>
            <a:off x="2926080" y="2962656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2999232" y="2999232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Goal: statistical generalisation</a:t>
            </a:r>
            <a:endParaRPr lang="en-US" sz="1050" dirty="0"/>
          </a:p>
        </p:txBody>
      </p:sp>
      <p:sp>
        <p:nvSpPr>
          <p:cNvPr id="38" name="Shape 36"/>
          <p:cNvSpPr/>
          <p:nvPr/>
        </p:nvSpPr>
        <p:spPr>
          <a:xfrm>
            <a:off x="5760720" y="2962656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5833872" y="2999232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Transferability to similar contexts</a:t>
            </a:r>
            <a:endParaRPr lang="en-US" sz="1050" dirty="0"/>
          </a:p>
        </p:txBody>
      </p:sp>
      <p:sp>
        <p:nvSpPr>
          <p:cNvPr id="40" name="Shape 38"/>
          <p:cNvSpPr/>
          <p:nvPr/>
        </p:nvSpPr>
        <p:spPr>
          <a:xfrm>
            <a:off x="274320" y="3401568"/>
            <a:ext cx="2560320" cy="402336"/>
          </a:xfrm>
          <a:prstGeom prst="rect">
            <a:avLst/>
          </a:prstGeom>
          <a:solidFill>
            <a:srgbClr val="E8EDF5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347472" y="3438144"/>
            <a:ext cx="241401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</a:rPr>
              <a:t>Paradigm</a:t>
            </a:r>
            <a:endParaRPr lang="en-US" sz="1050" dirty="0"/>
          </a:p>
        </p:txBody>
      </p:sp>
      <p:sp>
        <p:nvSpPr>
          <p:cNvPr id="42" name="Shape 40"/>
          <p:cNvSpPr/>
          <p:nvPr/>
        </p:nvSpPr>
        <p:spPr>
          <a:xfrm>
            <a:off x="2926080" y="3401568"/>
            <a:ext cx="274320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2999232" y="3438144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Positivism / Post-positivism</a:t>
            </a:r>
            <a:endParaRPr lang="en-US" sz="1050" dirty="0"/>
          </a:p>
        </p:txBody>
      </p:sp>
      <p:sp>
        <p:nvSpPr>
          <p:cNvPr id="44" name="Shape 42"/>
          <p:cNvSpPr/>
          <p:nvPr/>
        </p:nvSpPr>
        <p:spPr>
          <a:xfrm>
            <a:off x="5760720" y="3401568"/>
            <a:ext cx="274320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5833872" y="3438144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Interpretivism / Constructivism</a:t>
            </a:r>
            <a:endParaRPr lang="en-US" sz="1050" dirty="0"/>
          </a:p>
        </p:txBody>
      </p:sp>
      <p:sp>
        <p:nvSpPr>
          <p:cNvPr id="46" name="Shape 44"/>
          <p:cNvSpPr/>
          <p:nvPr/>
        </p:nvSpPr>
        <p:spPr>
          <a:xfrm>
            <a:off x="274320" y="3840480"/>
            <a:ext cx="2560320" cy="402336"/>
          </a:xfrm>
          <a:prstGeom prst="rect">
            <a:avLst/>
          </a:prstGeom>
          <a:solidFill>
            <a:srgbClr val="E8EDF5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347472" y="3877056"/>
            <a:ext cx="241401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</a:rPr>
              <a:t>Example</a:t>
            </a:r>
            <a:endParaRPr lang="en-US" sz="1050" dirty="0"/>
          </a:p>
        </p:txBody>
      </p:sp>
      <p:sp>
        <p:nvSpPr>
          <p:cNvPr id="48" name="Shape 46"/>
          <p:cNvSpPr/>
          <p:nvPr/>
        </p:nvSpPr>
        <p:spPr>
          <a:xfrm>
            <a:off x="2926080" y="3840480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2999232" y="3877056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Survey of 300 hospitality workers</a:t>
            </a:r>
            <a:endParaRPr lang="en-US" sz="1050" dirty="0"/>
          </a:p>
        </p:txBody>
      </p:sp>
      <p:sp>
        <p:nvSpPr>
          <p:cNvPr id="50" name="Shape 48"/>
          <p:cNvSpPr/>
          <p:nvPr/>
        </p:nvSpPr>
        <p:spPr>
          <a:xfrm>
            <a:off x="5760720" y="3840480"/>
            <a:ext cx="2743200" cy="402336"/>
          </a:xfrm>
          <a:prstGeom prst="rect">
            <a:avLst/>
          </a:prstGeom>
          <a:solidFill>
            <a:srgbClr val="EEF2F7"/>
          </a:solidFill>
          <a:ln w="6350">
            <a:solidFill>
              <a:srgbClr val="CCDD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5833872" y="3877056"/>
            <a:ext cx="25968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</a:rPr>
              <a:t>12 in-depth interviews with managers</a:t>
            </a:r>
            <a:endParaRPr lang="en-US" sz="1050" dirty="0"/>
          </a:p>
        </p:txBody>
      </p:sp>
      <p:sp>
        <p:nvSpPr>
          <p:cNvPr id="52" name="Text 50"/>
          <p:cNvSpPr/>
          <p:nvPr/>
        </p:nvSpPr>
        <p:spPr>
          <a:xfrm>
            <a:off x="274320" y="4544568"/>
            <a:ext cx="8595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Adapted from: Creswell, J.W. &amp; Creswell, J.D. (2018); Bryman, A. (2016); Robson, C. &amp; McCartan, K. (2016). Real World Research (4th ed.). Wiley.</a:t>
            </a:r>
            <a:endParaRPr lang="en-US" sz="800" dirty="0"/>
          </a:p>
        </p:txBody>
      </p:sp>
      <p:sp>
        <p:nvSpPr>
          <p:cNvPr id="53" name="Shape 51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Applying Sampling to Your Research Proposal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365760" y="804672"/>
            <a:ext cx="8412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</a:rPr>
              <a:t>Your methodology section must clearly describe and justify your sampling strategy. Examiners will assess whether your approach is appropriate, rigorous and ethically sound.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274320" y="1261872"/>
            <a:ext cx="41148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1261872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77240" y="1298448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</a:rPr>
              <a:t>Identify your research paradigm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777240" y="1536192"/>
            <a:ext cx="80467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Is your study positivist (quant) or interpretivist (qual)? Or mixed methods? This shapes your sampling logic.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74320" y="1892808"/>
            <a:ext cx="41148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1892808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77240" y="192938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</a:rPr>
              <a:t>Define your target population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777240" y="2167128"/>
            <a:ext cx="80467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Be specific: 'full-time hospitality employees aged 18–65 in South Wales' rather than 'workers'.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74320" y="2523744"/>
            <a:ext cx="41148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74320" y="2523744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77240" y="2560320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</a:rPr>
              <a:t>Select and name your sampling strategy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777240" y="2798064"/>
            <a:ext cx="80467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Use correct terminology. Justify why this method suits your research question and design.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274320" y="3154680"/>
            <a:ext cx="41148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74320" y="3154680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4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77240" y="3191256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</a:rPr>
              <a:t>Justify your sample size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777240" y="3429000"/>
            <a:ext cx="80467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Quantitative: reference power calculations. Qualitative: reference saturation literature.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74320" y="3785616"/>
            <a:ext cx="41148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74320" y="3785616"/>
            <a:ext cx="411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5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77240" y="382219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</a:rPr>
              <a:t>Address access and feasibility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777240" y="4059936"/>
            <a:ext cx="80467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</a:rPr>
              <a:t>How will you recruit? What are potential barriers? How will you gain ethical approval?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274320" y="4453128"/>
            <a:ext cx="8595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64748B"/>
                </a:solidFill>
              </a:rPr>
              <a:t>See: Bryman (2016); Creswell &amp; Creswell (2018); Robson &amp; McCartan (2016) for detailed guidance on writing methodology sections.</a:t>
            </a:r>
            <a:endParaRPr lang="en-US" sz="850" dirty="0"/>
          </a:p>
        </p:txBody>
      </p:sp>
      <p:sp>
        <p:nvSpPr>
          <p:cNvPr id="26" name="Shape 24"/>
          <p:cNvSpPr/>
          <p:nvPr/>
        </p:nvSpPr>
        <p:spPr>
          <a:xfrm>
            <a:off x="0" y="4983480"/>
            <a:ext cx="91440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274320" y="4892040"/>
            <a:ext cx="8595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4748B"/>
                </a:solidFill>
              </a:rPr>
              <a:t>BMSW5014 | Developing a Research Proposal | Module Lead: Jaliya De Silva</a:t>
            </a:r>
            <a:endParaRPr lang="en-US" sz="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914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Key References &amp; Further Reading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621792"/>
            <a:ext cx="8229600" cy="0"/>
          </a:xfrm>
          <a:prstGeom prst="line">
            <a:avLst/>
          </a:prstGeom>
          <a:noFill/>
          <a:ln w="254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713232"/>
            <a:ext cx="832104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BERA (2018). Ethical Guidelines for Educational Research (4th ed.). British Educational Research Association.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Bryman, A. (2016). Social Research Methods (5th ed.). Oxford: Oxford University Press.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Charmaz, K. (2014). Constructing Grounded Theory (2nd ed.). London: Sage.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Cohen, J. (1988). Statistical Power Analysis for the Behavioural Sciences (2nd ed.). Hillsdale, NJ: LEA.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Creswell, J.W. &amp; Creswell, J.D. (2018). Research Design: Qualitative, Quantitative and Mixed Methods (5th ed.). Sage.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Etikan, I., Musa, S.A. &amp; Alkassim, R.S. (2016). Comparison of Convenience Sampling and Purposive Sampling. AJTAS, 5(1), 1–4.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Guest, G., Bunce, A. &amp; Johnson, L. (2006). How Many Interviews Are Enough? Field Methods, 18(1), 59–82.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Lincoln, Y.S. &amp; Guba, E.G. (1985). Naturalistic Inquiry. Newbury Park, CA: Sage.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Mason, J. (2002). Qualitative Researching (2nd ed.). London: Sage.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Miles, M.B., Huberman, A.M. &amp; Saldaña, J. (2020). Qualitative Data Analysis (4th ed.). Sage.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Patton, M.Q. (2015). Qualitative Research &amp; Evaluation Methods (4th ed.). Thousand Oaks: Sage.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0F4F8"/>
                </a:solidFill>
              </a:rPr>
              <a:t>Robson, C. &amp; McCartan, K. (2016). Real World Research (4th ed.). Chichester: Wiley.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548640" y="4544568"/>
            <a:ext cx="8321040" cy="34747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4544568"/>
            <a:ext cx="8321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</a:rPr>
              <a:t>BMSW5014 — Developing a Research Proposal  |  Module Lead: Jaliya De Silva  |  Academic Year 2025–26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1765</Words>
  <Application>Microsoft Office PowerPoint</Application>
  <PresentationFormat>On-screen Show (16:9)</PresentationFormat>
  <Paragraphs>184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Sampling in Research - BMSW5014</dc:title>
  <dc:subject>PptxGenJS Presentation</dc:subject>
  <dc:creator>Jaliya De Silva</dc:creator>
  <cp:lastModifiedBy>Jaliya De Silva</cp:lastModifiedBy>
  <cp:revision>2</cp:revision>
  <dcterms:created xsi:type="dcterms:W3CDTF">2026-05-29T08:25:58Z</dcterms:created>
  <dcterms:modified xsi:type="dcterms:W3CDTF">2026-05-31T22:40:59Z</dcterms:modified>
</cp:coreProperties>
</file>