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020C894-25BB-4778-B3CA-E3D588E4BB6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D59248-041E-4B88-B380-5DD27B09F82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FD6886D-FA07-4846-91DD-1833345DB1E4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035DE16-FCE0-468A-99D2-2C6183ACD79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5C91371-9A9A-435C-9B7A-4C0273C78ED4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71E533-09C1-4753-B77E-E1C49A367617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6D914-CCAA-4553-A4BC-7BEAC860594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D6A13CE-6569-40AD-AC52-3F5859226B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30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798A0F-88E8-4E99-BAA2-D0F5C20F26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60A57C-3D78-41A6-B575-FFF436E37BD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32F315-178A-4377-9434-CA79D0FF297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58BFF86-1690-4BD2-9834-E10F68BA6896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A5424-6690-42DA-AA7A-770DF966B77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BEDDF1-7FFE-41F4-8323-E9F10E4C600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88679-79A6-4F82-A20B-3B87AD43ED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2F90EC-E307-488E-9C32-BFB74003D9E3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71227-1C48-4A05-A94C-A5D7FE1C0A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D34D3-A286-4458-BF60-43F22B32C0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BC8808-14F9-4543-B9B2-0D0B6227E4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93338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8E293-CD24-42E7-B150-068C5CC2A3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1CE7-9333-4A6D-B73F-0661D0EA466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BCA14-0B9F-422C-908D-F511CAD5AE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8DA0EC-8261-4F65-BE6A-3C9554C16CC2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4AEBC-EF39-4767-945E-6F677F97EA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1792F-0855-410F-8C03-9828678A7A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FCB6B6-C78D-44D7-ADA0-29D62129993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287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6D792-42D3-4F09-B09E-A43868016B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2BEA7E-C399-4DED-90D5-32C13D1DFE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1E83F-7781-422E-AF81-A21F39B754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301E34-E4F6-4FD9-90EE-7438B558D7AF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4F3BF-46C9-4B8C-879C-7258BEBC1D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A4DD6D-2CEA-4C7C-B2B7-EFF154A36E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1F1D06-C849-4833-8794-90AE2FD5B87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388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C167-06EA-41B4-A2BA-B0A453B4D1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8ABD2-1133-400C-8B45-97863FFF759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6C7F47-4B11-4539-A02A-E94DF856B4A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2983B-C8B3-4BF1-B4FE-A8DCC77C4F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49A4F2-EB4C-4ACA-9C9C-BB06721F0425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3382CF-8149-456A-9FB1-103385591D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7A08BE-5A74-4B92-B796-17B20DB2DE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384B57-C1F7-49D5-A693-0C1A2F09AA1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471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A1B6E-A476-4EE5-8F10-98BD0EEF4F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1A950A-A59F-473C-8D85-FA65FF0F8B5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15D94B-BA53-4260-BAE2-8835A4420C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2A29A9-A9A1-4DC8-9A5F-A195C54C3B3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712D87-5951-4006-92AD-C355B336C6D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0DC2F3-ED40-4169-991C-ED35F3E16A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4FC4E1-820B-4403-B752-0287E1E16526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6B905F-1D49-4E06-A8D9-E37FDA11FD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4E022B-3C8C-4F2D-B021-64988D9577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CE2DF2-1B10-4479-9FFD-76BC485BBC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845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7E3DC-38A9-43CE-846C-15BE80DE22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7DE274-BB3A-43DE-94B7-EF153204B4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0BC5F2-2655-40F3-A372-C17EE400BD11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B3A3E5-0A39-48B2-A589-510F301443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BE4C8-4AA4-40CB-8F71-498853FE7F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1B94DB-A5C8-4559-A15E-0B8E52DEC57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44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ED130C-1675-40B2-AB6B-434E187567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C7E2C8-2861-4F44-A54E-E3815EB05265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F5FC3-7770-4DEF-A603-A0D78F2FD5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9112C9-1C66-4E1F-A43C-FB20ED54A9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BEFF24-E443-46B8-B2A9-22DD4B623C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977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EB79-AC58-401C-8323-2C54BDAF31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4C794-06A7-43D8-934A-39FB0D3B9CE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E38B1F-8158-4E34-AAC2-5B9312000CC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D3D192-490F-44EC-89E5-30D473F8054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58147D-394D-47CA-8FBC-05A28D574441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22C42D-AA07-44A8-B54D-BCD72DB2D5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5375F3-41C9-4B13-89F8-ED2BA831247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7D4968-9F43-471A-B6BC-B421424F54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19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A07B7-44C2-40E2-9558-0C4BC456CE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B44954-61BD-48CB-B235-59BF5170E27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A30255-B150-447D-8958-75B4DBFE2DB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923603-A149-4654-A4B1-05FF834B7F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B99E6B-3CEE-4436-83A0-56D69665DA67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D6CEAA-CD8F-4BBB-91B0-281ED19454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57F3F-63CE-44D3-BF87-DE66524765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1ACDCE-47F8-4D1C-85DC-B749B20196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548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32078-1835-4F01-89E2-55CB0501052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6823EB-9CC6-43FB-98B1-8BE0B6B44F0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9A4B0-5E2D-42BC-9C5C-A5FCE4E40C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62492A-AB30-49A1-A972-B2C5358575BD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BF1CC-79C9-42F2-AF04-7EF9B502CA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C13AE-1E98-4DFF-B31D-7D759BCB3A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784586-AA1F-4993-9D93-7826EEFFCA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13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1BB63A-86B4-499E-BC4B-74297667DAB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95512-7A39-440B-BC1F-81DE10D58F1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EAEC3-B1C1-436E-9120-909CF2B7B8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B7507E-49B7-4E59-9EF5-E63C20CA94AD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FB8A08-D763-4F8D-AB46-CFA4631923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CDCDE-36BE-41B9-AF08-033963D714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E01111-CA19-4E2A-84A5-E38825D6A7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388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929D91-D568-4A4B-AE30-ECC2D9FC62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1B27F-CA73-4DB0-9103-4E9A705CB75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5EC54-847B-41A5-92D4-07BD4B1F227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F515E6C-4C12-43BA-AAE5-AFF85FCEE2A3}" type="datetime1">
              <a:rPr lang="en-GB"/>
              <a:pPr lvl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60995-CAF5-41C4-A2CE-900E043EE62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AC8E4-DC23-46F0-B578-737A826711A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39051868-DBC2-4916-9AB2-36CBB9A0E32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eaLnBrk="1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eaLnBrk="1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3">
            <a:extLst>
              <a:ext uri="{FF2B5EF4-FFF2-40B4-BE49-F238E27FC236}">
                <a16:creationId xmlns:a16="http://schemas.microsoft.com/office/drawing/2014/main" id="{E3CC3331-67C8-4376-B0B6-7C9E2220E23B}"/>
              </a:ext>
            </a:extLst>
          </p:cNvPr>
          <p:cNvSpPr/>
          <p:nvPr/>
        </p:nvSpPr>
        <p:spPr>
          <a:xfrm>
            <a:off x="4933123" y="2513923"/>
            <a:ext cx="4611758" cy="50358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F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Newidiadau i’r deddfwriaeth Anghenion Dysgu Ychwangeol (ADY) yma yng Nghymru 6002C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4C871D7D-C240-4A27-8EB2-80F991DB5EC8}"/>
              </a:ext>
            </a:extLst>
          </p:cNvPr>
          <p:cNvSpPr txBox="1"/>
          <p:nvPr/>
        </p:nvSpPr>
        <p:spPr>
          <a:xfrm>
            <a:off x="0" y="26508"/>
            <a:ext cx="4953003" cy="330090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Beth </a:t>
            </a:r>
            <a:r>
              <a:rPr lang="en-GB" sz="105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Yw’r</a:t>
            </a:r>
            <a:r>
              <a:rPr lang="en-GB" sz="105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system Newydd?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Mae’r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system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gymorth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statudol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Newydd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Nghymru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b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lant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phobl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ifanc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o’r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oedran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0-25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gydag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Anghenion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Dysgu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Ychwangeol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(ADY)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dod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rym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obeithiol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mis Medi 2020.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Mae’r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fframwaith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amnewid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y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termau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anghenion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addysgol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arbennig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ag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anawsterau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dysgu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/ neu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anableddau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(LDD)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derm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newydd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sef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anghenion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dysgu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ychwanegol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Mae’r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fframwaith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deddfwriaeth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newydd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sicrhau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bod plant o dan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oedran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ysgol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orfodol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, plant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ysgol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phobl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ifanc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hyd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at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addysg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uwch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cael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eu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cefnogi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o dan un system 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Mae’n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golygu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bydd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pob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plentyn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pherson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ifanc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o dan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un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deddf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, pa mor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ddifrifol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neu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gymhleth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yw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eu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anhawster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dysgu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neu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anabledd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o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rhan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parch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hawliau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plant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phobl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ifanc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. Nod y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fframwaith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yw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cefnogi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pob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dysgwr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ag ADY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oresgyn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rhwystrau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dysgu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er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mwyn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sicrhau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bod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nhw’n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cyflawni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eu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llawn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potensial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Mae'r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fframwaith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cynnig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proses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integredig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chydweithredol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o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asesu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,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cynllunio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monitor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efnogaeth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ddarperir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ddysgwyr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ADY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sy'n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hwyluso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ymyrraeth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cynnar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chyfathrebu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effeithiol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Mae’r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fframwaith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system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cefnogol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,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tryloyw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sy’n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darparu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gwybodaeth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chyngor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sydd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gallu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datrys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pryderau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ag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apeliadau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Mae’r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system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wedi’i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rannu'n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5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thema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,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sef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: 1.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eddfwriaeth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hanllawiau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S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tatudol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, 2.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D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atblygu’r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weithlu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, 3.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G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weithredu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/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T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rosglwyddo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4. Codi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Y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mwybyddiaeth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a 5.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Polisi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Cefnogi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cs typeface="Arial" pitchFamily="34"/>
              </a:rPr>
              <a:t>. 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575EACE0-913D-4B2F-8CF3-8FCF5CDD399A}"/>
              </a:ext>
            </a:extLst>
          </p:cNvPr>
          <p:cNvSpPr txBox="1"/>
          <p:nvPr/>
        </p:nvSpPr>
        <p:spPr>
          <a:xfrm>
            <a:off x="4867972" y="-18095"/>
            <a:ext cx="7324023" cy="25545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Cynllun Datblygiad Unigol (CDU) 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Bydd gan bob plentyn a pherson ifanc sydd ag ADY hawl i gynllun cymorth statudol a elwir yn Gynllun Datblygu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U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nigol. Bu nhw hefyd yn cael cymorth o'r enw y ddarpariaeth dysgu ychwanegol a nodir yn eu CDU. Mae CDU yn newid y ffordd rydym yn asesu ac yn diwallu anghenion addysgol arbennig yng Nghymru.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M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ae CDU yn gynllun sengl yn lle datganiad, cynllun addysg unigol, cynllun dysgu a sgiliau, gyda fformat cyffredin a gaiff ei gyflawni drwy ddull cynllunio person un-ganolog.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B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ydd pob CDU unigol yn cynnwys cynllun gweithredu, ynghyd â thystiolaeth ar gyfer camau gweithredu sydd angen eu cynnal. Nes i blentyn symud i'r system newydd ADY, bydd y system AAA yn dal i fod yn gymwys a bydd yn dilyn drwodd gyda datganiad. Mae Llywodraeth Cymru wedi penderfynu Newid y ffordd i bwysleisio dull mwy cyfannol sy'n canolbwyntio ar osod dyletswydd i gydweithio. Ar ôl i blentyn, person ifanc gael ei gydnabod am CDU, bydd y broses yn cael ei chychwyn gan ALNCO. Bydd CDU yn cynnwys tudalen broffil, yr hyn sy'n bwysig iddynt hwy a sut i'w cefnogi, hefyd fydd y cynllun gweithredu beth sy'n gweithio a beth sydd ddim yn gweithio i wella canlyniadau. Bydd y CDU yn cael ei baratoi a'i gynnal/adolygu, naill a’i gan ysgol, sefydliad addysg bellach neu awdurdod lleol, yn dibynnu ar ddifrifoldeb a chymhleth ADY a lle mae'r unigolyn yn astudio.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O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 yw’r plentyn o dan oedran ysgol gorfodol neu'n mynychu sefydliad arbenigol annibynnol, yr awdurdod lleol sy'n cynnal y CDU. Mae'n bosibl y bydd y cynlluniau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CDU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yn disodli cynlluniau unigol eraill fel y cynllun addysgol unigol a'r cynllun ymddygiad unigol, caiff pob plentyn sydd â datganiadau cyfredol CDU. Mae'r Ddeddf yn ei gwneud yn ofynnol bod y Cod ADY yn cynnwys 1 neu fwy o ffurfiau safonol o CDU i bawb eu defnyddio. Pan fydd CDU yn cael ei greu, bydd rhieni a phob gwasanaeth priodol yn gallu cyfrannu at yr hyn sydd orau yn eu barn hwy, mae'r gwasanaeth partneriaeth â rhieni (GPRH) ar gael bob amser i ddarparu gwybodaeth, cyngor a chymorth. Os bydd CDU yn aflwyddiannus, mae gan y teulu hawl i apelio i Dribiwnlys ADY ac Anabledd Cymru  </a:t>
            </a:r>
            <a:endParaRPr lang="en-GB" sz="11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B1D7A83F-CA6F-4532-8630-BD16F9101023}"/>
              </a:ext>
            </a:extLst>
          </p:cNvPr>
          <p:cNvSpPr txBox="1"/>
          <p:nvPr/>
        </p:nvSpPr>
        <p:spPr>
          <a:xfrm>
            <a:off x="0" y="2503718"/>
            <a:ext cx="4953003" cy="24083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SENCO I ALNCO</a:t>
            </a:r>
            <a:r>
              <a:rPr lang="en-GB" sz="105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5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Additional Learning Needs Coordinator (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ALNCO)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yw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rôl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statudol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newydd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sy'n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dod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disodli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rôl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senco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anstatudol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presennol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sydd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o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fewn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ysgolion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lleoliadau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addysg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bellach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gynhelir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yng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N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ghymru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 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Mae adran 60 o Ddeddf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nghenion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D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ysgu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Y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chwanegol a’r Tribiwnlys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ddysg 2018 yn ei gwneud yn ofynnol i gyrff llywodraethu ysgolion a gynhelir a sefydliadau addysgol pellach i ddadlethi person fel y cydlynydd anghenion dysgu ychwanegol i fod yn gyfrifol am gydlynu darpariaeth dysgu ychwanegol</a:t>
            </a:r>
            <a:r>
              <a:rPr lang="en-GB" sz="1000" b="1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.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Dylsai’r 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unigolyn fod ar lefel strategol o fewn ysgolion neu sefydliadau addysg bellach er mwyn sicrhau bod anghenion pob dysgwr ag ADY o fewn y lleoliad addysgol yn cael eu diwalli. Dylai'r Alenco bob amser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sicrhau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llinell cyfathrebu glir i athrawon, timau arwain a gwasanathau allanol gan y bydd yn cefnogi'r lleoliad i gynllunio, rheoli, nodi a diwallu anghenion plant a phobl ifanc ag ADY. O dan adran 60 (2) ar gyfer lleoliadau ysgol, rhaid i'r person a ddynodir yn ALNCO fod yn athro neu athrawes ysgol neu'n gydgysylltydd anghenion addysgol arbennig sydd â chymwysterau neu brofiad. Ar gyfer lleoliadau addysg bellach, rhaid iddynt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fod yn 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athro addysg bellach. Mae hyn yn creu goblygiad negyddol oherwydd efallai fydd dwy swydd yn ymuno i fod yn un gan arwain at torriadau mewn swyddi a chystadlaeth rhwng staff. </a:t>
            </a:r>
            <a:endParaRPr lang="en-GB" sz="1100" b="1" i="0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14">
            <a:extLst>
              <a:ext uri="{FF2B5EF4-FFF2-40B4-BE49-F238E27FC236}">
                <a16:creationId xmlns:a16="http://schemas.microsoft.com/office/drawing/2014/main" id="{D6AA5D22-5CB4-4C5F-89AA-21296D7F2BFA}"/>
              </a:ext>
            </a:extLst>
          </p:cNvPr>
          <p:cNvSpPr txBox="1"/>
          <p:nvPr/>
        </p:nvSpPr>
        <p:spPr>
          <a:xfrm>
            <a:off x="0" y="4863547"/>
            <a:ext cx="4867972" cy="194668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Cyllid</a:t>
            </a: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</a:t>
            </a:r>
            <a:r>
              <a:rPr lang="cy-GB" sz="1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Mae </a:t>
            </a:r>
            <a:r>
              <a:rPr lang="cy-GB" sz="10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cyllid</a:t>
            </a:r>
            <a:r>
              <a:rPr lang="cy-GB" sz="1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o £20,000,000 ar gael i allu cefnogi gweithredu'r Ddeddf a chyflawni rhaglen trawsnewid ADY. </a:t>
            </a:r>
            <a:r>
              <a:rPr lang="cy-GB" sz="10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Mae rhan o’r pecyn arian fod cael ei defnyddio ar gyfer </a:t>
            </a:r>
            <a:r>
              <a:rPr lang="cy-GB" sz="1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datblygiadau gweithlu i sicrhau bod gan ymarferwyr y sgiliau cywir i fod yn briodol i bob pwrpas y system newydd i wella a diwallu anghenion dysgwyr ag ADY. Mae 3 lefel wahanol o dargedau datblygu gweithlu, rhain yw: Datblygu sgiliau craidd ar gyfer pob ymarferwr, Datblygu sgiliau drwy’r ALNCO a Datblygu sgiliau arbenigol ar gyfer awdurdodau lleol sy'n darparu gwasanaethau cymorth i arbenigwyr lleoliadau addysgol. Goblygiad negyddol bosib o rhannu’r pecyn arian dros Gymru gyfan yw bydd lawer o bobl eisiau hyfforddiant ac efallai ni fydd digon o arian yn y pecyn i bawb. Disgwylir i’r arian para am 3 mlynedd ond gyda sawl ymarferwr angen y hyfforddiant a fydd yr arian yn para? Yn ffodus </a:t>
            </a:r>
            <a:r>
              <a:rPr lang="cy-GB" sz="10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</a:t>
            </a:r>
            <a:r>
              <a:rPr lang="cy-GB" sz="1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ae hyfforddiant gweithredu ADY wedi dechrau ym mis Ionawr 2020 yn barod ar gyfer y misoedd nesaf </a:t>
            </a:r>
            <a:r>
              <a:rPr lang="cy-GB" sz="10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cyn mis</a:t>
            </a:r>
            <a:r>
              <a:rPr lang="cy-GB" sz="1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Medi 2020 pan fydd y fframwaith yn mynd yn fyw. </a:t>
            </a:r>
            <a:endParaRPr lang="en-GB" sz="1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TextBox 17">
            <a:extLst>
              <a:ext uri="{FF2B5EF4-FFF2-40B4-BE49-F238E27FC236}">
                <a16:creationId xmlns:a16="http://schemas.microsoft.com/office/drawing/2014/main" id="{04257F47-6C9E-4279-B7B5-83D474895B42}"/>
              </a:ext>
            </a:extLst>
          </p:cNvPr>
          <p:cNvSpPr txBox="1"/>
          <p:nvPr/>
        </p:nvSpPr>
        <p:spPr>
          <a:xfrm>
            <a:off x="4867972" y="3015709"/>
            <a:ext cx="4867971" cy="410112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Amcenion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Bill 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sydd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yn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creu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goblygiadau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1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i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Ymarferwr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y </a:t>
            </a:r>
            <a:r>
              <a:rPr lang="en-GB" sz="1000" b="1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B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lynyddoedd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Cynnar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-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O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fewn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y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deddfwriaeth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newydd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mae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yna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11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amcan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wella'r broses o gynllunio a chyflwyno darpariaeth ddysgu ychwanegol yng Nghymru.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M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ae pob amcan yn bwysig er mwyn gallu  creu canlyniadau gorau </a:t>
            </a:r>
            <a:r>
              <a:rPr lang="cy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mewn</a:t>
            </a:r>
            <a:r>
              <a:rPr lang="cy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addysg i blant a phobl ifanc gyda ADY. Nid yn unig mae’r deddf yn effeithio plant a phobl ifanc ALN ond yr tim allweddol sydd o’i gwmpas. Un amcan sydd yn mynd i greu goblygiad i ymarferwyr y blynyddoedd cynnar ydy amcan 5 sef </a:t>
            </a:r>
            <a:r>
              <a:rPr lang="cy-GB" sz="1000" dirty="0"/>
              <a:t>Dyheadau uchel a chanlyniadau gwell. Ar un llaw er fod canlyniadau gwell yn anghenreidiol i’r plant a phobl ifanc er mwyn cyrraedd ei llawn potensial a llwyddo, mae hefyd yn golygu bod nawr dyheadau uwch ar gyfer yr ymarferwyr er mwyn gallu rhoi’r plentyn yn gyntaf. Mae hyn yn gofyn am safonnau uwch o waith i gael ei trosglwyddo sydd yn creu gofynion uchel ar yr ymarferwydd, sydd yn olygu bod angen i’r ymarferwyr sydd yn creu CDU derbyn fwy o gefnogaeth a hyfforddiant. Mae angen fwy o gefnogaeth gan fod fwy o nodau i gymryd mewn i ystyriaeth ac fwy o weithio ar y cyd. Mae hefyd yn achosi straen i ymarfewyr gan fod baich y gwaith yn drwm gyda disgwliadau llwyddiant yr ysgol, disgwliadau i weithio’n agos gyda athrawon,  a disgwliadau i sicrhau canlyniadau gorau y plentyn. Mae angen profiad ar ymarferwyr ac  nid oes pob ymarferydd wedi derbyn profiad heblaw gweithio o fewn y tim o’u gwmpas. Wrth weithio ar y cyd mae fwy o amser i gyfathrebu gyda gwasanaethau allanol trwy ebost a chyfarfodau, yn lle gwario’r amser i rhoi cefnogaeth cywir i’r plentyn. Amcan 11 yw’r oblygiad nesaf sef yr amcan i siarad Cymraeg. Yn anffodus i rhai ymarferwyr yn y blynydoedd cynnar sydd ddim yn gallu siarad Cymareg mae hyn yn rhwystyr ac yn olygu bod yn anghenreidiol i ddysgu’r iaith. Mae’r angen i fynychu dosbarthiadau Cymareg, deall yr iaith a dysgu’r iaith. Ar y llaw arall mae hyn yn rhoi mantais i ymarferwyr sydd yn siarad Cymareg, gan fod yn gofyniad y Deddf, ac ni gellir siaradwyr Saesneg dysgu’r iaith dros nos, gelleir cefnogi a gweithio gyda gwasanaethau allanol yn y Cymareg.</a:t>
            </a:r>
            <a:endParaRPr lang="en-GB" sz="1000" dirty="0"/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0ABB3CF6-E565-43FB-9D3A-BABC2076B5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735945" y="2476350"/>
            <a:ext cx="2351279" cy="91194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9">
            <a:extLst>
              <a:ext uri="{FF2B5EF4-FFF2-40B4-BE49-F238E27FC236}">
                <a16:creationId xmlns:a16="http://schemas.microsoft.com/office/drawing/2014/main" id="{EE1EDF45-D150-4FE7-AF6F-B02BF3FE713E}"/>
              </a:ext>
            </a:extLst>
          </p:cNvPr>
          <p:cNvSpPr txBox="1"/>
          <p:nvPr/>
        </p:nvSpPr>
        <p:spPr>
          <a:xfrm>
            <a:off x="9735944" y="3359743"/>
            <a:ext cx="2456052" cy="36317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Llinell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1" i="0" u="sng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amser</a:t>
            </a:r>
            <a:r>
              <a:rPr lang="en-GB" sz="10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Dauncey- 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Mae Cymru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hyn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o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bryd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dilyn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Cod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ymarfer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AAA (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anghenion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addysgol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arbennig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)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sy'n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benodol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Gymru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cyhoeddwyd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gan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Jane Davidson,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y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cyntaf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o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Ebrill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2002.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C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afodd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ei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ddiweddaru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2004.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Ers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2004,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nid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oes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wedi</a:t>
            </a:r>
            <a:r>
              <a:rPr lang="en-GB" sz="10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bod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unrhyw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newid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i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’r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deddf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ond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2012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gwnaeth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llywodraeth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Cymru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y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mgynghori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i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wella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a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diwygio'r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fframwaith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deddfwriaethol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Yn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ol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Huw Lewis, 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sef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G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weninidog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ddysg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a </a:t>
            </a:r>
            <a:r>
              <a:rPr lang="en-GB" sz="10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S</a:t>
            </a:r>
            <a:r>
              <a:rPr lang="en-GB" sz="1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giliau</a:t>
            </a: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2013-2016. </a:t>
            </a:r>
            <a:r>
              <a:rPr lang="en-GB" sz="1000" dirty="0" err="1"/>
              <a:t>Roedd</a:t>
            </a:r>
            <a:r>
              <a:rPr lang="en-GB" sz="1000" dirty="0"/>
              <a:t> </a:t>
            </a:r>
            <a:r>
              <a:rPr lang="en-GB" sz="1000" dirty="0" err="1"/>
              <a:t>angen</a:t>
            </a:r>
            <a:r>
              <a:rPr lang="en-GB" sz="1000" dirty="0"/>
              <a:t> am </a:t>
            </a:r>
            <a:r>
              <a:rPr lang="en-GB" sz="1000" dirty="0" err="1"/>
              <a:t>newid</a:t>
            </a:r>
            <a:r>
              <a:rPr lang="en-GB" sz="1000" dirty="0"/>
              <a:t> </a:t>
            </a:r>
            <a:r>
              <a:rPr lang="en-GB" sz="1000" dirty="0" err="1"/>
              <a:t>gan</a:t>
            </a:r>
            <a:r>
              <a:rPr lang="en-GB" sz="1000" dirty="0"/>
              <a:t> </a:t>
            </a:r>
            <a:r>
              <a:rPr lang="en-GB" sz="1000" dirty="0" err="1"/>
              <a:t>ein</a:t>
            </a:r>
            <a:r>
              <a:rPr lang="en-GB" sz="1000" dirty="0"/>
              <a:t> bod </a:t>
            </a:r>
            <a:r>
              <a:rPr lang="en-GB" sz="1000" dirty="0" err="1"/>
              <a:t>ni’n</a:t>
            </a:r>
            <a:r>
              <a:rPr lang="en-GB" sz="1000" dirty="0"/>
              <a:t> </a:t>
            </a:r>
            <a:r>
              <a:rPr lang="en-GB" sz="1000" dirty="0" err="1"/>
              <a:t>dilyn</a:t>
            </a:r>
            <a:r>
              <a:rPr lang="en-GB" sz="1000" dirty="0"/>
              <a:t> model </a:t>
            </a:r>
            <a:r>
              <a:rPr lang="en-GB" sz="1000" dirty="0" err="1"/>
              <a:t>sydd</a:t>
            </a:r>
            <a:r>
              <a:rPr lang="en-GB" sz="1000" dirty="0"/>
              <a:t> </a:t>
            </a:r>
            <a:r>
              <a:rPr lang="en-GB" sz="1000" dirty="0" err="1"/>
              <a:t>ddim</a:t>
            </a:r>
            <a:r>
              <a:rPr lang="en-GB" sz="1000" dirty="0"/>
              <a:t> o </a:t>
            </a:r>
            <a:r>
              <a:rPr lang="en-GB" sz="1000" dirty="0" err="1"/>
              <a:t>bwrpas</a:t>
            </a:r>
            <a:r>
              <a:rPr lang="en-GB" sz="1000" dirty="0"/>
              <a:t> </a:t>
            </a:r>
            <a:r>
              <a:rPr lang="en-GB" sz="1000" dirty="0" err="1"/>
              <a:t>nawr</a:t>
            </a:r>
            <a:r>
              <a:rPr lang="en-GB" sz="1000" dirty="0"/>
              <a:t>. </a:t>
            </a:r>
            <a:r>
              <a:rPr lang="en-GB" sz="1000" dirty="0" err="1"/>
              <a:t>Goblygiad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amser</a:t>
            </a:r>
            <a:r>
              <a:rPr lang="en-GB" sz="1000" dirty="0"/>
              <a:t> </a:t>
            </a:r>
            <a:r>
              <a:rPr lang="en-GB" sz="1000" dirty="0" err="1"/>
              <a:t>ydy</a:t>
            </a:r>
            <a:r>
              <a:rPr lang="en-GB" sz="1000" dirty="0"/>
              <a:t> bod hi </a:t>
            </a:r>
            <a:r>
              <a:rPr lang="en-GB" sz="1000" dirty="0" err="1"/>
              <a:t>wedi</a:t>
            </a:r>
            <a:r>
              <a:rPr lang="en-GB" sz="1000" dirty="0"/>
              <a:t> </a:t>
            </a:r>
            <a:r>
              <a:rPr lang="en-GB" sz="1000" dirty="0" err="1"/>
              <a:t>cymryd</a:t>
            </a:r>
            <a:r>
              <a:rPr lang="en-GB" sz="1000" dirty="0"/>
              <a:t> </a:t>
            </a:r>
            <a:r>
              <a:rPr lang="en-GB" sz="1000" dirty="0" err="1"/>
              <a:t>sawl</a:t>
            </a:r>
            <a:r>
              <a:rPr lang="en-GB" sz="1000" dirty="0"/>
              <a:t> </a:t>
            </a:r>
            <a:r>
              <a:rPr lang="en-GB" sz="1000" dirty="0" err="1"/>
              <a:t>blwyddyn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greu</a:t>
            </a:r>
            <a:r>
              <a:rPr lang="en-GB" sz="1000" dirty="0"/>
              <a:t> a </a:t>
            </a:r>
            <a:r>
              <a:rPr lang="en-GB" sz="1000" dirty="0" err="1"/>
              <a:t>chyfuno</a:t>
            </a:r>
            <a:r>
              <a:rPr lang="en-GB" sz="1000" dirty="0"/>
              <a:t> </a:t>
            </a:r>
            <a:r>
              <a:rPr lang="en-GB" sz="1000" dirty="0" err="1"/>
              <a:t>Deddfwriaeth</a:t>
            </a:r>
            <a:r>
              <a:rPr lang="en-GB" sz="1000" dirty="0"/>
              <a:t>. </a:t>
            </a:r>
            <a:r>
              <a:rPr lang="en-GB" sz="1000" dirty="0" err="1"/>
              <a:t>Erbyn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</a:t>
            </a:r>
            <a:r>
              <a:rPr lang="en-GB" sz="1000" dirty="0" err="1"/>
              <a:t>deddf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ei</a:t>
            </a:r>
            <a:r>
              <a:rPr lang="en-GB" sz="1000" dirty="0"/>
              <a:t> </a:t>
            </a:r>
            <a:r>
              <a:rPr lang="en-GB" sz="1000" dirty="0" err="1"/>
              <a:t>gyhoeddi</a:t>
            </a:r>
            <a:r>
              <a:rPr lang="en-GB" sz="1000" dirty="0"/>
              <a:t> </a:t>
            </a:r>
            <a:r>
              <a:rPr lang="en-GB" sz="1000" dirty="0" err="1"/>
              <a:t>mae</a:t>
            </a:r>
            <a:r>
              <a:rPr lang="en-GB" sz="1000" dirty="0"/>
              <a:t> </a:t>
            </a:r>
            <a:r>
              <a:rPr lang="en-GB" sz="1000" dirty="0" err="1"/>
              <a:t>amser</a:t>
            </a:r>
            <a:r>
              <a:rPr lang="en-GB" sz="1000" dirty="0"/>
              <a:t> </a:t>
            </a:r>
            <a:r>
              <a:rPr lang="en-GB" sz="1000" dirty="0" err="1"/>
              <a:t>wedi</a:t>
            </a:r>
            <a:r>
              <a:rPr lang="en-GB" sz="1000" dirty="0"/>
              <a:t> </a:t>
            </a:r>
            <a:r>
              <a:rPr lang="en-GB" sz="1000" dirty="0" err="1"/>
              <a:t>symud</a:t>
            </a:r>
            <a:r>
              <a:rPr lang="en-GB" sz="1000" dirty="0"/>
              <a:t> </a:t>
            </a:r>
            <a:r>
              <a:rPr lang="en-GB" sz="1000" dirty="0" err="1"/>
              <a:t>ymlaen</a:t>
            </a:r>
            <a:r>
              <a:rPr lang="en-GB" sz="1000" dirty="0"/>
              <a:t> a </a:t>
            </a:r>
            <a:r>
              <a:rPr lang="en-GB" sz="1000" dirty="0" err="1"/>
              <a:t>mae</a:t>
            </a:r>
            <a:r>
              <a:rPr lang="en-GB" sz="1000" dirty="0"/>
              <a:t> </a:t>
            </a:r>
            <a:r>
              <a:rPr lang="en-GB" sz="1000" dirty="0" err="1"/>
              <a:t>newidiadau</a:t>
            </a:r>
            <a:r>
              <a:rPr lang="en-GB" sz="1000" dirty="0"/>
              <a:t> </a:t>
            </a:r>
            <a:r>
              <a:rPr lang="en-GB" sz="1000" dirty="0" err="1"/>
              <a:t>eraill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y </a:t>
            </a:r>
            <a:r>
              <a:rPr lang="en-GB" sz="1000" dirty="0" err="1"/>
              <a:t>gweill</a:t>
            </a:r>
            <a:r>
              <a:rPr lang="en-GB" sz="1000" dirty="0"/>
              <a:t>. </a:t>
            </a:r>
            <a:r>
              <a:rPr lang="en-GB" sz="1000" dirty="0" err="1"/>
              <a:t>Dywedwyd</a:t>
            </a:r>
            <a:r>
              <a:rPr lang="en-GB" sz="1000" dirty="0"/>
              <a:t> </a:t>
            </a:r>
            <a:r>
              <a:rPr lang="cy-GB" sz="1000" dirty="0"/>
              <a:t>Alun Davies sef Gweinidog y Gymraeg a Dysgu Gydol Oes a wnaeth gyflwyno’r Bil i’r Gynulliad. Gweithred da, nid Bil cyflym, sydd yn mynd i wneud gwahnaiaeth.</a:t>
            </a:r>
            <a:endParaRPr lang="en-GB" sz="1000" dirty="0"/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1200" cap="none" spc="0" baseline="0" dirty="0">
              <a:solidFill>
                <a:srgbClr val="000000"/>
              </a:solidFill>
              <a:highlight>
                <a:srgbClr val="FFFF00"/>
              </a:highlight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ster " id="{AF28F89B-08CB-4DA8-B14B-A034C1E71D1D}" vid="{9A2082B4-83BF-480F-8354-6F1CFFAE30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poster 1</Template>
  <TotalTime>185</TotalTime>
  <Words>1624</Words>
  <Application>Microsoft Office PowerPoint</Application>
  <PresentationFormat>Widescreen</PresentationFormat>
  <Paragraphs>11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jones</dc:creator>
  <cp:lastModifiedBy>Sophie Crossman (1702473)</cp:lastModifiedBy>
  <cp:revision>4</cp:revision>
  <dcterms:created xsi:type="dcterms:W3CDTF">2020-02-27T13:28:20Z</dcterms:created>
  <dcterms:modified xsi:type="dcterms:W3CDTF">2020-03-01T22:23:37Z</dcterms:modified>
</cp:coreProperties>
</file>