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2"/>
  </p:notesMasterIdLst>
  <p:sldIdLst>
    <p:sldId id="256" r:id="rId2"/>
    <p:sldId id="257" r:id="rId3"/>
    <p:sldId id="288" r:id="rId4"/>
    <p:sldId id="278" r:id="rId5"/>
    <p:sldId id="289" r:id="rId6"/>
    <p:sldId id="290" r:id="rId7"/>
    <p:sldId id="291" r:id="rId8"/>
    <p:sldId id="292" r:id="rId9"/>
    <p:sldId id="293" r:id="rId10"/>
    <p:sldId id="294" r:id="rId11"/>
    <p:sldId id="295" r:id="rId12"/>
    <p:sldId id="314" r:id="rId13"/>
    <p:sldId id="313" r:id="rId14"/>
    <p:sldId id="312" r:id="rId15"/>
    <p:sldId id="311" r:id="rId16"/>
    <p:sldId id="296" r:id="rId17"/>
    <p:sldId id="298" r:id="rId18"/>
    <p:sldId id="297" r:id="rId19"/>
    <p:sldId id="299" r:id="rId20"/>
    <p:sldId id="300" r:id="rId21"/>
    <p:sldId id="301" r:id="rId22"/>
    <p:sldId id="302" r:id="rId23"/>
    <p:sldId id="310" r:id="rId24"/>
    <p:sldId id="303" r:id="rId25"/>
    <p:sldId id="304" r:id="rId26"/>
    <p:sldId id="306" r:id="rId27"/>
    <p:sldId id="309" r:id="rId28"/>
    <p:sldId id="308" r:id="rId29"/>
    <p:sldId id="287" r:id="rId30"/>
    <p:sldId id="263"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AE3F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8723FB-3117-4ADD-B2A6-7E5C0E94DB8A}" v="5" dt="2025-10-07T20:03:40.19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3902" autoAdjust="0"/>
  </p:normalViewPr>
  <p:slideViewPr>
    <p:cSldViewPr snapToGrid="0">
      <p:cViewPr varScale="1">
        <p:scale>
          <a:sx n="84" d="100"/>
          <a:sy n="84" d="100"/>
        </p:scale>
        <p:origin x="92" y="272"/>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dair Cunningham" userId="67e8d9ba-4582-42f1-b26c-e866daa7f65b" providerId="ADAL" clId="{028723FB-3117-4ADD-B2A6-7E5C0E94DB8A}"/>
    <pc:docChg chg="delSld modSld">
      <pc:chgData name="Alisdair Cunningham" userId="67e8d9ba-4582-42f1-b26c-e866daa7f65b" providerId="ADAL" clId="{028723FB-3117-4ADD-B2A6-7E5C0E94DB8A}" dt="2025-10-07T20:03:42.845" v="10" actId="14100"/>
      <pc:docMkLst>
        <pc:docMk/>
      </pc:docMkLst>
      <pc:sldChg chg="modSp">
        <pc:chgData name="Alisdair Cunningham" userId="67e8d9ba-4582-42f1-b26c-e866daa7f65b" providerId="ADAL" clId="{028723FB-3117-4ADD-B2A6-7E5C0E94DB8A}" dt="2025-10-07T20:03:01" v="8"/>
        <pc:sldMkLst>
          <pc:docMk/>
          <pc:sldMk cId="3701768522" sldId="256"/>
        </pc:sldMkLst>
        <pc:spChg chg="mod">
          <ac:chgData name="Alisdair Cunningham" userId="67e8d9ba-4582-42f1-b26c-e866daa7f65b" providerId="ADAL" clId="{028723FB-3117-4ADD-B2A6-7E5C0E94DB8A}" dt="2025-10-07T20:03:01" v="8"/>
          <ac:spMkLst>
            <pc:docMk/>
            <pc:sldMk cId="3701768522" sldId="256"/>
            <ac:spMk id="37" creationId="{8F4A015C-4060-7569-C996-C0E610DFAC4C}"/>
          </ac:spMkLst>
        </pc:spChg>
        <pc:spChg chg="mod">
          <ac:chgData name="Alisdair Cunningham" userId="67e8d9ba-4582-42f1-b26c-e866daa7f65b" providerId="ADAL" clId="{028723FB-3117-4ADD-B2A6-7E5C0E94DB8A}" dt="2025-10-07T20:01:03.050" v="1"/>
          <ac:spMkLst>
            <pc:docMk/>
            <pc:sldMk cId="3701768522" sldId="256"/>
            <ac:spMk id="38" creationId="{065D01E9-11A0-DBC0-6713-29D01B31E987}"/>
          </ac:spMkLst>
        </pc:spChg>
        <pc:spChg chg="mod">
          <ac:chgData name="Alisdair Cunningham" userId="67e8d9ba-4582-42f1-b26c-e866daa7f65b" providerId="ADAL" clId="{028723FB-3117-4ADD-B2A6-7E5C0E94DB8A}" dt="2025-10-07T20:00:53.743" v="0"/>
          <ac:spMkLst>
            <pc:docMk/>
            <pc:sldMk cId="3701768522" sldId="256"/>
            <ac:spMk id="39" creationId="{28BEEBE5-1649-2D3F-4E37-5E30C4D917BA}"/>
          </ac:spMkLst>
        </pc:spChg>
      </pc:sldChg>
      <pc:sldChg chg="modSp">
        <pc:chgData name="Alisdair Cunningham" userId="67e8d9ba-4582-42f1-b26c-e866daa7f65b" providerId="ADAL" clId="{028723FB-3117-4ADD-B2A6-7E5C0E94DB8A}" dt="2025-10-07T20:03:01" v="8"/>
        <pc:sldMkLst>
          <pc:docMk/>
          <pc:sldMk cId="3520049810" sldId="257"/>
        </pc:sldMkLst>
        <pc:spChg chg="mod">
          <ac:chgData name="Alisdair Cunningham" userId="67e8d9ba-4582-42f1-b26c-e866daa7f65b" providerId="ADAL" clId="{028723FB-3117-4ADD-B2A6-7E5C0E94DB8A}" dt="2025-10-07T20:03:01" v="8"/>
          <ac:spMkLst>
            <pc:docMk/>
            <pc:sldMk cId="3520049810" sldId="257"/>
            <ac:spMk id="5" creationId="{D2D54484-8CEE-D063-40B3-6FDB609D0D75}"/>
          </ac:spMkLst>
        </pc:spChg>
        <pc:spChg chg="mod">
          <ac:chgData name="Alisdair Cunningham" userId="67e8d9ba-4582-42f1-b26c-e866daa7f65b" providerId="ADAL" clId="{028723FB-3117-4ADD-B2A6-7E5C0E94DB8A}" dt="2025-10-07T20:01:03.050" v="1"/>
          <ac:spMkLst>
            <pc:docMk/>
            <pc:sldMk cId="3520049810" sldId="257"/>
            <ac:spMk id="8" creationId="{C39BE701-A67E-5BFD-B044-ECF13A621788}"/>
          </ac:spMkLst>
        </pc:spChg>
        <pc:spChg chg="mod">
          <ac:chgData name="Alisdair Cunningham" userId="67e8d9ba-4582-42f1-b26c-e866daa7f65b" providerId="ADAL" clId="{028723FB-3117-4ADD-B2A6-7E5C0E94DB8A}" dt="2025-10-07T20:00:53.743" v="0"/>
          <ac:spMkLst>
            <pc:docMk/>
            <pc:sldMk cId="3520049810" sldId="257"/>
            <ac:spMk id="14" creationId="{3D5216FF-A848-7B03-7F19-B0E69A3C8466}"/>
          </ac:spMkLst>
        </pc:spChg>
      </pc:sldChg>
      <pc:sldChg chg="modSp mod">
        <pc:chgData name="Alisdair Cunningham" userId="67e8d9ba-4582-42f1-b26c-e866daa7f65b" providerId="ADAL" clId="{028723FB-3117-4ADD-B2A6-7E5C0E94DB8A}" dt="2025-10-07T20:03:42.845" v="10" actId="14100"/>
        <pc:sldMkLst>
          <pc:docMk/>
          <pc:sldMk cId="2545193714" sldId="263"/>
        </pc:sldMkLst>
        <pc:spChg chg="mod">
          <ac:chgData name="Alisdair Cunningham" userId="67e8d9ba-4582-42f1-b26c-e866daa7f65b" providerId="ADAL" clId="{028723FB-3117-4ADD-B2A6-7E5C0E94DB8A}" dt="2025-10-07T20:00:53.743" v="0"/>
          <ac:spMkLst>
            <pc:docMk/>
            <pc:sldMk cId="2545193714" sldId="263"/>
            <ac:spMk id="2" creationId="{F51C16DF-F564-481C-CCA4-180408A5301A}"/>
          </ac:spMkLst>
        </pc:spChg>
        <pc:spChg chg="mod">
          <ac:chgData name="Alisdair Cunningham" userId="67e8d9ba-4582-42f1-b26c-e866daa7f65b" providerId="ADAL" clId="{028723FB-3117-4ADD-B2A6-7E5C0E94DB8A}" dt="2025-10-07T20:03:01" v="8"/>
          <ac:spMkLst>
            <pc:docMk/>
            <pc:sldMk cId="2545193714" sldId="263"/>
            <ac:spMk id="5" creationId="{D2D54484-8CEE-D063-40B3-6FDB609D0D75}"/>
          </ac:spMkLst>
        </pc:spChg>
        <pc:spChg chg="mod">
          <ac:chgData name="Alisdair Cunningham" userId="67e8d9ba-4582-42f1-b26c-e866daa7f65b" providerId="ADAL" clId="{028723FB-3117-4ADD-B2A6-7E5C0E94DB8A}" dt="2025-10-07T20:01:03.050" v="1"/>
          <ac:spMkLst>
            <pc:docMk/>
            <pc:sldMk cId="2545193714" sldId="263"/>
            <ac:spMk id="8" creationId="{C39BE701-A67E-5BFD-B044-ECF13A621788}"/>
          </ac:spMkLst>
        </pc:spChg>
        <pc:spChg chg="mod">
          <ac:chgData name="Alisdair Cunningham" userId="67e8d9ba-4582-42f1-b26c-e866daa7f65b" providerId="ADAL" clId="{028723FB-3117-4ADD-B2A6-7E5C0E94DB8A}" dt="2025-10-07T20:03:42.845" v="10" actId="14100"/>
          <ac:spMkLst>
            <pc:docMk/>
            <pc:sldMk cId="2545193714" sldId="263"/>
            <ac:spMk id="12" creationId="{38C4A143-C346-A5D7-3DFF-2CAF7FBCDBED}"/>
          </ac:spMkLst>
        </pc:spChg>
      </pc:sldChg>
      <pc:sldChg chg="modSp">
        <pc:chgData name="Alisdair Cunningham" userId="67e8d9ba-4582-42f1-b26c-e866daa7f65b" providerId="ADAL" clId="{028723FB-3117-4ADD-B2A6-7E5C0E94DB8A}" dt="2025-10-07T20:03:01" v="8"/>
        <pc:sldMkLst>
          <pc:docMk/>
          <pc:sldMk cId="1518038959" sldId="278"/>
        </pc:sldMkLst>
        <pc:spChg chg="mod">
          <ac:chgData name="Alisdair Cunningham" userId="67e8d9ba-4582-42f1-b26c-e866daa7f65b" providerId="ADAL" clId="{028723FB-3117-4ADD-B2A6-7E5C0E94DB8A}" dt="2025-10-07T20:00:53.743" v="0"/>
          <ac:spMkLst>
            <pc:docMk/>
            <pc:sldMk cId="1518038959" sldId="278"/>
            <ac:spMk id="2" creationId="{DCC55022-FB6B-03B1-63B3-3DF214375334}"/>
          </ac:spMkLst>
        </pc:spChg>
        <pc:spChg chg="mod">
          <ac:chgData name="Alisdair Cunningham" userId="67e8d9ba-4582-42f1-b26c-e866daa7f65b" providerId="ADAL" clId="{028723FB-3117-4ADD-B2A6-7E5C0E94DB8A}" dt="2025-10-07T20:03:01" v="8"/>
          <ac:spMkLst>
            <pc:docMk/>
            <pc:sldMk cId="1518038959" sldId="278"/>
            <ac:spMk id="5" creationId="{D2D54484-8CEE-D063-40B3-6FDB609D0D75}"/>
          </ac:spMkLst>
        </pc:spChg>
        <pc:spChg chg="mod">
          <ac:chgData name="Alisdair Cunningham" userId="67e8d9ba-4582-42f1-b26c-e866daa7f65b" providerId="ADAL" clId="{028723FB-3117-4ADD-B2A6-7E5C0E94DB8A}" dt="2025-10-07T20:01:03.050" v="1"/>
          <ac:spMkLst>
            <pc:docMk/>
            <pc:sldMk cId="1518038959" sldId="278"/>
            <ac:spMk id="8" creationId="{C39BE701-A67E-5BFD-B044-ECF13A621788}"/>
          </ac:spMkLst>
        </pc:spChg>
      </pc:sldChg>
      <pc:sldChg chg="modSp">
        <pc:chgData name="Alisdair Cunningham" userId="67e8d9ba-4582-42f1-b26c-e866daa7f65b" providerId="ADAL" clId="{028723FB-3117-4ADD-B2A6-7E5C0E94DB8A}" dt="2025-10-07T20:03:01" v="8"/>
        <pc:sldMkLst>
          <pc:docMk/>
          <pc:sldMk cId="3566095879" sldId="287"/>
        </pc:sldMkLst>
        <pc:spChg chg="mod">
          <ac:chgData name="Alisdair Cunningham" userId="67e8d9ba-4582-42f1-b26c-e866daa7f65b" providerId="ADAL" clId="{028723FB-3117-4ADD-B2A6-7E5C0E94DB8A}" dt="2025-10-07T20:00:53.743" v="0"/>
          <ac:spMkLst>
            <pc:docMk/>
            <pc:sldMk cId="3566095879" sldId="287"/>
            <ac:spMk id="2" creationId="{F51C16DF-F564-481C-CCA4-180408A5301A}"/>
          </ac:spMkLst>
        </pc:spChg>
        <pc:spChg chg="mod">
          <ac:chgData name="Alisdair Cunningham" userId="67e8d9ba-4582-42f1-b26c-e866daa7f65b" providerId="ADAL" clId="{028723FB-3117-4ADD-B2A6-7E5C0E94DB8A}" dt="2025-10-07T20:03:01" v="8"/>
          <ac:spMkLst>
            <pc:docMk/>
            <pc:sldMk cId="3566095879" sldId="287"/>
            <ac:spMk id="5" creationId="{D2D54484-8CEE-D063-40B3-6FDB609D0D75}"/>
          </ac:spMkLst>
        </pc:spChg>
        <pc:spChg chg="mod">
          <ac:chgData name="Alisdair Cunningham" userId="67e8d9ba-4582-42f1-b26c-e866daa7f65b" providerId="ADAL" clId="{028723FB-3117-4ADD-B2A6-7E5C0E94DB8A}" dt="2025-10-07T20:01:03.050" v="1"/>
          <ac:spMkLst>
            <pc:docMk/>
            <pc:sldMk cId="3566095879" sldId="287"/>
            <ac:spMk id="8" creationId="{C39BE701-A67E-5BFD-B044-ECF13A621788}"/>
          </ac:spMkLst>
        </pc:spChg>
      </pc:sldChg>
      <pc:sldChg chg="modSp">
        <pc:chgData name="Alisdair Cunningham" userId="67e8d9ba-4582-42f1-b26c-e866daa7f65b" providerId="ADAL" clId="{028723FB-3117-4ADD-B2A6-7E5C0E94DB8A}" dt="2025-10-07T20:03:01" v="8"/>
        <pc:sldMkLst>
          <pc:docMk/>
          <pc:sldMk cId="4237624712" sldId="288"/>
        </pc:sldMkLst>
        <pc:spChg chg="mod">
          <ac:chgData name="Alisdair Cunningham" userId="67e8d9ba-4582-42f1-b26c-e866daa7f65b" providerId="ADAL" clId="{028723FB-3117-4ADD-B2A6-7E5C0E94DB8A}" dt="2025-10-07T20:00:53.743" v="0"/>
          <ac:spMkLst>
            <pc:docMk/>
            <pc:sldMk cId="4237624712" sldId="288"/>
            <ac:spMk id="2" creationId="{F51C16DF-F564-481C-CCA4-180408A5301A}"/>
          </ac:spMkLst>
        </pc:spChg>
        <pc:spChg chg="mod">
          <ac:chgData name="Alisdair Cunningham" userId="67e8d9ba-4582-42f1-b26c-e866daa7f65b" providerId="ADAL" clId="{028723FB-3117-4ADD-B2A6-7E5C0E94DB8A}" dt="2025-10-07T20:03:01" v="8"/>
          <ac:spMkLst>
            <pc:docMk/>
            <pc:sldMk cId="4237624712" sldId="288"/>
            <ac:spMk id="5" creationId="{D2D54484-8CEE-D063-40B3-6FDB609D0D75}"/>
          </ac:spMkLst>
        </pc:spChg>
        <pc:spChg chg="mod">
          <ac:chgData name="Alisdair Cunningham" userId="67e8d9ba-4582-42f1-b26c-e866daa7f65b" providerId="ADAL" clId="{028723FB-3117-4ADD-B2A6-7E5C0E94DB8A}" dt="2025-10-07T20:01:03.050" v="1"/>
          <ac:spMkLst>
            <pc:docMk/>
            <pc:sldMk cId="4237624712" sldId="288"/>
            <ac:spMk id="8" creationId="{C39BE701-A67E-5BFD-B044-ECF13A621788}"/>
          </ac:spMkLst>
        </pc:spChg>
      </pc:sldChg>
      <pc:sldChg chg="modSp">
        <pc:chgData name="Alisdair Cunningham" userId="67e8d9ba-4582-42f1-b26c-e866daa7f65b" providerId="ADAL" clId="{028723FB-3117-4ADD-B2A6-7E5C0E94DB8A}" dt="2025-10-07T20:03:01" v="8"/>
        <pc:sldMkLst>
          <pc:docMk/>
          <pc:sldMk cId="1053303339" sldId="289"/>
        </pc:sldMkLst>
        <pc:spChg chg="mod">
          <ac:chgData name="Alisdair Cunningham" userId="67e8d9ba-4582-42f1-b26c-e866daa7f65b" providerId="ADAL" clId="{028723FB-3117-4ADD-B2A6-7E5C0E94DB8A}" dt="2025-10-07T20:00:53.743" v="0"/>
          <ac:spMkLst>
            <pc:docMk/>
            <pc:sldMk cId="1053303339" sldId="289"/>
            <ac:spMk id="2" creationId="{DCC55022-FB6B-03B1-63B3-3DF214375334}"/>
          </ac:spMkLst>
        </pc:spChg>
        <pc:spChg chg="mod">
          <ac:chgData name="Alisdair Cunningham" userId="67e8d9ba-4582-42f1-b26c-e866daa7f65b" providerId="ADAL" clId="{028723FB-3117-4ADD-B2A6-7E5C0E94DB8A}" dt="2025-10-07T20:03:01" v="8"/>
          <ac:spMkLst>
            <pc:docMk/>
            <pc:sldMk cId="1053303339" sldId="289"/>
            <ac:spMk id="5" creationId="{D2D54484-8CEE-D063-40B3-6FDB609D0D75}"/>
          </ac:spMkLst>
        </pc:spChg>
        <pc:spChg chg="mod">
          <ac:chgData name="Alisdair Cunningham" userId="67e8d9ba-4582-42f1-b26c-e866daa7f65b" providerId="ADAL" clId="{028723FB-3117-4ADD-B2A6-7E5C0E94DB8A}" dt="2025-10-07T20:01:03.050" v="1"/>
          <ac:spMkLst>
            <pc:docMk/>
            <pc:sldMk cId="1053303339" sldId="289"/>
            <ac:spMk id="8" creationId="{C39BE701-A67E-5BFD-B044-ECF13A621788}"/>
          </ac:spMkLst>
        </pc:spChg>
      </pc:sldChg>
      <pc:sldChg chg="modSp">
        <pc:chgData name="Alisdair Cunningham" userId="67e8d9ba-4582-42f1-b26c-e866daa7f65b" providerId="ADAL" clId="{028723FB-3117-4ADD-B2A6-7E5C0E94DB8A}" dt="2025-10-07T20:03:01" v="8"/>
        <pc:sldMkLst>
          <pc:docMk/>
          <pc:sldMk cId="2742828229" sldId="290"/>
        </pc:sldMkLst>
        <pc:spChg chg="mod">
          <ac:chgData name="Alisdair Cunningham" userId="67e8d9ba-4582-42f1-b26c-e866daa7f65b" providerId="ADAL" clId="{028723FB-3117-4ADD-B2A6-7E5C0E94DB8A}" dt="2025-10-07T20:00:53.743" v="0"/>
          <ac:spMkLst>
            <pc:docMk/>
            <pc:sldMk cId="2742828229" sldId="290"/>
            <ac:spMk id="2" creationId="{F51C16DF-F564-481C-CCA4-180408A5301A}"/>
          </ac:spMkLst>
        </pc:spChg>
        <pc:spChg chg="mod">
          <ac:chgData name="Alisdair Cunningham" userId="67e8d9ba-4582-42f1-b26c-e866daa7f65b" providerId="ADAL" clId="{028723FB-3117-4ADD-B2A6-7E5C0E94DB8A}" dt="2025-10-07T20:03:01" v="8"/>
          <ac:spMkLst>
            <pc:docMk/>
            <pc:sldMk cId="2742828229" sldId="290"/>
            <ac:spMk id="5" creationId="{D2D54484-8CEE-D063-40B3-6FDB609D0D75}"/>
          </ac:spMkLst>
        </pc:spChg>
        <pc:spChg chg="mod">
          <ac:chgData name="Alisdair Cunningham" userId="67e8d9ba-4582-42f1-b26c-e866daa7f65b" providerId="ADAL" clId="{028723FB-3117-4ADD-B2A6-7E5C0E94DB8A}" dt="2025-10-07T20:01:03.050" v="1"/>
          <ac:spMkLst>
            <pc:docMk/>
            <pc:sldMk cId="2742828229" sldId="290"/>
            <ac:spMk id="8" creationId="{C39BE701-A67E-5BFD-B044-ECF13A621788}"/>
          </ac:spMkLst>
        </pc:spChg>
      </pc:sldChg>
      <pc:sldChg chg="modSp">
        <pc:chgData name="Alisdair Cunningham" userId="67e8d9ba-4582-42f1-b26c-e866daa7f65b" providerId="ADAL" clId="{028723FB-3117-4ADD-B2A6-7E5C0E94DB8A}" dt="2025-10-07T20:03:01" v="8"/>
        <pc:sldMkLst>
          <pc:docMk/>
          <pc:sldMk cId="1220442901" sldId="291"/>
        </pc:sldMkLst>
        <pc:spChg chg="mod">
          <ac:chgData name="Alisdair Cunningham" userId="67e8d9ba-4582-42f1-b26c-e866daa7f65b" providerId="ADAL" clId="{028723FB-3117-4ADD-B2A6-7E5C0E94DB8A}" dt="2025-10-07T20:00:53.743" v="0"/>
          <ac:spMkLst>
            <pc:docMk/>
            <pc:sldMk cId="1220442901" sldId="291"/>
            <ac:spMk id="2" creationId="{F51C16DF-F564-481C-CCA4-180408A5301A}"/>
          </ac:spMkLst>
        </pc:spChg>
        <pc:spChg chg="mod">
          <ac:chgData name="Alisdair Cunningham" userId="67e8d9ba-4582-42f1-b26c-e866daa7f65b" providerId="ADAL" clId="{028723FB-3117-4ADD-B2A6-7E5C0E94DB8A}" dt="2025-10-07T20:03:01" v="8"/>
          <ac:spMkLst>
            <pc:docMk/>
            <pc:sldMk cId="1220442901" sldId="291"/>
            <ac:spMk id="5" creationId="{D2D54484-8CEE-D063-40B3-6FDB609D0D75}"/>
          </ac:spMkLst>
        </pc:spChg>
        <pc:spChg chg="mod">
          <ac:chgData name="Alisdair Cunningham" userId="67e8d9ba-4582-42f1-b26c-e866daa7f65b" providerId="ADAL" clId="{028723FB-3117-4ADD-B2A6-7E5C0E94DB8A}" dt="2025-10-07T20:01:03.050" v="1"/>
          <ac:spMkLst>
            <pc:docMk/>
            <pc:sldMk cId="1220442901" sldId="291"/>
            <ac:spMk id="8" creationId="{C39BE701-A67E-5BFD-B044-ECF13A621788}"/>
          </ac:spMkLst>
        </pc:spChg>
      </pc:sldChg>
      <pc:sldChg chg="modSp">
        <pc:chgData name="Alisdair Cunningham" userId="67e8d9ba-4582-42f1-b26c-e866daa7f65b" providerId="ADAL" clId="{028723FB-3117-4ADD-B2A6-7E5C0E94DB8A}" dt="2025-10-07T20:03:01" v="8"/>
        <pc:sldMkLst>
          <pc:docMk/>
          <pc:sldMk cId="452791318" sldId="292"/>
        </pc:sldMkLst>
        <pc:spChg chg="mod">
          <ac:chgData name="Alisdair Cunningham" userId="67e8d9ba-4582-42f1-b26c-e866daa7f65b" providerId="ADAL" clId="{028723FB-3117-4ADD-B2A6-7E5C0E94DB8A}" dt="2025-10-07T20:00:53.743" v="0"/>
          <ac:spMkLst>
            <pc:docMk/>
            <pc:sldMk cId="452791318" sldId="292"/>
            <ac:spMk id="2" creationId="{F51C16DF-F564-481C-CCA4-180408A5301A}"/>
          </ac:spMkLst>
        </pc:spChg>
        <pc:spChg chg="mod">
          <ac:chgData name="Alisdair Cunningham" userId="67e8d9ba-4582-42f1-b26c-e866daa7f65b" providerId="ADAL" clId="{028723FB-3117-4ADD-B2A6-7E5C0E94DB8A}" dt="2025-10-07T20:03:01" v="8"/>
          <ac:spMkLst>
            <pc:docMk/>
            <pc:sldMk cId="452791318" sldId="292"/>
            <ac:spMk id="5" creationId="{D2D54484-8CEE-D063-40B3-6FDB609D0D75}"/>
          </ac:spMkLst>
        </pc:spChg>
        <pc:spChg chg="mod">
          <ac:chgData name="Alisdair Cunningham" userId="67e8d9ba-4582-42f1-b26c-e866daa7f65b" providerId="ADAL" clId="{028723FB-3117-4ADD-B2A6-7E5C0E94DB8A}" dt="2025-10-07T20:01:03.050" v="1"/>
          <ac:spMkLst>
            <pc:docMk/>
            <pc:sldMk cId="452791318" sldId="292"/>
            <ac:spMk id="8" creationId="{C39BE701-A67E-5BFD-B044-ECF13A621788}"/>
          </ac:spMkLst>
        </pc:spChg>
      </pc:sldChg>
      <pc:sldChg chg="modSp">
        <pc:chgData name="Alisdair Cunningham" userId="67e8d9ba-4582-42f1-b26c-e866daa7f65b" providerId="ADAL" clId="{028723FB-3117-4ADD-B2A6-7E5C0E94DB8A}" dt="2025-10-07T20:03:01" v="8"/>
        <pc:sldMkLst>
          <pc:docMk/>
          <pc:sldMk cId="50623605" sldId="293"/>
        </pc:sldMkLst>
        <pc:spChg chg="mod">
          <ac:chgData name="Alisdair Cunningham" userId="67e8d9ba-4582-42f1-b26c-e866daa7f65b" providerId="ADAL" clId="{028723FB-3117-4ADD-B2A6-7E5C0E94DB8A}" dt="2025-10-07T20:00:53.743" v="0"/>
          <ac:spMkLst>
            <pc:docMk/>
            <pc:sldMk cId="50623605" sldId="293"/>
            <ac:spMk id="2" creationId="{F51C16DF-F564-481C-CCA4-180408A5301A}"/>
          </ac:spMkLst>
        </pc:spChg>
        <pc:spChg chg="mod">
          <ac:chgData name="Alisdair Cunningham" userId="67e8d9ba-4582-42f1-b26c-e866daa7f65b" providerId="ADAL" clId="{028723FB-3117-4ADD-B2A6-7E5C0E94DB8A}" dt="2025-10-07T20:03:01" v="8"/>
          <ac:spMkLst>
            <pc:docMk/>
            <pc:sldMk cId="50623605" sldId="293"/>
            <ac:spMk id="5" creationId="{D2D54484-8CEE-D063-40B3-6FDB609D0D75}"/>
          </ac:spMkLst>
        </pc:spChg>
        <pc:spChg chg="mod">
          <ac:chgData name="Alisdair Cunningham" userId="67e8d9ba-4582-42f1-b26c-e866daa7f65b" providerId="ADAL" clId="{028723FB-3117-4ADD-B2A6-7E5C0E94DB8A}" dt="2025-10-07T20:01:03.050" v="1"/>
          <ac:spMkLst>
            <pc:docMk/>
            <pc:sldMk cId="50623605" sldId="293"/>
            <ac:spMk id="8" creationId="{C39BE701-A67E-5BFD-B044-ECF13A621788}"/>
          </ac:spMkLst>
        </pc:spChg>
      </pc:sldChg>
      <pc:sldChg chg="modSp">
        <pc:chgData name="Alisdair Cunningham" userId="67e8d9ba-4582-42f1-b26c-e866daa7f65b" providerId="ADAL" clId="{028723FB-3117-4ADD-B2A6-7E5C0E94DB8A}" dt="2025-10-07T20:03:01" v="8"/>
        <pc:sldMkLst>
          <pc:docMk/>
          <pc:sldMk cId="3309933538" sldId="294"/>
        </pc:sldMkLst>
        <pc:spChg chg="mod">
          <ac:chgData name="Alisdair Cunningham" userId="67e8d9ba-4582-42f1-b26c-e866daa7f65b" providerId="ADAL" clId="{028723FB-3117-4ADD-B2A6-7E5C0E94DB8A}" dt="2025-10-07T20:00:53.743" v="0"/>
          <ac:spMkLst>
            <pc:docMk/>
            <pc:sldMk cId="3309933538" sldId="294"/>
            <ac:spMk id="2" creationId="{F51C16DF-F564-481C-CCA4-180408A5301A}"/>
          </ac:spMkLst>
        </pc:spChg>
        <pc:spChg chg="mod">
          <ac:chgData name="Alisdair Cunningham" userId="67e8d9ba-4582-42f1-b26c-e866daa7f65b" providerId="ADAL" clId="{028723FB-3117-4ADD-B2A6-7E5C0E94DB8A}" dt="2025-10-07T20:03:01" v="8"/>
          <ac:spMkLst>
            <pc:docMk/>
            <pc:sldMk cId="3309933538" sldId="294"/>
            <ac:spMk id="5" creationId="{D2D54484-8CEE-D063-40B3-6FDB609D0D75}"/>
          </ac:spMkLst>
        </pc:spChg>
        <pc:spChg chg="mod">
          <ac:chgData name="Alisdair Cunningham" userId="67e8d9ba-4582-42f1-b26c-e866daa7f65b" providerId="ADAL" clId="{028723FB-3117-4ADD-B2A6-7E5C0E94DB8A}" dt="2025-10-07T20:01:03.050" v="1"/>
          <ac:spMkLst>
            <pc:docMk/>
            <pc:sldMk cId="3309933538" sldId="294"/>
            <ac:spMk id="8" creationId="{C39BE701-A67E-5BFD-B044-ECF13A621788}"/>
          </ac:spMkLst>
        </pc:spChg>
      </pc:sldChg>
      <pc:sldChg chg="modSp">
        <pc:chgData name="Alisdair Cunningham" userId="67e8d9ba-4582-42f1-b26c-e866daa7f65b" providerId="ADAL" clId="{028723FB-3117-4ADD-B2A6-7E5C0E94DB8A}" dt="2025-10-07T20:03:01" v="8"/>
        <pc:sldMkLst>
          <pc:docMk/>
          <pc:sldMk cId="3916431383" sldId="295"/>
        </pc:sldMkLst>
        <pc:spChg chg="mod">
          <ac:chgData name="Alisdair Cunningham" userId="67e8d9ba-4582-42f1-b26c-e866daa7f65b" providerId="ADAL" clId="{028723FB-3117-4ADD-B2A6-7E5C0E94DB8A}" dt="2025-10-07T20:00:53.743" v="0"/>
          <ac:spMkLst>
            <pc:docMk/>
            <pc:sldMk cId="3916431383" sldId="295"/>
            <ac:spMk id="2" creationId="{F51C16DF-F564-481C-CCA4-180408A5301A}"/>
          </ac:spMkLst>
        </pc:spChg>
        <pc:spChg chg="mod">
          <ac:chgData name="Alisdair Cunningham" userId="67e8d9ba-4582-42f1-b26c-e866daa7f65b" providerId="ADAL" clId="{028723FB-3117-4ADD-B2A6-7E5C0E94DB8A}" dt="2025-10-07T20:03:01" v="8"/>
          <ac:spMkLst>
            <pc:docMk/>
            <pc:sldMk cId="3916431383" sldId="295"/>
            <ac:spMk id="5" creationId="{D2D54484-8CEE-D063-40B3-6FDB609D0D75}"/>
          </ac:spMkLst>
        </pc:spChg>
        <pc:spChg chg="mod">
          <ac:chgData name="Alisdair Cunningham" userId="67e8d9ba-4582-42f1-b26c-e866daa7f65b" providerId="ADAL" clId="{028723FB-3117-4ADD-B2A6-7E5C0E94DB8A}" dt="2025-10-07T20:01:03.050" v="1"/>
          <ac:spMkLst>
            <pc:docMk/>
            <pc:sldMk cId="3916431383" sldId="295"/>
            <ac:spMk id="8" creationId="{C39BE701-A67E-5BFD-B044-ECF13A621788}"/>
          </ac:spMkLst>
        </pc:spChg>
      </pc:sldChg>
      <pc:sldChg chg="modSp">
        <pc:chgData name="Alisdair Cunningham" userId="67e8d9ba-4582-42f1-b26c-e866daa7f65b" providerId="ADAL" clId="{028723FB-3117-4ADD-B2A6-7E5C0E94DB8A}" dt="2025-10-07T20:03:01" v="8"/>
        <pc:sldMkLst>
          <pc:docMk/>
          <pc:sldMk cId="2838296147" sldId="296"/>
        </pc:sldMkLst>
        <pc:spChg chg="mod">
          <ac:chgData name="Alisdair Cunningham" userId="67e8d9ba-4582-42f1-b26c-e866daa7f65b" providerId="ADAL" clId="{028723FB-3117-4ADD-B2A6-7E5C0E94DB8A}" dt="2025-10-07T20:00:53.743" v="0"/>
          <ac:spMkLst>
            <pc:docMk/>
            <pc:sldMk cId="2838296147" sldId="296"/>
            <ac:spMk id="2" creationId="{F51C16DF-F564-481C-CCA4-180408A5301A}"/>
          </ac:spMkLst>
        </pc:spChg>
        <pc:spChg chg="mod">
          <ac:chgData name="Alisdair Cunningham" userId="67e8d9ba-4582-42f1-b26c-e866daa7f65b" providerId="ADAL" clId="{028723FB-3117-4ADD-B2A6-7E5C0E94DB8A}" dt="2025-10-07T20:03:01" v="8"/>
          <ac:spMkLst>
            <pc:docMk/>
            <pc:sldMk cId="2838296147" sldId="296"/>
            <ac:spMk id="5" creationId="{D2D54484-8CEE-D063-40B3-6FDB609D0D75}"/>
          </ac:spMkLst>
        </pc:spChg>
        <pc:spChg chg="mod">
          <ac:chgData name="Alisdair Cunningham" userId="67e8d9ba-4582-42f1-b26c-e866daa7f65b" providerId="ADAL" clId="{028723FB-3117-4ADD-B2A6-7E5C0E94DB8A}" dt="2025-10-07T20:01:03.050" v="1"/>
          <ac:spMkLst>
            <pc:docMk/>
            <pc:sldMk cId="2838296147" sldId="296"/>
            <ac:spMk id="8" creationId="{C39BE701-A67E-5BFD-B044-ECF13A621788}"/>
          </ac:spMkLst>
        </pc:spChg>
      </pc:sldChg>
      <pc:sldChg chg="modSp">
        <pc:chgData name="Alisdair Cunningham" userId="67e8d9ba-4582-42f1-b26c-e866daa7f65b" providerId="ADAL" clId="{028723FB-3117-4ADD-B2A6-7E5C0E94DB8A}" dt="2025-10-07T20:03:01" v="8"/>
        <pc:sldMkLst>
          <pc:docMk/>
          <pc:sldMk cId="18860328" sldId="297"/>
        </pc:sldMkLst>
        <pc:spChg chg="mod">
          <ac:chgData name="Alisdair Cunningham" userId="67e8d9ba-4582-42f1-b26c-e866daa7f65b" providerId="ADAL" clId="{028723FB-3117-4ADD-B2A6-7E5C0E94DB8A}" dt="2025-10-07T20:00:53.743" v="0"/>
          <ac:spMkLst>
            <pc:docMk/>
            <pc:sldMk cId="18860328" sldId="297"/>
            <ac:spMk id="2" creationId="{F51C16DF-F564-481C-CCA4-180408A5301A}"/>
          </ac:spMkLst>
        </pc:spChg>
        <pc:spChg chg="mod">
          <ac:chgData name="Alisdair Cunningham" userId="67e8d9ba-4582-42f1-b26c-e866daa7f65b" providerId="ADAL" clId="{028723FB-3117-4ADD-B2A6-7E5C0E94DB8A}" dt="2025-10-07T20:03:01" v="8"/>
          <ac:spMkLst>
            <pc:docMk/>
            <pc:sldMk cId="18860328" sldId="297"/>
            <ac:spMk id="5" creationId="{D2D54484-8CEE-D063-40B3-6FDB609D0D75}"/>
          </ac:spMkLst>
        </pc:spChg>
        <pc:spChg chg="mod">
          <ac:chgData name="Alisdair Cunningham" userId="67e8d9ba-4582-42f1-b26c-e866daa7f65b" providerId="ADAL" clId="{028723FB-3117-4ADD-B2A6-7E5C0E94DB8A}" dt="2025-10-07T20:01:03.050" v="1"/>
          <ac:spMkLst>
            <pc:docMk/>
            <pc:sldMk cId="18860328" sldId="297"/>
            <ac:spMk id="8" creationId="{C39BE701-A67E-5BFD-B044-ECF13A621788}"/>
          </ac:spMkLst>
        </pc:spChg>
      </pc:sldChg>
      <pc:sldChg chg="modSp">
        <pc:chgData name="Alisdair Cunningham" userId="67e8d9ba-4582-42f1-b26c-e866daa7f65b" providerId="ADAL" clId="{028723FB-3117-4ADD-B2A6-7E5C0E94DB8A}" dt="2025-10-07T20:03:01" v="8"/>
        <pc:sldMkLst>
          <pc:docMk/>
          <pc:sldMk cId="1464515306" sldId="298"/>
        </pc:sldMkLst>
        <pc:spChg chg="mod">
          <ac:chgData name="Alisdair Cunningham" userId="67e8d9ba-4582-42f1-b26c-e866daa7f65b" providerId="ADAL" clId="{028723FB-3117-4ADD-B2A6-7E5C0E94DB8A}" dt="2025-10-07T20:00:53.743" v="0"/>
          <ac:spMkLst>
            <pc:docMk/>
            <pc:sldMk cId="1464515306" sldId="298"/>
            <ac:spMk id="2" creationId="{F51C16DF-F564-481C-CCA4-180408A5301A}"/>
          </ac:spMkLst>
        </pc:spChg>
        <pc:spChg chg="mod">
          <ac:chgData name="Alisdair Cunningham" userId="67e8d9ba-4582-42f1-b26c-e866daa7f65b" providerId="ADAL" clId="{028723FB-3117-4ADD-B2A6-7E5C0E94DB8A}" dt="2025-10-07T20:03:01" v="8"/>
          <ac:spMkLst>
            <pc:docMk/>
            <pc:sldMk cId="1464515306" sldId="298"/>
            <ac:spMk id="5" creationId="{D2D54484-8CEE-D063-40B3-6FDB609D0D75}"/>
          </ac:spMkLst>
        </pc:spChg>
        <pc:spChg chg="mod">
          <ac:chgData name="Alisdair Cunningham" userId="67e8d9ba-4582-42f1-b26c-e866daa7f65b" providerId="ADAL" clId="{028723FB-3117-4ADD-B2A6-7E5C0E94DB8A}" dt="2025-10-07T20:01:03.050" v="1"/>
          <ac:spMkLst>
            <pc:docMk/>
            <pc:sldMk cId="1464515306" sldId="298"/>
            <ac:spMk id="8" creationId="{C39BE701-A67E-5BFD-B044-ECF13A621788}"/>
          </ac:spMkLst>
        </pc:spChg>
      </pc:sldChg>
      <pc:sldChg chg="modSp">
        <pc:chgData name="Alisdair Cunningham" userId="67e8d9ba-4582-42f1-b26c-e866daa7f65b" providerId="ADAL" clId="{028723FB-3117-4ADD-B2A6-7E5C0E94DB8A}" dt="2025-10-07T20:03:01" v="8"/>
        <pc:sldMkLst>
          <pc:docMk/>
          <pc:sldMk cId="616566854" sldId="299"/>
        </pc:sldMkLst>
        <pc:spChg chg="mod">
          <ac:chgData name="Alisdair Cunningham" userId="67e8d9ba-4582-42f1-b26c-e866daa7f65b" providerId="ADAL" clId="{028723FB-3117-4ADD-B2A6-7E5C0E94DB8A}" dt="2025-10-07T20:00:53.743" v="0"/>
          <ac:spMkLst>
            <pc:docMk/>
            <pc:sldMk cId="616566854" sldId="299"/>
            <ac:spMk id="2" creationId="{F51C16DF-F564-481C-CCA4-180408A5301A}"/>
          </ac:spMkLst>
        </pc:spChg>
        <pc:spChg chg="mod">
          <ac:chgData name="Alisdair Cunningham" userId="67e8d9ba-4582-42f1-b26c-e866daa7f65b" providerId="ADAL" clId="{028723FB-3117-4ADD-B2A6-7E5C0E94DB8A}" dt="2025-10-07T20:03:01" v="8"/>
          <ac:spMkLst>
            <pc:docMk/>
            <pc:sldMk cId="616566854" sldId="299"/>
            <ac:spMk id="5" creationId="{D2D54484-8CEE-D063-40B3-6FDB609D0D75}"/>
          </ac:spMkLst>
        </pc:spChg>
        <pc:spChg chg="mod">
          <ac:chgData name="Alisdair Cunningham" userId="67e8d9ba-4582-42f1-b26c-e866daa7f65b" providerId="ADAL" clId="{028723FB-3117-4ADD-B2A6-7E5C0E94DB8A}" dt="2025-10-07T20:01:03.050" v="1"/>
          <ac:spMkLst>
            <pc:docMk/>
            <pc:sldMk cId="616566854" sldId="299"/>
            <ac:spMk id="8" creationId="{C39BE701-A67E-5BFD-B044-ECF13A621788}"/>
          </ac:spMkLst>
        </pc:spChg>
      </pc:sldChg>
      <pc:sldChg chg="modSp">
        <pc:chgData name="Alisdair Cunningham" userId="67e8d9ba-4582-42f1-b26c-e866daa7f65b" providerId="ADAL" clId="{028723FB-3117-4ADD-B2A6-7E5C0E94DB8A}" dt="2025-10-07T20:03:01" v="8"/>
        <pc:sldMkLst>
          <pc:docMk/>
          <pc:sldMk cId="1188359192" sldId="300"/>
        </pc:sldMkLst>
        <pc:spChg chg="mod">
          <ac:chgData name="Alisdair Cunningham" userId="67e8d9ba-4582-42f1-b26c-e866daa7f65b" providerId="ADAL" clId="{028723FB-3117-4ADD-B2A6-7E5C0E94DB8A}" dt="2025-10-07T20:00:53.743" v="0"/>
          <ac:spMkLst>
            <pc:docMk/>
            <pc:sldMk cId="1188359192" sldId="300"/>
            <ac:spMk id="2" creationId="{F51C16DF-F564-481C-CCA4-180408A5301A}"/>
          </ac:spMkLst>
        </pc:spChg>
        <pc:spChg chg="mod">
          <ac:chgData name="Alisdair Cunningham" userId="67e8d9ba-4582-42f1-b26c-e866daa7f65b" providerId="ADAL" clId="{028723FB-3117-4ADD-B2A6-7E5C0E94DB8A}" dt="2025-10-07T20:03:01" v="8"/>
          <ac:spMkLst>
            <pc:docMk/>
            <pc:sldMk cId="1188359192" sldId="300"/>
            <ac:spMk id="5" creationId="{D2D54484-8CEE-D063-40B3-6FDB609D0D75}"/>
          </ac:spMkLst>
        </pc:spChg>
        <pc:spChg chg="mod">
          <ac:chgData name="Alisdair Cunningham" userId="67e8d9ba-4582-42f1-b26c-e866daa7f65b" providerId="ADAL" clId="{028723FB-3117-4ADD-B2A6-7E5C0E94DB8A}" dt="2025-10-07T20:01:03.050" v="1"/>
          <ac:spMkLst>
            <pc:docMk/>
            <pc:sldMk cId="1188359192" sldId="300"/>
            <ac:spMk id="8" creationId="{C39BE701-A67E-5BFD-B044-ECF13A621788}"/>
          </ac:spMkLst>
        </pc:spChg>
      </pc:sldChg>
      <pc:sldChg chg="modSp">
        <pc:chgData name="Alisdair Cunningham" userId="67e8d9ba-4582-42f1-b26c-e866daa7f65b" providerId="ADAL" clId="{028723FB-3117-4ADD-B2A6-7E5C0E94DB8A}" dt="2025-10-07T20:03:01" v="8"/>
        <pc:sldMkLst>
          <pc:docMk/>
          <pc:sldMk cId="159657293" sldId="301"/>
        </pc:sldMkLst>
        <pc:spChg chg="mod">
          <ac:chgData name="Alisdair Cunningham" userId="67e8d9ba-4582-42f1-b26c-e866daa7f65b" providerId="ADAL" clId="{028723FB-3117-4ADD-B2A6-7E5C0E94DB8A}" dt="2025-10-07T20:00:53.743" v="0"/>
          <ac:spMkLst>
            <pc:docMk/>
            <pc:sldMk cId="159657293" sldId="301"/>
            <ac:spMk id="2" creationId="{F51C16DF-F564-481C-CCA4-180408A5301A}"/>
          </ac:spMkLst>
        </pc:spChg>
        <pc:spChg chg="mod">
          <ac:chgData name="Alisdair Cunningham" userId="67e8d9ba-4582-42f1-b26c-e866daa7f65b" providerId="ADAL" clId="{028723FB-3117-4ADD-B2A6-7E5C0E94DB8A}" dt="2025-10-07T20:03:01" v="8"/>
          <ac:spMkLst>
            <pc:docMk/>
            <pc:sldMk cId="159657293" sldId="301"/>
            <ac:spMk id="5" creationId="{D2D54484-8CEE-D063-40B3-6FDB609D0D75}"/>
          </ac:spMkLst>
        </pc:spChg>
        <pc:spChg chg="mod">
          <ac:chgData name="Alisdair Cunningham" userId="67e8d9ba-4582-42f1-b26c-e866daa7f65b" providerId="ADAL" clId="{028723FB-3117-4ADD-B2A6-7E5C0E94DB8A}" dt="2025-10-07T20:01:03.050" v="1"/>
          <ac:spMkLst>
            <pc:docMk/>
            <pc:sldMk cId="159657293" sldId="301"/>
            <ac:spMk id="8" creationId="{C39BE701-A67E-5BFD-B044-ECF13A621788}"/>
          </ac:spMkLst>
        </pc:spChg>
      </pc:sldChg>
      <pc:sldChg chg="modSp">
        <pc:chgData name="Alisdair Cunningham" userId="67e8d9ba-4582-42f1-b26c-e866daa7f65b" providerId="ADAL" clId="{028723FB-3117-4ADD-B2A6-7E5C0E94DB8A}" dt="2025-10-07T20:03:01" v="8"/>
        <pc:sldMkLst>
          <pc:docMk/>
          <pc:sldMk cId="1678082189" sldId="302"/>
        </pc:sldMkLst>
        <pc:spChg chg="mod">
          <ac:chgData name="Alisdair Cunningham" userId="67e8d9ba-4582-42f1-b26c-e866daa7f65b" providerId="ADAL" clId="{028723FB-3117-4ADD-B2A6-7E5C0E94DB8A}" dt="2025-10-07T20:00:53.743" v="0"/>
          <ac:spMkLst>
            <pc:docMk/>
            <pc:sldMk cId="1678082189" sldId="302"/>
            <ac:spMk id="2" creationId="{F51C16DF-F564-481C-CCA4-180408A5301A}"/>
          </ac:spMkLst>
        </pc:spChg>
        <pc:spChg chg="mod">
          <ac:chgData name="Alisdair Cunningham" userId="67e8d9ba-4582-42f1-b26c-e866daa7f65b" providerId="ADAL" clId="{028723FB-3117-4ADD-B2A6-7E5C0E94DB8A}" dt="2025-10-07T20:03:01" v="8"/>
          <ac:spMkLst>
            <pc:docMk/>
            <pc:sldMk cId="1678082189" sldId="302"/>
            <ac:spMk id="5" creationId="{D2D54484-8CEE-D063-40B3-6FDB609D0D75}"/>
          </ac:spMkLst>
        </pc:spChg>
        <pc:spChg chg="mod">
          <ac:chgData name="Alisdair Cunningham" userId="67e8d9ba-4582-42f1-b26c-e866daa7f65b" providerId="ADAL" clId="{028723FB-3117-4ADD-B2A6-7E5C0E94DB8A}" dt="2025-10-07T20:01:03.050" v="1"/>
          <ac:spMkLst>
            <pc:docMk/>
            <pc:sldMk cId="1678082189" sldId="302"/>
            <ac:spMk id="8" creationId="{C39BE701-A67E-5BFD-B044-ECF13A621788}"/>
          </ac:spMkLst>
        </pc:spChg>
      </pc:sldChg>
      <pc:sldChg chg="modSp">
        <pc:chgData name="Alisdair Cunningham" userId="67e8d9ba-4582-42f1-b26c-e866daa7f65b" providerId="ADAL" clId="{028723FB-3117-4ADD-B2A6-7E5C0E94DB8A}" dt="2025-10-07T20:03:01" v="8"/>
        <pc:sldMkLst>
          <pc:docMk/>
          <pc:sldMk cId="2582543624" sldId="303"/>
        </pc:sldMkLst>
        <pc:spChg chg="mod">
          <ac:chgData name="Alisdair Cunningham" userId="67e8d9ba-4582-42f1-b26c-e866daa7f65b" providerId="ADAL" clId="{028723FB-3117-4ADD-B2A6-7E5C0E94DB8A}" dt="2025-10-07T20:00:53.743" v="0"/>
          <ac:spMkLst>
            <pc:docMk/>
            <pc:sldMk cId="2582543624" sldId="303"/>
            <ac:spMk id="2" creationId="{F51C16DF-F564-481C-CCA4-180408A5301A}"/>
          </ac:spMkLst>
        </pc:spChg>
        <pc:spChg chg="mod">
          <ac:chgData name="Alisdair Cunningham" userId="67e8d9ba-4582-42f1-b26c-e866daa7f65b" providerId="ADAL" clId="{028723FB-3117-4ADD-B2A6-7E5C0E94DB8A}" dt="2025-10-07T20:03:01" v="8"/>
          <ac:spMkLst>
            <pc:docMk/>
            <pc:sldMk cId="2582543624" sldId="303"/>
            <ac:spMk id="5" creationId="{D2D54484-8CEE-D063-40B3-6FDB609D0D75}"/>
          </ac:spMkLst>
        </pc:spChg>
        <pc:spChg chg="mod">
          <ac:chgData name="Alisdair Cunningham" userId="67e8d9ba-4582-42f1-b26c-e866daa7f65b" providerId="ADAL" clId="{028723FB-3117-4ADD-B2A6-7E5C0E94DB8A}" dt="2025-10-07T20:01:03.050" v="1"/>
          <ac:spMkLst>
            <pc:docMk/>
            <pc:sldMk cId="2582543624" sldId="303"/>
            <ac:spMk id="8" creationId="{C39BE701-A67E-5BFD-B044-ECF13A621788}"/>
          </ac:spMkLst>
        </pc:spChg>
      </pc:sldChg>
      <pc:sldChg chg="modSp">
        <pc:chgData name="Alisdair Cunningham" userId="67e8d9ba-4582-42f1-b26c-e866daa7f65b" providerId="ADAL" clId="{028723FB-3117-4ADD-B2A6-7E5C0E94DB8A}" dt="2025-10-07T20:03:01" v="8"/>
        <pc:sldMkLst>
          <pc:docMk/>
          <pc:sldMk cId="4282935582" sldId="304"/>
        </pc:sldMkLst>
        <pc:spChg chg="mod">
          <ac:chgData name="Alisdair Cunningham" userId="67e8d9ba-4582-42f1-b26c-e866daa7f65b" providerId="ADAL" clId="{028723FB-3117-4ADD-B2A6-7E5C0E94DB8A}" dt="2025-10-07T20:00:53.743" v="0"/>
          <ac:spMkLst>
            <pc:docMk/>
            <pc:sldMk cId="4282935582" sldId="304"/>
            <ac:spMk id="2" creationId="{F51C16DF-F564-481C-CCA4-180408A5301A}"/>
          </ac:spMkLst>
        </pc:spChg>
        <pc:spChg chg="mod">
          <ac:chgData name="Alisdair Cunningham" userId="67e8d9ba-4582-42f1-b26c-e866daa7f65b" providerId="ADAL" clId="{028723FB-3117-4ADD-B2A6-7E5C0E94DB8A}" dt="2025-10-07T20:03:01" v="8"/>
          <ac:spMkLst>
            <pc:docMk/>
            <pc:sldMk cId="4282935582" sldId="304"/>
            <ac:spMk id="5" creationId="{D2D54484-8CEE-D063-40B3-6FDB609D0D75}"/>
          </ac:spMkLst>
        </pc:spChg>
        <pc:spChg chg="mod">
          <ac:chgData name="Alisdair Cunningham" userId="67e8d9ba-4582-42f1-b26c-e866daa7f65b" providerId="ADAL" clId="{028723FB-3117-4ADD-B2A6-7E5C0E94DB8A}" dt="2025-10-07T20:01:03.050" v="1"/>
          <ac:spMkLst>
            <pc:docMk/>
            <pc:sldMk cId="4282935582" sldId="304"/>
            <ac:spMk id="8" creationId="{C39BE701-A67E-5BFD-B044-ECF13A621788}"/>
          </ac:spMkLst>
        </pc:spChg>
      </pc:sldChg>
      <pc:sldChg chg="modSp del">
        <pc:chgData name="Alisdair Cunningham" userId="67e8d9ba-4582-42f1-b26c-e866daa7f65b" providerId="ADAL" clId="{028723FB-3117-4ADD-B2A6-7E5C0E94DB8A}" dt="2025-10-07T20:02:42.634" v="7" actId="47"/>
        <pc:sldMkLst>
          <pc:docMk/>
          <pc:sldMk cId="3990047524" sldId="305"/>
        </pc:sldMkLst>
        <pc:spChg chg="mod">
          <ac:chgData name="Alisdair Cunningham" userId="67e8d9ba-4582-42f1-b26c-e866daa7f65b" providerId="ADAL" clId="{028723FB-3117-4ADD-B2A6-7E5C0E94DB8A}" dt="2025-10-07T20:00:53.743" v="0"/>
          <ac:spMkLst>
            <pc:docMk/>
            <pc:sldMk cId="3990047524" sldId="305"/>
            <ac:spMk id="2" creationId="{F51C16DF-F564-481C-CCA4-180408A5301A}"/>
          </ac:spMkLst>
        </pc:spChg>
        <pc:spChg chg="mod">
          <ac:chgData name="Alisdair Cunningham" userId="67e8d9ba-4582-42f1-b26c-e866daa7f65b" providerId="ADAL" clId="{028723FB-3117-4ADD-B2A6-7E5C0E94DB8A}" dt="2025-10-07T20:01:03.050" v="1"/>
          <ac:spMkLst>
            <pc:docMk/>
            <pc:sldMk cId="3990047524" sldId="305"/>
            <ac:spMk id="8" creationId="{C39BE701-A67E-5BFD-B044-ECF13A621788}"/>
          </ac:spMkLst>
        </pc:spChg>
      </pc:sldChg>
      <pc:sldChg chg="modSp">
        <pc:chgData name="Alisdair Cunningham" userId="67e8d9ba-4582-42f1-b26c-e866daa7f65b" providerId="ADAL" clId="{028723FB-3117-4ADD-B2A6-7E5C0E94DB8A}" dt="2025-10-07T20:03:01" v="8"/>
        <pc:sldMkLst>
          <pc:docMk/>
          <pc:sldMk cId="745923728" sldId="306"/>
        </pc:sldMkLst>
        <pc:spChg chg="mod">
          <ac:chgData name="Alisdair Cunningham" userId="67e8d9ba-4582-42f1-b26c-e866daa7f65b" providerId="ADAL" clId="{028723FB-3117-4ADD-B2A6-7E5C0E94DB8A}" dt="2025-10-07T20:00:53.743" v="0"/>
          <ac:spMkLst>
            <pc:docMk/>
            <pc:sldMk cId="745923728" sldId="306"/>
            <ac:spMk id="2" creationId="{F51C16DF-F564-481C-CCA4-180408A5301A}"/>
          </ac:spMkLst>
        </pc:spChg>
        <pc:spChg chg="mod">
          <ac:chgData name="Alisdair Cunningham" userId="67e8d9ba-4582-42f1-b26c-e866daa7f65b" providerId="ADAL" clId="{028723FB-3117-4ADD-B2A6-7E5C0E94DB8A}" dt="2025-10-07T20:03:01" v="8"/>
          <ac:spMkLst>
            <pc:docMk/>
            <pc:sldMk cId="745923728" sldId="306"/>
            <ac:spMk id="5" creationId="{D2D54484-8CEE-D063-40B3-6FDB609D0D75}"/>
          </ac:spMkLst>
        </pc:spChg>
        <pc:spChg chg="mod">
          <ac:chgData name="Alisdair Cunningham" userId="67e8d9ba-4582-42f1-b26c-e866daa7f65b" providerId="ADAL" clId="{028723FB-3117-4ADD-B2A6-7E5C0E94DB8A}" dt="2025-10-07T20:01:03.050" v="1"/>
          <ac:spMkLst>
            <pc:docMk/>
            <pc:sldMk cId="745923728" sldId="306"/>
            <ac:spMk id="8" creationId="{C39BE701-A67E-5BFD-B044-ECF13A621788}"/>
          </ac:spMkLst>
        </pc:spChg>
      </pc:sldChg>
      <pc:sldChg chg="modSp">
        <pc:chgData name="Alisdair Cunningham" userId="67e8d9ba-4582-42f1-b26c-e866daa7f65b" providerId="ADAL" clId="{028723FB-3117-4ADD-B2A6-7E5C0E94DB8A}" dt="2025-10-07T20:03:01" v="8"/>
        <pc:sldMkLst>
          <pc:docMk/>
          <pc:sldMk cId="2365518547" sldId="308"/>
        </pc:sldMkLst>
        <pc:spChg chg="mod">
          <ac:chgData name="Alisdair Cunningham" userId="67e8d9ba-4582-42f1-b26c-e866daa7f65b" providerId="ADAL" clId="{028723FB-3117-4ADD-B2A6-7E5C0E94DB8A}" dt="2025-10-07T20:00:53.743" v="0"/>
          <ac:spMkLst>
            <pc:docMk/>
            <pc:sldMk cId="2365518547" sldId="308"/>
            <ac:spMk id="2" creationId="{F51C16DF-F564-481C-CCA4-180408A5301A}"/>
          </ac:spMkLst>
        </pc:spChg>
        <pc:spChg chg="mod">
          <ac:chgData name="Alisdair Cunningham" userId="67e8d9ba-4582-42f1-b26c-e866daa7f65b" providerId="ADAL" clId="{028723FB-3117-4ADD-B2A6-7E5C0E94DB8A}" dt="2025-10-07T20:03:01" v="8"/>
          <ac:spMkLst>
            <pc:docMk/>
            <pc:sldMk cId="2365518547" sldId="308"/>
            <ac:spMk id="5" creationId="{D2D54484-8CEE-D063-40B3-6FDB609D0D75}"/>
          </ac:spMkLst>
        </pc:spChg>
        <pc:spChg chg="mod">
          <ac:chgData name="Alisdair Cunningham" userId="67e8d9ba-4582-42f1-b26c-e866daa7f65b" providerId="ADAL" clId="{028723FB-3117-4ADD-B2A6-7E5C0E94DB8A}" dt="2025-10-07T20:01:03.050" v="1"/>
          <ac:spMkLst>
            <pc:docMk/>
            <pc:sldMk cId="2365518547" sldId="308"/>
            <ac:spMk id="8" creationId="{C39BE701-A67E-5BFD-B044-ECF13A621788}"/>
          </ac:spMkLst>
        </pc:spChg>
      </pc:sldChg>
      <pc:sldChg chg="modSp">
        <pc:chgData name="Alisdair Cunningham" userId="67e8d9ba-4582-42f1-b26c-e866daa7f65b" providerId="ADAL" clId="{028723FB-3117-4ADD-B2A6-7E5C0E94DB8A}" dt="2025-10-07T20:03:01" v="8"/>
        <pc:sldMkLst>
          <pc:docMk/>
          <pc:sldMk cId="2819975120" sldId="309"/>
        </pc:sldMkLst>
        <pc:spChg chg="mod">
          <ac:chgData name="Alisdair Cunningham" userId="67e8d9ba-4582-42f1-b26c-e866daa7f65b" providerId="ADAL" clId="{028723FB-3117-4ADD-B2A6-7E5C0E94DB8A}" dt="2025-10-07T20:00:53.743" v="0"/>
          <ac:spMkLst>
            <pc:docMk/>
            <pc:sldMk cId="2819975120" sldId="309"/>
            <ac:spMk id="2" creationId="{F51C16DF-F564-481C-CCA4-180408A5301A}"/>
          </ac:spMkLst>
        </pc:spChg>
        <pc:spChg chg="mod">
          <ac:chgData name="Alisdair Cunningham" userId="67e8d9ba-4582-42f1-b26c-e866daa7f65b" providerId="ADAL" clId="{028723FB-3117-4ADD-B2A6-7E5C0E94DB8A}" dt="2025-10-07T20:03:01" v="8"/>
          <ac:spMkLst>
            <pc:docMk/>
            <pc:sldMk cId="2819975120" sldId="309"/>
            <ac:spMk id="5" creationId="{D2D54484-8CEE-D063-40B3-6FDB609D0D75}"/>
          </ac:spMkLst>
        </pc:spChg>
        <pc:spChg chg="mod">
          <ac:chgData name="Alisdair Cunningham" userId="67e8d9ba-4582-42f1-b26c-e866daa7f65b" providerId="ADAL" clId="{028723FB-3117-4ADD-B2A6-7E5C0E94DB8A}" dt="2025-10-07T20:01:03.050" v="1"/>
          <ac:spMkLst>
            <pc:docMk/>
            <pc:sldMk cId="2819975120" sldId="309"/>
            <ac:spMk id="8" creationId="{C39BE701-A67E-5BFD-B044-ECF13A621788}"/>
          </ac:spMkLst>
        </pc:spChg>
      </pc:sldChg>
      <pc:sldChg chg="modSp">
        <pc:chgData name="Alisdair Cunningham" userId="67e8d9ba-4582-42f1-b26c-e866daa7f65b" providerId="ADAL" clId="{028723FB-3117-4ADD-B2A6-7E5C0E94DB8A}" dt="2025-10-07T20:03:01" v="8"/>
        <pc:sldMkLst>
          <pc:docMk/>
          <pc:sldMk cId="2242503293" sldId="310"/>
        </pc:sldMkLst>
        <pc:spChg chg="mod">
          <ac:chgData name="Alisdair Cunningham" userId="67e8d9ba-4582-42f1-b26c-e866daa7f65b" providerId="ADAL" clId="{028723FB-3117-4ADD-B2A6-7E5C0E94DB8A}" dt="2025-10-07T20:00:53.743" v="0"/>
          <ac:spMkLst>
            <pc:docMk/>
            <pc:sldMk cId="2242503293" sldId="310"/>
            <ac:spMk id="2" creationId="{F51C16DF-F564-481C-CCA4-180408A5301A}"/>
          </ac:spMkLst>
        </pc:spChg>
        <pc:spChg chg="mod">
          <ac:chgData name="Alisdair Cunningham" userId="67e8d9ba-4582-42f1-b26c-e866daa7f65b" providerId="ADAL" clId="{028723FB-3117-4ADD-B2A6-7E5C0E94DB8A}" dt="2025-10-07T20:03:01" v="8"/>
          <ac:spMkLst>
            <pc:docMk/>
            <pc:sldMk cId="2242503293" sldId="310"/>
            <ac:spMk id="5" creationId="{D2D54484-8CEE-D063-40B3-6FDB609D0D75}"/>
          </ac:spMkLst>
        </pc:spChg>
        <pc:spChg chg="mod">
          <ac:chgData name="Alisdair Cunningham" userId="67e8d9ba-4582-42f1-b26c-e866daa7f65b" providerId="ADAL" clId="{028723FB-3117-4ADD-B2A6-7E5C0E94DB8A}" dt="2025-10-07T20:01:03.050" v="1"/>
          <ac:spMkLst>
            <pc:docMk/>
            <pc:sldMk cId="2242503293" sldId="310"/>
            <ac:spMk id="8" creationId="{C39BE701-A67E-5BFD-B044-ECF13A621788}"/>
          </ac:spMkLst>
        </pc:spChg>
      </pc:sldChg>
      <pc:sldChg chg="modSp mod">
        <pc:chgData name="Alisdair Cunningham" userId="67e8d9ba-4582-42f1-b26c-e866daa7f65b" providerId="ADAL" clId="{028723FB-3117-4ADD-B2A6-7E5C0E94DB8A}" dt="2025-10-07T20:03:01" v="8"/>
        <pc:sldMkLst>
          <pc:docMk/>
          <pc:sldMk cId="2451567487" sldId="311"/>
        </pc:sldMkLst>
        <pc:spChg chg="mod">
          <ac:chgData name="Alisdair Cunningham" userId="67e8d9ba-4582-42f1-b26c-e866daa7f65b" providerId="ADAL" clId="{028723FB-3117-4ADD-B2A6-7E5C0E94DB8A}" dt="2025-10-07T20:00:53.743" v="0"/>
          <ac:spMkLst>
            <pc:docMk/>
            <pc:sldMk cId="2451567487" sldId="311"/>
            <ac:spMk id="2" creationId="{F51C16DF-F564-481C-CCA4-180408A5301A}"/>
          </ac:spMkLst>
        </pc:spChg>
        <pc:spChg chg="mod">
          <ac:chgData name="Alisdair Cunningham" userId="67e8d9ba-4582-42f1-b26c-e866daa7f65b" providerId="ADAL" clId="{028723FB-3117-4ADD-B2A6-7E5C0E94DB8A}" dt="2025-10-07T20:03:01" v="8"/>
          <ac:spMkLst>
            <pc:docMk/>
            <pc:sldMk cId="2451567487" sldId="311"/>
            <ac:spMk id="5" creationId="{D2D54484-8CEE-D063-40B3-6FDB609D0D75}"/>
          </ac:spMkLst>
        </pc:spChg>
        <pc:spChg chg="mod">
          <ac:chgData name="Alisdair Cunningham" userId="67e8d9ba-4582-42f1-b26c-e866daa7f65b" providerId="ADAL" clId="{028723FB-3117-4ADD-B2A6-7E5C0E94DB8A}" dt="2025-10-07T20:01:03.050" v="1"/>
          <ac:spMkLst>
            <pc:docMk/>
            <pc:sldMk cId="2451567487" sldId="311"/>
            <ac:spMk id="8" creationId="{C39BE701-A67E-5BFD-B044-ECF13A621788}"/>
          </ac:spMkLst>
        </pc:spChg>
        <pc:spChg chg="mod">
          <ac:chgData name="Alisdair Cunningham" userId="67e8d9ba-4582-42f1-b26c-e866daa7f65b" providerId="ADAL" clId="{028723FB-3117-4ADD-B2A6-7E5C0E94DB8A}" dt="2025-10-07T20:01:55.626" v="6" actId="20577"/>
          <ac:spMkLst>
            <pc:docMk/>
            <pc:sldMk cId="2451567487" sldId="311"/>
            <ac:spMk id="9" creationId="{816B9B73-DBE0-3BC0-C082-D2CE815D5C9E}"/>
          </ac:spMkLst>
        </pc:spChg>
      </pc:sldChg>
      <pc:sldChg chg="modSp">
        <pc:chgData name="Alisdair Cunningham" userId="67e8d9ba-4582-42f1-b26c-e866daa7f65b" providerId="ADAL" clId="{028723FB-3117-4ADD-B2A6-7E5C0E94DB8A}" dt="2025-10-07T20:03:01" v="8"/>
        <pc:sldMkLst>
          <pc:docMk/>
          <pc:sldMk cId="483147020" sldId="312"/>
        </pc:sldMkLst>
        <pc:spChg chg="mod">
          <ac:chgData name="Alisdair Cunningham" userId="67e8d9ba-4582-42f1-b26c-e866daa7f65b" providerId="ADAL" clId="{028723FB-3117-4ADD-B2A6-7E5C0E94DB8A}" dt="2025-10-07T20:00:53.743" v="0"/>
          <ac:spMkLst>
            <pc:docMk/>
            <pc:sldMk cId="483147020" sldId="312"/>
            <ac:spMk id="2" creationId="{F51C16DF-F564-481C-CCA4-180408A5301A}"/>
          </ac:spMkLst>
        </pc:spChg>
        <pc:spChg chg="mod">
          <ac:chgData name="Alisdair Cunningham" userId="67e8d9ba-4582-42f1-b26c-e866daa7f65b" providerId="ADAL" clId="{028723FB-3117-4ADD-B2A6-7E5C0E94DB8A}" dt="2025-10-07T20:03:01" v="8"/>
          <ac:spMkLst>
            <pc:docMk/>
            <pc:sldMk cId="483147020" sldId="312"/>
            <ac:spMk id="5" creationId="{D2D54484-8CEE-D063-40B3-6FDB609D0D75}"/>
          </ac:spMkLst>
        </pc:spChg>
        <pc:spChg chg="mod">
          <ac:chgData name="Alisdair Cunningham" userId="67e8d9ba-4582-42f1-b26c-e866daa7f65b" providerId="ADAL" clId="{028723FB-3117-4ADD-B2A6-7E5C0E94DB8A}" dt="2025-10-07T20:01:03.050" v="1"/>
          <ac:spMkLst>
            <pc:docMk/>
            <pc:sldMk cId="483147020" sldId="312"/>
            <ac:spMk id="8" creationId="{C39BE701-A67E-5BFD-B044-ECF13A621788}"/>
          </ac:spMkLst>
        </pc:spChg>
      </pc:sldChg>
      <pc:sldChg chg="modSp">
        <pc:chgData name="Alisdair Cunningham" userId="67e8d9ba-4582-42f1-b26c-e866daa7f65b" providerId="ADAL" clId="{028723FB-3117-4ADD-B2A6-7E5C0E94DB8A}" dt="2025-10-07T20:03:01" v="8"/>
        <pc:sldMkLst>
          <pc:docMk/>
          <pc:sldMk cId="2917360381" sldId="313"/>
        </pc:sldMkLst>
        <pc:spChg chg="mod">
          <ac:chgData name="Alisdair Cunningham" userId="67e8d9ba-4582-42f1-b26c-e866daa7f65b" providerId="ADAL" clId="{028723FB-3117-4ADD-B2A6-7E5C0E94DB8A}" dt="2025-10-07T20:00:53.743" v="0"/>
          <ac:spMkLst>
            <pc:docMk/>
            <pc:sldMk cId="2917360381" sldId="313"/>
            <ac:spMk id="2" creationId="{F51C16DF-F564-481C-CCA4-180408A5301A}"/>
          </ac:spMkLst>
        </pc:spChg>
        <pc:spChg chg="mod">
          <ac:chgData name="Alisdair Cunningham" userId="67e8d9ba-4582-42f1-b26c-e866daa7f65b" providerId="ADAL" clId="{028723FB-3117-4ADD-B2A6-7E5C0E94DB8A}" dt="2025-10-07T20:03:01" v="8"/>
          <ac:spMkLst>
            <pc:docMk/>
            <pc:sldMk cId="2917360381" sldId="313"/>
            <ac:spMk id="5" creationId="{D2D54484-8CEE-D063-40B3-6FDB609D0D75}"/>
          </ac:spMkLst>
        </pc:spChg>
        <pc:spChg chg="mod">
          <ac:chgData name="Alisdair Cunningham" userId="67e8d9ba-4582-42f1-b26c-e866daa7f65b" providerId="ADAL" clId="{028723FB-3117-4ADD-B2A6-7E5C0E94DB8A}" dt="2025-10-07T20:01:03.050" v="1"/>
          <ac:spMkLst>
            <pc:docMk/>
            <pc:sldMk cId="2917360381" sldId="313"/>
            <ac:spMk id="8" creationId="{C39BE701-A67E-5BFD-B044-ECF13A621788}"/>
          </ac:spMkLst>
        </pc:spChg>
      </pc:sldChg>
      <pc:sldChg chg="modSp">
        <pc:chgData name="Alisdair Cunningham" userId="67e8d9ba-4582-42f1-b26c-e866daa7f65b" providerId="ADAL" clId="{028723FB-3117-4ADD-B2A6-7E5C0E94DB8A}" dt="2025-10-07T20:03:01" v="8"/>
        <pc:sldMkLst>
          <pc:docMk/>
          <pc:sldMk cId="596771195" sldId="314"/>
        </pc:sldMkLst>
        <pc:spChg chg="mod">
          <ac:chgData name="Alisdair Cunningham" userId="67e8d9ba-4582-42f1-b26c-e866daa7f65b" providerId="ADAL" clId="{028723FB-3117-4ADD-B2A6-7E5C0E94DB8A}" dt="2025-10-07T20:00:53.743" v="0"/>
          <ac:spMkLst>
            <pc:docMk/>
            <pc:sldMk cId="596771195" sldId="314"/>
            <ac:spMk id="2" creationId="{F51C16DF-F564-481C-CCA4-180408A5301A}"/>
          </ac:spMkLst>
        </pc:spChg>
        <pc:spChg chg="mod">
          <ac:chgData name="Alisdair Cunningham" userId="67e8d9ba-4582-42f1-b26c-e866daa7f65b" providerId="ADAL" clId="{028723FB-3117-4ADD-B2A6-7E5C0E94DB8A}" dt="2025-10-07T20:03:01" v="8"/>
          <ac:spMkLst>
            <pc:docMk/>
            <pc:sldMk cId="596771195" sldId="314"/>
            <ac:spMk id="5" creationId="{D2D54484-8CEE-D063-40B3-6FDB609D0D75}"/>
          </ac:spMkLst>
        </pc:spChg>
        <pc:spChg chg="mod">
          <ac:chgData name="Alisdair Cunningham" userId="67e8d9ba-4582-42f1-b26c-e866daa7f65b" providerId="ADAL" clId="{028723FB-3117-4ADD-B2A6-7E5C0E94DB8A}" dt="2025-10-07T20:01:03.050" v="1"/>
          <ac:spMkLst>
            <pc:docMk/>
            <pc:sldMk cId="596771195" sldId="314"/>
            <ac:spMk id="8" creationId="{C39BE701-A67E-5BFD-B044-ECF13A621788}"/>
          </ac:spMkLst>
        </pc:spChg>
      </pc:sldChg>
    </pc:docChg>
  </pc:docChgLst>
  <pc:docChgLst>
    <pc:chgData name="Alisdair Cunningham" userId="67e8d9ba-4582-42f1-b26c-e866daa7f65b" providerId="ADAL" clId="{F34DE5A5-540E-4545-80CF-076136AFC290}"/>
    <pc:docChg chg="modSld">
      <pc:chgData name="Alisdair Cunningham" userId="67e8d9ba-4582-42f1-b26c-e866daa7f65b" providerId="ADAL" clId="{F34DE5A5-540E-4545-80CF-076136AFC290}" dt="2024-10-13T19:49:55.711" v="24" actId="790"/>
      <pc:docMkLst>
        <pc:docMk/>
      </pc:docMkLst>
      <pc:sldChg chg="modSp">
        <pc:chgData name="Alisdair Cunningham" userId="67e8d9ba-4582-42f1-b26c-e866daa7f65b" providerId="ADAL" clId="{F34DE5A5-540E-4545-80CF-076136AFC290}" dt="2024-10-11T10:56:13.396" v="1"/>
        <pc:sldMkLst>
          <pc:docMk/>
          <pc:sldMk cId="3701768522" sldId="256"/>
        </pc:sldMkLst>
      </pc:sldChg>
      <pc:sldChg chg="modSp">
        <pc:chgData name="Alisdair Cunningham" userId="67e8d9ba-4582-42f1-b26c-e866daa7f65b" providerId="ADAL" clId="{F34DE5A5-540E-4545-80CF-076136AFC290}" dt="2024-10-11T10:56:21.466" v="2"/>
        <pc:sldMkLst>
          <pc:docMk/>
          <pc:sldMk cId="3520049810" sldId="257"/>
        </pc:sldMkLst>
      </pc:sldChg>
      <pc:sldChg chg="modSp">
        <pc:chgData name="Alisdair Cunningham" userId="67e8d9ba-4582-42f1-b26c-e866daa7f65b" providerId="ADAL" clId="{F34DE5A5-540E-4545-80CF-076136AFC290}" dt="2024-10-11T10:56:21.466" v="2"/>
        <pc:sldMkLst>
          <pc:docMk/>
          <pc:sldMk cId="2545193714" sldId="263"/>
        </pc:sldMkLst>
      </pc:sldChg>
      <pc:sldChg chg="modSp">
        <pc:chgData name="Alisdair Cunningham" userId="67e8d9ba-4582-42f1-b26c-e866daa7f65b" providerId="ADAL" clId="{F34DE5A5-540E-4545-80CF-076136AFC290}" dt="2024-10-11T10:56:21.466" v="2"/>
        <pc:sldMkLst>
          <pc:docMk/>
          <pc:sldMk cId="1518038959" sldId="278"/>
        </pc:sldMkLst>
      </pc:sldChg>
      <pc:sldChg chg="modSp">
        <pc:chgData name="Alisdair Cunningham" userId="67e8d9ba-4582-42f1-b26c-e866daa7f65b" providerId="ADAL" clId="{F34DE5A5-540E-4545-80CF-076136AFC290}" dt="2024-10-11T10:56:21.466" v="2"/>
        <pc:sldMkLst>
          <pc:docMk/>
          <pc:sldMk cId="3566095879" sldId="287"/>
        </pc:sldMkLst>
      </pc:sldChg>
      <pc:sldChg chg="modSp">
        <pc:chgData name="Alisdair Cunningham" userId="67e8d9ba-4582-42f1-b26c-e866daa7f65b" providerId="ADAL" clId="{F34DE5A5-540E-4545-80CF-076136AFC290}" dt="2024-10-11T10:56:21.466" v="2"/>
        <pc:sldMkLst>
          <pc:docMk/>
          <pc:sldMk cId="4237624712" sldId="288"/>
        </pc:sldMkLst>
      </pc:sldChg>
      <pc:sldChg chg="modSp">
        <pc:chgData name="Alisdair Cunningham" userId="67e8d9ba-4582-42f1-b26c-e866daa7f65b" providerId="ADAL" clId="{F34DE5A5-540E-4545-80CF-076136AFC290}" dt="2024-10-11T10:56:21.466" v="2"/>
        <pc:sldMkLst>
          <pc:docMk/>
          <pc:sldMk cId="1053303339" sldId="289"/>
        </pc:sldMkLst>
      </pc:sldChg>
      <pc:sldChg chg="modSp">
        <pc:chgData name="Alisdair Cunningham" userId="67e8d9ba-4582-42f1-b26c-e866daa7f65b" providerId="ADAL" clId="{F34DE5A5-540E-4545-80CF-076136AFC290}" dt="2024-10-11T10:56:21.466" v="2"/>
        <pc:sldMkLst>
          <pc:docMk/>
          <pc:sldMk cId="2742828229" sldId="290"/>
        </pc:sldMkLst>
      </pc:sldChg>
      <pc:sldChg chg="modSp">
        <pc:chgData name="Alisdair Cunningham" userId="67e8d9ba-4582-42f1-b26c-e866daa7f65b" providerId="ADAL" clId="{F34DE5A5-540E-4545-80CF-076136AFC290}" dt="2024-10-11T10:56:21.466" v="2"/>
        <pc:sldMkLst>
          <pc:docMk/>
          <pc:sldMk cId="1220442901" sldId="291"/>
        </pc:sldMkLst>
      </pc:sldChg>
      <pc:sldChg chg="modSp">
        <pc:chgData name="Alisdair Cunningham" userId="67e8d9ba-4582-42f1-b26c-e866daa7f65b" providerId="ADAL" clId="{F34DE5A5-540E-4545-80CF-076136AFC290}" dt="2024-10-11T10:56:21.466" v="2"/>
        <pc:sldMkLst>
          <pc:docMk/>
          <pc:sldMk cId="452791318" sldId="292"/>
        </pc:sldMkLst>
      </pc:sldChg>
      <pc:sldChg chg="modSp">
        <pc:chgData name="Alisdair Cunningham" userId="67e8d9ba-4582-42f1-b26c-e866daa7f65b" providerId="ADAL" clId="{F34DE5A5-540E-4545-80CF-076136AFC290}" dt="2024-10-11T10:56:21.466" v="2"/>
        <pc:sldMkLst>
          <pc:docMk/>
          <pc:sldMk cId="50623605" sldId="293"/>
        </pc:sldMkLst>
      </pc:sldChg>
      <pc:sldChg chg="modSp">
        <pc:chgData name="Alisdair Cunningham" userId="67e8d9ba-4582-42f1-b26c-e866daa7f65b" providerId="ADAL" clId="{F34DE5A5-540E-4545-80CF-076136AFC290}" dt="2024-10-11T10:56:21.466" v="2"/>
        <pc:sldMkLst>
          <pc:docMk/>
          <pc:sldMk cId="3309933538" sldId="294"/>
        </pc:sldMkLst>
      </pc:sldChg>
      <pc:sldChg chg="modSp">
        <pc:chgData name="Alisdair Cunningham" userId="67e8d9ba-4582-42f1-b26c-e866daa7f65b" providerId="ADAL" clId="{F34DE5A5-540E-4545-80CF-076136AFC290}" dt="2024-10-11T10:56:21.466" v="2"/>
        <pc:sldMkLst>
          <pc:docMk/>
          <pc:sldMk cId="3916431383" sldId="295"/>
        </pc:sldMkLst>
      </pc:sldChg>
      <pc:sldChg chg="modSp">
        <pc:chgData name="Alisdair Cunningham" userId="67e8d9ba-4582-42f1-b26c-e866daa7f65b" providerId="ADAL" clId="{F34DE5A5-540E-4545-80CF-076136AFC290}" dt="2024-10-11T10:56:21.466" v="2"/>
        <pc:sldMkLst>
          <pc:docMk/>
          <pc:sldMk cId="2838296147" sldId="296"/>
        </pc:sldMkLst>
      </pc:sldChg>
      <pc:sldChg chg="modSp">
        <pc:chgData name="Alisdair Cunningham" userId="67e8d9ba-4582-42f1-b26c-e866daa7f65b" providerId="ADAL" clId="{F34DE5A5-540E-4545-80CF-076136AFC290}" dt="2024-10-11T10:56:21.466" v="2"/>
        <pc:sldMkLst>
          <pc:docMk/>
          <pc:sldMk cId="18860328" sldId="297"/>
        </pc:sldMkLst>
      </pc:sldChg>
      <pc:sldChg chg="modSp">
        <pc:chgData name="Alisdair Cunningham" userId="67e8d9ba-4582-42f1-b26c-e866daa7f65b" providerId="ADAL" clId="{F34DE5A5-540E-4545-80CF-076136AFC290}" dt="2024-10-11T10:56:21.466" v="2"/>
        <pc:sldMkLst>
          <pc:docMk/>
          <pc:sldMk cId="1464515306" sldId="298"/>
        </pc:sldMkLst>
      </pc:sldChg>
      <pc:sldChg chg="modSp">
        <pc:chgData name="Alisdair Cunningham" userId="67e8d9ba-4582-42f1-b26c-e866daa7f65b" providerId="ADAL" clId="{F34DE5A5-540E-4545-80CF-076136AFC290}" dt="2024-10-11T10:56:21.466" v="2"/>
        <pc:sldMkLst>
          <pc:docMk/>
          <pc:sldMk cId="616566854" sldId="299"/>
        </pc:sldMkLst>
      </pc:sldChg>
      <pc:sldChg chg="modSp">
        <pc:chgData name="Alisdair Cunningham" userId="67e8d9ba-4582-42f1-b26c-e866daa7f65b" providerId="ADAL" clId="{F34DE5A5-540E-4545-80CF-076136AFC290}" dt="2024-10-11T10:56:21.466" v="2"/>
        <pc:sldMkLst>
          <pc:docMk/>
          <pc:sldMk cId="1188359192" sldId="300"/>
        </pc:sldMkLst>
      </pc:sldChg>
      <pc:sldChg chg="modSp">
        <pc:chgData name="Alisdair Cunningham" userId="67e8d9ba-4582-42f1-b26c-e866daa7f65b" providerId="ADAL" clId="{F34DE5A5-540E-4545-80CF-076136AFC290}" dt="2024-10-11T10:56:21.466" v="2"/>
        <pc:sldMkLst>
          <pc:docMk/>
          <pc:sldMk cId="159657293" sldId="301"/>
        </pc:sldMkLst>
      </pc:sldChg>
      <pc:sldChg chg="modSp">
        <pc:chgData name="Alisdair Cunningham" userId="67e8d9ba-4582-42f1-b26c-e866daa7f65b" providerId="ADAL" clId="{F34DE5A5-540E-4545-80CF-076136AFC290}" dt="2024-10-11T10:56:21.466" v="2"/>
        <pc:sldMkLst>
          <pc:docMk/>
          <pc:sldMk cId="1678082189" sldId="302"/>
        </pc:sldMkLst>
      </pc:sldChg>
      <pc:sldChg chg="modSp">
        <pc:chgData name="Alisdair Cunningham" userId="67e8d9ba-4582-42f1-b26c-e866daa7f65b" providerId="ADAL" clId="{F34DE5A5-540E-4545-80CF-076136AFC290}" dt="2024-10-11T10:56:21.466" v="2"/>
        <pc:sldMkLst>
          <pc:docMk/>
          <pc:sldMk cId="2582543624" sldId="303"/>
        </pc:sldMkLst>
      </pc:sldChg>
      <pc:sldChg chg="modSp">
        <pc:chgData name="Alisdair Cunningham" userId="67e8d9ba-4582-42f1-b26c-e866daa7f65b" providerId="ADAL" clId="{F34DE5A5-540E-4545-80CF-076136AFC290}" dt="2024-10-11T10:56:21.466" v="2"/>
        <pc:sldMkLst>
          <pc:docMk/>
          <pc:sldMk cId="4282935582" sldId="304"/>
        </pc:sldMkLst>
      </pc:sldChg>
      <pc:sldChg chg="modSp">
        <pc:chgData name="Alisdair Cunningham" userId="67e8d9ba-4582-42f1-b26c-e866daa7f65b" providerId="ADAL" clId="{F34DE5A5-540E-4545-80CF-076136AFC290}" dt="2024-10-11T10:56:21.466" v="2"/>
        <pc:sldMkLst>
          <pc:docMk/>
          <pc:sldMk cId="3990047524" sldId="305"/>
        </pc:sldMkLst>
      </pc:sldChg>
      <pc:sldChg chg="modSp">
        <pc:chgData name="Alisdair Cunningham" userId="67e8d9ba-4582-42f1-b26c-e866daa7f65b" providerId="ADAL" clId="{F34DE5A5-540E-4545-80CF-076136AFC290}" dt="2024-10-11T10:56:21.466" v="2"/>
        <pc:sldMkLst>
          <pc:docMk/>
          <pc:sldMk cId="745923728" sldId="306"/>
        </pc:sldMkLst>
      </pc:sldChg>
      <pc:sldChg chg="modSp mod">
        <pc:chgData name="Alisdair Cunningham" userId="67e8d9ba-4582-42f1-b26c-e866daa7f65b" providerId="ADAL" clId="{F34DE5A5-540E-4545-80CF-076136AFC290}" dt="2024-10-13T19:49:55.711" v="24" actId="790"/>
        <pc:sldMkLst>
          <pc:docMk/>
          <pc:sldMk cId="2365518547" sldId="308"/>
        </pc:sldMkLst>
      </pc:sldChg>
      <pc:sldChg chg="modSp">
        <pc:chgData name="Alisdair Cunningham" userId="67e8d9ba-4582-42f1-b26c-e866daa7f65b" providerId="ADAL" clId="{F34DE5A5-540E-4545-80CF-076136AFC290}" dt="2024-10-11T10:56:21.466" v="2"/>
        <pc:sldMkLst>
          <pc:docMk/>
          <pc:sldMk cId="2819975120" sldId="309"/>
        </pc:sldMkLst>
      </pc:sldChg>
      <pc:sldChg chg="modSp">
        <pc:chgData name="Alisdair Cunningham" userId="67e8d9ba-4582-42f1-b26c-e866daa7f65b" providerId="ADAL" clId="{F34DE5A5-540E-4545-80CF-076136AFC290}" dt="2024-10-11T10:56:21.466" v="2"/>
        <pc:sldMkLst>
          <pc:docMk/>
          <pc:sldMk cId="2242503293" sldId="310"/>
        </pc:sldMkLst>
      </pc:sldChg>
      <pc:sldChg chg="modSp mod">
        <pc:chgData name="Alisdair Cunningham" userId="67e8d9ba-4582-42f1-b26c-e866daa7f65b" providerId="ADAL" clId="{F34DE5A5-540E-4545-80CF-076136AFC290}" dt="2024-10-13T19:49:18.751" v="23" actId="1076"/>
        <pc:sldMkLst>
          <pc:docMk/>
          <pc:sldMk cId="2451567487" sldId="311"/>
        </pc:sldMkLst>
      </pc:sldChg>
      <pc:sldChg chg="modSp">
        <pc:chgData name="Alisdair Cunningham" userId="67e8d9ba-4582-42f1-b26c-e866daa7f65b" providerId="ADAL" clId="{F34DE5A5-540E-4545-80CF-076136AFC290}" dt="2024-10-11T10:56:21.466" v="2"/>
        <pc:sldMkLst>
          <pc:docMk/>
          <pc:sldMk cId="483147020" sldId="312"/>
        </pc:sldMkLst>
      </pc:sldChg>
      <pc:sldChg chg="modSp mod">
        <pc:chgData name="Alisdair Cunningham" userId="67e8d9ba-4582-42f1-b26c-e866daa7f65b" providerId="ADAL" clId="{F34DE5A5-540E-4545-80CF-076136AFC290}" dt="2024-10-13T19:37:15.080" v="5" actId="20577"/>
        <pc:sldMkLst>
          <pc:docMk/>
          <pc:sldMk cId="2917360381" sldId="313"/>
        </pc:sldMkLst>
      </pc:sldChg>
      <pc:sldChg chg="modSp">
        <pc:chgData name="Alisdair Cunningham" userId="67e8d9ba-4582-42f1-b26c-e866daa7f65b" providerId="ADAL" clId="{F34DE5A5-540E-4545-80CF-076136AFC290}" dt="2024-10-11T10:56:21.466" v="2"/>
        <pc:sldMkLst>
          <pc:docMk/>
          <pc:sldMk cId="596771195" sldId="314"/>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DF4D44C-B8F8-49D9-955D-76AE7B957F93}" type="datetimeFigureOut">
              <a:rPr lang="en-GB" smtClean="0"/>
              <a:t>07/10/2025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6F9B635-24F6-40B0-BF56-B34D3512C82D}" type="slidenum">
              <a:rPr lang="en-GB" smtClean="0"/>
              <a:t>‹#›</a:t>
            </a:fld>
            <a:endParaRPr lang="en-GB"/>
          </a:p>
        </p:txBody>
      </p:sp>
    </p:spTree>
    <p:extLst>
      <p:ext uri="{BB962C8B-B14F-4D97-AF65-F5344CB8AC3E}">
        <p14:creationId xmlns:p14="http://schemas.microsoft.com/office/powerpoint/2010/main" val="16426760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gov.uk/guidance/environmental-impact-assessment"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naturalresources.wales/permits-and-permissions/tree-felling-and-other-regulations/environmental-impact-assessment-for-forestry-activity/planning-my-forestry-project/?lang=en" TargetMode="External"/><Relationship Id="rId2" Type="http://schemas.openxmlformats.org/officeDocument/2006/relationships/slide" Target="../slides/slide8.xml"/><Relationship Id="rId1" Type="http://schemas.openxmlformats.org/officeDocument/2006/relationships/notesMaster" Target="../notesMasters/notesMaster1.xml"/><Relationship Id="rId5" Type="http://schemas.openxmlformats.org/officeDocument/2006/relationships/hyperlink" Target="https://www.legislation.gov.uk/uksi/2017/571/schedule/2/made" TargetMode="External"/><Relationship Id="rId4" Type="http://schemas.openxmlformats.org/officeDocument/2006/relationships/hyperlink" Target="https://www.legislation.gov.uk/uksi/2017/571/schedule/1/made"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environment-analyst.com/uk/44614/permission-for-dean-superquarry-quashed" TargetMode="External"/><Relationship Id="rId2" Type="http://schemas.openxmlformats.org/officeDocument/2006/relationships/slide" Target="../slides/slide24.xml"/><Relationship Id="rId1" Type="http://schemas.openxmlformats.org/officeDocument/2006/relationships/notesMaster" Target="../notesMasters/notesMaster1.xml"/><Relationship Id="rId4" Type="http://schemas.openxmlformats.org/officeDocument/2006/relationships/hyperlink" Target="http://www.bailii.org/ew/cases/EWHC/Admin/2015/3711.html"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F9B635-24F6-40B0-BF56-B34D3512C82D}" type="slidenum">
              <a:rPr lang="en-GB" smtClean="0"/>
              <a:t>4</a:t>
            </a:fld>
            <a:endParaRPr lang="en-GB"/>
          </a:p>
        </p:txBody>
      </p:sp>
    </p:spTree>
    <p:extLst>
      <p:ext uri="{BB962C8B-B14F-4D97-AF65-F5344CB8AC3E}">
        <p14:creationId xmlns:p14="http://schemas.microsoft.com/office/powerpoint/2010/main" val="25510196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Environmental Impact Assessment - GOV.UK (www.gov.uk)</a:t>
            </a:r>
            <a:r>
              <a:rPr lang="en-GB" dirty="0"/>
              <a:t> - https://www.gov.uk/guidance/environmental-impact-assessment</a:t>
            </a:r>
          </a:p>
        </p:txBody>
      </p:sp>
      <p:sp>
        <p:nvSpPr>
          <p:cNvPr id="4" name="Slide Number Placeholder 3"/>
          <p:cNvSpPr>
            <a:spLocks noGrp="1"/>
          </p:cNvSpPr>
          <p:nvPr>
            <p:ph type="sldNum" sz="quarter" idx="5"/>
          </p:nvPr>
        </p:nvSpPr>
        <p:spPr/>
        <p:txBody>
          <a:bodyPr/>
          <a:lstStyle/>
          <a:p>
            <a:fld id="{66F9B635-24F6-40B0-BF56-B34D3512C82D}" type="slidenum">
              <a:rPr lang="en-GB" smtClean="0"/>
              <a:t>5</a:t>
            </a:fld>
            <a:endParaRPr lang="en-GB"/>
          </a:p>
        </p:txBody>
      </p:sp>
    </p:spTree>
    <p:extLst>
      <p:ext uri="{BB962C8B-B14F-4D97-AF65-F5344CB8AC3E}">
        <p14:creationId xmlns:p14="http://schemas.microsoft.com/office/powerpoint/2010/main" val="25836322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Forestry: </a:t>
            </a:r>
            <a:r>
              <a:rPr lang="en-GB" dirty="0">
                <a:hlinkClick r:id="rId3"/>
              </a:rPr>
              <a:t>Natural Resources Wales / Planning my forestry project</a:t>
            </a:r>
            <a:r>
              <a:rPr lang="en-GB" dirty="0"/>
              <a:t> https://naturalresources.wales/permits-and-permissions/tree-felling-and-other-regulations/environmental-impact-assessment-for-forestry-activity/planning-my-forestry-project/?lang=en</a:t>
            </a:r>
          </a:p>
          <a:p>
            <a:endParaRPr lang="en-GB" dirty="0"/>
          </a:p>
          <a:p>
            <a:r>
              <a:rPr lang="en-GB" dirty="0"/>
              <a:t>Schedule 1: </a:t>
            </a:r>
            <a:r>
              <a:rPr lang="en-GB" dirty="0">
                <a:hlinkClick r:id="rId4"/>
              </a:rPr>
              <a:t>The Town and Country Planning (Environmental Impact Assessment) Regulations 2017 (legislation.gov.uk)</a:t>
            </a:r>
            <a:r>
              <a:rPr lang="en-GB" dirty="0"/>
              <a:t> </a:t>
            </a:r>
          </a:p>
          <a:p>
            <a:r>
              <a:rPr lang="en-GB" dirty="0"/>
              <a:t>https://www.legislation.gov.uk/uksi/2017/571/schedule/1/made</a:t>
            </a:r>
          </a:p>
          <a:p>
            <a:endParaRPr lang="en-GB" dirty="0"/>
          </a:p>
          <a:p>
            <a:r>
              <a:rPr lang="en-GB" dirty="0"/>
              <a:t>Schedule 2: </a:t>
            </a:r>
            <a:r>
              <a:rPr lang="en-GB" dirty="0">
                <a:hlinkClick r:id="rId5"/>
              </a:rPr>
              <a:t>The Town and Country Planning (Environmental Impact Assessment) Regulations 2017 (legislation.gov.uk)</a:t>
            </a:r>
            <a:r>
              <a:rPr lang="en-GB" dirty="0"/>
              <a:t> https://www.legislation.gov.uk/uksi/2017/571/schedule/2/made</a:t>
            </a:r>
          </a:p>
        </p:txBody>
      </p:sp>
      <p:sp>
        <p:nvSpPr>
          <p:cNvPr id="4" name="Slide Number Placeholder 3"/>
          <p:cNvSpPr>
            <a:spLocks noGrp="1"/>
          </p:cNvSpPr>
          <p:nvPr>
            <p:ph type="sldNum" sz="quarter" idx="5"/>
          </p:nvPr>
        </p:nvSpPr>
        <p:spPr/>
        <p:txBody>
          <a:bodyPr/>
          <a:lstStyle/>
          <a:p>
            <a:fld id="{66F9B635-24F6-40B0-BF56-B34D3512C82D}" type="slidenum">
              <a:rPr lang="en-GB" smtClean="0"/>
              <a:t>8</a:t>
            </a:fld>
            <a:endParaRPr lang="en-GB"/>
          </a:p>
        </p:txBody>
      </p:sp>
    </p:spTree>
    <p:extLst>
      <p:ext uri="{BB962C8B-B14F-4D97-AF65-F5344CB8AC3E}">
        <p14:creationId xmlns:p14="http://schemas.microsoft.com/office/powerpoint/2010/main" val="34479523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F9B635-24F6-40B0-BF56-B34D3512C82D}" type="slidenum">
              <a:rPr lang="en-GB" smtClean="0"/>
              <a:t>11</a:t>
            </a:fld>
            <a:endParaRPr lang="en-GB"/>
          </a:p>
        </p:txBody>
      </p:sp>
    </p:spTree>
    <p:extLst>
      <p:ext uri="{BB962C8B-B14F-4D97-AF65-F5344CB8AC3E}">
        <p14:creationId xmlns:p14="http://schemas.microsoft.com/office/powerpoint/2010/main" val="17307749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F9B635-24F6-40B0-BF56-B34D3512C82D}" type="slidenum">
              <a:rPr lang="en-GB" smtClean="0"/>
              <a:t>14</a:t>
            </a:fld>
            <a:endParaRPr lang="en-GB"/>
          </a:p>
        </p:txBody>
      </p:sp>
    </p:spTree>
    <p:extLst>
      <p:ext uri="{BB962C8B-B14F-4D97-AF65-F5344CB8AC3E}">
        <p14:creationId xmlns:p14="http://schemas.microsoft.com/office/powerpoint/2010/main" val="11764532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err="1">
                <a:solidFill>
                  <a:srgbClr val="222222"/>
                </a:solidFill>
                <a:effectLst/>
                <a:latin typeface="Arial" panose="020B0604020202020204" pitchFamily="34" charset="0"/>
              </a:rPr>
              <a:t>Enríquez</a:t>
            </a:r>
            <a:r>
              <a:rPr lang="en-GB" b="0" i="0" dirty="0">
                <a:solidFill>
                  <a:srgbClr val="222222"/>
                </a:solidFill>
                <a:effectLst/>
                <a:latin typeface="Arial" panose="020B0604020202020204" pitchFamily="34" charset="0"/>
              </a:rPr>
              <a:t>-de-Salamanca, Á. (2016). Project splitting in environmental impact assessment. </a:t>
            </a:r>
            <a:r>
              <a:rPr lang="en-GB" b="0" i="1" dirty="0">
                <a:solidFill>
                  <a:srgbClr val="222222"/>
                </a:solidFill>
                <a:effectLst/>
                <a:latin typeface="Arial" panose="020B0604020202020204" pitchFamily="34" charset="0"/>
              </a:rPr>
              <a:t>Impact assessment and project appraisal</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34</a:t>
            </a:r>
            <a:r>
              <a:rPr lang="en-GB" b="0" i="0" dirty="0">
                <a:solidFill>
                  <a:srgbClr val="222222"/>
                </a:solidFill>
                <a:effectLst/>
                <a:latin typeface="Arial" panose="020B0604020202020204" pitchFamily="34" charset="0"/>
              </a:rPr>
              <a:t>(2), 152-159.</a:t>
            </a:r>
            <a:endParaRPr lang="en-GB" dirty="0"/>
          </a:p>
        </p:txBody>
      </p:sp>
      <p:sp>
        <p:nvSpPr>
          <p:cNvPr id="4" name="Slide Number Placeholder 3"/>
          <p:cNvSpPr>
            <a:spLocks noGrp="1"/>
          </p:cNvSpPr>
          <p:nvPr>
            <p:ph type="sldNum" sz="quarter" idx="5"/>
          </p:nvPr>
        </p:nvSpPr>
        <p:spPr/>
        <p:txBody>
          <a:bodyPr/>
          <a:lstStyle/>
          <a:p>
            <a:fld id="{66F9B635-24F6-40B0-BF56-B34D3512C82D}" type="slidenum">
              <a:rPr lang="en-GB" smtClean="0"/>
              <a:t>23</a:t>
            </a:fld>
            <a:endParaRPr lang="en-GB"/>
          </a:p>
        </p:txBody>
      </p:sp>
    </p:spTree>
    <p:extLst>
      <p:ext uri="{BB962C8B-B14F-4D97-AF65-F5344CB8AC3E}">
        <p14:creationId xmlns:p14="http://schemas.microsoft.com/office/powerpoint/2010/main" val="7818758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Lizard Quarry EIA trumping: https://www.localgovernmentlawyer.co.uk/index.php?option=com_content&amp;view=article&amp;id=28920%3Asocial-housing-real-estate-investment-trust-eyes-p250m-stockmarket-flotation&amp;catid=60&amp;Itemid=28</a:t>
            </a:r>
          </a:p>
          <a:p>
            <a:endParaRPr lang="en-GB" dirty="0"/>
          </a:p>
          <a:p>
            <a:r>
              <a:rPr lang="en-GB" dirty="0">
                <a:hlinkClick r:id="rId3"/>
              </a:rPr>
              <a:t>Permission for Dean “</a:t>
            </a:r>
            <a:r>
              <a:rPr lang="en-GB" dirty="0" err="1">
                <a:hlinkClick r:id="rId3"/>
              </a:rPr>
              <a:t>superquarry</a:t>
            </a:r>
            <a:r>
              <a:rPr lang="en-GB" dirty="0">
                <a:hlinkClick r:id="rId3"/>
              </a:rPr>
              <a:t>” quashed | UK (environment-analyst.com)</a:t>
            </a:r>
            <a:r>
              <a:rPr lang="en-GB" dirty="0"/>
              <a:t> https://environment-analyst.com/uk/44614/permission-for-dean-superquarry-quashed</a:t>
            </a:r>
          </a:p>
          <a:p>
            <a:endParaRPr lang="en-GB" dirty="0"/>
          </a:p>
          <a:p>
            <a:r>
              <a:rPr lang="en-GB" dirty="0"/>
              <a:t>High court reading: </a:t>
            </a:r>
            <a:r>
              <a:rPr lang="en-GB" dirty="0" err="1">
                <a:hlinkClick r:id="rId4"/>
              </a:rPr>
              <a:t>Roskilly</a:t>
            </a:r>
            <a:r>
              <a:rPr lang="en-GB" dirty="0">
                <a:hlinkClick r:id="rId4"/>
              </a:rPr>
              <a:t>, R (On the Application Of) v Cornwall Council And Others [2015] EWHC 3711 (Admin) (18 December 2015) (bailii.org)</a:t>
            </a:r>
            <a:r>
              <a:rPr lang="en-GB" dirty="0"/>
              <a:t> http://www.bailii.org/ew/cases/EWHC/Admin/2015/3711.html</a:t>
            </a:r>
          </a:p>
        </p:txBody>
      </p:sp>
      <p:sp>
        <p:nvSpPr>
          <p:cNvPr id="4" name="Slide Number Placeholder 3"/>
          <p:cNvSpPr>
            <a:spLocks noGrp="1"/>
          </p:cNvSpPr>
          <p:nvPr>
            <p:ph type="sldNum" sz="quarter" idx="5"/>
          </p:nvPr>
        </p:nvSpPr>
        <p:spPr/>
        <p:txBody>
          <a:bodyPr/>
          <a:lstStyle/>
          <a:p>
            <a:fld id="{66F9B635-24F6-40B0-BF56-B34D3512C82D}" type="slidenum">
              <a:rPr lang="en-GB" smtClean="0"/>
              <a:t>24</a:t>
            </a:fld>
            <a:endParaRPr lang="en-GB"/>
          </a:p>
        </p:txBody>
      </p:sp>
    </p:spTree>
    <p:extLst>
      <p:ext uri="{BB962C8B-B14F-4D97-AF65-F5344CB8AC3E}">
        <p14:creationId xmlns:p14="http://schemas.microsoft.com/office/powerpoint/2010/main" val="28616380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https://www.parcsolarcaenewydd.co.uk/</a:t>
            </a:r>
          </a:p>
          <a:p>
            <a:endParaRPr lang="en-GB" dirty="0"/>
          </a:p>
          <a:p>
            <a:r>
              <a:rPr lang="en-GB" dirty="0"/>
              <a:t>https://www.walesonline.co.uk/news/solar-panels-swansea-energy-gorseinon-24916281</a:t>
            </a:r>
          </a:p>
          <a:p>
            <a:endParaRPr lang="en-GB" dirty="0"/>
          </a:p>
          <a:p>
            <a:endParaRPr lang="en-GB" dirty="0"/>
          </a:p>
        </p:txBody>
      </p:sp>
      <p:sp>
        <p:nvSpPr>
          <p:cNvPr id="4" name="Slide Number Placeholder 3"/>
          <p:cNvSpPr>
            <a:spLocks noGrp="1"/>
          </p:cNvSpPr>
          <p:nvPr>
            <p:ph type="sldNum" sz="quarter" idx="5"/>
          </p:nvPr>
        </p:nvSpPr>
        <p:spPr/>
        <p:txBody>
          <a:bodyPr/>
          <a:lstStyle/>
          <a:p>
            <a:fld id="{66F9B635-24F6-40B0-BF56-B34D3512C82D}" type="slidenum">
              <a:rPr lang="en-GB" smtClean="0"/>
              <a:t>25</a:t>
            </a:fld>
            <a:endParaRPr lang="en-GB"/>
          </a:p>
        </p:txBody>
      </p:sp>
    </p:spTree>
    <p:extLst>
      <p:ext uri="{BB962C8B-B14F-4D97-AF65-F5344CB8AC3E}">
        <p14:creationId xmlns:p14="http://schemas.microsoft.com/office/powerpoint/2010/main" val="12025588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https://property.swansea.gov.uk/online-applications/files/4E21A4809EA9AE0E89BC47064DC78314/pdf/2022_0178_SCR-SUPPORTING_STATEMENT-1328545.pdf</a:t>
            </a:r>
          </a:p>
        </p:txBody>
      </p:sp>
      <p:sp>
        <p:nvSpPr>
          <p:cNvPr id="4" name="Slide Number Placeholder 3"/>
          <p:cNvSpPr>
            <a:spLocks noGrp="1"/>
          </p:cNvSpPr>
          <p:nvPr>
            <p:ph type="sldNum" sz="quarter" idx="5"/>
          </p:nvPr>
        </p:nvSpPr>
        <p:spPr/>
        <p:txBody>
          <a:bodyPr/>
          <a:lstStyle/>
          <a:p>
            <a:fld id="{66F9B635-24F6-40B0-BF56-B34D3512C82D}" type="slidenum">
              <a:rPr lang="en-GB" smtClean="0"/>
              <a:t>26</a:t>
            </a:fld>
            <a:endParaRPr lang="en-GB"/>
          </a:p>
        </p:txBody>
      </p:sp>
    </p:spTree>
    <p:extLst>
      <p:ext uri="{BB962C8B-B14F-4D97-AF65-F5344CB8AC3E}">
        <p14:creationId xmlns:p14="http://schemas.microsoft.com/office/powerpoint/2010/main" val="23666630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https://property.swansea.gov.uk/online-applications/files/B58E222A2252670E4FBB530197C08A92/pdf/2022_2462_SCR-COVER_LETTER-1441335.pdf</a:t>
            </a:r>
          </a:p>
          <a:p>
            <a:endParaRPr lang="en-GB" dirty="0"/>
          </a:p>
        </p:txBody>
      </p:sp>
      <p:sp>
        <p:nvSpPr>
          <p:cNvPr id="4" name="Slide Number Placeholder 3"/>
          <p:cNvSpPr>
            <a:spLocks noGrp="1"/>
          </p:cNvSpPr>
          <p:nvPr>
            <p:ph type="sldNum" sz="quarter" idx="5"/>
          </p:nvPr>
        </p:nvSpPr>
        <p:spPr/>
        <p:txBody>
          <a:bodyPr/>
          <a:lstStyle/>
          <a:p>
            <a:fld id="{66F9B635-24F6-40B0-BF56-B34D3512C82D}" type="slidenum">
              <a:rPr lang="en-GB" smtClean="0"/>
              <a:t>27</a:t>
            </a:fld>
            <a:endParaRPr lang="en-GB"/>
          </a:p>
        </p:txBody>
      </p:sp>
    </p:spTree>
    <p:extLst>
      <p:ext uri="{BB962C8B-B14F-4D97-AF65-F5344CB8AC3E}">
        <p14:creationId xmlns:p14="http://schemas.microsoft.com/office/powerpoint/2010/main" val="34353475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690AB-30BC-9079-A40E-1B8473D1FE4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BFF7378-AB0F-E3CE-E1E0-98A4277CC3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C4154A8-6974-3E1C-1D72-DF4E8C380EF8}"/>
              </a:ext>
            </a:extLst>
          </p:cNvPr>
          <p:cNvSpPr>
            <a:spLocks noGrp="1"/>
          </p:cNvSpPr>
          <p:nvPr>
            <p:ph type="dt" sz="half" idx="10"/>
          </p:nvPr>
        </p:nvSpPr>
        <p:spPr/>
        <p:txBody>
          <a:bodyPr/>
          <a:lstStyle/>
          <a:p>
            <a:fld id="{8DBC3D6E-CA88-4886-A410-B7751D50EE2C}" type="datetimeFigureOut">
              <a:rPr lang="en-GB" smtClean="0"/>
              <a:t>07/10/2025</a:t>
            </a:fld>
            <a:endParaRPr lang="en-GB"/>
          </a:p>
        </p:txBody>
      </p:sp>
      <p:sp>
        <p:nvSpPr>
          <p:cNvPr id="5" name="Footer Placeholder 4">
            <a:extLst>
              <a:ext uri="{FF2B5EF4-FFF2-40B4-BE49-F238E27FC236}">
                <a16:creationId xmlns:a16="http://schemas.microsoft.com/office/drawing/2014/main" id="{A57BAAAA-7A9F-D0AB-390C-725277EE5C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386712-A4E3-6DD2-40DD-7F79E971DA67}"/>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310939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2CD0D-877A-FEDF-2EAE-DD1F177463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ED5BF9-7566-D7A4-406B-7985411030D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003A3-325F-C26A-FA44-E4AD1D39D177}"/>
              </a:ext>
            </a:extLst>
          </p:cNvPr>
          <p:cNvSpPr>
            <a:spLocks noGrp="1"/>
          </p:cNvSpPr>
          <p:nvPr>
            <p:ph type="dt" sz="half" idx="10"/>
          </p:nvPr>
        </p:nvSpPr>
        <p:spPr/>
        <p:txBody>
          <a:bodyPr/>
          <a:lstStyle/>
          <a:p>
            <a:fld id="{8DBC3D6E-CA88-4886-A410-B7751D50EE2C}" type="datetimeFigureOut">
              <a:rPr lang="en-GB" smtClean="0"/>
              <a:t>07/10/2025</a:t>
            </a:fld>
            <a:endParaRPr lang="en-GB"/>
          </a:p>
        </p:txBody>
      </p:sp>
      <p:sp>
        <p:nvSpPr>
          <p:cNvPr id="5" name="Footer Placeholder 4">
            <a:extLst>
              <a:ext uri="{FF2B5EF4-FFF2-40B4-BE49-F238E27FC236}">
                <a16:creationId xmlns:a16="http://schemas.microsoft.com/office/drawing/2014/main" id="{53644AD3-66ED-3C6C-46B4-73A9B30D88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6A9A4A-A61F-7B2F-E361-97C19E4630E3}"/>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4587061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C07B3-9916-423B-7CD1-19C60E6219B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33FC5B0-C5BE-A093-594B-883B6A81AD3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671B4B0-ACB5-8AE8-EFF7-EC05E0B02DF1}"/>
              </a:ext>
            </a:extLst>
          </p:cNvPr>
          <p:cNvSpPr>
            <a:spLocks noGrp="1"/>
          </p:cNvSpPr>
          <p:nvPr>
            <p:ph type="dt" sz="half" idx="10"/>
          </p:nvPr>
        </p:nvSpPr>
        <p:spPr/>
        <p:txBody>
          <a:bodyPr/>
          <a:lstStyle/>
          <a:p>
            <a:fld id="{8DBC3D6E-CA88-4886-A410-B7751D50EE2C}" type="datetimeFigureOut">
              <a:rPr lang="en-GB" smtClean="0"/>
              <a:t>07/10/2025</a:t>
            </a:fld>
            <a:endParaRPr lang="en-GB"/>
          </a:p>
        </p:txBody>
      </p:sp>
      <p:sp>
        <p:nvSpPr>
          <p:cNvPr id="5" name="Footer Placeholder 4">
            <a:extLst>
              <a:ext uri="{FF2B5EF4-FFF2-40B4-BE49-F238E27FC236}">
                <a16:creationId xmlns:a16="http://schemas.microsoft.com/office/drawing/2014/main" id="{4DECE3C7-547D-417C-20E1-2261D2D43F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D4762D-F59C-9AB5-9F6A-DF64228D9C5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14632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DABAF-C2B5-7176-AA08-3078F8E7DA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C33BEE-6928-E31B-A58A-75E83D9588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9FE0B90-14D1-588A-B30E-B6B141D63E8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886F2E0-E74E-1B11-CCCB-5154A8AAA402}"/>
              </a:ext>
            </a:extLst>
          </p:cNvPr>
          <p:cNvSpPr>
            <a:spLocks noGrp="1"/>
          </p:cNvSpPr>
          <p:nvPr>
            <p:ph type="dt" sz="half" idx="10"/>
          </p:nvPr>
        </p:nvSpPr>
        <p:spPr/>
        <p:txBody>
          <a:bodyPr/>
          <a:lstStyle/>
          <a:p>
            <a:fld id="{8DBC3D6E-CA88-4886-A410-B7751D50EE2C}" type="datetimeFigureOut">
              <a:rPr lang="en-GB" smtClean="0"/>
              <a:t>07/10/2025</a:t>
            </a:fld>
            <a:endParaRPr lang="en-GB"/>
          </a:p>
        </p:txBody>
      </p:sp>
      <p:sp>
        <p:nvSpPr>
          <p:cNvPr id="6" name="Footer Placeholder 5">
            <a:extLst>
              <a:ext uri="{FF2B5EF4-FFF2-40B4-BE49-F238E27FC236}">
                <a16:creationId xmlns:a16="http://schemas.microsoft.com/office/drawing/2014/main" id="{17B25D03-A221-03B9-6097-140E428234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7195A4-204C-393A-DABC-692F3A0F2DC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684335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A2D8A-292E-903B-7F48-FF9FE846F2F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E7BA1C-9854-52EC-BEEA-23260A9ECE6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B6B108C-1E88-04EC-7D18-226D95E9F2E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97F6F3A-2D91-17CA-EAD0-DAFE0F0374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5129055-827B-E743-88DA-EDD96FB8E4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B109535-ED7B-DD82-EEE0-80679E9AAE81}"/>
              </a:ext>
            </a:extLst>
          </p:cNvPr>
          <p:cNvSpPr>
            <a:spLocks noGrp="1"/>
          </p:cNvSpPr>
          <p:nvPr>
            <p:ph type="dt" sz="half" idx="10"/>
          </p:nvPr>
        </p:nvSpPr>
        <p:spPr/>
        <p:txBody>
          <a:bodyPr/>
          <a:lstStyle/>
          <a:p>
            <a:fld id="{8DBC3D6E-CA88-4886-A410-B7751D50EE2C}" type="datetimeFigureOut">
              <a:rPr lang="en-GB" smtClean="0"/>
              <a:t>07/10/2025</a:t>
            </a:fld>
            <a:endParaRPr lang="en-GB"/>
          </a:p>
        </p:txBody>
      </p:sp>
      <p:sp>
        <p:nvSpPr>
          <p:cNvPr id="8" name="Footer Placeholder 7">
            <a:extLst>
              <a:ext uri="{FF2B5EF4-FFF2-40B4-BE49-F238E27FC236}">
                <a16:creationId xmlns:a16="http://schemas.microsoft.com/office/drawing/2014/main" id="{888CA376-4F8F-7792-C7E7-F505026EAF0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A71BEEC-6D7A-80EF-53E7-4BD71580B375}"/>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5135680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BB7C9-A3EA-5D7C-B5B1-0070ABDD133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52E5745-AE22-E2C0-76B1-2C3ADE535580}"/>
              </a:ext>
            </a:extLst>
          </p:cNvPr>
          <p:cNvSpPr>
            <a:spLocks noGrp="1"/>
          </p:cNvSpPr>
          <p:nvPr>
            <p:ph type="dt" sz="half" idx="10"/>
          </p:nvPr>
        </p:nvSpPr>
        <p:spPr/>
        <p:txBody>
          <a:bodyPr/>
          <a:lstStyle/>
          <a:p>
            <a:fld id="{8DBC3D6E-CA88-4886-A410-B7751D50EE2C}" type="datetimeFigureOut">
              <a:rPr lang="en-GB" smtClean="0"/>
              <a:t>07/10/2025</a:t>
            </a:fld>
            <a:endParaRPr lang="en-GB"/>
          </a:p>
        </p:txBody>
      </p:sp>
      <p:sp>
        <p:nvSpPr>
          <p:cNvPr id="4" name="Footer Placeholder 3">
            <a:extLst>
              <a:ext uri="{FF2B5EF4-FFF2-40B4-BE49-F238E27FC236}">
                <a16:creationId xmlns:a16="http://schemas.microsoft.com/office/drawing/2014/main" id="{AAB970F9-DCE6-3D7D-FC15-26E4D05CA72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8DD4632-31E4-F672-3536-5C6865AAFC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38330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69A08ED-6978-F26D-C8C4-A38FA2542ED0}"/>
              </a:ext>
            </a:extLst>
          </p:cNvPr>
          <p:cNvSpPr>
            <a:spLocks noGrp="1"/>
          </p:cNvSpPr>
          <p:nvPr>
            <p:ph type="dt" sz="half" idx="10"/>
          </p:nvPr>
        </p:nvSpPr>
        <p:spPr/>
        <p:txBody>
          <a:bodyPr/>
          <a:lstStyle/>
          <a:p>
            <a:fld id="{8DBC3D6E-CA88-4886-A410-B7751D50EE2C}" type="datetimeFigureOut">
              <a:rPr lang="en-GB" smtClean="0"/>
              <a:t>07/10/2025</a:t>
            </a:fld>
            <a:endParaRPr lang="en-GB"/>
          </a:p>
        </p:txBody>
      </p:sp>
      <p:sp>
        <p:nvSpPr>
          <p:cNvPr id="3" name="Footer Placeholder 2">
            <a:extLst>
              <a:ext uri="{FF2B5EF4-FFF2-40B4-BE49-F238E27FC236}">
                <a16:creationId xmlns:a16="http://schemas.microsoft.com/office/drawing/2014/main" id="{5C9B337A-FA67-3CC2-44C7-D951969D856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F097BE-5A09-A5C4-D73F-639FFC0D2F6F}"/>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977489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7432F-2CCB-AE15-E48B-550EFAE6C6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90CBB02-FCA9-3C9F-AC89-5448D7BEFE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3E1B2AE-F8EF-E5CD-AAE3-02A6B3F14C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5FC17C-28B7-C258-9B00-DD40F1EC1094}"/>
              </a:ext>
            </a:extLst>
          </p:cNvPr>
          <p:cNvSpPr>
            <a:spLocks noGrp="1"/>
          </p:cNvSpPr>
          <p:nvPr>
            <p:ph type="dt" sz="half" idx="10"/>
          </p:nvPr>
        </p:nvSpPr>
        <p:spPr/>
        <p:txBody>
          <a:bodyPr/>
          <a:lstStyle/>
          <a:p>
            <a:fld id="{8DBC3D6E-CA88-4886-A410-B7751D50EE2C}" type="datetimeFigureOut">
              <a:rPr lang="en-GB" smtClean="0"/>
              <a:t>07/10/2025</a:t>
            </a:fld>
            <a:endParaRPr lang="en-GB"/>
          </a:p>
        </p:txBody>
      </p:sp>
      <p:sp>
        <p:nvSpPr>
          <p:cNvPr id="6" name="Footer Placeholder 5">
            <a:extLst>
              <a:ext uri="{FF2B5EF4-FFF2-40B4-BE49-F238E27FC236}">
                <a16:creationId xmlns:a16="http://schemas.microsoft.com/office/drawing/2014/main" id="{F502454D-CE02-E313-2FC3-6572452736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3E89C7-C169-D1B0-3A91-E88192D6D5AC}"/>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286359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FFA5D-77C8-A896-D7CF-BCA45D0E63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0543403-3DF3-827E-D67F-BE2BDC18BC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FE147C9-A419-4D56-680B-0E30F66A7F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2BD5D0-78B5-42BF-8DC5-EAB0E05E3FED}"/>
              </a:ext>
            </a:extLst>
          </p:cNvPr>
          <p:cNvSpPr>
            <a:spLocks noGrp="1"/>
          </p:cNvSpPr>
          <p:nvPr>
            <p:ph type="dt" sz="half" idx="10"/>
          </p:nvPr>
        </p:nvSpPr>
        <p:spPr/>
        <p:txBody>
          <a:bodyPr/>
          <a:lstStyle/>
          <a:p>
            <a:fld id="{8DBC3D6E-CA88-4886-A410-B7751D50EE2C}" type="datetimeFigureOut">
              <a:rPr lang="en-GB" smtClean="0"/>
              <a:t>07/10/2025</a:t>
            </a:fld>
            <a:endParaRPr lang="en-GB"/>
          </a:p>
        </p:txBody>
      </p:sp>
      <p:sp>
        <p:nvSpPr>
          <p:cNvPr id="6" name="Footer Placeholder 5">
            <a:extLst>
              <a:ext uri="{FF2B5EF4-FFF2-40B4-BE49-F238E27FC236}">
                <a16:creationId xmlns:a16="http://schemas.microsoft.com/office/drawing/2014/main" id="{A30B865F-2A5C-B2E5-4EE5-BA29E286F0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5E3FD6-BECD-F6F2-5045-08EE42489E88}"/>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890526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78249-3E29-D98E-5C63-F29CBEDBEB4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2094AC-3377-DE40-C622-7D7D64344F5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020295-64C9-42E0-BD7E-47573317A8FD}"/>
              </a:ext>
            </a:extLst>
          </p:cNvPr>
          <p:cNvSpPr>
            <a:spLocks noGrp="1"/>
          </p:cNvSpPr>
          <p:nvPr>
            <p:ph type="dt" sz="half" idx="10"/>
          </p:nvPr>
        </p:nvSpPr>
        <p:spPr/>
        <p:txBody>
          <a:bodyPr/>
          <a:lstStyle/>
          <a:p>
            <a:fld id="{8DBC3D6E-CA88-4886-A410-B7751D50EE2C}" type="datetimeFigureOut">
              <a:rPr lang="en-GB" smtClean="0"/>
              <a:t>07/10/2025</a:t>
            </a:fld>
            <a:endParaRPr lang="en-GB"/>
          </a:p>
        </p:txBody>
      </p:sp>
      <p:sp>
        <p:nvSpPr>
          <p:cNvPr id="5" name="Footer Placeholder 4">
            <a:extLst>
              <a:ext uri="{FF2B5EF4-FFF2-40B4-BE49-F238E27FC236}">
                <a16:creationId xmlns:a16="http://schemas.microsoft.com/office/drawing/2014/main" id="{F418CEAE-BB50-466E-70D5-52353FF6C9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ABF7E9-1768-AE86-F197-623CD737066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157602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A2D20D8-E1AA-959E-DC57-CD8FA06DB20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88730C-AF3D-DBC2-B978-8C8070E34DA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926C1A-C7D1-0E67-B97C-5C43B7D1801A}"/>
              </a:ext>
            </a:extLst>
          </p:cNvPr>
          <p:cNvSpPr>
            <a:spLocks noGrp="1"/>
          </p:cNvSpPr>
          <p:nvPr>
            <p:ph type="dt" sz="half" idx="10"/>
          </p:nvPr>
        </p:nvSpPr>
        <p:spPr/>
        <p:txBody>
          <a:bodyPr/>
          <a:lstStyle/>
          <a:p>
            <a:fld id="{8DBC3D6E-CA88-4886-A410-B7751D50EE2C}" type="datetimeFigureOut">
              <a:rPr lang="en-GB" smtClean="0"/>
              <a:t>07/10/2025</a:t>
            </a:fld>
            <a:endParaRPr lang="en-GB"/>
          </a:p>
        </p:txBody>
      </p:sp>
      <p:sp>
        <p:nvSpPr>
          <p:cNvPr id="5" name="Footer Placeholder 4">
            <a:extLst>
              <a:ext uri="{FF2B5EF4-FFF2-40B4-BE49-F238E27FC236}">
                <a16:creationId xmlns:a16="http://schemas.microsoft.com/office/drawing/2014/main" id="{2EAB75AE-6C96-6D98-5CB8-6462800116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CE4727-E08A-CC2C-3454-7A70C04B4B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965066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FC9F38-A363-1279-79DF-EA5AEC914F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5ED578-12B3-AB21-2C3E-1032A6D3EF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177A77-C573-D68F-CF03-48BE517D6A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BC3D6E-CA88-4886-A410-B7751D50EE2C}" type="datetimeFigureOut">
              <a:rPr lang="en-GB" smtClean="0"/>
              <a:t>07/10/2025</a:t>
            </a:fld>
            <a:endParaRPr lang="en-GB"/>
          </a:p>
        </p:txBody>
      </p:sp>
      <p:sp>
        <p:nvSpPr>
          <p:cNvPr id="5" name="Footer Placeholder 4">
            <a:extLst>
              <a:ext uri="{FF2B5EF4-FFF2-40B4-BE49-F238E27FC236}">
                <a16:creationId xmlns:a16="http://schemas.microsoft.com/office/drawing/2014/main" id="{15CF8965-497E-822F-D721-A9A646A180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25EDF53-EAB3-812F-4683-B7349022E9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4DF084-DB3C-49EB-97AD-1AB9E98DC17D}" type="slidenum">
              <a:rPr lang="en-GB" smtClean="0"/>
              <a:t>‹#›</a:t>
            </a:fld>
            <a:endParaRPr lang="en-GB"/>
          </a:p>
        </p:txBody>
      </p:sp>
    </p:spTree>
    <p:extLst>
      <p:ext uri="{BB962C8B-B14F-4D97-AF65-F5344CB8AC3E}">
        <p14:creationId xmlns:p14="http://schemas.microsoft.com/office/powerpoint/2010/main" val="27050485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8" Type="http://schemas.openxmlformats.org/officeDocument/2006/relationships/image" Target="../media/image15.jpeg"/><Relationship Id="rId3" Type="http://schemas.openxmlformats.org/officeDocument/2006/relationships/image" Target="../media/image10.jpeg"/><Relationship Id="rId7" Type="http://schemas.openxmlformats.org/officeDocument/2006/relationships/image" Target="../media/image14.png"/><Relationship Id="rId2" Type="http://schemas.openxmlformats.org/officeDocument/2006/relationships/image" Target="../media/image9.png"/><Relationship Id="rId1" Type="http://schemas.openxmlformats.org/officeDocument/2006/relationships/slideLayout" Target="../slideLayouts/slideLayout1.xml"/><Relationship Id="rId6" Type="http://schemas.openxmlformats.org/officeDocument/2006/relationships/image" Target="../media/image13.jpeg"/><Relationship Id="rId5" Type="http://schemas.openxmlformats.org/officeDocument/2006/relationships/image" Target="../media/image12.png"/><Relationship Id="rId10" Type="http://schemas.openxmlformats.org/officeDocument/2006/relationships/image" Target="../media/image17.png"/><Relationship Id="rId4" Type="http://schemas.openxmlformats.org/officeDocument/2006/relationships/image" Target="../media/image11.png"/><Relationship Id="rId9" Type="http://schemas.openxmlformats.org/officeDocument/2006/relationships/image" Target="../media/image16.png"/></Relationships>
</file>

<file path=ppt/slides/_rels/slide8.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9.png"/><Relationship Id="rId7" Type="http://schemas.openxmlformats.org/officeDocument/2006/relationships/image" Target="../media/image13.jpe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12.pn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png"/><Relationship Id="rId4" Type="http://schemas.openxmlformats.org/officeDocument/2006/relationships/image" Target="../media/image10.jpeg"/><Relationship Id="rId9" Type="http://schemas.openxmlformats.org/officeDocument/2006/relationships/image" Target="../media/image15.jpeg"/></Relationships>
</file>

<file path=ppt/slides/_rels/slide9.xml.rels><?xml version="1.0" encoding="UTF-8" standalone="yes"?>
<Relationships xmlns="http://schemas.openxmlformats.org/package/2006/relationships"><Relationship Id="rId8" Type="http://schemas.openxmlformats.org/officeDocument/2006/relationships/image" Target="../media/image23.png"/><Relationship Id="rId13" Type="http://schemas.openxmlformats.org/officeDocument/2006/relationships/hyperlink" Target="https://www.legislation.gov.uk/uksi/2017/571/schedule/1/made" TargetMode="External"/><Relationship Id="rId3" Type="http://schemas.openxmlformats.org/officeDocument/2006/relationships/image" Target="../media/image18.jpeg"/><Relationship Id="rId7" Type="http://schemas.openxmlformats.org/officeDocument/2006/relationships/image" Target="../media/image22.png"/><Relationship Id="rId12" Type="http://schemas.openxmlformats.org/officeDocument/2006/relationships/image" Target="../media/image27.png"/><Relationship Id="rId2" Type="http://schemas.openxmlformats.org/officeDocument/2006/relationships/image" Target="../media/image13.jpeg"/><Relationship Id="rId1" Type="http://schemas.openxmlformats.org/officeDocument/2006/relationships/slideLayout" Target="../slideLayouts/slideLayout1.xml"/><Relationship Id="rId6" Type="http://schemas.openxmlformats.org/officeDocument/2006/relationships/image" Target="../media/image21.png"/><Relationship Id="rId11" Type="http://schemas.openxmlformats.org/officeDocument/2006/relationships/image" Target="../media/image26.png"/><Relationship Id="rId5" Type="http://schemas.openxmlformats.org/officeDocument/2006/relationships/image" Target="../media/image20.png"/><Relationship Id="rId10" Type="http://schemas.openxmlformats.org/officeDocument/2006/relationships/image" Target="../media/image25.png"/><Relationship Id="rId4" Type="http://schemas.openxmlformats.org/officeDocument/2006/relationships/image" Target="../media/image19.png"/><Relationship Id="rId9" Type="http://schemas.openxmlformats.org/officeDocument/2006/relationships/image" Target="../media/image24.png"/></Relationships>
</file>

<file path=ppt/slides/_rels/slide10.xml.rels><?xml version="1.0" encoding="UTF-8" standalone="yes"?>
<Relationships xmlns="http://schemas.openxmlformats.org/package/2006/relationships"><Relationship Id="rId8" Type="http://schemas.openxmlformats.org/officeDocument/2006/relationships/image" Target="../media/image33.png"/><Relationship Id="rId13" Type="http://schemas.openxmlformats.org/officeDocument/2006/relationships/image" Target="../media/image36.png"/><Relationship Id="rId3" Type="http://schemas.openxmlformats.org/officeDocument/2006/relationships/image" Target="../media/image28.png"/><Relationship Id="rId7" Type="http://schemas.openxmlformats.org/officeDocument/2006/relationships/image" Target="../media/image32.png"/><Relationship Id="rId12" Type="http://schemas.openxmlformats.org/officeDocument/2006/relationships/image" Target="../media/image35.png"/><Relationship Id="rId2" Type="http://schemas.openxmlformats.org/officeDocument/2006/relationships/hyperlink" Target="https://www.legislation.gov.uk/uksi/2017/571/schedule/1/made" TargetMode="External"/><Relationship Id="rId1" Type="http://schemas.openxmlformats.org/officeDocument/2006/relationships/slideLayout" Target="../slideLayouts/slideLayout1.xml"/><Relationship Id="rId6" Type="http://schemas.openxmlformats.org/officeDocument/2006/relationships/image" Target="../media/image31.png"/><Relationship Id="rId11" Type="http://schemas.openxmlformats.org/officeDocument/2006/relationships/image" Target="../media/image14.png"/><Relationship Id="rId5" Type="http://schemas.openxmlformats.org/officeDocument/2006/relationships/image" Target="../media/image30.png"/><Relationship Id="rId15" Type="http://schemas.openxmlformats.org/officeDocument/2006/relationships/image" Target="../media/image38.png"/><Relationship Id="rId10" Type="http://schemas.openxmlformats.org/officeDocument/2006/relationships/image" Target="../media/image16.png"/><Relationship Id="rId4" Type="http://schemas.openxmlformats.org/officeDocument/2006/relationships/image" Target="../media/image29.png"/><Relationship Id="rId9" Type="http://schemas.openxmlformats.org/officeDocument/2006/relationships/image" Target="../media/image34.png"/><Relationship Id="rId14" Type="http://schemas.openxmlformats.org/officeDocument/2006/relationships/image" Target="../media/image37.png"/></Relationships>
</file>

<file path=ppt/slides/_rels/slide11.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40.png"/></Relationships>
</file>

<file path=ppt/slides/_rels/slide12.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hyperlink" Target="https://www.freeths.co.uk/insights-events/legal-articles/2015/environment-bulletin-recent-changes-to-the-environmental-impact-assessment-eia-thresholds/" TargetMode="Externa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39.png"/><Relationship Id="rId7" Type="http://schemas.openxmlformats.org/officeDocument/2006/relationships/image" Target="../media/image46.jpe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45.jpeg"/><Relationship Id="rId5" Type="http://schemas.openxmlformats.org/officeDocument/2006/relationships/image" Target="../media/image44.jpeg"/><Relationship Id="rId4" Type="http://schemas.openxmlformats.org/officeDocument/2006/relationships/image" Target="../media/image43.jpeg"/></Relationships>
</file>

<file path=ppt/slides/_rels/slide15.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39.png"/><Relationship Id="rId1" Type="http://schemas.openxmlformats.org/officeDocument/2006/relationships/slideLayout" Target="../slideLayouts/slideLayout1.xml"/><Relationship Id="rId4" Type="http://schemas.openxmlformats.org/officeDocument/2006/relationships/hyperlink" Target="https://datamap.gov.wales/maps/new#/"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hyperlink" Target="https://www.legislation.gov.uk/uksi/2017/571/schedule/3/made" TargetMode="Externa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51.gif"/><Relationship Id="rId2" Type="http://schemas.openxmlformats.org/officeDocument/2006/relationships/image" Target="../media/image50.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jpe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8" Type="http://schemas.openxmlformats.org/officeDocument/2006/relationships/image" Target="../media/image60.png"/><Relationship Id="rId3" Type="http://schemas.openxmlformats.org/officeDocument/2006/relationships/image" Target="../media/image55.png"/><Relationship Id="rId7" Type="http://schemas.openxmlformats.org/officeDocument/2006/relationships/image" Target="../media/image59.jpeg"/><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image" Target="../media/image58.png"/><Relationship Id="rId5" Type="http://schemas.openxmlformats.org/officeDocument/2006/relationships/image" Target="../media/image57.png"/><Relationship Id="rId4" Type="http://schemas.openxmlformats.org/officeDocument/2006/relationships/image" Target="../media/image56.jpeg"/></Relationships>
</file>

<file path=ppt/slides/_rels/slide25.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8.xml"/><Relationship Id="rId1" Type="http://schemas.openxmlformats.org/officeDocument/2006/relationships/slideLayout" Target="../slideLayouts/slideLayout1.xml"/><Relationship Id="rId5" Type="http://schemas.openxmlformats.org/officeDocument/2006/relationships/image" Target="../media/image63.png"/><Relationship Id="rId4" Type="http://schemas.openxmlformats.org/officeDocument/2006/relationships/image" Target="../media/image62.jpeg"/></Relationships>
</file>

<file path=ppt/slides/_rels/slide26.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66.png"/></Relationships>
</file>

<file path=ppt/slides/_rels/slide2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3" Type="http://schemas.openxmlformats.org/officeDocument/2006/relationships/hyperlink" Target="mailto:a.cunningham@uwtsd.ac.uk" TargetMode="External"/><Relationship Id="rId2" Type="http://schemas.openxmlformats.org/officeDocument/2006/relationships/image" Target="../media/image2.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3">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TextBox 28">
            <a:extLst>
              <a:ext uri="{FF2B5EF4-FFF2-40B4-BE49-F238E27FC236}">
                <a16:creationId xmlns:a16="http://schemas.microsoft.com/office/drawing/2014/main" id="{57CC4A95-AF50-3264-EFBB-B7B2A4AC5E30}"/>
              </a:ext>
            </a:extLst>
          </p:cNvPr>
          <p:cNvSpPr txBox="1"/>
          <p:nvPr/>
        </p:nvSpPr>
        <p:spPr>
          <a:xfrm>
            <a:off x="4609579" y="618786"/>
            <a:ext cx="6619880" cy="3566160"/>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000" dirty="0">
                <a:latin typeface="+mj-lt"/>
                <a:ea typeface="+mj-ea"/>
                <a:cs typeface="+mj-cs"/>
              </a:rPr>
              <a:t>ACNA6002: </a:t>
            </a:r>
          </a:p>
          <a:p>
            <a:pPr algn="ctr">
              <a:lnSpc>
                <a:spcPct val="90000"/>
              </a:lnSpc>
              <a:spcBef>
                <a:spcPct val="0"/>
              </a:spcBef>
              <a:spcAft>
                <a:spcPts val="600"/>
              </a:spcAft>
            </a:pPr>
            <a:r>
              <a:rPr lang="en-US" sz="5000" dirty="0">
                <a:latin typeface="+mj-lt"/>
                <a:ea typeface="+mj-ea"/>
                <a:cs typeface="+mj-cs"/>
              </a:rPr>
              <a:t>Lecture 3:</a:t>
            </a:r>
          </a:p>
          <a:p>
            <a:pPr algn="ctr">
              <a:lnSpc>
                <a:spcPct val="90000"/>
              </a:lnSpc>
              <a:spcBef>
                <a:spcPct val="0"/>
              </a:spcBef>
              <a:spcAft>
                <a:spcPts val="600"/>
              </a:spcAft>
            </a:pPr>
            <a:r>
              <a:rPr lang="en-US" sz="5000" dirty="0">
                <a:latin typeface="+mj-lt"/>
                <a:ea typeface="+mj-ea"/>
                <a:cs typeface="+mj-cs"/>
              </a:rPr>
              <a:t>Introduction to EIAs</a:t>
            </a:r>
          </a:p>
        </p:txBody>
      </p:sp>
      <p:pic>
        <p:nvPicPr>
          <p:cNvPr id="21" name="Picture 20">
            <a:extLst>
              <a:ext uri="{FF2B5EF4-FFF2-40B4-BE49-F238E27FC236}">
                <a16:creationId xmlns:a16="http://schemas.microsoft.com/office/drawing/2014/main" id="{14F25CB4-834E-E3BD-5F86-BAD0E128AD25}"/>
              </a:ext>
            </a:extLst>
          </p:cNvPr>
          <p:cNvPicPr>
            <a:picLocks noChangeAspect="1"/>
          </p:cNvPicPr>
          <p:nvPr/>
        </p:nvPicPr>
        <p:blipFill rotWithShape="1">
          <a:blip r:embed="rId2"/>
          <a:srcRect t="1710" r="-1"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TextBox 36">
            <a:extLst>
              <a:ext uri="{FF2B5EF4-FFF2-40B4-BE49-F238E27FC236}">
                <a16:creationId xmlns:a16="http://schemas.microsoft.com/office/drawing/2014/main" id="{8F4A015C-4060-7569-C996-C0E610DFAC4C}"/>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a:t>
            </a:fld>
            <a:r>
              <a:rPr lang="en-GB" dirty="0"/>
              <a:t> / 30</a:t>
            </a:r>
          </a:p>
        </p:txBody>
      </p:sp>
      <p:sp>
        <p:nvSpPr>
          <p:cNvPr id="38" name="TextBox 37">
            <a:extLst>
              <a:ext uri="{FF2B5EF4-FFF2-40B4-BE49-F238E27FC236}">
                <a16:creationId xmlns:a16="http://schemas.microsoft.com/office/drawing/2014/main" id="{065D01E9-11A0-DBC0-6713-29D01B31E987}"/>
              </a:ext>
            </a:extLst>
          </p:cNvPr>
          <p:cNvSpPr txBox="1"/>
          <p:nvPr/>
        </p:nvSpPr>
        <p:spPr>
          <a:xfrm>
            <a:off x="6532777" y="4644310"/>
            <a:ext cx="2396810" cy="1754326"/>
          </a:xfrm>
          <a:prstGeom prst="rect">
            <a:avLst/>
          </a:prstGeom>
          <a:noFill/>
        </p:spPr>
        <p:txBody>
          <a:bodyPr wrap="none" rtlCol="0">
            <a:spAutoFit/>
          </a:bodyPr>
          <a:lstStyle/>
          <a:p>
            <a:pPr algn="ctr"/>
            <a:r>
              <a:rPr lang="en-GB" dirty="0"/>
              <a:t>Dr Alisdair Cunningham</a:t>
            </a:r>
          </a:p>
          <a:p>
            <a:pPr algn="ctr"/>
            <a:r>
              <a:rPr lang="en-GB" dirty="0"/>
              <a:t>Senior Lecturer</a:t>
            </a:r>
          </a:p>
          <a:p>
            <a:pPr algn="ctr"/>
            <a:endParaRPr lang="en-GB" dirty="0"/>
          </a:p>
          <a:p>
            <a:pPr algn="ctr"/>
            <a:r>
              <a:rPr lang="en-GB" dirty="0"/>
              <a:t>2025 / 2026</a:t>
            </a:r>
          </a:p>
          <a:p>
            <a:pPr algn="ctr"/>
            <a:endParaRPr lang="en-GB" dirty="0"/>
          </a:p>
          <a:p>
            <a:pPr algn="ctr"/>
            <a:r>
              <a:rPr lang="en-GB" dirty="0"/>
              <a:t>13/10/2025</a:t>
            </a:r>
          </a:p>
        </p:txBody>
      </p:sp>
      <p:sp>
        <p:nvSpPr>
          <p:cNvPr id="39" name="TextBox 38">
            <a:extLst>
              <a:ext uri="{FF2B5EF4-FFF2-40B4-BE49-F238E27FC236}">
                <a16:creationId xmlns:a16="http://schemas.microsoft.com/office/drawing/2014/main" id="{28BEEBE5-1649-2D3F-4E37-5E30C4D917BA}"/>
              </a:ext>
            </a:extLst>
          </p:cNvPr>
          <p:cNvSpPr txBox="1"/>
          <p:nvPr/>
        </p:nvSpPr>
        <p:spPr>
          <a:xfrm>
            <a:off x="10628852" y="0"/>
            <a:ext cx="1557536" cy="369332"/>
          </a:xfrm>
          <a:prstGeom prst="rect">
            <a:avLst/>
          </a:prstGeom>
          <a:noFill/>
        </p:spPr>
        <p:txBody>
          <a:bodyPr wrap="square" rtlCol="0">
            <a:spAutoFit/>
          </a:bodyPr>
          <a:lstStyle/>
          <a:p>
            <a:r>
              <a:rPr lang="en-GB" dirty="0"/>
              <a:t>13/10/2025</a:t>
            </a:r>
          </a:p>
        </p:txBody>
      </p:sp>
    </p:spTree>
    <p:extLst>
      <p:ext uri="{BB962C8B-B14F-4D97-AF65-F5344CB8AC3E}">
        <p14:creationId xmlns:p14="http://schemas.microsoft.com/office/powerpoint/2010/main" val="37017685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a:t>
            </a:fld>
            <a:r>
              <a:rPr lang="en-GB" dirty="0"/>
              <a:t> / 30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2025 / 2026		</a:t>
            </a:r>
            <a:r>
              <a:rPr lang="fr-FR" b="1" dirty="0"/>
              <a:t>Lecture Contents</a:t>
            </a:r>
            <a:endParaRPr lang="en-GB" b="1" dirty="0"/>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0974" r="39608" b="-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13/10/2025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en-GB" dirty="0"/>
              <a:t>A. Cunningham			Lecture 3: Introduction to EIAs</a:t>
            </a:r>
          </a:p>
        </p:txBody>
      </p:sp>
      <p:sp>
        <p:nvSpPr>
          <p:cNvPr id="2" name="TextBox 1">
            <a:extLst>
              <a:ext uri="{FF2B5EF4-FFF2-40B4-BE49-F238E27FC236}">
                <a16:creationId xmlns:a16="http://schemas.microsoft.com/office/drawing/2014/main" id="{FA433B41-F3A5-1813-1934-F6CCF4E3501C}"/>
              </a:ext>
            </a:extLst>
          </p:cNvPr>
          <p:cNvSpPr txBox="1"/>
          <p:nvPr/>
        </p:nvSpPr>
        <p:spPr>
          <a:xfrm>
            <a:off x="4160938" y="369332"/>
            <a:ext cx="6644082" cy="830997"/>
          </a:xfrm>
          <a:prstGeom prst="rect">
            <a:avLst/>
          </a:prstGeom>
          <a:noFill/>
        </p:spPr>
        <p:txBody>
          <a:bodyPr wrap="square" rtlCol="0">
            <a:spAutoFit/>
          </a:bodyPr>
          <a:lstStyle/>
          <a:p>
            <a:r>
              <a:rPr lang="en-GB" sz="2400" dirty="0"/>
              <a:t>This lecture will contain the following:</a:t>
            </a:r>
          </a:p>
          <a:p>
            <a:endParaRPr lang="en-GB" sz="2400" dirty="0"/>
          </a:p>
        </p:txBody>
      </p:sp>
      <p:graphicFrame>
        <p:nvGraphicFramePr>
          <p:cNvPr id="3" name="Table 2">
            <a:extLst>
              <a:ext uri="{FF2B5EF4-FFF2-40B4-BE49-F238E27FC236}">
                <a16:creationId xmlns:a16="http://schemas.microsoft.com/office/drawing/2014/main" id="{8879F5E2-2218-C90B-35F0-24C47C89FFFF}"/>
              </a:ext>
            </a:extLst>
          </p:cNvPr>
          <p:cNvGraphicFramePr>
            <a:graphicFrameLocks noGrp="1"/>
          </p:cNvGraphicFramePr>
          <p:nvPr>
            <p:extLst>
              <p:ext uri="{D42A27DB-BD31-4B8C-83A1-F6EECF244321}">
                <p14:modId xmlns:p14="http://schemas.microsoft.com/office/powerpoint/2010/main" val="2766065500"/>
              </p:ext>
            </p:extLst>
          </p:nvPr>
        </p:nvGraphicFramePr>
        <p:xfrm>
          <a:off x="4160938" y="788908"/>
          <a:ext cx="7363191" cy="5699760"/>
        </p:xfrm>
        <a:graphic>
          <a:graphicData uri="http://schemas.openxmlformats.org/drawingml/2006/table">
            <a:tbl>
              <a:tblPr firstRow="1" bandRow="1">
                <a:tableStyleId>{F5AB1C69-6EDB-4FF4-983F-18BD219EF322}</a:tableStyleId>
              </a:tblPr>
              <a:tblGrid>
                <a:gridCol w="1429347">
                  <a:extLst>
                    <a:ext uri="{9D8B030D-6E8A-4147-A177-3AD203B41FA5}">
                      <a16:colId xmlns:a16="http://schemas.microsoft.com/office/drawing/2014/main" val="4217316143"/>
                    </a:ext>
                  </a:extLst>
                </a:gridCol>
                <a:gridCol w="5933844">
                  <a:extLst>
                    <a:ext uri="{9D8B030D-6E8A-4147-A177-3AD203B41FA5}">
                      <a16:colId xmlns:a16="http://schemas.microsoft.com/office/drawing/2014/main" val="2224999294"/>
                    </a:ext>
                  </a:extLst>
                </a:gridCol>
              </a:tblGrid>
              <a:tr h="324000">
                <a:tc>
                  <a:txBody>
                    <a:bodyPr/>
                    <a:lstStyle/>
                    <a:p>
                      <a:pPr algn="ctr"/>
                      <a:r>
                        <a:rPr lang="en-GB" sz="1600" dirty="0"/>
                        <a:t>Slide(s)</a:t>
                      </a:r>
                    </a:p>
                  </a:txBody>
                  <a:tcPr/>
                </a:tc>
                <a:tc>
                  <a:txBody>
                    <a:bodyPr/>
                    <a:lstStyle/>
                    <a:p>
                      <a:r>
                        <a:rPr lang="en-GB" sz="1600" dirty="0"/>
                        <a:t>Topic</a:t>
                      </a:r>
                    </a:p>
                  </a:txBody>
                  <a:tcPr/>
                </a:tc>
                <a:extLst>
                  <a:ext uri="{0D108BD9-81ED-4DB2-BD59-A6C34878D82A}">
                    <a16:rowId xmlns:a16="http://schemas.microsoft.com/office/drawing/2014/main" val="2577364065"/>
                  </a:ext>
                </a:extLst>
              </a:tr>
              <a:tr h="324000">
                <a:tc>
                  <a:txBody>
                    <a:bodyPr/>
                    <a:lstStyle/>
                    <a:p>
                      <a:pPr algn="ctr"/>
                      <a:r>
                        <a:rPr lang="en-GB" sz="1600" dirty="0"/>
                        <a:t>3</a:t>
                      </a:r>
                    </a:p>
                  </a:txBody>
                  <a:tcPr/>
                </a:tc>
                <a:tc>
                  <a:txBody>
                    <a:bodyPr/>
                    <a:lstStyle/>
                    <a:p>
                      <a:r>
                        <a:rPr lang="en-GB" sz="1600" dirty="0"/>
                        <a:t>Recap</a:t>
                      </a:r>
                    </a:p>
                  </a:txBody>
                  <a:tcPr/>
                </a:tc>
                <a:extLst>
                  <a:ext uri="{0D108BD9-81ED-4DB2-BD59-A6C34878D82A}">
                    <a16:rowId xmlns:a16="http://schemas.microsoft.com/office/drawing/2014/main" val="586689555"/>
                  </a:ext>
                </a:extLst>
              </a:tr>
              <a:tr h="324000">
                <a:tc>
                  <a:txBody>
                    <a:bodyPr/>
                    <a:lstStyle/>
                    <a:p>
                      <a:pPr algn="ctr"/>
                      <a:r>
                        <a:rPr lang="en-GB" sz="1600" dirty="0"/>
                        <a:t>4</a:t>
                      </a:r>
                    </a:p>
                  </a:txBody>
                  <a:tcPr/>
                </a:tc>
                <a:tc>
                  <a:txBody>
                    <a:bodyPr/>
                    <a:lstStyle/>
                    <a:p>
                      <a:r>
                        <a:rPr lang="en-GB" sz="1600" dirty="0"/>
                        <a:t>EIA definition</a:t>
                      </a:r>
                    </a:p>
                  </a:txBody>
                  <a:tcPr/>
                </a:tc>
                <a:extLst>
                  <a:ext uri="{0D108BD9-81ED-4DB2-BD59-A6C34878D82A}">
                    <a16:rowId xmlns:a16="http://schemas.microsoft.com/office/drawing/2014/main" val="3837722624"/>
                  </a:ext>
                </a:extLst>
              </a:tr>
              <a:tr h="324000">
                <a:tc>
                  <a:txBody>
                    <a:bodyPr/>
                    <a:lstStyle/>
                    <a:p>
                      <a:pPr algn="ctr"/>
                      <a:r>
                        <a:rPr lang="en-GB" sz="1600" dirty="0"/>
                        <a:t>5</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EIA Key Stages</a:t>
                      </a:r>
                    </a:p>
                  </a:txBody>
                  <a:tcPr/>
                </a:tc>
                <a:extLst>
                  <a:ext uri="{0D108BD9-81ED-4DB2-BD59-A6C34878D82A}">
                    <a16:rowId xmlns:a16="http://schemas.microsoft.com/office/drawing/2014/main" val="3852937406"/>
                  </a:ext>
                </a:extLst>
              </a:tr>
              <a:tr h="324000">
                <a:tc>
                  <a:txBody>
                    <a:bodyPr/>
                    <a:lstStyle/>
                    <a:p>
                      <a:pPr algn="ctr"/>
                      <a:r>
                        <a:rPr lang="en-GB" sz="1600" dirty="0"/>
                        <a:t>6 - 8</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Screening</a:t>
                      </a:r>
                    </a:p>
                  </a:txBody>
                  <a:tcPr/>
                </a:tc>
                <a:extLst>
                  <a:ext uri="{0D108BD9-81ED-4DB2-BD59-A6C34878D82A}">
                    <a16:rowId xmlns:a16="http://schemas.microsoft.com/office/drawing/2014/main" val="2937946906"/>
                  </a:ext>
                </a:extLst>
              </a:tr>
              <a:tr h="324000">
                <a:tc>
                  <a:txBody>
                    <a:bodyPr/>
                    <a:lstStyle/>
                    <a:p>
                      <a:pPr algn="ctr"/>
                      <a:r>
                        <a:rPr lang="en-GB" sz="1600" dirty="0"/>
                        <a:t>9</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Schedule 1 developments</a:t>
                      </a:r>
                    </a:p>
                  </a:txBody>
                  <a:tcPr/>
                </a:tc>
                <a:extLst>
                  <a:ext uri="{0D108BD9-81ED-4DB2-BD59-A6C34878D82A}">
                    <a16:rowId xmlns:a16="http://schemas.microsoft.com/office/drawing/2014/main" val="1523503452"/>
                  </a:ext>
                </a:extLst>
              </a:tr>
              <a:tr h="324000">
                <a:tc>
                  <a:txBody>
                    <a:bodyPr/>
                    <a:lstStyle/>
                    <a:p>
                      <a:pPr algn="ctr"/>
                      <a:r>
                        <a:rPr lang="en-GB" sz="1600" dirty="0"/>
                        <a:t>10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Schedule 2 developments</a:t>
                      </a:r>
                    </a:p>
                  </a:txBody>
                  <a:tcPr/>
                </a:tc>
                <a:extLst>
                  <a:ext uri="{0D108BD9-81ED-4DB2-BD59-A6C34878D82A}">
                    <a16:rowId xmlns:a16="http://schemas.microsoft.com/office/drawing/2014/main" val="3512172326"/>
                  </a:ext>
                </a:extLst>
              </a:tr>
              <a:tr h="324000">
                <a:tc>
                  <a:txBody>
                    <a:bodyPr/>
                    <a:lstStyle/>
                    <a:p>
                      <a:pPr algn="ctr"/>
                      <a:r>
                        <a:rPr lang="en-GB" sz="1600" dirty="0"/>
                        <a:t>11 - 15</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Screening Schedule 2 developments</a:t>
                      </a:r>
                    </a:p>
                  </a:txBody>
                  <a:tcPr/>
                </a:tc>
                <a:extLst>
                  <a:ext uri="{0D108BD9-81ED-4DB2-BD59-A6C34878D82A}">
                    <a16:rowId xmlns:a16="http://schemas.microsoft.com/office/drawing/2014/main" val="2867839914"/>
                  </a:ext>
                </a:extLst>
              </a:tr>
              <a:tr h="324000">
                <a:tc>
                  <a:txBody>
                    <a:bodyPr/>
                    <a:lstStyle/>
                    <a:p>
                      <a:pPr algn="ctr"/>
                      <a:r>
                        <a:rPr lang="en-GB" sz="1600" dirty="0"/>
                        <a:t>16</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Screening Schedule 3 developments</a:t>
                      </a:r>
                    </a:p>
                  </a:txBody>
                  <a:tcPr/>
                </a:tc>
                <a:extLst>
                  <a:ext uri="{0D108BD9-81ED-4DB2-BD59-A6C34878D82A}">
                    <a16:rowId xmlns:a16="http://schemas.microsoft.com/office/drawing/2014/main" val="3895587409"/>
                  </a:ext>
                </a:extLst>
              </a:tr>
              <a:tr h="324000">
                <a:tc>
                  <a:txBody>
                    <a:bodyPr/>
                    <a:lstStyle/>
                    <a:p>
                      <a:pPr algn="ctr"/>
                      <a:r>
                        <a:rPr lang="en-GB" sz="1600" dirty="0"/>
                        <a:t>17</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Schedule 3: Development Characteristics</a:t>
                      </a:r>
                    </a:p>
                  </a:txBody>
                  <a:tcPr/>
                </a:tc>
                <a:extLst>
                  <a:ext uri="{0D108BD9-81ED-4DB2-BD59-A6C34878D82A}">
                    <a16:rowId xmlns:a16="http://schemas.microsoft.com/office/drawing/2014/main" val="2520792250"/>
                  </a:ext>
                </a:extLst>
              </a:tr>
              <a:tr h="324000">
                <a:tc>
                  <a:txBody>
                    <a:bodyPr/>
                    <a:lstStyle/>
                    <a:p>
                      <a:pPr algn="ctr"/>
                      <a:r>
                        <a:rPr lang="en-GB" sz="1600" dirty="0"/>
                        <a:t>18</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Schedule 3: Location of Development</a:t>
                      </a:r>
                    </a:p>
                  </a:txBody>
                  <a:tcPr/>
                </a:tc>
                <a:extLst>
                  <a:ext uri="{0D108BD9-81ED-4DB2-BD59-A6C34878D82A}">
                    <a16:rowId xmlns:a16="http://schemas.microsoft.com/office/drawing/2014/main" val="2691238003"/>
                  </a:ext>
                </a:extLst>
              </a:tr>
              <a:tr h="324000">
                <a:tc>
                  <a:txBody>
                    <a:bodyPr/>
                    <a:lstStyle/>
                    <a:p>
                      <a:pPr algn="ctr"/>
                      <a:r>
                        <a:rPr lang="en-GB" sz="1600" dirty="0"/>
                        <a:t>19</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Schedule 3: Type of Impact </a:t>
                      </a:r>
                    </a:p>
                  </a:txBody>
                  <a:tcPr/>
                </a:tc>
                <a:extLst>
                  <a:ext uri="{0D108BD9-81ED-4DB2-BD59-A6C34878D82A}">
                    <a16:rowId xmlns:a16="http://schemas.microsoft.com/office/drawing/2014/main" val="3145460327"/>
                  </a:ext>
                </a:extLst>
              </a:tr>
              <a:tr h="324000">
                <a:tc>
                  <a:txBody>
                    <a:bodyPr/>
                    <a:lstStyle/>
                    <a:p>
                      <a:pPr algn="ctr"/>
                      <a:r>
                        <a:rPr lang="en-GB" sz="1600" dirty="0"/>
                        <a:t>20 - 22</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Who decides if an EIA is required?</a:t>
                      </a:r>
                    </a:p>
                  </a:txBody>
                  <a:tcPr/>
                </a:tc>
                <a:extLst>
                  <a:ext uri="{0D108BD9-81ED-4DB2-BD59-A6C34878D82A}">
                    <a16:rowId xmlns:a16="http://schemas.microsoft.com/office/drawing/2014/main" val="836365299"/>
                  </a:ext>
                </a:extLst>
              </a:tr>
              <a:tr h="324000">
                <a:tc>
                  <a:txBody>
                    <a:bodyPr/>
                    <a:lstStyle/>
                    <a:p>
                      <a:pPr algn="ctr"/>
                      <a:r>
                        <a:rPr lang="en-GB" sz="1600" dirty="0"/>
                        <a:t>23</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Screening Considerations</a:t>
                      </a:r>
                    </a:p>
                  </a:txBody>
                  <a:tcPr/>
                </a:tc>
                <a:extLst>
                  <a:ext uri="{0D108BD9-81ED-4DB2-BD59-A6C34878D82A}">
                    <a16:rowId xmlns:a16="http://schemas.microsoft.com/office/drawing/2014/main" val="225256146"/>
                  </a:ext>
                </a:extLst>
              </a:tr>
              <a:tr h="324000">
                <a:tc>
                  <a:txBody>
                    <a:bodyPr/>
                    <a:lstStyle/>
                    <a:p>
                      <a:pPr algn="ctr"/>
                      <a:r>
                        <a:rPr lang="en-GB" sz="1600" dirty="0"/>
                        <a:t>24 - 28</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Screening examples</a:t>
                      </a:r>
                    </a:p>
                  </a:txBody>
                  <a:tcPr/>
                </a:tc>
                <a:extLst>
                  <a:ext uri="{0D108BD9-81ED-4DB2-BD59-A6C34878D82A}">
                    <a16:rowId xmlns:a16="http://schemas.microsoft.com/office/drawing/2014/main" val="431382496"/>
                  </a:ext>
                </a:extLst>
              </a:tr>
              <a:tr h="324000">
                <a:tc>
                  <a:txBody>
                    <a:bodyPr/>
                    <a:lstStyle/>
                    <a:p>
                      <a:pPr algn="ctr"/>
                      <a:r>
                        <a:rPr lang="en-GB" sz="1600" dirty="0"/>
                        <a:t>29</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Summary</a:t>
                      </a:r>
                    </a:p>
                  </a:txBody>
                  <a:tcPr/>
                </a:tc>
                <a:extLst>
                  <a:ext uri="{0D108BD9-81ED-4DB2-BD59-A6C34878D82A}">
                    <a16:rowId xmlns:a16="http://schemas.microsoft.com/office/drawing/2014/main" val="3774179779"/>
                  </a:ext>
                </a:extLst>
              </a:tr>
              <a:tr h="324000">
                <a:tc>
                  <a:txBody>
                    <a:bodyPr/>
                    <a:lstStyle/>
                    <a:p>
                      <a:pPr algn="ctr"/>
                      <a:r>
                        <a:rPr lang="en-GB" sz="1600" dirty="0"/>
                        <a:t>30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Next Session</a:t>
                      </a:r>
                    </a:p>
                  </a:txBody>
                  <a:tcPr/>
                </a:tc>
                <a:extLst>
                  <a:ext uri="{0D108BD9-81ED-4DB2-BD59-A6C34878D82A}">
                    <a16:rowId xmlns:a16="http://schemas.microsoft.com/office/drawing/2014/main" val="4195685479"/>
                  </a:ext>
                </a:extLst>
              </a:tr>
            </a:tbl>
          </a:graphicData>
        </a:graphic>
      </p:graphicFrame>
    </p:spTree>
    <p:extLst>
      <p:ext uri="{BB962C8B-B14F-4D97-AF65-F5344CB8AC3E}">
        <p14:creationId xmlns:p14="http://schemas.microsoft.com/office/powerpoint/2010/main" val="35200498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a:t>
            </a:fld>
            <a:r>
              <a:rPr lang="en-GB" dirty="0"/>
              <a:t> / 30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2025 / 2026		</a:t>
            </a:r>
            <a:r>
              <a:rPr lang="fr-FR" b="1" dirty="0" err="1"/>
              <a:t>Recap</a:t>
            </a:r>
            <a:endParaRPr lang="en-GB" b="1" dirty="0"/>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0974" r="39608" b="-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305263" y="638216"/>
            <a:ext cx="8682521" cy="5632311"/>
          </a:xfrm>
          <a:prstGeom prst="rect">
            <a:avLst/>
          </a:prstGeom>
          <a:noFill/>
        </p:spPr>
        <p:txBody>
          <a:bodyPr wrap="square" rtlCol="0">
            <a:spAutoFit/>
          </a:bodyPr>
          <a:lstStyle/>
          <a:p>
            <a:r>
              <a:rPr lang="en-GB" sz="2400" dirty="0"/>
              <a:t>The Agricultural and Industrial revolutions resulted in the ability for man to exceed the previous carrying capacity of the land</a:t>
            </a:r>
          </a:p>
          <a:p>
            <a:endParaRPr lang="en-GB" sz="2400" dirty="0"/>
          </a:p>
          <a:p>
            <a:r>
              <a:rPr lang="en-GB" sz="2400" dirty="0"/>
              <a:t>Populations exploded, resulting in increased pressure on the natural environment and its resources</a:t>
            </a:r>
          </a:p>
          <a:p>
            <a:endParaRPr lang="en-GB" sz="2400" dirty="0"/>
          </a:p>
          <a:p>
            <a:r>
              <a:rPr lang="en-GB" sz="2400" dirty="0"/>
              <a:t>Increased awareness of exploitation of the environment in the US (and elsewhere) and the impacts on nature and public health led to increased activism and environmentalism</a:t>
            </a:r>
          </a:p>
          <a:p>
            <a:endParaRPr lang="en-GB" sz="2400" dirty="0"/>
          </a:p>
          <a:p>
            <a:r>
              <a:rPr lang="en-GB" sz="2400" dirty="0"/>
              <a:t>US set up NEPA in 1969, first time agencies had to investigate and document potential impacts to the environment</a:t>
            </a:r>
          </a:p>
          <a:p>
            <a:endParaRPr lang="en-GB" sz="2400" dirty="0"/>
          </a:p>
          <a:p>
            <a:r>
              <a:rPr lang="en-GB" sz="2400" dirty="0"/>
              <a:t>Despite some early scepticism, the UK eventually took on the requirement for EIAs in 1988, under the European Commission.</a:t>
            </a:r>
            <a:endParaRPr lang="en-GB"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13/10/2025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3: Introduction to EIAs</a:t>
            </a:r>
          </a:p>
        </p:txBody>
      </p:sp>
    </p:spTree>
    <p:extLst>
      <p:ext uri="{BB962C8B-B14F-4D97-AF65-F5344CB8AC3E}">
        <p14:creationId xmlns:p14="http://schemas.microsoft.com/office/powerpoint/2010/main" val="42376247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dirty="0"/>
              <a:t>A. Cunningham			Lecture 3: Introduction to EIAs</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4</a:t>
            </a:fld>
            <a:r>
              <a:rPr lang="en-GB" dirty="0"/>
              <a:t> / 30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 EIA Definition</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13/10/2025</a:t>
            </a:r>
          </a:p>
        </p:txBody>
      </p:sp>
      <p:sp>
        <p:nvSpPr>
          <p:cNvPr id="9" name="TextBox 8">
            <a:extLst>
              <a:ext uri="{FF2B5EF4-FFF2-40B4-BE49-F238E27FC236}">
                <a16:creationId xmlns:a16="http://schemas.microsoft.com/office/drawing/2014/main" id="{1AF0EFC9-1735-C494-B230-DCD7CA14F171}"/>
              </a:ext>
            </a:extLst>
          </p:cNvPr>
          <p:cNvSpPr txBox="1"/>
          <p:nvPr/>
        </p:nvSpPr>
        <p:spPr>
          <a:xfrm>
            <a:off x="6829416" y="1007291"/>
            <a:ext cx="5185531" cy="1815882"/>
          </a:xfrm>
          <a:prstGeom prst="rect">
            <a:avLst/>
          </a:prstGeom>
          <a:noFill/>
        </p:spPr>
        <p:txBody>
          <a:bodyPr wrap="square" rtlCol="0">
            <a:spAutoFit/>
          </a:bodyPr>
          <a:lstStyle/>
          <a:p>
            <a:r>
              <a:rPr lang="en-GB" sz="1600" dirty="0">
                <a:solidFill>
                  <a:srgbClr val="1D1D1D"/>
                </a:solidFill>
                <a:latin typeface="Comic Sans MS" panose="030F0702030302020204" pitchFamily="66" charset="0"/>
              </a:rPr>
              <a:t>“</a:t>
            </a:r>
            <a:r>
              <a:rPr lang="en-GB" sz="1600" b="0" i="0" dirty="0">
                <a:solidFill>
                  <a:srgbClr val="1D1D1D"/>
                </a:solidFill>
                <a:effectLst/>
                <a:latin typeface="Comic Sans MS" panose="030F0702030302020204" pitchFamily="66" charset="0"/>
              </a:rPr>
              <a:t>a tool used to identify the environmental, social and economic impacts of a project prior to decision-making. It aims to predict environmental impacts at an early stage in project planning and design, find ways and means to reduce adverse impacts, shape projects to suit the local environment and present the predictions and options to decision-makers.” </a:t>
            </a:r>
            <a:endParaRPr lang="en-GB" sz="1600" dirty="0">
              <a:latin typeface="Comic Sans MS" panose="030F0702030302020204" pitchFamily="66" charset="0"/>
            </a:endParaRPr>
          </a:p>
        </p:txBody>
      </p:sp>
      <p:pic>
        <p:nvPicPr>
          <p:cNvPr id="7" name="Picture 6">
            <a:extLst>
              <a:ext uri="{FF2B5EF4-FFF2-40B4-BE49-F238E27FC236}">
                <a16:creationId xmlns:a16="http://schemas.microsoft.com/office/drawing/2014/main" id="{295BF1EE-E03B-BA3E-5915-1450734D5E56}"/>
              </a:ext>
            </a:extLst>
          </p:cNvPr>
          <p:cNvPicPr>
            <a:picLocks noChangeAspect="1"/>
          </p:cNvPicPr>
          <p:nvPr/>
        </p:nvPicPr>
        <p:blipFill>
          <a:blip r:embed="rId3"/>
          <a:stretch>
            <a:fillRect/>
          </a:stretch>
        </p:blipFill>
        <p:spPr>
          <a:xfrm>
            <a:off x="0" y="416397"/>
            <a:ext cx="6829416" cy="5527098"/>
          </a:xfrm>
          <a:prstGeom prst="rect">
            <a:avLst/>
          </a:prstGeom>
        </p:spPr>
      </p:pic>
      <p:sp>
        <p:nvSpPr>
          <p:cNvPr id="13" name="TextBox 12">
            <a:extLst>
              <a:ext uri="{FF2B5EF4-FFF2-40B4-BE49-F238E27FC236}">
                <a16:creationId xmlns:a16="http://schemas.microsoft.com/office/drawing/2014/main" id="{F9278F84-4D24-EBF6-5F39-D0F165AEB4E0}"/>
              </a:ext>
            </a:extLst>
          </p:cNvPr>
          <p:cNvSpPr txBox="1"/>
          <p:nvPr/>
        </p:nvSpPr>
        <p:spPr>
          <a:xfrm>
            <a:off x="0" y="5919228"/>
            <a:ext cx="6829416" cy="276999"/>
          </a:xfrm>
          <a:prstGeom prst="rect">
            <a:avLst/>
          </a:prstGeom>
          <a:noFill/>
        </p:spPr>
        <p:txBody>
          <a:bodyPr wrap="square">
            <a:spAutoFit/>
          </a:bodyPr>
          <a:lstStyle/>
          <a:p>
            <a:pPr algn="ctr"/>
            <a:r>
              <a:rPr lang="en-GB" sz="1200" dirty="0"/>
              <a:t>Source: Ling, Matthew A., et al. An Introduction to Environmental Assessment. UNEP, 2015.</a:t>
            </a:r>
          </a:p>
        </p:txBody>
      </p:sp>
      <p:sp>
        <p:nvSpPr>
          <p:cNvPr id="15" name="TextBox 14">
            <a:extLst>
              <a:ext uri="{FF2B5EF4-FFF2-40B4-BE49-F238E27FC236}">
                <a16:creationId xmlns:a16="http://schemas.microsoft.com/office/drawing/2014/main" id="{66F28521-908C-F31D-3D04-B97BB186C47E}"/>
              </a:ext>
            </a:extLst>
          </p:cNvPr>
          <p:cNvSpPr txBox="1"/>
          <p:nvPr/>
        </p:nvSpPr>
        <p:spPr>
          <a:xfrm>
            <a:off x="6870601" y="2740236"/>
            <a:ext cx="5103158" cy="261610"/>
          </a:xfrm>
          <a:prstGeom prst="rect">
            <a:avLst/>
          </a:prstGeom>
          <a:noFill/>
        </p:spPr>
        <p:txBody>
          <a:bodyPr wrap="square">
            <a:spAutoFit/>
          </a:bodyPr>
          <a:lstStyle/>
          <a:p>
            <a:r>
              <a:rPr lang="en-GB" sz="1100" dirty="0"/>
              <a:t>Source: Convention on Biological Diversity. https://www.cbd.int/impact/whatis.shtml</a:t>
            </a:r>
          </a:p>
        </p:txBody>
      </p:sp>
      <p:sp>
        <p:nvSpPr>
          <p:cNvPr id="17" name="TextBox 16">
            <a:extLst>
              <a:ext uri="{FF2B5EF4-FFF2-40B4-BE49-F238E27FC236}">
                <a16:creationId xmlns:a16="http://schemas.microsoft.com/office/drawing/2014/main" id="{70FEE5F7-C586-36BD-F880-BC713A055944}"/>
              </a:ext>
            </a:extLst>
          </p:cNvPr>
          <p:cNvSpPr txBox="1"/>
          <p:nvPr/>
        </p:nvSpPr>
        <p:spPr>
          <a:xfrm>
            <a:off x="6850008" y="3524633"/>
            <a:ext cx="5270915" cy="2554545"/>
          </a:xfrm>
          <a:prstGeom prst="rect">
            <a:avLst/>
          </a:prstGeom>
          <a:noFill/>
        </p:spPr>
        <p:txBody>
          <a:bodyPr wrap="square">
            <a:spAutoFit/>
          </a:bodyPr>
          <a:lstStyle/>
          <a:p>
            <a:r>
              <a:rPr lang="en-GB" sz="1600" b="0" i="0" dirty="0">
                <a:solidFill>
                  <a:srgbClr val="333333"/>
                </a:solidFill>
                <a:effectLst/>
                <a:latin typeface="Comic Sans MS" panose="030F0702030302020204" pitchFamily="66" charset="0"/>
              </a:rPr>
              <a:t>“a process for identifying the positive and negative environmental effects of proposed developments. It applies to </a:t>
            </a:r>
            <a:r>
              <a:rPr lang="en-GB" sz="1600" i="0" dirty="0">
                <a:solidFill>
                  <a:srgbClr val="333333"/>
                </a:solidFill>
                <a:effectLst/>
                <a:latin typeface="Comic Sans MS" panose="030F0702030302020204" pitchFamily="66" charset="0"/>
              </a:rPr>
              <a:t>projects</a:t>
            </a:r>
            <a:r>
              <a:rPr lang="en-GB" sz="1600" b="0" i="0" dirty="0">
                <a:solidFill>
                  <a:srgbClr val="333333"/>
                </a:solidFill>
                <a:effectLst/>
                <a:latin typeface="Comic Sans MS" panose="030F0702030302020204" pitchFamily="66" charset="0"/>
              </a:rPr>
              <a:t> which are likely to have significant effects on the environment because of their nature, size or location. The developer submits the EIA report along with the proposal to the decision makers (e.g. the local planning authority if planning permission is needed), and the decision makers consider the EIA along with the plan when deciding whether to grant consent. </a:t>
            </a:r>
            <a:endParaRPr lang="en-GB" sz="1600" dirty="0">
              <a:latin typeface="Comic Sans MS" panose="030F0702030302020204" pitchFamily="66" charset="0"/>
            </a:endParaRPr>
          </a:p>
        </p:txBody>
      </p:sp>
      <p:sp>
        <p:nvSpPr>
          <p:cNvPr id="21" name="TextBox 20">
            <a:extLst>
              <a:ext uri="{FF2B5EF4-FFF2-40B4-BE49-F238E27FC236}">
                <a16:creationId xmlns:a16="http://schemas.microsoft.com/office/drawing/2014/main" id="{A4EE2A10-9123-1486-F298-87AE7DB228FE}"/>
              </a:ext>
            </a:extLst>
          </p:cNvPr>
          <p:cNvSpPr txBox="1"/>
          <p:nvPr/>
        </p:nvSpPr>
        <p:spPr>
          <a:xfrm>
            <a:off x="6850008" y="6014884"/>
            <a:ext cx="5144345" cy="400110"/>
          </a:xfrm>
          <a:prstGeom prst="rect">
            <a:avLst/>
          </a:prstGeom>
          <a:noFill/>
        </p:spPr>
        <p:txBody>
          <a:bodyPr wrap="square">
            <a:spAutoFit/>
          </a:bodyPr>
          <a:lstStyle/>
          <a:p>
            <a:pPr algn="ctr"/>
            <a:r>
              <a:rPr lang="en-GB" sz="1000" dirty="0"/>
              <a:t>Source: NRW (https://naturalresources.wales/guidance-and-advice/business-sectors/planning-and-development/advice-for-developers/environmental-assessment)</a:t>
            </a:r>
          </a:p>
        </p:txBody>
      </p:sp>
      <p:pic>
        <p:nvPicPr>
          <p:cNvPr id="23" name="Picture 22">
            <a:extLst>
              <a:ext uri="{FF2B5EF4-FFF2-40B4-BE49-F238E27FC236}">
                <a16:creationId xmlns:a16="http://schemas.microsoft.com/office/drawing/2014/main" id="{F3FB06C8-2D1A-09E3-9B08-712B89EBF9E4}"/>
              </a:ext>
            </a:extLst>
          </p:cNvPr>
          <p:cNvPicPr>
            <a:picLocks noChangeAspect="1"/>
          </p:cNvPicPr>
          <p:nvPr/>
        </p:nvPicPr>
        <p:blipFill>
          <a:blip r:embed="rId4"/>
          <a:stretch>
            <a:fillRect/>
          </a:stretch>
        </p:blipFill>
        <p:spPr>
          <a:xfrm>
            <a:off x="6870602" y="3174836"/>
            <a:ext cx="2528892" cy="429912"/>
          </a:xfrm>
          <a:prstGeom prst="rect">
            <a:avLst/>
          </a:prstGeom>
        </p:spPr>
      </p:pic>
      <p:pic>
        <p:nvPicPr>
          <p:cNvPr id="1028" name="Picture 4" descr="Convention on Biological Diversity - Wikipedia">
            <a:extLst>
              <a:ext uri="{FF2B5EF4-FFF2-40B4-BE49-F238E27FC236}">
                <a16:creationId xmlns:a16="http://schemas.microsoft.com/office/drawing/2014/main" id="{BCCB895A-3B93-4CBB-3792-493FE5D0999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70602" y="345467"/>
            <a:ext cx="1836792" cy="704104"/>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United Nations Environmental Programme (UNEP)">
            <a:extLst>
              <a:ext uri="{FF2B5EF4-FFF2-40B4-BE49-F238E27FC236}">
                <a16:creationId xmlns:a16="http://schemas.microsoft.com/office/drawing/2014/main" id="{E15E87FA-F263-158D-BA32-FA40545AE851}"/>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3208" t="11300" r="-15256" b="6435"/>
          <a:stretch/>
        </p:blipFill>
        <p:spPr bwMode="auto">
          <a:xfrm>
            <a:off x="67236" y="466748"/>
            <a:ext cx="1068144" cy="540543"/>
          </a:xfrm>
          <a:prstGeom prst="rect">
            <a:avLst/>
          </a:prstGeom>
          <a:solidFill>
            <a:schemeClr val="bg1"/>
          </a:solidFill>
        </p:spPr>
      </p:pic>
    </p:spTree>
    <p:extLst>
      <p:ext uri="{BB962C8B-B14F-4D97-AF65-F5344CB8AC3E}">
        <p14:creationId xmlns:p14="http://schemas.microsoft.com/office/powerpoint/2010/main" val="15180389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dirty="0"/>
              <a:t>A. Cunningham			Lecture 3: Introduction to EIAs</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5</a:t>
            </a:fld>
            <a:r>
              <a:rPr lang="en-GB" dirty="0"/>
              <a:t> / 30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 EIA Key Stages</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13/10/2025</a:t>
            </a:r>
          </a:p>
        </p:txBody>
      </p:sp>
      <p:graphicFrame>
        <p:nvGraphicFramePr>
          <p:cNvPr id="3" name="Table 9">
            <a:extLst>
              <a:ext uri="{FF2B5EF4-FFF2-40B4-BE49-F238E27FC236}">
                <a16:creationId xmlns:a16="http://schemas.microsoft.com/office/drawing/2014/main" id="{305DCA00-E18F-BCB9-E536-007F1571897F}"/>
              </a:ext>
            </a:extLst>
          </p:cNvPr>
          <p:cNvGraphicFramePr>
            <a:graphicFrameLocks noGrp="1"/>
          </p:cNvGraphicFramePr>
          <p:nvPr>
            <p:extLst>
              <p:ext uri="{D42A27DB-BD31-4B8C-83A1-F6EECF244321}">
                <p14:modId xmlns:p14="http://schemas.microsoft.com/office/powerpoint/2010/main" val="3339919404"/>
              </p:ext>
            </p:extLst>
          </p:nvPr>
        </p:nvGraphicFramePr>
        <p:xfrm>
          <a:off x="3442447" y="1977634"/>
          <a:ext cx="8425387" cy="4488480"/>
        </p:xfrm>
        <a:graphic>
          <a:graphicData uri="http://schemas.openxmlformats.org/drawingml/2006/table">
            <a:tbl>
              <a:tblPr firstRow="1" bandRow="1">
                <a:tableStyleId>{3B4B98B0-60AC-42C2-AFA5-B58CD77FA1E5}</a:tableStyleId>
              </a:tblPr>
              <a:tblGrid>
                <a:gridCol w="1904777">
                  <a:extLst>
                    <a:ext uri="{9D8B030D-6E8A-4147-A177-3AD203B41FA5}">
                      <a16:colId xmlns:a16="http://schemas.microsoft.com/office/drawing/2014/main" val="3867670436"/>
                    </a:ext>
                  </a:extLst>
                </a:gridCol>
                <a:gridCol w="6520610">
                  <a:extLst>
                    <a:ext uri="{9D8B030D-6E8A-4147-A177-3AD203B41FA5}">
                      <a16:colId xmlns:a16="http://schemas.microsoft.com/office/drawing/2014/main" val="1625786905"/>
                    </a:ext>
                  </a:extLst>
                </a:gridCol>
              </a:tblGrid>
              <a:tr h="346587">
                <a:tc>
                  <a:txBody>
                    <a:bodyPr/>
                    <a:lstStyle/>
                    <a:p>
                      <a:r>
                        <a:rPr lang="en-GB" sz="1800" b="1" kern="1200" dirty="0">
                          <a:solidFill>
                            <a:schemeClr val="accent1">
                              <a:lumMod val="75000"/>
                            </a:schemeClr>
                          </a:solidFill>
                          <a:latin typeface="+mj-lt"/>
                          <a:ea typeface="+mj-ea"/>
                          <a:cs typeface="+mj-cs"/>
                        </a:rPr>
                        <a:t>Stage</a:t>
                      </a:r>
                    </a:p>
                  </a:txBody>
                  <a:tcPr>
                    <a:lnB w="57150" cap="flat" cmpd="sng" algn="ctr">
                      <a:noFill/>
                      <a:prstDash val="solid"/>
                      <a:round/>
                      <a:headEnd type="none" w="med" len="med"/>
                      <a:tailEnd type="none" w="med" len="med"/>
                    </a:lnB>
                  </a:tcPr>
                </a:tc>
                <a:tc>
                  <a:txBody>
                    <a:bodyPr/>
                    <a:lstStyle/>
                    <a:p>
                      <a:r>
                        <a:rPr lang="en-GB" sz="1800" b="1" kern="1200" dirty="0">
                          <a:solidFill>
                            <a:schemeClr val="accent1">
                              <a:lumMod val="75000"/>
                            </a:schemeClr>
                          </a:solidFill>
                          <a:latin typeface="+mj-lt"/>
                          <a:ea typeface="+mj-ea"/>
                          <a:cs typeface="+mj-cs"/>
                        </a:rPr>
                        <a:t>What’s involved</a:t>
                      </a:r>
                    </a:p>
                  </a:txBody>
                  <a:tcPr>
                    <a:lnB w="57150" cap="flat" cmpd="sng" algn="ctr">
                      <a:noFill/>
                      <a:prstDash val="solid"/>
                      <a:round/>
                      <a:headEnd type="none" w="med" len="med"/>
                      <a:tailEnd type="none" w="med" len="med"/>
                    </a:lnB>
                  </a:tcPr>
                </a:tc>
                <a:extLst>
                  <a:ext uri="{0D108BD9-81ED-4DB2-BD59-A6C34878D82A}">
                    <a16:rowId xmlns:a16="http://schemas.microsoft.com/office/drawing/2014/main" val="2089092215"/>
                  </a:ext>
                </a:extLst>
              </a:tr>
              <a:tr h="346587">
                <a:tc>
                  <a:txBody>
                    <a:bodyPr/>
                    <a:lstStyle/>
                    <a:p>
                      <a:pPr marL="0" indent="0">
                        <a:buNone/>
                      </a:pPr>
                      <a:r>
                        <a:rPr lang="en-GB" sz="1800" b="0" kern="1200" dirty="0">
                          <a:solidFill>
                            <a:schemeClr val="accent1">
                              <a:lumMod val="75000"/>
                            </a:schemeClr>
                          </a:solidFill>
                          <a:latin typeface="+mj-lt"/>
                          <a:ea typeface="+mj-ea"/>
                          <a:cs typeface="+mj-cs"/>
                        </a:rPr>
                        <a:t>1. Screening</a:t>
                      </a:r>
                    </a:p>
                  </a:txBody>
                  <a:tcPr>
                    <a:lnL w="57150" cap="flat" cmpd="sng" algn="ctr">
                      <a:noFill/>
                      <a:prstDash val="solid"/>
                      <a:round/>
                      <a:headEnd type="none" w="med" len="med"/>
                      <a:tailEnd type="none" w="med" len="med"/>
                    </a:lnL>
                    <a:lnR>
                      <a:noFill/>
                    </a:lnR>
                    <a:lnT w="57150" cap="flat" cmpd="sng" algn="ctr">
                      <a:noFill/>
                      <a:prstDash val="solid"/>
                      <a:round/>
                      <a:headEnd type="none" w="med" len="med"/>
                      <a:tailEnd type="none" w="med" len="med"/>
                    </a:lnT>
                    <a:lnB w="571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sz="1800" b="0" kern="1200" dirty="0">
                          <a:solidFill>
                            <a:schemeClr val="accent1">
                              <a:lumMod val="75000"/>
                            </a:schemeClr>
                          </a:solidFill>
                          <a:latin typeface="+mj-lt"/>
                          <a:ea typeface="+mj-ea"/>
                          <a:cs typeface="+mj-cs"/>
                        </a:rPr>
                        <a:t>Deciding if an EIA is required</a:t>
                      </a:r>
                    </a:p>
                  </a:txBody>
                  <a:tcPr>
                    <a:lnL>
                      <a:noFill/>
                    </a:lnL>
                    <a:lnR w="57150" cap="flat" cmpd="sng" algn="ctr">
                      <a:noFill/>
                      <a:prstDash val="solid"/>
                      <a:round/>
                      <a:headEnd type="none" w="med" len="med"/>
                      <a:tailEnd type="none" w="med" len="med"/>
                    </a:lnR>
                    <a:lnT w="57150" cap="flat" cmpd="sng" algn="ctr">
                      <a:noFill/>
                      <a:prstDash val="solid"/>
                      <a:round/>
                      <a:headEnd type="none" w="med" len="med"/>
                      <a:tailEnd type="none" w="med" len="med"/>
                    </a:lnT>
                    <a:lnB w="5715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213895358"/>
                  </a:ext>
                </a:extLst>
              </a:tr>
              <a:tr h="606528">
                <a:tc>
                  <a:txBody>
                    <a:bodyPr/>
                    <a:lstStyle/>
                    <a:p>
                      <a:r>
                        <a:rPr lang="en-GB" sz="1800" b="0" kern="1200" dirty="0">
                          <a:solidFill>
                            <a:schemeClr val="accent1">
                              <a:lumMod val="75000"/>
                            </a:schemeClr>
                          </a:solidFill>
                          <a:latin typeface="+mj-lt"/>
                          <a:ea typeface="+mj-ea"/>
                          <a:cs typeface="+mj-cs"/>
                        </a:rPr>
                        <a:t>2. Scoping</a:t>
                      </a:r>
                    </a:p>
                  </a:txBody>
                  <a:tcPr>
                    <a:lnT w="57150" cap="flat" cmpd="sng" algn="ctr">
                      <a:noFill/>
                      <a:prstDash val="solid"/>
                      <a:round/>
                      <a:headEnd type="none" w="med" len="med"/>
                      <a:tailEnd type="none" w="med" len="med"/>
                    </a:lnT>
                  </a:tcPr>
                </a:tc>
                <a:tc>
                  <a:txBody>
                    <a:bodyPr/>
                    <a:lstStyle/>
                    <a:p>
                      <a:r>
                        <a:rPr lang="en-GB" sz="1800" b="0" kern="1200" dirty="0">
                          <a:solidFill>
                            <a:schemeClr val="accent1">
                              <a:lumMod val="75000"/>
                            </a:schemeClr>
                          </a:solidFill>
                          <a:latin typeface="+mj-lt"/>
                          <a:ea typeface="+mj-ea"/>
                          <a:cs typeface="+mj-cs"/>
                        </a:rPr>
                        <a:t>Deciding what needs to be covered in the assessment and reported in the ES</a:t>
                      </a:r>
                    </a:p>
                  </a:txBody>
                  <a:tcPr>
                    <a:lnT w="57150" cap="flat" cmpd="sng" algn="ctr">
                      <a:noFill/>
                      <a:prstDash val="solid"/>
                      <a:round/>
                      <a:headEnd type="none" w="med" len="med"/>
                      <a:tailEnd type="none" w="med" len="med"/>
                    </a:lnT>
                  </a:tcPr>
                </a:tc>
                <a:extLst>
                  <a:ext uri="{0D108BD9-81ED-4DB2-BD59-A6C34878D82A}">
                    <a16:rowId xmlns:a16="http://schemas.microsoft.com/office/drawing/2014/main" val="2344171320"/>
                  </a:ext>
                </a:extLst>
              </a:tr>
              <a:tr h="606528">
                <a:tc>
                  <a:txBody>
                    <a:bodyPr/>
                    <a:lstStyle/>
                    <a:p>
                      <a:r>
                        <a:rPr lang="en-GB" sz="1800" b="0" kern="1200" dirty="0">
                          <a:solidFill>
                            <a:schemeClr val="accent1">
                              <a:lumMod val="75000"/>
                            </a:schemeClr>
                          </a:solidFill>
                          <a:latin typeface="+mj-lt"/>
                          <a:ea typeface="+mj-ea"/>
                          <a:cs typeface="+mj-cs"/>
                        </a:rPr>
                        <a:t>3. Assessment and Report</a:t>
                      </a:r>
                    </a:p>
                  </a:txBody>
                  <a:tcPr/>
                </a:tc>
                <a:tc>
                  <a:txBody>
                    <a:bodyPr/>
                    <a:lstStyle/>
                    <a:p>
                      <a:r>
                        <a:rPr lang="en-GB" sz="1800" b="0" kern="1200" dirty="0">
                          <a:solidFill>
                            <a:schemeClr val="accent1">
                              <a:lumMod val="75000"/>
                            </a:schemeClr>
                          </a:solidFill>
                          <a:latin typeface="+mj-lt"/>
                          <a:ea typeface="+mj-ea"/>
                          <a:cs typeface="+mj-cs"/>
                        </a:rPr>
                        <a:t>The ES has to include the likely significant environmental effects of the development</a:t>
                      </a:r>
                    </a:p>
                  </a:txBody>
                  <a:tcPr/>
                </a:tc>
                <a:extLst>
                  <a:ext uri="{0D108BD9-81ED-4DB2-BD59-A6C34878D82A}">
                    <a16:rowId xmlns:a16="http://schemas.microsoft.com/office/drawing/2014/main" val="2500604910"/>
                  </a:ext>
                </a:extLst>
              </a:tr>
              <a:tr h="866469">
                <a:tc>
                  <a:txBody>
                    <a:bodyPr/>
                    <a:lstStyle/>
                    <a:p>
                      <a:r>
                        <a:rPr lang="en-GB" sz="1800" b="0" kern="1200" dirty="0">
                          <a:solidFill>
                            <a:schemeClr val="accent1">
                              <a:lumMod val="75000"/>
                            </a:schemeClr>
                          </a:solidFill>
                          <a:latin typeface="+mj-lt"/>
                          <a:ea typeface="+mj-ea"/>
                          <a:cs typeface="+mj-cs"/>
                        </a:rPr>
                        <a:t>4. Review of Application</a:t>
                      </a:r>
                    </a:p>
                  </a:txBody>
                  <a:tcPr/>
                </a:tc>
                <a:tc>
                  <a:txBody>
                    <a:bodyPr/>
                    <a:lstStyle/>
                    <a:p>
                      <a:r>
                        <a:rPr lang="en-GB" sz="1800" b="0" kern="1200" dirty="0">
                          <a:solidFill>
                            <a:schemeClr val="accent1">
                              <a:lumMod val="75000"/>
                            </a:schemeClr>
                          </a:solidFill>
                          <a:latin typeface="+mj-lt"/>
                          <a:ea typeface="+mj-ea"/>
                          <a:cs typeface="+mj-cs"/>
                        </a:rPr>
                        <a:t>The ES and development application must be publicised so interested parties and the public have the opportunity to give their views on it. </a:t>
                      </a:r>
                    </a:p>
                  </a:txBody>
                  <a:tcPr/>
                </a:tc>
                <a:extLst>
                  <a:ext uri="{0D108BD9-81ED-4DB2-BD59-A6C34878D82A}">
                    <a16:rowId xmlns:a16="http://schemas.microsoft.com/office/drawing/2014/main" val="1193463471"/>
                  </a:ext>
                </a:extLst>
              </a:tr>
              <a:tr h="866469">
                <a:tc>
                  <a:txBody>
                    <a:bodyPr/>
                    <a:lstStyle/>
                    <a:p>
                      <a:r>
                        <a:rPr lang="en-GB" sz="1800" b="0" kern="1200" dirty="0">
                          <a:solidFill>
                            <a:schemeClr val="accent1">
                              <a:lumMod val="75000"/>
                            </a:schemeClr>
                          </a:solidFill>
                          <a:latin typeface="+mj-lt"/>
                          <a:ea typeface="+mj-ea"/>
                          <a:cs typeface="+mj-cs"/>
                        </a:rPr>
                        <a:t>5. Decision</a:t>
                      </a:r>
                    </a:p>
                  </a:txBody>
                  <a:tcPr/>
                </a:tc>
                <a:tc>
                  <a:txBody>
                    <a:bodyPr/>
                    <a:lstStyle/>
                    <a:p>
                      <a:r>
                        <a:rPr lang="en-GB" sz="1800" b="0" kern="1200" dirty="0">
                          <a:solidFill>
                            <a:schemeClr val="accent1">
                              <a:lumMod val="75000"/>
                            </a:schemeClr>
                          </a:solidFill>
                          <a:latin typeface="+mj-lt"/>
                          <a:ea typeface="+mj-ea"/>
                          <a:cs typeface="+mj-cs"/>
                        </a:rPr>
                        <a:t>The ES and any comments made on it must be taken into account by the competent authority before they decide whether to give consent. </a:t>
                      </a:r>
                    </a:p>
                  </a:txBody>
                  <a:tcPr/>
                </a:tc>
                <a:extLst>
                  <a:ext uri="{0D108BD9-81ED-4DB2-BD59-A6C34878D82A}">
                    <a16:rowId xmlns:a16="http://schemas.microsoft.com/office/drawing/2014/main" val="1461222222"/>
                  </a:ext>
                </a:extLst>
              </a:tr>
              <a:tr h="648000">
                <a:tc>
                  <a:txBody>
                    <a:bodyPr/>
                    <a:lstStyle/>
                    <a:p>
                      <a:r>
                        <a:rPr lang="en-GB" sz="1800" b="0" kern="1200" dirty="0">
                          <a:solidFill>
                            <a:schemeClr val="accent1">
                              <a:lumMod val="75000"/>
                            </a:schemeClr>
                          </a:solidFill>
                          <a:latin typeface="+mj-lt"/>
                          <a:ea typeface="+mj-ea"/>
                          <a:cs typeface="+mj-cs"/>
                        </a:rPr>
                        <a:t>6. Implementation and monitoring</a:t>
                      </a:r>
                    </a:p>
                  </a:txBody>
                  <a:tcPr/>
                </a:tc>
                <a:tc>
                  <a:txBody>
                    <a:bodyPr/>
                    <a:lstStyle/>
                    <a:p>
                      <a:r>
                        <a:rPr lang="en-GB" sz="1800" b="0" kern="1200" dirty="0">
                          <a:solidFill>
                            <a:schemeClr val="accent1">
                              <a:lumMod val="75000"/>
                            </a:schemeClr>
                          </a:solidFill>
                          <a:latin typeface="+mj-lt"/>
                          <a:ea typeface="+mj-ea"/>
                          <a:cs typeface="+mj-cs"/>
                        </a:rPr>
                        <a:t>The developer must commence any monitoring required by the competent authority.</a:t>
                      </a:r>
                    </a:p>
                  </a:txBody>
                  <a:tcPr/>
                </a:tc>
                <a:extLst>
                  <a:ext uri="{0D108BD9-81ED-4DB2-BD59-A6C34878D82A}">
                    <a16:rowId xmlns:a16="http://schemas.microsoft.com/office/drawing/2014/main" val="3477654954"/>
                  </a:ext>
                </a:extLst>
              </a:tr>
            </a:tbl>
          </a:graphicData>
        </a:graphic>
      </p:graphicFrame>
      <p:pic>
        <p:nvPicPr>
          <p:cNvPr id="2050" name="Picture 2" descr="What Is Environmental Impact Assessment? | The Motley Fool">
            <a:extLst>
              <a:ext uri="{FF2B5EF4-FFF2-40B4-BE49-F238E27FC236}">
                <a16:creationId xmlns:a16="http://schemas.microsoft.com/office/drawing/2014/main" id="{F5A12168-451C-9FE4-B993-640E3FA73D6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8417"/>
          <a:stretch/>
        </p:blipFill>
        <p:spPr bwMode="auto">
          <a:xfrm>
            <a:off x="1018972" y="346187"/>
            <a:ext cx="3279407" cy="1501692"/>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2EAD9B53-19DE-B82F-84FD-CAB491116133}"/>
              </a:ext>
            </a:extLst>
          </p:cNvPr>
          <p:cNvPicPr>
            <a:picLocks noChangeAspect="1"/>
          </p:cNvPicPr>
          <p:nvPr/>
        </p:nvPicPr>
        <p:blipFill>
          <a:blip r:embed="rId4"/>
          <a:stretch>
            <a:fillRect/>
          </a:stretch>
        </p:blipFill>
        <p:spPr>
          <a:xfrm>
            <a:off x="59803" y="1901184"/>
            <a:ext cx="3200400" cy="3848100"/>
          </a:xfrm>
          <a:prstGeom prst="rect">
            <a:avLst/>
          </a:prstGeom>
        </p:spPr>
      </p:pic>
      <p:sp>
        <p:nvSpPr>
          <p:cNvPr id="11" name="TextBox 10">
            <a:extLst>
              <a:ext uri="{FF2B5EF4-FFF2-40B4-BE49-F238E27FC236}">
                <a16:creationId xmlns:a16="http://schemas.microsoft.com/office/drawing/2014/main" id="{1B07CE6B-DAE9-EE6E-37DB-0152A3020E74}"/>
              </a:ext>
            </a:extLst>
          </p:cNvPr>
          <p:cNvSpPr txBox="1"/>
          <p:nvPr/>
        </p:nvSpPr>
        <p:spPr>
          <a:xfrm>
            <a:off x="167242" y="5822697"/>
            <a:ext cx="3092961" cy="600164"/>
          </a:xfrm>
          <a:prstGeom prst="rect">
            <a:avLst/>
          </a:prstGeom>
          <a:noFill/>
        </p:spPr>
        <p:txBody>
          <a:bodyPr wrap="square">
            <a:spAutoFit/>
          </a:bodyPr>
          <a:lstStyle/>
          <a:p>
            <a:pPr algn="ctr"/>
            <a:r>
              <a:rPr lang="en-GB" sz="1100" dirty="0"/>
              <a:t>Source: United Nations University (2007)</a:t>
            </a:r>
          </a:p>
          <a:p>
            <a:pPr algn="ctr"/>
            <a:r>
              <a:rPr lang="en-GB" sz="1100" dirty="0"/>
              <a:t>https://wedocs.unep.org/bitstream/handle/20.500.11822/26503/EIA_Training_Resource_Manual.pdf</a:t>
            </a:r>
          </a:p>
        </p:txBody>
      </p:sp>
      <p:graphicFrame>
        <p:nvGraphicFramePr>
          <p:cNvPr id="16" name="Table 15">
            <a:extLst>
              <a:ext uri="{FF2B5EF4-FFF2-40B4-BE49-F238E27FC236}">
                <a16:creationId xmlns:a16="http://schemas.microsoft.com/office/drawing/2014/main" id="{F10BE779-6DFE-027B-B726-EFBDE7AE2019}"/>
              </a:ext>
            </a:extLst>
          </p:cNvPr>
          <p:cNvGraphicFramePr>
            <a:graphicFrameLocks noGrp="1"/>
          </p:cNvGraphicFramePr>
          <p:nvPr>
            <p:extLst>
              <p:ext uri="{D42A27DB-BD31-4B8C-83A1-F6EECF244321}">
                <p14:modId xmlns:p14="http://schemas.microsoft.com/office/powerpoint/2010/main" val="1787496108"/>
              </p:ext>
            </p:extLst>
          </p:nvPr>
        </p:nvGraphicFramePr>
        <p:xfrm>
          <a:off x="3442447" y="2342962"/>
          <a:ext cx="8425387" cy="381000"/>
        </p:xfrm>
        <a:graphic>
          <a:graphicData uri="http://schemas.openxmlformats.org/drawingml/2006/table">
            <a:tbl>
              <a:tblPr firstRow="1" bandRow="1">
                <a:tableStyleId>{3B4B98B0-60AC-42C2-AFA5-B58CD77FA1E5}</a:tableStyleId>
              </a:tblPr>
              <a:tblGrid>
                <a:gridCol w="1904777">
                  <a:extLst>
                    <a:ext uri="{9D8B030D-6E8A-4147-A177-3AD203B41FA5}">
                      <a16:colId xmlns:a16="http://schemas.microsoft.com/office/drawing/2014/main" val="1755412659"/>
                    </a:ext>
                  </a:extLst>
                </a:gridCol>
                <a:gridCol w="6520610">
                  <a:extLst>
                    <a:ext uri="{9D8B030D-6E8A-4147-A177-3AD203B41FA5}">
                      <a16:colId xmlns:a16="http://schemas.microsoft.com/office/drawing/2014/main" val="750510171"/>
                    </a:ext>
                  </a:extLst>
                </a:gridCol>
              </a:tblGrid>
              <a:tr h="0">
                <a:tc>
                  <a:txBody>
                    <a:bodyPr/>
                    <a:lstStyle/>
                    <a:p>
                      <a:pPr marL="0" indent="0">
                        <a:buNone/>
                      </a:pPr>
                      <a:r>
                        <a:rPr lang="en-GB" sz="1900" b="1" kern="1200" dirty="0">
                          <a:solidFill>
                            <a:schemeClr val="accent1">
                              <a:lumMod val="75000"/>
                            </a:schemeClr>
                          </a:solidFill>
                          <a:latin typeface="+mj-lt"/>
                          <a:ea typeface="+mj-ea"/>
                          <a:cs typeface="+mj-cs"/>
                        </a:rPr>
                        <a:t>1. Screening</a:t>
                      </a:r>
                    </a:p>
                  </a:txBody>
                  <a:tcPr>
                    <a:lnL w="28575" cap="flat" cmpd="sng" algn="ctr">
                      <a:solidFill>
                        <a:schemeClr val="accent1"/>
                      </a:solidFill>
                      <a:prstDash val="solid"/>
                      <a:round/>
                      <a:headEnd type="none" w="med" len="med"/>
                      <a:tailEnd type="none" w="med" len="med"/>
                    </a:lnL>
                    <a:lnR>
                      <a:noFill/>
                    </a:lnR>
                    <a:lnT w="28575" cap="flat" cmpd="sng" algn="ctr">
                      <a:solidFill>
                        <a:schemeClr val="accent1"/>
                      </a:solidFill>
                      <a:prstDash val="solid"/>
                      <a:round/>
                      <a:headEnd type="none" w="med" len="med"/>
                      <a:tailEnd type="none" w="med" len="med"/>
                    </a:lnT>
                    <a:lnB w="28575" cap="flat" cmpd="sng" algn="ctr">
                      <a:solidFill>
                        <a:schemeClr val="accent1"/>
                      </a:solidFill>
                      <a:prstDash val="solid"/>
                      <a:round/>
                      <a:headEnd type="none" w="med" len="med"/>
                      <a:tailEnd type="none" w="med" len="med"/>
                    </a:lnB>
                    <a:lnTlToBr w="12700" cmpd="sng">
                      <a:noFill/>
                      <a:prstDash val="solid"/>
                    </a:lnTlToBr>
                    <a:lnBlToTr w="12700" cmpd="sng">
                      <a:noFill/>
                      <a:prstDash val="solid"/>
                    </a:lnBlToTr>
                    <a:solidFill>
                      <a:srgbClr val="DAE3F3"/>
                    </a:solidFill>
                  </a:tcPr>
                </a:tc>
                <a:tc>
                  <a:txBody>
                    <a:bodyPr/>
                    <a:lstStyle/>
                    <a:p>
                      <a:r>
                        <a:rPr lang="en-GB" sz="1900" b="1" kern="1200" dirty="0">
                          <a:solidFill>
                            <a:schemeClr val="accent1">
                              <a:lumMod val="75000"/>
                            </a:schemeClr>
                          </a:solidFill>
                          <a:latin typeface="+mj-lt"/>
                          <a:ea typeface="+mj-ea"/>
                          <a:cs typeface="+mj-cs"/>
                        </a:rPr>
                        <a:t>Deciding if an EIA is required</a:t>
                      </a:r>
                    </a:p>
                  </a:txBody>
                  <a:tcPr>
                    <a:lnL>
                      <a:noFill/>
                    </a:lnL>
                    <a:lnR w="28575" cap="flat" cmpd="sng" algn="ctr">
                      <a:solidFill>
                        <a:schemeClr val="accent1"/>
                      </a:solidFill>
                      <a:prstDash val="solid"/>
                      <a:round/>
                      <a:headEnd type="none" w="med" len="med"/>
                      <a:tailEnd type="none" w="med" len="med"/>
                    </a:lnR>
                    <a:lnT w="28575" cap="flat" cmpd="sng" algn="ctr">
                      <a:solidFill>
                        <a:schemeClr val="accent1"/>
                      </a:solidFill>
                      <a:prstDash val="solid"/>
                      <a:round/>
                      <a:headEnd type="none" w="med" len="med"/>
                      <a:tailEnd type="none" w="med" len="med"/>
                    </a:lnT>
                    <a:lnB w="28575" cap="flat" cmpd="sng" algn="ctr">
                      <a:solidFill>
                        <a:schemeClr val="accent1"/>
                      </a:solidFill>
                      <a:prstDash val="solid"/>
                      <a:round/>
                      <a:headEnd type="none" w="med" len="med"/>
                      <a:tailEnd type="none" w="med" len="med"/>
                    </a:lnB>
                    <a:lnTlToBr w="12700" cmpd="sng">
                      <a:noFill/>
                      <a:prstDash val="solid"/>
                    </a:lnTlToBr>
                    <a:lnBlToTr w="12700" cmpd="sng">
                      <a:noFill/>
                      <a:prstDash val="solid"/>
                    </a:lnBlToTr>
                    <a:solidFill>
                      <a:srgbClr val="DAE3F3"/>
                    </a:solidFill>
                  </a:tcPr>
                </a:tc>
                <a:extLst>
                  <a:ext uri="{0D108BD9-81ED-4DB2-BD59-A6C34878D82A}">
                    <a16:rowId xmlns:a16="http://schemas.microsoft.com/office/drawing/2014/main" val="2770920110"/>
                  </a:ext>
                </a:extLst>
              </a:tr>
            </a:tbl>
          </a:graphicData>
        </a:graphic>
      </p:graphicFrame>
      <p:sp>
        <p:nvSpPr>
          <p:cNvPr id="17" name="TextBox 16">
            <a:extLst>
              <a:ext uri="{FF2B5EF4-FFF2-40B4-BE49-F238E27FC236}">
                <a16:creationId xmlns:a16="http://schemas.microsoft.com/office/drawing/2014/main" id="{60CC170C-14F2-B79B-ADEC-6DE116DD5BF7}"/>
              </a:ext>
            </a:extLst>
          </p:cNvPr>
          <p:cNvSpPr txBox="1"/>
          <p:nvPr/>
        </p:nvSpPr>
        <p:spPr>
          <a:xfrm>
            <a:off x="4381082" y="693107"/>
            <a:ext cx="7117428" cy="830997"/>
          </a:xfrm>
          <a:prstGeom prst="rect">
            <a:avLst/>
          </a:prstGeom>
          <a:noFill/>
        </p:spPr>
        <p:txBody>
          <a:bodyPr wrap="square" rtlCol="0">
            <a:spAutoFit/>
          </a:bodyPr>
          <a:lstStyle/>
          <a:p>
            <a:r>
              <a:rPr lang="en-GB" sz="2400" dirty="0"/>
              <a:t>While the legislative guidelines varies slightly for each country, the process often follows similar steps / stages.</a:t>
            </a:r>
            <a:endParaRPr lang="en-GB" dirty="0"/>
          </a:p>
        </p:txBody>
      </p:sp>
    </p:spTree>
    <p:extLst>
      <p:ext uri="{BB962C8B-B14F-4D97-AF65-F5344CB8AC3E}">
        <p14:creationId xmlns:p14="http://schemas.microsoft.com/office/powerpoint/2010/main" val="1053303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6</a:t>
            </a:fld>
            <a:r>
              <a:rPr lang="en-GB" dirty="0"/>
              <a:t> / 30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2025 / 2026		</a:t>
            </a:r>
            <a:r>
              <a:rPr lang="fr-FR" b="1" dirty="0"/>
              <a:t>Screening</a:t>
            </a:r>
            <a:endParaRPr lang="en-GB" b="1" dirty="0"/>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0974" r="39608" b="-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305263" y="638216"/>
            <a:ext cx="8682521" cy="4893647"/>
          </a:xfrm>
          <a:prstGeom prst="rect">
            <a:avLst/>
          </a:prstGeom>
          <a:noFill/>
        </p:spPr>
        <p:txBody>
          <a:bodyPr wrap="square" rtlCol="0">
            <a:spAutoFit/>
          </a:bodyPr>
          <a:lstStyle/>
          <a:p>
            <a:pPr marL="285750" indent="-285750">
              <a:buFont typeface="Arial" panose="020B0604020202020204" pitchFamily="34" charset="0"/>
              <a:buChar char="•"/>
            </a:pPr>
            <a:r>
              <a:rPr lang="en-GB" sz="2400" dirty="0"/>
              <a:t>EIA is required for some types of development, but not others. </a:t>
            </a:r>
          </a:p>
          <a:p>
            <a:pPr marL="285750" indent="-285750">
              <a:buFont typeface="Arial" panose="020B0604020202020204" pitchFamily="34" charset="0"/>
              <a:buChar char="•"/>
            </a:pPr>
            <a:r>
              <a:rPr lang="en-GB" sz="2400" dirty="0"/>
              <a:t>Deciding whether an EIA is required is known as “screening” and can be a source of major dispute between developers, communities and local authorities. </a:t>
            </a:r>
          </a:p>
          <a:p>
            <a:pPr marL="285750" indent="-285750">
              <a:buFont typeface="Arial" panose="020B0604020202020204" pitchFamily="34" charset="0"/>
              <a:buChar char="•"/>
            </a:pPr>
            <a:r>
              <a:rPr lang="en-GB" sz="2400" dirty="0"/>
              <a:t>It is vital that this stage is carried out properly. </a:t>
            </a:r>
          </a:p>
          <a:p>
            <a:pPr marL="285750" indent="-285750">
              <a:buFont typeface="Arial" panose="020B0604020202020204" pitchFamily="34" charset="0"/>
              <a:buChar char="•"/>
            </a:pPr>
            <a:r>
              <a:rPr lang="en-GB" sz="2400" dirty="0"/>
              <a:t>When undertaking screening, the regulations define two different types of project: those where EIA </a:t>
            </a:r>
            <a:r>
              <a:rPr lang="en-GB" sz="2400" b="1" dirty="0"/>
              <a:t>must</a:t>
            </a:r>
            <a:r>
              <a:rPr lang="en-GB" sz="2400" dirty="0"/>
              <a:t> take place or where it </a:t>
            </a:r>
            <a:r>
              <a:rPr lang="en-GB" sz="2400" b="1" dirty="0"/>
              <a:t>may</a:t>
            </a:r>
            <a:r>
              <a:rPr lang="en-GB" sz="2400" dirty="0"/>
              <a:t> be needed. </a:t>
            </a:r>
          </a:p>
          <a:p>
            <a:pPr marL="285750" indent="-285750">
              <a:buFont typeface="Arial" panose="020B0604020202020204" pitchFamily="34" charset="0"/>
              <a:buChar char="•"/>
            </a:pPr>
            <a:r>
              <a:rPr lang="en-GB" sz="2400" dirty="0"/>
              <a:t>These are set out in two Schedules. </a:t>
            </a:r>
          </a:p>
          <a:p>
            <a:pPr marL="742950" lvl="1" indent="-285750">
              <a:buFont typeface="Arial" panose="020B0604020202020204" pitchFamily="34" charset="0"/>
              <a:buChar char="•"/>
            </a:pPr>
            <a:r>
              <a:rPr lang="en-GB" sz="2400" dirty="0"/>
              <a:t>Schedule 1 projects: an EIA must always be carried out</a:t>
            </a:r>
          </a:p>
          <a:p>
            <a:pPr marL="742950" lvl="1" indent="-285750">
              <a:buFont typeface="Arial" panose="020B0604020202020204" pitchFamily="34" charset="0"/>
              <a:buChar char="•"/>
            </a:pPr>
            <a:r>
              <a:rPr lang="en-GB" sz="2400" dirty="0"/>
              <a:t>Schedule 2 projects: an EIA must be carried out if the development is likely to have a significant impact on the environment by virtue of its nature, size or location. </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13/10/2025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3: Introduction to EIAs</a:t>
            </a:r>
          </a:p>
        </p:txBody>
      </p:sp>
    </p:spTree>
    <p:extLst>
      <p:ext uri="{BB962C8B-B14F-4D97-AF65-F5344CB8AC3E}">
        <p14:creationId xmlns:p14="http://schemas.microsoft.com/office/powerpoint/2010/main" val="27428282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7</a:t>
            </a:fld>
            <a:r>
              <a:rPr lang="en-GB" dirty="0"/>
              <a:t> / 30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2025 / 2026		</a:t>
            </a:r>
            <a:r>
              <a:rPr lang="fr-FR" b="1" dirty="0"/>
              <a:t>Screening</a:t>
            </a:r>
            <a:endParaRPr lang="en-GB" b="1" dirty="0"/>
          </a:p>
        </p:txBody>
      </p:sp>
      <p:sp>
        <p:nvSpPr>
          <p:cNvPr id="12" name="TextBox 11">
            <a:extLst>
              <a:ext uri="{FF2B5EF4-FFF2-40B4-BE49-F238E27FC236}">
                <a16:creationId xmlns:a16="http://schemas.microsoft.com/office/drawing/2014/main" id="{38C4A143-C346-A5D7-3DFF-2CAF7FBCDBED}"/>
              </a:ext>
            </a:extLst>
          </p:cNvPr>
          <p:cNvSpPr txBox="1"/>
          <p:nvPr/>
        </p:nvSpPr>
        <p:spPr>
          <a:xfrm>
            <a:off x="316007" y="638216"/>
            <a:ext cx="11671778" cy="461665"/>
          </a:xfrm>
          <a:prstGeom prst="rect">
            <a:avLst/>
          </a:prstGeom>
          <a:noFill/>
        </p:spPr>
        <p:txBody>
          <a:bodyPr wrap="square" rtlCol="0">
            <a:spAutoFit/>
          </a:bodyPr>
          <a:lstStyle/>
          <a:p>
            <a:pPr algn="ctr"/>
            <a:r>
              <a:rPr lang="en-GB" sz="2400" b="1" dirty="0"/>
              <a:t>QUESTION: Which of these projects do you think may require an EIA, and why?</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13/10/2025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3: Introduction to EIAs</a:t>
            </a:r>
          </a:p>
        </p:txBody>
      </p:sp>
      <p:pic>
        <p:nvPicPr>
          <p:cNvPr id="4" name="Picture 3">
            <a:extLst>
              <a:ext uri="{FF2B5EF4-FFF2-40B4-BE49-F238E27FC236}">
                <a16:creationId xmlns:a16="http://schemas.microsoft.com/office/drawing/2014/main" id="{D6A8DB06-73CE-F800-D60A-76AC24835D94}"/>
              </a:ext>
            </a:extLst>
          </p:cNvPr>
          <p:cNvPicPr>
            <a:picLocks noChangeAspect="1"/>
          </p:cNvPicPr>
          <p:nvPr/>
        </p:nvPicPr>
        <p:blipFill rotWithShape="1">
          <a:blip r:embed="rId2"/>
          <a:srcRect l="15391" t="22938" r="34074" b="-1290"/>
          <a:stretch/>
        </p:blipFill>
        <p:spPr>
          <a:xfrm>
            <a:off x="3079913" y="1661883"/>
            <a:ext cx="2115085" cy="2214393"/>
          </a:xfrm>
          <a:prstGeom prst="rect">
            <a:avLst/>
          </a:prstGeom>
        </p:spPr>
      </p:pic>
      <p:pic>
        <p:nvPicPr>
          <p:cNvPr id="3074" name="Picture 2" descr="Tree-planting targets offer opportunity for UK-grown stock - Farmers Weekly">
            <a:extLst>
              <a:ext uri="{FF2B5EF4-FFF2-40B4-BE49-F238E27FC236}">
                <a16:creationId xmlns:a16="http://schemas.microsoft.com/office/drawing/2014/main" id="{BCD538A6-D546-16AC-6A98-A26F9787693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9454"/>
          <a:stretch/>
        </p:blipFill>
        <p:spPr bwMode="auto">
          <a:xfrm>
            <a:off x="5320226" y="1211475"/>
            <a:ext cx="2376811" cy="166231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EB697BEB-6D99-5D61-9997-03AA010CD386}"/>
              </a:ext>
            </a:extLst>
          </p:cNvPr>
          <p:cNvPicPr>
            <a:picLocks noChangeAspect="1"/>
          </p:cNvPicPr>
          <p:nvPr/>
        </p:nvPicPr>
        <p:blipFill>
          <a:blip r:embed="rId4"/>
          <a:stretch>
            <a:fillRect/>
          </a:stretch>
        </p:blipFill>
        <p:spPr>
          <a:xfrm>
            <a:off x="250441" y="1428525"/>
            <a:ext cx="2685465" cy="1785943"/>
          </a:xfrm>
          <a:prstGeom prst="rect">
            <a:avLst/>
          </a:prstGeom>
        </p:spPr>
      </p:pic>
      <p:pic>
        <p:nvPicPr>
          <p:cNvPr id="9" name="Picture 8">
            <a:extLst>
              <a:ext uri="{FF2B5EF4-FFF2-40B4-BE49-F238E27FC236}">
                <a16:creationId xmlns:a16="http://schemas.microsoft.com/office/drawing/2014/main" id="{D87AA150-8138-90AC-84D5-2F3682C8C060}"/>
              </a:ext>
            </a:extLst>
          </p:cNvPr>
          <p:cNvPicPr>
            <a:picLocks noChangeAspect="1"/>
          </p:cNvPicPr>
          <p:nvPr/>
        </p:nvPicPr>
        <p:blipFill rotWithShape="1">
          <a:blip r:embed="rId5">
            <a:extLst>
              <a:ext uri="{28A0092B-C50C-407E-A947-70E740481C1C}">
                <a14:useLocalDpi xmlns:a14="http://schemas.microsoft.com/office/drawing/2010/main" val="0"/>
              </a:ext>
            </a:extLst>
          </a:blip>
          <a:srcRect l="16952" r="16952"/>
          <a:stretch/>
        </p:blipFill>
        <p:spPr>
          <a:xfrm>
            <a:off x="9800489" y="1167325"/>
            <a:ext cx="2169499" cy="2188219"/>
          </a:xfrm>
          <a:prstGeom prst="rect">
            <a:avLst/>
          </a:prstGeom>
        </p:spPr>
      </p:pic>
      <p:pic>
        <p:nvPicPr>
          <p:cNvPr id="3078" name="Picture 6" descr="Wastewater Treatment Plants Could Become… | Treatment Plant Operator">
            <a:extLst>
              <a:ext uri="{FF2B5EF4-FFF2-40B4-BE49-F238E27FC236}">
                <a16:creationId xmlns:a16="http://schemas.microsoft.com/office/drawing/2014/main" id="{FF9B85B1-5A64-CDF4-6D32-3A94C164BB1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974273" y="4257347"/>
            <a:ext cx="3451433" cy="2089735"/>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D3A4261C-058F-99DC-8868-589DE2E1E83D}"/>
              </a:ext>
            </a:extLst>
          </p:cNvPr>
          <p:cNvPicPr>
            <a:picLocks noChangeAspect="1"/>
          </p:cNvPicPr>
          <p:nvPr/>
        </p:nvPicPr>
        <p:blipFill rotWithShape="1">
          <a:blip r:embed="rId7"/>
          <a:srcRect l="9517" r="24295"/>
          <a:stretch/>
        </p:blipFill>
        <p:spPr>
          <a:xfrm>
            <a:off x="6517408" y="4170099"/>
            <a:ext cx="2200280" cy="2214393"/>
          </a:xfrm>
          <a:prstGeom prst="rect">
            <a:avLst/>
          </a:prstGeom>
        </p:spPr>
      </p:pic>
      <p:pic>
        <p:nvPicPr>
          <p:cNvPr id="3080" name="Picture 8" descr="Food for Thought: Keep Your Supermarket Visually Fresh with Lighting &amp;  Controls | Current - GLI Brands">
            <a:extLst>
              <a:ext uri="{FF2B5EF4-FFF2-40B4-BE49-F238E27FC236}">
                <a16:creationId xmlns:a16="http://schemas.microsoft.com/office/drawing/2014/main" id="{EC98DBD0-067A-1FB9-8984-5E29B5DE336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894554" y="3964593"/>
            <a:ext cx="3093231" cy="2062154"/>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a:extLst>
              <a:ext uri="{FF2B5EF4-FFF2-40B4-BE49-F238E27FC236}">
                <a16:creationId xmlns:a16="http://schemas.microsoft.com/office/drawing/2014/main" id="{35CF71E1-189F-8F5C-2C71-E25E510E1408}"/>
              </a:ext>
            </a:extLst>
          </p:cNvPr>
          <p:cNvPicPr>
            <a:picLocks noChangeAspect="1"/>
          </p:cNvPicPr>
          <p:nvPr/>
        </p:nvPicPr>
        <p:blipFill rotWithShape="1">
          <a:blip r:embed="rId9"/>
          <a:srcRect l="22902" r="10856"/>
          <a:stretch/>
        </p:blipFill>
        <p:spPr>
          <a:xfrm>
            <a:off x="522990" y="3729374"/>
            <a:ext cx="2412916" cy="2428392"/>
          </a:xfrm>
          <a:prstGeom prst="rect">
            <a:avLst/>
          </a:prstGeom>
        </p:spPr>
      </p:pic>
      <p:pic>
        <p:nvPicPr>
          <p:cNvPr id="3082" name="Picture 10" descr="Top things to consider if planning a house extension - McDougall McQueen">
            <a:extLst>
              <a:ext uri="{FF2B5EF4-FFF2-40B4-BE49-F238E27FC236}">
                <a16:creationId xmlns:a16="http://schemas.microsoft.com/office/drawing/2014/main" id="{DE0D7013-F36B-0B49-21A2-55B76E807F73}"/>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362773" y="2415773"/>
            <a:ext cx="2771981" cy="155924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0DD3A73A-B889-CBF0-DC15-504D091B468B}"/>
              </a:ext>
            </a:extLst>
          </p:cNvPr>
          <p:cNvSpPr txBox="1"/>
          <p:nvPr/>
        </p:nvSpPr>
        <p:spPr>
          <a:xfrm>
            <a:off x="1230574" y="1441157"/>
            <a:ext cx="1685846" cy="369332"/>
          </a:xfrm>
          <a:prstGeom prst="rect">
            <a:avLst/>
          </a:prstGeom>
          <a:solidFill>
            <a:schemeClr val="bg1"/>
          </a:solidFill>
        </p:spPr>
        <p:txBody>
          <a:bodyPr wrap="none" rtlCol="0">
            <a:spAutoFit/>
          </a:bodyPr>
          <a:lstStyle/>
          <a:p>
            <a:r>
              <a:rPr lang="en-GB" dirty="0"/>
              <a:t>a) Solar PV farm</a:t>
            </a:r>
          </a:p>
        </p:txBody>
      </p:sp>
      <p:sp>
        <p:nvSpPr>
          <p:cNvPr id="11" name="TextBox 10">
            <a:extLst>
              <a:ext uri="{FF2B5EF4-FFF2-40B4-BE49-F238E27FC236}">
                <a16:creationId xmlns:a16="http://schemas.microsoft.com/office/drawing/2014/main" id="{4E447931-353D-A214-0FCB-BD93954ECBC4}"/>
              </a:ext>
            </a:extLst>
          </p:cNvPr>
          <p:cNvSpPr txBox="1"/>
          <p:nvPr/>
        </p:nvSpPr>
        <p:spPr>
          <a:xfrm>
            <a:off x="3108384" y="1673301"/>
            <a:ext cx="1494833" cy="369332"/>
          </a:xfrm>
          <a:prstGeom prst="rect">
            <a:avLst/>
          </a:prstGeom>
          <a:solidFill>
            <a:schemeClr val="bg1"/>
          </a:solidFill>
        </p:spPr>
        <p:txBody>
          <a:bodyPr wrap="none" rtlCol="0">
            <a:spAutoFit/>
          </a:bodyPr>
          <a:lstStyle/>
          <a:p>
            <a:r>
              <a:rPr lang="en-GB" dirty="0"/>
              <a:t>b) Golf course</a:t>
            </a:r>
          </a:p>
        </p:txBody>
      </p:sp>
      <p:sp>
        <p:nvSpPr>
          <p:cNvPr id="14" name="TextBox 13">
            <a:extLst>
              <a:ext uri="{FF2B5EF4-FFF2-40B4-BE49-F238E27FC236}">
                <a16:creationId xmlns:a16="http://schemas.microsoft.com/office/drawing/2014/main" id="{29B553F4-3F78-1AF3-733D-EB0EC4B12C7B}"/>
              </a:ext>
            </a:extLst>
          </p:cNvPr>
          <p:cNvSpPr txBox="1"/>
          <p:nvPr/>
        </p:nvSpPr>
        <p:spPr>
          <a:xfrm>
            <a:off x="5356369" y="2456656"/>
            <a:ext cx="1630575" cy="369332"/>
          </a:xfrm>
          <a:prstGeom prst="rect">
            <a:avLst/>
          </a:prstGeom>
          <a:solidFill>
            <a:schemeClr val="bg1"/>
          </a:solidFill>
        </p:spPr>
        <p:txBody>
          <a:bodyPr wrap="none" rtlCol="0">
            <a:spAutoFit/>
          </a:bodyPr>
          <a:lstStyle/>
          <a:p>
            <a:r>
              <a:rPr lang="en-GB" dirty="0"/>
              <a:t>c) Afforestation</a:t>
            </a:r>
          </a:p>
        </p:txBody>
      </p:sp>
      <p:sp>
        <p:nvSpPr>
          <p:cNvPr id="15" name="TextBox 14">
            <a:extLst>
              <a:ext uri="{FF2B5EF4-FFF2-40B4-BE49-F238E27FC236}">
                <a16:creationId xmlns:a16="http://schemas.microsoft.com/office/drawing/2014/main" id="{445FF9F1-95F5-B2A8-6E7B-870ADAA27D0B}"/>
              </a:ext>
            </a:extLst>
          </p:cNvPr>
          <p:cNvSpPr txBox="1"/>
          <p:nvPr/>
        </p:nvSpPr>
        <p:spPr>
          <a:xfrm>
            <a:off x="8831105" y="2428520"/>
            <a:ext cx="1303983" cy="646331"/>
          </a:xfrm>
          <a:prstGeom prst="rect">
            <a:avLst/>
          </a:prstGeom>
          <a:solidFill>
            <a:schemeClr val="bg1"/>
          </a:solidFill>
        </p:spPr>
        <p:txBody>
          <a:bodyPr wrap="square" rtlCol="0">
            <a:spAutoFit/>
          </a:bodyPr>
          <a:lstStyle/>
          <a:p>
            <a:pPr algn="ctr"/>
            <a:r>
              <a:rPr lang="en-GB" dirty="0"/>
              <a:t>d) Domestic extension</a:t>
            </a:r>
          </a:p>
        </p:txBody>
      </p:sp>
      <p:sp>
        <p:nvSpPr>
          <p:cNvPr id="16" name="TextBox 15">
            <a:extLst>
              <a:ext uri="{FF2B5EF4-FFF2-40B4-BE49-F238E27FC236}">
                <a16:creationId xmlns:a16="http://schemas.microsoft.com/office/drawing/2014/main" id="{13D53AA2-6D77-0996-6243-48F4225CB323}"/>
              </a:ext>
            </a:extLst>
          </p:cNvPr>
          <p:cNvSpPr txBox="1"/>
          <p:nvPr/>
        </p:nvSpPr>
        <p:spPr>
          <a:xfrm>
            <a:off x="10355291" y="1196966"/>
            <a:ext cx="1586268" cy="369332"/>
          </a:xfrm>
          <a:prstGeom prst="rect">
            <a:avLst/>
          </a:prstGeom>
          <a:solidFill>
            <a:schemeClr val="bg1"/>
          </a:solidFill>
        </p:spPr>
        <p:txBody>
          <a:bodyPr wrap="square" rtlCol="0">
            <a:spAutoFit/>
          </a:bodyPr>
          <a:lstStyle/>
          <a:p>
            <a:pPr algn="ctr"/>
            <a:r>
              <a:rPr lang="en-GB" dirty="0"/>
              <a:t>e) Wind farm</a:t>
            </a:r>
          </a:p>
        </p:txBody>
      </p:sp>
      <p:sp>
        <p:nvSpPr>
          <p:cNvPr id="17" name="TextBox 16">
            <a:extLst>
              <a:ext uri="{FF2B5EF4-FFF2-40B4-BE49-F238E27FC236}">
                <a16:creationId xmlns:a16="http://schemas.microsoft.com/office/drawing/2014/main" id="{9D965D74-9836-2B94-93B9-624E3B39C44F}"/>
              </a:ext>
            </a:extLst>
          </p:cNvPr>
          <p:cNvSpPr txBox="1"/>
          <p:nvPr/>
        </p:nvSpPr>
        <p:spPr>
          <a:xfrm>
            <a:off x="1105540" y="5757942"/>
            <a:ext cx="1849032" cy="369332"/>
          </a:xfrm>
          <a:prstGeom prst="rect">
            <a:avLst/>
          </a:prstGeom>
          <a:solidFill>
            <a:schemeClr val="bg1"/>
          </a:solidFill>
        </p:spPr>
        <p:txBody>
          <a:bodyPr wrap="none" rtlCol="0">
            <a:spAutoFit/>
          </a:bodyPr>
          <a:lstStyle/>
          <a:p>
            <a:r>
              <a:rPr lang="en-GB" dirty="0"/>
              <a:t>f) Chemical works</a:t>
            </a:r>
          </a:p>
        </p:txBody>
      </p:sp>
      <p:sp>
        <p:nvSpPr>
          <p:cNvPr id="18" name="TextBox 17">
            <a:extLst>
              <a:ext uri="{FF2B5EF4-FFF2-40B4-BE49-F238E27FC236}">
                <a16:creationId xmlns:a16="http://schemas.microsoft.com/office/drawing/2014/main" id="{0BDC96EC-E254-3441-2823-8D76F93EA308}"/>
              </a:ext>
            </a:extLst>
          </p:cNvPr>
          <p:cNvSpPr txBox="1"/>
          <p:nvPr/>
        </p:nvSpPr>
        <p:spPr>
          <a:xfrm>
            <a:off x="5013487" y="4267145"/>
            <a:ext cx="1386979" cy="923330"/>
          </a:xfrm>
          <a:prstGeom prst="rect">
            <a:avLst/>
          </a:prstGeom>
          <a:solidFill>
            <a:schemeClr val="bg1"/>
          </a:solidFill>
        </p:spPr>
        <p:txBody>
          <a:bodyPr wrap="square" rtlCol="0">
            <a:spAutoFit/>
          </a:bodyPr>
          <a:lstStyle/>
          <a:p>
            <a:pPr algn="ctr"/>
            <a:r>
              <a:rPr lang="en-GB" dirty="0"/>
              <a:t>g) Water treatment centre</a:t>
            </a:r>
          </a:p>
        </p:txBody>
      </p:sp>
      <p:sp>
        <p:nvSpPr>
          <p:cNvPr id="19" name="TextBox 18">
            <a:extLst>
              <a:ext uri="{FF2B5EF4-FFF2-40B4-BE49-F238E27FC236}">
                <a16:creationId xmlns:a16="http://schemas.microsoft.com/office/drawing/2014/main" id="{53F23F7B-0094-2383-1112-741BD0B41863}"/>
              </a:ext>
            </a:extLst>
          </p:cNvPr>
          <p:cNvSpPr txBox="1"/>
          <p:nvPr/>
        </p:nvSpPr>
        <p:spPr>
          <a:xfrm>
            <a:off x="7095511" y="5977750"/>
            <a:ext cx="1630959" cy="369332"/>
          </a:xfrm>
          <a:prstGeom prst="rect">
            <a:avLst/>
          </a:prstGeom>
          <a:solidFill>
            <a:schemeClr val="bg1"/>
          </a:solidFill>
        </p:spPr>
        <p:txBody>
          <a:bodyPr wrap="none" rtlCol="0">
            <a:spAutoFit/>
          </a:bodyPr>
          <a:lstStyle/>
          <a:p>
            <a:r>
              <a:rPr lang="en-GB" dirty="0"/>
              <a:t>h) Dairy factory</a:t>
            </a:r>
          </a:p>
        </p:txBody>
      </p:sp>
      <p:sp>
        <p:nvSpPr>
          <p:cNvPr id="20" name="TextBox 19">
            <a:extLst>
              <a:ext uri="{FF2B5EF4-FFF2-40B4-BE49-F238E27FC236}">
                <a16:creationId xmlns:a16="http://schemas.microsoft.com/office/drawing/2014/main" id="{7542C33C-E132-22FF-C55C-272D2F502E13}"/>
              </a:ext>
            </a:extLst>
          </p:cNvPr>
          <p:cNvSpPr txBox="1"/>
          <p:nvPr/>
        </p:nvSpPr>
        <p:spPr>
          <a:xfrm>
            <a:off x="8897596" y="3985433"/>
            <a:ext cx="1586268" cy="369332"/>
          </a:xfrm>
          <a:prstGeom prst="rect">
            <a:avLst/>
          </a:prstGeom>
          <a:solidFill>
            <a:schemeClr val="bg1"/>
          </a:solidFill>
        </p:spPr>
        <p:txBody>
          <a:bodyPr wrap="square" rtlCol="0">
            <a:spAutoFit/>
          </a:bodyPr>
          <a:lstStyle/>
          <a:p>
            <a:r>
              <a:rPr lang="en-GB" dirty="0"/>
              <a:t>i) New shop</a:t>
            </a:r>
          </a:p>
        </p:txBody>
      </p:sp>
    </p:spTree>
    <p:extLst>
      <p:ext uri="{BB962C8B-B14F-4D97-AF65-F5344CB8AC3E}">
        <p14:creationId xmlns:p14="http://schemas.microsoft.com/office/powerpoint/2010/main" val="12204429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8</a:t>
            </a:fld>
            <a:r>
              <a:rPr lang="en-GB" dirty="0"/>
              <a:t> / 30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2025 / 2026		</a:t>
            </a:r>
            <a:r>
              <a:rPr lang="fr-FR" b="1" dirty="0"/>
              <a:t>Screening</a:t>
            </a:r>
            <a:endParaRPr lang="en-GB" b="1" dirty="0"/>
          </a:p>
        </p:txBody>
      </p:sp>
      <p:sp>
        <p:nvSpPr>
          <p:cNvPr id="12" name="TextBox 11">
            <a:extLst>
              <a:ext uri="{FF2B5EF4-FFF2-40B4-BE49-F238E27FC236}">
                <a16:creationId xmlns:a16="http://schemas.microsoft.com/office/drawing/2014/main" id="{38C4A143-C346-A5D7-3DFF-2CAF7FBCDBED}"/>
              </a:ext>
            </a:extLst>
          </p:cNvPr>
          <p:cNvSpPr txBox="1"/>
          <p:nvPr/>
        </p:nvSpPr>
        <p:spPr>
          <a:xfrm>
            <a:off x="316007" y="638216"/>
            <a:ext cx="11671778" cy="461665"/>
          </a:xfrm>
          <a:prstGeom prst="rect">
            <a:avLst/>
          </a:prstGeom>
          <a:noFill/>
        </p:spPr>
        <p:txBody>
          <a:bodyPr wrap="square" rtlCol="0">
            <a:spAutoFit/>
          </a:bodyPr>
          <a:lstStyle/>
          <a:p>
            <a:pPr algn="ctr"/>
            <a:r>
              <a:rPr lang="en-GB" sz="2400" b="1" dirty="0"/>
              <a:t>QUESTION: Which of these projects do you think may require an EIA, and why?</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13/10/2025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3: Introduction to EIAs</a:t>
            </a:r>
          </a:p>
        </p:txBody>
      </p:sp>
      <p:pic>
        <p:nvPicPr>
          <p:cNvPr id="4" name="Picture 3">
            <a:extLst>
              <a:ext uri="{FF2B5EF4-FFF2-40B4-BE49-F238E27FC236}">
                <a16:creationId xmlns:a16="http://schemas.microsoft.com/office/drawing/2014/main" id="{D6A8DB06-73CE-F800-D60A-76AC24835D94}"/>
              </a:ext>
            </a:extLst>
          </p:cNvPr>
          <p:cNvPicPr>
            <a:picLocks noChangeAspect="1"/>
          </p:cNvPicPr>
          <p:nvPr/>
        </p:nvPicPr>
        <p:blipFill rotWithShape="1">
          <a:blip r:embed="rId3"/>
          <a:srcRect l="15391" t="22938" r="34074" b="-1290"/>
          <a:stretch/>
        </p:blipFill>
        <p:spPr>
          <a:xfrm>
            <a:off x="3079913" y="1661883"/>
            <a:ext cx="2115085" cy="2214393"/>
          </a:xfrm>
          <a:prstGeom prst="rect">
            <a:avLst/>
          </a:prstGeom>
        </p:spPr>
      </p:pic>
      <p:pic>
        <p:nvPicPr>
          <p:cNvPr id="3074" name="Picture 2" descr="Tree-planting targets offer opportunity for UK-grown stock - Farmers Weekly">
            <a:extLst>
              <a:ext uri="{FF2B5EF4-FFF2-40B4-BE49-F238E27FC236}">
                <a16:creationId xmlns:a16="http://schemas.microsoft.com/office/drawing/2014/main" id="{BCD538A6-D546-16AC-6A98-A26F9787693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19454"/>
          <a:stretch/>
        </p:blipFill>
        <p:spPr bwMode="auto">
          <a:xfrm>
            <a:off x="5320226" y="1211475"/>
            <a:ext cx="2376811" cy="166231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EB697BEB-6D99-5D61-9997-03AA010CD386}"/>
              </a:ext>
            </a:extLst>
          </p:cNvPr>
          <p:cNvPicPr>
            <a:picLocks noChangeAspect="1"/>
          </p:cNvPicPr>
          <p:nvPr/>
        </p:nvPicPr>
        <p:blipFill>
          <a:blip r:embed="rId5"/>
          <a:stretch>
            <a:fillRect/>
          </a:stretch>
        </p:blipFill>
        <p:spPr>
          <a:xfrm>
            <a:off x="250441" y="1428525"/>
            <a:ext cx="2685465" cy="1785943"/>
          </a:xfrm>
          <a:prstGeom prst="rect">
            <a:avLst/>
          </a:prstGeom>
        </p:spPr>
      </p:pic>
      <p:pic>
        <p:nvPicPr>
          <p:cNvPr id="9" name="Picture 8">
            <a:extLst>
              <a:ext uri="{FF2B5EF4-FFF2-40B4-BE49-F238E27FC236}">
                <a16:creationId xmlns:a16="http://schemas.microsoft.com/office/drawing/2014/main" id="{D87AA150-8138-90AC-84D5-2F3682C8C060}"/>
              </a:ext>
            </a:extLst>
          </p:cNvPr>
          <p:cNvPicPr>
            <a:picLocks noChangeAspect="1"/>
          </p:cNvPicPr>
          <p:nvPr/>
        </p:nvPicPr>
        <p:blipFill rotWithShape="1">
          <a:blip r:embed="rId6">
            <a:extLst>
              <a:ext uri="{28A0092B-C50C-407E-A947-70E740481C1C}">
                <a14:useLocalDpi xmlns:a14="http://schemas.microsoft.com/office/drawing/2010/main" val="0"/>
              </a:ext>
            </a:extLst>
          </a:blip>
          <a:srcRect l="16952" r="16952"/>
          <a:stretch/>
        </p:blipFill>
        <p:spPr>
          <a:xfrm>
            <a:off x="9800489" y="1167325"/>
            <a:ext cx="2169499" cy="2188219"/>
          </a:xfrm>
          <a:prstGeom prst="rect">
            <a:avLst/>
          </a:prstGeom>
        </p:spPr>
      </p:pic>
      <p:pic>
        <p:nvPicPr>
          <p:cNvPr id="3078" name="Picture 6" descr="Wastewater Treatment Plants Could Become… | Treatment Plant Operator">
            <a:extLst>
              <a:ext uri="{FF2B5EF4-FFF2-40B4-BE49-F238E27FC236}">
                <a16:creationId xmlns:a16="http://schemas.microsoft.com/office/drawing/2014/main" id="{FF9B85B1-5A64-CDF4-6D32-3A94C164BB1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974273" y="4257347"/>
            <a:ext cx="3451433" cy="2089735"/>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D3A4261C-058F-99DC-8868-589DE2E1E83D}"/>
              </a:ext>
            </a:extLst>
          </p:cNvPr>
          <p:cNvPicPr>
            <a:picLocks noChangeAspect="1"/>
          </p:cNvPicPr>
          <p:nvPr/>
        </p:nvPicPr>
        <p:blipFill rotWithShape="1">
          <a:blip r:embed="rId8"/>
          <a:srcRect l="9517" r="24295"/>
          <a:stretch/>
        </p:blipFill>
        <p:spPr>
          <a:xfrm>
            <a:off x="6517408" y="4170099"/>
            <a:ext cx="2200280" cy="2214393"/>
          </a:xfrm>
          <a:prstGeom prst="rect">
            <a:avLst/>
          </a:prstGeom>
        </p:spPr>
      </p:pic>
      <p:pic>
        <p:nvPicPr>
          <p:cNvPr id="3080" name="Picture 8" descr="Food for Thought: Keep Your Supermarket Visually Fresh with Lighting &amp;  Controls | Current - GLI Brands">
            <a:extLst>
              <a:ext uri="{FF2B5EF4-FFF2-40B4-BE49-F238E27FC236}">
                <a16:creationId xmlns:a16="http://schemas.microsoft.com/office/drawing/2014/main" id="{EC98DBD0-067A-1FB9-8984-5E29B5DE3366}"/>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894554" y="3964593"/>
            <a:ext cx="3093231" cy="2062154"/>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a:extLst>
              <a:ext uri="{FF2B5EF4-FFF2-40B4-BE49-F238E27FC236}">
                <a16:creationId xmlns:a16="http://schemas.microsoft.com/office/drawing/2014/main" id="{35CF71E1-189F-8F5C-2C71-E25E510E1408}"/>
              </a:ext>
            </a:extLst>
          </p:cNvPr>
          <p:cNvPicPr>
            <a:picLocks noChangeAspect="1"/>
          </p:cNvPicPr>
          <p:nvPr/>
        </p:nvPicPr>
        <p:blipFill rotWithShape="1">
          <a:blip r:embed="rId10"/>
          <a:srcRect l="22902" r="10856"/>
          <a:stretch/>
        </p:blipFill>
        <p:spPr>
          <a:xfrm>
            <a:off x="522990" y="3729374"/>
            <a:ext cx="2412916" cy="2428392"/>
          </a:xfrm>
          <a:prstGeom prst="rect">
            <a:avLst/>
          </a:prstGeom>
        </p:spPr>
      </p:pic>
      <p:pic>
        <p:nvPicPr>
          <p:cNvPr id="3082" name="Picture 10" descr="Top things to consider if planning a house extension - McDougall McQueen">
            <a:extLst>
              <a:ext uri="{FF2B5EF4-FFF2-40B4-BE49-F238E27FC236}">
                <a16:creationId xmlns:a16="http://schemas.microsoft.com/office/drawing/2014/main" id="{DE0D7013-F36B-0B49-21A2-55B76E807F73}"/>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7362773" y="2415773"/>
            <a:ext cx="2771981" cy="155924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0DD3A73A-B889-CBF0-DC15-504D091B468B}"/>
              </a:ext>
            </a:extLst>
          </p:cNvPr>
          <p:cNvSpPr txBox="1"/>
          <p:nvPr/>
        </p:nvSpPr>
        <p:spPr>
          <a:xfrm>
            <a:off x="316007" y="2784152"/>
            <a:ext cx="2547773" cy="830997"/>
          </a:xfrm>
          <a:prstGeom prst="rect">
            <a:avLst/>
          </a:prstGeom>
          <a:solidFill>
            <a:schemeClr val="bg1"/>
          </a:solidFill>
          <a:ln>
            <a:solidFill>
              <a:schemeClr val="tx1"/>
            </a:solidFill>
          </a:ln>
        </p:spPr>
        <p:txBody>
          <a:bodyPr wrap="square" rtlCol="0">
            <a:spAutoFit/>
          </a:bodyPr>
          <a:lstStyle/>
          <a:p>
            <a:pPr marL="342900" indent="-342900" algn="ctr">
              <a:buAutoNum type="alphaLcParenR"/>
            </a:pPr>
            <a:r>
              <a:rPr lang="en-GB" sz="1200" dirty="0"/>
              <a:t>Schedule 2, 3(a) – Energy industry: Industrial installations for the production of electricity</a:t>
            </a:r>
          </a:p>
          <a:p>
            <a:pPr algn="ctr"/>
            <a:r>
              <a:rPr lang="en-GB" sz="1200" dirty="0"/>
              <a:t>- Depends if greater than 0.5 ha</a:t>
            </a:r>
          </a:p>
        </p:txBody>
      </p:sp>
      <p:sp>
        <p:nvSpPr>
          <p:cNvPr id="11" name="TextBox 10">
            <a:extLst>
              <a:ext uri="{FF2B5EF4-FFF2-40B4-BE49-F238E27FC236}">
                <a16:creationId xmlns:a16="http://schemas.microsoft.com/office/drawing/2014/main" id="{4E447931-353D-A214-0FCB-BD93954ECBC4}"/>
              </a:ext>
            </a:extLst>
          </p:cNvPr>
          <p:cNvSpPr txBox="1"/>
          <p:nvPr/>
        </p:nvSpPr>
        <p:spPr>
          <a:xfrm>
            <a:off x="3119611" y="1677417"/>
            <a:ext cx="1441845" cy="954107"/>
          </a:xfrm>
          <a:prstGeom prst="rect">
            <a:avLst/>
          </a:prstGeom>
          <a:solidFill>
            <a:schemeClr val="bg1"/>
          </a:solidFill>
          <a:ln>
            <a:solidFill>
              <a:schemeClr val="tx1"/>
            </a:solidFill>
          </a:ln>
        </p:spPr>
        <p:txBody>
          <a:bodyPr wrap="square" rtlCol="0">
            <a:spAutoFit/>
          </a:bodyPr>
          <a:lstStyle/>
          <a:p>
            <a:pPr algn="ctr"/>
            <a:r>
              <a:rPr lang="en-GB" sz="1400" dirty="0"/>
              <a:t>b) Schedule 2 – Golf course</a:t>
            </a:r>
          </a:p>
          <a:p>
            <a:pPr algn="ctr"/>
            <a:r>
              <a:rPr lang="en-GB" sz="1400" dirty="0"/>
              <a:t>- Depends if greater than 1 ha</a:t>
            </a:r>
          </a:p>
        </p:txBody>
      </p:sp>
      <p:sp>
        <p:nvSpPr>
          <p:cNvPr id="14" name="TextBox 13">
            <a:extLst>
              <a:ext uri="{FF2B5EF4-FFF2-40B4-BE49-F238E27FC236}">
                <a16:creationId xmlns:a16="http://schemas.microsoft.com/office/drawing/2014/main" id="{29B553F4-3F78-1AF3-733D-EB0EC4B12C7B}"/>
              </a:ext>
            </a:extLst>
          </p:cNvPr>
          <p:cNvSpPr txBox="1"/>
          <p:nvPr/>
        </p:nvSpPr>
        <p:spPr>
          <a:xfrm>
            <a:off x="5356370" y="2456656"/>
            <a:ext cx="1934278" cy="954107"/>
          </a:xfrm>
          <a:prstGeom prst="rect">
            <a:avLst/>
          </a:prstGeom>
          <a:solidFill>
            <a:schemeClr val="bg1"/>
          </a:solidFill>
          <a:ln>
            <a:solidFill>
              <a:schemeClr val="tx1"/>
            </a:solidFill>
          </a:ln>
        </p:spPr>
        <p:txBody>
          <a:bodyPr wrap="square" rtlCol="0">
            <a:spAutoFit/>
          </a:bodyPr>
          <a:lstStyle/>
          <a:p>
            <a:r>
              <a:rPr lang="en-GB" sz="1400" dirty="0"/>
              <a:t>c) Afforestation</a:t>
            </a:r>
          </a:p>
          <a:p>
            <a:r>
              <a:rPr lang="en-GB" sz="1400" dirty="0"/>
              <a:t>- 2 ha if in AONB, else 0 ha if any sensitive area</a:t>
            </a:r>
          </a:p>
          <a:p>
            <a:r>
              <a:rPr lang="en-GB" sz="1400" dirty="0"/>
              <a:t>- Else 5 ha</a:t>
            </a:r>
          </a:p>
        </p:txBody>
      </p:sp>
      <p:sp>
        <p:nvSpPr>
          <p:cNvPr id="15" name="TextBox 14">
            <a:extLst>
              <a:ext uri="{FF2B5EF4-FFF2-40B4-BE49-F238E27FC236}">
                <a16:creationId xmlns:a16="http://schemas.microsoft.com/office/drawing/2014/main" id="{445FF9F1-95F5-B2A8-6E7B-870ADAA27D0B}"/>
              </a:ext>
            </a:extLst>
          </p:cNvPr>
          <p:cNvSpPr txBox="1"/>
          <p:nvPr/>
        </p:nvSpPr>
        <p:spPr>
          <a:xfrm>
            <a:off x="8831105" y="2428520"/>
            <a:ext cx="1303983" cy="738664"/>
          </a:xfrm>
          <a:prstGeom prst="rect">
            <a:avLst/>
          </a:prstGeom>
          <a:solidFill>
            <a:schemeClr val="bg1"/>
          </a:solidFill>
          <a:ln>
            <a:solidFill>
              <a:schemeClr val="tx1"/>
            </a:solidFill>
          </a:ln>
        </p:spPr>
        <p:txBody>
          <a:bodyPr wrap="square" rtlCol="0">
            <a:spAutoFit/>
          </a:bodyPr>
          <a:lstStyle/>
          <a:p>
            <a:pPr algn="ctr"/>
            <a:r>
              <a:rPr lang="en-GB" sz="1400" dirty="0"/>
              <a:t>d) Domestic extension</a:t>
            </a:r>
          </a:p>
          <a:p>
            <a:pPr algn="ctr"/>
            <a:r>
              <a:rPr lang="en-GB" sz="1400" dirty="0"/>
              <a:t>No</a:t>
            </a:r>
          </a:p>
        </p:txBody>
      </p:sp>
      <p:sp>
        <p:nvSpPr>
          <p:cNvPr id="16" name="TextBox 15">
            <a:extLst>
              <a:ext uri="{FF2B5EF4-FFF2-40B4-BE49-F238E27FC236}">
                <a16:creationId xmlns:a16="http://schemas.microsoft.com/office/drawing/2014/main" id="{13D53AA2-6D77-0996-6243-48F4225CB323}"/>
              </a:ext>
            </a:extLst>
          </p:cNvPr>
          <p:cNvSpPr txBox="1"/>
          <p:nvPr/>
        </p:nvSpPr>
        <p:spPr>
          <a:xfrm>
            <a:off x="10541753" y="1677417"/>
            <a:ext cx="1586268" cy="2123658"/>
          </a:xfrm>
          <a:prstGeom prst="rect">
            <a:avLst/>
          </a:prstGeom>
          <a:solidFill>
            <a:schemeClr val="bg1"/>
          </a:solidFill>
          <a:ln>
            <a:solidFill>
              <a:schemeClr val="tx1"/>
            </a:solidFill>
          </a:ln>
        </p:spPr>
        <p:txBody>
          <a:bodyPr wrap="square" rtlCol="0">
            <a:spAutoFit/>
          </a:bodyPr>
          <a:lstStyle/>
          <a:p>
            <a:pPr algn="ctr"/>
            <a:r>
              <a:rPr lang="en-GB" sz="1200" dirty="0"/>
              <a:t>e) Schedule 2: Energy Industry</a:t>
            </a:r>
          </a:p>
          <a:p>
            <a:pPr algn="ctr"/>
            <a:r>
              <a:rPr lang="en-GB" sz="1200" dirty="0"/>
              <a:t>(</a:t>
            </a:r>
            <a:r>
              <a:rPr lang="en-GB" sz="1200" dirty="0" err="1"/>
              <a:t>i</a:t>
            </a:r>
            <a:r>
              <a:rPr lang="en-GB" sz="1200" dirty="0"/>
              <a:t>) The development involves the installation of more than 2 turbines; or</a:t>
            </a:r>
          </a:p>
          <a:p>
            <a:pPr algn="ctr"/>
            <a:endParaRPr lang="en-GB" sz="1200" dirty="0"/>
          </a:p>
          <a:p>
            <a:pPr algn="ctr"/>
            <a:r>
              <a:rPr lang="en-GB" sz="1200" dirty="0"/>
              <a:t>(ii) the hub height of any turbine or height of any other structure exceeds 15 metres.</a:t>
            </a:r>
          </a:p>
        </p:txBody>
      </p:sp>
      <p:sp>
        <p:nvSpPr>
          <p:cNvPr id="17" name="TextBox 16">
            <a:extLst>
              <a:ext uri="{FF2B5EF4-FFF2-40B4-BE49-F238E27FC236}">
                <a16:creationId xmlns:a16="http://schemas.microsoft.com/office/drawing/2014/main" id="{9D965D74-9836-2B94-93B9-624E3B39C44F}"/>
              </a:ext>
            </a:extLst>
          </p:cNvPr>
          <p:cNvSpPr txBox="1"/>
          <p:nvPr/>
        </p:nvSpPr>
        <p:spPr>
          <a:xfrm>
            <a:off x="1193973" y="5206269"/>
            <a:ext cx="1691867" cy="738664"/>
          </a:xfrm>
          <a:prstGeom prst="rect">
            <a:avLst/>
          </a:prstGeom>
          <a:solidFill>
            <a:schemeClr val="bg1"/>
          </a:solidFill>
          <a:ln>
            <a:solidFill>
              <a:schemeClr val="tx1"/>
            </a:solidFill>
          </a:ln>
        </p:spPr>
        <p:txBody>
          <a:bodyPr wrap="square" rtlCol="0">
            <a:spAutoFit/>
          </a:bodyPr>
          <a:lstStyle/>
          <a:p>
            <a:pPr algn="ctr"/>
            <a:r>
              <a:rPr lang="en-GB" sz="1400" dirty="0"/>
              <a:t>f) Schedule 1: 6.  Integrated chemical installations</a:t>
            </a:r>
          </a:p>
        </p:txBody>
      </p:sp>
      <p:sp>
        <p:nvSpPr>
          <p:cNvPr id="18" name="TextBox 17">
            <a:extLst>
              <a:ext uri="{FF2B5EF4-FFF2-40B4-BE49-F238E27FC236}">
                <a16:creationId xmlns:a16="http://schemas.microsoft.com/office/drawing/2014/main" id="{0BDC96EC-E254-3441-2823-8D76F93EA308}"/>
              </a:ext>
            </a:extLst>
          </p:cNvPr>
          <p:cNvSpPr txBox="1"/>
          <p:nvPr/>
        </p:nvSpPr>
        <p:spPr>
          <a:xfrm>
            <a:off x="5013487" y="4267145"/>
            <a:ext cx="1386979" cy="1815882"/>
          </a:xfrm>
          <a:prstGeom prst="rect">
            <a:avLst/>
          </a:prstGeom>
          <a:solidFill>
            <a:schemeClr val="bg1"/>
          </a:solidFill>
          <a:ln>
            <a:solidFill>
              <a:schemeClr val="tx1"/>
            </a:solidFill>
          </a:ln>
        </p:spPr>
        <p:txBody>
          <a:bodyPr wrap="square" rtlCol="0">
            <a:spAutoFit/>
          </a:bodyPr>
          <a:lstStyle/>
          <a:p>
            <a:pPr algn="ctr"/>
            <a:r>
              <a:rPr lang="en-GB" sz="1400" dirty="0"/>
              <a:t>g) Schedule 1: 13.  Waste water treatment plants with a capacity exceeding 150,000 population</a:t>
            </a:r>
          </a:p>
        </p:txBody>
      </p:sp>
      <p:sp>
        <p:nvSpPr>
          <p:cNvPr id="19" name="TextBox 18">
            <a:extLst>
              <a:ext uri="{FF2B5EF4-FFF2-40B4-BE49-F238E27FC236}">
                <a16:creationId xmlns:a16="http://schemas.microsoft.com/office/drawing/2014/main" id="{53F23F7B-0094-2383-1112-741BD0B41863}"/>
              </a:ext>
            </a:extLst>
          </p:cNvPr>
          <p:cNvSpPr txBox="1"/>
          <p:nvPr/>
        </p:nvSpPr>
        <p:spPr>
          <a:xfrm>
            <a:off x="6602572" y="5591592"/>
            <a:ext cx="2365396" cy="830997"/>
          </a:xfrm>
          <a:prstGeom prst="rect">
            <a:avLst/>
          </a:prstGeom>
          <a:solidFill>
            <a:schemeClr val="bg1"/>
          </a:solidFill>
          <a:ln>
            <a:solidFill>
              <a:schemeClr val="tx1"/>
            </a:solidFill>
          </a:ln>
        </p:spPr>
        <p:txBody>
          <a:bodyPr wrap="square" rtlCol="0">
            <a:spAutoFit/>
          </a:bodyPr>
          <a:lstStyle/>
          <a:p>
            <a:pPr algn="ctr"/>
            <a:r>
              <a:rPr lang="en-GB" sz="1200" dirty="0"/>
              <a:t>h) Schedule 2 – 7. Food industry: Manufacture of dairy products</a:t>
            </a:r>
          </a:p>
          <a:p>
            <a:pPr algn="ctr"/>
            <a:r>
              <a:rPr lang="en-GB" sz="1200" dirty="0"/>
              <a:t>- New floorspace exceeds 1,000 </a:t>
            </a:r>
            <a:r>
              <a:rPr lang="en-GB" sz="1200" dirty="0" err="1"/>
              <a:t>sq.m</a:t>
            </a:r>
            <a:endParaRPr lang="en-GB" sz="1200" dirty="0"/>
          </a:p>
        </p:txBody>
      </p:sp>
      <p:sp>
        <p:nvSpPr>
          <p:cNvPr id="20" name="TextBox 19">
            <a:extLst>
              <a:ext uri="{FF2B5EF4-FFF2-40B4-BE49-F238E27FC236}">
                <a16:creationId xmlns:a16="http://schemas.microsoft.com/office/drawing/2014/main" id="{7542C33C-E132-22FF-C55C-272D2F502E13}"/>
              </a:ext>
            </a:extLst>
          </p:cNvPr>
          <p:cNvSpPr txBox="1"/>
          <p:nvPr/>
        </p:nvSpPr>
        <p:spPr>
          <a:xfrm>
            <a:off x="8955485" y="4032659"/>
            <a:ext cx="1586268" cy="1384995"/>
          </a:xfrm>
          <a:prstGeom prst="rect">
            <a:avLst/>
          </a:prstGeom>
          <a:solidFill>
            <a:schemeClr val="bg1"/>
          </a:solidFill>
          <a:ln>
            <a:solidFill>
              <a:schemeClr val="tx1"/>
            </a:solidFill>
          </a:ln>
        </p:spPr>
        <p:txBody>
          <a:bodyPr wrap="square" rtlCol="0">
            <a:spAutoFit/>
          </a:bodyPr>
          <a:lstStyle/>
          <a:p>
            <a:r>
              <a:rPr lang="en-GB" sz="1400" dirty="0"/>
              <a:t>i) Schedule 2 – 10. Infrastructure projects (b) urban development project (</a:t>
            </a:r>
            <a:r>
              <a:rPr lang="en-GB" sz="1400" dirty="0" err="1"/>
              <a:t>i</a:t>
            </a:r>
            <a:r>
              <a:rPr lang="en-GB" sz="1400" dirty="0"/>
              <a:t>) More than 1 ha</a:t>
            </a:r>
          </a:p>
        </p:txBody>
      </p:sp>
    </p:spTree>
    <p:extLst>
      <p:ext uri="{BB962C8B-B14F-4D97-AF65-F5344CB8AC3E}">
        <p14:creationId xmlns:p14="http://schemas.microsoft.com/office/powerpoint/2010/main" val="4527913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6" descr="Wastewater Treatment Plants Could Become… | Treatment Plant Operator">
            <a:extLst>
              <a:ext uri="{FF2B5EF4-FFF2-40B4-BE49-F238E27FC236}">
                <a16:creationId xmlns:a16="http://schemas.microsoft.com/office/drawing/2014/main" id="{F1CCB6D5-FC1D-A569-76C4-0BB2FE1CF0C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25201" y="5453677"/>
            <a:ext cx="1763414" cy="1067692"/>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Dry Rigg Quarry - Wikipedia">
            <a:extLst>
              <a:ext uri="{FF2B5EF4-FFF2-40B4-BE49-F238E27FC236}">
                <a16:creationId xmlns:a16="http://schemas.microsoft.com/office/drawing/2014/main" id="{D5551D23-1C30-5799-D896-A5899C627FB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00423" y="3475182"/>
            <a:ext cx="1585965" cy="2114620"/>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15">
            <a:extLst>
              <a:ext uri="{FF2B5EF4-FFF2-40B4-BE49-F238E27FC236}">
                <a16:creationId xmlns:a16="http://schemas.microsoft.com/office/drawing/2014/main" id="{DEAC8F80-C902-2364-25B0-9B7FBB0F4F62}"/>
              </a:ext>
            </a:extLst>
          </p:cNvPr>
          <p:cNvPicPr>
            <a:picLocks noChangeAspect="1"/>
          </p:cNvPicPr>
          <p:nvPr/>
        </p:nvPicPr>
        <p:blipFill rotWithShape="1">
          <a:blip r:embed="rId4"/>
          <a:srcRect r="42414"/>
          <a:stretch/>
        </p:blipFill>
        <p:spPr>
          <a:xfrm>
            <a:off x="9281045" y="2324789"/>
            <a:ext cx="1717686" cy="1789704"/>
          </a:xfrm>
          <a:prstGeom prst="rect">
            <a:avLst/>
          </a:prstGeom>
        </p:spPr>
      </p:pic>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9</a:t>
            </a:fld>
            <a:r>
              <a:rPr lang="en-GB" dirty="0"/>
              <a:t> / 30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2025 / 2026		</a:t>
            </a:r>
            <a:r>
              <a:rPr lang="fr-FR" b="1" dirty="0"/>
              <a:t>Schedule 1 </a:t>
            </a:r>
            <a:r>
              <a:rPr lang="en-GB" b="1" dirty="0"/>
              <a:t>developments</a:t>
            </a:r>
          </a:p>
        </p:txBody>
      </p:sp>
      <p:sp>
        <p:nvSpPr>
          <p:cNvPr id="12" name="TextBox 11">
            <a:extLst>
              <a:ext uri="{FF2B5EF4-FFF2-40B4-BE49-F238E27FC236}">
                <a16:creationId xmlns:a16="http://schemas.microsoft.com/office/drawing/2014/main" id="{38C4A143-C346-A5D7-3DFF-2CAF7FBCDBED}"/>
              </a:ext>
            </a:extLst>
          </p:cNvPr>
          <p:cNvSpPr txBox="1"/>
          <p:nvPr/>
        </p:nvSpPr>
        <p:spPr>
          <a:xfrm>
            <a:off x="3449363" y="421153"/>
            <a:ext cx="5756854" cy="4216539"/>
          </a:xfrm>
          <a:prstGeom prst="rect">
            <a:avLst/>
          </a:prstGeom>
          <a:noFill/>
        </p:spPr>
        <p:txBody>
          <a:bodyPr wrap="square" rtlCol="0">
            <a:spAutoFit/>
          </a:bodyPr>
          <a:lstStyle/>
          <a:p>
            <a:r>
              <a:rPr lang="en-GB" sz="2400" dirty="0"/>
              <a:t>Examples include:</a:t>
            </a:r>
          </a:p>
          <a:p>
            <a:pPr marL="342900" indent="-342900">
              <a:buFont typeface="Arial" panose="020B0604020202020204" pitchFamily="34" charset="0"/>
              <a:buChar char="•"/>
            </a:pPr>
            <a:r>
              <a:rPr lang="en-GB" sz="2000" dirty="0"/>
              <a:t>Major Power Plans</a:t>
            </a:r>
          </a:p>
          <a:p>
            <a:pPr marL="342900" indent="-342900">
              <a:buFont typeface="Arial" panose="020B0604020202020204" pitchFamily="34" charset="0"/>
              <a:buChar char="•"/>
            </a:pPr>
            <a:r>
              <a:rPr lang="en-GB" sz="2000" dirty="0"/>
              <a:t>Chemical Works</a:t>
            </a:r>
          </a:p>
          <a:p>
            <a:pPr marL="342900" indent="-342900">
              <a:buFont typeface="Arial" panose="020B0604020202020204" pitchFamily="34" charset="0"/>
              <a:buChar char="•"/>
            </a:pPr>
            <a:r>
              <a:rPr lang="en-GB" sz="2000" dirty="0"/>
              <a:t>Long Distance Railways</a:t>
            </a:r>
          </a:p>
          <a:p>
            <a:pPr marL="342900" indent="-342900">
              <a:buFont typeface="Arial" panose="020B0604020202020204" pitchFamily="34" charset="0"/>
              <a:buChar char="•"/>
            </a:pPr>
            <a:r>
              <a:rPr lang="en-GB" sz="2000" dirty="0"/>
              <a:t>Waste Disposal Incineration</a:t>
            </a:r>
          </a:p>
          <a:p>
            <a:pPr marL="342900" indent="-342900">
              <a:buFont typeface="Arial" panose="020B0604020202020204" pitchFamily="34" charset="0"/>
              <a:buChar char="•"/>
            </a:pPr>
            <a:r>
              <a:rPr lang="en-GB" sz="2000" dirty="0"/>
              <a:t>Major Road Schemes</a:t>
            </a:r>
          </a:p>
          <a:p>
            <a:pPr marL="342900" indent="-342900">
              <a:buFont typeface="Arial" panose="020B0604020202020204" pitchFamily="34" charset="0"/>
              <a:buChar char="•"/>
            </a:pPr>
            <a:r>
              <a:rPr lang="en-GB" sz="2000" dirty="0"/>
              <a:t>Major Wastewater Treatment Works</a:t>
            </a:r>
          </a:p>
          <a:p>
            <a:pPr marL="342900" indent="-342900">
              <a:buFont typeface="Arial" panose="020B0604020202020204" pitchFamily="34" charset="0"/>
              <a:buChar char="•"/>
            </a:pPr>
            <a:r>
              <a:rPr lang="en-GB" sz="2000" dirty="0"/>
              <a:t>Steel Works</a:t>
            </a:r>
          </a:p>
          <a:p>
            <a:pPr marL="342900" indent="-342900">
              <a:buFont typeface="Arial" panose="020B0604020202020204" pitchFamily="34" charset="0"/>
              <a:buChar char="•"/>
            </a:pPr>
            <a:r>
              <a:rPr lang="en-GB" sz="2000" dirty="0"/>
              <a:t>Inland waterways/ports for inland waterway traffic</a:t>
            </a:r>
          </a:p>
          <a:p>
            <a:pPr marL="342900" indent="-342900">
              <a:buFont typeface="Arial" panose="020B0604020202020204" pitchFamily="34" charset="0"/>
              <a:buChar char="•"/>
            </a:pPr>
            <a:r>
              <a:rPr lang="en-GB" sz="2000" dirty="0"/>
              <a:t>Dams </a:t>
            </a:r>
          </a:p>
          <a:p>
            <a:pPr marL="342900" indent="-342900">
              <a:buFont typeface="Arial" panose="020B0604020202020204" pitchFamily="34" charset="0"/>
              <a:buChar char="•"/>
            </a:pPr>
            <a:r>
              <a:rPr lang="en-GB" sz="2000" dirty="0"/>
              <a:t>Quarries and open case mining</a:t>
            </a:r>
          </a:p>
          <a:p>
            <a:pPr marL="342900" indent="-342900">
              <a:buFont typeface="Arial" panose="020B0604020202020204" pitchFamily="34" charset="0"/>
              <a:buChar char="•"/>
            </a:pPr>
            <a:r>
              <a:rPr lang="en-GB" sz="2000" dirty="0"/>
              <a:t>Intensive poultry / pig farm</a:t>
            </a:r>
          </a:p>
          <a:p>
            <a:endParaRPr lang="en-GB" sz="24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13/10/2025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3: Introduction to EIAs</a:t>
            </a:r>
          </a:p>
        </p:txBody>
      </p:sp>
      <p:pic>
        <p:nvPicPr>
          <p:cNvPr id="4" name="Picture 3">
            <a:extLst>
              <a:ext uri="{FF2B5EF4-FFF2-40B4-BE49-F238E27FC236}">
                <a16:creationId xmlns:a16="http://schemas.microsoft.com/office/drawing/2014/main" id="{6AE1E5C5-B00E-73AC-2EE2-3FA8E0174A92}"/>
              </a:ext>
            </a:extLst>
          </p:cNvPr>
          <p:cNvPicPr>
            <a:picLocks noChangeAspect="1"/>
          </p:cNvPicPr>
          <p:nvPr/>
        </p:nvPicPr>
        <p:blipFill rotWithShape="1">
          <a:blip r:embed="rId5"/>
          <a:srcRect l="21609" t="-1" r="22273" b="-1"/>
          <a:stretch/>
        </p:blipFill>
        <p:spPr>
          <a:xfrm>
            <a:off x="1" y="586097"/>
            <a:ext cx="1828800" cy="1833127"/>
          </a:xfrm>
          <a:prstGeom prst="rect">
            <a:avLst/>
          </a:prstGeom>
          <a:noFill/>
        </p:spPr>
      </p:pic>
      <p:pic>
        <p:nvPicPr>
          <p:cNvPr id="6" name="Picture 5">
            <a:extLst>
              <a:ext uri="{FF2B5EF4-FFF2-40B4-BE49-F238E27FC236}">
                <a16:creationId xmlns:a16="http://schemas.microsoft.com/office/drawing/2014/main" id="{F089C0A9-DEAF-44EE-5D2B-55CA2BED8CA0}"/>
              </a:ext>
            </a:extLst>
          </p:cNvPr>
          <p:cNvPicPr>
            <a:picLocks noChangeAspect="1"/>
          </p:cNvPicPr>
          <p:nvPr/>
        </p:nvPicPr>
        <p:blipFill rotWithShape="1">
          <a:blip r:embed="rId6"/>
          <a:srcRect l="19907" r="13629"/>
          <a:stretch/>
        </p:blipFill>
        <p:spPr>
          <a:xfrm>
            <a:off x="1392444" y="1476213"/>
            <a:ext cx="1828928" cy="1833127"/>
          </a:xfrm>
          <a:prstGeom prst="rect">
            <a:avLst/>
          </a:prstGeom>
        </p:spPr>
      </p:pic>
      <p:pic>
        <p:nvPicPr>
          <p:cNvPr id="7" name="Picture 6">
            <a:extLst>
              <a:ext uri="{FF2B5EF4-FFF2-40B4-BE49-F238E27FC236}">
                <a16:creationId xmlns:a16="http://schemas.microsoft.com/office/drawing/2014/main" id="{D0305D66-C5F6-1F57-3A85-BE73327FCD71}"/>
              </a:ext>
            </a:extLst>
          </p:cNvPr>
          <p:cNvPicPr>
            <a:picLocks noChangeAspect="1"/>
          </p:cNvPicPr>
          <p:nvPr/>
        </p:nvPicPr>
        <p:blipFill rotWithShape="1">
          <a:blip r:embed="rId7"/>
          <a:srcRect l="8917" r="24417"/>
          <a:stretch/>
        </p:blipFill>
        <p:spPr>
          <a:xfrm>
            <a:off x="0" y="2533814"/>
            <a:ext cx="1832197" cy="1833127"/>
          </a:xfrm>
          <a:prstGeom prst="rect">
            <a:avLst/>
          </a:prstGeom>
        </p:spPr>
      </p:pic>
      <p:pic>
        <p:nvPicPr>
          <p:cNvPr id="9" name="Picture 8">
            <a:extLst>
              <a:ext uri="{FF2B5EF4-FFF2-40B4-BE49-F238E27FC236}">
                <a16:creationId xmlns:a16="http://schemas.microsoft.com/office/drawing/2014/main" id="{6E92F55B-7166-9910-5022-556C186F323D}"/>
              </a:ext>
            </a:extLst>
          </p:cNvPr>
          <p:cNvPicPr>
            <a:picLocks noChangeAspect="1"/>
          </p:cNvPicPr>
          <p:nvPr/>
        </p:nvPicPr>
        <p:blipFill rotWithShape="1">
          <a:blip r:embed="rId8"/>
          <a:srcRect l="5678" r="27689" b="32276"/>
          <a:stretch/>
        </p:blipFill>
        <p:spPr>
          <a:xfrm>
            <a:off x="1390810" y="3521460"/>
            <a:ext cx="1832197" cy="1241459"/>
          </a:xfrm>
          <a:prstGeom prst="rect">
            <a:avLst/>
          </a:prstGeom>
        </p:spPr>
      </p:pic>
      <p:pic>
        <p:nvPicPr>
          <p:cNvPr id="10" name="Picture 9">
            <a:extLst>
              <a:ext uri="{FF2B5EF4-FFF2-40B4-BE49-F238E27FC236}">
                <a16:creationId xmlns:a16="http://schemas.microsoft.com/office/drawing/2014/main" id="{C9B797B5-F18D-DDEB-F2F7-F86CD401B5AE}"/>
              </a:ext>
            </a:extLst>
          </p:cNvPr>
          <p:cNvPicPr>
            <a:picLocks noChangeAspect="1"/>
          </p:cNvPicPr>
          <p:nvPr/>
        </p:nvPicPr>
        <p:blipFill rotWithShape="1">
          <a:blip r:embed="rId9"/>
          <a:srcRect l="6633" r="26891"/>
          <a:stretch/>
        </p:blipFill>
        <p:spPr>
          <a:xfrm>
            <a:off x="2021" y="4493076"/>
            <a:ext cx="1826780" cy="1830874"/>
          </a:xfrm>
          <a:prstGeom prst="rect">
            <a:avLst/>
          </a:prstGeom>
        </p:spPr>
      </p:pic>
      <p:pic>
        <p:nvPicPr>
          <p:cNvPr id="15" name="Picture 14">
            <a:extLst>
              <a:ext uri="{FF2B5EF4-FFF2-40B4-BE49-F238E27FC236}">
                <a16:creationId xmlns:a16="http://schemas.microsoft.com/office/drawing/2014/main" id="{CA03600E-0CF2-4050-3BDE-2AC458EFE546}"/>
              </a:ext>
            </a:extLst>
          </p:cNvPr>
          <p:cNvPicPr>
            <a:picLocks noChangeAspect="1"/>
          </p:cNvPicPr>
          <p:nvPr/>
        </p:nvPicPr>
        <p:blipFill>
          <a:blip r:embed="rId10"/>
          <a:stretch>
            <a:fillRect/>
          </a:stretch>
        </p:blipFill>
        <p:spPr>
          <a:xfrm>
            <a:off x="10413697" y="1232031"/>
            <a:ext cx="1789704" cy="1789704"/>
          </a:xfrm>
          <a:prstGeom prst="rect">
            <a:avLst/>
          </a:prstGeom>
        </p:spPr>
      </p:pic>
      <p:pic>
        <p:nvPicPr>
          <p:cNvPr id="14" name="Picture 13">
            <a:extLst>
              <a:ext uri="{FF2B5EF4-FFF2-40B4-BE49-F238E27FC236}">
                <a16:creationId xmlns:a16="http://schemas.microsoft.com/office/drawing/2014/main" id="{45E437D9-7E98-F5AF-9D8D-299EEE48953D}"/>
              </a:ext>
            </a:extLst>
          </p:cNvPr>
          <p:cNvPicPr>
            <a:picLocks noChangeAspect="1"/>
          </p:cNvPicPr>
          <p:nvPr/>
        </p:nvPicPr>
        <p:blipFill rotWithShape="1">
          <a:blip r:embed="rId11">
            <a:extLst>
              <a:ext uri="{28A0092B-C50C-407E-A947-70E740481C1C}">
                <a14:useLocalDpi xmlns:a14="http://schemas.microsoft.com/office/drawing/2010/main" val="0"/>
              </a:ext>
            </a:extLst>
          </a:blip>
          <a:srcRect l="24962" t="7854" r="37574" b="8262"/>
          <a:stretch/>
        </p:blipFill>
        <p:spPr>
          <a:xfrm>
            <a:off x="9253638" y="379739"/>
            <a:ext cx="1391371" cy="1635581"/>
          </a:xfrm>
          <a:prstGeom prst="rect">
            <a:avLst/>
          </a:prstGeom>
        </p:spPr>
      </p:pic>
      <p:pic>
        <p:nvPicPr>
          <p:cNvPr id="17" name="Picture 16">
            <a:extLst>
              <a:ext uri="{FF2B5EF4-FFF2-40B4-BE49-F238E27FC236}">
                <a16:creationId xmlns:a16="http://schemas.microsoft.com/office/drawing/2014/main" id="{147AEAF4-E88A-2F10-CA3E-C16EFB625B27}"/>
              </a:ext>
            </a:extLst>
          </p:cNvPr>
          <p:cNvPicPr>
            <a:picLocks noChangeAspect="1"/>
          </p:cNvPicPr>
          <p:nvPr/>
        </p:nvPicPr>
        <p:blipFill rotWithShape="1">
          <a:blip r:embed="rId12"/>
          <a:srcRect b="21746"/>
          <a:stretch/>
        </p:blipFill>
        <p:spPr>
          <a:xfrm>
            <a:off x="9082411" y="5143553"/>
            <a:ext cx="2274146" cy="1334707"/>
          </a:xfrm>
          <a:prstGeom prst="rect">
            <a:avLst/>
          </a:prstGeom>
        </p:spPr>
      </p:pic>
      <p:sp>
        <p:nvSpPr>
          <p:cNvPr id="19" name="TextBox 18">
            <a:extLst>
              <a:ext uri="{FF2B5EF4-FFF2-40B4-BE49-F238E27FC236}">
                <a16:creationId xmlns:a16="http://schemas.microsoft.com/office/drawing/2014/main" id="{5C832E92-1402-2091-38E8-0C03114E391C}"/>
              </a:ext>
            </a:extLst>
          </p:cNvPr>
          <p:cNvSpPr txBox="1"/>
          <p:nvPr/>
        </p:nvSpPr>
        <p:spPr>
          <a:xfrm>
            <a:off x="3268381" y="4405773"/>
            <a:ext cx="6496600" cy="1754326"/>
          </a:xfrm>
          <a:prstGeom prst="rect">
            <a:avLst/>
          </a:prstGeom>
          <a:noFill/>
        </p:spPr>
        <p:txBody>
          <a:bodyPr wrap="square">
            <a:spAutoFit/>
          </a:bodyPr>
          <a:lstStyle/>
          <a:p>
            <a:r>
              <a:rPr lang="en-GB" dirty="0"/>
              <a:t>Visit: </a:t>
            </a:r>
            <a:r>
              <a:rPr lang="en-GB" dirty="0">
                <a:hlinkClick r:id="rId13"/>
              </a:rPr>
              <a:t>https://www.legislation.gov.uk/uksi/2017/571/schedule/1/made</a:t>
            </a:r>
            <a:endParaRPr lang="en-GB" dirty="0"/>
          </a:p>
          <a:p>
            <a:endParaRPr lang="en-GB" sz="2400" dirty="0"/>
          </a:p>
          <a:p>
            <a:r>
              <a:rPr lang="en-GB" sz="2400" dirty="0"/>
              <a:t>Mandatory EIA: </a:t>
            </a:r>
          </a:p>
          <a:p>
            <a:r>
              <a:rPr lang="en-GB" sz="2400" dirty="0"/>
              <a:t>	an EIA must always be carried out.</a:t>
            </a:r>
          </a:p>
        </p:txBody>
      </p:sp>
    </p:spTree>
    <p:extLst>
      <p:ext uri="{BB962C8B-B14F-4D97-AF65-F5344CB8AC3E}">
        <p14:creationId xmlns:p14="http://schemas.microsoft.com/office/powerpoint/2010/main" val="506236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10</a:t>
            </a:fld>
            <a:r>
              <a:rPr lang="en-GB" dirty="0"/>
              <a:t> / 30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2025 / 2026		</a:t>
            </a:r>
            <a:r>
              <a:rPr lang="fr-FR" b="1" dirty="0"/>
              <a:t>Schedule 2 </a:t>
            </a:r>
            <a:r>
              <a:rPr lang="en-GB" b="1" dirty="0"/>
              <a:t>developments</a:t>
            </a:r>
          </a:p>
        </p:txBody>
      </p:sp>
      <p:sp>
        <p:nvSpPr>
          <p:cNvPr id="12" name="TextBox 11">
            <a:extLst>
              <a:ext uri="{FF2B5EF4-FFF2-40B4-BE49-F238E27FC236}">
                <a16:creationId xmlns:a16="http://schemas.microsoft.com/office/drawing/2014/main" id="{38C4A143-C346-A5D7-3DFF-2CAF7FBCDBED}"/>
              </a:ext>
            </a:extLst>
          </p:cNvPr>
          <p:cNvSpPr txBox="1"/>
          <p:nvPr/>
        </p:nvSpPr>
        <p:spPr>
          <a:xfrm>
            <a:off x="3221372" y="495249"/>
            <a:ext cx="6867173" cy="5816977"/>
          </a:xfrm>
          <a:prstGeom prst="rect">
            <a:avLst/>
          </a:prstGeom>
          <a:noFill/>
        </p:spPr>
        <p:txBody>
          <a:bodyPr wrap="square" rtlCol="0">
            <a:spAutoFit/>
          </a:bodyPr>
          <a:lstStyle/>
          <a:p>
            <a:r>
              <a:rPr lang="en-GB" sz="2000" dirty="0"/>
              <a:t>Examples include:</a:t>
            </a:r>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pPr marL="342900" indent="-342900">
              <a:buFont typeface="Arial" panose="020B0604020202020204" pitchFamily="34" charset="0"/>
              <a:buChar char="•"/>
            </a:pPr>
            <a:endParaRPr lang="en-GB" dirty="0"/>
          </a:p>
          <a:p>
            <a:endParaRPr lang="en-GB" sz="1600" dirty="0"/>
          </a:p>
          <a:p>
            <a:endParaRPr lang="en-GB" sz="1600" dirty="0"/>
          </a:p>
          <a:p>
            <a:r>
              <a:rPr lang="en-GB" sz="1600" dirty="0"/>
              <a:t>Visit: </a:t>
            </a:r>
            <a:r>
              <a:rPr lang="en-GB" sz="1600" dirty="0">
                <a:hlinkClick r:id="rId2"/>
              </a:rPr>
              <a:t>https://www.legislation.gov.uk/uksi/2017/571/schedule/2/made</a:t>
            </a:r>
            <a:endParaRPr lang="en-GB" sz="1600" dirty="0"/>
          </a:p>
          <a:p>
            <a:endParaRPr lang="en-GB" sz="2000" dirty="0"/>
          </a:p>
          <a:p>
            <a:r>
              <a:rPr lang="en-GB" dirty="0"/>
              <a:t>An EIA must be carried out if the development is likely to have a significant impact on the environment by virtue of its nature, size or location. </a:t>
            </a:r>
          </a:p>
          <a:p>
            <a:endParaRPr lang="en-GB" dirty="0"/>
          </a:p>
          <a:p>
            <a:r>
              <a:rPr lang="en-GB" dirty="0"/>
              <a:t>All Schedule 2 developments are based on thresholds set out in the regulations. A proposed development only becomes a Schedule 2 development where it exceeds these thresholds</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13/10/2025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3: Introduction to EIAs</a:t>
            </a:r>
          </a:p>
        </p:txBody>
      </p:sp>
      <p:sp>
        <p:nvSpPr>
          <p:cNvPr id="6" name="TextBox 5">
            <a:extLst>
              <a:ext uri="{FF2B5EF4-FFF2-40B4-BE49-F238E27FC236}">
                <a16:creationId xmlns:a16="http://schemas.microsoft.com/office/drawing/2014/main" id="{8E9E1E7C-5BC4-D5AD-3DFF-148A3882D312}"/>
              </a:ext>
            </a:extLst>
          </p:cNvPr>
          <p:cNvSpPr txBox="1"/>
          <p:nvPr/>
        </p:nvSpPr>
        <p:spPr>
          <a:xfrm>
            <a:off x="3399086" y="915299"/>
            <a:ext cx="6689460" cy="2862322"/>
          </a:xfrm>
          <a:prstGeom prst="rect">
            <a:avLst/>
          </a:prstGeom>
          <a:noFill/>
        </p:spPr>
        <p:txBody>
          <a:bodyPr wrap="square" numCol="2">
            <a:spAutoFit/>
          </a:bodyPr>
          <a:lstStyle/>
          <a:p>
            <a:pPr marL="342900" indent="-342900">
              <a:buFont typeface="Arial" panose="020B0604020202020204" pitchFamily="34" charset="0"/>
              <a:buChar char="•"/>
            </a:pPr>
            <a:r>
              <a:rPr lang="en-GB" sz="1800" dirty="0"/>
              <a:t>Quarries &amp; Opencast Mines (not included in Schedule 1)</a:t>
            </a:r>
          </a:p>
          <a:p>
            <a:pPr marL="342900" indent="-342900">
              <a:buFont typeface="Arial" panose="020B0604020202020204" pitchFamily="34" charset="0"/>
              <a:buChar char="•"/>
            </a:pPr>
            <a:r>
              <a:rPr lang="en-GB" sz="1800" dirty="0"/>
              <a:t>Deep Drilling</a:t>
            </a:r>
          </a:p>
          <a:p>
            <a:pPr marL="342900" indent="-342900">
              <a:buFont typeface="Arial" panose="020B0604020202020204" pitchFamily="34" charset="0"/>
              <a:buChar char="•"/>
            </a:pPr>
            <a:r>
              <a:rPr lang="en-GB" sz="1800" dirty="0"/>
              <a:t>Surface Industrial Installations</a:t>
            </a:r>
          </a:p>
          <a:p>
            <a:pPr marL="342900" indent="-342900">
              <a:buFont typeface="Arial" panose="020B0604020202020204" pitchFamily="34" charset="0"/>
              <a:buChar char="•"/>
            </a:pPr>
            <a:r>
              <a:rPr lang="en-GB" sz="1800" dirty="0"/>
              <a:t>Urban Development Projects</a:t>
            </a:r>
          </a:p>
          <a:p>
            <a:pPr marL="342900" indent="-342900">
              <a:buFont typeface="Arial" panose="020B0604020202020204" pitchFamily="34" charset="0"/>
              <a:buChar char="•"/>
            </a:pPr>
            <a:r>
              <a:rPr lang="en-GB" sz="1800" dirty="0"/>
              <a:t>Intensive Agriculture</a:t>
            </a:r>
          </a:p>
          <a:p>
            <a:pPr marL="342900" indent="-342900">
              <a:buFont typeface="Arial" panose="020B0604020202020204" pitchFamily="34" charset="0"/>
              <a:buChar char="•"/>
            </a:pPr>
            <a:r>
              <a:rPr lang="en-GB" sz="1800" dirty="0"/>
              <a:t>Surface Storage of Fuel</a:t>
            </a:r>
          </a:p>
          <a:p>
            <a:pPr marL="342900" indent="-342900">
              <a:buFont typeface="Arial" panose="020B0604020202020204" pitchFamily="34" charset="0"/>
              <a:buChar char="•"/>
            </a:pPr>
            <a:r>
              <a:rPr lang="en-GB" sz="1800" dirty="0"/>
              <a:t>Foundries &amp; Forges</a:t>
            </a:r>
          </a:p>
          <a:p>
            <a:pPr marL="342900" indent="-342900">
              <a:buFont typeface="Arial" panose="020B0604020202020204" pitchFamily="34" charset="0"/>
              <a:buChar char="•"/>
            </a:pPr>
            <a:r>
              <a:rPr lang="en-GB" sz="1800" dirty="0"/>
              <a:t>Coke Ovens</a:t>
            </a:r>
          </a:p>
          <a:p>
            <a:pPr marL="342900" indent="-342900">
              <a:buFont typeface="Arial" panose="020B0604020202020204" pitchFamily="34" charset="0"/>
              <a:buChar char="•"/>
            </a:pPr>
            <a:r>
              <a:rPr lang="en-GB" sz="1800" dirty="0"/>
              <a:t>Chemical Production (not included in Schedule 1)</a:t>
            </a:r>
          </a:p>
          <a:p>
            <a:pPr marL="342900" indent="-342900">
              <a:buFont typeface="Arial" panose="020B0604020202020204" pitchFamily="34" charset="0"/>
              <a:buChar char="•"/>
            </a:pPr>
            <a:r>
              <a:rPr lang="en-GB" sz="1800" dirty="0"/>
              <a:t>Manufacture of Dairy Products</a:t>
            </a:r>
          </a:p>
          <a:p>
            <a:pPr marL="342900" indent="-342900">
              <a:buFont typeface="Arial" panose="020B0604020202020204" pitchFamily="34" charset="0"/>
              <a:buChar char="•"/>
            </a:pPr>
            <a:r>
              <a:rPr lang="en-GB" sz="1800" dirty="0"/>
              <a:t>Brewing</a:t>
            </a:r>
          </a:p>
          <a:p>
            <a:pPr marL="342900" indent="-342900">
              <a:buFont typeface="Arial" panose="020B0604020202020204" pitchFamily="34" charset="0"/>
              <a:buChar char="•"/>
            </a:pPr>
            <a:r>
              <a:rPr lang="en-GB" sz="1800" dirty="0"/>
              <a:t>Abattoirs</a:t>
            </a:r>
          </a:p>
          <a:p>
            <a:pPr marL="342900" indent="-342900">
              <a:buFont typeface="Arial" panose="020B0604020202020204" pitchFamily="34" charset="0"/>
              <a:buChar char="•"/>
            </a:pPr>
            <a:r>
              <a:rPr lang="en-GB" sz="1800" dirty="0"/>
              <a:t>Rubber production </a:t>
            </a:r>
          </a:p>
          <a:p>
            <a:pPr marL="342900" indent="-342900">
              <a:buFont typeface="Arial" panose="020B0604020202020204" pitchFamily="34" charset="0"/>
              <a:buChar char="•"/>
            </a:pPr>
            <a:r>
              <a:rPr lang="en-GB" sz="1800" dirty="0"/>
              <a:t>Wastewater Treatment Plants</a:t>
            </a:r>
          </a:p>
          <a:p>
            <a:pPr marL="342900" indent="-342900">
              <a:buFont typeface="Arial" panose="020B0604020202020204" pitchFamily="34" charset="0"/>
              <a:buChar char="•"/>
            </a:pPr>
            <a:r>
              <a:rPr lang="en-GB" sz="1800" dirty="0"/>
              <a:t>Holiday Villages</a:t>
            </a:r>
          </a:p>
          <a:p>
            <a:pPr marL="342900" indent="-342900">
              <a:buFont typeface="Arial" panose="020B0604020202020204" pitchFamily="34" charset="0"/>
              <a:buChar char="•"/>
            </a:pPr>
            <a:r>
              <a:rPr lang="en-GB" sz="1800" dirty="0"/>
              <a:t>Golf Courses </a:t>
            </a:r>
          </a:p>
          <a:p>
            <a:pPr marL="342900" indent="-342900">
              <a:buFont typeface="Arial" panose="020B0604020202020204" pitchFamily="34" charset="0"/>
              <a:buChar char="•"/>
            </a:pPr>
            <a:r>
              <a:rPr lang="en-GB" sz="1800" dirty="0"/>
              <a:t>Large Scale / Groups of Wind Turbines</a:t>
            </a:r>
          </a:p>
        </p:txBody>
      </p:sp>
      <p:pic>
        <p:nvPicPr>
          <p:cNvPr id="7" name="Picture 6">
            <a:extLst>
              <a:ext uri="{FF2B5EF4-FFF2-40B4-BE49-F238E27FC236}">
                <a16:creationId xmlns:a16="http://schemas.microsoft.com/office/drawing/2014/main" id="{3748B842-AC6C-5AEB-C8AF-D0FBCB77086A}"/>
              </a:ext>
            </a:extLst>
          </p:cNvPr>
          <p:cNvPicPr>
            <a:picLocks noChangeAspect="1"/>
          </p:cNvPicPr>
          <p:nvPr/>
        </p:nvPicPr>
        <p:blipFill rotWithShape="1">
          <a:blip r:embed="rId3"/>
          <a:srcRect t="13296" b="19683"/>
          <a:stretch/>
        </p:blipFill>
        <p:spPr>
          <a:xfrm>
            <a:off x="5612" y="369333"/>
            <a:ext cx="1501711" cy="1509710"/>
          </a:xfrm>
          <a:prstGeom prst="rect">
            <a:avLst/>
          </a:prstGeom>
        </p:spPr>
      </p:pic>
      <p:pic>
        <p:nvPicPr>
          <p:cNvPr id="9" name="Picture 8">
            <a:extLst>
              <a:ext uri="{FF2B5EF4-FFF2-40B4-BE49-F238E27FC236}">
                <a16:creationId xmlns:a16="http://schemas.microsoft.com/office/drawing/2014/main" id="{91CB7DB6-F508-38FC-07EB-E27AA7A11474}"/>
              </a:ext>
            </a:extLst>
          </p:cNvPr>
          <p:cNvPicPr>
            <a:picLocks noChangeAspect="1"/>
          </p:cNvPicPr>
          <p:nvPr/>
        </p:nvPicPr>
        <p:blipFill rotWithShape="1">
          <a:blip r:embed="rId4"/>
          <a:srcRect l="25462" r="14790"/>
          <a:stretch/>
        </p:blipFill>
        <p:spPr>
          <a:xfrm>
            <a:off x="1176551" y="597881"/>
            <a:ext cx="1911302" cy="1919336"/>
          </a:xfrm>
          <a:prstGeom prst="rect">
            <a:avLst/>
          </a:prstGeom>
        </p:spPr>
      </p:pic>
      <p:pic>
        <p:nvPicPr>
          <p:cNvPr id="10" name="Picture 9">
            <a:extLst>
              <a:ext uri="{FF2B5EF4-FFF2-40B4-BE49-F238E27FC236}">
                <a16:creationId xmlns:a16="http://schemas.microsoft.com/office/drawing/2014/main" id="{179D9B39-560F-5A66-4E19-48F8573EB8B3}"/>
              </a:ext>
            </a:extLst>
          </p:cNvPr>
          <p:cNvPicPr>
            <a:picLocks noChangeAspect="1"/>
          </p:cNvPicPr>
          <p:nvPr/>
        </p:nvPicPr>
        <p:blipFill rotWithShape="1">
          <a:blip r:embed="rId5"/>
          <a:srcRect l="15540" r="18184"/>
          <a:stretch/>
        </p:blipFill>
        <p:spPr>
          <a:xfrm>
            <a:off x="0" y="2032496"/>
            <a:ext cx="1506146" cy="1509710"/>
          </a:xfrm>
          <a:prstGeom prst="rect">
            <a:avLst/>
          </a:prstGeom>
        </p:spPr>
      </p:pic>
      <p:pic>
        <p:nvPicPr>
          <p:cNvPr id="13" name="Picture 12">
            <a:extLst>
              <a:ext uri="{FF2B5EF4-FFF2-40B4-BE49-F238E27FC236}">
                <a16:creationId xmlns:a16="http://schemas.microsoft.com/office/drawing/2014/main" id="{CDA87693-2100-1EE7-1D22-7C88FFD263E2}"/>
              </a:ext>
            </a:extLst>
          </p:cNvPr>
          <p:cNvPicPr>
            <a:picLocks noChangeAspect="1"/>
          </p:cNvPicPr>
          <p:nvPr/>
        </p:nvPicPr>
        <p:blipFill rotWithShape="1">
          <a:blip r:embed="rId6"/>
          <a:srcRect l="14538" r="10639"/>
          <a:stretch/>
        </p:blipFill>
        <p:spPr>
          <a:xfrm>
            <a:off x="1406768" y="2736089"/>
            <a:ext cx="1681085" cy="1685064"/>
          </a:xfrm>
          <a:prstGeom prst="rect">
            <a:avLst/>
          </a:prstGeom>
        </p:spPr>
      </p:pic>
      <p:pic>
        <p:nvPicPr>
          <p:cNvPr id="14" name="Picture 13">
            <a:extLst>
              <a:ext uri="{FF2B5EF4-FFF2-40B4-BE49-F238E27FC236}">
                <a16:creationId xmlns:a16="http://schemas.microsoft.com/office/drawing/2014/main" id="{F66560E3-748A-D205-B09A-53359178A837}"/>
              </a:ext>
            </a:extLst>
          </p:cNvPr>
          <p:cNvPicPr>
            <a:picLocks noChangeAspect="1"/>
          </p:cNvPicPr>
          <p:nvPr/>
        </p:nvPicPr>
        <p:blipFill rotWithShape="1">
          <a:blip r:embed="rId7"/>
          <a:srcRect l="13567" r="11611"/>
          <a:stretch/>
        </p:blipFill>
        <p:spPr>
          <a:xfrm>
            <a:off x="-1" y="3614079"/>
            <a:ext cx="1406769" cy="1410098"/>
          </a:xfrm>
          <a:prstGeom prst="rect">
            <a:avLst/>
          </a:prstGeom>
        </p:spPr>
      </p:pic>
      <p:pic>
        <p:nvPicPr>
          <p:cNvPr id="15" name="Picture 14">
            <a:extLst>
              <a:ext uri="{FF2B5EF4-FFF2-40B4-BE49-F238E27FC236}">
                <a16:creationId xmlns:a16="http://schemas.microsoft.com/office/drawing/2014/main" id="{6D7D7866-936A-3377-ECB6-E52A40BFDC89}"/>
              </a:ext>
            </a:extLst>
          </p:cNvPr>
          <p:cNvPicPr>
            <a:picLocks noChangeAspect="1"/>
          </p:cNvPicPr>
          <p:nvPr/>
        </p:nvPicPr>
        <p:blipFill>
          <a:blip r:embed="rId8"/>
          <a:stretch>
            <a:fillRect/>
          </a:stretch>
        </p:blipFill>
        <p:spPr>
          <a:xfrm>
            <a:off x="1232951" y="4573130"/>
            <a:ext cx="1741007" cy="1741007"/>
          </a:xfrm>
          <a:prstGeom prst="rect">
            <a:avLst/>
          </a:prstGeom>
        </p:spPr>
      </p:pic>
      <p:pic>
        <p:nvPicPr>
          <p:cNvPr id="16" name="Picture 15">
            <a:extLst>
              <a:ext uri="{FF2B5EF4-FFF2-40B4-BE49-F238E27FC236}">
                <a16:creationId xmlns:a16="http://schemas.microsoft.com/office/drawing/2014/main" id="{025A4A9E-FB4F-C307-4BDD-1EEBA686C2F2}"/>
              </a:ext>
            </a:extLst>
          </p:cNvPr>
          <p:cNvPicPr>
            <a:picLocks noChangeAspect="1"/>
          </p:cNvPicPr>
          <p:nvPr/>
        </p:nvPicPr>
        <p:blipFill rotWithShape="1">
          <a:blip r:embed="rId9"/>
          <a:srcRect r="15342" b="3365"/>
          <a:stretch/>
        </p:blipFill>
        <p:spPr>
          <a:xfrm>
            <a:off x="-1" y="5113560"/>
            <a:ext cx="1406769" cy="1406769"/>
          </a:xfrm>
          <a:prstGeom prst="rect">
            <a:avLst/>
          </a:prstGeom>
        </p:spPr>
      </p:pic>
      <p:pic>
        <p:nvPicPr>
          <p:cNvPr id="17" name="Picture 16">
            <a:extLst>
              <a:ext uri="{FF2B5EF4-FFF2-40B4-BE49-F238E27FC236}">
                <a16:creationId xmlns:a16="http://schemas.microsoft.com/office/drawing/2014/main" id="{230ABEAD-AA48-B52F-BC27-0122BE283A53}"/>
              </a:ext>
            </a:extLst>
          </p:cNvPr>
          <p:cNvPicPr>
            <a:picLocks noChangeAspect="1"/>
          </p:cNvPicPr>
          <p:nvPr/>
        </p:nvPicPr>
        <p:blipFill rotWithShape="1">
          <a:blip r:embed="rId10"/>
          <a:srcRect l="22902" r="10856"/>
          <a:stretch/>
        </p:blipFill>
        <p:spPr>
          <a:xfrm>
            <a:off x="10020639" y="360680"/>
            <a:ext cx="1386980" cy="1395875"/>
          </a:xfrm>
          <a:prstGeom prst="rect">
            <a:avLst/>
          </a:prstGeom>
        </p:spPr>
      </p:pic>
      <p:pic>
        <p:nvPicPr>
          <p:cNvPr id="18" name="Picture 17">
            <a:extLst>
              <a:ext uri="{FF2B5EF4-FFF2-40B4-BE49-F238E27FC236}">
                <a16:creationId xmlns:a16="http://schemas.microsoft.com/office/drawing/2014/main" id="{B19EB538-A71A-ED37-CDC4-C3F2776EF6FA}"/>
              </a:ext>
            </a:extLst>
          </p:cNvPr>
          <p:cNvPicPr>
            <a:picLocks noChangeAspect="1"/>
          </p:cNvPicPr>
          <p:nvPr/>
        </p:nvPicPr>
        <p:blipFill rotWithShape="1">
          <a:blip r:embed="rId11"/>
          <a:srcRect l="9517" r="24295"/>
          <a:stretch/>
        </p:blipFill>
        <p:spPr>
          <a:xfrm>
            <a:off x="10637872" y="1171994"/>
            <a:ext cx="1554128" cy="1564096"/>
          </a:xfrm>
          <a:prstGeom prst="rect">
            <a:avLst/>
          </a:prstGeom>
        </p:spPr>
      </p:pic>
      <p:pic>
        <p:nvPicPr>
          <p:cNvPr id="19" name="Picture 18">
            <a:extLst>
              <a:ext uri="{FF2B5EF4-FFF2-40B4-BE49-F238E27FC236}">
                <a16:creationId xmlns:a16="http://schemas.microsoft.com/office/drawing/2014/main" id="{B796077A-5244-58E6-4BF7-37B9DB44D071}"/>
              </a:ext>
            </a:extLst>
          </p:cNvPr>
          <p:cNvPicPr>
            <a:picLocks noChangeAspect="1"/>
          </p:cNvPicPr>
          <p:nvPr/>
        </p:nvPicPr>
        <p:blipFill rotWithShape="1">
          <a:blip r:embed="rId12"/>
          <a:srcRect l="13994" r="19937"/>
          <a:stretch/>
        </p:blipFill>
        <p:spPr>
          <a:xfrm>
            <a:off x="10034834" y="2493708"/>
            <a:ext cx="1540371" cy="1550495"/>
          </a:xfrm>
          <a:prstGeom prst="rect">
            <a:avLst/>
          </a:prstGeom>
        </p:spPr>
      </p:pic>
      <p:pic>
        <p:nvPicPr>
          <p:cNvPr id="20" name="Picture 19">
            <a:extLst>
              <a:ext uri="{FF2B5EF4-FFF2-40B4-BE49-F238E27FC236}">
                <a16:creationId xmlns:a16="http://schemas.microsoft.com/office/drawing/2014/main" id="{3B227BEC-8F8C-1200-A860-9340FDEC93D6}"/>
              </a:ext>
            </a:extLst>
          </p:cNvPr>
          <p:cNvPicPr>
            <a:picLocks noChangeAspect="1"/>
          </p:cNvPicPr>
          <p:nvPr/>
        </p:nvPicPr>
        <p:blipFill rotWithShape="1">
          <a:blip r:embed="rId13"/>
          <a:srcRect l="4266" r="4266"/>
          <a:stretch/>
        </p:blipFill>
        <p:spPr>
          <a:xfrm>
            <a:off x="11035423" y="3546972"/>
            <a:ext cx="1150965" cy="1156086"/>
          </a:xfrm>
          <a:prstGeom prst="rect">
            <a:avLst/>
          </a:prstGeom>
        </p:spPr>
      </p:pic>
      <p:pic>
        <p:nvPicPr>
          <p:cNvPr id="22" name="Picture 21">
            <a:extLst>
              <a:ext uri="{FF2B5EF4-FFF2-40B4-BE49-F238E27FC236}">
                <a16:creationId xmlns:a16="http://schemas.microsoft.com/office/drawing/2014/main" id="{2F222A13-D67F-3C5A-FAE5-A8071A6BCD46}"/>
              </a:ext>
            </a:extLst>
          </p:cNvPr>
          <p:cNvPicPr>
            <a:picLocks noChangeAspect="1"/>
          </p:cNvPicPr>
          <p:nvPr/>
        </p:nvPicPr>
        <p:blipFill rotWithShape="1">
          <a:blip r:embed="rId14"/>
          <a:srcRect l="16356" r="18210"/>
          <a:stretch/>
        </p:blipFill>
        <p:spPr>
          <a:xfrm>
            <a:off x="10712740" y="4954811"/>
            <a:ext cx="1473648" cy="1483332"/>
          </a:xfrm>
          <a:prstGeom prst="rect">
            <a:avLst/>
          </a:prstGeom>
        </p:spPr>
      </p:pic>
      <p:pic>
        <p:nvPicPr>
          <p:cNvPr id="21" name="Picture 20">
            <a:extLst>
              <a:ext uri="{FF2B5EF4-FFF2-40B4-BE49-F238E27FC236}">
                <a16:creationId xmlns:a16="http://schemas.microsoft.com/office/drawing/2014/main" id="{F7B9428D-4D30-1B93-D69A-58EAC178656A}"/>
              </a:ext>
            </a:extLst>
          </p:cNvPr>
          <p:cNvPicPr>
            <a:picLocks noChangeAspect="1"/>
          </p:cNvPicPr>
          <p:nvPr/>
        </p:nvPicPr>
        <p:blipFill rotWithShape="1">
          <a:blip r:embed="rId15"/>
          <a:srcRect l="27661" r="5735"/>
          <a:stretch/>
        </p:blipFill>
        <p:spPr>
          <a:xfrm>
            <a:off x="9921187" y="4229072"/>
            <a:ext cx="1583106" cy="1593510"/>
          </a:xfrm>
          <a:prstGeom prst="rect">
            <a:avLst/>
          </a:prstGeom>
        </p:spPr>
      </p:pic>
    </p:spTree>
    <p:extLst>
      <p:ext uri="{BB962C8B-B14F-4D97-AF65-F5344CB8AC3E}">
        <p14:creationId xmlns:p14="http://schemas.microsoft.com/office/powerpoint/2010/main" val="33099335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11</a:t>
            </a:fld>
            <a:r>
              <a:rPr lang="en-GB" dirty="0"/>
              <a:t> / 30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2025 / 2026		</a:t>
            </a:r>
            <a:r>
              <a:rPr lang="fr-FR" b="1" dirty="0"/>
              <a:t>Screening Schedule 2 </a:t>
            </a:r>
            <a:r>
              <a:rPr lang="en-GB" b="1" dirty="0"/>
              <a:t>developments</a:t>
            </a:r>
          </a:p>
        </p:txBody>
      </p:sp>
      <p:sp>
        <p:nvSpPr>
          <p:cNvPr id="12" name="TextBox 11">
            <a:extLst>
              <a:ext uri="{FF2B5EF4-FFF2-40B4-BE49-F238E27FC236}">
                <a16:creationId xmlns:a16="http://schemas.microsoft.com/office/drawing/2014/main" id="{38C4A143-C346-A5D7-3DFF-2CAF7FBCDBED}"/>
              </a:ext>
            </a:extLst>
          </p:cNvPr>
          <p:cNvSpPr txBox="1"/>
          <p:nvPr/>
        </p:nvSpPr>
        <p:spPr>
          <a:xfrm>
            <a:off x="3945653" y="369332"/>
            <a:ext cx="4243606" cy="5539978"/>
          </a:xfrm>
          <a:prstGeom prst="rect">
            <a:avLst/>
          </a:prstGeom>
          <a:noFill/>
        </p:spPr>
        <p:txBody>
          <a:bodyPr wrap="square" rtlCol="0">
            <a:spAutoFit/>
          </a:bodyPr>
          <a:lstStyle/>
          <a:p>
            <a:r>
              <a:rPr lang="en-GB" sz="2400" dirty="0"/>
              <a:t>When screening a Schedule 2 proposal for EIA, a planning authority will consider the following: </a:t>
            </a:r>
          </a:p>
          <a:p>
            <a:endParaRPr lang="en-GB" sz="2400" dirty="0"/>
          </a:p>
          <a:p>
            <a:pPr marL="914400" lvl="1" indent="-457200">
              <a:buAutoNum type="arabicPeriod"/>
            </a:pPr>
            <a:r>
              <a:rPr lang="en-GB" sz="2400" dirty="0"/>
              <a:t>Is the proposed development within a category set out in Schedule 2?</a:t>
            </a:r>
          </a:p>
          <a:p>
            <a:pPr lvl="1"/>
            <a:endParaRPr lang="en-GB" dirty="0"/>
          </a:p>
          <a:p>
            <a:pPr marL="914400" lvl="1" indent="-457200">
              <a:buAutoNum type="arabicPeriod" startAt="2"/>
            </a:pPr>
            <a:r>
              <a:rPr lang="en-GB" sz="2400" dirty="0"/>
              <a:t>a) Does it exceed the threshold set out for that category in Schedule 2? </a:t>
            </a:r>
          </a:p>
          <a:p>
            <a:pPr marL="914400" lvl="1" indent="-457200">
              <a:buAutoNum type="arabicPeriod" startAt="2"/>
            </a:pPr>
            <a:endParaRPr lang="en-GB" sz="2400" dirty="0"/>
          </a:p>
          <a:p>
            <a:pPr lvl="1"/>
            <a:r>
              <a:rPr lang="en-GB" sz="2400" dirty="0"/>
              <a:t>List to be continued…</a:t>
            </a:r>
            <a:endParaRPr lang="en-GB" sz="16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13/10/2025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3: Introduction to EIAs</a:t>
            </a:r>
          </a:p>
        </p:txBody>
      </p:sp>
      <p:pic>
        <p:nvPicPr>
          <p:cNvPr id="23" name="Picture 22">
            <a:extLst>
              <a:ext uri="{FF2B5EF4-FFF2-40B4-BE49-F238E27FC236}">
                <a16:creationId xmlns:a16="http://schemas.microsoft.com/office/drawing/2014/main" id="{4640FB75-F974-7A03-E7B0-1AC9054FD1B7}"/>
              </a:ext>
            </a:extLst>
          </p:cNvPr>
          <p:cNvPicPr>
            <a:picLocks noChangeAspect="1"/>
          </p:cNvPicPr>
          <p:nvPr/>
        </p:nvPicPr>
        <p:blipFill>
          <a:blip r:embed="rId3"/>
          <a:stretch>
            <a:fillRect/>
          </a:stretch>
        </p:blipFill>
        <p:spPr>
          <a:xfrm>
            <a:off x="173364" y="1395100"/>
            <a:ext cx="3772289" cy="4664057"/>
          </a:xfrm>
          <a:prstGeom prst="rect">
            <a:avLst/>
          </a:prstGeom>
        </p:spPr>
      </p:pic>
      <p:pic>
        <p:nvPicPr>
          <p:cNvPr id="9" name="Picture 8">
            <a:extLst>
              <a:ext uri="{FF2B5EF4-FFF2-40B4-BE49-F238E27FC236}">
                <a16:creationId xmlns:a16="http://schemas.microsoft.com/office/drawing/2014/main" id="{37D435FB-A48F-A15D-0628-EBAA6580EB2E}"/>
              </a:ext>
            </a:extLst>
          </p:cNvPr>
          <p:cNvPicPr>
            <a:picLocks noChangeAspect="1"/>
          </p:cNvPicPr>
          <p:nvPr/>
        </p:nvPicPr>
        <p:blipFill>
          <a:blip r:embed="rId4"/>
          <a:stretch>
            <a:fillRect/>
          </a:stretch>
        </p:blipFill>
        <p:spPr>
          <a:xfrm>
            <a:off x="8189259" y="563524"/>
            <a:ext cx="3908083" cy="5699111"/>
          </a:xfrm>
          <a:prstGeom prst="rect">
            <a:avLst/>
          </a:prstGeom>
        </p:spPr>
      </p:pic>
    </p:spTree>
    <p:extLst>
      <p:ext uri="{BB962C8B-B14F-4D97-AF65-F5344CB8AC3E}">
        <p14:creationId xmlns:p14="http://schemas.microsoft.com/office/powerpoint/2010/main" val="39164313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12</a:t>
            </a:fld>
            <a:r>
              <a:rPr lang="en-GB" dirty="0"/>
              <a:t> / 30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2025 / 2026		</a:t>
            </a:r>
            <a:r>
              <a:rPr lang="fr-FR" b="1" dirty="0"/>
              <a:t>Screening Schedule 2 </a:t>
            </a:r>
            <a:r>
              <a:rPr lang="en-GB" b="1" dirty="0"/>
              <a:t>developments</a:t>
            </a:r>
          </a:p>
        </p:txBody>
      </p:sp>
      <p:sp>
        <p:nvSpPr>
          <p:cNvPr id="12" name="TextBox 11">
            <a:extLst>
              <a:ext uri="{FF2B5EF4-FFF2-40B4-BE49-F238E27FC236}">
                <a16:creationId xmlns:a16="http://schemas.microsoft.com/office/drawing/2014/main" id="{38C4A143-C346-A5D7-3DFF-2CAF7FBCDBED}"/>
              </a:ext>
            </a:extLst>
          </p:cNvPr>
          <p:cNvSpPr txBox="1"/>
          <p:nvPr/>
        </p:nvSpPr>
        <p:spPr>
          <a:xfrm>
            <a:off x="7268136" y="557590"/>
            <a:ext cx="4740088" cy="1785104"/>
          </a:xfrm>
          <a:prstGeom prst="rect">
            <a:avLst/>
          </a:prstGeom>
          <a:noFill/>
        </p:spPr>
        <p:txBody>
          <a:bodyPr wrap="square" rtlCol="0">
            <a:spAutoFit/>
          </a:bodyPr>
          <a:lstStyle/>
          <a:p>
            <a:r>
              <a:rPr lang="en-GB" sz="2200" dirty="0"/>
              <a:t>Due to the variability and uncertainty when determining whether a proposed project could significantly impact the environment, further guidance is given using indicative thresholds.</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13/10/2025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3: Introduction to EIAs</a:t>
            </a:r>
          </a:p>
        </p:txBody>
      </p:sp>
      <p:pic>
        <p:nvPicPr>
          <p:cNvPr id="6" name="Picture 5">
            <a:extLst>
              <a:ext uri="{FF2B5EF4-FFF2-40B4-BE49-F238E27FC236}">
                <a16:creationId xmlns:a16="http://schemas.microsoft.com/office/drawing/2014/main" id="{7C1E7050-3BE8-62FA-84B5-5B9B5DA00208}"/>
              </a:ext>
            </a:extLst>
          </p:cNvPr>
          <p:cNvPicPr>
            <a:picLocks noChangeAspect="1"/>
          </p:cNvPicPr>
          <p:nvPr/>
        </p:nvPicPr>
        <p:blipFill>
          <a:blip r:embed="rId2"/>
          <a:stretch>
            <a:fillRect/>
          </a:stretch>
        </p:blipFill>
        <p:spPr>
          <a:xfrm>
            <a:off x="82146" y="724740"/>
            <a:ext cx="7185990" cy="4654084"/>
          </a:xfrm>
          <a:prstGeom prst="rect">
            <a:avLst/>
          </a:prstGeom>
        </p:spPr>
      </p:pic>
      <p:sp>
        <p:nvSpPr>
          <p:cNvPr id="10" name="TextBox 9">
            <a:extLst>
              <a:ext uri="{FF2B5EF4-FFF2-40B4-BE49-F238E27FC236}">
                <a16:creationId xmlns:a16="http://schemas.microsoft.com/office/drawing/2014/main" id="{BC11C55E-37F6-EDFD-AC17-AA54B5D04352}"/>
              </a:ext>
            </a:extLst>
          </p:cNvPr>
          <p:cNvSpPr txBox="1"/>
          <p:nvPr/>
        </p:nvSpPr>
        <p:spPr>
          <a:xfrm>
            <a:off x="194982" y="5457233"/>
            <a:ext cx="6966775" cy="276999"/>
          </a:xfrm>
          <a:prstGeom prst="rect">
            <a:avLst/>
          </a:prstGeom>
          <a:noFill/>
        </p:spPr>
        <p:txBody>
          <a:bodyPr wrap="square">
            <a:spAutoFit/>
          </a:bodyPr>
          <a:lstStyle/>
          <a:p>
            <a:pPr algn="ctr"/>
            <a:r>
              <a:rPr lang="en-GB" sz="1200" dirty="0"/>
              <a:t>https://assets.publishing.service.gov.uk/media/5a75aa4440f0b67f59fcea7e/eia-thresholds-table.pdf</a:t>
            </a:r>
          </a:p>
        </p:txBody>
      </p:sp>
      <p:pic>
        <p:nvPicPr>
          <p:cNvPr id="13" name="Picture 12">
            <a:extLst>
              <a:ext uri="{FF2B5EF4-FFF2-40B4-BE49-F238E27FC236}">
                <a16:creationId xmlns:a16="http://schemas.microsoft.com/office/drawing/2014/main" id="{6F02DF2E-FA51-C99E-7991-A52104E02238}"/>
              </a:ext>
            </a:extLst>
          </p:cNvPr>
          <p:cNvPicPr>
            <a:picLocks noChangeAspect="1"/>
          </p:cNvPicPr>
          <p:nvPr/>
        </p:nvPicPr>
        <p:blipFill>
          <a:blip r:embed="rId3"/>
          <a:stretch>
            <a:fillRect/>
          </a:stretch>
        </p:blipFill>
        <p:spPr>
          <a:xfrm>
            <a:off x="7682006" y="2344264"/>
            <a:ext cx="3725614" cy="3660185"/>
          </a:xfrm>
          <a:prstGeom prst="rect">
            <a:avLst/>
          </a:prstGeom>
        </p:spPr>
      </p:pic>
      <p:sp>
        <p:nvSpPr>
          <p:cNvPr id="15" name="TextBox 14">
            <a:extLst>
              <a:ext uri="{FF2B5EF4-FFF2-40B4-BE49-F238E27FC236}">
                <a16:creationId xmlns:a16="http://schemas.microsoft.com/office/drawing/2014/main" id="{1303AB9C-4551-68DB-13F4-858F3EA912D3}"/>
              </a:ext>
            </a:extLst>
          </p:cNvPr>
          <p:cNvSpPr txBox="1"/>
          <p:nvPr/>
        </p:nvSpPr>
        <p:spPr>
          <a:xfrm>
            <a:off x="7682006" y="6004449"/>
            <a:ext cx="4137959" cy="523220"/>
          </a:xfrm>
          <a:prstGeom prst="rect">
            <a:avLst/>
          </a:prstGeom>
          <a:noFill/>
        </p:spPr>
        <p:txBody>
          <a:bodyPr wrap="square">
            <a:spAutoFit/>
          </a:bodyPr>
          <a:lstStyle/>
          <a:p>
            <a:r>
              <a:rPr lang="en-GB" sz="1400" dirty="0"/>
              <a:t>Source: https://www.gov.uk/guidance/environmental-impact-assessment#the-indicative-thresholds</a:t>
            </a:r>
          </a:p>
        </p:txBody>
      </p:sp>
    </p:spTree>
    <p:extLst>
      <p:ext uri="{BB962C8B-B14F-4D97-AF65-F5344CB8AC3E}">
        <p14:creationId xmlns:p14="http://schemas.microsoft.com/office/powerpoint/2010/main" val="5967711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13</a:t>
            </a:fld>
            <a:r>
              <a:rPr lang="en-GB" dirty="0"/>
              <a:t> / 30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2025 / 2026		</a:t>
            </a:r>
            <a:r>
              <a:rPr lang="fr-FR" b="1" dirty="0"/>
              <a:t>Screening Schedule 2 </a:t>
            </a:r>
            <a:r>
              <a:rPr lang="en-GB" b="1" dirty="0"/>
              <a:t>developments</a:t>
            </a:r>
          </a:p>
        </p:txBody>
      </p:sp>
      <p:sp>
        <p:nvSpPr>
          <p:cNvPr id="12" name="TextBox 11">
            <a:extLst>
              <a:ext uri="{FF2B5EF4-FFF2-40B4-BE49-F238E27FC236}">
                <a16:creationId xmlns:a16="http://schemas.microsoft.com/office/drawing/2014/main" id="{38C4A143-C346-A5D7-3DFF-2CAF7FBCDBED}"/>
              </a:ext>
            </a:extLst>
          </p:cNvPr>
          <p:cNvSpPr txBox="1"/>
          <p:nvPr/>
        </p:nvSpPr>
        <p:spPr>
          <a:xfrm>
            <a:off x="268941" y="658443"/>
            <a:ext cx="7920318" cy="5509200"/>
          </a:xfrm>
          <a:prstGeom prst="rect">
            <a:avLst/>
          </a:prstGeom>
          <a:noFill/>
        </p:spPr>
        <p:txBody>
          <a:bodyPr wrap="square" rtlCol="0">
            <a:spAutoFit/>
          </a:bodyPr>
          <a:lstStyle/>
          <a:p>
            <a:r>
              <a:rPr lang="en-GB" sz="2400" dirty="0"/>
              <a:t>In April 2015, the thresholds for which the requirement for an EIA is excluded was updated for a number of development types.</a:t>
            </a:r>
          </a:p>
          <a:p>
            <a:endParaRPr lang="en-GB" sz="2400" dirty="0"/>
          </a:p>
          <a:p>
            <a:r>
              <a:rPr lang="en-GB" sz="2400" dirty="0"/>
              <a:t>After public consultation, the aim was to reduce the ‘red tape’, time, and expense, of the process.</a:t>
            </a:r>
          </a:p>
          <a:p>
            <a:endParaRPr lang="en-GB" sz="2400" dirty="0"/>
          </a:p>
          <a:p>
            <a:r>
              <a:rPr lang="en-GB" sz="2400" dirty="0"/>
              <a:t>Development types with changes included:</a:t>
            </a:r>
          </a:p>
          <a:p>
            <a:pPr marL="342900" indent="-342900">
              <a:buFontTx/>
              <a:buChar char="-"/>
            </a:pPr>
            <a:r>
              <a:rPr lang="en-GB" sz="2400" dirty="0"/>
              <a:t>Residential developments</a:t>
            </a:r>
          </a:p>
          <a:p>
            <a:pPr marL="285750" indent="-285750">
              <a:buFontTx/>
              <a:buChar char="-"/>
            </a:pPr>
            <a:r>
              <a:rPr lang="en-GB" sz="2400" dirty="0"/>
              <a:t>Urban developments</a:t>
            </a:r>
          </a:p>
          <a:p>
            <a:pPr marL="285750" indent="-285750">
              <a:buFontTx/>
              <a:buChar char="-"/>
            </a:pPr>
            <a:r>
              <a:rPr lang="en-GB" sz="2400" dirty="0"/>
              <a:t>Industrial developments</a:t>
            </a:r>
          </a:p>
          <a:p>
            <a:pPr marL="285750" indent="-285750">
              <a:buFontTx/>
              <a:buChar char="-"/>
            </a:pPr>
            <a:endParaRPr lang="en-GB" sz="2400" dirty="0"/>
          </a:p>
          <a:p>
            <a:r>
              <a:rPr lang="en-GB" sz="1600" dirty="0">
                <a:hlinkClick r:id="rId2"/>
              </a:rPr>
              <a:t>Environment Bulletin: Recent changes to the Environmental Impact Assessment (EIA) Thresholds | </a:t>
            </a:r>
            <a:r>
              <a:rPr lang="en-GB" sz="1600" dirty="0" err="1">
                <a:hlinkClick r:id="rId2"/>
              </a:rPr>
              <a:t>Freeths</a:t>
            </a:r>
            <a:r>
              <a:rPr lang="en-GB" sz="1600" dirty="0"/>
              <a:t> - https://www.freeths.co.uk/insights-events/legal-articles/2015/environment-bulletin-recent-changes-to-the-environmental-impact-assessment-eia-thresholds/</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13/10/2025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3: Introduction to EIAs</a:t>
            </a:r>
          </a:p>
        </p:txBody>
      </p:sp>
      <p:pic>
        <p:nvPicPr>
          <p:cNvPr id="9" name="Picture 8">
            <a:extLst>
              <a:ext uri="{FF2B5EF4-FFF2-40B4-BE49-F238E27FC236}">
                <a16:creationId xmlns:a16="http://schemas.microsoft.com/office/drawing/2014/main" id="{37D435FB-A48F-A15D-0628-EBAA6580EB2E}"/>
              </a:ext>
            </a:extLst>
          </p:cNvPr>
          <p:cNvPicPr>
            <a:picLocks noChangeAspect="1"/>
          </p:cNvPicPr>
          <p:nvPr/>
        </p:nvPicPr>
        <p:blipFill>
          <a:blip r:embed="rId3"/>
          <a:stretch>
            <a:fillRect/>
          </a:stretch>
        </p:blipFill>
        <p:spPr>
          <a:xfrm>
            <a:off x="8189259" y="563524"/>
            <a:ext cx="3908083" cy="5699111"/>
          </a:xfrm>
          <a:prstGeom prst="rect">
            <a:avLst/>
          </a:prstGeom>
        </p:spPr>
      </p:pic>
    </p:spTree>
    <p:extLst>
      <p:ext uri="{BB962C8B-B14F-4D97-AF65-F5344CB8AC3E}">
        <p14:creationId xmlns:p14="http://schemas.microsoft.com/office/powerpoint/2010/main" val="29173603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14</a:t>
            </a:fld>
            <a:r>
              <a:rPr lang="en-GB" dirty="0"/>
              <a:t> / 30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2025 / 2026		</a:t>
            </a:r>
            <a:r>
              <a:rPr lang="fr-FR" b="1" dirty="0"/>
              <a:t>Screening Schedule 2 </a:t>
            </a:r>
            <a:r>
              <a:rPr lang="en-GB" b="1" dirty="0"/>
              <a:t>developments</a:t>
            </a:r>
          </a:p>
        </p:txBody>
      </p:sp>
      <p:sp>
        <p:nvSpPr>
          <p:cNvPr id="12" name="TextBox 11">
            <a:extLst>
              <a:ext uri="{FF2B5EF4-FFF2-40B4-BE49-F238E27FC236}">
                <a16:creationId xmlns:a16="http://schemas.microsoft.com/office/drawing/2014/main" id="{38C4A143-C346-A5D7-3DFF-2CAF7FBCDBED}"/>
              </a:ext>
            </a:extLst>
          </p:cNvPr>
          <p:cNvSpPr txBox="1"/>
          <p:nvPr/>
        </p:nvSpPr>
        <p:spPr>
          <a:xfrm>
            <a:off x="4074459" y="776289"/>
            <a:ext cx="7994276" cy="954107"/>
          </a:xfrm>
          <a:prstGeom prst="rect">
            <a:avLst/>
          </a:prstGeom>
          <a:noFill/>
        </p:spPr>
        <p:txBody>
          <a:bodyPr wrap="square" rtlCol="0">
            <a:spAutoFit/>
          </a:bodyPr>
          <a:lstStyle/>
          <a:p>
            <a:r>
              <a:rPr lang="en-GB" sz="2000" dirty="0">
                <a:latin typeface="Comic Sans MS" panose="030F0702030302020204" pitchFamily="66" charset="0"/>
              </a:rPr>
              <a:t>Activity: Using the EIA thresholds </a:t>
            </a:r>
            <a:r>
              <a:rPr lang="en-GB" sz="2000">
                <a:latin typeface="Comic Sans MS" panose="030F0702030302020204" pitchFamily="66" charset="0"/>
              </a:rPr>
              <a:t>table (Schedule </a:t>
            </a:r>
            <a:r>
              <a:rPr lang="en-GB" sz="2000" dirty="0">
                <a:latin typeface="Comic Sans MS" panose="030F0702030302020204" pitchFamily="66" charset="0"/>
              </a:rPr>
              <a:t>2) to determine if the following developments would require an EIA: </a:t>
            </a:r>
            <a:endParaRPr lang="en-GB" sz="1400" dirty="0">
              <a:latin typeface="Comic Sans MS" panose="030F0702030302020204" pitchFamily="66" charset="0"/>
            </a:endParaRPr>
          </a:p>
          <a:p>
            <a:pPr lvl="1"/>
            <a:endParaRPr lang="en-GB" sz="16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13/10/2025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3: Introduction to EIAs</a:t>
            </a:r>
          </a:p>
        </p:txBody>
      </p:sp>
      <p:pic>
        <p:nvPicPr>
          <p:cNvPr id="23" name="Picture 22">
            <a:extLst>
              <a:ext uri="{FF2B5EF4-FFF2-40B4-BE49-F238E27FC236}">
                <a16:creationId xmlns:a16="http://schemas.microsoft.com/office/drawing/2014/main" id="{4640FB75-F974-7A03-E7B0-1AC9054FD1B7}"/>
              </a:ext>
            </a:extLst>
          </p:cNvPr>
          <p:cNvPicPr>
            <a:picLocks noChangeAspect="1"/>
          </p:cNvPicPr>
          <p:nvPr/>
        </p:nvPicPr>
        <p:blipFill>
          <a:blip r:embed="rId3"/>
          <a:stretch>
            <a:fillRect/>
          </a:stretch>
        </p:blipFill>
        <p:spPr>
          <a:xfrm>
            <a:off x="173364" y="1395100"/>
            <a:ext cx="3772289" cy="4664057"/>
          </a:xfrm>
          <a:prstGeom prst="rect">
            <a:avLst/>
          </a:prstGeom>
        </p:spPr>
      </p:pic>
      <p:graphicFrame>
        <p:nvGraphicFramePr>
          <p:cNvPr id="4" name="Table 6">
            <a:extLst>
              <a:ext uri="{FF2B5EF4-FFF2-40B4-BE49-F238E27FC236}">
                <a16:creationId xmlns:a16="http://schemas.microsoft.com/office/drawing/2014/main" id="{E62C3F0F-D3F9-3098-FEC6-90D18BFB3370}"/>
              </a:ext>
            </a:extLst>
          </p:cNvPr>
          <p:cNvGraphicFramePr>
            <a:graphicFrameLocks noGrp="1"/>
          </p:cNvGraphicFramePr>
          <p:nvPr>
            <p:extLst>
              <p:ext uri="{D42A27DB-BD31-4B8C-83A1-F6EECF244321}">
                <p14:modId xmlns:p14="http://schemas.microsoft.com/office/powerpoint/2010/main" val="2915177696"/>
              </p:ext>
            </p:extLst>
          </p:nvPr>
        </p:nvGraphicFramePr>
        <p:xfrm>
          <a:off x="4074458" y="1647264"/>
          <a:ext cx="7812740" cy="4297680"/>
        </p:xfrm>
        <a:graphic>
          <a:graphicData uri="http://schemas.openxmlformats.org/drawingml/2006/table">
            <a:tbl>
              <a:tblPr firstRow="1" bandRow="1">
                <a:tableStyleId>{5940675A-B579-460E-94D1-54222C63F5DA}</a:tableStyleId>
              </a:tblPr>
              <a:tblGrid>
                <a:gridCol w="1701054">
                  <a:extLst>
                    <a:ext uri="{9D8B030D-6E8A-4147-A177-3AD203B41FA5}">
                      <a16:colId xmlns:a16="http://schemas.microsoft.com/office/drawing/2014/main" val="3821324635"/>
                    </a:ext>
                  </a:extLst>
                </a:gridCol>
                <a:gridCol w="2205316">
                  <a:extLst>
                    <a:ext uri="{9D8B030D-6E8A-4147-A177-3AD203B41FA5}">
                      <a16:colId xmlns:a16="http://schemas.microsoft.com/office/drawing/2014/main" val="2725111851"/>
                    </a:ext>
                  </a:extLst>
                </a:gridCol>
                <a:gridCol w="1761566">
                  <a:extLst>
                    <a:ext uri="{9D8B030D-6E8A-4147-A177-3AD203B41FA5}">
                      <a16:colId xmlns:a16="http://schemas.microsoft.com/office/drawing/2014/main" val="200883648"/>
                    </a:ext>
                  </a:extLst>
                </a:gridCol>
                <a:gridCol w="2144804">
                  <a:extLst>
                    <a:ext uri="{9D8B030D-6E8A-4147-A177-3AD203B41FA5}">
                      <a16:colId xmlns:a16="http://schemas.microsoft.com/office/drawing/2014/main" val="3358997240"/>
                    </a:ext>
                  </a:extLst>
                </a:gridCol>
              </a:tblGrid>
              <a:tr h="855484">
                <a:tc>
                  <a:txBody>
                    <a:bodyPr/>
                    <a:lstStyle/>
                    <a:p>
                      <a:pPr algn="ctr"/>
                      <a:r>
                        <a:rPr lang="en-GB" dirty="0"/>
                        <a:t>Marina with an area of the enclosed water surface exceeds 500 square metres.</a:t>
                      </a:r>
                    </a:p>
                  </a:txBody>
                  <a:tcPr anchor="ctr"/>
                </a:tc>
                <a:tc>
                  <a:txBody>
                    <a:bodyPr/>
                    <a:lstStyle/>
                    <a:p>
                      <a:pPr algn="ctr"/>
                      <a:endParaRPr lang="en-GB" dirty="0"/>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b="0" i="0" kern="1200" dirty="0">
                          <a:solidFill>
                            <a:schemeClr val="tx1"/>
                          </a:solidFill>
                          <a:effectLst/>
                          <a:latin typeface="+mn-lt"/>
                          <a:ea typeface="+mn-ea"/>
                          <a:cs typeface="+mn-cs"/>
                        </a:rPr>
                        <a:t>Plants for the tanning of hides and skins with an area of new floorspace exceeds 1,000 square metres</a:t>
                      </a:r>
                      <a:endParaRPr lang="en-GB" dirty="0"/>
                    </a:p>
                  </a:txBody>
                  <a:tcPr anchor="ctr"/>
                </a:tc>
                <a:tc>
                  <a:txBody>
                    <a:bodyPr/>
                    <a:lstStyle/>
                    <a:p>
                      <a:pPr algn="ctr"/>
                      <a:endParaRPr lang="en-GB"/>
                    </a:p>
                  </a:txBody>
                  <a:tcPr anchor="ctr"/>
                </a:tc>
                <a:extLst>
                  <a:ext uri="{0D108BD9-81ED-4DB2-BD59-A6C34878D82A}">
                    <a16:rowId xmlns:a16="http://schemas.microsoft.com/office/drawing/2014/main" val="3524702379"/>
                  </a:ext>
                </a:extLst>
              </a:tr>
              <a:tr h="855484">
                <a:tc>
                  <a:txBody>
                    <a:bodyPr/>
                    <a:lstStyle/>
                    <a:p>
                      <a:pPr algn="ctr"/>
                      <a:r>
                        <a:rPr lang="en-GB" sz="1800" b="0" i="0" kern="1200" dirty="0">
                          <a:solidFill>
                            <a:schemeClr val="tx1"/>
                          </a:solidFill>
                          <a:effectLst/>
                          <a:latin typeface="+mn-lt"/>
                          <a:ea typeface="+mn-ea"/>
                          <a:cs typeface="+mn-cs"/>
                        </a:rPr>
                        <a:t>Motorway service areas that exceeds 0.75 hectares.</a:t>
                      </a:r>
                      <a:endParaRPr lang="en-GB" dirty="0"/>
                    </a:p>
                  </a:txBody>
                  <a:tcPr anchor="ctr"/>
                </a:tc>
                <a:tc>
                  <a:txBody>
                    <a:bodyPr/>
                    <a:lstStyle/>
                    <a:p>
                      <a:pPr algn="ctr"/>
                      <a:endParaRPr lang="en-GB" dirty="0"/>
                    </a:p>
                  </a:txBody>
                  <a:tcPr anchor="ctr"/>
                </a:tc>
                <a:tc>
                  <a:txBody>
                    <a:bodyPr/>
                    <a:lstStyle/>
                    <a:p>
                      <a:pPr algn="ctr"/>
                      <a:r>
                        <a:rPr lang="en-GB" dirty="0"/>
                        <a:t>Installations for hydroelectric energy production </a:t>
                      </a:r>
                      <a:r>
                        <a:rPr lang="en-GB" sz="1800" b="0" i="0" kern="1200" dirty="0">
                          <a:solidFill>
                            <a:schemeClr val="tx1"/>
                          </a:solidFill>
                          <a:effectLst/>
                          <a:latin typeface="+mn-lt"/>
                          <a:ea typeface="+mn-ea"/>
                          <a:cs typeface="+mn-cs"/>
                        </a:rPr>
                        <a:t>designed to produce more than 0.2 megawatts</a:t>
                      </a:r>
                      <a:endParaRPr lang="en-GB" dirty="0"/>
                    </a:p>
                  </a:txBody>
                  <a:tcPr anchor="ctr"/>
                </a:tc>
                <a:tc>
                  <a:txBody>
                    <a:bodyPr/>
                    <a:lstStyle/>
                    <a:p>
                      <a:pPr algn="ctr"/>
                      <a:endParaRPr lang="en-GB" dirty="0"/>
                    </a:p>
                  </a:txBody>
                  <a:tcPr anchor="ctr"/>
                </a:tc>
                <a:extLst>
                  <a:ext uri="{0D108BD9-81ED-4DB2-BD59-A6C34878D82A}">
                    <a16:rowId xmlns:a16="http://schemas.microsoft.com/office/drawing/2014/main" val="3488987597"/>
                  </a:ext>
                </a:extLst>
              </a:tr>
            </a:tbl>
          </a:graphicData>
        </a:graphic>
      </p:graphicFrame>
      <p:pic>
        <p:nvPicPr>
          <p:cNvPr id="1026" name="Picture 2" descr="Windermere Marina Village - Reviews &amp; Information">
            <a:extLst>
              <a:ext uri="{FF2B5EF4-FFF2-40B4-BE49-F238E27FC236}">
                <a16:creationId xmlns:a16="http://schemas.microsoft.com/office/drawing/2014/main" id="{7A6778C7-E157-DC57-774A-126B9C10B41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 t="31991" r="57803"/>
          <a:stretch/>
        </p:blipFill>
        <p:spPr bwMode="auto">
          <a:xfrm>
            <a:off x="5783311" y="1665438"/>
            <a:ext cx="2184071" cy="198005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Leather Tanning - Chemicals &amp; Process - Nera Tanning">
            <a:extLst>
              <a:ext uri="{FF2B5EF4-FFF2-40B4-BE49-F238E27FC236}">
                <a16:creationId xmlns:a16="http://schemas.microsoft.com/office/drawing/2014/main" id="{0FA6C0AF-0182-9DF1-3BC6-C9A2FFD79423}"/>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27642"/>
          <a:stretch/>
        </p:blipFill>
        <p:spPr bwMode="auto">
          <a:xfrm>
            <a:off x="9739404" y="1674160"/>
            <a:ext cx="2134346" cy="1971336"/>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Abington services - Wikipedia">
            <a:extLst>
              <a:ext uri="{FF2B5EF4-FFF2-40B4-BE49-F238E27FC236}">
                <a16:creationId xmlns:a16="http://schemas.microsoft.com/office/drawing/2014/main" id="{BF3CA46C-98F2-8470-01E1-902C614F555E}"/>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31062" r="6614" b="15232"/>
          <a:stretch/>
        </p:blipFill>
        <p:spPr bwMode="auto">
          <a:xfrm>
            <a:off x="5783311" y="3682041"/>
            <a:ext cx="2184071" cy="2227941"/>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Small hydropower plant in stream behind homes becoming more popular - IO">
            <a:extLst>
              <a:ext uri="{FF2B5EF4-FFF2-40B4-BE49-F238E27FC236}">
                <a16:creationId xmlns:a16="http://schemas.microsoft.com/office/drawing/2014/main" id="{A4E73486-2FBF-77B7-144D-522F59823E5E}"/>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8270" r="15391"/>
          <a:stretch/>
        </p:blipFill>
        <p:spPr bwMode="auto">
          <a:xfrm>
            <a:off x="9739404" y="3680013"/>
            <a:ext cx="2134346" cy="22366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31470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15</a:t>
            </a:fld>
            <a:r>
              <a:rPr lang="en-GB" dirty="0"/>
              <a:t> / 30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2025 / 2026		</a:t>
            </a:r>
            <a:r>
              <a:rPr lang="fr-FR" b="1" dirty="0"/>
              <a:t>Screening Schedule 2 </a:t>
            </a:r>
            <a:r>
              <a:rPr lang="en-GB" b="1" dirty="0"/>
              <a:t>developments</a:t>
            </a:r>
          </a:p>
        </p:txBody>
      </p:sp>
      <p:sp>
        <p:nvSpPr>
          <p:cNvPr id="12" name="TextBox 11">
            <a:extLst>
              <a:ext uri="{FF2B5EF4-FFF2-40B4-BE49-F238E27FC236}">
                <a16:creationId xmlns:a16="http://schemas.microsoft.com/office/drawing/2014/main" id="{38C4A143-C346-A5D7-3DFF-2CAF7FBCDBED}"/>
              </a:ext>
            </a:extLst>
          </p:cNvPr>
          <p:cNvSpPr txBox="1"/>
          <p:nvPr/>
        </p:nvSpPr>
        <p:spPr>
          <a:xfrm>
            <a:off x="3617406" y="371898"/>
            <a:ext cx="8401230" cy="5878532"/>
          </a:xfrm>
          <a:prstGeom prst="rect">
            <a:avLst/>
          </a:prstGeom>
          <a:noFill/>
        </p:spPr>
        <p:txBody>
          <a:bodyPr wrap="square" rtlCol="0">
            <a:spAutoFit/>
          </a:bodyPr>
          <a:lstStyle/>
          <a:p>
            <a:r>
              <a:rPr lang="en-GB" sz="2400" dirty="0"/>
              <a:t>When screening a Schedule 2 proposal for EIA, a planning authority will consider the following: </a:t>
            </a:r>
          </a:p>
          <a:p>
            <a:pPr marL="914400" lvl="1" indent="-457200">
              <a:buFont typeface="+mj-lt"/>
              <a:buAutoNum type="arabicPeriod" startAt="2"/>
            </a:pPr>
            <a:r>
              <a:rPr lang="en-GB" sz="2400" dirty="0"/>
              <a:t>b) Is it in a ‘sensitive area’? e.g. Site of Special Scientific Interest (SSSI), Special Area of Conservation (SAC), National Park, Area of Outstanding Natural Beauty (AONB) etc.</a:t>
            </a:r>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pPr marL="914400" lvl="1" indent="-457200">
              <a:buFont typeface="+mj-lt"/>
              <a:buAutoNum type="arabicPeriod" startAt="3"/>
            </a:pPr>
            <a:r>
              <a:rPr lang="en-GB" sz="2400" dirty="0"/>
              <a:t>Is it likely to have significant effects on the environment by virtue of factors such as its nature, size or location?</a:t>
            </a:r>
            <a:endParaRPr lang="en-GB" sz="20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13/10/2025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3: Introduction to EIAs</a:t>
            </a:r>
          </a:p>
        </p:txBody>
      </p:sp>
      <p:pic>
        <p:nvPicPr>
          <p:cNvPr id="23" name="Picture 22">
            <a:extLst>
              <a:ext uri="{FF2B5EF4-FFF2-40B4-BE49-F238E27FC236}">
                <a16:creationId xmlns:a16="http://schemas.microsoft.com/office/drawing/2014/main" id="{4640FB75-F974-7A03-E7B0-1AC9054FD1B7}"/>
              </a:ext>
            </a:extLst>
          </p:cNvPr>
          <p:cNvPicPr>
            <a:picLocks noChangeAspect="1"/>
          </p:cNvPicPr>
          <p:nvPr/>
        </p:nvPicPr>
        <p:blipFill>
          <a:blip r:embed="rId2"/>
          <a:stretch>
            <a:fillRect/>
          </a:stretch>
        </p:blipFill>
        <p:spPr>
          <a:xfrm>
            <a:off x="173364" y="1395100"/>
            <a:ext cx="3772289" cy="4664057"/>
          </a:xfrm>
          <a:prstGeom prst="rect">
            <a:avLst/>
          </a:prstGeom>
        </p:spPr>
      </p:pic>
      <p:pic>
        <p:nvPicPr>
          <p:cNvPr id="6" name="Picture 5">
            <a:extLst>
              <a:ext uri="{FF2B5EF4-FFF2-40B4-BE49-F238E27FC236}">
                <a16:creationId xmlns:a16="http://schemas.microsoft.com/office/drawing/2014/main" id="{80D47E33-8434-106D-292F-95C275993546}"/>
              </a:ext>
            </a:extLst>
          </p:cNvPr>
          <p:cNvPicPr>
            <a:picLocks noChangeAspect="1"/>
          </p:cNvPicPr>
          <p:nvPr/>
        </p:nvPicPr>
        <p:blipFill>
          <a:blip r:embed="rId3"/>
          <a:stretch>
            <a:fillRect/>
          </a:stretch>
        </p:blipFill>
        <p:spPr>
          <a:xfrm>
            <a:off x="4302244" y="2322640"/>
            <a:ext cx="5232056" cy="3067640"/>
          </a:xfrm>
          <a:prstGeom prst="rect">
            <a:avLst/>
          </a:prstGeom>
        </p:spPr>
      </p:pic>
      <p:sp>
        <p:nvSpPr>
          <p:cNvPr id="9" name="TextBox 8">
            <a:extLst>
              <a:ext uri="{FF2B5EF4-FFF2-40B4-BE49-F238E27FC236}">
                <a16:creationId xmlns:a16="http://schemas.microsoft.com/office/drawing/2014/main" id="{816B9B73-DBE0-3BC0-C082-D2CE815D5C9E}"/>
              </a:ext>
            </a:extLst>
          </p:cNvPr>
          <p:cNvSpPr txBox="1"/>
          <p:nvPr/>
        </p:nvSpPr>
        <p:spPr>
          <a:xfrm>
            <a:off x="9614983" y="3692550"/>
            <a:ext cx="2403653" cy="1323439"/>
          </a:xfrm>
          <a:prstGeom prst="rect">
            <a:avLst/>
          </a:prstGeom>
          <a:noFill/>
        </p:spPr>
        <p:txBody>
          <a:bodyPr wrap="square">
            <a:spAutoFit/>
          </a:bodyPr>
          <a:lstStyle/>
          <a:p>
            <a:r>
              <a:rPr lang="en-GB" sz="1600" b="1" i="1" dirty="0"/>
              <a:t>Activity: </a:t>
            </a:r>
            <a:r>
              <a:rPr lang="en-GB" sz="1600" dirty="0"/>
              <a:t>Visit, and add SSSI, SAC, SPI, and AONB: </a:t>
            </a:r>
          </a:p>
          <a:p>
            <a:endParaRPr lang="en-GB" sz="1600" dirty="0"/>
          </a:p>
          <a:p>
            <a:pPr algn="ctr"/>
            <a:r>
              <a:rPr lang="en-GB" sz="1600" dirty="0">
                <a:hlinkClick r:id="rId4"/>
              </a:rPr>
              <a:t>https://datamap.gov.wales/maps/new#/</a:t>
            </a:r>
            <a:endParaRPr lang="en-GB" sz="1600" dirty="0"/>
          </a:p>
        </p:txBody>
      </p:sp>
    </p:spTree>
    <p:extLst>
      <p:ext uri="{BB962C8B-B14F-4D97-AF65-F5344CB8AC3E}">
        <p14:creationId xmlns:p14="http://schemas.microsoft.com/office/powerpoint/2010/main" val="24515674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16</a:t>
            </a:fld>
            <a:r>
              <a:rPr lang="en-GB" dirty="0"/>
              <a:t> / 30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2025 / 2026		</a:t>
            </a:r>
            <a:r>
              <a:rPr lang="fr-FR" b="1" dirty="0"/>
              <a:t>Screening Schedule 3 </a:t>
            </a:r>
            <a:r>
              <a:rPr lang="en-GB" b="1" dirty="0"/>
              <a:t>developments</a:t>
            </a:r>
          </a:p>
        </p:txBody>
      </p:sp>
      <p:sp>
        <p:nvSpPr>
          <p:cNvPr id="12" name="TextBox 11">
            <a:extLst>
              <a:ext uri="{FF2B5EF4-FFF2-40B4-BE49-F238E27FC236}">
                <a16:creationId xmlns:a16="http://schemas.microsoft.com/office/drawing/2014/main" id="{38C4A143-C346-A5D7-3DFF-2CAF7FBCDBED}"/>
              </a:ext>
            </a:extLst>
          </p:cNvPr>
          <p:cNvSpPr txBox="1"/>
          <p:nvPr/>
        </p:nvSpPr>
        <p:spPr>
          <a:xfrm>
            <a:off x="4371032" y="1555675"/>
            <a:ext cx="7164475" cy="5078313"/>
          </a:xfrm>
          <a:prstGeom prst="rect">
            <a:avLst/>
          </a:prstGeom>
          <a:noFill/>
        </p:spPr>
        <p:txBody>
          <a:bodyPr wrap="square" rtlCol="0">
            <a:spAutoFit/>
          </a:bodyPr>
          <a:lstStyle/>
          <a:p>
            <a:r>
              <a:rPr lang="en-GB" sz="2400" dirty="0"/>
              <a:t>When a development is identified as surpassing the thresholds identified in Schedule 2, it is then screened against Schedule 3 criteria. </a:t>
            </a:r>
          </a:p>
          <a:p>
            <a:pPr marL="457200" indent="-457200">
              <a:buFont typeface="Arial" panose="020B0604020202020204" pitchFamily="34" charset="0"/>
              <a:buChar char="•"/>
            </a:pPr>
            <a:endParaRPr lang="en-GB" sz="2400" dirty="0"/>
          </a:p>
          <a:p>
            <a:pPr marL="457200" indent="-457200">
              <a:buFont typeface="Arial" panose="020B0604020202020204" pitchFamily="34" charset="0"/>
              <a:buChar char="•"/>
            </a:pPr>
            <a:r>
              <a:rPr lang="en-GB" sz="2400" dirty="0"/>
              <a:t>Development Characteristics</a:t>
            </a:r>
          </a:p>
          <a:p>
            <a:pPr marL="457200" indent="-457200">
              <a:buFont typeface="Arial" panose="020B0604020202020204" pitchFamily="34" charset="0"/>
              <a:buChar char="•"/>
            </a:pPr>
            <a:endParaRPr lang="en-GB" sz="2400" dirty="0"/>
          </a:p>
          <a:p>
            <a:pPr marL="457200" indent="-457200">
              <a:buFont typeface="Arial" panose="020B0604020202020204" pitchFamily="34" charset="0"/>
              <a:buChar char="•"/>
            </a:pPr>
            <a:r>
              <a:rPr lang="en-GB" sz="2400" dirty="0"/>
              <a:t>Location of Development</a:t>
            </a:r>
          </a:p>
          <a:p>
            <a:pPr marL="457200" indent="-457200">
              <a:buFont typeface="Arial" panose="020B0604020202020204" pitchFamily="34" charset="0"/>
              <a:buChar char="•"/>
            </a:pPr>
            <a:endParaRPr lang="en-GB" sz="2400" dirty="0"/>
          </a:p>
          <a:p>
            <a:pPr marL="457200" indent="-457200">
              <a:buFont typeface="Arial" panose="020B0604020202020204" pitchFamily="34" charset="0"/>
              <a:buChar char="•"/>
            </a:pPr>
            <a:r>
              <a:rPr lang="en-GB" sz="2400" dirty="0"/>
              <a:t>Type of impact</a:t>
            </a:r>
          </a:p>
          <a:p>
            <a:endParaRPr lang="en-GB" sz="2400" dirty="0"/>
          </a:p>
          <a:p>
            <a:r>
              <a:rPr lang="en-GB" sz="2000" dirty="0"/>
              <a:t>Visit: </a:t>
            </a:r>
            <a:r>
              <a:rPr lang="en-GB" sz="2000" dirty="0">
                <a:hlinkClick r:id="rId2"/>
              </a:rPr>
              <a:t>https://www.legislation.gov.uk/uksi/2017/571/schedule/3/made</a:t>
            </a:r>
            <a:endParaRPr lang="en-GB" sz="2000" dirty="0"/>
          </a:p>
          <a:p>
            <a:endParaRPr lang="en-GB" sz="2400" dirty="0"/>
          </a:p>
          <a:p>
            <a:endParaRPr lang="en-GB" sz="20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13/10/2025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3: Introduction to EIAs</a:t>
            </a:r>
          </a:p>
        </p:txBody>
      </p:sp>
      <p:pic>
        <p:nvPicPr>
          <p:cNvPr id="6" name="Picture 5">
            <a:extLst>
              <a:ext uri="{FF2B5EF4-FFF2-40B4-BE49-F238E27FC236}">
                <a16:creationId xmlns:a16="http://schemas.microsoft.com/office/drawing/2014/main" id="{F33ACEA8-A002-20F3-16F0-CC4D81164639}"/>
              </a:ext>
            </a:extLst>
          </p:cNvPr>
          <p:cNvPicPr>
            <a:picLocks noChangeAspect="1"/>
          </p:cNvPicPr>
          <p:nvPr/>
        </p:nvPicPr>
        <p:blipFill>
          <a:blip r:embed="rId3"/>
          <a:stretch>
            <a:fillRect/>
          </a:stretch>
        </p:blipFill>
        <p:spPr>
          <a:xfrm>
            <a:off x="173364" y="1395100"/>
            <a:ext cx="3772289" cy="4664057"/>
          </a:xfrm>
          <a:prstGeom prst="rect">
            <a:avLst/>
          </a:prstGeom>
        </p:spPr>
      </p:pic>
    </p:spTree>
    <p:extLst>
      <p:ext uri="{BB962C8B-B14F-4D97-AF65-F5344CB8AC3E}">
        <p14:creationId xmlns:p14="http://schemas.microsoft.com/office/powerpoint/2010/main" val="28382961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17</a:t>
            </a:fld>
            <a:r>
              <a:rPr lang="en-GB" dirty="0"/>
              <a:t> / 30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2025 / 2026		</a:t>
            </a:r>
            <a:r>
              <a:rPr lang="fr-FR" b="1" dirty="0"/>
              <a:t>Schedule 3: </a:t>
            </a:r>
            <a:r>
              <a:rPr lang="en-GB" b="1" dirty="0"/>
              <a:t>Development Characteristics</a:t>
            </a:r>
          </a:p>
        </p:txBody>
      </p:sp>
      <p:sp>
        <p:nvSpPr>
          <p:cNvPr id="12" name="TextBox 11">
            <a:extLst>
              <a:ext uri="{FF2B5EF4-FFF2-40B4-BE49-F238E27FC236}">
                <a16:creationId xmlns:a16="http://schemas.microsoft.com/office/drawing/2014/main" id="{38C4A143-C346-A5D7-3DFF-2CAF7FBCDBED}"/>
              </a:ext>
            </a:extLst>
          </p:cNvPr>
          <p:cNvSpPr txBox="1"/>
          <p:nvPr/>
        </p:nvSpPr>
        <p:spPr>
          <a:xfrm>
            <a:off x="3640545" y="631226"/>
            <a:ext cx="7164475" cy="5021055"/>
          </a:xfrm>
          <a:prstGeom prst="rect">
            <a:avLst/>
          </a:prstGeom>
          <a:noFill/>
        </p:spPr>
        <p:txBody>
          <a:bodyPr wrap="square" rtlCol="0">
            <a:spAutoFit/>
          </a:bodyPr>
          <a:lstStyle/>
          <a:p>
            <a:pPr marL="342900" indent="-342900">
              <a:lnSpc>
                <a:spcPct val="150000"/>
              </a:lnSpc>
              <a:buFont typeface="Arial" panose="020B0604020202020204" pitchFamily="34" charset="0"/>
              <a:buChar char="•"/>
            </a:pPr>
            <a:r>
              <a:rPr lang="en-GB" sz="2400" dirty="0"/>
              <a:t>Size and design of the development.</a:t>
            </a:r>
          </a:p>
          <a:p>
            <a:pPr marL="342900" indent="-342900">
              <a:lnSpc>
                <a:spcPct val="150000"/>
              </a:lnSpc>
              <a:buFont typeface="Arial" panose="020B0604020202020204" pitchFamily="34" charset="0"/>
              <a:buChar char="•"/>
            </a:pPr>
            <a:r>
              <a:rPr lang="en-GB" sz="2400" dirty="0"/>
              <a:t>Cumulation with other development.</a:t>
            </a:r>
          </a:p>
          <a:p>
            <a:pPr marL="342900" indent="-342900">
              <a:lnSpc>
                <a:spcPct val="150000"/>
              </a:lnSpc>
              <a:buFont typeface="Arial" panose="020B0604020202020204" pitchFamily="34" charset="0"/>
              <a:buChar char="•"/>
            </a:pPr>
            <a:r>
              <a:rPr lang="en-GB" sz="2400" dirty="0"/>
              <a:t>The use of natural resources, in particular land, soil, water and biodiversity.</a:t>
            </a:r>
          </a:p>
          <a:p>
            <a:pPr marL="342900" indent="-342900">
              <a:lnSpc>
                <a:spcPct val="150000"/>
              </a:lnSpc>
              <a:buFont typeface="Arial" panose="020B0604020202020204" pitchFamily="34" charset="0"/>
              <a:buChar char="•"/>
            </a:pPr>
            <a:r>
              <a:rPr lang="en-GB" sz="2400" dirty="0"/>
              <a:t>The production of waste. </a:t>
            </a:r>
          </a:p>
          <a:p>
            <a:pPr marL="342900" indent="-342900">
              <a:lnSpc>
                <a:spcPct val="150000"/>
              </a:lnSpc>
              <a:buFont typeface="Arial" panose="020B0604020202020204" pitchFamily="34" charset="0"/>
              <a:buChar char="•"/>
            </a:pPr>
            <a:r>
              <a:rPr lang="en-GB" sz="2400" dirty="0"/>
              <a:t>Pollution and nuisances.   </a:t>
            </a:r>
          </a:p>
          <a:p>
            <a:pPr marL="342900" indent="-342900">
              <a:lnSpc>
                <a:spcPct val="150000"/>
              </a:lnSpc>
              <a:buFont typeface="Arial" panose="020B0604020202020204" pitchFamily="34" charset="0"/>
              <a:buChar char="•"/>
            </a:pPr>
            <a:r>
              <a:rPr lang="en-GB" sz="2400" dirty="0"/>
              <a:t>The risk of major accidents and/or disasters, including those caused by climate change.</a:t>
            </a:r>
          </a:p>
          <a:p>
            <a:pPr marL="342900" indent="-342900">
              <a:lnSpc>
                <a:spcPct val="150000"/>
              </a:lnSpc>
              <a:buFont typeface="Arial" panose="020B0604020202020204" pitchFamily="34" charset="0"/>
              <a:buChar char="•"/>
            </a:pPr>
            <a:r>
              <a:rPr lang="en-GB" sz="2400" dirty="0"/>
              <a:t>The risk to human health. </a:t>
            </a:r>
            <a:endParaRPr lang="en-GB" sz="20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13/10/2025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3: Introduction to EIAs</a:t>
            </a:r>
          </a:p>
        </p:txBody>
      </p:sp>
      <p:pic>
        <p:nvPicPr>
          <p:cNvPr id="4" name="Picture 3">
            <a:extLst>
              <a:ext uri="{FF2B5EF4-FFF2-40B4-BE49-F238E27FC236}">
                <a16:creationId xmlns:a16="http://schemas.microsoft.com/office/drawing/2014/main" id="{A9F1AB22-6AE7-EA8A-2A03-12CD6418506B}"/>
              </a:ext>
            </a:extLst>
          </p:cNvPr>
          <p:cNvPicPr>
            <a:picLocks noChangeAspect="1"/>
          </p:cNvPicPr>
          <p:nvPr/>
        </p:nvPicPr>
        <p:blipFill>
          <a:blip r:embed="rId2"/>
          <a:stretch>
            <a:fillRect/>
          </a:stretch>
        </p:blipFill>
        <p:spPr>
          <a:xfrm>
            <a:off x="123597" y="745527"/>
            <a:ext cx="3292704" cy="2335762"/>
          </a:xfrm>
          <a:prstGeom prst="rect">
            <a:avLst/>
          </a:prstGeom>
        </p:spPr>
      </p:pic>
      <p:pic>
        <p:nvPicPr>
          <p:cNvPr id="6" name="Picture 5">
            <a:extLst>
              <a:ext uri="{FF2B5EF4-FFF2-40B4-BE49-F238E27FC236}">
                <a16:creationId xmlns:a16="http://schemas.microsoft.com/office/drawing/2014/main" id="{063B5928-ACD2-F6EF-05E6-E2EAD3FD00BC}"/>
              </a:ext>
            </a:extLst>
          </p:cNvPr>
          <p:cNvPicPr>
            <a:picLocks noChangeAspect="1"/>
          </p:cNvPicPr>
          <p:nvPr/>
        </p:nvPicPr>
        <p:blipFill rotWithShape="1">
          <a:blip r:embed="rId3"/>
          <a:srcRect l="9937"/>
          <a:stretch/>
        </p:blipFill>
        <p:spPr>
          <a:xfrm>
            <a:off x="123598" y="3690310"/>
            <a:ext cx="3292704" cy="2193592"/>
          </a:xfrm>
          <a:prstGeom prst="rect">
            <a:avLst/>
          </a:prstGeom>
        </p:spPr>
      </p:pic>
    </p:spTree>
    <p:extLst>
      <p:ext uri="{BB962C8B-B14F-4D97-AF65-F5344CB8AC3E}">
        <p14:creationId xmlns:p14="http://schemas.microsoft.com/office/powerpoint/2010/main" val="14645153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18</a:t>
            </a:fld>
            <a:r>
              <a:rPr lang="en-GB" dirty="0"/>
              <a:t> / 30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Schedule 3: Location of Development</a:t>
            </a:r>
          </a:p>
        </p:txBody>
      </p:sp>
      <p:sp>
        <p:nvSpPr>
          <p:cNvPr id="12" name="TextBox 11">
            <a:extLst>
              <a:ext uri="{FF2B5EF4-FFF2-40B4-BE49-F238E27FC236}">
                <a16:creationId xmlns:a16="http://schemas.microsoft.com/office/drawing/2014/main" id="{38C4A143-C346-A5D7-3DFF-2CAF7FBCDBED}"/>
              </a:ext>
            </a:extLst>
          </p:cNvPr>
          <p:cNvSpPr txBox="1"/>
          <p:nvPr/>
        </p:nvSpPr>
        <p:spPr>
          <a:xfrm>
            <a:off x="3700710" y="656626"/>
            <a:ext cx="7797799" cy="4998612"/>
          </a:xfrm>
          <a:prstGeom prst="rect">
            <a:avLst/>
          </a:prstGeom>
          <a:noFill/>
        </p:spPr>
        <p:txBody>
          <a:bodyPr wrap="square" rtlCol="0">
            <a:spAutoFit/>
          </a:bodyPr>
          <a:lstStyle/>
          <a:p>
            <a:pPr marL="342900" indent="-342900">
              <a:lnSpc>
                <a:spcPts val="3500"/>
              </a:lnSpc>
              <a:buFont typeface="Arial" panose="020B0604020202020204" pitchFamily="34" charset="0"/>
              <a:buChar char="•"/>
            </a:pPr>
            <a:r>
              <a:rPr lang="en-GB" sz="2400" dirty="0"/>
              <a:t>Wetlands, riparian areas and river mouths.</a:t>
            </a:r>
          </a:p>
          <a:p>
            <a:pPr marL="342900" indent="-342900">
              <a:lnSpc>
                <a:spcPts val="3500"/>
              </a:lnSpc>
              <a:buFont typeface="Arial" panose="020B0604020202020204" pitchFamily="34" charset="0"/>
              <a:buChar char="•"/>
            </a:pPr>
            <a:r>
              <a:rPr lang="en-GB" sz="2400" dirty="0"/>
              <a:t>Coastal zone and marine environment.  </a:t>
            </a:r>
          </a:p>
          <a:p>
            <a:pPr marL="342900" indent="-342900">
              <a:lnSpc>
                <a:spcPts val="3500"/>
              </a:lnSpc>
              <a:buFont typeface="Arial" panose="020B0604020202020204" pitchFamily="34" charset="0"/>
              <a:buChar char="•"/>
            </a:pPr>
            <a:r>
              <a:rPr lang="en-GB" sz="2400" dirty="0"/>
              <a:t>Mountain and forest areas. </a:t>
            </a:r>
          </a:p>
          <a:p>
            <a:pPr marL="342900" indent="-342900">
              <a:lnSpc>
                <a:spcPts val="3500"/>
              </a:lnSpc>
              <a:buFont typeface="Arial" panose="020B0604020202020204" pitchFamily="34" charset="0"/>
              <a:buChar char="•"/>
            </a:pPr>
            <a:r>
              <a:rPr lang="en-GB" sz="2400" dirty="0"/>
              <a:t>Nature reserves and parks.</a:t>
            </a:r>
          </a:p>
          <a:p>
            <a:pPr marL="342900" indent="-342900">
              <a:lnSpc>
                <a:spcPts val="3500"/>
              </a:lnSpc>
              <a:buFont typeface="Arial" panose="020B0604020202020204" pitchFamily="34" charset="0"/>
              <a:buChar char="•"/>
            </a:pPr>
            <a:r>
              <a:rPr lang="en-GB" sz="2400" dirty="0"/>
              <a:t>European sites and other areas classified or protected under national legislation </a:t>
            </a:r>
          </a:p>
          <a:p>
            <a:pPr marL="342900" indent="-342900">
              <a:lnSpc>
                <a:spcPts val="3500"/>
              </a:lnSpc>
              <a:buFont typeface="Arial" panose="020B0604020202020204" pitchFamily="34" charset="0"/>
              <a:buChar char="•"/>
            </a:pPr>
            <a:r>
              <a:rPr lang="en-GB" sz="2400" dirty="0"/>
              <a:t>Areas in which there has already been a failure to meet the environmental quality standards. </a:t>
            </a:r>
          </a:p>
          <a:p>
            <a:pPr marL="342900" indent="-342900">
              <a:lnSpc>
                <a:spcPts val="3500"/>
              </a:lnSpc>
              <a:buFont typeface="Arial" panose="020B0604020202020204" pitchFamily="34" charset="0"/>
              <a:buChar char="•"/>
            </a:pPr>
            <a:r>
              <a:rPr lang="en-GB" sz="2400" dirty="0"/>
              <a:t>Densely populated areas</a:t>
            </a:r>
          </a:p>
          <a:p>
            <a:pPr marL="342900" indent="-342900">
              <a:lnSpc>
                <a:spcPts val="3500"/>
              </a:lnSpc>
              <a:buFont typeface="Arial" panose="020B0604020202020204" pitchFamily="34" charset="0"/>
              <a:buChar char="•"/>
            </a:pPr>
            <a:r>
              <a:rPr lang="en-GB" sz="2400" dirty="0"/>
              <a:t>Landscapes and sites of historical, cultural or archaeological significance.</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13/10/2025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3: Introduction to EIAs</a:t>
            </a:r>
          </a:p>
        </p:txBody>
      </p:sp>
      <p:pic>
        <p:nvPicPr>
          <p:cNvPr id="4" name="Picture 3">
            <a:extLst>
              <a:ext uri="{FF2B5EF4-FFF2-40B4-BE49-F238E27FC236}">
                <a16:creationId xmlns:a16="http://schemas.microsoft.com/office/drawing/2014/main" id="{7030C132-9C55-44E5-D543-96D0D12F9505}"/>
              </a:ext>
            </a:extLst>
          </p:cNvPr>
          <p:cNvPicPr>
            <a:picLocks noChangeAspect="1"/>
          </p:cNvPicPr>
          <p:nvPr/>
        </p:nvPicPr>
        <p:blipFill rotWithShape="1">
          <a:blip r:embed="rId2"/>
          <a:srcRect l="27717"/>
          <a:stretch/>
        </p:blipFill>
        <p:spPr>
          <a:xfrm>
            <a:off x="351631" y="784824"/>
            <a:ext cx="2676789" cy="2013145"/>
          </a:xfrm>
          <a:prstGeom prst="rect">
            <a:avLst/>
          </a:prstGeom>
        </p:spPr>
      </p:pic>
      <p:pic>
        <p:nvPicPr>
          <p:cNvPr id="1026" name="Picture 2" descr="Flora &amp; Fauna - Cambrian Mountains Society">
            <a:extLst>
              <a:ext uri="{FF2B5EF4-FFF2-40B4-BE49-F238E27FC236}">
                <a16:creationId xmlns:a16="http://schemas.microsoft.com/office/drawing/2014/main" id="{F6672096-3CF3-E599-7D7B-AB5A64F7906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0829" y="3213461"/>
            <a:ext cx="2727591" cy="23866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8603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19</a:t>
            </a:fld>
            <a:r>
              <a:rPr lang="en-GB" dirty="0"/>
              <a:t> / 30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Schedule 3: Type of Impact</a:t>
            </a:r>
          </a:p>
        </p:txBody>
      </p:sp>
      <p:sp>
        <p:nvSpPr>
          <p:cNvPr id="12" name="TextBox 11">
            <a:extLst>
              <a:ext uri="{FF2B5EF4-FFF2-40B4-BE49-F238E27FC236}">
                <a16:creationId xmlns:a16="http://schemas.microsoft.com/office/drawing/2014/main" id="{38C4A143-C346-A5D7-3DFF-2CAF7FBCDBED}"/>
              </a:ext>
            </a:extLst>
          </p:cNvPr>
          <p:cNvSpPr txBox="1"/>
          <p:nvPr/>
        </p:nvSpPr>
        <p:spPr>
          <a:xfrm>
            <a:off x="3640545" y="631226"/>
            <a:ext cx="7164475" cy="5021055"/>
          </a:xfrm>
          <a:prstGeom prst="rect">
            <a:avLst/>
          </a:prstGeom>
          <a:noFill/>
        </p:spPr>
        <p:txBody>
          <a:bodyPr wrap="square" rtlCol="0">
            <a:spAutoFit/>
          </a:bodyPr>
          <a:lstStyle/>
          <a:p>
            <a:pPr marL="342900" indent="-342900">
              <a:lnSpc>
                <a:spcPct val="150000"/>
              </a:lnSpc>
              <a:buFont typeface="Arial" panose="020B0604020202020204" pitchFamily="34" charset="0"/>
              <a:buChar char="•"/>
            </a:pPr>
            <a:r>
              <a:rPr lang="en-GB" sz="2400" dirty="0"/>
              <a:t>The magnitude and spatial impact. </a:t>
            </a:r>
          </a:p>
          <a:p>
            <a:pPr marL="342900" indent="-342900">
              <a:lnSpc>
                <a:spcPct val="150000"/>
              </a:lnSpc>
              <a:buFont typeface="Arial" panose="020B0604020202020204" pitchFamily="34" charset="0"/>
              <a:buChar char="•"/>
            </a:pPr>
            <a:r>
              <a:rPr lang="en-GB" sz="2400" dirty="0"/>
              <a:t>The nature of the impact.</a:t>
            </a:r>
          </a:p>
          <a:p>
            <a:pPr marL="342900" indent="-342900">
              <a:lnSpc>
                <a:spcPct val="150000"/>
              </a:lnSpc>
              <a:buFont typeface="Arial" panose="020B0604020202020204" pitchFamily="34" charset="0"/>
              <a:buChar char="•"/>
            </a:pPr>
            <a:r>
              <a:rPr lang="en-GB" sz="2400" dirty="0"/>
              <a:t>The transboundary nature of the impact.</a:t>
            </a:r>
          </a:p>
          <a:p>
            <a:pPr marL="342900" indent="-342900">
              <a:lnSpc>
                <a:spcPct val="150000"/>
              </a:lnSpc>
              <a:buFont typeface="Arial" panose="020B0604020202020204" pitchFamily="34" charset="0"/>
              <a:buChar char="•"/>
            </a:pPr>
            <a:r>
              <a:rPr lang="en-GB" sz="2400" dirty="0"/>
              <a:t>The intensity and complexity of the impact.</a:t>
            </a:r>
          </a:p>
          <a:p>
            <a:pPr marL="342900" indent="-342900">
              <a:lnSpc>
                <a:spcPct val="150000"/>
              </a:lnSpc>
              <a:buFont typeface="Arial" panose="020B0604020202020204" pitchFamily="34" charset="0"/>
              <a:buChar char="•"/>
            </a:pPr>
            <a:r>
              <a:rPr lang="en-GB" sz="2400" dirty="0"/>
              <a:t>The probability of the impact.</a:t>
            </a:r>
          </a:p>
          <a:p>
            <a:pPr marL="342900" indent="-342900">
              <a:lnSpc>
                <a:spcPct val="150000"/>
              </a:lnSpc>
              <a:buFont typeface="Arial" panose="020B0604020202020204" pitchFamily="34" charset="0"/>
              <a:buChar char="•"/>
            </a:pPr>
            <a:r>
              <a:rPr lang="en-GB" sz="2400" dirty="0"/>
              <a:t>The expected onset, duration, frequency and reversibility of the impact. </a:t>
            </a:r>
          </a:p>
          <a:p>
            <a:pPr marL="342900" indent="-342900">
              <a:lnSpc>
                <a:spcPct val="150000"/>
              </a:lnSpc>
              <a:buFont typeface="Arial" panose="020B0604020202020204" pitchFamily="34" charset="0"/>
              <a:buChar char="•"/>
            </a:pPr>
            <a:r>
              <a:rPr lang="en-GB" sz="2400" dirty="0"/>
              <a:t>The cumulation of the impact.</a:t>
            </a:r>
          </a:p>
          <a:p>
            <a:pPr marL="342900" indent="-342900">
              <a:lnSpc>
                <a:spcPct val="150000"/>
              </a:lnSpc>
              <a:buFont typeface="Arial" panose="020B0604020202020204" pitchFamily="34" charset="0"/>
              <a:buChar char="•"/>
            </a:pPr>
            <a:r>
              <a:rPr lang="en-GB" sz="2400" dirty="0"/>
              <a:t>The possibility of reducing the impact.</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13/10/2025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3: Introduction to EIAs</a:t>
            </a:r>
          </a:p>
        </p:txBody>
      </p:sp>
      <p:pic>
        <p:nvPicPr>
          <p:cNvPr id="2050" name="Picture 2" descr="Water Pollution Definition - Types, Causes, Effects">
            <a:extLst>
              <a:ext uri="{FF2B5EF4-FFF2-40B4-BE49-F238E27FC236}">
                <a16:creationId xmlns:a16="http://schemas.microsoft.com/office/drawing/2014/main" id="{2D347C92-6D00-80CD-B89C-17D94057E70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0850" y="1017423"/>
            <a:ext cx="2857500" cy="16002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501BBF3F-EB7F-F9B7-A6E4-7C4B6FE7B284}"/>
              </a:ext>
            </a:extLst>
          </p:cNvPr>
          <p:cNvPicPr>
            <a:picLocks noChangeAspect="1"/>
          </p:cNvPicPr>
          <p:nvPr/>
        </p:nvPicPr>
        <p:blipFill rotWithShape="1">
          <a:blip r:embed="rId3"/>
          <a:srcRect l="8424" r="5136"/>
          <a:stretch/>
        </p:blipFill>
        <p:spPr>
          <a:xfrm>
            <a:off x="450850" y="2971917"/>
            <a:ext cx="2880031" cy="2222383"/>
          </a:xfrm>
          <a:prstGeom prst="rect">
            <a:avLst/>
          </a:prstGeom>
        </p:spPr>
      </p:pic>
    </p:spTree>
    <p:extLst>
      <p:ext uri="{BB962C8B-B14F-4D97-AF65-F5344CB8AC3E}">
        <p14:creationId xmlns:p14="http://schemas.microsoft.com/office/powerpoint/2010/main" val="6165668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20</a:t>
            </a:fld>
            <a:r>
              <a:rPr lang="en-GB" dirty="0"/>
              <a:t> / 30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Who decides if an EIA is required?</a:t>
            </a:r>
          </a:p>
        </p:txBody>
      </p:sp>
      <p:sp>
        <p:nvSpPr>
          <p:cNvPr id="12" name="TextBox 11">
            <a:extLst>
              <a:ext uri="{FF2B5EF4-FFF2-40B4-BE49-F238E27FC236}">
                <a16:creationId xmlns:a16="http://schemas.microsoft.com/office/drawing/2014/main" id="{38C4A143-C346-A5D7-3DFF-2CAF7FBCDBED}"/>
              </a:ext>
            </a:extLst>
          </p:cNvPr>
          <p:cNvSpPr txBox="1"/>
          <p:nvPr/>
        </p:nvSpPr>
        <p:spPr>
          <a:xfrm>
            <a:off x="4142963" y="942725"/>
            <a:ext cx="7164475" cy="5262979"/>
          </a:xfrm>
          <a:prstGeom prst="rect">
            <a:avLst/>
          </a:prstGeom>
          <a:noFill/>
        </p:spPr>
        <p:txBody>
          <a:bodyPr wrap="square" rtlCol="0">
            <a:spAutoFit/>
          </a:bodyPr>
          <a:lstStyle/>
          <a:p>
            <a:pPr marL="342900" indent="-342900">
              <a:buFont typeface="Arial" panose="020B0604020202020204" pitchFamily="34" charset="0"/>
              <a:buChar char="•"/>
            </a:pPr>
            <a:r>
              <a:rPr lang="en-GB" sz="2400" dirty="0"/>
              <a:t>A developer can submit an ES voluntarily with a planning application in recognition that their scheme falls under Schedule 1 or exceeds Schedule 2 thresholds and would have a significant effect. </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Normally, however, the local planning authority (LPA) decides if an EIA is required in consultation with the applicant in the first instance. </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The LPA will likely be asked by the applicant whether EIA is necessary for a Schedule 2 submission. </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The proposal will then either be ‘screened in’ or ‘screened out’ by the LPA. </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13/10/2025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3: Introduction to EIAs</a:t>
            </a:r>
          </a:p>
        </p:txBody>
      </p:sp>
      <p:pic>
        <p:nvPicPr>
          <p:cNvPr id="4" name="Picture 3">
            <a:extLst>
              <a:ext uri="{FF2B5EF4-FFF2-40B4-BE49-F238E27FC236}">
                <a16:creationId xmlns:a16="http://schemas.microsoft.com/office/drawing/2014/main" id="{62929304-165D-B4D2-33A4-7D63ADA1C189}"/>
              </a:ext>
            </a:extLst>
          </p:cNvPr>
          <p:cNvPicPr>
            <a:picLocks noChangeAspect="1"/>
          </p:cNvPicPr>
          <p:nvPr/>
        </p:nvPicPr>
        <p:blipFill>
          <a:blip r:embed="rId2"/>
          <a:stretch>
            <a:fillRect/>
          </a:stretch>
        </p:blipFill>
        <p:spPr>
          <a:xfrm>
            <a:off x="173364" y="1395100"/>
            <a:ext cx="3772289" cy="4664057"/>
          </a:xfrm>
          <a:prstGeom prst="rect">
            <a:avLst/>
          </a:prstGeom>
        </p:spPr>
      </p:pic>
    </p:spTree>
    <p:extLst>
      <p:ext uri="{BB962C8B-B14F-4D97-AF65-F5344CB8AC3E}">
        <p14:creationId xmlns:p14="http://schemas.microsoft.com/office/powerpoint/2010/main" val="11883591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21</a:t>
            </a:fld>
            <a:r>
              <a:rPr lang="en-GB" dirty="0"/>
              <a:t> / 30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Who decides if an EIA is required?</a:t>
            </a:r>
          </a:p>
        </p:txBody>
      </p:sp>
      <p:sp>
        <p:nvSpPr>
          <p:cNvPr id="12" name="TextBox 11">
            <a:extLst>
              <a:ext uri="{FF2B5EF4-FFF2-40B4-BE49-F238E27FC236}">
                <a16:creationId xmlns:a16="http://schemas.microsoft.com/office/drawing/2014/main" id="{38C4A143-C346-A5D7-3DFF-2CAF7FBCDBED}"/>
              </a:ext>
            </a:extLst>
          </p:cNvPr>
          <p:cNvSpPr txBox="1"/>
          <p:nvPr/>
        </p:nvSpPr>
        <p:spPr>
          <a:xfrm>
            <a:off x="4132914" y="630324"/>
            <a:ext cx="7164475" cy="5632311"/>
          </a:xfrm>
          <a:prstGeom prst="rect">
            <a:avLst/>
          </a:prstGeom>
          <a:noFill/>
        </p:spPr>
        <p:txBody>
          <a:bodyPr wrap="square" rtlCol="0">
            <a:spAutoFit/>
          </a:bodyPr>
          <a:lstStyle/>
          <a:p>
            <a:pPr marL="342900" indent="-342900">
              <a:buFont typeface="Arial" panose="020B0604020202020204" pitchFamily="34" charset="0"/>
              <a:buChar char="•"/>
            </a:pPr>
            <a:r>
              <a:rPr lang="en-GB" sz="2400" dirty="0"/>
              <a:t>Regulations require the LPA to provide, on request, a formal opinion as to whether EIA should be carried out. This is called a Screening Opinion. </a:t>
            </a:r>
          </a:p>
          <a:p>
            <a:pPr marL="342900" indent="-342900">
              <a:buFont typeface="Arial" panose="020B0604020202020204" pitchFamily="34" charset="0"/>
              <a:buChar char="•"/>
            </a:pPr>
            <a:r>
              <a:rPr lang="en-GB" sz="2400" dirty="0"/>
              <a:t>They have 21 days to provide this or not longer than 90 days as agreed with the applicant. </a:t>
            </a:r>
          </a:p>
          <a:p>
            <a:pPr marL="342900" indent="-342900">
              <a:buFont typeface="Arial" panose="020B0604020202020204" pitchFamily="34" charset="0"/>
              <a:buChar char="•"/>
            </a:pPr>
            <a:r>
              <a:rPr lang="en-GB" sz="2400" dirty="0"/>
              <a:t>The LPA must be satisfied that it has received sufficient information to give an opinion, bearing in mind that the failure to require an EIA for a project subsequently found to have significant environmental impacts could be subject to costly legal challenge. </a:t>
            </a:r>
          </a:p>
          <a:p>
            <a:pPr marL="342900" indent="-342900">
              <a:buFont typeface="Arial" panose="020B0604020202020204" pitchFamily="34" charset="0"/>
              <a:buChar char="•"/>
            </a:pPr>
            <a:r>
              <a:rPr lang="en-GB" sz="2400" dirty="0"/>
              <a:t>Where an application is submitted for a development falling within any of the Schedule 2 descriptions without an ES, the LPA may decide if an EIA is required and should refuse to consider the planning application until an ES is submitted. </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13/10/2025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3: Introduction to EIAs</a:t>
            </a:r>
          </a:p>
        </p:txBody>
      </p:sp>
      <p:pic>
        <p:nvPicPr>
          <p:cNvPr id="4" name="Picture 3">
            <a:extLst>
              <a:ext uri="{FF2B5EF4-FFF2-40B4-BE49-F238E27FC236}">
                <a16:creationId xmlns:a16="http://schemas.microsoft.com/office/drawing/2014/main" id="{969DBA4F-08D3-C9A2-7259-4436EB894762}"/>
              </a:ext>
            </a:extLst>
          </p:cNvPr>
          <p:cNvPicPr>
            <a:picLocks noChangeAspect="1"/>
          </p:cNvPicPr>
          <p:nvPr/>
        </p:nvPicPr>
        <p:blipFill>
          <a:blip r:embed="rId2"/>
          <a:stretch>
            <a:fillRect/>
          </a:stretch>
        </p:blipFill>
        <p:spPr>
          <a:xfrm>
            <a:off x="173364" y="1395100"/>
            <a:ext cx="3772289" cy="4664057"/>
          </a:xfrm>
          <a:prstGeom prst="rect">
            <a:avLst/>
          </a:prstGeom>
        </p:spPr>
      </p:pic>
    </p:spTree>
    <p:extLst>
      <p:ext uri="{BB962C8B-B14F-4D97-AF65-F5344CB8AC3E}">
        <p14:creationId xmlns:p14="http://schemas.microsoft.com/office/powerpoint/2010/main" val="1596572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22</a:t>
            </a:fld>
            <a:r>
              <a:rPr lang="en-GB" dirty="0"/>
              <a:t> / 30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Who decides if an EIA is required?</a:t>
            </a:r>
          </a:p>
        </p:txBody>
      </p:sp>
      <p:sp>
        <p:nvSpPr>
          <p:cNvPr id="12" name="TextBox 11">
            <a:extLst>
              <a:ext uri="{FF2B5EF4-FFF2-40B4-BE49-F238E27FC236}">
                <a16:creationId xmlns:a16="http://schemas.microsoft.com/office/drawing/2014/main" id="{38C4A143-C346-A5D7-3DFF-2CAF7FBCDBED}"/>
              </a:ext>
            </a:extLst>
          </p:cNvPr>
          <p:cNvSpPr txBox="1"/>
          <p:nvPr/>
        </p:nvSpPr>
        <p:spPr>
          <a:xfrm>
            <a:off x="4424316" y="1626410"/>
            <a:ext cx="7164475" cy="3785652"/>
          </a:xfrm>
          <a:prstGeom prst="rect">
            <a:avLst/>
          </a:prstGeom>
          <a:noFill/>
        </p:spPr>
        <p:txBody>
          <a:bodyPr wrap="square" rtlCol="0">
            <a:spAutoFit/>
          </a:bodyPr>
          <a:lstStyle/>
          <a:p>
            <a:pPr marL="342900" indent="-342900">
              <a:buFont typeface="Arial" panose="020B0604020202020204" pitchFamily="34" charset="0"/>
              <a:buChar char="•"/>
            </a:pPr>
            <a:r>
              <a:rPr lang="en-GB" sz="2400" dirty="0"/>
              <a:t>The Secretary of State has powers to intervene in cases where the LPA has failed to give an opinion on whether an EIA is needed within the prescribed period, or where the applicant disagrees with the opinion given by the LPA. </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Their decision is known as a Screening Direction. </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They have up to 90 days to issue a screening direction under the EIA regulations.</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13/10/2025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3: Introduction to EIAs</a:t>
            </a:r>
          </a:p>
        </p:txBody>
      </p:sp>
      <p:pic>
        <p:nvPicPr>
          <p:cNvPr id="4" name="Picture 3">
            <a:extLst>
              <a:ext uri="{FF2B5EF4-FFF2-40B4-BE49-F238E27FC236}">
                <a16:creationId xmlns:a16="http://schemas.microsoft.com/office/drawing/2014/main" id="{BC466509-9EEE-A5C8-01E7-E6DE10F9D776}"/>
              </a:ext>
            </a:extLst>
          </p:cNvPr>
          <p:cNvPicPr>
            <a:picLocks noChangeAspect="1"/>
          </p:cNvPicPr>
          <p:nvPr/>
        </p:nvPicPr>
        <p:blipFill>
          <a:blip r:embed="rId2"/>
          <a:stretch>
            <a:fillRect/>
          </a:stretch>
        </p:blipFill>
        <p:spPr>
          <a:xfrm>
            <a:off x="173364" y="1395100"/>
            <a:ext cx="3772289" cy="4664057"/>
          </a:xfrm>
          <a:prstGeom prst="rect">
            <a:avLst/>
          </a:prstGeom>
        </p:spPr>
      </p:pic>
    </p:spTree>
    <p:extLst>
      <p:ext uri="{BB962C8B-B14F-4D97-AF65-F5344CB8AC3E}">
        <p14:creationId xmlns:p14="http://schemas.microsoft.com/office/powerpoint/2010/main" val="16780821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23</a:t>
            </a:fld>
            <a:r>
              <a:rPr lang="en-GB" dirty="0"/>
              <a:t> / 30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Screening Considerations</a:t>
            </a:r>
          </a:p>
        </p:txBody>
      </p:sp>
      <p:sp>
        <p:nvSpPr>
          <p:cNvPr id="12" name="TextBox 11">
            <a:extLst>
              <a:ext uri="{FF2B5EF4-FFF2-40B4-BE49-F238E27FC236}">
                <a16:creationId xmlns:a16="http://schemas.microsoft.com/office/drawing/2014/main" id="{38C4A143-C346-A5D7-3DFF-2CAF7FBCDBED}"/>
              </a:ext>
            </a:extLst>
          </p:cNvPr>
          <p:cNvSpPr txBox="1"/>
          <p:nvPr/>
        </p:nvSpPr>
        <p:spPr>
          <a:xfrm>
            <a:off x="5169683" y="1376054"/>
            <a:ext cx="6237937" cy="4093428"/>
          </a:xfrm>
          <a:prstGeom prst="rect">
            <a:avLst/>
          </a:prstGeom>
          <a:noFill/>
        </p:spPr>
        <p:txBody>
          <a:bodyPr wrap="square" rtlCol="0">
            <a:spAutoFit/>
          </a:bodyPr>
          <a:lstStyle/>
          <a:p>
            <a:pPr marL="342900" indent="-342900">
              <a:buFont typeface="Arial" panose="020B0604020202020204" pitchFamily="34" charset="0"/>
              <a:buChar char="•"/>
            </a:pPr>
            <a:r>
              <a:rPr lang="en-GB" sz="2000" dirty="0"/>
              <a:t>Screening Decisions have to be made publicly available.</a:t>
            </a:r>
          </a:p>
          <a:p>
            <a:pPr marL="342900" indent="-342900">
              <a:buFont typeface="Arial" panose="020B0604020202020204" pitchFamily="34" charset="0"/>
              <a:buChar char="•"/>
            </a:pPr>
            <a:endParaRPr lang="en-GB" sz="2000" dirty="0">
              <a:latin typeface="Comic Sans MS" panose="030F0702030302020204" pitchFamily="66" charset="0"/>
            </a:endParaRPr>
          </a:p>
          <a:p>
            <a:pPr marL="342900" indent="-342900">
              <a:buFont typeface="Arial" panose="020B0604020202020204" pitchFamily="34" charset="0"/>
              <a:buChar char="•"/>
            </a:pPr>
            <a:r>
              <a:rPr lang="en-GB" sz="2000" dirty="0">
                <a:latin typeface="Comic Sans MS" panose="030F0702030302020204" pitchFamily="66" charset="0"/>
              </a:rPr>
              <a:t>ACTIVITY: visit a local council planning page and see if you can find screening requests / opinions / decisions</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Not following the legislation can lead to court action.</a:t>
            </a:r>
          </a:p>
          <a:p>
            <a:endParaRPr lang="en-GB" sz="2000" dirty="0"/>
          </a:p>
          <a:p>
            <a:pPr marL="342900" indent="-342900">
              <a:buFont typeface="Arial" panose="020B0604020202020204" pitchFamily="34" charset="0"/>
              <a:buChar char="•"/>
            </a:pPr>
            <a:r>
              <a:rPr lang="en-GB" sz="2000" dirty="0"/>
              <a:t>Some applicants try to negate EIA’s by ‘salami-slicing’ the overall proposed plan into smaller chunks which are more likely to get approval (</a:t>
            </a:r>
            <a:r>
              <a:rPr lang="en-GB" sz="2000" dirty="0" err="1"/>
              <a:t>Enríquez</a:t>
            </a:r>
            <a:r>
              <a:rPr lang="en-GB" sz="2000" dirty="0"/>
              <a:t>-de-Salamanca, Á., 2016)</a:t>
            </a:r>
          </a:p>
          <a:p>
            <a:endParaRPr lang="en-GB" sz="20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13/10/2025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3: Introduction to EIAs</a:t>
            </a:r>
          </a:p>
        </p:txBody>
      </p:sp>
      <p:pic>
        <p:nvPicPr>
          <p:cNvPr id="10" name="Picture 9">
            <a:extLst>
              <a:ext uri="{FF2B5EF4-FFF2-40B4-BE49-F238E27FC236}">
                <a16:creationId xmlns:a16="http://schemas.microsoft.com/office/drawing/2014/main" id="{BC1EA467-C998-B4D0-7E39-4C48677FE74E}"/>
              </a:ext>
            </a:extLst>
          </p:cNvPr>
          <p:cNvPicPr>
            <a:picLocks noChangeAspect="1"/>
          </p:cNvPicPr>
          <p:nvPr/>
        </p:nvPicPr>
        <p:blipFill>
          <a:blip r:embed="rId3"/>
          <a:stretch>
            <a:fillRect/>
          </a:stretch>
        </p:blipFill>
        <p:spPr>
          <a:xfrm>
            <a:off x="5613" y="379422"/>
            <a:ext cx="4880793" cy="6086692"/>
          </a:xfrm>
          <a:prstGeom prst="rect">
            <a:avLst/>
          </a:prstGeom>
        </p:spPr>
      </p:pic>
    </p:spTree>
    <p:extLst>
      <p:ext uri="{BB962C8B-B14F-4D97-AF65-F5344CB8AC3E}">
        <p14:creationId xmlns:p14="http://schemas.microsoft.com/office/powerpoint/2010/main" val="224250329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84D75010-EBB9-D96E-881B-06E60AAD19FD}"/>
              </a:ext>
            </a:extLst>
          </p:cNvPr>
          <p:cNvPicPr>
            <a:picLocks noChangeAspect="1"/>
          </p:cNvPicPr>
          <p:nvPr/>
        </p:nvPicPr>
        <p:blipFill rotWithShape="1">
          <a:blip r:embed="rId3"/>
          <a:srcRect r="14691"/>
          <a:stretch/>
        </p:blipFill>
        <p:spPr>
          <a:xfrm>
            <a:off x="7536631" y="3635915"/>
            <a:ext cx="3742080" cy="2641514"/>
          </a:xfrm>
          <a:prstGeom prst="rect">
            <a:avLst/>
          </a:prstGeom>
        </p:spPr>
      </p:pic>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24</a:t>
            </a:fld>
            <a:r>
              <a:rPr lang="en-GB" dirty="0"/>
              <a:t> / 30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Screening examples: Dean Quarry</a:t>
            </a:r>
          </a:p>
        </p:txBody>
      </p:sp>
      <p:sp>
        <p:nvSpPr>
          <p:cNvPr id="12" name="TextBox 11">
            <a:extLst>
              <a:ext uri="{FF2B5EF4-FFF2-40B4-BE49-F238E27FC236}">
                <a16:creationId xmlns:a16="http://schemas.microsoft.com/office/drawing/2014/main" id="{38C4A143-C346-A5D7-3DFF-2CAF7FBCDBED}"/>
              </a:ext>
            </a:extLst>
          </p:cNvPr>
          <p:cNvSpPr txBox="1"/>
          <p:nvPr/>
        </p:nvSpPr>
        <p:spPr>
          <a:xfrm>
            <a:off x="4625972" y="449952"/>
            <a:ext cx="7405595" cy="3477875"/>
          </a:xfrm>
          <a:prstGeom prst="rect">
            <a:avLst/>
          </a:prstGeom>
          <a:noFill/>
        </p:spPr>
        <p:txBody>
          <a:bodyPr wrap="square" rtlCol="0">
            <a:spAutoFit/>
          </a:bodyPr>
          <a:lstStyle/>
          <a:p>
            <a:pPr marL="342900" indent="-342900">
              <a:buFont typeface="Arial" panose="020B0604020202020204" pitchFamily="34" charset="0"/>
              <a:buChar char="•"/>
            </a:pPr>
            <a:r>
              <a:rPr lang="en-GB" sz="2000" dirty="0"/>
              <a:t>Screening Decisions have to be made publicly available.</a:t>
            </a:r>
          </a:p>
          <a:p>
            <a:pPr marL="342900" indent="-342900">
              <a:buFont typeface="Arial" panose="020B0604020202020204" pitchFamily="34" charset="0"/>
              <a:buChar char="•"/>
            </a:pPr>
            <a:r>
              <a:rPr lang="en-GB" sz="2000" dirty="0"/>
              <a:t>Not following the legislation can lead to court action.</a:t>
            </a:r>
          </a:p>
          <a:p>
            <a:pPr marL="342900" indent="-342900">
              <a:buFont typeface="Arial" panose="020B0604020202020204" pitchFamily="34" charset="0"/>
              <a:buChar char="•"/>
            </a:pPr>
            <a:endParaRPr lang="en-GB" sz="2000" dirty="0"/>
          </a:p>
          <a:p>
            <a:r>
              <a:rPr lang="en-GB" sz="2000" dirty="0"/>
              <a:t>Dean Quarry, Cornwall: </a:t>
            </a:r>
          </a:p>
          <a:p>
            <a:pPr marL="342900" indent="-342900">
              <a:buFontTx/>
              <a:buChar char="-"/>
            </a:pPr>
            <a:r>
              <a:rPr lang="en-GB" sz="2000" dirty="0"/>
              <a:t>Initial proposal – minor development around old quarry </a:t>
            </a:r>
          </a:p>
          <a:p>
            <a:pPr marL="800100" lvl="1" indent="-342900">
              <a:buFontTx/>
              <a:buChar char="-"/>
            </a:pPr>
            <a:r>
              <a:rPr lang="en-GB" sz="2000" dirty="0"/>
              <a:t>Deemed ‘salami-slicing’</a:t>
            </a:r>
          </a:p>
          <a:p>
            <a:pPr marL="342900" indent="-342900">
              <a:buFontTx/>
              <a:buChar char="-"/>
            </a:pPr>
            <a:r>
              <a:rPr lang="en-GB" sz="2000" dirty="0"/>
              <a:t>Council screening decision – Negative opinion, EIA not required</a:t>
            </a:r>
          </a:p>
          <a:p>
            <a:pPr marL="342900" indent="-342900">
              <a:buFontTx/>
              <a:buChar char="-"/>
            </a:pPr>
            <a:r>
              <a:rPr lang="en-GB" sz="2000" dirty="0"/>
              <a:t>Public appeal: Cornwall Against Dean </a:t>
            </a:r>
            <a:r>
              <a:rPr lang="en-GB" sz="2000" dirty="0" err="1"/>
              <a:t>Superquarry</a:t>
            </a:r>
            <a:endParaRPr lang="en-GB" sz="2000" dirty="0"/>
          </a:p>
          <a:p>
            <a:pPr marL="342900" indent="-342900">
              <a:buFontTx/>
              <a:buChar char="-"/>
            </a:pPr>
            <a:r>
              <a:rPr lang="en-GB" sz="2000" dirty="0"/>
              <a:t>Secretary of State: Positive opinion, EIA required</a:t>
            </a:r>
          </a:p>
          <a:p>
            <a:pPr marL="342900" indent="-342900">
              <a:buFontTx/>
              <a:buChar char="-"/>
            </a:pPr>
            <a:r>
              <a:rPr lang="en-GB" sz="2000" dirty="0"/>
              <a:t>High court action.</a:t>
            </a:r>
          </a:p>
          <a:p>
            <a:pPr marL="342900" indent="-342900">
              <a:buFont typeface="Arial" panose="020B0604020202020204" pitchFamily="34" charset="0"/>
              <a:buChar char="•"/>
            </a:pPr>
            <a:endParaRPr lang="en-GB" sz="20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13/10/2025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3: Introduction to EIAs</a:t>
            </a:r>
          </a:p>
        </p:txBody>
      </p:sp>
      <p:pic>
        <p:nvPicPr>
          <p:cNvPr id="1026" name="Picture 2" descr="Tidal lagoons project could deliver 30% of Britain's electricity | Daily  Mail Online">
            <a:extLst>
              <a:ext uri="{FF2B5EF4-FFF2-40B4-BE49-F238E27FC236}">
                <a16:creationId xmlns:a16="http://schemas.microsoft.com/office/drawing/2014/main" id="{C030E0C5-6660-187E-07A7-019310F0123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61" y="369332"/>
            <a:ext cx="4646511" cy="5201587"/>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05521379-4069-432E-1A76-5CE60DC8F142}"/>
              </a:ext>
            </a:extLst>
          </p:cNvPr>
          <p:cNvPicPr>
            <a:picLocks noChangeAspect="1"/>
          </p:cNvPicPr>
          <p:nvPr/>
        </p:nvPicPr>
        <p:blipFill rotWithShape="1">
          <a:blip r:embed="rId5"/>
          <a:srcRect t="2268" b="1"/>
          <a:stretch/>
        </p:blipFill>
        <p:spPr>
          <a:xfrm>
            <a:off x="3685764" y="3851552"/>
            <a:ext cx="3212752" cy="1989744"/>
          </a:xfrm>
          <a:prstGeom prst="rect">
            <a:avLst/>
          </a:prstGeom>
        </p:spPr>
      </p:pic>
      <p:pic>
        <p:nvPicPr>
          <p:cNvPr id="1028" name="Picture 4">
            <a:extLst>
              <a:ext uri="{FF2B5EF4-FFF2-40B4-BE49-F238E27FC236}">
                <a16:creationId xmlns:a16="http://schemas.microsoft.com/office/drawing/2014/main" id="{B784A949-E7DD-D9E6-3729-8ED8231D4FA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489885" y="4404970"/>
            <a:ext cx="2638101" cy="185337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a:extLst>
              <a:ext uri="{FF2B5EF4-FFF2-40B4-BE49-F238E27FC236}">
                <a16:creationId xmlns:a16="http://schemas.microsoft.com/office/drawing/2014/main" id="{5D03382F-A42C-24CC-DF91-367BD39A068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1229640" y="1137569"/>
            <a:ext cx="929139" cy="1150439"/>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4FA566A5-6FE4-EAF0-C998-DBDBD00C6806}"/>
              </a:ext>
            </a:extLst>
          </p:cNvPr>
          <p:cNvSpPr txBox="1"/>
          <p:nvPr/>
        </p:nvSpPr>
        <p:spPr>
          <a:xfrm>
            <a:off x="468581" y="5551830"/>
            <a:ext cx="3212752" cy="338554"/>
          </a:xfrm>
          <a:prstGeom prst="rect">
            <a:avLst/>
          </a:prstGeom>
          <a:noFill/>
        </p:spPr>
        <p:txBody>
          <a:bodyPr wrap="square">
            <a:spAutoFit/>
          </a:bodyPr>
          <a:lstStyle/>
          <a:p>
            <a:pPr algn="ctr"/>
            <a:r>
              <a:rPr lang="en-GB" sz="1600" dirty="0"/>
              <a:t>Swansea Bay Tidal Lagoon plan</a:t>
            </a:r>
          </a:p>
        </p:txBody>
      </p:sp>
      <p:sp>
        <p:nvSpPr>
          <p:cNvPr id="16" name="TextBox 15">
            <a:extLst>
              <a:ext uri="{FF2B5EF4-FFF2-40B4-BE49-F238E27FC236}">
                <a16:creationId xmlns:a16="http://schemas.microsoft.com/office/drawing/2014/main" id="{B7B8625D-CD2A-F518-B62F-6F99BEFE8BC6}"/>
              </a:ext>
            </a:extLst>
          </p:cNvPr>
          <p:cNvSpPr txBox="1"/>
          <p:nvPr/>
        </p:nvSpPr>
        <p:spPr>
          <a:xfrm>
            <a:off x="3685765" y="5823434"/>
            <a:ext cx="3212752" cy="584775"/>
          </a:xfrm>
          <a:prstGeom prst="rect">
            <a:avLst/>
          </a:prstGeom>
          <a:noFill/>
        </p:spPr>
        <p:txBody>
          <a:bodyPr wrap="square">
            <a:spAutoFit/>
          </a:bodyPr>
          <a:lstStyle/>
          <a:p>
            <a:pPr algn="ctr"/>
            <a:r>
              <a:rPr lang="en-GB" sz="1600" dirty="0"/>
              <a:t>Proposed plan to use Dean Quarry to supply material</a:t>
            </a:r>
          </a:p>
        </p:txBody>
      </p:sp>
      <p:sp>
        <p:nvSpPr>
          <p:cNvPr id="17" name="TextBox 16">
            <a:extLst>
              <a:ext uri="{FF2B5EF4-FFF2-40B4-BE49-F238E27FC236}">
                <a16:creationId xmlns:a16="http://schemas.microsoft.com/office/drawing/2014/main" id="{E8B689AD-8EAB-177F-0AEC-5BD2BEBC3AF1}"/>
              </a:ext>
            </a:extLst>
          </p:cNvPr>
          <p:cNvSpPr txBox="1"/>
          <p:nvPr/>
        </p:nvSpPr>
        <p:spPr>
          <a:xfrm>
            <a:off x="7536630" y="6258340"/>
            <a:ext cx="3742080" cy="338554"/>
          </a:xfrm>
          <a:prstGeom prst="rect">
            <a:avLst/>
          </a:prstGeom>
          <a:noFill/>
        </p:spPr>
        <p:txBody>
          <a:bodyPr wrap="square">
            <a:spAutoFit/>
          </a:bodyPr>
          <a:lstStyle/>
          <a:p>
            <a:pPr algn="ctr"/>
            <a:r>
              <a:rPr lang="en-GB" sz="1600" dirty="0"/>
              <a:t>Proposed plan at Dean Quarry</a:t>
            </a:r>
          </a:p>
        </p:txBody>
      </p:sp>
      <p:pic>
        <p:nvPicPr>
          <p:cNvPr id="19" name="Picture 18">
            <a:extLst>
              <a:ext uri="{FF2B5EF4-FFF2-40B4-BE49-F238E27FC236}">
                <a16:creationId xmlns:a16="http://schemas.microsoft.com/office/drawing/2014/main" id="{B8F24549-B0D6-9171-47B5-221F8A1360A2}"/>
              </a:ext>
            </a:extLst>
          </p:cNvPr>
          <p:cNvPicPr>
            <a:picLocks noChangeAspect="1"/>
          </p:cNvPicPr>
          <p:nvPr/>
        </p:nvPicPr>
        <p:blipFill>
          <a:blip r:embed="rId8"/>
          <a:stretch>
            <a:fillRect/>
          </a:stretch>
        </p:blipFill>
        <p:spPr>
          <a:xfrm>
            <a:off x="12506111" y="1712789"/>
            <a:ext cx="6696075" cy="4410075"/>
          </a:xfrm>
          <a:prstGeom prst="rect">
            <a:avLst/>
          </a:prstGeom>
        </p:spPr>
      </p:pic>
    </p:spTree>
    <p:extLst>
      <p:ext uri="{BB962C8B-B14F-4D97-AF65-F5344CB8AC3E}">
        <p14:creationId xmlns:p14="http://schemas.microsoft.com/office/powerpoint/2010/main" val="25825436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28"/>
                                        </p:tgtEl>
                                        <p:attrNameLst>
                                          <p:attrName>style.visibility</p:attrName>
                                        </p:attrNameLst>
                                      </p:cBhvr>
                                      <p:to>
                                        <p:strVal val="visible"/>
                                      </p:to>
                                    </p:set>
                                    <p:animEffect transition="in" filter="fade">
                                      <p:cBhvr>
                                        <p:cTn id="7" dur="500"/>
                                        <p:tgtEl>
                                          <p:spTgt spid="1028"/>
                                        </p:tgtEl>
                                      </p:cBhvr>
                                    </p:animEffect>
                                  </p:childTnLst>
                                </p:cTn>
                              </p:par>
                            </p:childTnLst>
                          </p:cTn>
                        </p:par>
                      </p:childTnLst>
                    </p:cTn>
                  </p:par>
                  <p:par>
                    <p:cTn id="8" fill="hold">
                      <p:stCondLst>
                        <p:cond delay="indefinite"/>
                      </p:stCondLst>
                      <p:childTnLst>
                        <p:par>
                          <p:cTn id="9" fill="hold">
                            <p:stCondLst>
                              <p:cond delay="0"/>
                            </p:stCondLst>
                            <p:childTnLst>
                              <p:par>
                                <p:cTn id="10" presetID="42" presetClass="path" presetSubtype="0" accel="50000" decel="50000" fill="hold" nodeType="clickEffect">
                                  <p:stCondLst>
                                    <p:cond delay="0"/>
                                  </p:stCondLst>
                                  <p:childTnLst>
                                    <p:animMotion origin="layout" path="M -6.25E-7 3.7037E-6 L -0.78216 -0.12732 " pathEditMode="relative" rAng="0" ptsTypes="AA">
                                      <p:cBhvr>
                                        <p:cTn id="11" dur="2000" fill="hold"/>
                                        <p:tgtEl>
                                          <p:spTgt spid="19"/>
                                        </p:tgtEl>
                                        <p:attrNameLst>
                                          <p:attrName>ppt_x</p:attrName>
                                          <p:attrName>ppt_y</p:attrName>
                                        </p:attrNameLst>
                                      </p:cBhvr>
                                      <p:rCtr x="-39115" y="-6366"/>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a:extLst>
              <a:ext uri="{FF2B5EF4-FFF2-40B4-BE49-F238E27FC236}">
                <a16:creationId xmlns:a16="http://schemas.microsoft.com/office/drawing/2014/main" id="{ECB60438-280B-CFBE-1B3B-7F4628EEC18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516" t="6530" r="15574" b="11170"/>
          <a:stretch/>
        </p:blipFill>
        <p:spPr bwMode="auto">
          <a:xfrm>
            <a:off x="66892" y="876792"/>
            <a:ext cx="7012566" cy="461562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25</a:t>
            </a:fld>
            <a:r>
              <a:rPr lang="en-GB" dirty="0"/>
              <a:t> / 30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Screening examples: Parc Solar </a:t>
            </a:r>
            <a:r>
              <a:rPr lang="en-GB" b="1" dirty="0" err="1"/>
              <a:t>Caenewydd</a:t>
            </a:r>
            <a:endParaRPr lang="en-GB" b="1" dirty="0"/>
          </a:p>
        </p:txBody>
      </p:sp>
      <p:sp>
        <p:nvSpPr>
          <p:cNvPr id="12" name="TextBox 11">
            <a:extLst>
              <a:ext uri="{FF2B5EF4-FFF2-40B4-BE49-F238E27FC236}">
                <a16:creationId xmlns:a16="http://schemas.microsoft.com/office/drawing/2014/main" id="{38C4A143-C346-A5D7-3DFF-2CAF7FBCDBED}"/>
              </a:ext>
            </a:extLst>
          </p:cNvPr>
          <p:cNvSpPr txBox="1"/>
          <p:nvPr/>
        </p:nvSpPr>
        <p:spPr>
          <a:xfrm>
            <a:off x="7536656" y="715999"/>
            <a:ext cx="4585647" cy="5601533"/>
          </a:xfrm>
          <a:prstGeom prst="rect">
            <a:avLst/>
          </a:prstGeom>
          <a:noFill/>
        </p:spPr>
        <p:txBody>
          <a:bodyPr wrap="square" rtlCol="0">
            <a:spAutoFit/>
          </a:bodyPr>
          <a:lstStyle/>
          <a:p>
            <a:r>
              <a:rPr lang="en-GB" sz="2000" dirty="0"/>
              <a:t>Parc Solar </a:t>
            </a:r>
            <a:r>
              <a:rPr lang="en-GB" sz="2000" dirty="0" err="1"/>
              <a:t>Caenewydd</a:t>
            </a:r>
            <a:r>
              <a:rPr lang="en-GB" sz="2000" dirty="0"/>
              <a:t>, Swansea: </a:t>
            </a:r>
          </a:p>
          <a:p>
            <a:pPr marL="342900" indent="-342900">
              <a:buFontTx/>
              <a:buChar char="-"/>
            </a:pPr>
            <a:r>
              <a:rPr lang="en-GB" sz="2000" dirty="0"/>
              <a:t>Large solar farm proposed for north-west Swansea</a:t>
            </a:r>
          </a:p>
          <a:p>
            <a:pPr marL="342900" indent="-342900">
              <a:buFontTx/>
              <a:buChar char="-"/>
            </a:pPr>
            <a:r>
              <a:rPr lang="en-GB" sz="2000" dirty="0"/>
              <a:t>90 hectares of land to power 11,500 homes</a:t>
            </a:r>
          </a:p>
          <a:p>
            <a:pPr marL="342900" indent="-342900">
              <a:buFontTx/>
              <a:buChar char="-"/>
            </a:pPr>
            <a:r>
              <a:rPr lang="en-GB" sz="2000" dirty="0"/>
              <a:t>Considered a project of ‘National significance’</a:t>
            </a:r>
          </a:p>
          <a:p>
            <a:pPr marL="342900" indent="-342900">
              <a:buFontTx/>
              <a:buChar char="-"/>
            </a:pPr>
            <a:endParaRPr lang="en-GB" sz="2000" dirty="0"/>
          </a:p>
          <a:p>
            <a:pPr marL="342900" indent="-342900">
              <a:buFontTx/>
              <a:buChar char="-"/>
            </a:pPr>
            <a:r>
              <a:rPr lang="en-GB" sz="2000" dirty="0"/>
              <a:t>Screening Opinion requested from Welsh Government:</a:t>
            </a:r>
          </a:p>
          <a:p>
            <a:pPr marL="342900" indent="-342900">
              <a:buFontTx/>
              <a:buChar char="-"/>
            </a:pPr>
            <a:r>
              <a:rPr lang="en-GB" sz="2000" dirty="0"/>
              <a:t>Detailed Screening report provided outlining criteria for Schedules 1 to 3</a:t>
            </a:r>
          </a:p>
          <a:p>
            <a:pPr marL="342900" indent="-342900">
              <a:buFontTx/>
              <a:buChar char="-"/>
            </a:pPr>
            <a:r>
              <a:rPr lang="en-GB" sz="2000" dirty="0"/>
              <a:t>Conclusion: No EIA required</a:t>
            </a:r>
          </a:p>
          <a:p>
            <a:pPr marL="342900" indent="-342900">
              <a:buFontTx/>
              <a:buChar char="-"/>
            </a:pPr>
            <a:endParaRPr lang="en-GB" sz="2000" dirty="0"/>
          </a:p>
          <a:p>
            <a:pPr marL="342900" indent="-342900">
              <a:buFontTx/>
              <a:buChar char="-"/>
            </a:pPr>
            <a:endParaRPr lang="en-GB" sz="2000" dirty="0"/>
          </a:p>
          <a:p>
            <a:pPr marL="342900" indent="-342900">
              <a:buFontTx/>
              <a:buChar char="-"/>
            </a:pPr>
            <a:endParaRPr lang="en-GB" sz="2000" dirty="0"/>
          </a:p>
          <a:p>
            <a:pPr marL="342900" indent="-342900">
              <a:buFont typeface="Arial" panose="020B0604020202020204" pitchFamily="34" charset="0"/>
              <a:buChar char="•"/>
            </a:pPr>
            <a:r>
              <a:rPr lang="en-GB" sz="2000" dirty="0"/>
              <a:t>Visit: </a:t>
            </a:r>
            <a:r>
              <a:rPr lang="en-GB" dirty="0"/>
              <a:t>https://www.parcsolarcaenewydd.co.uk/</a:t>
            </a:r>
            <a:endParaRPr lang="en-GB" sz="20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13/10/2025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3: Introduction to EIAs</a:t>
            </a:r>
          </a:p>
        </p:txBody>
      </p:sp>
      <p:sp>
        <p:nvSpPr>
          <p:cNvPr id="16" name="TextBox 15">
            <a:extLst>
              <a:ext uri="{FF2B5EF4-FFF2-40B4-BE49-F238E27FC236}">
                <a16:creationId xmlns:a16="http://schemas.microsoft.com/office/drawing/2014/main" id="{B7B8625D-CD2A-F518-B62F-6F99BEFE8BC6}"/>
              </a:ext>
            </a:extLst>
          </p:cNvPr>
          <p:cNvSpPr txBox="1"/>
          <p:nvPr/>
        </p:nvSpPr>
        <p:spPr>
          <a:xfrm>
            <a:off x="1985553" y="5661320"/>
            <a:ext cx="3615148" cy="338554"/>
          </a:xfrm>
          <a:prstGeom prst="rect">
            <a:avLst/>
          </a:prstGeom>
          <a:noFill/>
        </p:spPr>
        <p:txBody>
          <a:bodyPr wrap="square">
            <a:spAutoFit/>
          </a:bodyPr>
          <a:lstStyle/>
          <a:p>
            <a:pPr algn="ctr"/>
            <a:r>
              <a:rPr lang="en-GB" sz="1600" dirty="0"/>
              <a:t>Proposed plan for Parc Solar </a:t>
            </a:r>
            <a:r>
              <a:rPr lang="en-GB" sz="1600" dirty="0" err="1"/>
              <a:t>Caenewydd</a:t>
            </a:r>
            <a:endParaRPr lang="en-GB" sz="1600" dirty="0"/>
          </a:p>
        </p:txBody>
      </p:sp>
      <p:pic>
        <p:nvPicPr>
          <p:cNvPr id="2050" name="Picture 2">
            <a:extLst>
              <a:ext uri="{FF2B5EF4-FFF2-40B4-BE49-F238E27FC236}">
                <a16:creationId xmlns:a16="http://schemas.microsoft.com/office/drawing/2014/main" id="{D36ED256-E166-EC61-6C42-6453D4B3F93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696" y="876792"/>
            <a:ext cx="7047006" cy="4615623"/>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87EE9F10-3161-5D1D-7268-CF6AB8F4BE96}"/>
              </a:ext>
            </a:extLst>
          </p:cNvPr>
          <p:cNvPicPr>
            <a:picLocks noChangeAspect="1"/>
          </p:cNvPicPr>
          <p:nvPr/>
        </p:nvPicPr>
        <p:blipFill>
          <a:blip r:embed="rId5"/>
          <a:stretch>
            <a:fillRect/>
          </a:stretch>
        </p:blipFill>
        <p:spPr>
          <a:xfrm>
            <a:off x="7499412" y="4881101"/>
            <a:ext cx="4686976" cy="524260"/>
          </a:xfrm>
          <a:prstGeom prst="rect">
            <a:avLst/>
          </a:prstGeom>
        </p:spPr>
      </p:pic>
    </p:spTree>
    <p:extLst>
      <p:ext uri="{BB962C8B-B14F-4D97-AF65-F5344CB8AC3E}">
        <p14:creationId xmlns:p14="http://schemas.microsoft.com/office/powerpoint/2010/main" val="42829355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Effect transition="in" filter="fade">
                                      <p:cBhvr>
                                        <p:cTn id="7" dur="500"/>
                                        <p:tgtEl>
                                          <p:spTgt spid="20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26</a:t>
            </a:fld>
            <a:r>
              <a:rPr lang="en-GB" dirty="0"/>
              <a:t> / 30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Screening examples: </a:t>
            </a:r>
            <a:r>
              <a:rPr lang="en-GB" b="1" dirty="0" err="1"/>
              <a:t>Tirmynydd</a:t>
            </a:r>
            <a:r>
              <a:rPr lang="en-GB" b="1" dirty="0"/>
              <a:t> Farm Wind Turbine</a:t>
            </a:r>
          </a:p>
        </p:txBody>
      </p:sp>
      <p:sp>
        <p:nvSpPr>
          <p:cNvPr id="12" name="TextBox 11">
            <a:extLst>
              <a:ext uri="{FF2B5EF4-FFF2-40B4-BE49-F238E27FC236}">
                <a16:creationId xmlns:a16="http://schemas.microsoft.com/office/drawing/2014/main" id="{38C4A143-C346-A5D7-3DFF-2CAF7FBCDBED}"/>
              </a:ext>
            </a:extLst>
          </p:cNvPr>
          <p:cNvSpPr txBox="1"/>
          <p:nvPr/>
        </p:nvSpPr>
        <p:spPr>
          <a:xfrm>
            <a:off x="6600826" y="715999"/>
            <a:ext cx="5521478" cy="5509200"/>
          </a:xfrm>
          <a:prstGeom prst="rect">
            <a:avLst/>
          </a:prstGeom>
          <a:noFill/>
        </p:spPr>
        <p:txBody>
          <a:bodyPr wrap="square" rtlCol="0">
            <a:spAutoFit/>
          </a:bodyPr>
          <a:lstStyle/>
          <a:p>
            <a:r>
              <a:rPr lang="en-GB" sz="2000" dirty="0" err="1"/>
              <a:t>Tirmynydd</a:t>
            </a:r>
            <a:r>
              <a:rPr lang="en-GB" sz="2000" dirty="0"/>
              <a:t> Farm, Birchgrove, Swansea: </a:t>
            </a:r>
          </a:p>
          <a:p>
            <a:pPr marL="342900" indent="-342900">
              <a:buFontTx/>
              <a:buChar char="-"/>
            </a:pPr>
            <a:r>
              <a:rPr lang="en-GB" sz="2000" dirty="0"/>
              <a:t>Single wind turbine proposed with a maximum tip height of 150m</a:t>
            </a:r>
          </a:p>
          <a:p>
            <a:pPr marL="342900" indent="-342900">
              <a:buFontTx/>
              <a:buChar char="-"/>
            </a:pPr>
            <a:r>
              <a:rPr lang="en-GB" sz="2000" dirty="0"/>
              <a:t>Detailed Screening report provided outlining criteria for Schedules 1 to 3</a:t>
            </a:r>
          </a:p>
          <a:p>
            <a:pPr marL="342900" indent="-342900">
              <a:buFontTx/>
              <a:buChar char="-"/>
            </a:pPr>
            <a:r>
              <a:rPr lang="en-GB" sz="2000" dirty="0"/>
              <a:t>Conclusion: Believe that no EIA will be required</a:t>
            </a:r>
          </a:p>
          <a:p>
            <a:pPr marL="342900" indent="-342900">
              <a:buFontTx/>
              <a:buChar char="-"/>
            </a:pPr>
            <a:endParaRPr lang="en-GB" sz="2000" dirty="0"/>
          </a:p>
          <a:p>
            <a:pPr marL="342900" indent="-342900">
              <a:buFontTx/>
              <a:buChar char="-"/>
            </a:pPr>
            <a:r>
              <a:rPr lang="en-GB" sz="2000" dirty="0"/>
              <a:t>Still awaiting decision…</a:t>
            </a:r>
          </a:p>
          <a:p>
            <a:pPr marL="342900" indent="-342900">
              <a:buFontTx/>
              <a:buChar char="-"/>
            </a:pPr>
            <a:endParaRPr lang="en-GB" sz="2400" dirty="0"/>
          </a:p>
          <a:p>
            <a:r>
              <a:rPr lang="en-GB" sz="2400" dirty="0">
                <a:latin typeface="Comic Sans MS" panose="030F0702030302020204" pitchFamily="66" charset="0"/>
              </a:rPr>
              <a:t>Activity:</a:t>
            </a:r>
          </a:p>
          <a:p>
            <a:pPr marL="342900" indent="-342900">
              <a:buFont typeface="Arial" panose="020B0604020202020204" pitchFamily="34" charset="0"/>
              <a:buChar char="•"/>
            </a:pPr>
            <a:r>
              <a:rPr lang="en-GB" sz="2400" dirty="0">
                <a:latin typeface="Comic Sans MS" panose="030F0702030302020204" pitchFamily="66" charset="0"/>
              </a:rPr>
              <a:t>Visit Moodle to read the Screening Request by Clean Earth</a:t>
            </a:r>
          </a:p>
          <a:p>
            <a:pPr marL="342900" indent="-342900">
              <a:buFont typeface="Arial" panose="020B0604020202020204" pitchFamily="34" charset="0"/>
              <a:buChar char="•"/>
            </a:pPr>
            <a:r>
              <a:rPr lang="en-GB" sz="2400" dirty="0">
                <a:latin typeface="Comic Sans MS" panose="030F0702030302020204" pitchFamily="66" charset="0"/>
              </a:rPr>
              <a:t>Discuss the quality of the screening request</a:t>
            </a:r>
          </a:p>
          <a:p>
            <a:pPr marL="342900" indent="-342900">
              <a:buFont typeface="Arial" panose="020B0604020202020204" pitchFamily="34" charset="0"/>
              <a:buChar char="•"/>
            </a:pPr>
            <a:r>
              <a:rPr lang="en-GB" sz="2400" dirty="0">
                <a:latin typeface="Comic Sans MS" panose="030F0702030302020204" pitchFamily="66" charset="0"/>
              </a:rPr>
              <a:t>Discuss whether this proposed development should be accepted</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13/10/2025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3: Introduction to EIAs</a:t>
            </a:r>
          </a:p>
        </p:txBody>
      </p:sp>
      <p:pic>
        <p:nvPicPr>
          <p:cNvPr id="7" name="Picture 6">
            <a:extLst>
              <a:ext uri="{FF2B5EF4-FFF2-40B4-BE49-F238E27FC236}">
                <a16:creationId xmlns:a16="http://schemas.microsoft.com/office/drawing/2014/main" id="{D68D626E-6BFB-7378-46E2-43A318532BF9}"/>
              </a:ext>
            </a:extLst>
          </p:cNvPr>
          <p:cNvPicPr>
            <a:picLocks noChangeAspect="1"/>
          </p:cNvPicPr>
          <p:nvPr/>
        </p:nvPicPr>
        <p:blipFill>
          <a:blip r:embed="rId3"/>
          <a:stretch>
            <a:fillRect/>
          </a:stretch>
        </p:blipFill>
        <p:spPr>
          <a:xfrm>
            <a:off x="69697" y="446978"/>
            <a:ext cx="6302319" cy="6019136"/>
          </a:xfrm>
          <a:prstGeom prst="rect">
            <a:avLst/>
          </a:prstGeom>
        </p:spPr>
      </p:pic>
    </p:spTree>
    <p:extLst>
      <p:ext uri="{BB962C8B-B14F-4D97-AF65-F5344CB8AC3E}">
        <p14:creationId xmlns:p14="http://schemas.microsoft.com/office/powerpoint/2010/main" val="74592372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C4E2D4CF-6BB9-244F-3CD7-DAFB2533C1F4}"/>
              </a:ext>
            </a:extLst>
          </p:cNvPr>
          <p:cNvPicPr>
            <a:picLocks noChangeAspect="1"/>
          </p:cNvPicPr>
          <p:nvPr/>
        </p:nvPicPr>
        <p:blipFill rotWithShape="1">
          <a:blip r:embed="rId3"/>
          <a:srcRect l="10437" t="8033" r="16494" b="18678"/>
          <a:stretch/>
        </p:blipFill>
        <p:spPr>
          <a:xfrm>
            <a:off x="305649" y="515198"/>
            <a:ext cx="5916557" cy="5950916"/>
          </a:xfrm>
          <a:prstGeom prst="rect">
            <a:avLst/>
          </a:prstGeom>
        </p:spPr>
      </p:pic>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27</a:t>
            </a:fld>
            <a:r>
              <a:rPr lang="en-GB" dirty="0"/>
              <a:t> / 30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Screening examples: Gowerton Housing development</a:t>
            </a:r>
          </a:p>
        </p:txBody>
      </p:sp>
      <p:sp>
        <p:nvSpPr>
          <p:cNvPr id="12" name="TextBox 11">
            <a:extLst>
              <a:ext uri="{FF2B5EF4-FFF2-40B4-BE49-F238E27FC236}">
                <a16:creationId xmlns:a16="http://schemas.microsoft.com/office/drawing/2014/main" id="{38C4A143-C346-A5D7-3DFF-2CAF7FBCDBED}"/>
              </a:ext>
            </a:extLst>
          </p:cNvPr>
          <p:cNvSpPr txBox="1"/>
          <p:nvPr/>
        </p:nvSpPr>
        <p:spPr>
          <a:xfrm>
            <a:off x="6600826" y="715999"/>
            <a:ext cx="5521478" cy="5262979"/>
          </a:xfrm>
          <a:prstGeom prst="rect">
            <a:avLst/>
          </a:prstGeom>
          <a:noFill/>
        </p:spPr>
        <p:txBody>
          <a:bodyPr wrap="square" rtlCol="0">
            <a:spAutoFit/>
          </a:bodyPr>
          <a:lstStyle/>
          <a:p>
            <a:r>
              <a:rPr lang="en-GB" sz="2000" dirty="0" err="1"/>
              <a:t>Gowerton</a:t>
            </a:r>
            <a:r>
              <a:rPr lang="en-GB" sz="2000" dirty="0"/>
              <a:t>, Swansea: </a:t>
            </a:r>
          </a:p>
          <a:p>
            <a:pPr marL="342900" indent="-342900">
              <a:buFontTx/>
              <a:buChar char="-"/>
            </a:pPr>
            <a:r>
              <a:rPr lang="en-GB" sz="2000" dirty="0"/>
              <a:t>Proposal for a residential development of circa 230 dwellings</a:t>
            </a:r>
          </a:p>
          <a:p>
            <a:pPr marL="342900" indent="-342900">
              <a:buFontTx/>
              <a:buChar char="-"/>
            </a:pPr>
            <a:r>
              <a:rPr lang="en-GB" sz="2000" dirty="0"/>
              <a:t>Development within a woodland that was previously a copper works.</a:t>
            </a:r>
          </a:p>
          <a:p>
            <a:pPr marL="342900" indent="-342900">
              <a:buFontTx/>
              <a:buChar char="-"/>
            </a:pPr>
            <a:r>
              <a:rPr lang="en-GB" sz="2000" dirty="0"/>
              <a:t>Screening Opinion submitted and successful</a:t>
            </a:r>
          </a:p>
          <a:p>
            <a:pPr marL="342900" indent="-342900">
              <a:buFontTx/>
              <a:buChar char="-"/>
            </a:pPr>
            <a:endParaRPr lang="en-GB" sz="2400" dirty="0"/>
          </a:p>
          <a:p>
            <a:r>
              <a:rPr lang="en-GB" sz="2400" dirty="0">
                <a:latin typeface="Comic Sans MS" panose="030F0702030302020204" pitchFamily="66" charset="0"/>
              </a:rPr>
              <a:t>Activity:</a:t>
            </a:r>
          </a:p>
          <a:p>
            <a:pPr marL="342900" indent="-342900">
              <a:buFont typeface="Arial" panose="020B0604020202020204" pitchFamily="34" charset="0"/>
              <a:buChar char="•"/>
            </a:pPr>
            <a:r>
              <a:rPr lang="en-GB" sz="2400" dirty="0">
                <a:latin typeface="Comic Sans MS" panose="030F0702030302020204" pitchFamily="66" charset="0"/>
              </a:rPr>
              <a:t>Visit Moodle to read the Screening Request by Persimmon</a:t>
            </a:r>
          </a:p>
          <a:p>
            <a:pPr marL="342900" indent="-342900">
              <a:buFont typeface="Arial" panose="020B0604020202020204" pitchFamily="34" charset="0"/>
              <a:buChar char="•"/>
            </a:pPr>
            <a:r>
              <a:rPr lang="en-GB" sz="2400" dirty="0">
                <a:latin typeface="Comic Sans MS" panose="030F0702030302020204" pitchFamily="66" charset="0"/>
              </a:rPr>
              <a:t>Discuss the quality of the screening request</a:t>
            </a:r>
          </a:p>
          <a:p>
            <a:pPr marL="342900" indent="-342900">
              <a:buFont typeface="Arial" panose="020B0604020202020204" pitchFamily="34" charset="0"/>
              <a:buChar char="•"/>
            </a:pPr>
            <a:r>
              <a:rPr lang="en-GB" sz="2400" dirty="0">
                <a:latin typeface="Comic Sans MS" panose="030F0702030302020204" pitchFamily="66" charset="0"/>
              </a:rPr>
              <a:t>Discuss whether this proposed development was right to be accepted</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13/10/2025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3: Introduction to EIAs</a:t>
            </a:r>
          </a:p>
        </p:txBody>
      </p:sp>
      <p:pic>
        <p:nvPicPr>
          <p:cNvPr id="6" name="Picture 5">
            <a:extLst>
              <a:ext uri="{FF2B5EF4-FFF2-40B4-BE49-F238E27FC236}">
                <a16:creationId xmlns:a16="http://schemas.microsoft.com/office/drawing/2014/main" id="{59D7A072-786F-5246-5E0A-8119D84AC466}"/>
              </a:ext>
            </a:extLst>
          </p:cNvPr>
          <p:cNvPicPr>
            <a:picLocks noChangeAspect="1"/>
          </p:cNvPicPr>
          <p:nvPr/>
        </p:nvPicPr>
        <p:blipFill>
          <a:blip r:embed="rId4"/>
          <a:stretch>
            <a:fillRect/>
          </a:stretch>
        </p:blipFill>
        <p:spPr>
          <a:xfrm>
            <a:off x="305649" y="515198"/>
            <a:ext cx="5916557" cy="5950916"/>
          </a:xfrm>
          <a:prstGeom prst="rect">
            <a:avLst/>
          </a:prstGeom>
        </p:spPr>
      </p:pic>
    </p:spTree>
    <p:extLst>
      <p:ext uri="{BB962C8B-B14F-4D97-AF65-F5344CB8AC3E}">
        <p14:creationId xmlns:p14="http://schemas.microsoft.com/office/powerpoint/2010/main" val="28199751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28</a:t>
            </a:fld>
            <a:r>
              <a:rPr lang="en-GB" dirty="0"/>
              <a:t> / 30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Summary</a:t>
            </a:r>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0974" r="39608" b="-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313652" y="363915"/>
            <a:ext cx="8609369" cy="5109091"/>
          </a:xfrm>
          <a:prstGeom prst="rect">
            <a:avLst/>
          </a:prstGeom>
          <a:noFill/>
        </p:spPr>
        <p:txBody>
          <a:bodyPr wrap="square" rtlCol="0">
            <a:spAutoFit/>
          </a:bodyPr>
          <a:lstStyle/>
          <a:p>
            <a:r>
              <a:rPr lang="en-GB" sz="2800" dirty="0"/>
              <a:t>In this lecture we covered:</a:t>
            </a:r>
          </a:p>
          <a:p>
            <a:endParaRPr lang="en-GB" sz="2800" dirty="0"/>
          </a:p>
          <a:p>
            <a:pPr marL="457200" indent="-457200">
              <a:buFontTx/>
              <a:buChar char="-"/>
            </a:pPr>
            <a:r>
              <a:rPr lang="en-GB" sz="2800" dirty="0"/>
              <a:t>Definition of an EIA (and minor variations thereof)</a:t>
            </a:r>
          </a:p>
          <a:p>
            <a:pPr marL="457200" indent="-457200">
              <a:buFontTx/>
              <a:buChar char="-"/>
            </a:pPr>
            <a:r>
              <a:rPr lang="en-GB" sz="2800" dirty="0"/>
              <a:t>Key Stages of an EIA</a:t>
            </a:r>
          </a:p>
          <a:p>
            <a:pPr marL="457200" indent="-457200">
              <a:buFontTx/>
              <a:buChar char="-"/>
            </a:pPr>
            <a:r>
              <a:rPr lang="en-GB" sz="2800" dirty="0"/>
              <a:t>What Screening is:</a:t>
            </a:r>
          </a:p>
          <a:p>
            <a:pPr marL="914400" lvl="1" indent="-457200">
              <a:buFontTx/>
              <a:buChar char="-"/>
            </a:pPr>
            <a:r>
              <a:rPr lang="en-GB" sz="2800" dirty="0"/>
              <a:t>Schedules 1 and 2 projects</a:t>
            </a:r>
          </a:p>
          <a:p>
            <a:pPr marL="914400" lvl="1" indent="-457200">
              <a:buFontTx/>
              <a:buChar char="-"/>
            </a:pPr>
            <a:r>
              <a:rPr lang="en-GB" sz="2800" dirty="0"/>
              <a:t>Schedule 3 project considerations</a:t>
            </a:r>
          </a:p>
          <a:p>
            <a:pPr marL="457200" indent="-457200">
              <a:buFontTx/>
              <a:buChar char="-"/>
            </a:pPr>
            <a:r>
              <a:rPr lang="en-GB" sz="2800" dirty="0"/>
              <a:t>Had a look at some case study examples which ranged in success and quality</a:t>
            </a:r>
          </a:p>
          <a:p>
            <a:endParaRPr lang="en-GB" sz="2800" dirty="0"/>
          </a:p>
          <a:p>
            <a:endParaRPr lang="en-GB" dirty="0"/>
          </a:p>
          <a:p>
            <a:pPr marL="457200" indent="-457200">
              <a:buFontTx/>
              <a:buChar char="-"/>
            </a:pPr>
            <a:endParaRPr lang="en-GB" sz="28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13/10/2025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3: Introduction to EIAs</a:t>
            </a:r>
          </a:p>
        </p:txBody>
      </p:sp>
    </p:spTree>
    <p:extLst>
      <p:ext uri="{BB962C8B-B14F-4D97-AF65-F5344CB8AC3E}">
        <p14:creationId xmlns:p14="http://schemas.microsoft.com/office/powerpoint/2010/main" val="236551854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29</a:t>
            </a:fld>
            <a:r>
              <a:rPr lang="en-GB" dirty="0"/>
              <a:t> / 30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2025 / 2026		</a:t>
            </a:r>
            <a:r>
              <a:rPr lang="fr-FR" b="1" dirty="0"/>
              <a:t>Next Session</a:t>
            </a:r>
            <a:endParaRPr lang="en-GB" b="1" dirty="0"/>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0974" r="39608" b="-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313652" y="363915"/>
            <a:ext cx="8609369" cy="4678204"/>
          </a:xfrm>
          <a:prstGeom prst="rect">
            <a:avLst/>
          </a:prstGeom>
          <a:noFill/>
        </p:spPr>
        <p:txBody>
          <a:bodyPr wrap="square" rtlCol="0">
            <a:spAutoFit/>
          </a:bodyPr>
          <a:lstStyle/>
          <a:p>
            <a:r>
              <a:rPr lang="en-GB" sz="2800" dirty="0"/>
              <a:t>The next lecture will cover:</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800" dirty="0"/>
              <a:t>EIA Scoping and reporting</a:t>
            </a:r>
          </a:p>
          <a:p>
            <a:endParaRPr lang="en-GB" sz="2800" dirty="0"/>
          </a:p>
          <a:p>
            <a:r>
              <a:rPr lang="en-GB" sz="2800" dirty="0"/>
              <a:t>Suggested activities: </a:t>
            </a:r>
          </a:p>
          <a:p>
            <a:pPr marL="457200" indent="-457200">
              <a:buFontTx/>
              <a:buChar char="-"/>
            </a:pPr>
            <a:r>
              <a:rPr lang="en-GB" sz="2800" dirty="0"/>
              <a:t>Read the Screening request for Parc Solar </a:t>
            </a:r>
            <a:r>
              <a:rPr lang="en-GB" sz="2800" dirty="0" err="1"/>
              <a:t>Caenewydd</a:t>
            </a:r>
            <a:endParaRPr lang="en-GB" sz="2800" dirty="0"/>
          </a:p>
          <a:p>
            <a:pPr marL="457200" indent="-457200">
              <a:buFontTx/>
              <a:buChar char="-"/>
            </a:pPr>
            <a:r>
              <a:rPr lang="en-GB" sz="2800" dirty="0"/>
              <a:t>Visit a Planning webpage and search for ‘Screening opinion’</a:t>
            </a:r>
          </a:p>
          <a:p>
            <a:pPr marL="914400" lvl="1" indent="-457200">
              <a:buFontTx/>
              <a:buChar char="-"/>
            </a:pPr>
            <a:r>
              <a:rPr lang="en-GB" sz="2800" dirty="0"/>
              <a:t>Find a number of screening opinions and compare the range of detail </a:t>
            </a:r>
          </a:p>
          <a:p>
            <a:endParaRPr lang="en-GB" dirty="0"/>
          </a:p>
          <a:p>
            <a:pPr marL="457200" indent="-457200">
              <a:buFontTx/>
              <a:buChar char="-"/>
            </a:pPr>
            <a:endParaRPr lang="en-GB" sz="28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13/10/2025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3: Introduction to EIAs</a:t>
            </a:r>
          </a:p>
        </p:txBody>
      </p:sp>
    </p:spTree>
    <p:extLst>
      <p:ext uri="{BB962C8B-B14F-4D97-AF65-F5344CB8AC3E}">
        <p14:creationId xmlns:p14="http://schemas.microsoft.com/office/powerpoint/2010/main" val="356609587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30</a:t>
            </a:fld>
            <a:r>
              <a:rPr lang="en-GB" dirty="0"/>
              <a:t> / 30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2025 / 2026		</a:t>
            </a:r>
            <a:r>
              <a:rPr lang="fr-FR" b="1" dirty="0"/>
              <a:t>Questions</a:t>
            </a:r>
            <a:endParaRPr lang="en-GB" b="1" dirty="0"/>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0974" r="39608" b="-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825380" y="2128688"/>
            <a:ext cx="7993240" cy="2062103"/>
          </a:xfrm>
          <a:prstGeom prst="rect">
            <a:avLst/>
          </a:prstGeom>
          <a:noFill/>
        </p:spPr>
        <p:txBody>
          <a:bodyPr wrap="square" rtlCol="0">
            <a:spAutoFit/>
          </a:bodyPr>
          <a:lstStyle/>
          <a:p>
            <a:pPr algn="ctr"/>
            <a:r>
              <a:rPr lang="en-GB" sz="3200" dirty="0"/>
              <a:t>Any questions?</a:t>
            </a:r>
          </a:p>
          <a:p>
            <a:endParaRPr lang="en-GB" sz="2400" dirty="0"/>
          </a:p>
          <a:p>
            <a:r>
              <a:rPr lang="en-GB" sz="2400" dirty="0"/>
              <a:t>Please contact via: </a:t>
            </a:r>
          </a:p>
          <a:p>
            <a:r>
              <a:rPr lang="en-GB" sz="2400" dirty="0"/>
              <a:t>Email:		</a:t>
            </a:r>
            <a:r>
              <a:rPr lang="en-GB" dirty="0">
                <a:hlinkClick r:id="rId3"/>
              </a:rPr>
              <a:t>a.cunningham@uwtsd.ac.uk</a:t>
            </a:r>
            <a:endParaRPr lang="en-GB" dirty="0"/>
          </a:p>
          <a:p>
            <a:r>
              <a:rPr lang="en-GB" sz="2400" dirty="0"/>
              <a:t>Teams:		</a:t>
            </a:r>
            <a:r>
              <a:rPr lang="en-GB" sz="1400" dirty="0"/>
              <a:t> “ACNA6002 Environmental Assessment, Management, and </a:t>
            </a:r>
            <a:r>
              <a:rPr lang="en-GB" sz="1400" dirty="0" err="1"/>
              <a:t>Auditting</a:t>
            </a:r>
            <a:r>
              <a:rPr lang="en-GB" sz="1400" dirty="0"/>
              <a:t> 25/26_GRP”</a:t>
            </a:r>
            <a:endParaRPr lang="en-GB" sz="24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13/10/2025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3: Introduction to EIAs</a:t>
            </a:r>
          </a:p>
        </p:txBody>
      </p:sp>
    </p:spTree>
    <p:extLst>
      <p:ext uri="{BB962C8B-B14F-4D97-AF65-F5344CB8AC3E}">
        <p14:creationId xmlns:p14="http://schemas.microsoft.com/office/powerpoint/2010/main" val="25451937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3">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007AC612-792E-4909-A5B0-A69F33CEF70F}">
  <we:reference id="3e0fcce7-415c-4081-926c-b4e449c650e4" version="1.1.0.1" store="EXCatalog" storeType="EXCatalog"/>
  <we:alternateReferences>
    <we:reference id="WA200004709" version="1.1.0.1"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3802</Words>
  <Application>Microsoft Office PowerPoint</Application>
  <PresentationFormat>Widescreen</PresentationFormat>
  <Paragraphs>475</Paragraphs>
  <Slides>30</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30</vt:i4>
      </vt:variant>
    </vt:vector>
  </HeadingPairs>
  <TitlesOfParts>
    <vt:vector size="35" baseType="lpstr">
      <vt:lpstr>Arial</vt:lpstr>
      <vt:lpstr>Calibri</vt:lpstr>
      <vt:lpstr>Calibri Light</vt:lpstr>
      <vt:lpstr>Comic Sans MS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ACNA6002: Environmental Management, Assessment &amp; Auditing</dc:title>
  <dc:creator>Alisdair Cunningham</dc:creator>
  <cp:lastModifiedBy>Alisdair Cunningham</cp:lastModifiedBy>
  <cp:revision>4</cp:revision>
  <dcterms:created xsi:type="dcterms:W3CDTF">2023-07-26T10:21:48Z</dcterms:created>
  <dcterms:modified xsi:type="dcterms:W3CDTF">2025-10-07T20:03:50Z</dcterms:modified>
</cp:coreProperties>
</file>