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8"/>
  </p:notesMasterIdLst>
  <p:sldIdLst>
    <p:sldId id="256" r:id="rId2"/>
    <p:sldId id="257" r:id="rId3"/>
    <p:sldId id="258" r:id="rId4"/>
    <p:sldId id="259" r:id="rId5"/>
    <p:sldId id="260" r:id="rId6"/>
    <p:sldId id="261" r:id="rId7"/>
    <p:sldId id="262" r:id="rId8"/>
    <p:sldId id="263" r:id="rId9"/>
    <p:sldId id="269" r:id="rId10"/>
    <p:sldId id="264" r:id="rId11"/>
    <p:sldId id="266" r:id="rId12"/>
    <p:sldId id="267" r:id="rId13"/>
    <p:sldId id="270" r:id="rId14"/>
    <p:sldId id="271"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B63BFE-A7CE-4338-9482-9D38AD7F83EB}" v="3" dt="2022-09-30T15:05:47.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25656" autoAdjust="0"/>
  </p:normalViewPr>
  <p:slideViewPr>
    <p:cSldViewPr snapToGrid="0">
      <p:cViewPr>
        <p:scale>
          <a:sx n="67" d="100"/>
          <a:sy n="67" d="100"/>
        </p:scale>
        <p:origin x="48"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AF0044-F3DC-4E76-BB70-F42AA703137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B8F6246C-B7D5-4CF6-8612-3A623E6E5120}">
      <dgm:prSet/>
      <dgm:spPr/>
      <dgm:t>
        <a:bodyPr/>
        <a:lstStyle/>
        <a:p>
          <a:r>
            <a:rPr lang="en-US" dirty="0"/>
            <a:t>- Criminological theories of crime: Positivism and Classicism</a:t>
          </a:r>
        </a:p>
      </dgm:t>
    </dgm:pt>
    <dgm:pt modelId="{95819F6A-5ACB-4463-A8FB-150E5FBD43A3}" type="parTrans" cxnId="{8413108A-2A1E-430E-A333-1CA1F5E3A2DF}">
      <dgm:prSet/>
      <dgm:spPr/>
      <dgm:t>
        <a:bodyPr/>
        <a:lstStyle/>
        <a:p>
          <a:endParaRPr lang="en-US"/>
        </a:p>
      </dgm:t>
    </dgm:pt>
    <dgm:pt modelId="{4CFD38A2-6ADC-4E4F-9793-BEFFB5C0AABA}" type="sibTrans" cxnId="{8413108A-2A1E-430E-A333-1CA1F5E3A2DF}">
      <dgm:prSet/>
      <dgm:spPr/>
      <dgm:t>
        <a:bodyPr/>
        <a:lstStyle/>
        <a:p>
          <a:endParaRPr lang="en-US"/>
        </a:p>
      </dgm:t>
    </dgm:pt>
    <dgm:pt modelId="{4AEC07DB-CF63-462F-8E72-CD954542F57F}">
      <dgm:prSet/>
      <dgm:spPr/>
      <dgm:t>
        <a:bodyPr/>
        <a:lstStyle/>
        <a:p>
          <a:r>
            <a:rPr lang="en-US"/>
            <a:t>- Crime and its social setting</a:t>
          </a:r>
        </a:p>
      </dgm:t>
    </dgm:pt>
    <dgm:pt modelId="{5156E6C4-4BC4-4D01-9C93-2D080AD7D5C6}" type="parTrans" cxnId="{59167A4E-9FFA-48B1-85FE-D74C1AB5BCA7}">
      <dgm:prSet/>
      <dgm:spPr/>
      <dgm:t>
        <a:bodyPr/>
        <a:lstStyle/>
        <a:p>
          <a:endParaRPr lang="en-US"/>
        </a:p>
      </dgm:t>
    </dgm:pt>
    <dgm:pt modelId="{BE60512C-C7E3-443C-87DA-38F78C33B070}" type="sibTrans" cxnId="{59167A4E-9FFA-48B1-85FE-D74C1AB5BCA7}">
      <dgm:prSet/>
      <dgm:spPr/>
      <dgm:t>
        <a:bodyPr/>
        <a:lstStyle/>
        <a:p>
          <a:endParaRPr lang="en-US"/>
        </a:p>
      </dgm:t>
    </dgm:pt>
    <dgm:pt modelId="{E3212F8D-C15C-450D-A4A0-E3950A323284}">
      <dgm:prSet/>
      <dgm:spPr/>
      <dgm:t>
        <a:bodyPr/>
        <a:lstStyle/>
        <a:p>
          <a:r>
            <a:rPr lang="en-US"/>
            <a:t>- The Criminal Justice System</a:t>
          </a:r>
        </a:p>
      </dgm:t>
    </dgm:pt>
    <dgm:pt modelId="{5C18480E-C64E-493D-AB0E-5C42A3B48C14}" type="parTrans" cxnId="{49FECC8B-3F63-4EC0-BB38-B3135ADAD3E4}">
      <dgm:prSet/>
      <dgm:spPr/>
      <dgm:t>
        <a:bodyPr/>
        <a:lstStyle/>
        <a:p>
          <a:endParaRPr lang="en-US"/>
        </a:p>
      </dgm:t>
    </dgm:pt>
    <dgm:pt modelId="{026F8EC8-B6A0-4B37-844A-F25FD33D347B}" type="sibTrans" cxnId="{49FECC8B-3F63-4EC0-BB38-B3135ADAD3E4}">
      <dgm:prSet/>
      <dgm:spPr/>
      <dgm:t>
        <a:bodyPr/>
        <a:lstStyle/>
        <a:p>
          <a:endParaRPr lang="en-US"/>
        </a:p>
      </dgm:t>
    </dgm:pt>
    <dgm:pt modelId="{FB5AC1C9-DDD3-4A44-8A05-577CA3CE9214}">
      <dgm:prSet/>
      <dgm:spPr/>
      <dgm:t>
        <a:bodyPr/>
        <a:lstStyle/>
        <a:p>
          <a:r>
            <a:rPr lang="en-US"/>
            <a:t>- Non-custodial sentences</a:t>
          </a:r>
        </a:p>
      </dgm:t>
    </dgm:pt>
    <dgm:pt modelId="{4EE43FC5-89AE-46EC-8E48-48942AE5AA40}" type="parTrans" cxnId="{6923AE13-1248-40E9-946C-6E505B50C822}">
      <dgm:prSet/>
      <dgm:spPr/>
      <dgm:t>
        <a:bodyPr/>
        <a:lstStyle/>
        <a:p>
          <a:endParaRPr lang="en-US"/>
        </a:p>
      </dgm:t>
    </dgm:pt>
    <dgm:pt modelId="{5A4B106E-E322-4C24-B478-89F802C9F5A8}" type="sibTrans" cxnId="{6923AE13-1248-40E9-946C-6E505B50C822}">
      <dgm:prSet/>
      <dgm:spPr/>
      <dgm:t>
        <a:bodyPr/>
        <a:lstStyle/>
        <a:p>
          <a:endParaRPr lang="en-US"/>
        </a:p>
      </dgm:t>
    </dgm:pt>
    <dgm:pt modelId="{118FA7CD-E591-4CC0-9E30-1C522EF9366D}">
      <dgm:prSet/>
      <dgm:spPr/>
      <dgm:t>
        <a:bodyPr/>
        <a:lstStyle/>
        <a:p>
          <a:r>
            <a:rPr lang="en-US"/>
            <a:t>- Sentencing and justifications of punishment</a:t>
          </a:r>
        </a:p>
      </dgm:t>
    </dgm:pt>
    <dgm:pt modelId="{2F200A61-9A23-4F93-914F-4FB209055AD9}" type="parTrans" cxnId="{60ABD7C7-3B3D-41B5-916B-E40C3A7F0DBC}">
      <dgm:prSet/>
      <dgm:spPr/>
      <dgm:t>
        <a:bodyPr/>
        <a:lstStyle/>
        <a:p>
          <a:endParaRPr lang="en-US"/>
        </a:p>
      </dgm:t>
    </dgm:pt>
    <dgm:pt modelId="{A5EA7F45-36D9-4F1D-8C92-5984E9A546F2}" type="sibTrans" cxnId="{60ABD7C7-3B3D-41B5-916B-E40C3A7F0DBC}">
      <dgm:prSet/>
      <dgm:spPr/>
      <dgm:t>
        <a:bodyPr/>
        <a:lstStyle/>
        <a:p>
          <a:endParaRPr lang="en-US"/>
        </a:p>
      </dgm:t>
    </dgm:pt>
    <dgm:pt modelId="{DCF0DF62-2C92-4C3F-9368-3DD3B4D3F049}">
      <dgm:prSet/>
      <dgm:spPr/>
      <dgm:t>
        <a:bodyPr/>
        <a:lstStyle/>
        <a:p>
          <a:r>
            <a:rPr lang="en-US"/>
            <a:t>- Prisons and imprisonment</a:t>
          </a:r>
        </a:p>
      </dgm:t>
    </dgm:pt>
    <dgm:pt modelId="{D359D164-4AA0-4A54-9300-21DDEEB3FCBE}" type="parTrans" cxnId="{828F892A-32A3-414F-8BFB-0BFC363F7E92}">
      <dgm:prSet/>
      <dgm:spPr/>
      <dgm:t>
        <a:bodyPr/>
        <a:lstStyle/>
        <a:p>
          <a:endParaRPr lang="en-US"/>
        </a:p>
      </dgm:t>
    </dgm:pt>
    <dgm:pt modelId="{8B51F8BA-64B2-4781-9594-7BD26B671435}" type="sibTrans" cxnId="{828F892A-32A3-414F-8BFB-0BFC363F7E92}">
      <dgm:prSet/>
      <dgm:spPr/>
      <dgm:t>
        <a:bodyPr/>
        <a:lstStyle/>
        <a:p>
          <a:endParaRPr lang="en-US"/>
        </a:p>
      </dgm:t>
    </dgm:pt>
    <dgm:pt modelId="{A5E989A3-A0B5-44D3-99F5-22804ED3E6EF}">
      <dgm:prSet/>
      <dgm:spPr/>
      <dgm:t>
        <a:bodyPr/>
        <a:lstStyle/>
        <a:p>
          <a:r>
            <a:rPr lang="en-US"/>
            <a:t>- Youth justice</a:t>
          </a:r>
        </a:p>
      </dgm:t>
    </dgm:pt>
    <dgm:pt modelId="{9C1F3995-BFCC-4EA6-B105-8CF9D9C3632C}" type="parTrans" cxnId="{6427F9BD-F645-4F7D-B267-C59EE546AC2D}">
      <dgm:prSet/>
      <dgm:spPr/>
      <dgm:t>
        <a:bodyPr/>
        <a:lstStyle/>
        <a:p>
          <a:endParaRPr lang="en-US"/>
        </a:p>
      </dgm:t>
    </dgm:pt>
    <dgm:pt modelId="{6AC58AEE-639E-401D-BD3D-23E9A6172EB2}" type="sibTrans" cxnId="{6427F9BD-F645-4F7D-B267-C59EE546AC2D}">
      <dgm:prSet/>
      <dgm:spPr/>
      <dgm:t>
        <a:bodyPr/>
        <a:lstStyle/>
        <a:p>
          <a:endParaRPr lang="en-US"/>
        </a:p>
      </dgm:t>
    </dgm:pt>
    <dgm:pt modelId="{838E9CBC-1A40-48FB-AFF6-686288DE18A0}">
      <dgm:prSet/>
      <dgm:spPr/>
      <dgm:t>
        <a:bodyPr/>
        <a:lstStyle/>
        <a:p>
          <a:r>
            <a:rPr lang="en-US"/>
            <a:t>- Race and crime</a:t>
          </a:r>
        </a:p>
      </dgm:t>
    </dgm:pt>
    <dgm:pt modelId="{0C1143E8-EDB9-4DB6-960D-08D940AA74CF}" type="parTrans" cxnId="{01BE77FD-1BDA-48FF-B577-CFD0D82CBF60}">
      <dgm:prSet/>
      <dgm:spPr/>
      <dgm:t>
        <a:bodyPr/>
        <a:lstStyle/>
        <a:p>
          <a:endParaRPr lang="en-US"/>
        </a:p>
      </dgm:t>
    </dgm:pt>
    <dgm:pt modelId="{3D9ADFD6-1DA5-4781-9CA5-93CBD8D609F9}" type="sibTrans" cxnId="{01BE77FD-1BDA-48FF-B577-CFD0D82CBF60}">
      <dgm:prSet/>
      <dgm:spPr/>
      <dgm:t>
        <a:bodyPr/>
        <a:lstStyle/>
        <a:p>
          <a:endParaRPr lang="en-US"/>
        </a:p>
      </dgm:t>
    </dgm:pt>
    <dgm:pt modelId="{D3BE84F3-C13F-4FEE-B223-C9A2806376F4}">
      <dgm:prSet/>
      <dgm:spPr/>
      <dgm:t>
        <a:bodyPr/>
        <a:lstStyle/>
        <a:p>
          <a:r>
            <a:rPr lang="en-GB"/>
            <a:t>- Gender and crime</a:t>
          </a:r>
          <a:endParaRPr lang="en-US"/>
        </a:p>
      </dgm:t>
    </dgm:pt>
    <dgm:pt modelId="{FC4FC8DF-EA58-4470-9E47-5911A80F8BC1}" type="parTrans" cxnId="{B88804E4-9720-4427-9C3D-CDD2C1D3E4D9}">
      <dgm:prSet/>
      <dgm:spPr/>
      <dgm:t>
        <a:bodyPr/>
        <a:lstStyle/>
        <a:p>
          <a:endParaRPr lang="en-US"/>
        </a:p>
      </dgm:t>
    </dgm:pt>
    <dgm:pt modelId="{63A016A5-9F31-4067-B0C3-C8A52AE2B5D8}" type="sibTrans" cxnId="{B88804E4-9720-4427-9C3D-CDD2C1D3E4D9}">
      <dgm:prSet/>
      <dgm:spPr/>
      <dgm:t>
        <a:bodyPr/>
        <a:lstStyle/>
        <a:p>
          <a:endParaRPr lang="en-US"/>
        </a:p>
      </dgm:t>
    </dgm:pt>
    <dgm:pt modelId="{C39E5092-0E7F-47A9-8DD3-7093C781D1EB}" type="pres">
      <dgm:prSet presAssocID="{77AF0044-F3DC-4E76-BB70-F42AA7031378}" presName="diagram" presStyleCnt="0">
        <dgm:presLayoutVars>
          <dgm:dir/>
          <dgm:resizeHandles val="exact"/>
        </dgm:presLayoutVars>
      </dgm:prSet>
      <dgm:spPr/>
    </dgm:pt>
    <dgm:pt modelId="{F6383DC3-4509-452D-AB84-0AC3B2523FC5}" type="pres">
      <dgm:prSet presAssocID="{B8F6246C-B7D5-4CF6-8612-3A623E6E5120}" presName="node" presStyleLbl="node1" presStyleIdx="0" presStyleCnt="9">
        <dgm:presLayoutVars>
          <dgm:bulletEnabled val="1"/>
        </dgm:presLayoutVars>
      </dgm:prSet>
      <dgm:spPr/>
    </dgm:pt>
    <dgm:pt modelId="{79C2E287-5ED8-459D-BF81-C5D9FD555550}" type="pres">
      <dgm:prSet presAssocID="{4CFD38A2-6ADC-4E4F-9793-BEFFB5C0AABA}" presName="sibTrans" presStyleCnt="0"/>
      <dgm:spPr/>
    </dgm:pt>
    <dgm:pt modelId="{0EB52C70-D8D8-4611-990D-7DB863E4E522}" type="pres">
      <dgm:prSet presAssocID="{4AEC07DB-CF63-462F-8E72-CD954542F57F}" presName="node" presStyleLbl="node1" presStyleIdx="1" presStyleCnt="9">
        <dgm:presLayoutVars>
          <dgm:bulletEnabled val="1"/>
        </dgm:presLayoutVars>
      </dgm:prSet>
      <dgm:spPr/>
    </dgm:pt>
    <dgm:pt modelId="{BBB8A80B-0BBD-4C02-A8AC-5A41E5A3887E}" type="pres">
      <dgm:prSet presAssocID="{BE60512C-C7E3-443C-87DA-38F78C33B070}" presName="sibTrans" presStyleCnt="0"/>
      <dgm:spPr/>
    </dgm:pt>
    <dgm:pt modelId="{7ECBCAC9-0D1F-49E2-AE65-B9E8651E2416}" type="pres">
      <dgm:prSet presAssocID="{E3212F8D-C15C-450D-A4A0-E3950A323284}" presName="node" presStyleLbl="node1" presStyleIdx="2" presStyleCnt="9">
        <dgm:presLayoutVars>
          <dgm:bulletEnabled val="1"/>
        </dgm:presLayoutVars>
      </dgm:prSet>
      <dgm:spPr/>
    </dgm:pt>
    <dgm:pt modelId="{70498655-9BBB-4833-B5F4-CE481E4BD769}" type="pres">
      <dgm:prSet presAssocID="{026F8EC8-B6A0-4B37-844A-F25FD33D347B}" presName="sibTrans" presStyleCnt="0"/>
      <dgm:spPr/>
    </dgm:pt>
    <dgm:pt modelId="{DC2412E0-1A6D-4FCC-BB6A-67C55B8DB9D6}" type="pres">
      <dgm:prSet presAssocID="{FB5AC1C9-DDD3-4A44-8A05-577CA3CE9214}" presName="node" presStyleLbl="node1" presStyleIdx="3" presStyleCnt="9">
        <dgm:presLayoutVars>
          <dgm:bulletEnabled val="1"/>
        </dgm:presLayoutVars>
      </dgm:prSet>
      <dgm:spPr/>
    </dgm:pt>
    <dgm:pt modelId="{08609AB9-B606-4368-AEF2-7863467BD823}" type="pres">
      <dgm:prSet presAssocID="{5A4B106E-E322-4C24-B478-89F802C9F5A8}" presName="sibTrans" presStyleCnt="0"/>
      <dgm:spPr/>
    </dgm:pt>
    <dgm:pt modelId="{5577A5D7-1D9A-47C7-AEEA-59B0A9A1416D}" type="pres">
      <dgm:prSet presAssocID="{118FA7CD-E591-4CC0-9E30-1C522EF9366D}" presName="node" presStyleLbl="node1" presStyleIdx="4" presStyleCnt="9">
        <dgm:presLayoutVars>
          <dgm:bulletEnabled val="1"/>
        </dgm:presLayoutVars>
      </dgm:prSet>
      <dgm:spPr/>
    </dgm:pt>
    <dgm:pt modelId="{CB012702-A85C-4F8C-9124-25CF53096657}" type="pres">
      <dgm:prSet presAssocID="{A5EA7F45-36D9-4F1D-8C92-5984E9A546F2}" presName="sibTrans" presStyleCnt="0"/>
      <dgm:spPr/>
    </dgm:pt>
    <dgm:pt modelId="{5E487482-3B62-4A2F-A94A-4835E4C132F9}" type="pres">
      <dgm:prSet presAssocID="{DCF0DF62-2C92-4C3F-9368-3DD3B4D3F049}" presName="node" presStyleLbl="node1" presStyleIdx="5" presStyleCnt="9">
        <dgm:presLayoutVars>
          <dgm:bulletEnabled val="1"/>
        </dgm:presLayoutVars>
      </dgm:prSet>
      <dgm:spPr/>
    </dgm:pt>
    <dgm:pt modelId="{4FFF37C8-461C-4F0D-AB02-72A09FE25CC9}" type="pres">
      <dgm:prSet presAssocID="{8B51F8BA-64B2-4781-9594-7BD26B671435}" presName="sibTrans" presStyleCnt="0"/>
      <dgm:spPr/>
    </dgm:pt>
    <dgm:pt modelId="{BA408AE0-7A72-4250-A876-7720E6972F30}" type="pres">
      <dgm:prSet presAssocID="{A5E989A3-A0B5-44D3-99F5-22804ED3E6EF}" presName="node" presStyleLbl="node1" presStyleIdx="6" presStyleCnt="9">
        <dgm:presLayoutVars>
          <dgm:bulletEnabled val="1"/>
        </dgm:presLayoutVars>
      </dgm:prSet>
      <dgm:spPr/>
    </dgm:pt>
    <dgm:pt modelId="{9F27E4E0-2AB3-4C36-8572-5D7DD1552AA7}" type="pres">
      <dgm:prSet presAssocID="{6AC58AEE-639E-401D-BD3D-23E9A6172EB2}" presName="sibTrans" presStyleCnt="0"/>
      <dgm:spPr/>
    </dgm:pt>
    <dgm:pt modelId="{D538E540-799E-4EB8-8A8D-2046B1CBB4E4}" type="pres">
      <dgm:prSet presAssocID="{838E9CBC-1A40-48FB-AFF6-686288DE18A0}" presName="node" presStyleLbl="node1" presStyleIdx="7" presStyleCnt="9">
        <dgm:presLayoutVars>
          <dgm:bulletEnabled val="1"/>
        </dgm:presLayoutVars>
      </dgm:prSet>
      <dgm:spPr/>
    </dgm:pt>
    <dgm:pt modelId="{FBF90492-80D8-4138-A81F-6E535700F9B2}" type="pres">
      <dgm:prSet presAssocID="{3D9ADFD6-1DA5-4781-9CA5-93CBD8D609F9}" presName="sibTrans" presStyleCnt="0"/>
      <dgm:spPr/>
    </dgm:pt>
    <dgm:pt modelId="{ED16739E-6568-46F9-ADA5-F20A33138D37}" type="pres">
      <dgm:prSet presAssocID="{D3BE84F3-C13F-4FEE-B223-C9A2806376F4}" presName="node" presStyleLbl="node1" presStyleIdx="8" presStyleCnt="9">
        <dgm:presLayoutVars>
          <dgm:bulletEnabled val="1"/>
        </dgm:presLayoutVars>
      </dgm:prSet>
      <dgm:spPr/>
    </dgm:pt>
  </dgm:ptLst>
  <dgm:cxnLst>
    <dgm:cxn modelId="{6923AE13-1248-40E9-946C-6E505B50C822}" srcId="{77AF0044-F3DC-4E76-BB70-F42AA7031378}" destId="{FB5AC1C9-DDD3-4A44-8A05-577CA3CE9214}" srcOrd="3" destOrd="0" parTransId="{4EE43FC5-89AE-46EC-8E48-48942AE5AA40}" sibTransId="{5A4B106E-E322-4C24-B478-89F802C9F5A8}"/>
    <dgm:cxn modelId="{8808D31C-2333-4132-A1B6-8B366BD1245D}" type="presOf" srcId="{118FA7CD-E591-4CC0-9E30-1C522EF9366D}" destId="{5577A5D7-1D9A-47C7-AEEA-59B0A9A1416D}" srcOrd="0" destOrd="0" presId="urn:microsoft.com/office/officeart/2005/8/layout/default"/>
    <dgm:cxn modelId="{828F892A-32A3-414F-8BFB-0BFC363F7E92}" srcId="{77AF0044-F3DC-4E76-BB70-F42AA7031378}" destId="{DCF0DF62-2C92-4C3F-9368-3DD3B4D3F049}" srcOrd="5" destOrd="0" parTransId="{D359D164-4AA0-4A54-9300-21DDEEB3FCBE}" sibTransId="{8B51F8BA-64B2-4781-9594-7BD26B671435}"/>
    <dgm:cxn modelId="{5DF53436-5258-4151-9FBA-E06016D9BBF0}" type="presOf" srcId="{A5E989A3-A0B5-44D3-99F5-22804ED3E6EF}" destId="{BA408AE0-7A72-4250-A876-7720E6972F30}" srcOrd="0" destOrd="0" presId="urn:microsoft.com/office/officeart/2005/8/layout/default"/>
    <dgm:cxn modelId="{E05AB636-5A6E-4462-A9A9-AB315EBCC0B2}" type="presOf" srcId="{77AF0044-F3DC-4E76-BB70-F42AA7031378}" destId="{C39E5092-0E7F-47A9-8DD3-7093C781D1EB}" srcOrd="0" destOrd="0" presId="urn:microsoft.com/office/officeart/2005/8/layout/default"/>
    <dgm:cxn modelId="{482F4C3E-8DE3-4AC3-B2C2-AA24C0C0C622}" type="presOf" srcId="{D3BE84F3-C13F-4FEE-B223-C9A2806376F4}" destId="{ED16739E-6568-46F9-ADA5-F20A33138D37}" srcOrd="0" destOrd="0" presId="urn:microsoft.com/office/officeart/2005/8/layout/default"/>
    <dgm:cxn modelId="{588DB361-EA57-43A3-8C4F-E3D0D5A5E993}" type="presOf" srcId="{838E9CBC-1A40-48FB-AFF6-686288DE18A0}" destId="{D538E540-799E-4EB8-8A8D-2046B1CBB4E4}" srcOrd="0" destOrd="0" presId="urn:microsoft.com/office/officeart/2005/8/layout/default"/>
    <dgm:cxn modelId="{59167A4E-9FFA-48B1-85FE-D74C1AB5BCA7}" srcId="{77AF0044-F3DC-4E76-BB70-F42AA7031378}" destId="{4AEC07DB-CF63-462F-8E72-CD954542F57F}" srcOrd="1" destOrd="0" parTransId="{5156E6C4-4BC4-4D01-9C93-2D080AD7D5C6}" sibTransId="{BE60512C-C7E3-443C-87DA-38F78C33B070}"/>
    <dgm:cxn modelId="{1EC1B678-272D-4975-8F8F-31DCA67AFCD8}" type="presOf" srcId="{FB5AC1C9-DDD3-4A44-8A05-577CA3CE9214}" destId="{DC2412E0-1A6D-4FCC-BB6A-67C55B8DB9D6}" srcOrd="0" destOrd="0" presId="urn:microsoft.com/office/officeart/2005/8/layout/default"/>
    <dgm:cxn modelId="{8413108A-2A1E-430E-A333-1CA1F5E3A2DF}" srcId="{77AF0044-F3DC-4E76-BB70-F42AA7031378}" destId="{B8F6246C-B7D5-4CF6-8612-3A623E6E5120}" srcOrd="0" destOrd="0" parTransId="{95819F6A-5ACB-4463-A8FB-150E5FBD43A3}" sibTransId="{4CFD38A2-6ADC-4E4F-9793-BEFFB5C0AABA}"/>
    <dgm:cxn modelId="{49FECC8B-3F63-4EC0-BB38-B3135ADAD3E4}" srcId="{77AF0044-F3DC-4E76-BB70-F42AA7031378}" destId="{E3212F8D-C15C-450D-A4A0-E3950A323284}" srcOrd="2" destOrd="0" parTransId="{5C18480E-C64E-493D-AB0E-5C42A3B48C14}" sibTransId="{026F8EC8-B6A0-4B37-844A-F25FD33D347B}"/>
    <dgm:cxn modelId="{3F99DC92-8724-43E9-9D08-05FF4067DD2C}" type="presOf" srcId="{DCF0DF62-2C92-4C3F-9368-3DD3B4D3F049}" destId="{5E487482-3B62-4A2F-A94A-4835E4C132F9}" srcOrd="0" destOrd="0" presId="urn:microsoft.com/office/officeart/2005/8/layout/default"/>
    <dgm:cxn modelId="{A30C459B-2707-48DD-B22D-8742206E3735}" type="presOf" srcId="{E3212F8D-C15C-450D-A4A0-E3950A323284}" destId="{7ECBCAC9-0D1F-49E2-AE65-B9E8651E2416}" srcOrd="0" destOrd="0" presId="urn:microsoft.com/office/officeart/2005/8/layout/default"/>
    <dgm:cxn modelId="{D6D0F09C-F809-40E9-AAB8-1C9AC3D8FF81}" type="presOf" srcId="{4AEC07DB-CF63-462F-8E72-CD954542F57F}" destId="{0EB52C70-D8D8-4611-990D-7DB863E4E522}" srcOrd="0" destOrd="0" presId="urn:microsoft.com/office/officeart/2005/8/layout/default"/>
    <dgm:cxn modelId="{BF4D60B7-D0E4-4569-B698-4A9CE9109AC6}" type="presOf" srcId="{B8F6246C-B7D5-4CF6-8612-3A623E6E5120}" destId="{F6383DC3-4509-452D-AB84-0AC3B2523FC5}" srcOrd="0" destOrd="0" presId="urn:microsoft.com/office/officeart/2005/8/layout/default"/>
    <dgm:cxn modelId="{6427F9BD-F645-4F7D-B267-C59EE546AC2D}" srcId="{77AF0044-F3DC-4E76-BB70-F42AA7031378}" destId="{A5E989A3-A0B5-44D3-99F5-22804ED3E6EF}" srcOrd="6" destOrd="0" parTransId="{9C1F3995-BFCC-4EA6-B105-8CF9D9C3632C}" sibTransId="{6AC58AEE-639E-401D-BD3D-23E9A6172EB2}"/>
    <dgm:cxn modelId="{60ABD7C7-3B3D-41B5-916B-E40C3A7F0DBC}" srcId="{77AF0044-F3DC-4E76-BB70-F42AA7031378}" destId="{118FA7CD-E591-4CC0-9E30-1C522EF9366D}" srcOrd="4" destOrd="0" parTransId="{2F200A61-9A23-4F93-914F-4FB209055AD9}" sibTransId="{A5EA7F45-36D9-4F1D-8C92-5984E9A546F2}"/>
    <dgm:cxn modelId="{B88804E4-9720-4427-9C3D-CDD2C1D3E4D9}" srcId="{77AF0044-F3DC-4E76-BB70-F42AA7031378}" destId="{D3BE84F3-C13F-4FEE-B223-C9A2806376F4}" srcOrd="8" destOrd="0" parTransId="{FC4FC8DF-EA58-4470-9E47-5911A80F8BC1}" sibTransId="{63A016A5-9F31-4067-B0C3-C8A52AE2B5D8}"/>
    <dgm:cxn modelId="{01BE77FD-1BDA-48FF-B577-CFD0D82CBF60}" srcId="{77AF0044-F3DC-4E76-BB70-F42AA7031378}" destId="{838E9CBC-1A40-48FB-AFF6-686288DE18A0}" srcOrd="7" destOrd="0" parTransId="{0C1143E8-EDB9-4DB6-960D-08D940AA74CF}" sibTransId="{3D9ADFD6-1DA5-4781-9CA5-93CBD8D609F9}"/>
    <dgm:cxn modelId="{996B2F51-6EB4-48FA-BFBE-EB1C7A214C78}" type="presParOf" srcId="{C39E5092-0E7F-47A9-8DD3-7093C781D1EB}" destId="{F6383DC3-4509-452D-AB84-0AC3B2523FC5}" srcOrd="0" destOrd="0" presId="urn:microsoft.com/office/officeart/2005/8/layout/default"/>
    <dgm:cxn modelId="{3E75D85F-BE42-4868-908A-8818069D6440}" type="presParOf" srcId="{C39E5092-0E7F-47A9-8DD3-7093C781D1EB}" destId="{79C2E287-5ED8-459D-BF81-C5D9FD555550}" srcOrd="1" destOrd="0" presId="urn:microsoft.com/office/officeart/2005/8/layout/default"/>
    <dgm:cxn modelId="{E5FF316B-8C59-4951-BBD6-2C091A04BD0B}" type="presParOf" srcId="{C39E5092-0E7F-47A9-8DD3-7093C781D1EB}" destId="{0EB52C70-D8D8-4611-990D-7DB863E4E522}" srcOrd="2" destOrd="0" presId="urn:microsoft.com/office/officeart/2005/8/layout/default"/>
    <dgm:cxn modelId="{0DF3773F-6260-4C0C-AF84-1E66E6C8A748}" type="presParOf" srcId="{C39E5092-0E7F-47A9-8DD3-7093C781D1EB}" destId="{BBB8A80B-0BBD-4C02-A8AC-5A41E5A3887E}" srcOrd="3" destOrd="0" presId="urn:microsoft.com/office/officeart/2005/8/layout/default"/>
    <dgm:cxn modelId="{C7F496F6-9E2C-4BF4-B22A-2862425B53B1}" type="presParOf" srcId="{C39E5092-0E7F-47A9-8DD3-7093C781D1EB}" destId="{7ECBCAC9-0D1F-49E2-AE65-B9E8651E2416}" srcOrd="4" destOrd="0" presId="urn:microsoft.com/office/officeart/2005/8/layout/default"/>
    <dgm:cxn modelId="{C9CA4225-CC41-478E-A576-816962809071}" type="presParOf" srcId="{C39E5092-0E7F-47A9-8DD3-7093C781D1EB}" destId="{70498655-9BBB-4833-B5F4-CE481E4BD769}" srcOrd="5" destOrd="0" presId="urn:microsoft.com/office/officeart/2005/8/layout/default"/>
    <dgm:cxn modelId="{181BA881-4365-421E-8732-C26547949264}" type="presParOf" srcId="{C39E5092-0E7F-47A9-8DD3-7093C781D1EB}" destId="{DC2412E0-1A6D-4FCC-BB6A-67C55B8DB9D6}" srcOrd="6" destOrd="0" presId="urn:microsoft.com/office/officeart/2005/8/layout/default"/>
    <dgm:cxn modelId="{5EAF80BC-4F54-4DEC-9254-8473FBACCDFE}" type="presParOf" srcId="{C39E5092-0E7F-47A9-8DD3-7093C781D1EB}" destId="{08609AB9-B606-4368-AEF2-7863467BD823}" srcOrd="7" destOrd="0" presId="urn:microsoft.com/office/officeart/2005/8/layout/default"/>
    <dgm:cxn modelId="{0206A4A3-00B4-489C-8002-512E32916420}" type="presParOf" srcId="{C39E5092-0E7F-47A9-8DD3-7093C781D1EB}" destId="{5577A5D7-1D9A-47C7-AEEA-59B0A9A1416D}" srcOrd="8" destOrd="0" presId="urn:microsoft.com/office/officeart/2005/8/layout/default"/>
    <dgm:cxn modelId="{9E42059F-051E-4EBD-BC6D-0C6068DF306F}" type="presParOf" srcId="{C39E5092-0E7F-47A9-8DD3-7093C781D1EB}" destId="{CB012702-A85C-4F8C-9124-25CF53096657}" srcOrd="9" destOrd="0" presId="urn:microsoft.com/office/officeart/2005/8/layout/default"/>
    <dgm:cxn modelId="{1086B9A2-086C-4618-9354-75D83601130E}" type="presParOf" srcId="{C39E5092-0E7F-47A9-8DD3-7093C781D1EB}" destId="{5E487482-3B62-4A2F-A94A-4835E4C132F9}" srcOrd="10" destOrd="0" presId="urn:microsoft.com/office/officeart/2005/8/layout/default"/>
    <dgm:cxn modelId="{DC5A7DF1-630E-47D6-AE09-646CD457259E}" type="presParOf" srcId="{C39E5092-0E7F-47A9-8DD3-7093C781D1EB}" destId="{4FFF37C8-461C-4F0D-AB02-72A09FE25CC9}" srcOrd="11" destOrd="0" presId="urn:microsoft.com/office/officeart/2005/8/layout/default"/>
    <dgm:cxn modelId="{CC14EB62-854E-4758-9504-ACCBFF377E1F}" type="presParOf" srcId="{C39E5092-0E7F-47A9-8DD3-7093C781D1EB}" destId="{BA408AE0-7A72-4250-A876-7720E6972F30}" srcOrd="12" destOrd="0" presId="urn:microsoft.com/office/officeart/2005/8/layout/default"/>
    <dgm:cxn modelId="{6B664F91-88FC-48AE-B7B4-E9D0B2C65799}" type="presParOf" srcId="{C39E5092-0E7F-47A9-8DD3-7093C781D1EB}" destId="{9F27E4E0-2AB3-4C36-8572-5D7DD1552AA7}" srcOrd="13" destOrd="0" presId="urn:microsoft.com/office/officeart/2005/8/layout/default"/>
    <dgm:cxn modelId="{233782A3-B162-4949-812F-25CBF1C1E98E}" type="presParOf" srcId="{C39E5092-0E7F-47A9-8DD3-7093C781D1EB}" destId="{D538E540-799E-4EB8-8A8D-2046B1CBB4E4}" srcOrd="14" destOrd="0" presId="urn:microsoft.com/office/officeart/2005/8/layout/default"/>
    <dgm:cxn modelId="{31442985-2DB6-4B00-83C7-5852A3945D7F}" type="presParOf" srcId="{C39E5092-0E7F-47A9-8DD3-7093C781D1EB}" destId="{FBF90492-80D8-4138-A81F-6E535700F9B2}" srcOrd="15" destOrd="0" presId="urn:microsoft.com/office/officeart/2005/8/layout/default"/>
    <dgm:cxn modelId="{A7B899FF-59F4-43BF-8241-2EE5271E878A}" type="presParOf" srcId="{C39E5092-0E7F-47A9-8DD3-7093C781D1EB}" destId="{ED16739E-6568-46F9-ADA5-F20A33138D37}"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83DC3-4509-452D-AB84-0AC3B2523FC5}">
      <dsp:nvSpPr>
        <dsp:cNvPr id="0" name=""/>
        <dsp:cNvSpPr/>
      </dsp:nvSpPr>
      <dsp:spPr>
        <a:xfrm>
          <a:off x="45866" y="2577"/>
          <a:ext cx="2009864" cy="12059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 Criminological theories of crime: Positivism and Classicism</a:t>
          </a:r>
        </a:p>
      </dsp:txBody>
      <dsp:txXfrm>
        <a:off x="45866" y="2577"/>
        <a:ext cx="2009864" cy="1205918"/>
      </dsp:txXfrm>
    </dsp:sp>
    <dsp:sp modelId="{0EB52C70-D8D8-4611-990D-7DB863E4E522}">
      <dsp:nvSpPr>
        <dsp:cNvPr id="0" name=""/>
        <dsp:cNvSpPr/>
      </dsp:nvSpPr>
      <dsp:spPr>
        <a:xfrm>
          <a:off x="2256718" y="2577"/>
          <a:ext cx="2009864" cy="1205918"/>
        </a:xfrm>
        <a:prstGeom prst="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Crime and its social setting</a:t>
          </a:r>
        </a:p>
      </dsp:txBody>
      <dsp:txXfrm>
        <a:off x="2256718" y="2577"/>
        <a:ext cx="2009864" cy="1205918"/>
      </dsp:txXfrm>
    </dsp:sp>
    <dsp:sp modelId="{7ECBCAC9-0D1F-49E2-AE65-B9E8651E2416}">
      <dsp:nvSpPr>
        <dsp:cNvPr id="0" name=""/>
        <dsp:cNvSpPr/>
      </dsp:nvSpPr>
      <dsp:spPr>
        <a:xfrm>
          <a:off x="4467569" y="2577"/>
          <a:ext cx="2009864" cy="1205918"/>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The Criminal Justice System</a:t>
          </a:r>
        </a:p>
      </dsp:txBody>
      <dsp:txXfrm>
        <a:off x="4467569" y="2577"/>
        <a:ext cx="2009864" cy="1205918"/>
      </dsp:txXfrm>
    </dsp:sp>
    <dsp:sp modelId="{DC2412E0-1A6D-4FCC-BB6A-67C55B8DB9D6}">
      <dsp:nvSpPr>
        <dsp:cNvPr id="0" name=""/>
        <dsp:cNvSpPr/>
      </dsp:nvSpPr>
      <dsp:spPr>
        <a:xfrm>
          <a:off x="45866" y="1409483"/>
          <a:ext cx="2009864" cy="1205918"/>
        </a:xfrm>
        <a:prstGeom prst="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Non-custodial sentences</a:t>
          </a:r>
        </a:p>
      </dsp:txBody>
      <dsp:txXfrm>
        <a:off x="45866" y="1409483"/>
        <a:ext cx="2009864" cy="1205918"/>
      </dsp:txXfrm>
    </dsp:sp>
    <dsp:sp modelId="{5577A5D7-1D9A-47C7-AEEA-59B0A9A1416D}">
      <dsp:nvSpPr>
        <dsp:cNvPr id="0" name=""/>
        <dsp:cNvSpPr/>
      </dsp:nvSpPr>
      <dsp:spPr>
        <a:xfrm>
          <a:off x="2256718" y="1409483"/>
          <a:ext cx="2009864" cy="1205918"/>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Sentencing and justifications of punishment</a:t>
          </a:r>
        </a:p>
      </dsp:txBody>
      <dsp:txXfrm>
        <a:off x="2256718" y="1409483"/>
        <a:ext cx="2009864" cy="1205918"/>
      </dsp:txXfrm>
    </dsp:sp>
    <dsp:sp modelId="{5E487482-3B62-4A2F-A94A-4835E4C132F9}">
      <dsp:nvSpPr>
        <dsp:cNvPr id="0" name=""/>
        <dsp:cNvSpPr/>
      </dsp:nvSpPr>
      <dsp:spPr>
        <a:xfrm>
          <a:off x="4467569" y="1409483"/>
          <a:ext cx="2009864" cy="1205918"/>
        </a:xfrm>
        <a:prstGeom prst="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Prisons and imprisonment</a:t>
          </a:r>
        </a:p>
      </dsp:txBody>
      <dsp:txXfrm>
        <a:off x="4467569" y="1409483"/>
        <a:ext cx="2009864" cy="1205918"/>
      </dsp:txXfrm>
    </dsp:sp>
    <dsp:sp modelId="{BA408AE0-7A72-4250-A876-7720E6972F30}">
      <dsp:nvSpPr>
        <dsp:cNvPr id="0" name=""/>
        <dsp:cNvSpPr/>
      </dsp:nvSpPr>
      <dsp:spPr>
        <a:xfrm>
          <a:off x="45866" y="2816388"/>
          <a:ext cx="2009864" cy="1205918"/>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Youth justice</a:t>
          </a:r>
        </a:p>
      </dsp:txBody>
      <dsp:txXfrm>
        <a:off x="45866" y="2816388"/>
        <a:ext cx="2009864" cy="1205918"/>
      </dsp:txXfrm>
    </dsp:sp>
    <dsp:sp modelId="{D538E540-799E-4EB8-8A8D-2046B1CBB4E4}">
      <dsp:nvSpPr>
        <dsp:cNvPr id="0" name=""/>
        <dsp:cNvSpPr/>
      </dsp:nvSpPr>
      <dsp:spPr>
        <a:xfrm>
          <a:off x="2256718" y="2816388"/>
          <a:ext cx="2009864" cy="1205918"/>
        </a:xfrm>
        <a:prstGeom prst="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Race and crime</a:t>
          </a:r>
        </a:p>
      </dsp:txBody>
      <dsp:txXfrm>
        <a:off x="2256718" y="2816388"/>
        <a:ext cx="2009864" cy="1205918"/>
      </dsp:txXfrm>
    </dsp:sp>
    <dsp:sp modelId="{ED16739E-6568-46F9-ADA5-F20A33138D37}">
      <dsp:nvSpPr>
        <dsp:cNvPr id="0" name=""/>
        <dsp:cNvSpPr/>
      </dsp:nvSpPr>
      <dsp:spPr>
        <a:xfrm>
          <a:off x="4467569" y="2816388"/>
          <a:ext cx="2009864" cy="120591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Gender and crime</a:t>
          </a:r>
          <a:endParaRPr lang="en-US" sz="1900" kern="1200"/>
        </a:p>
      </dsp:txBody>
      <dsp:txXfrm>
        <a:off x="4467569" y="2816388"/>
        <a:ext cx="2009864" cy="12059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25C3EC-A6F1-4181-BE10-721820B8149B}" type="datetimeFigureOut">
              <a:rPr lang="en-GB" smtClean="0"/>
              <a:t>30/09/2022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FF62E8-000E-47E6-8E50-69637DF28418}" type="slidenum">
              <a:rPr lang="en-GB" smtClean="0"/>
              <a:t>‹#›</a:t>
            </a:fld>
            <a:endParaRPr lang="en-GB"/>
          </a:p>
        </p:txBody>
      </p:sp>
    </p:spTree>
    <p:extLst>
      <p:ext uri="{BB962C8B-B14F-4D97-AF65-F5344CB8AC3E}">
        <p14:creationId xmlns:p14="http://schemas.microsoft.com/office/powerpoint/2010/main" val="566145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0hWcX9vZiKc"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bc.co.uk/news/uk-14886720"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2</a:t>
            </a:fld>
            <a:endParaRPr lang="en-GB"/>
          </a:p>
        </p:txBody>
      </p:sp>
    </p:spTree>
    <p:extLst>
      <p:ext uri="{BB962C8B-B14F-4D97-AF65-F5344CB8AC3E}">
        <p14:creationId xmlns:p14="http://schemas.microsoft.com/office/powerpoint/2010/main" val="3573213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4</a:t>
            </a:fld>
            <a:endParaRPr lang="en-GB"/>
          </a:p>
        </p:txBody>
      </p:sp>
    </p:spTree>
    <p:extLst>
      <p:ext uri="{BB962C8B-B14F-4D97-AF65-F5344CB8AC3E}">
        <p14:creationId xmlns:p14="http://schemas.microsoft.com/office/powerpoint/2010/main" val="4143459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5</a:t>
            </a:fld>
            <a:endParaRPr lang="en-GB"/>
          </a:p>
        </p:txBody>
      </p:sp>
    </p:spTree>
    <p:extLst>
      <p:ext uri="{BB962C8B-B14F-4D97-AF65-F5344CB8AC3E}">
        <p14:creationId xmlns:p14="http://schemas.microsoft.com/office/powerpoint/2010/main" val="3437198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6</a:t>
            </a:fld>
            <a:endParaRPr lang="en-GB"/>
          </a:p>
        </p:txBody>
      </p:sp>
    </p:spTree>
    <p:extLst>
      <p:ext uri="{BB962C8B-B14F-4D97-AF65-F5344CB8AC3E}">
        <p14:creationId xmlns:p14="http://schemas.microsoft.com/office/powerpoint/2010/main" val="1662514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7</a:t>
            </a:fld>
            <a:endParaRPr lang="en-GB"/>
          </a:p>
        </p:txBody>
      </p:sp>
    </p:spTree>
    <p:extLst>
      <p:ext uri="{BB962C8B-B14F-4D97-AF65-F5344CB8AC3E}">
        <p14:creationId xmlns:p14="http://schemas.microsoft.com/office/powerpoint/2010/main" val="1989633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8</a:t>
            </a:fld>
            <a:endParaRPr lang="en-GB"/>
          </a:p>
        </p:txBody>
      </p:sp>
    </p:spTree>
    <p:extLst>
      <p:ext uri="{BB962C8B-B14F-4D97-AF65-F5344CB8AC3E}">
        <p14:creationId xmlns:p14="http://schemas.microsoft.com/office/powerpoint/2010/main" val="3446479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10</a:t>
            </a:fld>
            <a:endParaRPr lang="en-GB"/>
          </a:p>
        </p:txBody>
      </p:sp>
    </p:spTree>
    <p:extLst>
      <p:ext uri="{BB962C8B-B14F-4D97-AF65-F5344CB8AC3E}">
        <p14:creationId xmlns:p14="http://schemas.microsoft.com/office/powerpoint/2010/main" val="1315000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https://www.youtube.com/watch?v=0hWcX9vZiKc</a:t>
            </a:r>
            <a:r>
              <a:rPr lang="en-US" dirty="0"/>
              <a:t>: BBC || Crime and Punishment - The Story of Capital Punishment (2011)</a:t>
            </a:r>
          </a:p>
        </p:txBody>
      </p:sp>
      <p:sp>
        <p:nvSpPr>
          <p:cNvPr id="4" name="Slide Number Placeholder 3"/>
          <p:cNvSpPr>
            <a:spLocks noGrp="1"/>
          </p:cNvSpPr>
          <p:nvPr>
            <p:ph type="sldNum" sz="quarter" idx="5"/>
          </p:nvPr>
        </p:nvSpPr>
        <p:spPr/>
        <p:txBody>
          <a:bodyPr/>
          <a:lstStyle/>
          <a:p>
            <a:fld id="{6A84E1F5-B3DA-4B3A-B7B3-2977342E6FDD}" type="slidenum">
              <a:rPr lang="en-GB"/>
              <a:t>11</a:t>
            </a:fld>
            <a:endParaRPr lang="en-GB"/>
          </a:p>
        </p:txBody>
      </p:sp>
    </p:spTree>
    <p:extLst>
      <p:ext uri="{BB962C8B-B14F-4D97-AF65-F5344CB8AC3E}">
        <p14:creationId xmlns:p14="http://schemas.microsoft.com/office/powerpoint/2010/main" val="553822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Community or custody? A tough question - BBC News</a:t>
            </a:r>
            <a:endParaRPr lang="en-GB" dirty="0"/>
          </a:p>
        </p:txBody>
      </p:sp>
      <p:sp>
        <p:nvSpPr>
          <p:cNvPr id="4" name="Slide Number Placeholder 3"/>
          <p:cNvSpPr>
            <a:spLocks noGrp="1"/>
          </p:cNvSpPr>
          <p:nvPr>
            <p:ph type="sldNum" sz="quarter" idx="5"/>
          </p:nvPr>
        </p:nvSpPr>
        <p:spPr/>
        <p:txBody>
          <a:bodyPr/>
          <a:lstStyle/>
          <a:p>
            <a:fld id="{046C86D2-C15A-45A2-943A-6BAA2A150D73}" type="slidenum">
              <a:rPr lang="en-GB" smtClean="0"/>
              <a:t>15</a:t>
            </a:fld>
            <a:endParaRPr lang="en-GB"/>
          </a:p>
        </p:txBody>
      </p:sp>
    </p:spTree>
    <p:extLst>
      <p:ext uri="{BB962C8B-B14F-4D97-AF65-F5344CB8AC3E}">
        <p14:creationId xmlns:p14="http://schemas.microsoft.com/office/powerpoint/2010/main" val="4236383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9/30/2022</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20811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892719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657241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4656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4124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9371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8576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4607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197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827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9/30/2022</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114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9/30/2022</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267022805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police.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dFPLNpzMCEw?feature=oembed" TargetMode="External"/><Relationship Id="rId5" Type="http://schemas.openxmlformats.org/officeDocument/2006/relationships/image" Target="../media/image11.jpeg"/><Relationship Id="rId4" Type="http://schemas.openxmlformats.org/officeDocument/2006/relationships/hyperlink" Target="https://www.youtube.com/watch?v=0hWcX9vZiKc"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bbc.co.uk/news/uk-1488672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25E8F-9868-6DCC-0042-423713DD895F}"/>
              </a:ext>
            </a:extLst>
          </p:cNvPr>
          <p:cNvSpPr>
            <a:spLocks noGrp="1"/>
          </p:cNvSpPr>
          <p:nvPr>
            <p:ph type="ctrTitle"/>
          </p:nvPr>
        </p:nvSpPr>
        <p:spPr>
          <a:xfrm>
            <a:off x="797106" y="1625608"/>
            <a:ext cx="3882844" cy="2722164"/>
          </a:xfrm>
        </p:spPr>
        <p:txBody>
          <a:bodyPr>
            <a:normAutofit/>
          </a:bodyPr>
          <a:lstStyle/>
          <a:p>
            <a:pPr>
              <a:lnSpc>
                <a:spcPct val="90000"/>
              </a:lnSpc>
            </a:pPr>
            <a:r>
              <a:rPr lang="en-GB" sz="4700" dirty="0"/>
              <a:t>Understanding crime, justice and punishment </a:t>
            </a:r>
          </a:p>
        </p:txBody>
      </p:sp>
      <p:sp>
        <p:nvSpPr>
          <p:cNvPr id="3" name="Subtitle 2">
            <a:extLst>
              <a:ext uri="{FF2B5EF4-FFF2-40B4-BE49-F238E27FC236}">
                <a16:creationId xmlns:a16="http://schemas.microsoft.com/office/drawing/2014/main" id="{B6D7B155-E4C9-8C7A-29DD-FAF6072B1170}"/>
              </a:ext>
            </a:extLst>
          </p:cNvPr>
          <p:cNvSpPr>
            <a:spLocks noGrp="1"/>
          </p:cNvSpPr>
          <p:nvPr>
            <p:ph type="subTitle" idx="1"/>
          </p:nvPr>
        </p:nvSpPr>
        <p:spPr>
          <a:xfrm>
            <a:off x="797106" y="4466845"/>
            <a:ext cx="3882844" cy="882904"/>
          </a:xfrm>
        </p:spPr>
        <p:txBody>
          <a:bodyPr>
            <a:normAutofit fontScale="92500" lnSpcReduction="10000"/>
          </a:bodyPr>
          <a:lstStyle/>
          <a:p>
            <a:r>
              <a:rPr lang="en-GB" dirty="0"/>
              <a:t>BMPL5006</a:t>
            </a:r>
          </a:p>
          <a:p>
            <a:r>
              <a:rPr lang="en-GB" dirty="0"/>
              <a:t>BMLW5013</a:t>
            </a:r>
          </a:p>
        </p:txBody>
      </p:sp>
      <p:pic>
        <p:nvPicPr>
          <p:cNvPr id="4" name="Picture 3" descr="A vintage weighing scales">
            <a:extLst>
              <a:ext uri="{FF2B5EF4-FFF2-40B4-BE49-F238E27FC236}">
                <a16:creationId xmlns:a16="http://schemas.microsoft.com/office/drawing/2014/main" id="{D5942C19-B48E-1BB9-C1C2-DF0587E262C2}"/>
              </a:ext>
            </a:extLst>
          </p:cNvPr>
          <p:cNvPicPr>
            <a:picLocks noChangeAspect="1"/>
          </p:cNvPicPr>
          <p:nvPr/>
        </p:nvPicPr>
        <p:blipFill rotWithShape="1">
          <a:blip r:embed="rId2"/>
          <a:srcRect t="4838" r="-2" b="29544"/>
          <a:stretch/>
        </p:blipFill>
        <p:spPr>
          <a:xfrm>
            <a:off x="5224242" y="10"/>
            <a:ext cx="6967758" cy="6857990"/>
          </a:xfrm>
          <a:prstGeom prst="rect">
            <a:avLst/>
          </a:prstGeom>
        </p:spPr>
      </p:pic>
      <p:sp>
        <p:nvSpPr>
          <p:cNvPr id="11" name="Cross 10">
            <a:extLst>
              <a:ext uri="{FF2B5EF4-FFF2-40B4-BE49-F238E27FC236}">
                <a16:creationId xmlns:a16="http://schemas.microsoft.com/office/drawing/2014/main" id="{4029224B-C0FC-EC47-B248-0D4271BC7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575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981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291BE0-7A7E-D04F-974F-9F4577FB2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BD33FF1F-6094-0B4A-A3E4-6B0D9283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8A6D9C-C7A5-414B-8CB7-E31470D7D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1CFF4-A089-4FA7-9418-A072FBCB4804}"/>
              </a:ext>
            </a:extLst>
          </p:cNvPr>
          <p:cNvSpPr>
            <a:spLocks noGrp="1"/>
          </p:cNvSpPr>
          <p:nvPr>
            <p:ph type="title"/>
          </p:nvPr>
        </p:nvSpPr>
        <p:spPr>
          <a:xfrm>
            <a:off x="565149" y="1204720"/>
            <a:ext cx="3198777" cy="4024885"/>
          </a:xfrm>
        </p:spPr>
        <p:txBody>
          <a:bodyPr vert="horz" lIns="91440" tIns="45720" rIns="91440" bIns="45720" rtlCol="0" anchor="t">
            <a:normAutofit/>
          </a:bodyPr>
          <a:lstStyle/>
          <a:p>
            <a:r>
              <a:rPr lang="en-US" kern="1200">
                <a:solidFill>
                  <a:schemeClr val="tx1"/>
                </a:solidFill>
                <a:latin typeface="+mj-lt"/>
                <a:ea typeface="+mj-ea"/>
                <a:cs typeface="+mj-cs"/>
              </a:rPr>
              <a:t>What will we be looking at?</a:t>
            </a:r>
          </a:p>
        </p:txBody>
      </p:sp>
      <p:sp>
        <p:nvSpPr>
          <p:cNvPr id="17" name="Rectangle 16">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9" name="Rectangle 18">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ross 20">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2">
            <a:extLst>
              <a:ext uri="{FF2B5EF4-FFF2-40B4-BE49-F238E27FC236}">
                <a16:creationId xmlns:a16="http://schemas.microsoft.com/office/drawing/2014/main" id="{52597E13-252C-1BAA-31A0-C1A76868AAEE}"/>
              </a:ext>
            </a:extLst>
          </p:cNvPr>
          <p:cNvGraphicFramePr/>
          <p:nvPr>
            <p:extLst>
              <p:ext uri="{D42A27DB-BD31-4B8C-83A1-F6EECF244321}">
                <p14:modId xmlns:p14="http://schemas.microsoft.com/office/powerpoint/2010/main" val="2216778820"/>
              </p:ext>
            </p:extLst>
          </p:nvPr>
        </p:nvGraphicFramePr>
        <p:xfrm>
          <a:off x="4489428" y="1508251"/>
          <a:ext cx="6523301" cy="4024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5824702"/>
      </p:ext>
    </p:extLst>
  </p:cSld>
  <p:clrMapOvr>
    <a:masterClrMapping/>
  </p:clrMapOvr>
  <mc:AlternateContent xmlns:mc="http://schemas.openxmlformats.org/markup-compatibility/2006" xmlns:p14="http://schemas.microsoft.com/office/powerpoint/2010/main">
    <mc:Choice Requires="p14">
      <p:transition spd="slow" p14:dur="2000" advTm="276037"/>
    </mc:Choice>
    <mc:Fallback xmlns="">
      <p:transition spd="slow" advTm="27603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5DDCA-662D-4D81-A530-4A28A104ABD4}"/>
              </a:ext>
            </a:extLst>
          </p:cNvPr>
          <p:cNvSpPr>
            <a:spLocks noGrp="1"/>
          </p:cNvSpPr>
          <p:nvPr>
            <p:ph type="title"/>
          </p:nvPr>
        </p:nvSpPr>
        <p:spPr>
          <a:xfrm>
            <a:off x="2057401" y="940580"/>
            <a:ext cx="9982199" cy="1233488"/>
          </a:xfrm>
        </p:spPr>
        <p:txBody>
          <a:bodyPr/>
          <a:lstStyle/>
          <a:p>
            <a:r>
              <a:rPr lang="en-GB" dirty="0"/>
              <a:t>ASSESSMENTS: </a:t>
            </a:r>
          </a:p>
        </p:txBody>
      </p:sp>
      <p:graphicFrame>
        <p:nvGraphicFramePr>
          <p:cNvPr id="3" name="Table 3">
            <a:extLst>
              <a:ext uri="{FF2B5EF4-FFF2-40B4-BE49-F238E27FC236}">
                <a16:creationId xmlns:a16="http://schemas.microsoft.com/office/drawing/2014/main" id="{1F9F2DF3-78B3-4776-9E7C-2FE2C2F7D337}"/>
              </a:ext>
            </a:extLst>
          </p:cNvPr>
          <p:cNvGraphicFramePr>
            <a:graphicFrameLocks noGrp="1"/>
          </p:cNvGraphicFramePr>
          <p:nvPr>
            <p:extLst>
              <p:ext uri="{D42A27DB-BD31-4B8C-83A1-F6EECF244321}">
                <p14:modId xmlns:p14="http://schemas.microsoft.com/office/powerpoint/2010/main" val="1884287222"/>
              </p:ext>
            </p:extLst>
          </p:nvPr>
        </p:nvGraphicFramePr>
        <p:xfrm>
          <a:off x="868991" y="2426068"/>
          <a:ext cx="9067596" cy="3312092"/>
        </p:xfrm>
        <a:graphic>
          <a:graphicData uri="http://schemas.openxmlformats.org/drawingml/2006/table">
            <a:tbl>
              <a:tblPr firstRow="1" bandRow="1">
                <a:tableStyleId>{5C22544A-7EE6-4342-B048-85BDC9FD1C3A}</a:tableStyleId>
              </a:tblPr>
              <a:tblGrid>
                <a:gridCol w="4533798">
                  <a:extLst>
                    <a:ext uri="{9D8B030D-6E8A-4147-A177-3AD203B41FA5}">
                      <a16:colId xmlns:a16="http://schemas.microsoft.com/office/drawing/2014/main" val="3921862447"/>
                    </a:ext>
                  </a:extLst>
                </a:gridCol>
                <a:gridCol w="4533798">
                  <a:extLst>
                    <a:ext uri="{9D8B030D-6E8A-4147-A177-3AD203B41FA5}">
                      <a16:colId xmlns:a16="http://schemas.microsoft.com/office/drawing/2014/main" val="2937771125"/>
                    </a:ext>
                  </a:extLst>
                </a:gridCol>
              </a:tblGrid>
              <a:tr h="816021">
                <a:tc>
                  <a:txBody>
                    <a:bodyPr/>
                    <a:lstStyle/>
                    <a:p>
                      <a:r>
                        <a:rPr lang="en-GB" dirty="0"/>
                        <a:t>ASSIGNMENT 1: 50%</a:t>
                      </a:r>
                    </a:p>
                  </a:txBody>
                  <a:tcPr/>
                </a:tc>
                <a:tc>
                  <a:txBody>
                    <a:bodyPr/>
                    <a:lstStyle/>
                    <a:p>
                      <a:r>
                        <a:rPr lang="en-GB" dirty="0"/>
                        <a:t>ASSIGNMENT 2: 50%</a:t>
                      </a:r>
                    </a:p>
                  </a:txBody>
                  <a:tcPr/>
                </a:tc>
                <a:extLst>
                  <a:ext uri="{0D108BD9-81ED-4DB2-BD59-A6C34878D82A}">
                    <a16:rowId xmlns:a16="http://schemas.microsoft.com/office/drawing/2014/main" val="3988207784"/>
                  </a:ext>
                </a:extLst>
              </a:tr>
              <a:tr h="2496071">
                <a:tc>
                  <a:txBody>
                    <a:bodyPr/>
                    <a:lstStyle/>
                    <a:p>
                      <a:r>
                        <a:rPr lang="en-GB" dirty="0"/>
                        <a:t>Group presentation and supporting paper</a:t>
                      </a:r>
                    </a:p>
                    <a:p>
                      <a:endParaRPr lang="en-GB" dirty="0"/>
                    </a:p>
                    <a:p>
                      <a:r>
                        <a:rPr lang="en-GB" sz="1800" kern="1200" dirty="0">
                          <a:solidFill>
                            <a:schemeClr val="dk1"/>
                          </a:solidFill>
                          <a:effectLst/>
                          <a:latin typeface="+mn-lt"/>
                          <a:ea typeface="+mn-ea"/>
                          <a:cs typeface="+mn-cs"/>
                        </a:rPr>
                        <a:t>Each group member is required to present for </a:t>
                      </a:r>
                      <a:r>
                        <a:rPr lang="en-GB" sz="1800" b="1" kern="1200" dirty="0">
                          <a:solidFill>
                            <a:schemeClr val="dk1"/>
                          </a:solidFill>
                          <a:effectLst/>
                          <a:latin typeface="+mn-lt"/>
                          <a:ea typeface="+mn-ea"/>
                          <a:cs typeface="+mn-cs"/>
                        </a:rPr>
                        <a:t>5 minutes</a:t>
                      </a:r>
                      <a:r>
                        <a:rPr lang="en-GB" sz="1800" kern="1200" dirty="0">
                          <a:solidFill>
                            <a:schemeClr val="dk1"/>
                          </a:solidFill>
                          <a:effectLst/>
                          <a:latin typeface="+mn-lt"/>
                          <a:ea typeface="+mn-ea"/>
                          <a:cs typeface="+mn-cs"/>
                        </a:rPr>
                        <a:t> and each group member will also need to submit an </a:t>
                      </a:r>
                      <a:r>
                        <a:rPr lang="en-GB" sz="1800" b="1" kern="1200" dirty="0">
                          <a:solidFill>
                            <a:schemeClr val="dk1"/>
                          </a:solidFill>
                          <a:effectLst/>
                          <a:latin typeface="+mn-lt"/>
                          <a:ea typeface="+mn-ea"/>
                          <a:cs typeface="+mn-cs"/>
                        </a:rPr>
                        <a:t>individual supportive paper</a:t>
                      </a:r>
                      <a:r>
                        <a:rPr lang="en-GB" sz="1800" kern="1200" dirty="0">
                          <a:solidFill>
                            <a:schemeClr val="dk1"/>
                          </a:solidFill>
                          <a:effectLst/>
                          <a:latin typeface="+mn-lt"/>
                          <a:ea typeface="+mn-ea"/>
                          <a:cs typeface="+mn-cs"/>
                        </a:rPr>
                        <a:t> (1000 words), reflecting the content they personally discuss during the presentation. </a:t>
                      </a:r>
                      <a:endParaRPr lang="en-GB" dirty="0"/>
                    </a:p>
                  </a:txBody>
                  <a:tcPr/>
                </a:tc>
                <a:tc>
                  <a:txBody>
                    <a:bodyPr/>
                    <a:lstStyle/>
                    <a:p>
                      <a:r>
                        <a:rPr lang="en-GB" dirty="0"/>
                        <a:t> 2,000 word essay</a:t>
                      </a:r>
                    </a:p>
                    <a:p>
                      <a:endParaRPr lang="en-GB" dirty="0"/>
                    </a:p>
                    <a:p>
                      <a:r>
                        <a:rPr lang="en-GB" dirty="0"/>
                        <a:t>Due Friday 13</a:t>
                      </a:r>
                      <a:r>
                        <a:rPr lang="en-GB" baseline="30000" dirty="0"/>
                        <a:t>th</a:t>
                      </a:r>
                      <a:r>
                        <a:rPr lang="en-GB" dirty="0"/>
                        <a:t> January 2023 23:59</a:t>
                      </a:r>
                    </a:p>
                  </a:txBody>
                  <a:tcPr/>
                </a:tc>
                <a:extLst>
                  <a:ext uri="{0D108BD9-81ED-4DB2-BD59-A6C34878D82A}">
                    <a16:rowId xmlns:a16="http://schemas.microsoft.com/office/drawing/2014/main" val="788731918"/>
                  </a:ext>
                </a:extLst>
              </a:tr>
            </a:tbl>
          </a:graphicData>
        </a:graphic>
      </p:graphicFrame>
      <p:pic>
        <p:nvPicPr>
          <p:cNvPr id="4" name="Audio 3">
            <a:hlinkClick r:id="" action="ppaction://media"/>
            <a:extLst>
              <a:ext uri="{FF2B5EF4-FFF2-40B4-BE49-F238E27FC236}">
                <a16:creationId xmlns:a16="http://schemas.microsoft.com/office/drawing/2014/main" id="{1D72A21F-6406-41A4-8103-14584BE753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5427895"/>
      </p:ext>
    </p:extLst>
  </p:cSld>
  <p:clrMapOvr>
    <a:masterClrMapping/>
  </p:clrMapOvr>
  <mc:AlternateContent xmlns:mc="http://schemas.openxmlformats.org/markup-compatibility/2006" xmlns:p14="http://schemas.microsoft.com/office/powerpoint/2010/main">
    <mc:Choice Requires="p14">
      <p:transition spd="slow" p14:dur="2000" advTm="81930"/>
    </mc:Choice>
    <mc:Fallback xmlns="">
      <p:transition spd="slow" advTm="81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2">
            <a:hlinkClick r:id="" action="ppaction://media"/>
            <a:extLst>
              <a:ext uri="{FF2B5EF4-FFF2-40B4-BE49-F238E27FC236}">
                <a16:creationId xmlns:a16="http://schemas.microsoft.com/office/drawing/2014/main" id="{74551548-F048-4E61-A673-7EDC3C7F9D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pic>
        <p:nvPicPr>
          <p:cNvPr id="5" name="Picture 4">
            <a:extLst>
              <a:ext uri="{FF2B5EF4-FFF2-40B4-BE49-F238E27FC236}">
                <a16:creationId xmlns:a16="http://schemas.microsoft.com/office/drawing/2014/main" id="{C62AC0F3-E117-A51E-C19F-8155F7BF439E}"/>
              </a:ext>
            </a:extLst>
          </p:cNvPr>
          <p:cNvPicPr>
            <a:picLocks noChangeAspect="1"/>
          </p:cNvPicPr>
          <p:nvPr/>
        </p:nvPicPr>
        <p:blipFill rotWithShape="1">
          <a:blip r:embed="rId6"/>
          <a:srcRect l="7959" t="28909" r="78648" b="26409"/>
          <a:stretch/>
        </p:blipFill>
        <p:spPr>
          <a:xfrm>
            <a:off x="1959428" y="322245"/>
            <a:ext cx="6568751" cy="6078555"/>
          </a:xfrm>
          <a:prstGeom prst="rect">
            <a:avLst/>
          </a:prstGeom>
        </p:spPr>
      </p:pic>
    </p:spTree>
    <p:extLst>
      <p:ext uri="{BB962C8B-B14F-4D97-AF65-F5344CB8AC3E}">
        <p14:creationId xmlns:p14="http://schemas.microsoft.com/office/powerpoint/2010/main" val="176682904"/>
      </p:ext>
    </p:extLst>
  </p:cSld>
  <p:clrMapOvr>
    <a:masterClrMapping/>
  </p:clrMapOvr>
  <mc:AlternateContent xmlns:mc="http://schemas.openxmlformats.org/markup-compatibility/2006" xmlns:p14="http://schemas.microsoft.com/office/powerpoint/2010/main">
    <mc:Choice Requires="p14">
      <p:transition spd="slow" p14:dur="2000" advTm="141652"/>
    </mc:Choice>
    <mc:Fallback xmlns="">
      <p:transition spd="slow" advTm="141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5390A-F706-4D6E-8D9C-8C6586589FE2}"/>
              </a:ext>
            </a:extLst>
          </p:cNvPr>
          <p:cNvSpPr>
            <a:spLocks noGrp="1"/>
          </p:cNvSpPr>
          <p:nvPr>
            <p:ph type="title"/>
          </p:nvPr>
        </p:nvSpPr>
        <p:spPr>
          <a:xfrm>
            <a:off x="1430383" y="541735"/>
            <a:ext cx="8039137" cy="1313191"/>
          </a:xfrm>
        </p:spPr>
        <p:txBody>
          <a:bodyPr/>
          <a:lstStyle/>
          <a:p>
            <a:r>
              <a:rPr lang="en-GB" dirty="0"/>
              <a:t>Suggested reading</a:t>
            </a:r>
          </a:p>
        </p:txBody>
      </p:sp>
      <p:pic>
        <p:nvPicPr>
          <p:cNvPr id="3" name="Audio 2">
            <a:hlinkClick r:id="" action="ppaction://media"/>
            <a:extLst>
              <a:ext uri="{FF2B5EF4-FFF2-40B4-BE49-F238E27FC236}">
                <a16:creationId xmlns:a16="http://schemas.microsoft.com/office/drawing/2014/main" id="{E8EFD405-E6AF-4E68-A585-27B3CC0F76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pic>
        <p:nvPicPr>
          <p:cNvPr id="5" name="Picture 4">
            <a:extLst>
              <a:ext uri="{FF2B5EF4-FFF2-40B4-BE49-F238E27FC236}">
                <a16:creationId xmlns:a16="http://schemas.microsoft.com/office/drawing/2014/main" id="{47743800-19CC-A6FF-9814-1FE870AC6674}"/>
              </a:ext>
            </a:extLst>
          </p:cNvPr>
          <p:cNvPicPr>
            <a:picLocks noChangeAspect="1"/>
          </p:cNvPicPr>
          <p:nvPr/>
        </p:nvPicPr>
        <p:blipFill rotWithShape="1">
          <a:blip r:embed="rId6"/>
          <a:srcRect t="27789" r="79413" b="28893"/>
          <a:stretch/>
        </p:blipFill>
        <p:spPr>
          <a:xfrm>
            <a:off x="737118" y="1449470"/>
            <a:ext cx="8322906" cy="4857609"/>
          </a:xfrm>
          <a:prstGeom prst="rect">
            <a:avLst/>
          </a:prstGeom>
        </p:spPr>
      </p:pic>
    </p:spTree>
    <p:extLst>
      <p:ext uri="{BB962C8B-B14F-4D97-AF65-F5344CB8AC3E}">
        <p14:creationId xmlns:p14="http://schemas.microsoft.com/office/powerpoint/2010/main" val="2868537975"/>
      </p:ext>
    </p:extLst>
  </p:cSld>
  <p:clrMapOvr>
    <a:masterClrMapping/>
  </p:clrMapOvr>
  <mc:AlternateContent xmlns:mc="http://schemas.openxmlformats.org/markup-compatibility/2006" xmlns:p14="http://schemas.microsoft.com/office/powerpoint/2010/main">
    <mc:Choice Requires="p14">
      <p:transition spd="slow" p14:dur="2000" advTm="37229"/>
    </mc:Choice>
    <mc:Fallback xmlns="">
      <p:transition spd="slow" advTm="37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D0903-74B1-497F-B6DE-7F6C2676E6AE}"/>
              </a:ext>
            </a:extLst>
          </p:cNvPr>
          <p:cNvSpPr>
            <a:spLocks noGrp="1"/>
          </p:cNvSpPr>
          <p:nvPr>
            <p:ph type="title"/>
          </p:nvPr>
        </p:nvSpPr>
        <p:spPr>
          <a:xfrm>
            <a:off x="825260" y="-577970"/>
            <a:ext cx="5268036" cy="2140145"/>
          </a:xfrm>
        </p:spPr>
        <p:txBody>
          <a:bodyPr vert="horz" lIns="0" tIns="0" rIns="0" bIns="0" rtlCol="0" anchor="b">
            <a:normAutofit/>
          </a:bodyPr>
          <a:lstStyle/>
          <a:p>
            <a:r>
              <a:rPr lang="en-US" sz="3600"/>
              <a:t>WHAT IS CRIMINOLOGY?</a:t>
            </a:r>
          </a:p>
        </p:txBody>
      </p:sp>
      <p:sp>
        <p:nvSpPr>
          <p:cNvPr id="3" name="TextBox 2">
            <a:extLst>
              <a:ext uri="{FF2B5EF4-FFF2-40B4-BE49-F238E27FC236}">
                <a16:creationId xmlns:a16="http://schemas.microsoft.com/office/drawing/2014/main" id="{7E81EEB4-FEB7-42A8-9801-A82989EA232B}"/>
              </a:ext>
            </a:extLst>
          </p:cNvPr>
          <p:cNvSpPr txBox="1"/>
          <p:nvPr/>
        </p:nvSpPr>
        <p:spPr>
          <a:xfrm>
            <a:off x="480203" y="2091262"/>
            <a:ext cx="6159433" cy="3530791"/>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fontScale="92500"/>
          </a:bodyPr>
          <a:lstStyle/>
          <a:p>
            <a:pPr indent="-228600">
              <a:lnSpc>
                <a:spcPct val="120000"/>
              </a:lnSpc>
              <a:spcAft>
                <a:spcPts val="600"/>
              </a:spcAft>
              <a:buFont typeface="Arial" panose="020B0604020202020204" pitchFamily="34" charset="0"/>
              <a:buChar char="•"/>
            </a:pPr>
            <a:r>
              <a:rPr lang="en-US" sz="2400" dirty="0"/>
              <a:t>- Studies crime from a social perspective</a:t>
            </a:r>
          </a:p>
          <a:p>
            <a:pPr indent="-228600">
              <a:lnSpc>
                <a:spcPct val="120000"/>
              </a:lnSpc>
              <a:spcAft>
                <a:spcPts val="600"/>
              </a:spcAft>
              <a:buFont typeface="Arial" panose="020B0604020202020204" pitchFamily="34" charset="0"/>
              <a:buChar char="•"/>
            </a:pPr>
            <a:r>
              <a:rPr lang="en-US" sz="2400" dirty="0"/>
              <a:t>- Looks at the effect crime has on victims, perpetrators and society as a whole</a:t>
            </a:r>
          </a:p>
          <a:p>
            <a:pPr indent="-228600">
              <a:lnSpc>
                <a:spcPct val="120000"/>
              </a:lnSpc>
              <a:spcAft>
                <a:spcPts val="600"/>
              </a:spcAft>
              <a:buFont typeface="Arial" panose="020B0604020202020204" pitchFamily="34" charset="0"/>
              <a:buChar char="•"/>
            </a:pPr>
            <a:r>
              <a:rPr lang="en-US" sz="2400" dirty="0"/>
              <a:t>- Understanding, treating and preventing crime</a:t>
            </a:r>
          </a:p>
          <a:p>
            <a:pPr indent="-228600">
              <a:lnSpc>
                <a:spcPct val="120000"/>
              </a:lnSpc>
              <a:spcAft>
                <a:spcPts val="600"/>
              </a:spcAft>
              <a:buFont typeface="Arial" panose="020B0604020202020204" pitchFamily="34" charset="0"/>
              <a:buChar char="•"/>
            </a:pPr>
            <a:r>
              <a:rPr lang="en-US" sz="2400" dirty="0"/>
              <a:t>- By looking at effective treatments for crime, criminology is Important to help develop crime reduction strategies and initiative</a:t>
            </a:r>
            <a:r>
              <a:rPr lang="en-US" sz="1600" dirty="0"/>
              <a:t>s</a:t>
            </a:r>
          </a:p>
        </p:txBody>
      </p:sp>
      <p:pic>
        <p:nvPicPr>
          <p:cNvPr id="4" name="Picture 4" descr="A screenshot of a cell phone&#10;&#10;Description automatically generated">
            <a:extLst>
              <a:ext uri="{FF2B5EF4-FFF2-40B4-BE49-F238E27FC236}">
                <a16:creationId xmlns:a16="http://schemas.microsoft.com/office/drawing/2014/main" id="{E2395DE3-D01F-48F9-BE75-68CA87375997}"/>
              </a:ext>
            </a:extLst>
          </p:cNvPr>
          <p:cNvPicPr>
            <a:picLocks noChangeAspect="1"/>
          </p:cNvPicPr>
          <p:nvPr/>
        </p:nvPicPr>
        <p:blipFill rotWithShape="1">
          <a:blip r:embed="rId3"/>
          <a:srcRect l="13852" r="29899" b="2"/>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3183780283"/>
      </p:ext>
    </p:extLst>
  </p:cSld>
  <p:clrMapOvr>
    <a:masterClrMapping/>
  </p:clrMapOvr>
  <mc:AlternateContent xmlns:mc="http://schemas.openxmlformats.org/markup-compatibility/2006" xmlns:p14="http://schemas.microsoft.com/office/powerpoint/2010/main">
    <mc:Choice Requires="p14">
      <p:transition spd="slow" p14:dur="2000" advTm="104641"/>
    </mc:Choice>
    <mc:Fallback xmlns="">
      <p:transition spd="slow" advTm="10464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B8191-CB38-4549-AC4A-6D213D8D6ECC}"/>
              </a:ext>
            </a:extLst>
          </p:cNvPr>
          <p:cNvSpPr>
            <a:spLocks noGrp="1"/>
          </p:cNvSpPr>
          <p:nvPr>
            <p:ph type="title"/>
          </p:nvPr>
        </p:nvSpPr>
        <p:spPr>
          <a:xfrm>
            <a:off x="565149" y="1204721"/>
            <a:ext cx="3609983" cy="1446550"/>
          </a:xfrm>
        </p:spPr>
        <p:txBody>
          <a:bodyPr>
            <a:normAutofit/>
          </a:bodyPr>
          <a:lstStyle/>
          <a:p>
            <a:r>
              <a:rPr lang="en-GB"/>
              <a:t>WHAT IS CRIME?</a:t>
            </a:r>
          </a:p>
        </p:txBody>
      </p:sp>
      <p:sp>
        <p:nvSpPr>
          <p:cNvPr id="3" name="Content Placeholder 2">
            <a:extLst>
              <a:ext uri="{FF2B5EF4-FFF2-40B4-BE49-F238E27FC236}">
                <a16:creationId xmlns:a16="http://schemas.microsoft.com/office/drawing/2014/main" id="{AFA20A6A-0553-4974-9D1D-BA57495AE824}"/>
              </a:ext>
            </a:extLst>
          </p:cNvPr>
          <p:cNvSpPr>
            <a:spLocks noGrp="1"/>
          </p:cNvSpPr>
          <p:nvPr>
            <p:ph idx="1"/>
          </p:nvPr>
        </p:nvSpPr>
        <p:spPr>
          <a:xfrm>
            <a:off x="565150" y="2691638"/>
            <a:ext cx="3609983" cy="3188586"/>
          </a:xfrm>
        </p:spPr>
        <p:txBody>
          <a:bodyPr vert="horz" lIns="0" tIns="0" rIns="0" bIns="0" rtlCol="0">
            <a:normAutofit/>
          </a:bodyPr>
          <a:lstStyle/>
          <a:p>
            <a:pPr>
              <a:lnSpc>
                <a:spcPct val="90000"/>
              </a:lnSpc>
            </a:pPr>
            <a:r>
              <a:rPr lang="en-GB" sz="1500">
                <a:ea typeface="+mn-lt"/>
                <a:cs typeface="+mn-lt"/>
              </a:rPr>
              <a:t>A set of rules that if broken lead to criminal sanctions?</a:t>
            </a:r>
            <a:endParaRPr lang="en-GB" sz="1500"/>
          </a:p>
          <a:p>
            <a:pPr>
              <a:lnSpc>
                <a:spcPct val="90000"/>
              </a:lnSpc>
            </a:pPr>
            <a:r>
              <a:rPr lang="en-GB" sz="1500">
                <a:ea typeface="+mn-lt"/>
                <a:cs typeface="+mn-lt"/>
              </a:rPr>
              <a:t>CRIME AS A </a:t>
            </a:r>
            <a:r>
              <a:rPr lang="en-GB" sz="1500" b="1">
                <a:ea typeface="+mn-lt"/>
                <a:cs typeface="+mn-lt"/>
              </a:rPr>
              <a:t>SOCIAL CONSTRUCT</a:t>
            </a:r>
            <a:endParaRPr lang="en-GB" sz="1500" b="1"/>
          </a:p>
          <a:p>
            <a:pPr>
              <a:lnSpc>
                <a:spcPct val="90000"/>
              </a:lnSpc>
            </a:pPr>
            <a:r>
              <a:rPr lang="en-GB" sz="1500">
                <a:ea typeface="+mn-lt"/>
                <a:cs typeface="+mn-lt"/>
              </a:rPr>
              <a:t>-What we consider to be crime is socially constructed</a:t>
            </a:r>
            <a:endParaRPr lang="en-GB" sz="1500"/>
          </a:p>
          <a:p>
            <a:pPr>
              <a:lnSpc>
                <a:spcPct val="90000"/>
              </a:lnSpc>
            </a:pPr>
            <a:r>
              <a:rPr lang="en-GB" sz="1500">
                <a:ea typeface="+mn-lt"/>
                <a:cs typeface="+mn-lt"/>
              </a:rPr>
              <a:t>-Crime is was society thinks it should be at one time</a:t>
            </a:r>
            <a:endParaRPr lang="en-GB" sz="1500"/>
          </a:p>
          <a:p>
            <a:pPr>
              <a:lnSpc>
                <a:spcPct val="90000"/>
              </a:lnSpc>
            </a:pPr>
            <a:r>
              <a:rPr lang="en-GB" sz="1500">
                <a:ea typeface="+mn-lt"/>
                <a:cs typeface="+mn-lt"/>
              </a:rPr>
              <a:t>-The powerful within the state may use the law to protect their own interests</a:t>
            </a:r>
            <a:endParaRPr lang="en-GB" sz="1500"/>
          </a:p>
          <a:p>
            <a:pPr>
              <a:lnSpc>
                <a:spcPct val="90000"/>
              </a:lnSpc>
            </a:pPr>
            <a:r>
              <a:rPr lang="en-GB" sz="1500">
                <a:ea typeface="+mn-lt"/>
                <a:cs typeface="+mn-lt"/>
              </a:rPr>
              <a:t>-What any one society considers to be criminal changes over time</a:t>
            </a:r>
            <a:endParaRPr lang="en-GB" sz="1500"/>
          </a:p>
          <a:p>
            <a:pPr>
              <a:lnSpc>
                <a:spcPct val="90000"/>
              </a:lnSpc>
            </a:pPr>
            <a:endParaRPr lang="en-GB" sz="1500"/>
          </a:p>
        </p:txBody>
      </p:sp>
      <p:pic>
        <p:nvPicPr>
          <p:cNvPr id="5" name="Picture 5" descr="A picture containing toy&#10;&#10;Description automatically generated">
            <a:extLst>
              <a:ext uri="{FF2B5EF4-FFF2-40B4-BE49-F238E27FC236}">
                <a16:creationId xmlns:a16="http://schemas.microsoft.com/office/drawing/2014/main" id="{EFC4DB46-FF43-4D62-B104-B491DFB1A700}"/>
              </a:ext>
            </a:extLst>
          </p:cNvPr>
          <p:cNvPicPr>
            <a:picLocks noChangeAspect="1"/>
          </p:cNvPicPr>
          <p:nvPr/>
        </p:nvPicPr>
        <p:blipFill rotWithShape="1">
          <a:blip r:embed="rId3"/>
          <a:srcRect t="13633" r="-2" b="389"/>
          <a:stretch/>
        </p:blipFill>
        <p:spPr>
          <a:xfrm>
            <a:off x="4699688" y="1956856"/>
            <a:ext cx="6518645" cy="3207957"/>
          </a:xfrm>
          <a:prstGeom prst="rect">
            <a:avLst/>
          </a:prstGeom>
        </p:spPr>
      </p:pic>
      <p:sp>
        <p:nvSpPr>
          <p:cNvPr id="21" name="Cross 20">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3968171"/>
      </p:ext>
    </p:extLst>
  </p:cSld>
  <p:clrMapOvr>
    <a:masterClrMapping/>
  </p:clrMapOvr>
  <mc:AlternateContent xmlns:mc="http://schemas.openxmlformats.org/markup-compatibility/2006" xmlns:p14="http://schemas.microsoft.com/office/powerpoint/2010/main">
    <mc:Choice Requires="p14">
      <p:transition spd="slow" p14:dur="2000" advTm="150403"/>
    </mc:Choice>
    <mc:Fallback xmlns="">
      <p:transition spd="slow" advTm="15040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C4BA3-A6A9-4A1F-95B4-16AAC6A665A6}"/>
              </a:ext>
            </a:extLst>
          </p:cNvPr>
          <p:cNvSpPr>
            <a:spLocks noGrp="1"/>
          </p:cNvSpPr>
          <p:nvPr>
            <p:ph type="title"/>
          </p:nvPr>
        </p:nvSpPr>
        <p:spPr>
          <a:xfrm>
            <a:off x="1213449" y="275495"/>
            <a:ext cx="10240903" cy="1233488"/>
          </a:xfrm>
        </p:spPr>
        <p:txBody>
          <a:bodyPr>
            <a:normAutofit fontScale="90000"/>
          </a:bodyPr>
          <a:lstStyle/>
          <a:p>
            <a:r>
              <a:rPr lang="en-GB" dirty="0"/>
              <a:t>HOW DO PUBLIC PERCEPTIONS SHAPE CRIME?</a:t>
            </a:r>
          </a:p>
        </p:txBody>
      </p:sp>
      <p:sp>
        <p:nvSpPr>
          <p:cNvPr id="3" name="Content Placeholder 2">
            <a:extLst>
              <a:ext uri="{FF2B5EF4-FFF2-40B4-BE49-F238E27FC236}">
                <a16:creationId xmlns:a16="http://schemas.microsoft.com/office/drawing/2014/main" id="{24137468-4269-4D0C-A4A6-24C52C395E46}"/>
              </a:ext>
            </a:extLst>
          </p:cNvPr>
          <p:cNvSpPr>
            <a:spLocks noGrp="1"/>
          </p:cNvSpPr>
          <p:nvPr>
            <p:ph idx="1"/>
          </p:nvPr>
        </p:nvSpPr>
        <p:spPr>
          <a:xfrm>
            <a:off x="681487" y="2114939"/>
            <a:ext cx="10240903" cy="3956179"/>
          </a:xfrm>
        </p:spPr>
        <p:txBody>
          <a:bodyPr vert="horz" lIns="0" tIns="0" rIns="0" bIns="0" rtlCol="0" anchor="t">
            <a:normAutofit/>
          </a:bodyPr>
          <a:lstStyle/>
          <a:p>
            <a:r>
              <a:rPr lang="en-GB" b="1" i="1" dirty="0">
                <a:ea typeface="+mn-lt"/>
                <a:cs typeface="+mn-lt"/>
              </a:rPr>
              <a:t>Can you think of any unlawful activities (such as stealing pens from a company) that are more acceptable than others?</a:t>
            </a:r>
            <a:endParaRPr lang="en-GB" dirty="0"/>
          </a:p>
          <a:p>
            <a:r>
              <a:rPr lang="en-GB" b="1" i="1" dirty="0">
                <a:ea typeface="+mn-lt"/>
                <a:cs typeface="+mn-lt"/>
              </a:rPr>
              <a:t>Think about yourself; have you ever done something that is technically against the law? How did you justify it?</a:t>
            </a:r>
            <a:endParaRPr lang="en-GB" dirty="0"/>
          </a:p>
          <a:p>
            <a:r>
              <a:rPr lang="en-GB" b="1" i="1" dirty="0">
                <a:ea typeface="+mn-lt"/>
                <a:cs typeface="+mn-lt"/>
              </a:rPr>
              <a:t>If that same activity was looked down upon by your immediate community or peers, would this be more of a deterrent against committing the act again than the fact it is illegal?</a:t>
            </a:r>
            <a:endParaRPr lang="en-GB" dirty="0"/>
          </a:p>
          <a:p>
            <a:r>
              <a:rPr lang="en-GB" b="1" i="1" dirty="0">
                <a:ea typeface="+mn-lt"/>
                <a:cs typeface="+mn-lt"/>
              </a:rPr>
              <a:t>If you knew that your parents would find out would that prevent you from participating in the activity?</a:t>
            </a:r>
            <a:endParaRPr lang="en-GB" dirty="0"/>
          </a:p>
          <a:p>
            <a:endParaRPr lang="en-GB" dirty="0"/>
          </a:p>
        </p:txBody>
      </p:sp>
    </p:spTree>
    <p:extLst>
      <p:ext uri="{BB962C8B-B14F-4D97-AF65-F5344CB8AC3E}">
        <p14:creationId xmlns:p14="http://schemas.microsoft.com/office/powerpoint/2010/main" val="2170869817"/>
      </p:ext>
    </p:extLst>
  </p:cSld>
  <p:clrMapOvr>
    <a:masterClrMapping/>
  </p:clrMapOvr>
  <mc:AlternateContent xmlns:mc="http://schemas.openxmlformats.org/markup-compatibility/2006" xmlns:p14="http://schemas.microsoft.com/office/powerpoint/2010/main">
    <mc:Choice Requires="p14">
      <p:transition spd="slow" p14:dur="2000" advTm="218320"/>
    </mc:Choice>
    <mc:Fallback xmlns="">
      <p:transition spd="slow" advTm="21832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ross 19">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50FFC-A9E8-40D0-842C-10DC43B8A71D}"/>
              </a:ext>
            </a:extLst>
          </p:cNvPr>
          <p:cNvSpPr>
            <a:spLocks noGrp="1"/>
          </p:cNvSpPr>
          <p:nvPr>
            <p:ph type="title"/>
          </p:nvPr>
        </p:nvSpPr>
        <p:spPr>
          <a:xfrm>
            <a:off x="341725" y="373497"/>
            <a:ext cx="5472909" cy="1446550"/>
          </a:xfrm>
        </p:spPr>
        <p:txBody>
          <a:bodyPr>
            <a:normAutofit/>
          </a:bodyPr>
          <a:lstStyle/>
          <a:p>
            <a:r>
              <a:rPr lang="en-GB" dirty="0"/>
              <a:t>Crime statistics exercise</a:t>
            </a:r>
          </a:p>
        </p:txBody>
      </p:sp>
      <p:sp>
        <p:nvSpPr>
          <p:cNvPr id="3" name="Content Placeholder 2">
            <a:extLst>
              <a:ext uri="{FF2B5EF4-FFF2-40B4-BE49-F238E27FC236}">
                <a16:creationId xmlns:a16="http://schemas.microsoft.com/office/drawing/2014/main" id="{E0A2439A-78BB-420D-B4BA-41DE693A8DAB}"/>
              </a:ext>
            </a:extLst>
          </p:cNvPr>
          <p:cNvSpPr>
            <a:spLocks noGrp="1"/>
          </p:cNvSpPr>
          <p:nvPr>
            <p:ph idx="1"/>
          </p:nvPr>
        </p:nvSpPr>
        <p:spPr>
          <a:xfrm>
            <a:off x="565150" y="2057399"/>
            <a:ext cx="5472909" cy="4536281"/>
          </a:xfrm>
        </p:spPr>
        <p:txBody>
          <a:bodyPr vert="horz" lIns="91440" tIns="45720" rIns="91440" bIns="45720" rtlCol="0">
            <a:normAutofit/>
          </a:bodyPr>
          <a:lstStyle/>
          <a:p>
            <a:pPr>
              <a:lnSpc>
                <a:spcPct val="90000"/>
              </a:lnSpc>
            </a:pPr>
            <a:r>
              <a:rPr lang="en-GB" sz="1600" dirty="0">
                <a:ea typeface="+mn-lt"/>
                <a:cs typeface="+mn-lt"/>
              </a:rPr>
              <a:t>Using </a:t>
            </a:r>
            <a:r>
              <a:rPr lang="en-GB" sz="1600" dirty="0">
                <a:ea typeface="+mn-lt"/>
                <a:cs typeface="+mn-lt"/>
                <a:hlinkClick r:id="rId2"/>
              </a:rPr>
              <a:t>https://www.police.uk/</a:t>
            </a:r>
            <a:r>
              <a:rPr lang="en-GB" sz="1600" dirty="0">
                <a:ea typeface="+mn-lt"/>
                <a:cs typeface="+mn-lt"/>
              </a:rPr>
              <a:t> research the following locations: </a:t>
            </a:r>
            <a:endParaRPr lang="en-GB" sz="1600" dirty="0"/>
          </a:p>
          <a:p>
            <a:pPr>
              <a:lnSpc>
                <a:spcPct val="90000"/>
              </a:lnSpc>
            </a:pPr>
            <a:r>
              <a:rPr lang="en-GB" sz="1600" dirty="0">
                <a:ea typeface="+mn-lt"/>
                <a:cs typeface="+mn-lt"/>
              </a:rPr>
              <a:t>Ely (Cardiff)</a:t>
            </a:r>
            <a:endParaRPr lang="en-GB" sz="1600" dirty="0"/>
          </a:p>
          <a:p>
            <a:pPr>
              <a:lnSpc>
                <a:spcPct val="90000"/>
              </a:lnSpc>
            </a:pPr>
            <a:r>
              <a:rPr lang="en-GB" sz="1600" dirty="0">
                <a:ea typeface="+mn-lt"/>
                <a:cs typeface="+mn-lt"/>
              </a:rPr>
              <a:t>Merthyr Tydfil</a:t>
            </a:r>
            <a:endParaRPr lang="en-GB" sz="1600" dirty="0"/>
          </a:p>
          <a:p>
            <a:pPr>
              <a:lnSpc>
                <a:spcPct val="90000"/>
              </a:lnSpc>
            </a:pPr>
            <a:r>
              <a:rPr lang="en-GB" sz="1600" dirty="0">
                <a:ea typeface="+mn-lt"/>
                <a:cs typeface="+mn-lt"/>
              </a:rPr>
              <a:t>Bishopston (Swansea) </a:t>
            </a:r>
            <a:endParaRPr lang="en-GB" sz="1600" dirty="0"/>
          </a:p>
          <a:p>
            <a:pPr>
              <a:lnSpc>
                <a:spcPct val="90000"/>
              </a:lnSpc>
            </a:pPr>
            <a:r>
              <a:rPr lang="en-GB" sz="1600" dirty="0">
                <a:ea typeface="+mn-lt"/>
                <a:cs typeface="+mn-lt"/>
              </a:rPr>
              <a:t>Cowbridge</a:t>
            </a:r>
            <a:endParaRPr lang="en-GB" sz="1600" dirty="0"/>
          </a:p>
          <a:p>
            <a:pPr marL="0" indent="0">
              <a:lnSpc>
                <a:spcPct val="90000"/>
              </a:lnSpc>
              <a:buNone/>
            </a:pPr>
            <a:r>
              <a:rPr lang="en-GB" sz="1600" dirty="0">
                <a:ea typeface="+mn-lt"/>
                <a:cs typeface="+mn-lt"/>
              </a:rPr>
              <a:t>  </a:t>
            </a:r>
            <a:endParaRPr lang="en-GB" sz="1600" dirty="0"/>
          </a:p>
          <a:p>
            <a:pPr>
              <a:lnSpc>
                <a:spcPct val="90000"/>
              </a:lnSpc>
            </a:pPr>
            <a:r>
              <a:rPr lang="en-GB" sz="1600" dirty="0">
                <a:ea typeface="+mn-lt"/>
                <a:cs typeface="+mn-lt"/>
              </a:rPr>
              <a:t>Compare and contrast the crime maps for each location, considering the number and types of offences. </a:t>
            </a:r>
            <a:r>
              <a:rPr lang="en-GB" sz="1600" b="1" dirty="0">
                <a:ea typeface="+mn-lt"/>
                <a:cs typeface="+mn-lt"/>
              </a:rPr>
              <a:t>Provide a brief summary of the offending behaviour and consider other factors within these locations which you think might influence these crime rates.</a:t>
            </a:r>
            <a:r>
              <a:rPr lang="en-GB" sz="1600" dirty="0">
                <a:ea typeface="+mn-lt"/>
                <a:cs typeface="+mn-lt"/>
              </a:rPr>
              <a:t> </a:t>
            </a:r>
            <a:endParaRPr lang="en-GB" sz="1600" dirty="0"/>
          </a:p>
          <a:p>
            <a:pPr>
              <a:lnSpc>
                <a:spcPct val="90000"/>
              </a:lnSpc>
            </a:pPr>
            <a:r>
              <a:rPr lang="en-GB" sz="1600" dirty="0">
                <a:ea typeface="+mn-lt"/>
                <a:cs typeface="+mn-lt"/>
              </a:rPr>
              <a:t>For example, you may want to look at the population in the area, the main social class of the area, levels of unemployment and any other social divisions that you think can affect crime. </a:t>
            </a:r>
            <a:endParaRPr lang="en-GB" sz="1600" dirty="0"/>
          </a:p>
        </p:txBody>
      </p:sp>
      <p:pic>
        <p:nvPicPr>
          <p:cNvPr id="6" name="Picture 5">
            <a:extLst>
              <a:ext uri="{FF2B5EF4-FFF2-40B4-BE49-F238E27FC236}">
                <a16:creationId xmlns:a16="http://schemas.microsoft.com/office/drawing/2014/main" id="{681A1237-DD2A-563F-5E46-8798AACCD2A1}"/>
              </a:ext>
            </a:extLst>
          </p:cNvPr>
          <p:cNvPicPr>
            <a:picLocks noChangeAspect="1"/>
          </p:cNvPicPr>
          <p:nvPr/>
        </p:nvPicPr>
        <p:blipFill rotWithShape="1">
          <a:blip r:embed="rId3"/>
          <a:srcRect l="8728" t="11145" r="14746" b="35104"/>
          <a:stretch/>
        </p:blipFill>
        <p:spPr>
          <a:xfrm>
            <a:off x="5814634" y="549633"/>
            <a:ext cx="5812216" cy="3879653"/>
          </a:xfrm>
          <a:prstGeom prst="rect">
            <a:avLst/>
          </a:prstGeom>
        </p:spPr>
      </p:pic>
    </p:spTree>
    <p:extLst>
      <p:ext uri="{BB962C8B-B14F-4D97-AF65-F5344CB8AC3E}">
        <p14:creationId xmlns:p14="http://schemas.microsoft.com/office/powerpoint/2010/main" val="2881722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77941-5B86-4F37-98FC-7371267C3082}"/>
              </a:ext>
            </a:extLst>
          </p:cNvPr>
          <p:cNvSpPr>
            <a:spLocks noGrp="1"/>
          </p:cNvSpPr>
          <p:nvPr>
            <p:ph type="title"/>
          </p:nvPr>
        </p:nvSpPr>
        <p:spPr>
          <a:xfrm>
            <a:off x="565149" y="1204721"/>
            <a:ext cx="4114799" cy="1446550"/>
          </a:xfrm>
        </p:spPr>
        <p:txBody>
          <a:bodyPr>
            <a:normAutofit/>
          </a:bodyPr>
          <a:lstStyle/>
          <a:p>
            <a:pPr>
              <a:lnSpc>
                <a:spcPct val="90000"/>
              </a:lnSpc>
            </a:pPr>
            <a:r>
              <a:rPr lang="en-GB" sz="3400"/>
              <a:t>HISTORY OF CRIME AND PUNISHMENT</a:t>
            </a:r>
          </a:p>
        </p:txBody>
      </p:sp>
      <p:sp>
        <p:nvSpPr>
          <p:cNvPr id="3" name="Content Placeholder 2">
            <a:extLst>
              <a:ext uri="{FF2B5EF4-FFF2-40B4-BE49-F238E27FC236}">
                <a16:creationId xmlns:a16="http://schemas.microsoft.com/office/drawing/2014/main" id="{F2BA997C-2417-408D-A0C8-951EFAC36564}"/>
              </a:ext>
            </a:extLst>
          </p:cNvPr>
          <p:cNvSpPr>
            <a:spLocks noGrp="1"/>
          </p:cNvSpPr>
          <p:nvPr>
            <p:ph idx="1"/>
          </p:nvPr>
        </p:nvSpPr>
        <p:spPr>
          <a:xfrm>
            <a:off x="565150" y="2152142"/>
            <a:ext cx="4114800" cy="3728082"/>
          </a:xfrm>
        </p:spPr>
        <p:txBody>
          <a:bodyPr vert="horz" lIns="0" tIns="0" rIns="0" bIns="0" rtlCol="0">
            <a:normAutofit/>
          </a:bodyPr>
          <a:lstStyle/>
          <a:p>
            <a:pPr marL="0" indent="0">
              <a:lnSpc>
                <a:spcPct val="90000"/>
              </a:lnSpc>
              <a:buNone/>
            </a:pPr>
            <a:endParaRPr lang="en-GB" sz="2000" dirty="0"/>
          </a:p>
          <a:p>
            <a:pPr marL="0" indent="0">
              <a:lnSpc>
                <a:spcPct val="90000"/>
              </a:lnSpc>
              <a:buNone/>
            </a:pPr>
            <a:r>
              <a:rPr lang="en-GB" sz="2000" dirty="0"/>
              <a:t>Why is this useful?</a:t>
            </a:r>
            <a:endParaRPr lang="en-US" sz="2000" dirty="0"/>
          </a:p>
          <a:p>
            <a:pPr>
              <a:lnSpc>
                <a:spcPct val="90000"/>
              </a:lnSpc>
              <a:buNone/>
            </a:pPr>
            <a:r>
              <a:rPr lang="en-GB" sz="2000" b="1" dirty="0">
                <a:ea typeface="+mn-lt"/>
                <a:cs typeface="+mn-lt"/>
              </a:rPr>
              <a:t>a)To make contemporary issues easier to understand</a:t>
            </a:r>
          </a:p>
          <a:p>
            <a:pPr>
              <a:lnSpc>
                <a:spcPct val="90000"/>
              </a:lnSpc>
              <a:buNone/>
            </a:pPr>
            <a:r>
              <a:rPr lang="en-GB" sz="2000" b="1" dirty="0">
                <a:ea typeface="+mn-lt"/>
                <a:cs typeface="+mn-lt"/>
              </a:rPr>
              <a:t>b)To gain a better understanding of how to organise contemporary penal systems</a:t>
            </a:r>
          </a:p>
          <a:p>
            <a:pPr>
              <a:lnSpc>
                <a:spcPct val="90000"/>
              </a:lnSpc>
              <a:buNone/>
            </a:pPr>
            <a:r>
              <a:rPr lang="en-GB" sz="2000" b="1" dirty="0">
                <a:ea typeface="+mn-lt"/>
                <a:cs typeface="+mn-lt"/>
              </a:rPr>
              <a:t>c)We need to be reminded of change</a:t>
            </a:r>
          </a:p>
          <a:p>
            <a:pPr marL="0" indent="0">
              <a:lnSpc>
                <a:spcPct val="90000"/>
              </a:lnSpc>
              <a:buNone/>
            </a:pPr>
            <a:endParaRPr lang="en-GB" sz="2000" dirty="0"/>
          </a:p>
        </p:txBody>
      </p:sp>
      <p:pic>
        <p:nvPicPr>
          <p:cNvPr id="4" name="Graphic 4" descr="Thought">
            <a:extLst>
              <a:ext uri="{FF2B5EF4-FFF2-40B4-BE49-F238E27FC236}">
                <a16:creationId xmlns:a16="http://schemas.microsoft.com/office/drawing/2014/main" id="{4D9FBE40-2AEA-431E-BDEE-2DC016BAD34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06495" y="2152142"/>
            <a:ext cx="2811837" cy="2811837"/>
          </a:xfrm>
          <a:prstGeom prst="rect">
            <a:avLst/>
          </a:prstGeom>
        </p:spPr>
      </p:pic>
      <p:pic>
        <p:nvPicPr>
          <p:cNvPr id="5" name="Picture 5" descr="A close up of a stone building&#10;&#10;Description automatically generated">
            <a:extLst>
              <a:ext uri="{FF2B5EF4-FFF2-40B4-BE49-F238E27FC236}">
                <a16:creationId xmlns:a16="http://schemas.microsoft.com/office/drawing/2014/main" id="{25163BAD-22B1-43B6-A8E8-D4C00D36C530}"/>
              </a:ext>
            </a:extLst>
          </p:cNvPr>
          <p:cNvPicPr>
            <a:picLocks noChangeAspect="1"/>
          </p:cNvPicPr>
          <p:nvPr/>
        </p:nvPicPr>
        <p:blipFill>
          <a:blip r:embed="rId5"/>
          <a:stretch>
            <a:fillRect/>
          </a:stretch>
        </p:blipFill>
        <p:spPr>
          <a:xfrm>
            <a:off x="5486709" y="2531687"/>
            <a:ext cx="2811837" cy="2052747"/>
          </a:xfrm>
          <a:prstGeom prst="rect">
            <a:avLst/>
          </a:prstGeom>
        </p:spPr>
      </p:pic>
    </p:spTree>
    <p:extLst>
      <p:ext uri="{BB962C8B-B14F-4D97-AF65-F5344CB8AC3E}">
        <p14:creationId xmlns:p14="http://schemas.microsoft.com/office/powerpoint/2010/main" val="3967793426"/>
      </p:ext>
    </p:extLst>
  </p:cSld>
  <p:clrMapOvr>
    <a:masterClrMapping/>
  </p:clrMapOvr>
  <mc:AlternateContent xmlns:mc="http://schemas.openxmlformats.org/markup-compatibility/2006" xmlns:p14="http://schemas.microsoft.com/office/powerpoint/2010/main">
    <mc:Choice Requires="p14">
      <p:transition spd="slow" p14:dur="2000" advTm="62065"/>
    </mc:Choice>
    <mc:Fallback xmlns="">
      <p:transition spd="slow" advTm="6206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9FC464-C51B-4F28-8E24-8A250A3378F4}"/>
              </a:ext>
            </a:extLst>
          </p:cNvPr>
          <p:cNvSpPr txBox="1"/>
          <p:nvPr/>
        </p:nvSpPr>
        <p:spPr>
          <a:xfrm>
            <a:off x="1747388" y="453426"/>
            <a:ext cx="684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BBC || Crime and Punishment - The Story of Capital Punishment (2011): </a:t>
            </a:r>
            <a:r>
              <a:rPr lang="en-US" dirty="0">
                <a:ea typeface="+mn-lt"/>
                <a:cs typeface="+mn-lt"/>
                <a:hlinkClick r:id="rId4"/>
              </a:rPr>
              <a:t>https://www.youtube.com/watch?v=0hWcX9vZiKc</a:t>
            </a:r>
            <a:endParaRPr lang="en-US" dirty="0"/>
          </a:p>
        </p:txBody>
      </p:sp>
      <p:pic>
        <p:nvPicPr>
          <p:cNvPr id="5" name="Online Media 4" title="The Death Penalty | Capital Punishment | BBC Documentary">
            <a:hlinkClick r:id="" action="ppaction://media"/>
            <a:extLst>
              <a:ext uri="{FF2B5EF4-FFF2-40B4-BE49-F238E27FC236}">
                <a16:creationId xmlns:a16="http://schemas.microsoft.com/office/drawing/2014/main" id="{52BC62BF-7274-4B47-263D-D4849CC4E272}"/>
              </a:ext>
            </a:extLst>
          </p:cNvPr>
          <p:cNvPicPr>
            <a:picLocks noGrp="1" noRot="1" noChangeAspect="1"/>
          </p:cNvPicPr>
          <p:nvPr>
            <p:ph idx="1"/>
            <a:videoFile r:link="rId1"/>
          </p:nvPr>
        </p:nvPicPr>
        <p:blipFill>
          <a:blip r:embed="rId5"/>
          <a:stretch>
            <a:fillRect/>
          </a:stretch>
        </p:blipFill>
        <p:spPr>
          <a:xfrm>
            <a:off x="945408" y="1173801"/>
            <a:ext cx="9534473" cy="5386951"/>
          </a:xfrm>
          <a:prstGeom prst="rect">
            <a:avLst/>
          </a:prstGeom>
        </p:spPr>
      </p:pic>
    </p:spTree>
    <p:extLst>
      <p:ext uri="{BB962C8B-B14F-4D97-AF65-F5344CB8AC3E}">
        <p14:creationId xmlns:p14="http://schemas.microsoft.com/office/powerpoint/2010/main" val="1743791390"/>
      </p:ext>
    </p:extLst>
  </p:cSld>
  <p:clrMapOvr>
    <a:masterClrMapping/>
  </p:clrMapOvr>
  <mc:AlternateContent xmlns:mc="http://schemas.openxmlformats.org/markup-compatibility/2006" xmlns:p14="http://schemas.microsoft.com/office/powerpoint/2010/main">
    <mc:Choice Requires="p14">
      <p:transition spd="slow" p14:dur="2000" advTm="40761"/>
    </mc:Choice>
    <mc:Fallback xmlns="">
      <p:transition spd="slow" advTm="407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9083-99C5-4DB0-8BFC-2A3F555C9853}"/>
              </a:ext>
            </a:extLst>
          </p:cNvPr>
          <p:cNvSpPr>
            <a:spLocks noGrp="1"/>
          </p:cNvSpPr>
          <p:nvPr>
            <p:ph type="title"/>
          </p:nvPr>
        </p:nvSpPr>
        <p:spPr>
          <a:xfrm>
            <a:off x="524754" y="308982"/>
            <a:ext cx="8267296" cy="1446550"/>
          </a:xfrm>
        </p:spPr>
        <p:txBody>
          <a:bodyPr/>
          <a:lstStyle/>
          <a:p>
            <a:r>
              <a:rPr lang="en-GB" dirty="0"/>
              <a:t>Questions from documentary</a:t>
            </a:r>
          </a:p>
        </p:txBody>
      </p:sp>
      <p:sp>
        <p:nvSpPr>
          <p:cNvPr id="3" name="Content Placeholder 2">
            <a:extLst>
              <a:ext uri="{FF2B5EF4-FFF2-40B4-BE49-F238E27FC236}">
                <a16:creationId xmlns:a16="http://schemas.microsoft.com/office/drawing/2014/main" id="{CBD94206-1F38-405C-BCD8-2DF82FBC4148}"/>
              </a:ext>
            </a:extLst>
          </p:cNvPr>
          <p:cNvSpPr>
            <a:spLocks noGrp="1"/>
          </p:cNvSpPr>
          <p:nvPr>
            <p:ph idx="1"/>
          </p:nvPr>
        </p:nvSpPr>
        <p:spPr>
          <a:xfrm>
            <a:off x="524754" y="1435895"/>
            <a:ext cx="10945848" cy="5311400"/>
          </a:xfrm>
        </p:spPr>
        <p:txBody>
          <a:bodyPr vert="horz" lIns="91440" tIns="45720" rIns="91440" bIns="45720" rtlCol="0" anchor="t">
            <a:normAutofit fontScale="70000" lnSpcReduction="20000"/>
          </a:bodyPr>
          <a:lstStyle/>
          <a:p>
            <a:pPr>
              <a:buFont typeface="Arial"/>
              <a:buChar char="•"/>
            </a:pPr>
            <a:r>
              <a:rPr lang="en-GB" sz="3200" dirty="0">
                <a:ea typeface="+mn-lt"/>
                <a:cs typeface="+mn-lt"/>
              </a:rPr>
              <a:t>Provide three examples of capital punishment  </a:t>
            </a:r>
            <a:endParaRPr lang="en-GB" sz="3200" dirty="0"/>
          </a:p>
          <a:p>
            <a:pPr>
              <a:buFont typeface="Arial"/>
              <a:buChar char="•"/>
            </a:pPr>
            <a:r>
              <a:rPr lang="en-GB" sz="3200" dirty="0">
                <a:ea typeface="+mn-lt"/>
                <a:cs typeface="+mn-lt"/>
              </a:rPr>
              <a:t>When was the death penalty for murder removed from British law?</a:t>
            </a:r>
            <a:endParaRPr lang="en-GB" sz="3200" dirty="0"/>
          </a:p>
          <a:p>
            <a:pPr>
              <a:buFont typeface="Arial"/>
              <a:buChar char="•"/>
            </a:pPr>
            <a:r>
              <a:rPr lang="en-GB" sz="3200" dirty="0">
                <a:ea typeface="+mn-lt"/>
                <a:cs typeface="+mn-lt"/>
              </a:rPr>
              <a:t>When was the death penalty applied most widely in the UK?</a:t>
            </a:r>
            <a:endParaRPr lang="en-GB" sz="3200" dirty="0"/>
          </a:p>
          <a:p>
            <a:pPr>
              <a:buFont typeface="Arial"/>
              <a:buChar char="•"/>
            </a:pPr>
            <a:r>
              <a:rPr lang="en-GB" sz="3200" dirty="0">
                <a:ea typeface="+mn-lt"/>
                <a:cs typeface="+mn-lt"/>
              </a:rPr>
              <a:t>Provide a brief explanation of the ‘Bloody Code’</a:t>
            </a:r>
            <a:endParaRPr lang="en-GB" sz="3200" dirty="0"/>
          </a:p>
          <a:p>
            <a:pPr>
              <a:buFont typeface="Arial"/>
              <a:buChar char="•"/>
            </a:pPr>
            <a:r>
              <a:rPr lang="en-GB" sz="3200" dirty="0">
                <a:ea typeface="+mn-lt"/>
                <a:cs typeface="+mn-lt"/>
              </a:rPr>
              <a:t>What was the general consensus on the death penalty during the Victorian era (1830s)?</a:t>
            </a:r>
            <a:endParaRPr lang="en-GB" sz="3200" dirty="0"/>
          </a:p>
          <a:p>
            <a:pPr>
              <a:buFont typeface="Arial"/>
              <a:buChar char="•"/>
            </a:pPr>
            <a:r>
              <a:rPr lang="en-GB" sz="3200" dirty="0">
                <a:ea typeface="+mn-lt"/>
                <a:cs typeface="+mn-lt"/>
              </a:rPr>
              <a:t>a) What did government statistics say about crime in the early 19</a:t>
            </a:r>
            <a:r>
              <a:rPr lang="en-GB" sz="3200" baseline="30000" dirty="0">
                <a:ea typeface="+mn-lt"/>
                <a:cs typeface="+mn-lt"/>
              </a:rPr>
              <a:t>th</a:t>
            </a:r>
            <a:r>
              <a:rPr lang="en-GB" sz="3200" dirty="0">
                <a:ea typeface="+mn-lt"/>
                <a:cs typeface="+mn-lt"/>
              </a:rPr>
              <a:t> century?</a:t>
            </a:r>
          </a:p>
          <a:p>
            <a:pPr>
              <a:buFont typeface="Arial"/>
              <a:buChar char="•"/>
            </a:pPr>
            <a:r>
              <a:rPr lang="en-GB" sz="3200" dirty="0">
                <a:ea typeface="+mn-lt"/>
                <a:cs typeface="+mn-lt"/>
              </a:rPr>
              <a:t>b) What effect did this have on public perception? </a:t>
            </a:r>
            <a:endParaRPr lang="en-GB" sz="3200" dirty="0"/>
          </a:p>
          <a:p>
            <a:pPr>
              <a:buFont typeface="Arial"/>
              <a:buChar char="•"/>
            </a:pPr>
            <a:r>
              <a:rPr lang="en-GB" sz="3200" dirty="0">
                <a:ea typeface="+mn-lt"/>
                <a:cs typeface="+mn-lt"/>
              </a:rPr>
              <a:t>1868 saw the last public execution in Britain, what happened to executions after this date?</a:t>
            </a:r>
            <a:endParaRPr lang="en-GB" sz="3200" dirty="0"/>
          </a:p>
          <a:p>
            <a:pPr>
              <a:buFont typeface="Arial"/>
              <a:buChar char="•"/>
            </a:pPr>
            <a:r>
              <a:rPr lang="en-GB" sz="3200" dirty="0">
                <a:ea typeface="+mn-lt"/>
                <a:cs typeface="+mn-lt"/>
              </a:rPr>
              <a:t>What happened in the case of Derek Bentley?</a:t>
            </a:r>
            <a:endParaRPr lang="en-GB" sz="3200" dirty="0"/>
          </a:p>
          <a:p>
            <a:pPr>
              <a:buFont typeface="Arial"/>
              <a:buChar char="•"/>
            </a:pPr>
            <a:r>
              <a:rPr lang="en-GB" sz="3200" dirty="0">
                <a:ea typeface="+mn-lt"/>
                <a:cs typeface="+mn-lt"/>
              </a:rPr>
              <a:t>What was one of the main conditions of the abolition of the death penalty in the UK?</a:t>
            </a:r>
            <a:endParaRPr lang="en-GB" sz="3200" dirty="0"/>
          </a:p>
          <a:p>
            <a:pPr marL="0" indent="0">
              <a:buNone/>
            </a:pPr>
            <a:r>
              <a:rPr lang="en-GB" dirty="0">
                <a:ea typeface="+mn-lt"/>
                <a:cs typeface="+mn-lt"/>
              </a:rPr>
              <a:t>  </a:t>
            </a:r>
            <a:endParaRPr lang="en-GB" dirty="0"/>
          </a:p>
        </p:txBody>
      </p:sp>
    </p:spTree>
    <p:extLst>
      <p:ext uri="{BB962C8B-B14F-4D97-AF65-F5344CB8AC3E}">
        <p14:creationId xmlns:p14="http://schemas.microsoft.com/office/powerpoint/2010/main" val="3294884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8">
            <a:extLst>
              <a:ext uri="{FF2B5EF4-FFF2-40B4-BE49-F238E27FC236}">
                <a16:creationId xmlns:a16="http://schemas.microsoft.com/office/drawing/2014/main" id="{F367E596-6364-884D-8ECA-DABD757BD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35DAC52-4FEE-610C-F4A0-DBB2C335F5E4}"/>
              </a:ext>
            </a:extLst>
          </p:cNvPr>
          <p:cNvPicPr>
            <a:picLocks noChangeAspect="1"/>
          </p:cNvPicPr>
          <p:nvPr/>
        </p:nvPicPr>
        <p:blipFill rotWithShape="1">
          <a:blip r:embed="rId2"/>
          <a:srcRect t="15773" b="6907"/>
          <a:stretch/>
        </p:blipFill>
        <p:spPr>
          <a:xfrm>
            <a:off x="20" y="10"/>
            <a:ext cx="12191980" cy="6857990"/>
          </a:xfrm>
          <a:prstGeom prst="rect">
            <a:avLst/>
          </a:prstGeom>
        </p:spPr>
      </p:pic>
      <p:sp>
        <p:nvSpPr>
          <p:cNvPr id="27" name="Rectangle">
            <a:extLst>
              <a:ext uri="{FF2B5EF4-FFF2-40B4-BE49-F238E27FC236}">
                <a16:creationId xmlns:a16="http://schemas.microsoft.com/office/drawing/2014/main" id="{6C7511A4-6FBF-0246-AB44-3B819A707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549940" cy="6858000"/>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8" name="Rectangle 22">
            <a:extLst>
              <a:ext uri="{FF2B5EF4-FFF2-40B4-BE49-F238E27FC236}">
                <a16:creationId xmlns:a16="http://schemas.microsoft.com/office/drawing/2014/main" id="{17857F1F-17F7-9144-8BBA-AD63FC0AA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BC628-8D02-4C79-9861-F54B40C30BD9}"/>
              </a:ext>
            </a:extLst>
          </p:cNvPr>
          <p:cNvSpPr>
            <a:spLocks noGrp="1"/>
          </p:cNvSpPr>
          <p:nvPr>
            <p:ph type="title"/>
          </p:nvPr>
        </p:nvSpPr>
        <p:spPr>
          <a:xfrm>
            <a:off x="565148" y="1204721"/>
            <a:ext cx="8267299" cy="1446550"/>
          </a:xfrm>
        </p:spPr>
        <p:txBody>
          <a:bodyPr>
            <a:normAutofit/>
          </a:bodyPr>
          <a:lstStyle/>
          <a:p>
            <a:r>
              <a:rPr lang="en-GB" dirty="0"/>
              <a:t>Aims of punishment </a:t>
            </a:r>
          </a:p>
        </p:txBody>
      </p:sp>
      <p:sp>
        <p:nvSpPr>
          <p:cNvPr id="3" name="Content Placeholder 2">
            <a:extLst>
              <a:ext uri="{FF2B5EF4-FFF2-40B4-BE49-F238E27FC236}">
                <a16:creationId xmlns:a16="http://schemas.microsoft.com/office/drawing/2014/main" id="{9014BB22-D418-490E-9EE7-FFFE4DD7007C}"/>
              </a:ext>
            </a:extLst>
          </p:cNvPr>
          <p:cNvSpPr>
            <a:spLocks noGrp="1"/>
          </p:cNvSpPr>
          <p:nvPr>
            <p:ph idx="1"/>
          </p:nvPr>
        </p:nvSpPr>
        <p:spPr>
          <a:xfrm>
            <a:off x="565149" y="2135981"/>
            <a:ext cx="8657431" cy="3744243"/>
          </a:xfrm>
          <a:solidFill>
            <a:schemeClr val="tx1"/>
          </a:solidFill>
        </p:spPr>
        <p:txBody>
          <a:bodyPr>
            <a:normAutofit/>
          </a:bodyPr>
          <a:lstStyle/>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D</a:t>
            </a:r>
            <a:r>
              <a:rPr lang="en-GB" sz="2000" b="1" i="0" dirty="0">
                <a:solidFill>
                  <a:schemeClr val="bg1"/>
                </a:solidFill>
                <a:effectLst/>
                <a:latin typeface="Bahnschrift Light" panose="020B0502040204020203" pitchFamily="34" charset="0"/>
                <a:cs typeface="Aldhabi" panose="020B0604020202020204" pitchFamily="2" charset="-78"/>
              </a:rPr>
              <a:t>eterrence</a:t>
            </a:r>
            <a:r>
              <a:rPr lang="en-GB" sz="2000" b="0" i="0" dirty="0">
                <a:solidFill>
                  <a:schemeClr val="bg1"/>
                </a:solidFill>
                <a:effectLst/>
                <a:latin typeface="Bahnschrift Light" panose="020B0502040204020203" pitchFamily="34" charset="0"/>
                <a:cs typeface="Aldhabi" panose="020B0604020202020204" pitchFamily="2" charset="-78"/>
              </a:rPr>
              <a:t> - punishment should put people off committing crime</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P</a:t>
            </a:r>
            <a:r>
              <a:rPr lang="en-GB" sz="2000" b="1" i="0" dirty="0">
                <a:solidFill>
                  <a:schemeClr val="bg1"/>
                </a:solidFill>
                <a:effectLst/>
                <a:latin typeface="Bahnschrift Light" panose="020B0502040204020203" pitchFamily="34" charset="0"/>
                <a:cs typeface="Aldhabi" panose="020B0604020202020204" pitchFamily="2" charset="-78"/>
              </a:rPr>
              <a:t>rotection</a:t>
            </a:r>
            <a:r>
              <a:rPr lang="en-GB" sz="2000" b="0" i="0" dirty="0">
                <a:solidFill>
                  <a:schemeClr val="bg1"/>
                </a:solidFill>
                <a:effectLst/>
                <a:latin typeface="Bahnschrift Light" panose="020B0502040204020203" pitchFamily="34" charset="0"/>
                <a:cs typeface="Aldhabi" panose="020B0604020202020204" pitchFamily="2" charset="-78"/>
              </a:rPr>
              <a:t> - punishment should protect society from the criminal and the criminal from themselves</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R</a:t>
            </a:r>
            <a:r>
              <a:rPr lang="en-GB" sz="2000" b="1" i="0" dirty="0">
                <a:solidFill>
                  <a:schemeClr val="bg1"/>
                </a:solidFill>
                <a:effectLst/>
                <a:latin typeface="Bahnschrift Light" panose="020B0502040204020203" pitchFamily="34" charset="0"/>
                <a:cs typeface="Aldhabi" panose="020B0604020202020204" pitchFamily="2" charset="-78"/>
              </a:rPr>
              <a:t>eformation</a:t>
            </a:r>
            <a:r>
              <a:rPr lang="en-GB" sz="2000" b="0" i="0" dirty="0">
                <a:solidFill>
                  <a:schemeClr val="bg1"/>
                </a:solidFill>
                <a:effectLst/>
                <a:latin typeface="Bahnschrift Light" panose="020B0502040204020203" pitchFamily="34" charset="0"/>
                <a:cs typeface="Aldhabi" panose="020B0604020202020204" pitchFamily="2" charset="-78"/>
              </a:rPr>
              <a:t> - punishment should </a:t>
            </a:r>
            <a:r>
              <a:rPr lang="en-GB" sz="2000" b="1" i="0" dirty="0">
                <a:solidFill>
                  <a:schemeClr val="bg1"/>
                </a:solidFill>
                <a:effectLst/>
                <a:latin typeface="Bahnschrift Light" panose="020B0502040204020203" pitchFamily="34" charset="0"/>
                <a:cs typeface="Aldhabi" panose="020B0604020202020204" pitchFamily="2" charset="-78"/>
              </a:rPr>
              <a:t>reform</a:t>
            </a:r>
            <a:r>
              <a:rPr lang="en-GB" sz="2000" b="0" i="0" dirty="0">
                <a:solidFill>
                  <a:schemeClr val="bg1"/>
                </a:solidFill>
                <a:effectLst/>
                <a:latin typeface="Bahnschrift Light" panose="020B0502040204020203" pitchFamily="34" charset="0"/>
                <a:cs typeface="Aldhabi" panose="020B0604020202020204" pitchFamily="2" charset="-78"/>
              </a:rPr>
              <a:t> the criminal</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R</a:t>
            </a:r>
            <a:r>
              <a:rPr lang="en-GB" sz="2000" b="1" i="0" dirty="0">
                <a:solidFill>
                  <a:schemeClr val="bg1"/>
                </a:solidFill>
                <a:effectLst/>
                <a:latin typeface="Bahnschrift Light" panose="020B0502040204020203" pitchFamily="34" charset="0"/>
                <a:cs typeface="Aldhabi" panose="020B0604020202020204" pitchFamily="2" charset="-78"/>
              </a:rPr>
              <a:t>etribution</a:t>
            </a:r>
            <a:r>
              <a:rPr lang="en-GB" sz="2000" b="0" i="0" dirty="0">
                <a:solidFill>
                  <a:schemeClr val="bg1"/>
                </a:solidFill>
                <a:effectLst/>
                <a:latin typeface="Bahnschrift Light" panose="020B0502040204020203" pitchFamily="34" charset="0"/>
                <a:cs typeface="Aldhabi" panose="020B0604020202020204" pitchFamily="2" charset="-78"/>
              </a:rPr>
              <a:t> - punishment should make the criminal pay for what they have done wrong</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R</a:t>
            </a:r>
            <a:r>
              <a:rPr lang="en-GB" sz="2000" b="1" i="0" dirty="0">
                <a:solidFill>
                  <a:schemeClr val="bg1"/>
                </a:solidFill>
                <a:effectLst/>
                <a:latin typeface="Bahnschrift Light" panose="020B0502040204020203" pitchFamily="34" charset="0"/>
                <a:cs typeface="Aldhabi" panose="020B0604020202020204" pitchFamily="2" charset="-78"/>
              </a:rPr>
              <a:t>eparation</a:t>
            </a:r>
            <a:r>
              <a:rPr lang="en-GB" sz="2000" b="0" i="0" dirty="0">
                <a:solidFill>
                  <a:schemeClr val="bg1"/>
                </a:solidFill>
                <a:effectLst/>
                <a:latin typeface="Bahnschrift Light" panose="020B0502040204020203" pitchFamily="34" charset="0"/>
                <a:cs typeface="Aldhabi" panose="020B0604020202020204" pitchFamily="2" charset="-78"/>
              </a:rPr>
              <a:t> - punishment should </a:t>
            </a:r>
            <a:r>
              <a:rPr lang="en-GB" sz="2000" b="1" i="0" dirty="0">
                <a:solidFill>
                  <a:schemeClr val="bg1"/>
                </a:solidFill>
                <a:effectLst/>
                <a:latin typeface="Bahnschrift Light" panose="020B0502040204020203" pitchFamily="34" charset="0"/>
                <a:cs typeface="Aldhabi" panose="020B0604020202020204" pitchFamily="2" charset="-78"/>
              </a:rPr>
              <a:t>compensate</a:t>
            </a:r>
            <a:r>
              <a:rPr lang="en-GB" sz="2000" b="0" i="0" dirty="0">
                <a:solidFill>
                  <a:schemeClr val="bg1"/>
                </a:solidFill>
                <a:effectLst/>
                <a:latin typeface="Bahnschrift Light" panose="020B0502040204020203" pitchFamily="34" charset="0"/>
                <a:cs typeface="Aldhabi" panose="020B0604020202020204" pitchFamily="2" charset="-78"/>
              </a:rPr>
              <a:t> the victim(s) of a crime</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V</a:t>
            </a:r>
            <a:r>
              <a:rPr lang="en-GB" sz="2000" b="1" i="0" dirty="0">
                <a:solidFill>
                  <a:schemeClr val="bg1"/>
                </a:solidFill>
                <a:effectLst/>
                <a:latin typeface="Bahnschrift Light" panose="020B0502040204020203" pitchFamily="34" charset="0"/>
                <a:cs typeface="Aldhabi" panose="020B0604020202020204" pitchFamily="2" charset="-78"/>
              </a:rPr>
              <a:t>indication</a:t>
            </a:r>
            <a:r>
              <a:rPr lang="en-GB" sz="2000" b="0" i="0" dirty="0">
                <a:solidFill>
                  <a:schemeClr val="bg1"/>
                </a:solidFill>
                <a:effectLst/>
                <a:latin typeface="Bahnschrift Light" panose="020B0502040204020203" pitchFamily="34" charset="0"/>
                <a:cs typeface="Aldhabi" panose="020B0604020202020204" pitchFamily="2" charset="-78"/>
              </a:rPr>
              <a:t> - the punishment makes sure that the law is respected</a:t>
            </a:r>
          </a:p>
          <a:p>
            <a:pPr>
              <a:lnSpc>
                <a:spcPct val="90000"/>
              </a:lnSpc>
            </a:pPr>
            <a:endParaRPr lang="en-GB" sz="2000" dirty="0"/>
          </a:p>
          <a:p>
            <a:pPr marL="0" indent="0">
              <a:lnSpc>
                <a:spcPct val="90000"/>
              </a:lnSpc>
              <a:buNone/>
            </a:pPr>
            <a:endParaRPr lang="en-GB" sz="2000" dirty="0"/>
          </a:p>
        </p:txBody>
      </p:sp>
      <p:sp>
        <p:nvSpPr>
          <p:cNvPr id="25" name="Cross 24">
            <a:extLst>
              <a:ext uri="{FF2B5EF4-FFF2-40B4-BE49-F238E27FC236}">
                <a16:creationId xmlns:a16="http://schemas.microsoft.com/office/drawing/2014/main" id="{8D56D3E8-B102-DF4E-8F6F-48B29022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250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535975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BA8DEF-E831-42CB-A62D-82BE23087BCC}"/>
              </a:ext>
            </a:extLst>
          </p:cNvPr>
          <p:cNvPicPr>
            <a:picLocks noChangeAspect="1"/>
          </p:cNvPicPr>
          <p:nvPr/>
        </p:nvPicPr>
        <p:blipFill rotWithShape="1">
          <a:blip r:embed="rId2"/>
          <a:srcRect t="20886" r="1" b="1"/>
          <a:stretch/>
        </p:blipFill>
        <p:spPr>
          <a:xfrm>
            <a:off x="20" y="10"/>
            <a:ext cx="8668492" cy="6857990"/>
          </a:xfrm>
          <a:prstGeom prst="rect">
            <a:avLst/>
          </a:prstGeom>
        </p:spPr>
      </p:pic>
      <p:sp>
        <p:nvSpPr>
          <p:cNvPr id="2" name="Title 1">
            <a:extLst>
              <a:ext uri="{FF2B5EF4-FFF2-40B4-BE49-F238E27FC236}">
                <a16:creationId xmlns:a16="http://schemas.microsoft.com/office/drawing/2014/main" id="{9C400D1D-02EB-4CFD-82EC-04E85B4F7882}"/>
              </a:ext>
            </a:extLst>
          </p:cNvPr>
          <p:cNvSpPr>
            <a:spLocks noGrp="1"/>
          </p:cNvSpPr>
          <p:nvPr>
            <p:ph type="title"/>
          </p:nvPr>
        </p:nvSpPr>
        <p:spPr>
          <a:xfrm>
            <a:off x="8818630" y="1122363"/>
            <a:ext cx="3053329" cy="3051340"/>
          </a:xfrm>
        </p:spPr>
        <p:txBody>
          <a:bodyPr vert="horz" lIns="91440" tIns="45720" rIns="91440" bIns="45720" rtlCol="0" anchor="b">
            <a:normAutofit fontScale="90000"/>
          </a:bodyPr>
          <a:lstStyle/>
          <a:p>
            <a:r>
              <a:rPr lang="en-US" sz="4800" dirty="0"/>
              <a:t>Does harsher punishment deter crime?</a:t>
            </a:r>
          </a:p>
        </p:txBody>
      </p:sp>
    </p:spTree>
    <p:extLst>
      <p:ext uri="{BB962C8B-B14F-4D97-AF65-F5344CB8AC3E}">
        <p14:creationId xmlns:p14="http://schemas.microsoft.com/office/powerpoint/2010/main" val="440393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AF22181-C8C2-46BB-9484-B415172C33C1}"/>
              </a:ext>
            </a:extLst>
          </p:cNvPr>
          <p:cNvPicPr>
            <a:picLocks noChangeAspect="1"/>
          </p:cNvPicPr>
          <p:nvPr/>
        </p:nvPicPr>
        <p:blipFill rotWithShape="1">
          <a:blip r:embed="rId3"/>
          <a:srcRect t="10867" r="31636" b="8393"/>
          <a:stretch/>
        </p:blipFill>
        <p:spPr>
          <a:xfrm>
            <a:off x="3523488" y="745264"/>
            <a:ext cx="7023742" cy="5537124"/>
          </a:xfrm>
          <a:prstGeom prst="rect">
            <a:avLst/>
          </a:prstGeom>
        </p:spPr>
      </p:pic>
      <p:sp>
        <p:nvSpPr>
          <p:cNvPr id="2" name="Title 1">
            <a:extLst>
              <a:ext uri="{FF2B5EF4-FFF2-40B4-BE49-F238E27FC236}">
                <a16:creationId xmlns:a16="http://schemas.microsoft.com/office/drawing/2014/main" id="{AE910D71-AF9A-43EA-B060-7731C45A8322}"/>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Custody vs Community?</a:t>
            </a:r>
          </a:p>
        </p:txBody>
      </p:sp>
      <p:sp>
        <p:nvSpPr>
          <p:cNvPr id="4" name="TextBox 3">
            <a:extLst>
              <a:ext uri="{FF2B5EF4-FFF2-40B4-BE49-F238E27FC236}">
                <a16:creationId xmlns:a16="http://schemas.microsoft.com/office/drawing/2014/main" id="{615E0602-A8DB-44DA-ADBD-92BD664E3C91}"/>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110000"/>
              </a:lnSpc>
              <a:spcAft>
                <a:spcPts val="600"/>
              </a:spcAft>
              <a:buFont typeface="Arial" panose="020B0604020202020204" pitchFamily="34" charset="0"/>
              <a:buChar char="•"/>
            </a:pPr>
            <a:r>
              <a:rPr lang="en-US" sz="1700">
                <a:hlinkClick r:id="rId4"/>
              </a:rPr>
              <a:t>Community or custody? A tough question - BBC News</a:t>
            </a:r>
            <a:endParaRPr lang="en-US" sz="1700"/>
          </a:p>
        </p:txBody>
      </p:sp>
    </p:spTree>
    <p:extLst>
      <p:ext uri="{BB962C8B-B14F-4D97-AF65-F5344CB8AC3E}">
        <p14:creationId xmlns:p14="http://schemas.microsoft.com/office/powerpoint/2010/main" val="3338874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12EB0475-BA41-4881-99E1-91838B3FDBBA}"/>
              </a:ext>
            </a:extLst>
          </p:cNvPr>
          <p:cNvSpPr>
            <a:spLocks noGrp="1" noChangeArrowheads="1"/>
          </p:cNvSpPr>
          <p:nvPr>
            <p:ph type="title"/>
          </p:nvPr>
        </p:nvSpPr>
        <p:spPr>
          <a:xfrm>
            <a:off x="1981200" y="152400"/>
            <a:ext cx="8229600" cy="1143000"/>
          </a:xfrm>
        </p:spPr>
        <p:txBody>
          <a:bodyPr/>
          <a:lstStyle/>
          <a:p>
            <a:pPr eaLnBrk="1" hangingPunct="1"/>
            <a:r>
              <a:rPr lang="en-GB" altLang="en-US"/>
              <a:t>Does Deterrence Work?</a:t>
            </a:r>
          </a:p>
        </p:txBody>
      </p:sp>
      <p:sp>
        <p:nvSpPr>
          <p:cNvPr id="14339" name="Rectangle 3">
            <a:extLst>
              <a:ext uri="{FF2B5EF4-FFF2-40B4-BE49-F238E27FC236}">
                <a16:creationId xmlns:a16="http://schemas.microsoft.com/office/drawing/2014/main" id="{24FACFCF-B381-4568-ACAF-FBED9C963F10}"/>
              </a:ext>
            </a:extLst>
          </p:cNvPr>
          <p:cNvSpPr>
            <a:spLocks noGrp="1" noChangeArrowheads="1"/>
          </p:cNvSpPr>
          <p:nvPr>
            <p:ph type="body" idx="1"/>
          </p:nvPr>
        </p:nvSpPr>
        <p:spPr>
          <a:xfrm>
            <a:off x="1981200" y="1295400"/>
            <a:ext cx="8229600" cy="5562600"/>
          </a:xfrm>
        </p:spPr>
        <p:txBody>
          <a:bodyPr>
            <a:normAutofit/>
          </a:bodyPr>
          <a:lstStyle/>
          <a:p>
            <a:pPr eaLnBrk="1" hangingPunct="1">
              <a:lnSpc>
                <a:spcPct val="80000"/>
              </a:lnSpc>
            </a:pPr>
            <a:r>
              <a:rPr lang="en-GB" altLang="en-US" sz="1800" dirty="0"/>
              <a:t>Limited support of deterrence has been found in the areas of car crime (Di </a:t>
            </a:r>
            <a:r>
              <a:rPr lang="en-GB" altLang="en-US" sz="1800" dirty="0" err="1"/>
              <a:t>Tella</a:t>
            </a:r>
            <a:r>
              <a:rPr lang="en-GB" altLang="en-US" sz="1800" dirty="0"/>
              <a:t> and </a:t>
            </a:r>
            <a:r>
              <a:rPr lang="en-GB" altLang="en-US" sz="1800" dirty="0" err="1"/>
              <a:t>Schardrodsky</a:t>
            </a:r>
            <a:r>
              <a:rPr lang="en-GB" altLang="en-US" sz="1800" dirty="0"/>
              <a:t> 2004), drunk driving (Walker 1998), luggage theft (</a:t>
            </a:r>
            <a:r>
              <a:rPr lang="en-GB" altLang="en-US" sz="1800" dirty="0" err="1"/>
              <a:t>Trivizas</a:t>
            </a:r>
            <a:r>
              <a:rPr lang="en-GB" altLang="en-US" sz="1800" dirty="0"/>
              <a:t> and Smith 1997), as well as petty crime trends in general (</a:t>
            </a:r>
            <a:r>
              <a:rPr lang="en-GB" altLang="en-US" sz="1800" dirty="0" err="1"/>
              <a:t>D’Alessio</a:t>
            </a:r>
            <a:r>
              <a:rPr lang="en-GB" altLang="en-US" sz="1800" dirty="0"/>
              <a:t>  and </a:t>
            </a:r>
            <a:r>
              <a:rPr lang="en-GB" altLang="en-US" sz="1800" dirty="0" err="1"/>
              <a:t>Stolzenberg</a:t>
            </a:r>
            <a:r>
              <a:rPr lang="en-GB" altLang="en-US" sz="1800" dirty="0"/>
              <a:t> 1998). </a:t>
            </a:r>
          </a:p>
          <a:p>
            <a:pPr eaLnBrk="1" hangingPunct="1">
              <a:lnSpc>
                <a:spcPct val="80000"/>
              </a:lnSpc>
            </a:pPr>
            <a:r>
              <a:rPr lang="en-GB" altLang="en-US" sz="1800" dirty="0"/>
              <a:t>No good methodologically sound research which supports claim that there would be fewer murders if more killers were executed rather than kept in prison. Neither is there much evidence that deterrence works for hardened repeat offenders (Cromwell 1999). </a:t>
            </a:r>
          </a:p>
          <a:p>
            <a:pPr eaLnBrk="1" hangingPunct="1">
              <a:lnSpc>
                <a:spcPct val="80000"/>
              </a:lnSpc>
            </a:pPr>
            <a:r>
              <a:rPr lang="en-GB" altLang="en-US" sz="1800" dirty="0"/>
              <a:t>Also some criminals do crime as an act of defiance when unfair deterrence's are in place (i.e. some young and first-time offenders Sherman 2003) </a:t>
            </a:r>
          </a:p>
          <a:p>
            <a:pPr eaLnBrk="1" hangingPunct="1">
              <a:lnSpc>
                <a:spcPct val="80000"/>
              </a:lnSpc>
            </a:pPr>
            <a:r>
              <a:rPr lang="en-GB" altLang="en-US" sz="1800" dirty="0"/>
              <a:t>However,  the thought of swift, certain and relatively severe punishment can still be said to deter some individuals from committing some crimes in some circumstances. We need to refine the classical criminological position that all people can be deterred by the thought of</a:t>
            </a:r>
          </a:p>
          <a:p>
            <a:pPr eaLnBrk="1" hangingPunct="1">
              <a:lnSpc>
                <a:spcPct val="80000"/>
              </a:lnSpc>
            </a:pPr>
            <a:endParaRPr lang="en-GB" altLang="en-US" sz="1600" b="1" dirty="0"/>
          </a:p>
          <a:p>
            <a:pPr eaLnBrk="1" hangingPunct="1">
              <a:lnSpc>
                <a:spcPct val="80000"/>
              </a:lnSpc>
            </a:pPr>
            <a:r>
              <a:rPr lang="en-GB" altLang="en-US" sz="1600" b="1" dirty="0"/>
              <a:t>CONCLUSION: ALTHOUGH JUDGES/POLITICIANS/MASS MEDIA/GENERAL PUBLIC MIGHT LIKE TO THINK OTHERWISE, HARSHER PUNISHMENTS DOES  NOT NECESSARILY DETER CRIME.</a:t>
            </a:r>
          </a:p>
        </p:txBody>
      </p:sp>
    </p:spTree>
  </p:cSld>
  <p:clrMapOvr>
    <a:masterClrMapping/>
  </p:clrMapOvr>
</p:sld>
</file>

<file path=ppt/theme/theme1.xml><?xml version="1.0" encoding="utf-8"?>
<a:theme xmlns:a="http://schemas.openxmlformats.org/drawingml/2006/main" name="Madrid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995</Words>
  <Application>Microsoft Office PowerPoint</Application>
  <PresentationFormat>Widescreen</PresentationFormat>
  <Paragraphs>97</Paragraphs>
  <Slides>16</Slides>
  <Notes>9</Notes>
  <HiddenSlides>1</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System Font Regular</vt:lpstr>
      <vt:lpstr>Arial</vt:lpstr>
      <vt:lpstr>Bahnschrift Light</vt:lpstr>
      <vt:lpstr>Calibri</vt:lpstr>
      <vt:lpstr>Seaford Display</vt:lpstr>
      <vt:lpstr>Tenorite</vt:lpstr>
      <vt:lpstr>MadridVTI</vt:lpstr>
      <vt:lpstr>Understanding crime, justice and punishment </vt:lpstr>
      <vt:lpstr>What will we be looking at?</vt:lpstr>
      <vt:lpstr>ASSESSMENTS: </vt:lpstr>
      <vt:lpstr>PowerPoint Presentation</vt:lpstr>
      <vt:lpstr>Suggested reading</vt:lpstr>
      <vt:lpstr>WHAT IS CRIMINOLOGY?</vt:lpstr>
      <vt:lpstr>WHAT IS CRIME?</vt:lpstr>
      <vt:lpstr>HOW DO PUBLIC PERCEPTIONS SHAPE CRIME?</vt:lpstr>
      <vt:lpstr>Crime statistics exercise</vt:lpstr>
      <vt:lpstr>HISTORY OF CRIME AND PUNISHMENT</vt:lpstr>
      <vt:lpstr>PowerPoint Presentation</vt:lpstr>
      <vt:lpstr>Questions from documentary</vt:lpstr>
      <vt:lpstr>Aims of punishment </vt:lpstr>
      <vt:lpstr>Does harsher punishment deter crime?</vt:lpstr>
      <vt:lpstr>Custody vs Community?</vt:lpstr>
      <vt:lpstr>Does Deterrence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crime, justice and punishment </dc:title>
  <dc:creator>Laura Knight</dc:creator>
  <cp:lastModifiedBy>Laura Knight</cp:lastModifiedBy>
  <cp:revision>2</cp:revision>
  <dcterms:created xsi:type="dcterms:W3CDTF">2022-08-02T14:28:07Z</dcterms:created>
  <dcterms:modified xsi:type="dcterms:W3CDTF">2022-09-30T15:10:15Z</dcterms:modified>
</cp:coreProperties>
</file>