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0" Type="http://schemas.openxmlformats.org/officeDocument/2006/relationships/slide" Target="slides/slide5.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6" name="Shape 56"/>
        <p:cNvGrpSpPr/>
        <p:nvPr/>
      </p:nvGrpSpPr>
      <p:grpSpPr>
        <a:xfrm>
          <a:off x="0" y="0"/>
          <a:ext cx="0" cy="0"/>
          <a:chOff x="0" y="0"/>
          <a:chExt cx="0" cy="0"/>
        </a:xfrm>
      </p:grpSpPr>
      <p:sp>
        <p:nvSpPr>
          <p:cNvPr id="57" name="Google Shape;57;g450138d6f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450138d6f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3" name="Shape 63"/>
        <p:cNvGrpSpPr/>
        <p:nvPr/>
      </p:nvGrpSpPr>
      <p:grpSpPr>
        <a:xfrm>
          <a:off x="0" y="0"/>
          <a:ext cx="0" cy="0"/>
          <a:chOff x="0" y="0"/>
          <a:chExt cx="0" cy="0"/>
        </a:xfrm>
      </p:grpSpPr>
      <p:sp>
        <p:nvSpPr>
          <p:cNvPr id="64" name="Google Shape;64;g450138d6f8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450138d6f8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g450138d6f8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450138d6f8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g450138d6f8_1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450138d6f8_1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s://www.google.co.uk/url?sa=t&amp;source=web&amp;rct=j&amp;url=https%3A%2F%2Fm.youtube.com%2Fwatch%3Fv%3D2mVER0qQ6Q0&amp;ved=0ahUKEwjGxpyJ_4reAhUICMAKHc4iDBUQo7QBCC8wBQ&amp;usg=AOvVaw2Zbd81hZ4JH8TIPr1uzOQk" TargetMode="External"/><Relationship Id="rId4" Type="http://schemas.openxmlformats.org/officeDocument/2006/relationships/hyperlink" Target="https://www.bing.com/videos/search?q=jolly%20phonics%20games&amp;adlt=strict&amp;qpvt=jolly%20phonics%20games&amp;view=detail&amp;mid=C64F9D2444001ED83F08C64F9D2444001ED83F08&amp;&amp;FORM=VRDGAR"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DBD4EB"/>
            </a:gs>
            <a:gs pos="100000">
              <a:srgbClr val="9180BB"/>
            </a:gs>
          </a:gsLst>
          <a:lin ang="5400012" scaled="0"/>
        </a:gradFill>
      </p:bgPr>
    </p:bg>
    <p:spTree>
      <p:nvGrpSpPr>
        <p:cNvPr id="53"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711850" y="99925"/>
            <a:ext cx="7720300" cy="3604125"/>
          </a:xfrm>
          <a:prstGeom prst="rect">
            <a:avLst/>
          </a:prstGeom>
          <a:noFill/>
          <a:ln>
            <a:noFill/>
          </a:ln>
        </p:spPr>
      </p:pic>
      <p:sp>
        <p:nvSpPr>
          <p:cNvPr id="55" name="Google Shape;55;p13"/>
          <p:cNvSpPr txBox="1"/>
          <p:nvPr/>
        </p:nvSpPr>
        <p:spPr>
          <a:xfrm>
            <a:off x="1810725" y="4264375"/>
            <a:ext cx="5366700" cy="56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latin typeface="Georgia"/>
                <a:ea typeface="Georgia"/>
                <a:cs typeface="Georgia"/>
                <a:sym typeface="Georgia"/>
              </a:rPr>
              <a:t>By Bethan, Natalie, Samantha &amp; Zoe </a:t>
            </a:r>
            <a:endParaRPr sz="2400">
              <a:latin typeface="Georgia"/>
              <a:ea typeface="Georgia"/>
              <a:cs typeface="Georgia"/>
              <a:sym typeface="Georgia"/>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DBD4EB"/>
            </a:gs>
            <a:gs pos="100000">
              <a:srgbClr val="9180BB"/>
            </a:gs>
          </a:gsLst>
          <a:lin ang="5400012" scaled="0"/>
        </a:gradFill>
      </p:bgPr>
    </p:bg>
    <p:spTree>
      <p:nvGrpSpPr>
        <p:cNvPr id="59" name="Shape 59"/>
        <p:cNvGrpSpPr/>
        <p:nvPr/>
      </p:nvGrpSpPr>
      <p:grpSpPr>
        <a:xfrm>
          <a:off x="0" y="0"/>
          <a:ext cx="0" cy="0"/>
          <a:chOff x="0" y="0"/>
          <a:chExt cx="0" cy="0"/>
        </a:xfrm>
      </p:grpSpPr>
      <p:sp>
        <p:nvSpPr>
          <p:cNvPr id="60" name="Google Shape;60;p14"/>
          <p:cNvSpPr txBox="1"/>
          <p:nvPr>
            <p:ph idx="1" type="body"/>
          </p:nvPr>
        </p:nvSpPr>
        <p:spPr>
          <a:xfrm>
            <a:off x="311700" y="1364725"/>
            <a:ext cx="8520600" cy="26091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1600"/>
              </a:spcAft>
              <a:buNone/>
            </a:pPr>
            <a:r>
              <a:rPr lang="en">
                <a:solidFill>
                  <a:srgbClr val="000000"/>
                </a:solidFill>
                <a:latin typeface="Georgia"/>
                <a:ea typeface="Georgia"/>
                <a:cs typeface="Georgia"/>
                <a:sym typeface="Georgia"/>
              </a:rPr>
              <a:t>Jolly Phonics, teaches children to read and write using synthetic phonics, which is widely recognised as the most effective way to teach children to read and write in English.  It is mainly taught across the foundation phase.  In some cases it can develop into KS2 if some children still need the help with phonetics.  This means that we teach letter sound as opposed to the alphabet. </a:t>
            </a:r>
            <a:r>
              <a:rPr lang="en" sz="2400">
                <a:solidFill>
                  <a:srgbClr val="000000"/>
                </a:solidFill>
                <a:latin typeface="Georgia"/>
                <a:ea typeface="Georgia"/>
                <a:cs typeface="Georgia"/>
                <a:sym typeface="Georgia"/>
              </a:rPr>
              <a:t> </a:t>
            </a:r>
            <a:endParaRPr sz="2400">
              <a:solidFill>
                <a:srgbClr val="000000"/>
              </a:solidFill>
              <a:latin typeface="Georgia"/>
              <a:ea typeface="Georgia"/>
              <a:cs typeface="Georgia"/>
              <a:sym typeface="Georgia"/>
            </a:endParaRPr>
          </a:p>
        </p:txBody>
      </p:sp>
      <p:sp>
        <p:nvSpPr>
          <p:cNvPr id="61" name="Google Shape;61;p14"/>
          <p:cNvSpPr/>
          <p:nvPr/>
        </p:nvSpPr>
        <p:spPr>
          <a:xfrm>
            <a:off x="384425" y="350733"/>
            <a:ext cx="8164793" cy="801730"/>
          </a:xfrm>
          <a:prstGeom prst="rect">
            <a:avLst/>
          </a:prstGeom>
        </p:spPr>
        <p:txBody>
          <a:bodyPr>
            <a:prstTxWarp prst="textPlain"/>
          </a:bodyPr>
          <a:lstStyle/>
          <a:p>
            <a:pPr lvl="0" algn="ctr"/>
            <a:r>
              <a:rPr b="0" i="0">
                <a:ln cap="flat" cmpd="sng" w="19050">
                  <a:solidFill>
                    <a:srgbClr val="D5A6BD"/>
                  </a:solidFill>
                  <a:prstDash val="solid"/>
                  <a:round/>
                  <a:headEnd len="sm" w="sm" type="none"/>
                  <a:tailEnd len="sm" w="sm" type="none"/>
                </a:ln>
                <a:solidFill>
                  <a:srgbClr val="4C1130"/>
                </a:solidFill>
                <a:latin typeface="Georgia"/>
              </a:rPr>
              <a:t>What is Jolly Phonics?</a:t>
            </a:r>
          </a:p>
        </p:txBody>
      </p:sp>
      <p:pic>
        <p:nvPicPr>
          <p:cNvPr id="62" name="Google Shape;62;p14"/>
          <p:cNvPicPr preferRelativeResize="0"/>
          <p:nvPr/>
        </p:nvPicPr>
        <p:blipFill>
          <a:blip r:embed="rId3">
            <a:alphaModFix/>
          </a:blip>
          <a:stretch>
            <a:fillRect/>
          </a:stretch>
        </p:blipFill>
        <p:spPr>
          <a:xfrm>
            <a:off x="6008200" y="3256400"/>
            <a:ext cx="2089425" cy="14436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61"/>
                                        </p:tgtEl>
                                        <p:attrNameLst>
                                          <p:attrName>style.visibility</p:attrName>
                                        </p:attrNameLst>
                                      </p:cBhvr>
                                      <p:to>
                                        <p:strVal val="visible"/>
                                      </p:to>
                                    </p:set>
                                    <p:anim calcmode="lin" valueType="num">
                                      <p:cBhvr additive="base">
                                        <p:cTn dur="1000"/>
                                        <p:tgtEl>
                                          <p:spTgt spid="61"/>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60"/>
                                        </p:tgtEl>
                                        <p:attrNameLst>
                                          <p:attrName>style.visibility</p:attrName>
                                        </p:attrNameLst>
                                      </p:cBhvr>
                                      <p:to>
                                        <p:strVal val="visible"/>
                                      </p:to>
                                    </p:set>
                                    <p:anim calcmode="lin" valueType="num">
                                      <p:cBhvr additive="base">
                                        <p:cTn dur="1000"/>
                                        <p:tgtEl>
                                          <p:spTgt spid="60"/>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2"/>
                                        </p:tgtEl>
                                        <p:attrNameLst>
                                          <p:attrName>style.visibility</p:attrName>
                                        </p:attrNameLst>
                                      </p:cBhvr>
                                      <p:to>
                                        <p:strVal val="visible"/>
                                      </p:to>
                                    </p:set>
                                    <p:animEffect filter="fade" transition="in">
                                      <p:cBhvr>
                                        <p:cTn dur="1000"/>
                                        <p:tgtEl>
                                          <p:spTgt spid="6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2"/>
                                        </p:tgtEl>
                                        <p:attrNameLst>
                                          <p:attrName>style.visibility</p:attrName>
                                        </p:attrNameLst>
                                      </p:cBhvr>
                                      <p:to>
                                        <p:strVal val="visible"/>
                                      </p:to>
                                    </p:set>
                                    <p:anim calcmode="lin" valueType="num">
                                      <p:cBhvr additive="base">
                                        <p:cTn dur="1000"/>
                                        <p:tgtEl>
                                          <p:spTgt spid="6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1"/>
                                        </p:tgtEl>
                                        <p:attrNameLst>
                                          <p:attrName>style.visibility</p:attrName>
                                        </p:attrNameLst>
                                      </p:cBhvr>
                                      <p:to>
                                        <p:strVal val="visible"/>
                                      </p:to>
                                    </p:set>
                                    <p:animEffect filter="fade" transition="in">
                                      <p:cBhvr>
                                        <p:cTn dur="1000"/>
                                        <p:tgtEl>
                                          <p:spTgt spid="6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2"/>
                                        </p:tgtEl>
                                        <p:attrNameLst>
                                          <p:attrName>style.visibility</p:attrName>
                                        </p:attrNameLst>
                                      </p:cBhvr>
                                      <p:to>
                                        <p:strVal val="visible"/>
                                      </p:to>
                                    </p:set>
                                    <p:animEffect filter="fade" transition="in">
                                      <p:cBhvr>
                                        <p:cTn dur="1000"/>
                                        <p:tgtEl>
                                          <p:spTgt spid="6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DBD4EB"/>
            </a:gs>
            <a:gs pos="100000">
              <a:srgbClr val="9180BB"/>
            </a:gs>
          </a:gsLst>
          <a:lin ang="5400012" scaled="0"/>
        </a:gradFill>
      </p:bgPr>
    </p:bg>
    <p:spTree>
      <p:nvGrpSpPr>
        <p:cNvPr id="66" name="Shape 66"/>
        <p:cNvGrpSpPr/>
        <p:nvPr/>
      </p:nvGrpSpPr>
      <p:grpSpPr>
        <a:xfrm>
          <a:off x="0" y="0"/>
          <a:ext cx="0" cy="0"/>
          <a:chOff x="0" y="0"/>
          <a:chExt cx="0" cy="0"/>
        </a:xfrm>
      </p:grpSpPr>
      <p:sp>
        <p:nvSpPr>
          <p:cNvPr id="67" name="Google Shape;67;p15"/>
          <p:cNvSpPr txBox="1"/>
          <p:nvPr>
            <p:ph idx="1" type="body"/>
          </p:nvPr>
        </p:nvSpPr>
        <p:spPr>
          <a:xfrm>
            <a:off x="311700" y="1152475"/>
            <a:ext cx="8520600" cy="7764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rgbClr val="000000"/>
              </a:buClr>
              <a:buSzPts val="1400"/>
              <a:buChar char="●"/>
            </a:pPr>
            <a:r>
              <a:rPr lang="en" sz="1400">
                <a:solidFill>
                  <a:srgbClr val="000000"/>
                </a:solidFill>
                <a:latin typeface="Georgia"/>
                <a:ea typeface="Georgia"/>
                <a:cs typeface="Georgia"/>
                <a:sym typeface="Georgia"/>
              </a:rPr>
              <a:t>     Learning the letter sounds - Children are taught 42 letter sounds, which is a mix of alphabet sounds (1 sound – 1 letter) and digraphs (1 sound – 2 letters)</a:t>
            </a:r>
            <a:endParaRPr sz="1400">
              <a:solidFill>
                <a:srgbClr val="000000"/>
              </a:solidFill>
              <a:latin typeface="Georgia"/>
              <a:ea typeface="Georgia"/>
              <a:cs typeface="Georgia"/>
              <a:sym typeface="Georgia"/>
            </a:endParaRPr>
          </a:p>
          <a:p>
            <a:pPr indent="-228600" lvl="0" marL="0" rtl="0" algn="l">
              <a:spcBef>
                <a:spcPts val="0"/>
              </a:spcBef>
              <a:spcAft>
                <a:spcPts val="0"/>
              </a:spcAft>
              <a:buClr>
                <a:schemeClr val="dk1"/>
              </a:buClr>
              <a:buSzPts val="1100"/>
              <a:buFont typeface="Arial"/>
              <a:buNone/>
            </a:pPr>
            <a:r>
              <a:t/>
            </a:r>
            <a:endParaRPr sz="1400">
              <a:solidFill>
                <a:srgbClr val="000000"/>
              </a:solidFill>
              <a:latin typeface="Georgia"/>
              <a:ea typeface="Georgia"/>
              <a:cs typeface="Georgia"/>
              <a:sym typeface="Georgia"/>
            </a:endParaRPr>
          </a:p>
          <a:p>
            <a:pPr indent="-228600" lvl="0" marL="0" rtl="0" algn="l">
              <a:spcBef>
                <a:spcPts val="0"/>
              </a:spcBef>
              <a:spcAft>
                <a:spcPts val="0"/>
              </a:spcAft>
              <a:buNone/>
            </a:pPr>
            <a:r>
              <a:rPr lang="en" sz="1400">
                <a:solidFill>
                  <a:srgbClr val="000000"/>
                </a:solidFill>
                <a:latin typeface="Georgia"/>
                <a:ea typeface="Georgia"/>
                <a:cs typeface="Georgia"/>
                <a:sym typeface="Georgia"/>
              </a:rPr>
              <a:t>    </a:t>
            </a:r>
            <a:endParaRPr sz="1400">
              <a:solidFill>
                <a:srgbClr val="000000"/>
              </a:solidFill>
              <a:latin typeface="Georgia"/>
              <a:ea typeface="Georgia"/>
              <a:cs typeface="Georgia"/>
              <a:sym typeface="Georgia"/>
            </a:endParaRPr>
          </a:p>
        </p:txBody>
      </p:sp>
      <p:sp>
        <p:nvSpPr>
          <p:cNvPr id="68" name="Google Shape;68;p15"/>
          <p:cNvSpPr txBox="1"/>
          <p:nvPr/>
        </p:nvSpPr>
        <p:spPr>
          <a:xfrm>
            <a:off x="311700" y="1928875"/>
            <a:ext cx="8346900" cy="8136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Clr>
                <a:schemeClr val="dk1"/>
              </a:buClr>
              <a:buSzPts val="1400"/>
              <a:buFont typeface="Georgia"/>
              <a:buChar char="●"/>
            </a:pPr>
            <a:r>
              <a:rPr lang="en">
                <a:solidFill>
                  <a:schemeClr val="dk1"/>
                </a:solidFill>
                <a:latin typeface="Georgia"/>
                <a:ea typeface="Georgia"/>
                <a:cs typeface="Georgia"/>
                <a:sym typeface="Georgia"/>
              </a:rPr>
              <a:t>   </a:t>
            </a:r>
            <a:r>
              <a:rPr lang="en">
                <a:solidFill>
                  <a:schemeClr val="dk1"/>
                </a:solidFill>
                <a:latin typeface="Georgia"/>
                <a:ea typeface="Georgia"/>
                <a:cs typeface="Georgia"/>
                <a:sym typeface="Georgia"/>
              </a:rPr>
              <a:t>Learning letter formation – this is learning how the letter looks and how to write it.</a:t>
            </a:r>
            <a:endParaRPr>
              <a:solidFill>
                <a:schemeClr val="dk1"/>
              </a:solidFill>
              <a:latin typeface="Georgia"/>
              <a:ea typeface="Georgia"/>
              <a:cs typeface="Georgia"/>
              <a:sym typeface="Georgia"/>
            </a:endParaRPr>
          </a:p>
          <a:p>
            <a:pPr indent="-228600" lvl="0" marL="0" rtl="0" algn="l">
              <a:lnSpc>
                <a:spcPct val="115000"/>
              </a:lnSpc>
              <a:spcBef>
                <a:spcPts val="0"/>
              </a:spcBef>
              <a:spcAft>
                <a:spcPts val="0"/>
              </a:spcAft>
              <a:buClr>
                <a:schemeClr val="dk1"/>
              </a:buClr>
              <a:buSzPts val="1100"/>
              <a:buFont typeface="Arial"/>
              <a:buNone/>
            </a:pPr>
            <a:r>
              <a:t/>
            </a:r>
            <a:endParaRPr>
              <a:solidFill>
                <a:schemeClr val="dk1"/>
              </a:solidFill>
              <a:latin typeface="Georgia"/>
              <a:ea typeface="Georgia"/>
              <a:cs typeface="Georgia"/>
              <a:sym typeface="Georgia"/>
            </a:endParaRPr>
          </a:p>
          <a:p>
            <a:pPr indent="-228600" lvl="0" marL="0" rtl="0" algn="l">
              <a:lnSpc>
                <a:spcPct val="115000"/>
              </a:lnSpc>
              <a:spcBef>
                <a:spcPts val="0"/>
              </a:spcBef>
              <a:spcAft>
                <a:spcPts val="0"/>
              </a:spcAft>
              <a:buClr>
                <a:schemeClr val="dk1"/>
              </a:buClr>
              <a:buSzPts val="1100"/>
              <a:buFont typeface="Arial"/>
              <a:buNone/>
            </a:pPr>
            <a:r>
              <a:rPr lang="en">
                <a:solidFill>
                  <a:schemeClr val="dk1"/>
                </a:solidFill>
                <a:latin typeface="Georgia"/>
                <a:ea typeface="Georgia"/>
                <a:cs typeface="Georgia"/>
                <a:sym typeface="Georgia"/>
              </a:rPr>
              <a:t>   </a:t>
            </a:r>
            <a:endParaRPr/>
          </a:p>
        </p:txBody>
      </p:sp>
      <p:sp>
        <p:nvSpPr>
          <p:cNvPr id="69" name="Google Shape;69;p15"/>
          <p:cNvSpPr txBox="1"/>
          <p:nvPr/>
        </p:nvSpPr>
        <p:spPr>
          <a:xfrm>
            <a:off x="311700" y="2571750"/>
            <a:ext cx="8796900" cy="5727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Clr>
                <a:schemeClr val="dk1"/>
              </a:buClr>
              <a:buSzPts val="1400"/>
              <a:buFont typeface="Georgia"/>
              <a:buChar char="●"/>
            </a:pPr>
            <a:r>
              <a:rPr lang="en">
                <a:solidFill>
                  <a:schemeClr val="dk1"/>
                </a:solidFill>
                <a:latin typeface="Georgia"/>
                <a:ea typeface="Georgia"/>
                <a:cs typeface="Georgia"/>
                <a:sym typeface="Georgia"/>
              </a:rPr>
              <a:t>    </a:t>
            </a:r>
            <a:r>
              <a:rPr lang="en">
                <a:solidFill>
                  <a:schemeClr val="dk1"/>
                </a:solidFill>
                <a:latin typeface="Georgia"/>
                <a:ea typeface="Georgia"/>
                <a:cs typeface="Georgia"/>
                <a:sym typeface="Georgia"/>
              </a:rPr>
              <a:t>Blending -Once the first few letter sounds are learnt, children begin blending the sounds together to    help them read and write new words.</a:t>
            </a:r>
            <a:endParaRPr>
              <a:solidFill>
                <a:schemeClr val="dk1"/>
              </a:solidFill>
              <a:latin typeface="Georgia"/>
              <a:ea typeface="Georgia"/>
              <a:cs typeface="Georgia"/>
              <a:sym typeface="Georgia"/>
            </a:endParaRPr>
          </a:p>
          <a:p>
            <a:pPr indent="-228600" lvl="0" marL="0" rtl="0" algn="l">
              <a:lnSpc>
                <a:spcPct val="115000"/>
              </a:lnSpc>
              <a:spcBef>
                <a:spcPts val="0"/>
              </a:spcBef>
              <a:spcAft>
                <a:spcPts val="0"/>
              </a:spcAft>
              <a:buClr>
                <a:schemeClr val="dk1"/>
              </a:buClr>
              <a:buSzPts val="1100"/>
              <a:buFont typeface="Arial"/>
              <a:buNone/>
            </a:pPr>
            <a:r>
              <a:t/>
            </a:r>
            <a:endParaRPr/>
          </a:p>
        </p:txBody>
      </p:sp>
      <p:sp>
        <p:nvSpPr>
          <p:cNvPr id="70" name="Google Shape;70;p15"/>
          <p:cNvSpPr txBox="1"/>
          <p:nvPr/>
        </p:nvSpPr>
        <p:spPr>
          <a:xfrm>
            <a:off x="298500" y="3144438"/>
            <a:ext cx="8148300" cy="776400"/>
          </a:xfrm>
          <a:prstGeom prst="rect">
            <a:avLst/>
          </a:prstGeom>
          <a:noFill/>
          <a:ln>
            <a:noFill/>
          </a:ln>
        </p:spPr>
        <p:txBody>
          <a:bodyPr anchorCtr="0" anchor="t" bIns="91425" lIns="91425" spcFirstLastPara="1" rIns="91425" wrap="square" tIns="91425">
            <a:noAutofit/>
          </a:bodyPr>
          <a:lstStyle/>
          <a:p>
            <a:pPr indent="-228600" lvl="0" marL="0" rtl="0" algn="l">
              <a:lnSpc>
                <a:spcPct val="115000"/>
              </a:lnSpc>
              <a:spcBef>
                <a:spcPts val="0"/>
              </a:spcBef>
              <a:spcAft>
                <a:spcPts val="0"/>
              </a:spcAft>
              <a:buClr>
                <a:schemeClr val="dk1"/>
              </a:buClr>
              <a:buSzPts val="1100"/>
              <a:buFont typeface="Arial"/>
              <a:buNone/>
            </a:pPr>
            <a:r>
              <a:t/>
            </a:r>
            <a:endParaRPr>
              <a:solidFill>
                <a:schemeClr val="dk1"/>
              </a:solidFill>
              <a:latin typeface="Georgia"/>
              <a:ea typeface="Georgia"/>
              <a:cs typeface="Georgia"/>
              <a:sym typeface="Georgia"/>
            </a:endParaRPr>
          </a:p>
          <a:p>
            <a:pPr indent="-317500" lvl="0" marL="457200" rtl="0" algn="l">
              <a:lnSpc>
                <a:spcPct val="115000"/>
              </a:lnSpc>
              <a:spcBef>
                <a:spcPts val="0"/>
              </a:spcBef>
              <a:spcAft>
                <a:spcPts val="0"/>
              </a:spcAft>
              <a:buClr>
                <a:schemeClr val="dk1"/>
              </a:buClr>
              <a:buSzPts val="1400"/>
              <a:buFont typeface="Georgia"/>
              <a:buChar char="●"/>
            </a:pPr>
            <a:r>
              <a:rPr lang="en">
                <a:solidFill>
                  <a:schemeClr val="dk1"/>
                </a:solidFill>
                <a:latin typeface="Georgia"/>
                <a:ea typeface="Georgia"/>
                <a:cs typeface="Georgia"/>
                <a:sym typeface="Georgia"/>
              </a:rPr>
              <a:t>    Segmenting- when children begin to break down the sounds within the words to form a whole word.</a:t>
            </a:r>
            <a:endParaRPr>
              <a:solidFill>
                <a:schemeClr val="dk1"/>
              </a:solidFill>
              <a:latin typeface="Georgia"/>
              <a:ea typeface="Georgia"/>
              <a:cs typeface="Georgia"/>
              <a:sym typeface="Georgia"/>
            </a:endParaRPr>
          </a:p>
          <a:p>
            <a:pPr indent="-228600" lvl="0" marL="0" rtl="0" algn="l">
              <a:lnSpc>
                <a:spcPct val="115000"/>
              </a:lnSpc>
              <a:spcBef>
                <a:spcPts val="0"/>
              </a:spcBef>
              <a:spcAft>
                <a:spcPts val="0"/>
              </a:spcAft>
              <a:buClr>
                <a:schemeClr val="dk1"/>
              </a:buClr>
              <a:buSzPts val="1100"/>
              <a:buFont typeface="Arial"/>
              <a:buNone/>
            </a:pPr>
            <a:r>
              <a:t/>
            </a:r>
            <a:endParaRPr>
              <a:solidFill>
                <a:schemeClr val="dk1"/>
              </a:solidFill>
              <a:latin typeface="Georgia"/>
              <a:ea typeface="Georgia"/>
              <a:cs typeface="Georgia"/>
              <a:sym typeface="Georgia"/>
            </a:endParaRPr>
          </a:p>
          <a:p>
            <a:pPr indent="-228600" lvl="0" marL="0" rtl="0" algn="l">
              <a:lnSpc>
                <a:spcPct val="115000"/>
              </a:lnSpc>
              <a:spcBef>
                <a:spcPts val="0"/>
              </a:spcBef>
              <a:spcAft>
                <a:spcPts val="0"/>
              </a:spcAft>
              <a:buClr>
                <a:schemeClr val="dk1"/>
              </a:buClr>
              <a:buSzPts val="1100"/>
              <a:buFont typeface="Arial"/>
              <a:buNone/>
            </a:pPr>
            <a:r>
              <a:rPr lang="en">
                <a:solidFill>
                  <a:schemeClr val="dk1"/>
                </a:solidFill>
                <a:latin typeface="Georgia"/>
                <a:ea typeface="Georgia"/>
                <a:cs typeface="Georgia"/>
                <a:sym typeface="Georgia"/>
              </a:rPr>
              <a:t>    </a:t>
            </a:r>
            <a:endParaRPr/>
          </a:p>
        </p:txBody>
      </p:sp>
      <p:sp>
        <p:nvSpPr>
          <p:cNvPr id="71" name="Google Shape;71;p15"/>
          <p:cNvSpPr txBox="1"/>
          <p:nvPr/>
        </p:nvSpPr>
        <p:spPr>
          <a:xfrm>
            <a:off x="311700" y="4177350"/>
            <a:ext cx="8121900" cy="4854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Clr>
                <a:schemeClr val="dk1"/>
              </a:buClr>
              <a:buSzPts val="1400"/>
              <a:buFont typeface="Georgia"/>
              <a:buChar char="●"/>
            </a:pPr>
            <a:r>
              <a:rPr lang="en">
                <a:solidFill>
                  <a:schemeClr val="dk1"/>
                </a:solidFill>
                <a:latin typeface="Georgia"/>
                <a:ea typeface="Georgia"/>
                <a:cs typeface="Georgia"/>
                <a:sym typeface="Georgia"/>
              </a:rPr>
              <a:t>Tricky words – children tend to use a traffic light system e.g red for hard words</a:t>
            </a:r>
            <a:endParaRPr/>
          </a:p>
        </p:txBody>
      </p:sp>
      <p:sp>
        <p:nvSpPr>
          <p:cNvPr id="72" name="Google Shape;72;p15"/>
          <p:cNvSpPr/>
          <p:nvPr/>
        </p:nvSpPr>
        <p:spPr>
          <a:xfrm>
            <a:off x="493325" y="105093"/>
            <a:ext cx="8157333" cy="1047392"/>
          </a:xfrm>
          <a:prstGeom prst="rect">
            <a:avLst/>
          </a:prstGeom>
        </p:spPr>
        <p:txBody>
          <a:bodyPr>
            <a:prstTxWarp prst="textPlain"/>
          </a:bodyPr>
          <a:lstStyle/>
          <a:p>
            <a:pPr lvl="0" algn="ctr"/>
            <a:r>
              <a:rPr b="0" i="0">
                <a:ln cap="flat" cmpd="sng" w="19050">
                  <a:solidFill>
                    <a:srgbClr val="EAD1DC"/>
                  </a:solidFill>
                  <a:prstDash val="solid"/>
                  <a:round/>
                  <a:headEnd len="sm" w="sm" type="none"/>
                  <a:tailEnd len="sm" w="sm" type="none"/>
                </a:ln>
                <a:solidFill>
                  <a:srgbClr val="4C1130"/>
                </a:solidFill>
                <a:latin typeface="Georgia"/>
              </a:rPr>
              <a:t>5 Different areas</a:t>
            </a: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gtEl>
                                        <p:attrNameLst>
                                          <p:attrName>style.visibility</p:attrName>
                                        </p:attrNameLst>
                                      </p:cBhvr>
                                      <p:to>
                                        <p:strVal val="visible"/>
                                      </p:to>
                                    </p:set>
                                    <p:animEffect filter="fade" transition="in">
                                      <p:cBhvr>
                                        <p:cTn dur="1000"/>
                                        <p:tgtEl>
                                          <p:spTgt spid="7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67"/>
                                        </p:tgtEl>
                                        <p:attrNameLst>
                                          <p:attrName>style.visibility</p:attrName>
                                        </p:attrNameLst>
                                      </p:cBhvr>
                                      <p:to>
                                        <p:strVal val="visible"/>
                                      </p:to>
                                    </p:set>
                                    <p:anim calcmode="lin" valueType="num">
                                      <p:cBhvr additive="base">
                                        <p:cTn dur="1000"/>
                                        <p:tgtEl>
                                          <p:spTgt spid="67"/>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68"/>
                                        </p:tgtEl>
                                        <p:attrNameLst>
                                          <p:attrName>style.visibility</p:attrName>
                                        </p:attrNameLst>
                                      </p:cBhvr>
                                      <p:to>
                                        <p:strVal val="visible"/>
                                      </p:to>
                                    </p:set>
                                    <p:anim calcmode="lin" valueType="num">
                                      <p:cBhvr additive="base">
                                        <p:cTn dur="1000"/>
                                        <p:tgtEl>
                                          <p:spTgt spid="68"/>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69"/>
                                        </p:tgtEl>
                                        <p:attrNameLst>
                                          <p:attrName>style.visibility</p:attrName>
                                        </p:attrNameLst>
                                      </p:cBhvr>
                                      <p:to>
                                        <p:strVal val="visible"/>
                                      </p:to>
                                    </p:set>
                                    <p:anim calcmode="lin" valueType="num">
                                      <p:cBhvr additive="base">
                                        <p:cTn dur="1000"/>
                                        <p:tgtEl>
                                          <p:spTgt spid="69"/>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70"/>
                                        </p:tgtEl>
                                        <p:attrNameLst>
                                          <p:attrName>style.visibility</p:attrName>
                                        </p:attrNameLst>
                                      </p:cBhvr>
                                      <p:to>
                                        <p:strVal val="visible"/>
                                      </p:to>
                                    </p:set>
                                    <p:anim calcmode="lin" valueType="num">
                                      <p:cBhvr additive="base">
                                        <p:cTn dur="1000"/>
                                        <p:tgtEl>
                                          <p:spTgt spid="70"/>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1"/>
                                        </p:tgtEl>
                                        <p:attrNameLst>
                                          <p:attrName>style.visibility</p:attrName>
                                        </p:attrNameLst>
                                      </p:cBhvr>
                                      <p:to>
                                        <p:strVal val="visible"/>
                                      </p:to>
                                    </p:set>
                                    <p:anim calcmode="lin" valueType="num">
                                      <p:cBhvr additive="base">
                                        <p:cTn dur="1000"/>
                                        <p:tgtEl>
                                          <p:spTgt spid="71"/>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DBD4EB"/>
            </a:gs>
            <a:gs pos="100000">
              <a:srgbClr val="9180BB"/>
            </a:gs>
          </a:gsLst>
          <a:lin ang="5400012" scaled="0"/>
        </a:gradFill>
      </p:bgPr>
    </p:bg>
    <p:spTree>
      <p:nvGrpSpPr>
        <p:cNvPr id="76" name="Shape 76"/>
        <p:cNvGrpSpPr/>
        <p:nvPr/>
      </p:nvGrpSpPr>
      <p:grpSpPr>
        <a:xfrm>
          <a:off x="0" y="0"/>
          <a:ext cx="0" cy="0"/>
          <a:chOff x="0" y="0"/>
          <a:chExt cx="0" cy="0"/>
        </a:xfrm>
      </p:grpSpPr>
      <p:sp>
        <p:nvSpPr>
          <p:cNvPr id="77" name="Google Shape;77;p1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CC4125"/>
                </a:solidFill>
              </a:rPr>
              <a:t>Positives </a:t>
            </a:r>
            <a:endParaRPr>
              <a:solidFill>
                <a:srgbClr val="CC4125"/>
              </a:solidFill>
            </a:endParaRPr>
          </a:p>
          <a:p>
            <a:pPr indent="-342900" lvl="0" marL="457200" rtl="0" algn="l">
              <a:spcBef>
                <a:spcPts val="1600"/>
              </a:spcBef>
              <a:spcAft>
                <a:spcPts val="0"/>
              </a:spcAft>
              <a:buSzPts val="1800"/>
              <a:buChar char="-"/>
            </a:pPr>
            <a:r>
              <a:rPr lang="en"/>
              <a:t>It reaches many different types of learners e.g kinesthetic </a:t>
            </a:r>
            <a:endParaRPr/>
          </a:p>
          <a:p>
            <a:pPr indent="-342900" lvl="0" marL="457200" rtl="0" algn="l">
              <a:spcBef>
                <a:spcPts val="0"/>
              </a:spcBef>
              <a:spcAft>
                <a:spcPts val="0"/>
              </a:spcAft>
              <a:buSzPts val="1800"/>
              <a:buChar char="-"/>
            </a:pPr>
            <a:r>
              <a:rPr lang="en"/>
              <a:t>Good for ESL and special needs learners</a:t>
            </a:r>
            <a:endParaRPr/>
          </a:p>
          <a:p>
            <a:pPr indent="0" lvl="0" marL="0" rtl="0" algn="l">
              <a:spcBef>
                <a:spcPts val="1600"/>
              </a:spcBef>
              <a:spcAft>
                <a:spcPts val="0"/>
              </a:spcAft>
              <a:buNone/>
            </a:pPr>
            <a:r>
              <a:t/>
            </a:r>
            <a:endParaRPr/>
          </a:p>
          <a:p>
            <a:pPr indent="0" lvl="0" marL="0" rtl="0" algn="l">
              <a:spcBef>
                <a:spcPts val="1600"/>
              </a:spcBef>
              <a:spcAft>
                <a:spcPts val="0"/>
              </a:spcAft>
              <a:buNone/>
            </a:pPr>
            <a:r>
              <a:rPr lang="en">
                <a:solidFill>
                  <a:srgbClr val="980000"/>
                </a:solidFill>
              </a:rPr>
              <a:t>Negatives</a:t>
            </a:r>
            <a:endParaRPr>
              <a:solidFill>
                <a:srgbClr val="980000"/>
              </a:solidFill>
            </a:endParaRPr>
          </a:p>
          <a:p>
            <a:pPr indent="-342900" lvl="0" marL="457200" rtl="0" algn="l">
              <a:spcBef>
                <a:spcPts val="1600"/>
              </a:spcBef>
              <a:spcAft>
                <a:spcPts val="0"/>
              </a:spcAft>
              <a:buSzPts val="1800"/>
              <a:buChar char="-"/>
            </a:pPr>
            <a:r>
              <a:rPr lang="en"/>
              <a:t>Some students struggle with alphabetical order (song isn’t in order)</a:t>
            </a:r>
            <a:endParaRPr/>
          </a:p>
          <a:p>
            <a:pPr indent="-342900" lvl="0" marL="457200" rtl="0" algn="l">
              <a:spcBef>
                <a:spcPts val="0"/>
              </a:spcBef>
              <a:spcAft>
                <a:spcPts val="0"/>
              </a:spcAft>
              <a:buSzPts val="1800"/>
              <a:buChar char="-"/>
            </a:pPr>
            <a:r>
              <a:rPr lang="en"/>
              <a:t>Only use in primary schools</a:t>
            </a:r>
            <a:endParaRPr/>
          </a:p>
        </p:txBody>
      </p:sp>
      <p:sp>
        <p:nvSpPr>
          <p:cNvPr id="78" name="Google Shape;78;p16"/>
          <p:cNvSpPr txBox="1"/>
          <p:nvPr/>
        </p:nvSpPr>
        <p:spPr>
          <a:xfrm>
            <a:off x="918475" y="393625"/>
            <a:ext cx="1364700" cy="1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16"/>
          <p:cNvSpPr/>
          <p:nvPr/>
        </p:nvSpPr>
        <p:spPr>
          <a:xfrm>
            <a:off x="311700" y="122579"/>
            <a:ext cx="8014757" cy="820422"/>
          </a:xfrm>
          <a:prstGeom prst="rect">
            <a:avLst/>
          </a:prstGeom>
        </p:spPr>
        <p:txBody>
          <a:bodyPr>
            <a:prstTxWarp prst="textPlain"/>
          </a:bodyPr>
          <a:lstStyle/>
          <a:p>
            <a:pPr lvl="0" algn="ctr"/>
            <a:r>
              <a:rPr b="0" i="0">
                <a:ln cap="flat" cmpd="sng" w="19050">
                  <a:solidFill>
                    <a:srgbClr val="EAD1DC"/>
                  </a:solidFill>
                  <a:prstDash val="solid"/>
                  <a:round/>
                  <a:headEnd len="sm" w="sm" type="none"/>
                  <a:tailEnd len="sm" w="sm" type="none"/>
                </a:ln>
                <a:solidFill>
                  <a:srgbClr val="4C1130"/>
                </a:solidFill>
                <a:latin typeface="Georgia"/>
              </a:rPr>
              <a:t>Positives &amp; Negatives</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DBD4EB"/>
            </a:gs>
            <a:gs pos="100000">
              <a:srgbClr val="9180BB"/>
            </a:gs>
          </a:gsLst>
          <a:lin ang="5400012" scaled="0"/>
        </a:gradFill>
      </p:bgPr>
    </p:bg>
    <p:spTree>
      <p:nvGrpSpPr>
        <p:cNvPr id="83" name="Shape 83"/>
        <p:cNvGrpSpPr/>
        <p:nvPr/>
      </p:nvGrpSpPr>
      <p:grpSpPr>
        <a:xfrm>
          <a:off x="0" y="0"/>
          <a:ext cx="0" cy="0"/>
          <a:chOff x="0" y="0"/>
          <a:chExt cx="0" cy="0"/>
        </a:xfrm>
      </p:grpSpPr>
      <p:sp>
        <p:nvSpPr>
          <p:cNvPr id="84" name="Google Shape;84;p17"/>
          <p:cNvSpPr txBox="1"/>
          <p:nvPr>
            <p:ph idx="1" type="body"/>
          </p:nvPr>
        </p:nvSpPr>
        <p:spPr>
          <a:xfrm>
            <a:off x="311700" y="1152475"/>
            <a:ext cx="8520600" cy="392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000000"/>
                </a:solidFill>
                <a:latin typeface="Georgia"/>
                <a:ea typeface="Georgia"/>
                <a:cs typeface="Georgia"/>
                <a:sym typeface="Georgia"/>
              </a:rPr>
              <a:t>The main focus of Jolly phonics is to promote the development of written and spoken language. Jolly phonics is known for its catchy songs and rhymes:</a:t>
            </a:r>
            <a:endParaRPr>
              <a:solidFill>
                <a:srgbClr val="000000"/>
              </a:solidFill>
              <a:latin typeface="Georgia"/>
              <a:ea typeface="Georgia"/>
              <a:cs typeface="Georgia"/>
              <a:sym typeface="Georgia"/>
            </a:endParaRPr>
          </a:p>
          <a:p>
            <a:pPr indent="0" lvl="0" marL="0" rtl="0" algn="l">
              <a:spcBef>
                <a:spcPts val="1600"/>
              </a:spcBef>
              <a:spcAft>
                <a:spcPts val="0"/>
              </a:spcAft>
              <a:buNone/>
            </a:pPr>
            <a:r>
              <a:rPr lang="en" sz="1050">
                <a:solidFill>
                  <a:srgbClr val="000000"/>
                </a:solidFill>
                <a:highlight>
                  <a:srgbClr val="F1F0F0"/>
                </a:highlight>
                <a:uFill>
                  <a:noFill/>
                </a:uFill>
                <a:latin typeface="Georgia"/>
                <a:ea typeface="Georgia"/>
                <a:cs typeface="Georgia"/>
                <a:sym typeface="Georgia"/>
                <a:hlinkClick r:id="rId3"/>
              </a:rPr>
              <a:t>https://www.google.co.uk/url?sa=t&amp;source=web&amp;rct=j&amp;url=https://m.youtube.com/watch%3Fv%3D2mVER0qQ6Q0&amp;ved=0ahUKEwjGxpyJ_4reAhUICMAKHc4iDBUQo7QBCC8wBQ&amp;usg=AOvVaw2Zbd81hZ4JH8TIPr1uzOQk</a:t>
            </a:r>
            <a:endParaRPr>
              <a:solidFill>
                <a:srgbClr val="000000"/>
              </a:solidFill>
              <a:latin typeface="Georgia"/>
              <a:ea typeface="Georgia"/>
              <a:cs typeface="Georgia"/>
              <a:sym typeface="Georgia"/>
            </a:endParaRPr>
          </a:p>
          <a:p>
            <a:pPr indent="0" lvl="0" marL="0" rtl="0" algn="l">
              <a:spcBef>
                <a:spcPts val="1600"/>
              </a:spcBef>
              <a:spcAft>
                <a:spcPts val="0"/>
              </a:spcAft>
              <a:buNone/>
            </a:pPr>
            <a:r>
              <a:t/>
            </a:r>
            <a:endParaRPr>
              <a:solidFill>
                <a:srgbClr val="000000"/>
              </a:solidFill>
              <a:latin typeface="Georgia"/>
              <a:ea typeface="Georgia"/>
              <a:cs typeface="Georgia"/>
              <a:sym typeface="Georgia"/>
            </a:endParaRPr>
          </a:p>
          <a:p>
            <a:pPr indent="0" lvl="0" marL="0" rtl="0" algn="l">
              <a:spcBef>
                <a:spcPts val="1600"/>
              </a:spcBef>
              <a:spcAft>
                <a:spcPts val="0"/>
              </a:spcAft>
              <a:buNone/>
            </a:pPr>
            <a:r>
              <a:rPr lang="en">
                <a:solidFill>
                  <a:srgbClr val="000000"/>
                </a:solidFill>
                <a:latin typeface="Georgia"/>
                <a:ea typeface="Georgia"/>
                <a:cs typeface="Georgia"/>
                <a:sym typeface="Georgia"/>
              </a:rPr>
              <a:t>Jolly phonics have a </a:t>
            </a:r>
            <a:r>
              <a:rPr lang="en">
                <a:solidFill>
                  <a:srgbClr val="000000"/>
                </a:solidFill>
                <a:latin typeface="Georgia"/>
                <a:ea typeface="Georgia"/>
                <a:cs typeface="Georgia"/>
                <a:sym typeface="Georgia"/>
              </a:rPr>
              <a:t>variety</a:t>
            </a:r>
            <a:r>
              <a:rPr lang="en">
                <a:solidFill>
                  <a:srgbClr val="000000"/>
                </a:solidFill>
                <a:latin typeface="Georgia"/>
                <a:ea typeface="Georgia"/>
                <a:cs typeface="Georgia"/>
                <a:sym typeface="Georgia"/>
              </a:rPr>
              <a:t> of fun games for the learners to play including online games that can be used on the </a:t>
            </a:r>
            <a:r>
              <a:rPr lang="en">
                <a:solidFill>
                  <a:srgbClr val="000000"/>
                </a:solidFill>
                <a:latin typeface="Georgia"/>
                <a:ea typeface="Georgia"/>
                <a:cs typeface="Georgia"/>
                <a:sym typeface="Georgia"/>
              </a:rPr>
              <a:t>whiteboard or ipads </a:t>
            </a:r>
            <a:r>
              <a:rPr lang="en">
                <a:solidFill>
                  <a:srgbClr val="000000"/>
                </a:solidFill>
                <a:latin typeface="Georgia"/>
                <a:ea typeface="Georgia"/>
                <a:cs typeface="Georgia"/>
                <a:sym typeface="Georgia"/>
              </a:rPr>
              <a:t>as a class or as </a:t>
            </a:r>
            <a:r>
              <a:rPr lang="en">
                <a:solidFill>
                  <a:srgbClr val="000000"/>
                </a:solidFill>
                <a:latin typeface="Georgia"/>
                <a:ea typeface="Georgia"/>
                <a:cs typeface="Georgia"/>
                <a:sym typeface="Georgia"/>
              </a:rPr>
              <a:t>individuals</a:t>
            </a:r>
            <a:r>
              <a:rPr lang="en">
                <a:solidFill>
                  <a:srgbClr val="000000"/>
                </a:solidFill>
                <a:latin typeface="Georgia"/>
                <a:ea typeface="Georgia"/>
                <a:cs typeface="Georgia"/>
                <a:sym typeface="Georgia"/>
              </a:rPr>
              <a:t>:</a:t>
            </a:r>
            <a:endParaRPr>
              <a:solidFill>
                <a:srgbClr val="000000"/>
              </a:solidFill>
              <a:latin typeface="Georgia"/>
              <a:ea typeface="Georgia"/>
              <a:cs typeface="Georgia"/>
              <a:sym typeface="Georgia"/>
            </a:endParaRPr>
          </a:p>
          <a:p>
            <a:pPr indent="0" lvl="0" marL="0" rtl="0" algn="l">
              <a:spcBef>
                <a:spcPts val="1600"/>
              </a:spcBef>
              <a:spcAft>
                <a:spcPts val="0"/>
              </a:spcAft>
              <a:buNone/>
            </a:pPr>
            <a:r>
              <a:t/>
            </a:r>
            <a:endParaRPr>
              <a:solidFill>
                <a:srgbClr val="000000"/>
              </a:solidFill>
              <a:latin typeface="Georgia"/>
              <a:ea typeface="Georgia"/>
              <a:cs typeface="Georgia"/>
              <a:sym typeface="Georgia"/>
            </a:endParaRPr>
          </a:p>
          <a:p>
            <a:pPr indent="0" lvl="0" marL="0" rtl="0" algn="l">
              <a:spcBef>
                <a:spcPts val="1600"/>
              </a:spcBef>
              <a:spcAft>
                <a:spcPts val="1600"/>
              </a:spcAft>
              <a:buNone/>
            </a:pPr>
            <a:r>
              <a:rPr lang="en" sz="1050">
                <a:solidFill>
                  <a:srgbClr val="000000"/>
                </a:solidFill>
                <a:highlight>
                  <a:srgbClr val="F1F0F0"/>
                </a:highlight>
                <a:uFill>
                  <a:noFill/>
                </a:uFill>
                <a:latin typeface="Georgia"/>
                <a:ea typeface="Georgia"/>
                <a:cs typeface="Georgia"/>
                <a:sym typeface="Georgia"/>
                <a:hlinkClick r:id="rId4"/>
              </a:rPr>
              <a:t>https://www.bing.com/videos/search?q=jolly+phonics+games&amp;adlt=strict&amp;qpvt=jolly+phonics+games&amp;view=detail&amp;mid=C64F9D2444001ED83F08C64F9D2444001ED83F08&amp;&amp;FORM=VRDGAR&amp;adlt=strict</a:t>
            </a:r>
            <a:r>
              <a:rPr lang="en">
                <a:solidFill>
                  <a:srgbClr val="000000"/>
                </a:solidFill>
                <a:latin typeface="Georgia"/>
                <a:ea typeface="Georgia"/>
                <a:cs typeface="Georgia"/>
                <a:sym typeface="Georgia"/>
              </a:rPr>
              <a:t> </a:t>
            </a:r>
            <a:endParaRPr>
              <a:solidFill>
                <a:srgbClr val="000000"/>
              </a:solidFill>
              <a:latin typeface="Georgia"/>
              <a:ea typeface="Georgia"/>
              <a:cs typeface="Georgia"/>
              <a:sym typeface="Georgia"/>
            </a:endParaRPr>
          </a:p>
        </p:txBody>
      </p:sp>
      <p:sp>
        <p:nvSpPr>
          <p:cNvPr id="85" name="Google Shape;85;p17"/>
          <p:cNvSpPr/>
          <p:nvPr/>
        </p:nvSpPr>
        <p:spPr>
          <a:xfrm>
            <a:off x="528725" y="400300"/>
            <a:ext cx="8170125" cy="509781"/>
          </a:xfrm>
          <a:prstGeom prst="rect">
            <a:avLst/>
          </a:prstGeom>
        </p:spPr>
        <p:txBody>
          <a:bodyPr>
            <a:prstTxWarp prst="textPlain"/>
          </a:bodyPr>
          <a:lstStyle/>
          <a:p>
            <a:pPr lvl="0" algn="ctr"/>
            <a:r>
              <a:rPr b="0" i="0">
                <a:ln cap="flat" cmpd="sng" w="19050">
                  <a:solidFill>
                    <a:srgbClr val="EAD1DC"/>
                  </a:solidFill>
                  <a:prstDash val="solid"/>
                  <a:round/>
                  <a:headEnd len="sm" w="sm" type="none"/>
                  <a:tailEnd len="sm" w="sm" type="none"/>
                </a:ln>
                <a:solidFill>
                  <a:srgbClr val="4C1130"/>
                </a:solidFill>
                <a:latin typeface="Georgia"/>
              </a:rPr>
              <a:t>How Jolly Phonics is used in school</a:t>
            </a: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85"/>
                                        </p:tgtEl>
                                        <p:attrNameLst>
                                          <p:attrName>style.visibility</p:attrName>
                                        </p:attrNameLst>
                                      </p:cBhvr>
                                      <p:to>
                                        <p:strVal val="visible"/>
                                      </p:to>
                                    </p:set>
                                    <p:anim calcmode="lin" valueType="num">
                                      <p:cBhvr additive="base">
                                        <p:cTn dur="1000"/>
                                        <p:tgtEl>
                                          <p:spTgt spid="8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84"/>
                                        </p:tgtEl>
                                        <p:attrNameLst>
                                          <p:attrName>style.visibility</p:attrName>
                                        </p:attrNameLst>
                                      </p:cBhvr>
                                      <p:to>
                                        <p:strVal val="visible"/>
                                      </p:to>
                                    </p:set>
                                    <p:anim calcmode="lin" valueType="num">
                                      <p:cBhvr additive="base">
                                        <p:cTn dur="1000"/>
                                        <p:tgtEl>
                                          <p:spTgt spid="8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